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279" r:id="rId2"/>
    <p:sldId id="280" r:id="rId3"/>
    <p:sldId id="281" r:id="rId4"/>
    <p:sldId id="283" r:id="rId5"/>
    <p:sldId id="284" r:id="rId6"/>
    <p:sldId id="277" r:id="rId7"/>
    <p:sldId id="282" r:id="rId8"/>
    <p:sldId id="285" r:id="rId9"/>
    <p:sldId id="286" r:id="rId10"/>
    <p:sldId id="287" r:id="rId11"/>
    <p:sldId id="288" r:id="rId12"/>
    <p:sldId id="346" r:id="rId13"/>
    <p:sldId id="300" r:id="rId14"/>
    <p:sldId id="301" r:id="rId15"/>
    <p:sldId id="302" r:id="rId16"/>
    <p:sldId id="304" r:id="rId17"/>
    <p:sldId id="305" r:id="rId18"/>
    <p:sldId id="306" r:id="rId19"/>
    <p:sldId id="349" r:id="rId20"/>
    <p:sldId id="307" r:id="rId21"/>
    <p:sldId id="308" r:id="rId22"/>
    <p:sldId id="309" r:id="rId23"/>
    <p:sldId id="310" r:id="rId24"/>
    <p:sldId id="311" r:id="rId25"/>
    <p:sldId id="312" r:id="rId26"/>
    <p:sldId id="313" r:id="rId27"/>
    <p:sldId id="314" r:id="rId28"/>
    <p:sldId id="315" r:id="rId29"/>
    <p:sldId id="316" r:id="rId30"/>
    <p:sldId id="317" r:id="rId31"/>
    <p:sldId id="318" r:id="rId32"/>
    <p:sldId id="319" r:id="rId33"/>
    <p:sldId id="320" r:id="rId34"/>
    <p:sldId id="321" r:id="rId35"/>
    <p:sldId id="327" r:id="rId36"/>
    <p:sldId id="328" r:id="rId37"/>
    <p:sldId id="347" r:id="rId38"/>
    <p:sldId id="331" r:id="rId39"/>
    <p:sldId id="332" r:id="rId40"/>
    <p:sldId id="348" r:id="rId41"/>
    <p:sldId id="333" r:id="rId42"/>
    <p:sldId id="334" r:id="rId43"/>
    <p:sldId id="335" r:id="rId44"/>
    <p:sldId id="336" r:id="rId45"/>
    <p:sldId id="337" r:id="rId46"/>
    <p:sldId id="338" r:id="rId47"/>
    <p:sldId id="339" r:id="rId48"/>
    <p:sldId id="340" r:id="rId49"/>
    <p:sldId id="341" r:id="rId50"/>
    <p:sldId id="342" r:id="rId51"/>
    <p:sldId id="343" r:id="rId52"/>
    <p:sldId id="344" r:id="rId53"/>
    <p:sldId id="294" r:id="rId54"/>
    <p:sldId id="297" r:id="rId55"/>
    <p:sldId id="295" r:id="rId56"/>
    <p:sldId id="296" r:id="rId57"/>
  </p:sldIdLst>
  <p:sldSz cx="9144000" cy="6858000" type="screen4x3"/>
  <p:notesSz cx="7315200" cy="96012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FF"/>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8" d="100"/>
          <a:sy n="68" d="100"/>
        </p:scale>
        <p:origin x="135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s-AR"/>
          </a:p>
        </p:txBody>
      </p:sp>
      <p:sp>
        <p:nvSpPr>
          <p:cNvPr id="3" name="2 Marcador de fecha"/>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FA2D094F-BE42-49C7-9AB2-1FB1E8056032}" type="datetimeFigureOut">
              <a:rPr lang="es-AR" smtClean="0"/>
              <a:pPr/>
              <a:t>9/8/2023</a:t>
            </a:fld>
            <a:endParaRPr lang="es-AR"/>
          </a:p>
        </p:txBody>
      </p:sp>
      <p:sp>
        <p:nvSpPr>
          <p:cNvPr id="4" name="3 Marcador de pie de página"/>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s-AR"/>
          </a:p>
        </p:txBody>
      </p:sp>
      <p:sp>
        <p:nvSpPr>
          <p:cNvPr id="5" name="4 Marcador de número de diapositiva"/>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5B17B84-0168-4339-B7F0-AEBDAE86BD4B}" type="slidenum">
              <a:rPr lang="es-AR" smtClean="0"/>
              <a:pPr/>
              <a:t>‹Nº›</a:t>
            </a:fld>
            <a:endParaRPr lang="es-AR"/>
          </a:p>
        </p:txBody>
      </p:sp>
    </p:spTree>
    <p:extLst>
      <p:ext uri="{BB962C8B-B14F-4D97-AF65-F5344CB8AC3E}">
        <p14:creationId xmlns:p14="http://schemas.microsoft.com/office/powerpoint/2010/main" val="2438846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7EBBE897-2322-457A-80A4-22BC6B78A0B8}" type="datetimeFigureOut">
              <a:rPr lang="es-AR" smtClean="0"/>
              <a:pPr/>
              <a:t>9/8/2023</a:t>
            </a:fld>
            <a:endParaRPr lang="es-AR"/>
          </a:p>
        </p:txBody>
      </p:sp>
      <p:sp>
        <p:nvSpPr>
          <p:cNvPr id="4" name="3 Marcador de imagen de diapositiva"/>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5 Marcador de pie de página"/>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3224ACB1-91AE-4B90-B48C-F3130BBFBB1D}" type="slidenum">
              <a:rPr lang="es-AR" smtClean="0"/>
              <a:pPr/>
              <a:t>‹Nº›</a:t>
            </a:fld>
            <a:endParaRPr lang="es-AR"/>
          </a:p>
        </p:txBody>
      </p:sp>
    </p:spTree>
    <p:extLst>
      <p:ext uri="{BB962C8B-B14F-4D97-AF65-F5344CB8AC3E}">
        <p14:creationId xmlns:p14="http://schemas.microsoft.com/office/powerpoint/2010/main" val="2442108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0E897D60-393C-4B55-8EE4-3FD89F2159A2}" type="slidenum">
              <a:rPr lang="es-AR" smtClean="0"/>
              <a:pPr/>
              <a:t>23</a:t>
            </a:fld>
            <a:endParaRPr lang="es-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0E897D60-393C-4B55-8EE4-3FD89F2159A2}" type="slidenum">
              <a:rPr lang="es-AR" smtClean="0"/>
              <a:pPr/>
              <a:t>28</a:t>
            </a:fld>
            <a:endParaRPr lang="es-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59823759-AD7A-4A37-8F7D-4FAF3F862506}" type="slidenum">
              <a:rPr lang="es-AR" smtClean="0"/>
              <a:pPr/>
              <a:t>29</a:t>
            </a:fld>
            <a:endParaRPr lang="es-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endParaRPr lang="es-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p:cNvSpPr>
            <a:spLocks noGrp="1"/>
          </p:cNvSpPr>
          <p:nvPr>
            <p:ph type="dt" sz="half" idx="10"/>
          </p:nvPr>
        </p:nvSpPr>
        <p:spPr/>
        <p:txBody>
          <a:bodyPr/>
          <a:lstStyle/>
          <a:p>
            <a:fld id="{4EF4EB54-FB95-420B-89F3-8E4C660E1C43}" type="datetimeFigureOut">
              <a:rPr lang="es-AR" smtClean="0"/>
              <a:pPr/>
              <a:t>9/8/2023</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A9ED17DE-AE03-418D-97BC-C96B22419E5B}" type="slidenum">
              <a:rPr lang="es-AR" smtClean="0"/>
              <a:pPr/>
              <a:t>‹Nº›</a:t>
            </a:fld>
            <a:endParaRPr lang="es-AR"/>
          </a:p>
        </p:txBody>
      </p:sp>
    </p:spTree>
    <p:extLst>
      <p:ext uri="{BB962C8B-B14F-4D97-AF65-F5344CB8AC3E}">
        <p14:creationId xmlns:p14="http://schemas.microsoft.com/office/powerpoint/2010/main" val="1532717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4EF4EB54-FB95-420B-89F3-8E4C660E1C43}" type="datetimeFigureOut">
              <a:rPr lang="es-AR" smtClean="0"/>
              <a:pPr/>
              <a:t>9/8/2023</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A9ED17DE-AE03-418D-97BC-C96B22419E5B}" type="slidenum">
              <a:rPr lang="es-AR" smtClean="0"/>
              <a:pPr/>
              <a:t>‹Nº›</a:t>
            </a:fld>
            <a:endParaRPr lang="es-AR"/>
          </a:p>
        </p:txBody>
      </p:sp>
    </p:spTree>
    <p:extLst>
      <p:ext uri="{BB962C8B-B14F-4D97-AF65-F5344CB8AC3E}">
        <p14:creationId xmlns:p14="http://schemas.microsoft.com/office/powerpoint/2010/main" val="1785742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4EF4EB54-FB95-420B-89F3-8E4C660E1C43}" type="datetimeFigureOut">
              <a:rPr lang="es-AR" smtClean="0"/>
              <a:pPr/>
              <a:t>9/8/2023</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A9ED17DE-AE03-418D-97BC-C96B22419E5B}" type="slidenum">
              <a:rPr lang="es-AR" smtClean="0"/>
              <a:pPr/>
              <a:t>‹Nº›</a:t>
            </a:fld>
            <a:endParaRPr lang="es-AR"/>
          </a:p>
        </p:txBody>
      </p:sp>
    </p:spTree>
    <p:extLst>
      <p:ext uri="{BB962C8B-B14F-4D97-AF65-F5344CB8AC3E}">
        <p14:creationId xmlns:p14="http://schemas.microsoft.com/office/powerpoint/2010/main" val="415467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4EF4EB54-FB95-420B-89F3-8E4C660E1C43}" type="datetimeFigureOut">
              <a:rPr lang="es-AR" smtClean="0"/>
              <a:pPr/>
              <a:t>9/8/2023</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A9ED17DE-AE03-418D-97BC-C96B22419E5B}" type="slidenum">
              <a:rPr lang="es-AR" smtClean="0"/>
              <a:pPr/>
              <a:t>‹Nº›</a:t>
            </a:fld>
            <a:endParaRPr lang="es-AR"/>
          </a:p>
        </p:txBody>
      </p:sp>
    </p:spTree>
    <p:extLst>
      <p:ext uri="{BB962C8B-B14F-4D97-AF65-F5344CB8AC3E}">
        <p14:creationId xmlns:p14="http://schemas.microsoft.com/office/powerpoint/2010/main" val="4001540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s-AR"/>
          </a:p>
        </p:txBody>
      </p:sp>
      <p:sp>
        <p:nvSpPr>
          <p:cNvPr id="3" name="Marcador de texto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EF4EB54-FB95-420B-89F3-8E4C660E1C43}" type="datetimeFigureOut">
              <a:rPr lang="es-AR" smtClean="0"/>
              <a:pPr/>
              <a:t>9/8/2023</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A9ED17DE-AE03-418D-97BC-C96B22419E5B}" type="slidenum">
              <a:rPr lang="es-AR" smtClean="0"/>
              <a:pPr/>
              <a:t>‹Nº›</a:t>
            </a:fld>
            <a:endParaRPr lang="es-AR"/>
          </a:p>
        </p:txBody>
      </p:sp>
    </p:spTree>
    <p:extLst>
      <p:ext uri="{BB962C8B-B14F-4D97-AF65-F5344CB8AC3E}">
        <p14:creationId xmlns:p14="http://schemas.microsoft.com/office/powerpoint/2010/main" val="2896808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p:cNvSpPr>
            <a:spLocks noGrp="1"/>
          </p:cNvSpPr>
          <p:nvPr>
            <p:ph type="dt" sz="half" idx="10"/>
          </p:nvPr>
        </p:nvSpPr>
        <p:spPr/>
        <p:txBody>
          <a:bodyPr/>
          <a:lstStyle/>
          <a:p>
            <a:fld id="{4EF4EB54-FB95-420B-89F3-8E4C660E1C43}" type="datetimeFigureOut">
              <a:rPr lang="es-AR" smtClean="0"/>
              <a:pPr/>
              <a:t>9/8/2023</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A9ED17DE-AE03-418D-97BC-C96B22419E5B}" type="slidenum">
              <a:rPr lang="es-AR" smtClean="0"/>
              <a:pPr/>
              <a:t>‹Nº›</a:t>
            </a:fld>
            <a:endParaRPr lang="es-AR"/>
          </a:p>
        </p:txBody>
      </p:sp>
    </p:spTree>
    <p:extLst>
      <p:ext uri="{BB962C8B-B14F-4D97-AF65-F5344CB8AC3E}">
        <p14:creationId xmlns:p14="http://schemas.microsoft.com/office/powerpoint/2010/main" val="2472012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endParaRPr lang="es-AR"/>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p:cNvSpPr>
            <a:spLocks noGrp="1"/>
          </p:cNvSpPr>
          <p:nvPr>
            <p:ph type="dt" sz="half" idx="10"/>
          </p:nvPr>
        </p:nvSpPr>
        <p:spPr/>
        <p:txBody>
          <a:bodyPr/>
          <a:lstStyle/>
          <a:p>
            <a:fld id="{4EF4EB54-FB95-420B-89F3-8E4C660E1C43}" type="datetimeFigureOut">
              <a:rPr lang="es-AR" smtClean="0"/>
              <a:pPr/>
              <a:t>9/8/2023</a:t>
            </a:fld>
            <a:endParaRPr lang="es-AR"/>
          </a:p>
        </p:txBody>
      </p:sp>
      <p:sp>
        <p:nvSpPr>
          <p:cNvPr id="8" name="Marcador de pie de página 7"/>
          <p:cNvSpPr>
            <a:spLocks noGrp="1"/>
          </p:cNvSpPr>
          <p:nvPr>
            <p:ph type="ftr" sz="quarter" idx="11"/>
          </p:nvPr>
        </p:nvSpPr>
        <p:spPr/>
        <p:txBody>
          <a:bodyPr/>
          <a:lstStyle/>
          <a:p>
            <a:endParaRPr lang="es-AR"/>
          </a:p>
        </p:txBody>
      </p:sp>
      <p:sp>
        <p:nvSpPr>
          <p:cNvPr id="9" name="Marcador de número de diapositiva 8"/>
          <p:cNvSpPr>
            <a:spLocks noGrp="1"/>
          </p:cNvSpPr>
          <p:nvPr>
            <p:ph type="sldNum" sz="quarter" idx="12"/>
          </p:nvPr>
        </p:nvSpPr>
        <p:spPr/>
        <p:txBody>
          <a:bodyPr/>
          <a:lstStyle/>
          <a:p>
            <a:fld id="{A9ED17DE-AE03-418D-97BC-C96B22419E5B}" type="slidenum">
              <a:rPr lang="es-AR" smtClean="0"/>
              <a:pPr/>
              <a:t>‹Nº›</a:t>
            </a:fld>
            <a:endParaRPr lang="es-AR"/>
          </a:p>
        </p:txBody>
      </p:sp>
    </p:spTree>
    <p:extLst>
      <p:ext uri="{BB962C8B-B14F-4D97-AF65-F5344CB8AC3E}">
        <p14:creationId xmlns:p14="http://schemas.microsoft.com/office/powerpoint/2010/main" val="1346856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fecha 2"/>
          <p:cNvSpPr>
            <a:spLocks noGrp="1"/>
          </p:cNvSpPr>
          <p:nvPr>
            <p:ph type="dt" sz="half" idx="10"/>
          </p:nvPr>
        </p:nvSpPr>
        <p:spPr/>
        <p:txBody>
          <a:bodyPr/>
          <a:lstStyle/>
          <a:p>
            <a:fld id="{4EF4EB54-FB95-420B-89F3-8E4C660E1C43}" type="datetimeFigureOut">
              <a:rPr lang="es-AR" smtClean="0"/>
              <a:pPr/>
              <a:t>9/8/2023</a:t>
            </a:fld>
            <a:endParaRPr lang="es-AR"/>
          </a:p>
        </p:txBody>
      </p:sp>
      <p:sp>
        <p:nvSpPr>
          <p:cNvPr id="4" name="Marcador de pie de página 3"/>
          <p:cNvSpPr>
            <a:spLocks noGrp="1"/>
          </p:cNvSpPr>
          <p:nvPr>
            <p:ph type="ftr" sz="quarter" idx="11"/>
          </p:nvPr>
        </p:nvSpPr>
        <p:spPr/>
        <p:txBody>
          <a:bodyPr/>
          <a:lstStyle/>
          <a:p>
            <a:endParaRPr lang="es-AR"/>
          </a:p>
        </p:txBody>
      </p:sp>
      <p:sp>
        <p:nvSpPr>
          <p:cNvPr id="5" name="Marcador de número de diapositiva 4"/>
          <p:cNvSpPr>
            <a:spLocks noGrp="1"/>
          </p:cNvSpPr>
          <p:nvPr>
            <p:ph type="sldNum" sz="quarter" idx="12"/>
          </p:nvPr>
        </p:nvSpPr>
        <p:spPr/>
        <p:txBody>
          <a:bodyPr/>
          <a:lstStyle/>
          <a:p>
            <a:fld id="{A9ED17DE-AE03-418D-97BC-C96B22419E5B}" type="slidenum">
              <a:rPr lang="es-AR" smtClean="0"/>
              <a:pPr/>
              <a:t>‹Nº›</a:t>
            </a:fld>
            <a:endParaRPr lang="es-AR"/>
          </a:p>
        </p:txBody>
      </p:sp>
    </p:spTree>
    <p:extLst>
      <p:ext uri="{BB962C8B-B14F-4D97-AF65-F5344CB8AC3E}">
        <p14:creationId xmlns:p14="http://schemas.microsoft.com/office/powerpoint/2010/main" val="2327647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EF4EB54-FB95-420B-89F3-8E4C660E1C43}" type="datetimeFigureOut">
              <a:rPr lang="es-AR" smtClean="0"/>
              <a:pPr/>
              <a:t>9/8/2023</a:t>
            </a:fld>
            <a:endParaRPr lang="es-AR"/>
          </a:p>
        </p:txBody>
      </p:sp>
      <p:sp>
        <p:nvSpPr>
          <p:cNvPr id="3" name="Marcador de pie de página 2"/>
          <p:cNvSpPr>
            <a:spLocks noGrp="1"/>
          </p:cNvSpPr>
          <p:nvPr>
            <p:ph type="ftr" sz="quarter" idx="11"/>
          </p:nvPr>
        </p:nvSpPr>
        <p:spPr/>
        <p:txBody>
          <a:bodyPr/>
          <a:lstStyle/>
          <a:p>
            <a:endParaRPr lang="es-AR"/>
          </a:p>
        </p:txBody>
      </p:sp>
      <p:sp>
        <p:nvSpPr>
          <p:cNvPr id="4" name="Marcador de número de diapositiva 3"/>
          <p:cNvSpPr>
            <a:spLocks noGrp="1"/>
          </p:cNvSpPr>
          <p:nvPr>
            <p:ph type="sldNum" sz="quarter" idx="12"/>
          </p:nvPr>
        </p:nvSpPr>
        <p:spPr/>
        <p:txBody>
          <a:bodyPr/>
          <a:lstStyle/>
          <a:p>
            <a:fld id="{A9ED17DE-AE03-418D-97BC-C96B22419E5B}" type="slidenum">
              <a:rPr lang="es-AR" smtClean="0"/>
              <a:pPr/>
              <a:t>‹Nº›</a:t>
            </a:fld>
            <a:endParaRPr lang="es-AR"/>
          </a:p>
        </p:txBody>
      </p:sp>
    </p:spTree>
    <p:extLst>
      <p:ext uri="{BB962C8B-B14F-4D97-AF65-F5344CB8AC3E}">
        <p14:creationId xmlns:p14="http://schemas.microsoft.com/office/powerpoint/2010/main" val="314837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s-AR"/>
          </a:p>
        </p:txBody>
      </p:sp>
      <p:sp>
        <p:nvSpPr>
          <p:cNvPr id="3" name="Marcador de contenido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EF4EB54-FB95-420B-89F3-8E4C660E1C43}" type="datetimeFigureOut">
              <a:rPr lang="es-AR" smtClean="0"/>
              <a:pPr/>
              <a:t>9/8/2023</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A9ED17DE-AE03-418D-97BC-C96B22419E5B}" type="slidenum">
              <a:rPr lang="es-AR" smtClean="0"/>
              <a:pPr/>
              <a:t>‹Nº›</a:t>
            </a:fld>
            <a:endParaRPr lang="es-AR"/>
          </a:p>
        </p:txBody>
      </p:sp>
    </p:spTree>
    <p:extLst>
      <p:ext uri="{BB962C8B-B14F-4D97-AF65-F5344CB8AC3E}">
        <p14:creationId xmlns:p14="http://schemas.microsoft.com/office/powerpoint/2010/main" val="3004438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EF4EB54-FB95-420B-89F3-8E4C660E1C43}" type="datetimeFigureOut">
              <a:rPr lang="es-AR" smtClean="0"/>
              <a:pPr/>
              <a:t>9/8/2023</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A9ED17DE-AE03-418D-97BC-C96B22419E5B}" type="slidenum">
              <a:rPr lang="es-AR" smtClean="0"/>
              <a:pPr/>
              <a:t>‹Nº›</a:t>
            </a:fld>
            <a:endParaRPr lang="es-AR"/>
          </a:p>
        </p:txBody>
      </p:sp>
    </p:spTree>
    <p:extLst>
      <p:ext uri="{BB962C8B-B14F-4D97-AF65-F5344CB8AC3E}">
        <p14:creationId xmlns:p14="http://schemas.microsoft.com/office/powerpoint/2010/main" val="3814709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4EB54-FB95-420B-89F3-8E4C660E1C43}" type="datetimeFigureOut">
              <a:rPr lang="es-AR" smtClean="0"/>
              <a:pPr/>
              <a:t>9/8/2023</a:t>
            </a:fld>
            <a:endParaRPr lang="es-AR"/>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D17DE-AE03-418D-97BC-C96B22419E5B}" type="slidenum">
              <a:rPr lang="es-AR" smtClean="0"/>
              <a:pPr/>
              <a:t>‹Nº›</a:t>
            </a:fld>
            <a:endParaRPr lang="es-AR"/>
          </a:p>
        </p:txBody>
      </p:sp>
    </p:spTree>
    <p:extLst>
      <p:ext uri="{BB962C8B-B14F-4D97-AF65-F5344CB8AC3E}">
        <p14:creationId xmlns:p14="http://schemas.microsoft.com/office/powerpoint/2010/main" val="3680769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018492" y="847005"/>
            <a:ext cx="4790094" cy="830997"/>
          </a:xfrm>
          <a:prstGeom prst="rect">
            <a:avLst/>
          </a:prstGeom>
          <a:noFill/>
        </p:spPr>
        <p:txBody>
          <a:bodyPr wrap="none" rtlCol="0">
            <a:spAutoFit/>
          </a:bodyPr>
          <a:lstStyle/>
          <a:p>
            <a:r>
              <a:rPr lang="es-AR" sz="1600" b="1" dirty="0">
                <a:latin typeface="Arial" pitchFamily="34" charset="0"/>
                <a:cs typeface="Arial" pitchFamily="34" charset="0"/>
              </a:rPr>
              <a:t>Curso: </a:t>
            </a:r>
            <a:r>
              <a:rPr lang="es-ES" sz="1600" b="1" dirty="0">
                <a:latin typeface="Arial" panose="020B0604020202020204" pitchFamily="34" charset="0"/>
                <a:cs typeface="Arial" panose="020B0604020202020204" pitchFamily="34" charset="0"/>
              </a:rPr>
              <a:t>Nanotecnología y materiales avanzados</a:t>
            </a:r>
          </a:p>
          <a:p>
            <a:r>
              <a:rPr lang="es-ES" sz="1600" b="1" dirty="0">
                <a:latin typeface="Arial" panose="020B0604020202020204" pitchFamily="34" charset="0"/>
                <a:cs typeface="Arial" panose="020B0604020202020204" pitchFamily="34" charset="0"/>
              </a:rPr>
              <a:t>Docente: Dra. Sandra M. Mendoza</a:t>
            </a:r>
            <a:endParaRPr lang="es-AR" sz="1600" b="1" dirty="0">
              <a:latin typeface="Arial" pitchFamily="34" charset="0"/>
              <a:cs typeface="Arial" pitchFamily="34" charset="0"/>
            </a:endParaRPr>
          </a:p>
          <a:p>
            <a:r>
              <a:rPr lang="es-AR" sz="1600" b="1" dirty="0">
                <a:latin typeface="Arial" pitchFamily="34" charset="0"/>
                <a:cs typeface="Arial" pitchFamily="34" charset="0"/>
              </a:rPr>
              <a:t>Ciclo lectivo 2023, UTN</a:t>
            </a:r>
          </a:p>
        </p:txBody>
      </p:sp>
      <p:sp>
        <p:nvSpPr>
          <p:cNvPr id="2" name="Rectángulo 1"/>
          <p:cNvSpPr/>
          <p:nvPr/>
        </p:nvSpPr>
        <p:spPr>
          <a:xfrm>
            <a:off x="888274" y="4450577"/>
            <a:ext cx="7576457" cy="738664"/>
          </a:xfrm>
          <a:prstGeom prst="rect">
            <a:avLst/>
          </a:prstGeom>
        </p:spPr>
        <p:txBody>
          <a:bodyPr wrap="square">
            <a:spAutoFit/>
          </a:bodyPr>
          <a:lstStyle/>
          <a:p>
            <a:r>
              <a:rPr lang="es-AR" sz="1400" b="1" dirty="0">
                <a:solidFill>
                  <a:srgbClr val="0000CC"/>
                </a:solidFill>
                <a:latin typeface="Arial" panose="020B0604020202020204" pitchFamily="34" charset="0"/>
                <a:ea typeface="Calibri" panose="020F0502020204030204" pitchFamily="34" charset="0"/>
                <a:cs typeface="Arial" panose="020B0604020202020204" pitchFamily="34" charset="0"/>
              </a:rPr>
              <a:t>¿Qué es </a:t>
            </a:r>
            <a:r>
              <a:rPr lang="es-AR" sz="1400" b="1" dirty="0" err="1">
                <a:solidFill>
                  <a:srgbClr val="0000CC"/>
                </a:solidFill>
                <a:latin typeface="Arial" panose="020B0604020202020204" pitchFamily="34" charset="0"/>
                <a:ea typeface="Calibri" panose="020F0502020204030204" pitchFamily="34" charset="0"/>
                <a:cs typeface="Arial" panose="020B0604020202020204" pitchFamily="34" charset="0"/>
              </a:rPr>
              <a:t>nanociencia</a:t>
            </a:r>
            <a:r>
              <a:rPr lang="es-AR" sz="1400" b="1" dirty="0">
                <a:solidFill>
                  <a:srgbClr val="0000CC"/>
                </a:solidFill>
                <a:latin typeface="Arial" panose="020B0604020202020204" pitchFamily="34" charset="0"/>
                <a:ea typeface="Calibri" panose="020F0502020204030204" pitchFamily="34" charset="0"/>
                <a:cs typeface="Arial" panose="020B0604020202020204" pitchFamily="34" charset="0"/>
              </a:rPr>
              <a:t> y nanotecnología? La escala </a:t>
            </a:r>
            <a:r>
              <a:rPr lang="es-AR" sz="1400" b="1" dirty="0" err="1">
                <a:solidFill>
                  <a:srgbClr val="0000CC"/>
                </a:solidFill>
                <a:latin typeface="Arial" panose="020B0604020202020204" pitchFamily="34" charset="0"/>
                <a:ea typeface="Calibri" panose="020F0502020204030204" pitchFamily="34" charset="0"/>
                <a:cs typeface="Arial" panose="020B0604020202020204" pitchFamily="34" charset="0"/>
              </a:rPr>
              <a:t>nanométrica</a:t>
            </a:r>
            <a:r>
              <a:rPr lang="es-AR" sz="1400" b="1" dirty="0">
                <a:solidFill>
                  <a:srgbClr val="0000CC"/>
                </a:solidFill>
                <a:latin typeface="Arial" panose="020B0604020202020204" pitchFamily="34" charset="0"/>
                <a:ea typeface="Calibri" panose="020F0502020204030204" pitchFamily="34" charset="0"/>
                <a:cs typeface="Arial" panose="020B0604020202020204" pitchFamily="34" charset="0"/>
              </a:rPr>
              <a:t>. Explorando la </a:t>
            </a:r>
            <a:r>
              <a:rPr lang="es-AR" sz="1400" b="1" dirty="0" err="1">
                <a:solidFill>
                  <a:srgbClr val="0000CC"/>
                </a:solidFill>
                <a:latin typeface="Arial" panose="020B0604020202020204" pitchFamily="34" charset="0"/>
                <a:ea typeface="Calibri" panose="020F0502020204030204" pitchFamily="34" charset="0"/>
                <a:cs typeface="Arial" panose="020B0604020202020204" pitchFamily="34" charset="0"/>
              </a:rPr>
              <a:t>nanoescala</a:t>
            </a:r>
            <a:r>
              <a:rPr lang="es-AR" sz="1400" b="1" dirty="0">
                <a:solidFill>
                  <a:srgbClr val="0000CC"/>
                </a:solidFill>
                <a:latin typeface="Arial" panose="020B0604020202020204" pitchFamily="34" charset="0"/>
                <a:ea typeface="Calibri" panose="020F0502020204030204" pitchFamily="34" charset="0"/>
                <a:cs typeface="Arial" panose="020B0604020202020204" pitchFamily="34" charset="0"/>
              </a:rPr>
              <a:t>. Área superficial vs. volumen. Nanotecnología y aplicaciones. El lenguaje matemático de la escala. Materiales avanzados. Ejemplos.</a:t>
            </a:r>
          </a:p>
        </p:txBody>
      </p:sp>
      <p:sp>
        <p:nvSpPr>
          <p:cNvPr id="6" name="5 Rectángulo"/>
          <p:cNvSpPr/>
          <p:nvPr/>
        </p:nvSpPr>
        <p:spPr>
          <a:xfrm>
            <a:off x="0" y="2133600"/>
            <a:ext cx="9144000" cy="2152650"/>
          </a:xfrm>
          <a:prstGeom prst="rect">
            <a:avLst/>
          </a:prstGeom>
          <a:solidFill>
            <a:srgbClr val="0000CC"/>
          </a:solidFill>
          <a:ln w="25400" cap="flat" cmpd="sng" algn="ctr">
            <a:noFill/>
            <a:prstDash val="solid"/>
          </a:ln>
          <a:effectLst/>
        </p:spPr>
        <p:txBody>
          <a:bodyPr anchor="ctr"/>
          <a:lstStyle/>
          <a:p>
            <a:pPr algn="ctr" fontAlgn="auto">
              <a:spcBef>
                <a:spcPts val="0"/>
              </a:spcBef>
              <a:spcAft>
                <a:spcPts val="0"/>
              </a:spcAft>
              <a:defRPr/>
            </a:pPr>
            <a:endParaRPr lang="es-AR" sz="1800" kern="0" dirty="0">
              <a:solidFill>
                <a:srgbClr val="1F497D">
                  <a:lumMod val="75000"/>
                </a:srgbClr>
              </a:solidFill>
              <a:latin typeface="Calibri"/>
            </a:endParaRPr>
          </a:p>
        </p:txBody>
      </p:sp>
      <p:sp>
        <p:nvSpPr>
          <p:cNvPr id="4" name="3 CuadroTexto"/>
          <p:cNvSpPr txBox="1"/>
          <p:nvPr/>
        </p:nvSpPr>
        <p:spPr>
          <a:xfrm>
            <a:off x="953589" y="2577808"/>
            <a:ext cx="7824651" cy="1077218"/>
          </a:xfrm>
          <a:prstGeom prst="rect">
            <a:avLst/>
          </a:prstGeom>
          <a:noFill/>
        </p:spPr>
        <p:txBody>
          <a:bodyPr wrap="square" rtlCol="0">
            <a:spAutoFit/>
          </a:bodyPr>
          <a:lstStyle/>
          <a:p>
            <a:pPr lvl="0" fontAlgn="base">
              <a:spcBef>
                <a:spcPct val="0"/>
              </a:spcBef>
              <a:spcAft>
                <a:spcPct val="0"/>
              </a:spcAft>
            </a:pPr>
            <a:r>
              <a:rPr lang="es-AR" sz="2800" b="1" dirty="0">
                <a:solidFill>
                  <a:schemeClr val="bg1"/>
                </a:solidFill>
                <a:latin typeface="Arial" pitchFamily="34" charset="0"/>
                <a:ea typeface="Calibri" pitchFamily="34" charset="0"/>
                <a:cs typeface="Arial" pitchFamily="34" charset="0"/>
              </a:rPr>
              <a:t>Unidad 1</a:t>
            </a:r>
          </a:p>
          <a:p>
            <a:pPr lvl="0" fontAlgn="base">
              <a:spcBef>
                <a:spcPct val="0"/>
              </a:spcBef>
              <a:spcAft>
                <a:spcPct val="0"/>
              </a:spcAft>
            </a:pPr>
            <a:r>
              <a:rPr lang="es-AR" sz="3600" b="1" dirty="0">
                <a:solidFill>
                  <a:schemeClr val="bg1"/>
                </a:solidFill>
                <a:latin typeface="Arial" pitchFamily="34" charset="0"/>
                <a:ea typeface="Calibri" pitchFamily="34" charset="0"/>
                <a:cs typeface="Arial" pitchFamily="34" charset="0"/>
              </a:rPr>
              <a:t>Introducción</a:t>
            </a:r>
          </a:p>
        </p:txBody>
      </p:sp>
    </p:spTree>
    <p:extLst>
      <p:ext uri="{BB962C8B-B14F-4D97-AF65-F5344CB8AC3E}">
        <p14:creationId xmlns:p14="http://schemas.microsoft.com/office/powerpoint/2010/main" val="2262010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agen relacionada"/>
          <p:cNvPicPr>
            <a:picLocks noChangeAspect="1" noChangeArrowheads="1"/>
          </p:cNvPicPr>
          <p:nvPr/>
        </p:nvPicPr>
        <p:blipFill>
          <a:blip r:embed="rId2" cstate="print"/>
          <a:srcRect l="32647"/>
          <a:stretch>
            <a:fillRect/>
          </a:stretch>
        </p:blipFill>
        <p:spPr bwMode="auto">
          <a:xfrm rot="20268656">
            <a:off x="3030583" y="2233747"/>
            <a:ext cx="3447233" cy="2055087"/>
          </a:xfrm>
          <a:prstGeom prst="rect">
            <a:avLst/>
          </a:prstGeom>
          <a:noFill/>
        </p:spPr>
      </p:pic>
      <p:sp>
        <p:nvSpPr>
          <p:cNvPr id="4" name="3 Rectángulo"/>
          <p:cNvSpPr/>
          <p:nvPr/>
        </p:nvSpPr>
        <p:spPr>
          <a:xfrm>
            <a:off x="574763" y="911276"/>
            <a:ext cx="6910251" cy="646331"/>
          </a:xfrm>
          <a:prstGeom prst="rect">
            <a:avLst/>
          </a:prstGeom>
        </p:spPr>
        <p:txBody>
          <a:bodyPr wrap="square">
            <a:spAutoFit/>
          </a:bodyPr>
          <a:lstStyle/>
          <a:p>
            <a:r>
              <a:rPr lang="es-AR" dirty="0">
                <a:latin typeface="Arial" pitchFamily="34" charset="0"/>
                <a:cs typeface="Arial" pitchFamily="34" charset="0"/>
              </a:rPr>
              <a:t>Según el diccionario </a:t>
            </a:r>
            <a:r>
              <a:rPr lang="es-AR" dirty="0">
                <a:latin typeface="Arial" pitchFamily="34" charset="0"/>
                <a:cs typeface="Arial" pitchFamily="34" charset="0"/>
                <a:sym typeface="Wingdings" pitchFamily="2" charset="2"/>
              </a:rPr>
              <a:t>  C</a:t>
            </a:r>
            <a:r>
              <a:rPr lang="es-AR" dirty="0">
                <a:latin typeface="Arial" pitchFamily="34" charset="0"/>
                <a:cs typeface="Arial" pitchFamily="34" charset="0"/>
              </a:rPr>
              <a:t>reación o modificación de un producto, </a:t>
            </a:r>
          </a:p>
          <a:p>
            <a:r>
              <a:rPr lang="es-AR" dirty="0">
                <a:latin typeface="Arial" pitchFamily="34" charset="0"/>
                <a:cs typeface="Arial" pitchFamily="34" charset="0"/>
              </a:rPr>
              <a:t>                                       y su introducción en un mercado.</a:t>
            </a:r>
          </a:p>
        </p:txBody>
      </p:sp>
      <p:sp>
        <p:nvSpPr>
          <p:cNvPr id="5" name="1 Título"/>
          <p:cNvSpPr>
            <a:spLocks noGrp="1"/>
          </p:cNvSpPr>
          <p:nvPr>
            <p:ph type="title"/>
          </p:nvPr>
        </p:nvSpPr>
        <p:spPr>
          <a:xfrm>
            <a:off x="583202" y="260648"/>
            <a:ext cx="7498080" cy="738336"/>
          </a:xfrm>
        </p:spPr>
        <p:txBody>
          <a:bodyPr bIns="91440" anchor="b" anchorCtr="0">
            <a:normAutofit/>
          </a:bodyPr>
          <a:lstStyle/>
          <a:p>
            <a:pPr>
              <a:defRPr/>
            </a:pPr>
            <a:r>
              <a:rPr lang="es-ES" sz="2800" b="1" dirty="0">
                <a:solidFill>
                  <a:srgbClr val="0000CC"/>
                </a:solidFill>
                <a:latin typeface="Arial" pitchFamily="34" charset="0"/>
                <a:cs typeface="Arial" pitchFamily="34" charset="0"/>
              </a:rPr>
              <a:t>Innovación</a:t>
            </a:r>
            <a:endParaRPr lang="es-CO" sz="2800" b="1" dirty="0">
              <a:solidFill>
                <a:srgbClr val="0000CC"/>
              </a:solidFill>
              <a:latin typeface="Arial" pitchFamily="34" charset="0"/>
              <a:cs typeface="Arial" pitchFamily="34" charset="0"/>
            </a:endParaRPr>
          </a:p>
        </p:txBody>
      </p:sp>
      <p:pic>
        <p:nvPicPr>
          <p:cNvPr id="6" name="Picture 2" descr="Resultado de imagen para innovacion"/>
          <p:cNvPicPr>
            <a:picLocks noChangeAspect="1" noChangeArrowheads="1"/>
          </p:cNvPicPr>
          <p:nvPr/>
        </p:nvPicPr>
        <p:blipFill>
          <a:blip r:embed="rId3" cstate="print"/>
          <a:srcRect/>
          <a:stretch>
            <a:fillRect/>
          </a:stretch>
        </p:blipFill>
        <p:spPr bwMode="auto">
          <a:xfrm>
            <a:off x="600891" y="1463039"/>
            <a:ext cx="1795230" cy="2821579"/>
          </a:xfrm>
          <a:prstGeom prst="rect">
            <a:avLst/>
          </a:prstGeom>
          <a:noFill/>
        </p:spPr>
      </p:pic>
      <p:pic>
        <p:nvPicPr>
          <p:cNvPr id="44036" name="Picture 4" descr="Resultado de imagen para innovación"/>
          <p:cNvPicPr>
            <a:picLocks noChangeAspect="1" noChangeArrowheads="1"/>
          </p:cNvPicPr>
          <p:nvPr/>
        </p:nvPicPr>
        <p:blipFill>
          <a:blip r:embed="rId4" cstate="print"/>
          <a:srcRect/>
          <a:stretch>
            <a:fillRect/>
          </a:stretch>
        </p:blipFill>
        <p:spPr bwMode="auto">
          <a:xfrm>
            <a:off x="4427128" y="4129332"/>
            <a:ext cx="4468677" cy="2385586"/>
          </a:xfrm>
          <a:prstGeom prst="rect">
            <a:avLst/>
          </a:prstGeom>
          <a:noFill/>
        </p:spPr>
      </p:pic>
      <p:pic>
        <p:nvPicPr>
          <p:cNvPr id="44038" name="Picture 6" descr="Resultado de imagen para innovation"/>
          <p:cNvPicPr>
            <a:picLocks noChangeAspect="1" noChangeArrowheads="1"/>
          </p:cNvPicPr>
          <p:nvPr/>
        </p:nvPicPr>
        <p:blipFill>
          <a:blip r:embed="rId5" cstate="print"/>
          <a:srcRect/>
          <a:stretch>
            <a:fillRect/>
          </a:stretch>
        </p:blipFill>
        <p:spPr bwMode="auto">
          <a:xfrm>
            <a:off x="271039" y="4688025"/>
            <a:ext cx="3922138" cy="1843405"/>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Imagen relacionada"/>
          <p:cNvPicPr>
            <a:picLocks noChangeAspect="1" noChangeArrowheads="1"/>
          </p:cNvPicPr>
          <p:nvPr/>
        </p:nvPicPr>
        <p:blipFill>
          <a:blip r:embed="rId2" cstate="print"/>
          <a:srcRect/>
          <a:stretch>
            <a:fillRect/>
          </a:stretch>
        </p:blipFill>
        <p:spPr bwMode="auto">
          <a:xfrm>
            <a:off x="418011" y="135219"/>
            <a:ext cx="8248810" cy="6722781"/>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95536" y="836712"/>
            <a:ext cx="8748464" cy="2118529"/>
          </a:xfrm>
          <a:prstGeom prst="rect">
            <a:avLst/>
          </a:prstGeom>
          <a:noFill/>
        </p:spPr>
        <p:txBody>
          <a:bodyPr wrap="square" rtlCol="0">
            <a:spAutoFit/>
          </a:bodyPr>
          <a:lstStyle/>
          <a:p>
            <a:pPr>
              <a:lnSpc>
                <a:spcPct val="150000"/>
              </a:lnSpc>
            </a:pPr>
            <a:r>
              <a:rPr lang="es-AR" dirty="0">
                <a:latin typeface="Arial" pitchFamily="34" charset="0"/>
                <a:cs typeface="Arial" pitchFamily="34" charset="0"/>
              </a:rPr>
              <a:t>Estudio de la materia a escala </a:t>
            </a:r>
            <a:r>
              <a:rPr lang="es-AR" dirty="0" err="1">
                <a:latin typeface="Arial" pitchFamily="34" charset="0"/>
                <a:cs typeface="Arial" pitchFamily="34" charset="0"/>
              </a:rPr>
              <a:t>nanométrica</a:t>
            </a:r>
            <a:r>
              <a:rPr lang="es-AR" dirty="0">
                <a:latin typeface="Arial" pitchFamily="34" charset="0"/>
                <a:cs typeface="Arial" pitchFamily="34" charset="0"/>
              </a:rPr>
              <a:t> (1 </a:t>
            </a:r>
            <a:r>
              <a:rPr lang="es-AR" dirty="0" err="1">
                <a:latin typeface="Arial" pitchFamily="34" charset="0"/>
                <a:cs typeface="Arial" pitchFamily="34" charset="0"/>
              </a:rPr>
              <a:t>nm</a:t>
            </a:r>
            <a:r>
              <a:rPr lang="es-AR" dirty="0">
                <a:latin typeface="Arial" pitchFamily="34" charset="0"/>
                <a:cs typeface="Arial" pitchFamily="34" charset="0"/>
              </a:rPr>
              <a:t> = 10</a:t>
            </a:r>
            <a:r>
              <a:rPr lang="es-AR" baseline="30000" dirty="0">
                <a:latin typeface="Arial" pitchFamily="34" charset="0"/>
                <a:cs typeface="Arial" pitchFamily="34" charset="0"/>
              </a:rPr>
              <a:t>-9</a:t>
            </a:r>
            <a:r>
              <a:rPr lang="es-AR" dirty="0">
                <a:latin typeface="Arial" pitchFamily="34" charset="0"/>
                <a:cs typeface="Arial" pitchFamily="34" charset="0"/>
              </a:rPr>
              <a:t> m).</a:t>
            </a:r>
          </a:p>
          <a:p>
            <a:pPr>
              <a:lnSpc>
                <a:spcPct val="150000"/>
              </a:lnSpc>
            </a:pPr>
            <a:r>
              <a:rPr lang="es-AR" dirty="0">
                <a:latin typeface="Arial" pitchFamily="34" charset="0"/>
                <a:cs typeface="Arial" pitchFamily="34" charset="0"/>
              </a:rPr>
              <a:t>Según la </a:t>
            </a:r>
            <a:r>
              <a:rPr lang="es-AR" dirty="0" err="1">
                <a:latin typeface="Arial" pitchFamily="34" charset="0"/>
                <a:cs typeface="Arial" pitchFamily="34" charset="0"/>
              </a:rPr>
              <a:t>National</a:t>
            </a:r>
            <a:r>
              <a:rPr lang="es-AR" dirty="0">
                <a:latin typeface="Arial" pitchFamily="34" charset="0"/>
                <a:cs typeface="Arial" pitchFamily="34" charset="0"/>
              </a:rPr>
              <a:t> </a:t>
            </a:r>
            <a:r>
              <a:rPr lang="es-AR" dirty="0" err="1">
                <a:latin typeface="Arial" pitchFamily="34" charset="0"/>
                <a:cs typeface="Arial" pitchFamily="34" charset="0"/>
              </a:rPr>
              <a:t>Nanotechnology</a:t>
            </a:r>
            <a:r>
              <a:rPr lang="es-AR" dirty="0">
                <a:latin typeface="Arial" pitchFamily="34" charset="0"/>
                <a:cs typeface="Arial" pitchFamily="34" charset="0"/>
              </a:rPr>
              <a:t> </a:t>
            </a:r>
            <a:r>
              <a:rPr lang="es-AR" dirty="0" err="1">
                <a:latin typeface="Arial" pitchFamily="34" charset="0"/>
                <a:cs typeface="Arial" pitchFamily="34" charset="0"/>
              </a:rPr>
              <a:t>Initiatve</a:t>
            </a:r>
            <a:r>
              <a:rPr lang="es-AR" dirty="0">
                <a:latin typeface="Arial" pitchFamily="34" charset="0"/>
                <a:cs typeface="Arial" pitchFamily="34" charset="0"/>
              </a:rPr>
              <a:t> (NNI), la </a:t>
            </a:r>
            <a:r>
              <a:rPr lang="es-AR" dirty="0" err="1">
                <a:latin typeface="Arial" pitchFamily="34" charset="0"/>
                <a:cs typeface="Arial" pitchFamily="34" charset="0"/>
              </a:rPr>
              <a:t>nanoescala</a:t>
            </a:r>
            <a:r>
              <a:rPr lang="es-AR" dirty="0">
                <a:latin typeface="Arial" pitchFamily="34" charset="0"/>
                <a:cs typeface="Arial" pitchFamily="34" charset="0"/>
              </a:rPr>
              <a:t> comprende el rango de 1 a 100 nanómetros (</a:t>
            </a:r>
            <a:r>
              <a:rPr lang="es-AR" dirty="0" err="1">
                <a:latin typeface="Arial" pitchFamily="34" charset="0"/>
                <a:cs typeface="Arial" pitchFamily="34" charset="0"/>
              </a:rPr>
              <a:t>nm</a:t>
            </a:r>
            <a:r>
              <a:rPr lang="es-AR" dirty="0">
                <a:latin typeface="Arial" pitchFamily="34" charset="0"/>
                <a:cs typeface="Arial" pitchFamily="34" charset="0"/>
              </a:rPr>
              <a:t>). </a:t>
            </a:r>
          </a:p>
          <a:p>
            <a:pPr>
              <a:lnSpc>
                <a:spcPct val="150000"/>
              </a:lnSpc>
            </a:pPr>
            <a:endParaRPr lang="es-AR" dirty="0">
              <a:latin typeface="Arial" pitchFamily="34" charset="0"/>
              <a:cs typeface="Arial" pitchFamily="34" charset="0"/>
            </a:endParaRPr>
          </a:p>
          <a:p>
            <a:pPr>
              <a:lnSpc>
                <a:spcPct val="150000"/>
              </a:lnSpc>
            </a:pPr>
            <a:endParaRPr lang="es-AR" dirty="0">
              <a:latin typeface="Arial" pitchFamily="34" charset="0"/>
              <a:cs typeface="Arial" pitchFamily="34" charset="0"/>
            </a:endParaRPr>
          </a:p>
        </p:txBody>
      </p:sp>
      <p:grpSp>
        <p:nvGrpSpPr>
          <p:cNvPr id="2" name="5 Grupo"/>
          <p:cNvGrpSpPr/>
          <p:nvPr/>
        </p:nvGrpSpPr>
        <p:grpSpPr>
          <a:xfrm>
            <a:off x="1043608" y="2420888"/>
            <a:ext cx="7344816" cy="4320480"/>
            <a:chOff x="1619672" y="3173393"/>
            <a:chExt cx="6264696" cy="3567975"/>
          </a:xfrm>
        </p:grpSpPr>
        <p:pic>
          <p:nvPicPr>
            <p:cNvPr id="7" name="Picture 2" descr="http://noticiasdeabajo.files.wordpress.com/2010/01/nanotecnologia3.jpg"/>
            <p:cNvPicPr>
              <a:picLocks noChangeAspect="1" noChangeArrowheads="1"/>
            </p:cNvPicPr>
            <p:nvPr/>
          </p:nvPicPr>
          <p:blipFill>
            <a:blip r:embed="rId2" cstate="print"/>
            <a:srcRect/>
            <a:stretch>
              <a:fillRect/>
            </a:stretch>
          </p:blipFill>
          <p:spPr bwMode="auto">
            <a:xfrm>
              <a:off x="1619672" y="3173393"/>
              <a:ext cx="6264696" cy="3567975"/>
            </a:xfrm>
            <a:prstGeom prst="rect">
              <a:avLst/>
            </a:prstGeom>
            <a:noFill/>
          </p:spPr>
        </p:pic>
        <p:sp>
          <p:nvSpPr>
            <p:cNvPr id="8" name="7 Elipse"/>
            <p:cNvSpPr/>
            <p:nvPr/>
          </p:nvSpPr>
          <p:spPr>
            <a:xfrm>
              <a:off x="3851920" y="4365104"/>
              <a:ext cx="2016224" cy="57606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err="1">
                  <a:solidFill>
                    <a:schemeClr val="tx1"/>
                  </a:solidFill>
                  <a:latin typeface="Times New Roman" pitchFamily="18" charset="0"/>
                  <a:cs typeface="Times New Roman" pitchFamily="18" charset="0"/>
                </a:rPr>
                <a:t>Nanociencia</a:t>
              </a:r>
              <a:endParaRPr lang="es-AR" sz="2000" b="1" dirty="0">
                <a:solidFill>
                  <a:schemeClr val="tx1"/>
                </a:solidFill>
                <a:latin typeface="Times New Roman" pitchFamily="18" charset="0"/>
                <a:cs typeface="Times New Roman" pitchFamily="18" charset="0"/>
              </a:endParaRPr>
            </a:p>
          </p:txBody>
        </p:sp>
      </p:grpSp>
      <p:sp>
        <p:nvSpPr>
          <p:cNvPr id="10" name="Rectangle 92"/>
          <p:cNvSpPr>
            <a:spLocks noChangeArrowheads="1"/>
          </p:cNvSpPr>
          <p:nvPr/>
        </p:nvSpPr>
        <p:spPr bwMode="auto">
          <a:xfrm>
            <a:off x="0" y="-27384"/>
            <a:ext cx="9144000" cy="610319"/>
          </a:xfrm>
          <a:prstGeom prst="rect">
            <a:avLst/>
          </a:prstGeom>
          <a:solidFill>
            <a:schemeClr val="accent1">
              <a:lumMod val="75000"/>
            </a:schemeClr>
          </a:solidFill>
          <a:ln w="9525">
            <a:noFill/>
            <a:miter lim="800000"/>
            <a:headEnd/>
            <a:tailEnd/>
          </a:ln>
          <a:effectLst/>
        </p:spPr>
        <p:txBody>
          <a:bodyPr wrap="square" lIns="0" tIns="165048" rIns="0" bIns="165048" anchor="ctr">
            <a:spAutoFit/>
          </a:bodyPr>
          <a:lstStyle/>
          <a:p>
            <a:pPr lvl="1"/>
            <a:r>
              <a:rPr lang="pt-BR" b="1" dirty="0">
                <a:solidFill>
                  <a:schemeClr val="bg1"/>
                </a:solidFill>
              </a:rPr>
              <a:t> </a:t>
            </a:r>
            <a:endParaRPr lang="en-GB" dirty="0">
              <a:solidFill>
                <a:schemeClr val="bg1"/>
              </a:solidFill>
            </a:endParaRPr>
          </a:p>
        </p:txBody>
      </p:sp>
      <p:sp>
        <p:nvSpPr>
          <p:cNvPr id="11" name="10 CuadroTexto"/>
          <p:cNvSpPr txBox="1"/>
          <p:nvPr/>
        </p:nvSpPr>
        <p:spPr>
          <a:xfrm>
            <a:off x="414097" y="116632"/>
            <a:ext cx="1997663" cy="461665"/>
          </a:xfrm>
          <a:prstGeom prst="rect">
            <a:avLst/>
          </a:prstGeom>
          <a:noFill/>
        </p:spPr>
        <p:txBody>
          <a:bodyPr wrap="none" rtlCol="0">
            <a:spAutoFit/>
          </a:bodyPr>
          <a:lstStyle/>
          <a:p>
            <a:r>
              <a:rPr lang="es-AR" sz="2400" b="1" dirty="0" err="1">
                <a:solidFill>
                  <a:schemeClr val="bg1"/>
                </a:solidFill>
                <a:latin typeface="Arial" pitchFamily="34" charset="0"/>
                <a:cs typeface="Arial" pitchFamily="34" charset="0"/>
              </a:rPr>
              <a:t>Nanociencia</a:t>
            </a:r>
            <a:endParaRPr lang="es-AR" sz="2400" b="1" dirty="0">
              <a:solidFill>
                <a:schemeClr val="bg1"/>
              </a:solidFill>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nanotech.ica.ele.puc-rio.br/img/tamanhos.gif"/>
          <p:cNvPicPr>
            <a:picLocks noChangeAspect="1" noChangeArrowheads="1"/>
          </p:cNvPicPr>
          <p:nvPr/>
        </p:nvPicPr>
        <p:blipFill>
          <a:blip r:embed="rId2" cstate="print"/>
          <a:srcRect/>
          <a:stretch>
            <a:fillRect/>
          </a:stretch>
        </p:blipFill>
        <p:spPr bwMode="auto">
          <a:xfrm>
            <a:off x="323529" y="1259468"/>
            <a:ext cx="8479950" cy="2228454"/>
          </a:xfrm>
          <a:prstGeom prst="rect">
            <a:avLst/>
          </a:prstGeom>
          <a:noFill/>
        </p:spPr>
      </p:pic>
      <p:sp>
        <p:nvSpPr>
          <p:cNvPr id="10" name="9 CuadroTexto"/>
          <p:cNvSpPr txBox="1"/>
          <p:nvPr/>
        </p:nvSpPr>
        <p:spPr>
          <a:xfrm>
            <a:off x="611560" y="3779748"/>
            <a:ext cx="1706557" cy="369332"/>
          </a:xfrm>
          <a:prstGeom prst="rect">
            <a:avLst/>
          </a:prstGeom>
          <a:noFill/>
        </p:spPr>
        <p:txBody>
          <a:bodyPr wrap="none" rtlCol="0">
            <a:spAutoFit/>
          </a:bodyPr>
          <a:lstStyle/>
          <a:p>
            <a:r>
              <a:rPr lang="es-AR" b="1" dirty="0">
                <a:latin typeface="Arial" pitchFamily="34" charset="0"/>
                <a:cs typeface="Arial" pitchFamily="34" charset="0"/>
              </a:rPr>
              <a:t>Planeta Tierra</a:t>
            </a:r>
          </a:p>
        </p:txBody>
      </p:sp>
      <p:sp>
        <p:nvSpPr>
          <p:cNvPr id="11" name="10 CuadroTexto"/>
          <p:cNvSpPr txBox="1"/>
          <p:nvPr/>
        </p:nvSpPr>
        <p:spPr>
          <a:xfrm>
            <a:off x="3995936" y="3779748"/>
            <a:ext cx="1915909" cy="369332"/>
          </a:xfrm>
          <a:prstGeom prst="rect">
            <a:avLst/>
          </a:prstGeom>
          <a:noFill/>
        </p:spPr>
        <p:txBody>
          <a:bodyPr wrap="none" rtlCol="0">
            <a:spAutoFit/>
          </a:bodyPr>
          <a:lstStyle/>
          <a:p>
            <a:r>
              <a:rPr lang="es-AR" b="1" dirty="0">
                <a:latin typeface="Arial" pitchFamily="34" charset="0"/>
                <a:cs typeface="Arial" pitchFamily="34" charset="0"/>
              </a:rPr>
              <a:t>Pelota de fútbol</a:t>
            </a:r>
          </a:p>
        </p:txBody>
      </p:sp>
      <p:sp>
        <p:nvSpPr>
          <p:cNvPr id="12" name="11 CuadroTexto"/>
          <p:cNvSpPr txBox="1"/>
          <p:nvPr/>
        </p:nvSpPr>
        <p:spPr>
          <a:xfrm>
            <a:off x="6732240" y="3491716"/>
            <a:ext cx="2411760" cy="646331"/>
          </a:xfrm>
          <a:prstGeom prst="rect">
            <a:avLst/>
          </a:prstGeom>
          <a:noFill/>
        </p:spPr>
        <p:txBody>
          <a:bodyPr wrap="square" rtlCol="0">
            <a:spAutoFit/>
          </a:bodyPr>
          <a:lstStyle/>
          <a:p>
            <a:r>
              <a:rPr lang="es-AR" b="1" dirty="0">
                <a:latin typeface="Arial" pitchFamily="34" charset="0"/>
                <a:cs typeface="Arial" pitchFamily="34" charset="0"/>
              </a:rPr>
              <a:t>Esfera de 60 átomos de carbono</a:t>
            </a:r>
          </a:p>
        </p:txBody>
      </p:sp>
      <p:sp>
        <p:nvSpPr>
          <p:cNvPr id="13" name="12 CuadroTexto"/>
          <p:cNvSpPr txBox="1"/>
          <p:nvPr/>
        </p:nvSpPr>
        <p:spPr>
          <a:xfrm>
            <a:off x="1579476" y="4797152"/>
            <a:ext cx="5801588" cy="1287532"/>
          </a:xfrm>
          <a:prstGeom prst="rect">
            <a:avLst/>
          </a:prstGeom>
          <a:noFill/>
          <a:ln>
            <a:noFill/>
          </a:ln>
        </p:spPr>
        <p:txBody>
          <a:bodyPr wrap="none" rtlCol="0">
            <a:spAutoFit/>
          </a:bodyPr>
          <a:lstStyle/>
          <a:p>
            <a:pPr algn="ctr">
              <a:lnSpc>
                <a:spcPct val="150000"/>
              </a:lnSpc>
            </a:pPr>
            <a:r>
              <a:rPr lang="es-AR" b="1" dirty="0">
                <a:solidFill>
                  <a:srgbClr val="0070C0"/>
                </a:solidFill>
                <a:latin typeface="Arial" pitchFamily="34" charset="0"/>
                <a:cs typeface="Arial" pitchFamily="34" charset="0"/>
              </a:rPr>
              <a:t>1 nanómetro es la </a:t>
            </a:r>
            <a:r>
              <a:rPr lang="es-AR" b="1" dirty="0">
                <a:solidFill>
                  <a:srgbClr val="FF0000"/>
                </a:solidFill>
                <a:latin typeface="Arial" pitchFamily="34" charset="0"/>
                <a:cs typeface="Arial" pitchFamily="34" charset="0"/>
              </a:rPr>
              <a:t>mil millonésima parte </a:t>
            </a:r>
            <a:r>
              <a:rPr lang="es-AR" b="1" dirty="0">
                <a:solidFill>
                  <a:srgbClr val="0070C0"/>
                </a:solidFill>
                <a:latin typeface="Arial" pitchFamily="34" charset="0"/>
                <a:cs typeface="Arial" pitchFamily="34" charset="0"/>
              </a:rPr>
              <a:t>de 1 metro</a:t>
            </a:r>
          </a:p>
          <a:p>
            <a:pPr algn="ctr">
              <a:lnSpc>
                <a:spcPct val="150000"/>
              </a:lnSpc>
            </a:pPr>
            <a:r>
              <a:rPr lang="es-AR" b="1" dirty="0">
                <a:solidFill>
                  <a:srgbClr val="0070C0"/>
                </a:solidFill>
                <a:latin typeface="Arial" pitchFamily="34" charset="0"/>
                <a:cs typeface="Arial" pitchFamily="34" charset="0"/>
              </a:rPr>
              <a:t>1 </a:t>
            </a:r>
            <a:r>
              <a:rPr lang="es-AR" b="1" dirty="0" err="1">
                <a:solidFill>
                  <a:srgbClr val="0070C0"/>
                </a:solidFill>
                <a:latin typeface="Arial" pitchFamily="34" charset="0"/>
                <a:cs typeface="Arial" pitchFamily="34" charset="0"/>
              </a:rPr>
              <a:t>nm</a:t>
            </a:r>
            <a:r>
              <a:rPr lang="es-AR" b="1" dirty="0">
                <a:solidFill>
                  <a:srgbClr val="0070C0"/>
                </a:solidFill>
                <a:latin typeface="Arial" pitchFamily="34" charset="0"/>
                <a:cs typeface="Arial" pitchFamily="34" charset="0"/>
              </a:rPr>
              <a:t> = 0,000000001 m</a:t>
            </a:r>
          </a:p>
          <a:p>
            <a:pPr algn="ctr">
              <a:lnSpc>
                <a:spcPct val="150000"/>
              </a:lnSpc>
            </a:pPr>
            <a:r>
              <a:rPr lang="es-AR" b="1" dirty="0">
                <a:solidFill>
                  <a:srgbClr val="0070C0"/>
                </a:solidFill>
                <a:latin typeface="Arial" pitchFamily="34" charset="0"/>
                <a:cs typeface="Arial" pitchFamily="34" charset="0"/>
              </a:rPr>
              <a:t>1 </a:t>
            </a:r>
            <a:r>
              <a:rPr lang="es-AR" b="1" dirty="0" err="1">
                <a:solidFill>
                  <a:srgbClr val="0070C0"/>
                </a:solidFill>
                <a:latin typeface="Arial" pitchFamily="34" charset="0"/>
                <a:cs typeface="Arial" pitchFamily="34" charset="0"/>
              </a:rPr>
              <a:t>nm</a:t>
            </a:r>
            <a:r>
              <a:rPr lang="es-AR" b="1" dirty="0">
                <a:solidFill>
                  <a:srgbClr val="0070C0"/>
                </a:solidFill>
                <a:latin typeface="Arial" pitchFamily="34" charset="0"/>
                <a:cs typeface="Arial" pitchFamily="34" charset="0"/>
              </a:rPr>
              <a:t> = 10</a:t>
            </a:r>
            <a:r>
              <a:rPr lang="es-AR" b="1" baseline="30000" dirty="0">
                <a:solidFill>
                  <a:srgbClr val="0070C0"/>
                </a:solidFill>
                <a:latin typeface="Arial" pitchFamily="34" charset="0"/>
                <a:cs typeface="Arial" pitchFamily="34" charset="0"/>
              </a:rPr>
              <a:t>-9</a:t>
            </a:r>
            <a:r>
              <a:rPr lang="es-AR" b="1" dirty="0">
                <a:solidFill>
                  <a:srgbClr val="0070C0"/>
                </a:solidFill>
                <a:latin typeface="Arial" pitchFamily="34" charset="0"/>
                <a:cs typeface="Arial" pitchFamily="34" charset="0"/>
              </a:rPr>
              <a:t> m</a:t>
            </a:r>
          </a:p>
        </p:txBody>
      </p:sp>
      <p:sp>
        <p:nvSpPr>
          <p:cNvPr id="15" name="14 CuadroTexto"/>
          <p:cNvSpPr txBox="1"/>
          <p:nvPr/>
        </p:nvSpPr>
        <p:spPr>
          <a:xfrm>
            <a:off x="365068" y="116632"/>
            <a:ext cx="3486852"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La escala </a:t>
            </a:r>
            <a:r>
              <a:rPr lang="es-AR" sz="2400" b="1" dirty="0" err="1">
                <a:solidFill>
                  <a:srgbClr val="0000CC"/>
                </a:solidFill>
                <a:latin typeface="Arial" pitchFamily="34" charset="0"/>
                <a:cs typeface="Arial" pitchFamily="34" charset="0"/>
              </a:rPr>
              <a:t>nanométrica</a:t>
            </a:r>
            <a:endParaRPr lang="es-AR" sz="2400" b="1" dirty="0">
              <a:solidFill>
                <a:srgbClr val="0000CC"/>
              </a:solidFill>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4 Grupo"/>
          <p:cNvGrpSpPr/>
          <p:nvPr/>
        </p:nvGrpSpPr>
        <p:grpSpPr>
          <a:xfrm>
            <a:off x="251520" y="116632"/>
            <a:ext cx="8496944" cy="6654353"/>
            <a:chOff x="251520" y="116632"/>
            <a:chExt cx="8496944" cy="6654353"/>
          </a:xfrm>
        </p:grpSpPr>
        <p:pic>
          <p:nvPicPr>
            <p:cNvPr id="16" name="Picture 2" descr="http://blogs.britannica.com/wp-content/uploads/2010/12/nanoscale.jpg"/>
            <p:cNvPicPr>
              <a:picLocks noChangeAspect="1" noChangeArrowheads="1"/>
            </p:cNvPicPr>
            <p:nvPr/>
          </p:nvPicPr>
          <p:blipFill>
            <a:blip r:embed="rId2" cstate="print"/>
            <a:srcRect/>
            <a:stretch>
              <a:fillRect/>
            </a:stretch>
          </p:blipFill>
          <p:spPr bwMode="auto">
            <a:xfrm>
              <a:off x="369123" y="188640"/>
              <a:ext cx="8379341" cy="6519950"/>
            </a:xfrm>
            <a:prstGeom prst="rect">
              <a:avLst/>
            </a:prstGeom>
            <a:noFill/>
          </p:spPr>
        </p:pic>
        <p:sp>
          <p:nvSpPr>
            <p:cNvPr id="17" name="16 CuadroTexto"/>
            <p:cNvSpPr txBox="1"/>
            <p:nvPr/>
          </p:nvSpPr>
          <p:spPr>
            <a:xfrm>
              <a:off x="7596336" y="260648"/>
              <a:ext cx="1080120" cy="461665"/>
            </a:xfrm>
            <a:prstGeom prst="rect">
              <a:avLst/>
            </a:prstGeom>
            <a:solidFill>
              <a:schemeClr val="bg1"/>
            </a:solidFill>
          </p:spPr>
          <p:txBody>
            <a:bodyPr wrap="square" rtlCol="0">
              <a:spAutoFit/>
            </a:bodyPr>
            <a:lstStyle/>
            <a:p>
              <a:r>
                <a:rPr lang="es-AR" sz="1200" dirty="0">
                  <a:latin typeface="Arial" pitchFamily="34" charset="0"/>
                  <a:cs typeface="Arial" pitchFamily="34" charset="0"/>
                </a:rPr>
                <a:t>Glóbulos rojos</a:t>
              </a:r>
            </a:p>
          </p:txBody>
        </p:sp>
        <p:sp>
          <p:nvSpPr>
            <p:cNvPr id="18" name="17 CuadroTexto"/>
            <p:cNvSpPr txBox="1"/>
            <p:nvPr/>
          </p:nvSpPr>
          <p:spPr>
            <a:xfrm>
              <a:off x="3779912" y="260648"/>
              <a:ext cx="1584176" cy="646331"/>
            </a:xfrm>
            <a:prstGeom prst="rect">
              <a:avLst/>
            </a:prstGeom>
            <a:solidFill>
              <a:schemeClr val="bg1"/>
            </a:solidFill>
          </p:spPr>
          <p:txBody>
            <a:bodyPr wrap="square" rtlCol="0">
              <a:spAutoFit/>
            </a:bodyPr>
            <a:lstStyle/>
            <a:p>
              <a:pPr algn="r"/>
              <a:r>
                <a:rPr lang="es-AR" sz="1200" dirty="0">
                  <a:latin typeface="Arial" pitchFamily="34" charset="0"/>
                  <a:cs typeface="Arial" pitchFamily="34" charset="0"/>
                </a:rPr>
                <a:t>Dispositivo micro-electromecánico</a:t>
              </a:r>
            </a:p>
            <a:p>
              <a:pPr algn="r"/>
              <a:r>
                <a:rPr lang="es-AR" sz="1200" dirty="0">
                  <a:latin typeface="Arial" pitchFamily="34" charset="0"/>
                  <a:cs typeface="Arial" pitchFamily="34" charset="0"/>
                </a:rPr>
                <a:t>10-100 </a:t>
              </a:r>
              <a:r>
                <a:rPr lang="es-AR" sz="1200" dirty="0">
                  <a:latin typeface="Symbol" pitchFamily="18" charset="2"/>
                  <a:cs typeface="Arial" pitchFamily="34" charset="0"/>
                </a:rPr>
                <a:t>m</a:t>
              </a:r>
              <a:r>
                <a:rPr lang="es-AR" sz="1200" dirty="0">
                  <a:latin typeface="Arial" pitchFamily="34" charset="0"/>
                  <a:cs typeface="Arial" pitchFamily="34" charset="0"/>
                </a:rPr>
                <a:t>m</a:t>
              </a:r>
            </a:p>
          </p:txBody>
        </p:sp>
        <p:sp>
          <p:nvSpPr>
            <p:cNvPr id="19" name="18 Rectángulo"/>
            <p:cNvSpPr/>
            <p:nvPr/>
          </p:nvSpPr>
          <p:spPr>
            <a:xfrm>
              <a:off x="5292080" y="260648"/>
              <a:ext cx="86409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0" name="19 CuadroTexto"/>
            <p:cNvSpPr txBox="1"/>
            <p:nvPr/>
          </p:nvSpPr>
          <p:spPr>
            <a:xfrm>
              <a:off x="5148064" y="2276872"/>
              <a:ext cx="2016224" cy="1384995"/>
            </a:xfrm>
            <a:prstGeom prst="rect">
              <a:avLst/>
            </a:prstGeom>
            <a:solidFill>
              <a:schemeClr val="bg1"/>
            </a:solidFill>
          </p:spPr>
          <p:txBody>
            <a:bodyPr wrap="square" rtlCol="0">
              <a:spAutoFit/>
            </a:bodyPr>
            <a:lstStyle/>
            <a:p>
              <a:pPr algn="r"/>
              <a:r>
                <a:rPr lang="es-AR" sz="1200" dirty="0">
                  <a:latin typeface="Arial" pitchFamily="34" charset="0"/>
                  <a:cs typeface="Arial" pitchFamily="34" charset="0"/>
                </a:rPr>
                <a:t>Corral cuántico de 48 átomos de hierro sobre una superficie de cobre, ubicados uno a uno mediante la punta de un microscopio túnel . Diámetro del corral: 14 </a:t>
              </a:r>
              <a:r>
                <a:rPr lang="es-AR" sz="1200" dirty="0" err="1">
                  <a:latin typeface="Arial" pitchFamily="34" charset="0"/>
                  <a:cs typeface="Arial" pitchFamily="34" charset="0"/>
                </a:rPr>
                <a:t>nm</a:t>
              </a:r>
              <a:endParaRPr lang="es-AR" sz="1200" dirty="0">
                <a:latin typeface="Arial" pitchFamily="34" charset="0"/>
                <a:cs typeface="Arial" pitchFamily="34" charset="0"/>
              </a:endParaRPr>
            </a:p>
          </p:txBody>
        </p:sp>
        <p:sp>
          <p:nvSpPr>
            <p:cNvPr id="21" name="20 CuadroTexto"/>
            <p:cNvSpPr txBox="1"/>
            <p:nvPr/>
          </p:nvSpPr>
          <p:spPr>
            <a:xfrm>
              <a:off x="5938511" y="6309320"/>
              <a:ext cx="1657825"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s-AR" sz="1200" dirty="0">
                  <a:latin typeface="Arial" pitchFamily="34" charset="0"/>
                  <a:cs typeface="Arial" pitchFamily="34" charset="0"/>
                </a:rPr>
                <a:t>Nanotubo de carbono</a:t>
              </a:r>
            </a:p>
            <a:p>
              <a:pPr algn="r"/>
              <a:r>
                <a:rPr lang="es-AR" sz="1200" dirty="0">
                  <a:latin typeface="Arial" pitchFamily="34" charset="0"/>
                  <a:cs typeface="Arial" pitchFamily="34" charset="0"/>
                </a:rPr>
                <a:t>Diámetro: 2 </a:t>
              </a:r>
              <a:r>
                <a:rPr lang="es-AR" sz="1200" dirty="0" err="1">
                  <a:latin typeface="Arial" pitchFamily="34" charset="0"/>
                  <a:cs typeface="Arial" pitchFamily="34" charset="0"/>
                </a:rPr>
                <a:t>nm</a:t>
              </a:r>
              <a:endParaRPr lang="es-AR" sz="1200" dirty="0">
                <a:latin typeface="Arial" pitchFamily="34" charset="0"/>
                <a:cs typeface="Arial" pitchFamily="34" charset="0"/>
              </a:endParaRPr>
            </a:p>
          </p:txBody>
        </p:sp>
        <p:sp>
          <p:nvSpPr>
            <p:cNvPr id="22" name="21 CuadroTexto"/>
            <p:cNvSpPr txBox="1"/>
            <p:nvPr/>
          </p:nvSpPr>
          <p:spPr>
            <a:xfrm>
              <a:off x="2267744" y="6021288"/>
              <a:ext cx="1368152" cy="461665"/>
            </a:xfrm>
            <a:prstGeom prst="rect">
              <a:avLst/>
            </a:prstGeom>
            <a:solidFill>
              <a:schemeClr val="bg1"/>
            </a:solidFill>
          </p:spPr>
          <p:txBody>
            <a:bodyPr wrap="square" rtlCol="0">
              <a:spAutoFit/>
            </a:bodyPr>
            <a:lstStyle/>
            <a:p>
              <a:pPr algn="ctr"/>
              <a:r>
                <a:rPr lang="es-AR" sz="1200" dirty="0">
                  <a:latin typeface="Arial" pitchFamily="34" charset="0"/>
                  <a:cs typeface="Arial" pitchFamily="34" charset="0"/>
                </a:rPr>
                <a:t>Glóbulos rojos</a:t>
              </a:r>
            </a:p>
            <a:p>
              <a:pPr algn="ctr"/>
              <a:r>
                <a:rPr lang="es-AR" sz="1200" dirty="0">
                  <a:latin typeface="Arial" pitchFamily="34" charset="0"/>
                  <a:cs typeface="Arial" pitchFamily="34" charset="0"/>
                </a:rPr>
                <a:t>2-5 </a:t>
              </a:r>
              <a:r>
                <a:rPr lang="es-AR" sz="1200" dirty="0">
                  <a:latin typeface="Symbol" pitchFamily="18" charset="2"/>
                  <a:cs typeface="Arial" pitchFamily="34" charset="0"/>
                </a:rPr>
                <a:t>m</a:t>
              </a:r>
              <a:r>
                <a:rPr lang="es-AR" sz="1200" dirty="0">
                  <a:latin typeface="Arial" pitchFamily="34" charset="0"/>
                  <a:cs typeface="Arial" pitchFamily="34" charset="0"/>
                </a:rPr>
                <a:t>m </a:t>
              </a:r>
            </a:p>
          </p:txBody>
        </p:sp>
        <p:sp>
          <p:nvSpPr>
            <p:cNvPr id="23" name="22 CuadroTexto"/>
            <p:cNvSpPr txBox="1"/>
            <p:nvPr/>
          </p:nvSpPr>
          <p:spPr>
            <a:xfrm>
              <a:off x="323528" y="3903439"/>
              <a:ext cx="1800200" cy="461665"/>
            </a:xfrm>
            <a:prstGeom prst="rect">
              <a:avLst/>
            </a:prstGeom>
            <a:solidFill>
              <a:schemeClr val="bg1"/>
            </a:solidFill>
          </p:spPr>
          <p:txBody>
            <a:bodyPr wrap="square" rtlCol="0">
              <a:spAutoFit/>
            </a:bodyPr>
            <a:lstStyle/>
            <a:p>
              <a:pPr algn="ctr"/>
              <a:r>
                <a:rPr lang="es-AR" sz="1200" dirty="0">
                  <a:latin typeface="Arial" pitchFamily="34" charset="0"/>
                  <a:cs typeface="Arial" pitchFamily="34" charset="0"/>
                </a:rPr>
                <a:t>Cabello humano</a:t>
              </a:r>
            </a:p>
            <a:p>
              <a:pPr algn="ctr"/>
              <a:r>
                <a:rPr lang="es-AR" sz="1200" dirty="0">
                  <a:latin typeface="Arial" pitchFamily="34" charset="0"/>
                  <a:cs typeface="Arial" pitchFamily="34" charset="0"/>
                </a:rPr>
                <a:t>10-100 </a:t>
              </a:r>
              <a:r>
                <a:rPr lang="es-AR" sz="1200" dirty="0">
                  <a:latin typeface="Symbol" pitchFamily="18" charset="2"/>
                  <a:cs typeface="Arial" pitchFamily="34" charset="0"/>
                </a:rPr>
                <a:t>m</a:t>
              </a:r>
              <a:r>
                <a:rPr lang="es-AR" sz="1200" dirty="0">
                  <a:latin typeface="Arial" pitchFamily="34" charset="0"/>
                  <a:cs typeface="Arial" pitchFamily="34" charset="0"/>
                </a:rPr>
                <a:t>m de diámetro </a:t>
              </a:r>
            </a:p>
          </p:txBody>
        </p:sp>
        <p:sp>
          <p:nvSpPr>
            <p:cNvPr id="24" name="23 CuadroTexto"/>
            <p:cNvSpPr txBox="1"/>
            <p:nvPr/>
          </p:nvSpPr>
          <p:spPr>
            <a:xfrm>
              <a:off x="1907704" y="1988840"/>
              <a:ext cx="720080" cy="461665"/>
            </a:xfrm>
            <a:prstGeom prst="rect">
              <a:avLst/>
            </a:prstGeom>
            <a:solidFill>
              <a:schemeClr val="bg1"/>
            </a:solidFill>
          </p:spPr>
          <p:txBody>
            <a:bodyPr wrap="square" rtlCol="0">
              <a:spAutoFit/>
            </a:bodyPr>
            <a:lstStyle/>
            <a:p>
              <a:pPr algn="ctr"/>
              <a:r>
                <a:rPr lang="es-AR" sz="1200" dirty="0">
                  <a:latin typeface="Arial" pitchFamily="34" charset="0"/>
                  <a:cs typeface="Arial" pitchFamily="34" charset="0"/>
                </a:rPr>
                <a:t>Ácaro</a:t>
              </a:r>
            </a:p>
            <a:p>
              <a:pPr algn="ctr"/>
              <a:r>
                <a:rPr lang="es-AR" sz="1200" dirty="0">
                  <a:latin typeface="Arial" pitchFamily="34" charset="0"/>
                  <a:cs typeface="Arial" pitchFamily="34" charset="0"/>
                </a:rPr>
                <a:t>200 </a:t>
              </a:r>
              <a:r>
                <a:rPr lang="es-AR" sz="1200" dirty="0">
                  <a:latin typeface="Symbol" pitchFamily="18" charset="2"/>
                  <a:cs typeface="Arial" pitchFamily="34" charset="0"/>
                </a:rPr>
                <a:t>m</a:t>
              </a:r>
              <a:r>
                <a:rPr lang="es-AR" sz="1200" dirty="0">
                  <a:latin typeface="Arial" pitchFamily="34" charset="0"/>
                  <a:cs typeface="Arial" pitchFamily="34" charset="0"/>
                </a:rPr>
                <a:t>m </a:t>
              </a:r>
            </a:p>
          </p:txBody>
        </p:sp>
        <p:sp>
          <p:nvSpPr>
            <p:cNvPr id="25" name="24 CuadroTexto"/>
            <p:cNvSpPr txBox="1"/>
            <p:nvPr/>
          </p:nvSpPr>
          <p:spPr>
            <a:xfrm>
              <a:off x="251520" y="116632"/>
              <a:ext cx="792088" cy="461665"/>
            </a:xfrm>
            <a:prstGeom prst="rect">
              <a:avLst/>
            </a:prstGeom>
            <a:solidFill>
              <a:schemeClr val="bg1"/>
            </a:solidFill>
          </p:spPr>
          <p:txBody>
            <a:bodyPr wrap="square" rtlCol="0">
              <a:spAutoFit/>
            </a:bodyPr>
            <a:lstStyle/>
            <a:p>
              <a:pPr algn="ctr"/>
              <a:r>
                <a:rPr lang="es-AR" sz="1200" dirty="0">
                  <a:latin typeface="Arial" pitchFamily="34" charset="0"/>
                  <a:cs typeface="Arial" pitchFamily="34" charset="0"/>
                </a:rPr>
                <a:t>Hormiga</a:t>
              </a:r>
            </a:p>
            <a:p>
              <a:pPr algn="ctr"/>
              <a:r>
                <a:rPr lang="es-AR" sz="1200" dirty="0">
                  <a:latin typeface="Arial" pitchFamily="34" charset="0"/>
                  <a:cs typeface="Arial" pitchFamily="34" charset="0"/>
                </a:rPr>
                <a:t>5 mm</a:t>
              </a:r>
            </a:p>
          </p:txBody>
        </p:sp>
        <p:sp>
          <p:nvSpPr>
            <p:cNvPr id="26" name="25 CuadroTexto"/>
            <p:cNvSpPr txBox="1"/>
            <p:nvPr/>
          </p:nvSpPr>
          <p:spPr>
            <a:xfrm>
              <a:off x="307841" y="6237312"/>
              <a:ext cx="1455847"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s-AR" sz="1200" dirty="0">
                  <a:solidFill>
                    <a:schemeClr val="dk1"/>
                  </a:solidFill>
                  <a:latin typeface="Arial" pitchFamily="34" charset="0"/>
                  <a:cs typeface="Arial" pitchFamily="34" charset="0"/>
                </a:rPr>
                <a:t>Diámetro: 1-2 </a:t>
              </a:r>
              <a:r>
                <a:rPr lang="es-AR" sz="1200" dirty="0" err="1">
                  <a:solidFill>
                    <a:schemeClr val="dk1"/>
                  </a:solidFill>
                  <a:latin typeface="Arial" pitchFamily="34" charset="0"/>
                  <a:cs typeface="Arial" pitchFamily="34" charset="0"/>
                </a:rPr>
                <a:t>nm</a:t>
              </a:r>
              <a:endParaRPr lang="es-AR" sz="1200" dirty="0">
                <a:solidFill>
                  <a:schemeClr val="dk1"/>
                </a:solidFill>
                <a:latin typeface="Arial" pitchFamily="34" charset="0"/>
                <a:cs typeface="Arial" pitchFamily="34" charset="0"/>
              </a:endParaRPr>
            </a:p>
          </p:txBody>
        </p:sp>
        <p:sp>
          <p:nvSpPr>
            <p:cNvPr id="27" name="26 CuadroTexto"/>
            <p:cNvSpPr txBox="1"/>
            <p:nvPr/>
          </p:nvSpPr>
          <p:spPr>
            <a:xfrm>
              <a:off x="323528" y="6021288"/>
              <a:ext cx="508473"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s-AR" sz="1200" dirty="0">
                  <a:solidFill>
                    <a:schemeClr val="dk1"/>
                  </a:solidFill>
                  <a:latin typeface="Arial" pitchFamily="34" charset="0"/>
                  <a:cs typeface="Arial" pitchFamily="34" charset="0"/>
                </a:rPr>
                <a:t>ADN</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323528" y="404664"/>
            <a:ext cx="8496944" cy="369332"/>
          </a:xfrm>
          <a:prstGeom prst="rect">
            <a:avLst/>
          </a:prstGeom>
          <a:noFill/>
        </p:spPr>
        <p:txBody>
          <a:bodyPr wrap="square" rtlCol="0">
            <a:spAutoFit/>
          </a:bodyPr>
          <a:lstStyle/>
          <a:p>
            <a:r>
              <a:rPr lang="es-AR" b="1" dirty="0">
                <a:solidFill>
                  <a:schemeClr val="accent1"/>
                </a:solidFill>
                <a:latin typeface="Arial" pitchFamily="34" charset="0"/>
                <a:cs typeface="Arial" pitchFamily="34" charset="0"/>
              </a:rPr>
              <a:t>Algunos prefijos del sistema métrico internacional (SI), referidos a longitud. </a:t>
            </a:r>
          </a:p>
        </p:txBody>
      </p:sp>
      <p:graphicFrame>
        <p:nvGraphicFramePr>
          <p:cNvPr id="9" name="8 Tabla"/>
          <p:cNvGraphicFramePr>
            <a:graphicFrameLocks noGrp="1"/>
          </p:cNvGraphicFramePr>
          <p:nvPr/>
        </p:nvGraphicFramePr>
        <p:xfrm>
          <a:off x="216024" y="980728"/>
          <a:ext cx="8676456" cy="5247640"/>
        </p:xfrm>
        <a:graphic>
          <a:graphicData uri="http://schemas.openxmlformats.org/drawingml/2006/table">
            <a:tbl>
              <a:tblPr firstRow="1" bandRow="1">
                <a:tableStyleId>{5C22544A-7EE6-4342-B048-85BDC9FD1C3A}</a:tableStyleId>
              </a:tblPr>
              <a:tblGrid>
                <a:gridCol w="827583">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1080121">
                  <a:extLst>
                    <a:ext uri="{9D8B030D-6E8A-4147-A177-3AD203B41FA5}">
                      <a16:colId xmlns:a16="http://schemas.microsoft.com/office/drawing/2014/main" val="20002"/>
                    </a:ext>
                  </a:extLst>
                </a:gridCol>
                <a:gridCol w="3600400">
                  <a:extLst>
                    <a:ext uri="{9D8B030D-6E8A-4147-A177-3AD203B41FA5}">
                      <a16:colId xmlns:a16="http://schemas.microsoft.com/office/drawing/2014/main" val="20003"/>
                    </a:ext>
                  </a:extLst>
                </a:gridCol>
                <a:gridCol w="2232248">
                  <a:extLst>
                    <a:ext uri="{9D8B030D-6E8A-4147-A177-3AD203B41FA5}">
                      <a16:colId xmlns:a16="http://schemas.microsoft.com/office/drawing/2014/main" val="20004"/>
                    </a:ext>
                  </a:extLst>
                </a:gridCol>
              </a:tblGrid>
              <a:tr h="370840">
                <a:tc>
                  <a:txBody>
                    <a:bodyPr/>
                    <a:lstStyle/>
                    <a:p>
                      <a:r>
                        <a:rPr lang="es-AR" sz="1400" dirty="0">
                          <a:latin typeface="Arial Narrow" pitchFamily="34" charset="0"/>
                          <a:cs typeface="Arial" pitchFamily="34" charset="0"/>
                        </a:rPr>
                        <a:t>Prefijo</a:t>
                      </a:r>
                    </a:p>
                  </a:txBody>
                  <a:tcPr/>
                </a:tc>
                <a:tc>
                  <a:txBody>
                    <a:bodyPr/>
                    <a:lstStyle/>
                    <a:p>
                      <a:r>
                        <a:rPr lang="es-AR" sz="1400" dirty="0">
                          <a:latin typeface="Arial Narrow" pitchFamily="34" charset="0"/>
                          <a:cs typeface="Arial" pitchFamily="34" charset="0"/>
                        </a:rPr>
                        <a:t>Símbolo</a:t>
                      </a:r>
                    </a:p>
                  </a:txBody>
                  <a:tcPr/>
                </a:tc>
                <a:tc>
                  <a:txBody>
                    <a:bodyPr/>
                    <a:lstStyle/>
                    <a:p>
                      <a:r>
                        <a:rPr lang="es-AR" sz="1400" dirty="0">
                          <a:latin typeface="Arial Narrow" pitchFamily="34" charset="0"/>
                          <a:cs typeface="Arial" pitchFamily="34" charset="0"/>
                        </a:rPr>
                        <a:t>Factor</a:t>
                      </a:r>
                      <a:r>
                        <a:rPr lang="es-AR" sz="1400" baseline="0" dirty="0">
                          <a:latin typeface="Arial Narrow" pitchFamily="34" charset="0"/>
                          <a:cs typeface="Arial" pitchFamily="34" charset="0"/>
                        </a:rPr>
                        <a:t> exponencial</a:t>
                      </a:r>
                      <a:endParaRPr lang="es-AR" sz="1400" dirty="0">
                        <a:latin typeface="Arial Narrow" pitchFamily="34" charset="0"/>
                        <a:cs typeface="Arial" pitchFamily="34" charset="0"/>
                      </a:endParaRPr>
                    </a:p>
                  </a:txBody>
                  <a:tcPr/>
                </a:tc>
                <a:tc>
                  <a:txBody>
                    <a:bodyPr/>
                    <a:lstStyle/>
                    <a:p>
                      <a:r>
                        <a:rPr lang="es-AR" sz="1400" dirty="0">
                          <a:latin typeface="Arial Narrow" pitchFamily="34" charset="0"/>
                          <a:cs typeface="Arial" pitchFamily="34" charset="0"/>
                        </a:rPr>
                        <a:t>Ejemplo</a:t>
                      </a:r>
                    </a:p>
                  </a:txBody>
                  <a:tcPr/>
                </a:tc>
                <a:tc>
                  <a:txBody>
                    <a:bodyPr/>
                    <a:lstStyle/>
                    <a:p>
                      <a:r>
                        <a:rPr lang="es-AR" sz="1400" dirty="0">
                          <a:latin typeface="Arial Narrow" pitchFamily="34" charset="0"/>
                          <a:cs typeface="Arial" pitchFamily="34" charset="0"/>
                        </a:rPr>
                        <a:t>Escala</a:t>
                      </a:r>
                    </a:p>
                  </a:txBody>
                  <a:tcPr/>
                </a:tc>
                <a:extLst>
                  <a:ext uri="{0D108BD9-81ED-4DB2-BD59-A6C34878D82A}">
                    <a16:rowId xmlns:a16="http://schemas.microsoft.com/office/drawing/2014/main" val="10000"/>
                  </a:ext>
                </a:extLst>
              </a:tr>
              <a:tr h="370840">
                <a:tc>
                  <a:txBody>
                    <a:bodyPr/>
                    <a:lstStyle/>
                    <a:p>
                      <a:r>
                        <a:rPr lang="es-AR" sz="1400" dirty="0">
                          <a:latin typeface="Arial Narrow" pitchFamily="34" charset="0"/>
                          <a:cs typeface="Arial" pitchFamily="34" charset="0"/>
                        </a:rPr>
                        <a:t>zeta</a:t>
                      </a:r>
                    </a:p>
                  </a:txBody>
                  <a:tcPr/>
                </a:tc>
                <a:tc>
                  <a:txBody>
                    <a:bodyPr/>
                    <a:lstStyle/>
                    <a:p>
                      <a:r>
                        <a:rPr lang="es-AR" sz="1400" dirty="0">
                          <a:latin typeface="Arial Narrow" pitchFamily="34" charset="0"/>
                          <a:cs typeface="Arial" pitchFamily="34" charset="0"/>
                        </a:rPr>
                        <a:t>Z</a:t>
                      </a:r>
                    </a:p>
                  </a:txBody>
                  <a:tcPr/>
                </a:tc>
                <a:tc>
                  <a:txBody>
                    <a:bodyPr/>
                    <a:lstStyle/>
                    <a:p>
                      <a:r>
                        <a:rPr lang="es-AR" sz="1400" dirty="0">
                          <a:latin typeface="Arial Narrow" pitchFamily="34" charset="0"/>
                          <a:cs typeface="Arial" pitchFamily="34" charset="0"/>
                        </a:rPr>
                        <a:t>10</a:t>
                      </a:r>
                      <a:r>
                        <a:rPr lang="es-AR" sz="1400" baseline="30000" dirty="0">
                          <a:latin typeface="Arial Narrow" pitchFamily="34" charset="0"/>
                          <a:cs typeface="Arial" pitchFamily="34" charset="0"/>
                        </a:rPr>
                        <a:t>21</a:t>
                      </a:r>
                      <a:endParaRPr lang="es-AR" sz="1400" dirty="0">
                        <a:latin typeface="Arial Narrow" pitchFamily="34" charset="0"/>
                        <a:cs typeface="Arial" pitchFamily="34" charset="0"/>
                      </a:endParaRPr>
                    </a:p>
                  </a:txBody>
                  <a:tcPr/>
                </a:tc>
                <a:tc>
                  <a:txBody>
                    <a:bodyPr/>
                    <a:lstStyle/>
                    <a:p>
                      <a:r>
                        <a:rPr lang="es-AR" sz="1400" dirty="0">
                          <a:latin typeface="Arial Narrow" pitchFamily="34" charset="0"/>
                          <a:cs typeface="Arial" pitchFamily="34" charset="0"/>
                        </a:rPr>
                        <a:t>1 </a:t>
                      </a:r>
                      <a:r>
                        <a:rPr lang="es-AR" sz="1400" dirty="0" err="1">
                          <a:latin typeface="Arial Narrow" pitchFamily="34" charset="0"/>
                          <a:cs typeface="Arial" pitchFamily="34" charset="0"/>
                        </a:rPr>
                        <a:t>zetametro</a:t>
                      </a:r>
                      <a:r>
                        <a:rPr lang="es-AR" sz="1400" dirty="0">
                          <a:latin typeface="Arial Narrow" pitchFamily="34" charset="0"/>
                          <a:cs typeface="Arial" pitchFamily="34" charset="0"/>
                        </a:rPr>
                        <a:t> (</a:t>
                      </a:r>
                      <a:r>
                        <a:rPr lang="es-AR" sz="1400" dirty="0" err="1">
                          <a:latin typeface="Arial Narrow" pitchFamily="34" charset="0"/>
                          <a:cs typeface="Arial" pitchFamily="34" charset="0"/>
                        </a:rPr>
                        <a:t>Zm</a:t>
                      </a:r>
                      <a:r>
                        <a:rPr lang="es-AR" sz="1400" dirty="0">
                          <a:latin typeface="Arial Narrow" pitchFamily="34" charset="0"/>
                          <a:cs typeface="Arial" pitchFamily="34" charset="0"/>
                        </a:rPr>
                        <a:t>) es</a:t>
                      </a:r>
                      <a:r>
                        <a:rPr lang="es-AR" sz="1400" baseline="0" dirty="0">
                          <a:latin typeface="Arial Narrow" pitchFamily="34" charset="0"/>
                          <a:cs typeface="Arial" pitchFamily="34" charset="0"/>
                        </a:rPr>
                        <a:t> </a:t>
                      </a:r>
                      <a:r>
                        <a:rPr lang="es-AR" sz="1400" baseline="0" dirty="0">
                          <a:latin typeface="Arial Narrow" pitchFamily="34" charset="0"/>
                          <a:cs typeface="Arial" pitchFamily="34" charset="0"/>
                          <a:sym typeface="Symbol"/>
                        </a:rPr>
                        <a:t></a:t>
                      </a:r>
                      <a:r>
                        <a:rPr lang="es-AR" sz="1400" baseline="0" dirty="0">
                          <a:latin typeface="Arial Narrow" pitchFamily="34" charset="0"/>
                          <a:cs typeface="Arial" pitchFamily="34" charset="0"/>
                        </a:rPr>
                        <a:t>100.000 años luz o el diámetro de la Vía Láctea.</a:t>
                      </a:r>
                      <a:endParaRPr lang="es-AR" sz="1400" dirty="0">
                        <a:latin typeface="Arial Narrow" pitchFamily="34" charset="0"/>
                        <a:cs typeface="Arial" pitchFamily="34" charset="0"/>
                      </a:endParaRPr>
                    </a:p>
                  </a:txBody>
                  <a:tcPr/>
                </a:tc>
                <a:tc>
                  <a:txBody>
                    <a:bodyPr/>
                    <a:lstStyle/>
                    <a:p>
                      <a:r>
                        <a:rPr lang="es-AR" sz="1400" dirty="0">
                          <a:latin typeface="Arial Narrow" pitchFamily="34" charset="0"/>
                          <a:cs typeface="Arial" pitchFamily="34" charset="0"/>
                        </a:rPr>
                        <a:t>Escala astronómica.</a:t>
                      </a:r>
                    </a:p>
                  </a:txBody>
                  <a:tcPr/>
                </a:tc>
                <a:extLst>
                  <a:ext uri="{0D108BD9-81ED-4DB2-BD59-A6C34878D82A}">
                    <a16:rowId xmlns:a16="http://schemas.microsoft.com/office/drawing/2014/main" val="10001"/>
                  </a:ext>
                </a:extLst>
              </a:tr>
              <a:tr h="370840">
                <a:tc>
                  <a:txBody>
                    <a:bodyPr/>
                    <a:lstStyle/>
                    <a:p>
                      <a:r>
                        <a:rPr lang="es-AR" sz="1400" dirty="0" err="1">
                          <a:latin typeface="Arial Narrow" pitchFamily="34" charset="0"/>
                          <a:cs typeface="Arial" pitchFamily="34" charset="0"/>
                        </a:rPr>
                        <a:t>tera</a:t>
                      </a:r>
                      <a:endParaRPr lang="es-AR" sz="1400" dirty="0">
                        <a:latin typeface="Arial Narrow" pitchFamily="34" charset="0"/>
                        <a:cs typeface="Arial" pitchFamily="34" charset="0"/>
                      </a:endParaRPr>
                    </a:p>
                  </a:txBody>
                  <a:tcPr/>
                </a:tc>
                <a:tc>
                  <a:txBody>
                    <a:bodyPr/>
                    <a:lstStyle/>
                    <a:p>
                      <a:r>
                        <a:rPr lang="es-AR" sz="1400" dirty="0">
                          <a:latin typeface="Arial Narrow" pitchFamily="34" charset="0"/>
                          <a:cs typeface="Arial" pitchFamily="34" charset="0"/>
                        </a:rPr>
                        <a:t>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400" dirty="0">
                          <a:latin typeface="Arial Narrow" pitchFamily="34" charset="0"/>
                          <a:cs typeface="Arial" pitchFamily="34" charset="0"/>
                        </a:rPr>
                        <a:t>10</a:t>
                      </a:r>
                      <a:r>
                        <a:rPr lang="es-AR" sz="1400" baseline="30000" dirty="0">
                          <a:latin typeface="Arial Narrow" pitchFamily="34" charset="0"/>
                          <a:cs typeface="Arial" pitchFamily="34" charset="0"/>
                        </a:rPr>
                        <a:t>12</a:t>
                      </a:r>
                      <a:endParaRPr lang="es-AR" sz="1400" dirty="0">
                        <a:latin typeface="Arial Narrow" pitchFamily="34" charset="0"/>
                        <a:cs typeface="Arial" pitchFamily="34" charset="0"/>
                      </a:endParaRPr>
                    </a:p>
                    <a:p>
                      <a:endParaRPr lang="es-AR" sz="1400" dirty="0">
                        <a:latin typeface="Arial Narrow"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400" dirty="0">
                          <a:latin typeface="Arial Narrow" pitchFamily="34" charset="0"/>
                          <a:cs typeface="Arial" pitchFamily="34" charset="0"/>
                        </a:rPr>
                        <a:t>1,08</a:t>
                      </a:r>
                      <a:r>
                        <a:rPr lang="es-AR" sz="1400" baseline="0" dirty="0">
                          <a:latin typeface="Arial Narrow" pitchFamily="34" charset="0"/>
                          <a:cs typeface="Arial" pitchFamily="34" charset="0"/>
                        </a:rPr>
                        <a:t> Tm es </a:t>
                      </a:r>
                      <a:r>
                        <a:rPr lang="es-AR" sz="1400" baseline="0" dirty="0">
                          <a:latin typeface="Arial Narrow" pitchFamily="34" charset="0"/>
                          <a:cs typeface="Arial" pitchFamily="34" charset="0"/>
                          <a:sym typeface="Symbol"/>
                        </a:rPr>
                        <a:t> </a:t>
                      </a:r>
                      <a:r>
                        <a:rPr lang="es-AR" sz="1400" baseline="0" dirty="0">
                          <a:latin typeface="Arial Narrow" pitchFamily="34" charset="0"/>
                          <a:cs typeface="Arial" pitchFamily="34" charset="0"/>
                        </a:rPr>
                        <a:t>la distancia que la luz puede viajar en 1 hora, o una hora luz”.</a:t>
                      </a:r>
                      <a:endParaRPr lang="es-AR" sz="1400" dirty="0">
                        <a:latin typeface="Arial Narrow" pitchFamily="34" charset="0"/>
                        <a:cs typeface="Arial" pitchFamily="34" charset="0"/>
                      </a:endParaRPr>
                    </a:p>
                  </a:txBody>
                  <a:tcPr/>
                </a:tc>
                <a:tc>
                  <a:txBody>
                    <a:bodyPr/>
                    <a:lstStyle/>
                    <a:p>
                      <a:endParaRPr lang="es-AR" sz="1400" dirty="0">
                        <a:latin typeface="Arial Narrow" pitchFamily="34" charset="0"/>
                        <a:cs typeface="Arial" pitchFamily="34" charset="0"/>
                      </a:endParaRPr>
                    </a:p>
                  </a:txBody>
                  <a:tcPr/>
                </a:tc>
                <a:extLst>
                  <a:ext uri="{0D108BD9-81ED-4DB2-BD59-A6C34878D82A}">
                    <a16:rowId xmlns:a16="http://schemas.microsoft.com/office/drawing/2014/main" val="10002"/>
                  </a:ext>
                </a:extLst>
              </a:tr>
              <a:tr h="370840">
                <a:tc>
                  <a:txBody>
                    <a:bodyPr/>
                    <a:lstStyle/>
                    <a:p>
                      <a:r>
                        <a:rPr lang="es-AR" sz="1400" dirty="0">
                          <a:latin typeface="Arial Narrow" pitchFamily="34" charset="0"/>
                          <a:cs typeface="Arial" pitchFamily="34" charset="0"/>
                        </a:rPr>
                        <a:t>kilo</a:t>
                      </a:r>
                    </a:p>
                  </a:txBody>
                  <a:tcPr/>
                </a:tc>
                <a:tc>
                  <a:txBody>
                    <a:bodyPr/>
                    <a:lstStyle/>
                    <a:p>
                      <a:r>
                        <a:rPr lang="es-AR" sz="1400" dirty="0">
                          <a:latin typeface="Arial Narrow" pitchFamily="34" charset="0"/>
                          <a:cs typeface="Arial" pitchFamily="34" charset="0"/>
                        </a:rPr>
                        <a:t>k</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400" dirty="0">
                          <a:latin typeface="Arial Narrow" pitchFamily="34" charset="0"/>
                          <a:cs typeface="Arial" pitchFamily="34" charset="0"/>
                        </a:rPr>
                        <a:t>10</a:t>
                      </a:r>
                      <a:r>
                        <a:rPr lang="es-AR" sz="1400" baseline="30000" dirty="0">
                          <a:latin typeface="Arial Narrow" pitchFamily="34" charset="0"/>
                          <a:cs typeface="Arial" pitchFamily="34" charset="0"/>
                        </a:rPr>
                        <a:t>3</a:t>
                      </a:r>
                      <a:endParaRPr lang="es-AR" sz="1400" dirty="0">
                        <a:latin typeface="Arial Narrow" pitchFamily="34" charset="0"/>
                        <a:cs typeface="Arial" pitchFamily="34" charset="0"/>
                      </a:endParaRPr>
                    </a:p>
                    <a:p>
                      <a:endParaRPr lang="es-AR" sz="1400" dirty="0">
                        <a:latin typeface="Arial Narrow" pitchFamily="34" charset="0"/>
                        <a:cs typeface="Arial" pitchFamily="34" charset="0"/>
                      </a:endParaRPr>
                    </a:p>
                  </a:txBody>
                  <a:tcPr/>
                </a:tc>
                <a:tc>
                  <a:txBody>
                    <a:bodyPr/>
                    <a:lstStyle/>
                    <a:p>
                      <a:r>
                        <a:rPr lang="es-AR" sz="1400" dirty="0">
                          <a:latin typeface="Arial Narrow" pitchFamily="34" charset="0"/>
                          <a:cs typeface="Arial" pitchFamily="34" charset="0"/>
                        </a:rPr>
                        <a:t>El kilómetro  es la unidad más común para medir distancias geográficas o de manejo.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400" dirty="0">
                          <a:latin typeface="Arial Narrow" pitchFamily="34" charset="0"/>
                          <a:cs typeface="Arial" pitchFamily="34" charset="0"/>
                        </a:rPr>
                        <a:t>Macro</a:t>
                      </a:r>
                      <a:r>
                        <a:rPr lang="es-AR" sz="1400" baseline="0" dirty="0">
                          <a:latin typeface="Arial Narrow" pitchFamily="34" charset="0"/>
                          <a:cs typeface="Arial" pitchFamily="34" charset="0"/>
                        </a:rPr>
                        <a:t> escala, la que percibimos a simple vista.</a:t>
                      </a:r>
                      <a:endParaRPr lang="es-AR" sz="1400" dirty="0">
                        <a:latin typeface="Arial Narrow" pitchFamily="34" charset="0"/>
                        <a:cs typeface="Arial" pitchFamily="34" charset="0"/>
                      </a:endParaRPr>
                    </a:p>
                    <a:p>
                      <a:endParaRPr lang="es-AR" sz="1400" dirty="0">
                        <a:latin typeface="Arial Narrow" pitchFamily="34" charset="0"/>
                        <a:cs typeface="Arial" pitchFamily="34" charset="0"/>
                      </a:endParaRPr>
                    </a:p>
                  </a:txBody>
                  <a:tcPr/>
                </a:tc>
                <a:extLst>
                  <a:ext uri="{0D108BD9-81ED-4DB2-BD59-A6C34878D82A}">
                    <a16:rowId xmlns:a16="http://schemas.microsoft.com/office/drawing/2014/main" val="10003"/>
                  </a:ext>
                </a:extLst>
              </a:tr>
              <a:tr h="370840">
                <a:tc>
                  <a:txBody>
                    <a:bodyPr/>
                    <a:lstStyle/>
                    <a:p>
                      <a:endParaRPr lang="es-AR" sz="1400" dirty="0">
                        <a:latin typeface="Arial Narrow" pitchFamily="34" charset="0"/>
                        <a:cs typeface="Arial" pitchFamily="34" charset="0"/>
                      </a:endParaRPr>
                    </a:p>
                  </a:txBody>
                  <a:tcPr/>
                </a:tc>
                <a:tc>
                  <a:txBody>
                    <a:bodyPr/>
                    <a:lstStyle/>
                    <a:p>
                      <a:endParaRPr lang="es-AR" sz="1400" dirty="0">
                        <a:latin typeface="Arial Narrow"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400" dirty="0">
                          <a:latin typeface="Arial Narrow" pitchFamily="34" charset="0"/>
                          <a:cs typeface="Arial" pitchFamily="34" charset="0"/>
                        </a:rPr>
                        <a:t>10</a:t>
                      </a:r>
                      <a:r>
                        <a:rPr lang="es-AR" sz="1400" baseline="30000" dirty="0">
                          <a:latin typeface="Arial Narrow" pitchFamily="34" charset="0"/>
                          <a:cs typeface="Arial" pitchFamily="34" charset="0"/>
                        </a:rPr>
                        <a:t>0</a:t>
                      </a:r>
                      <a:r>
                        <a:rPr lang="es-AR" sz="1400" baseline="0" dirty="0">
                          <a:latin typeface="Arial Narrow" pitchFamily="34" charset="0"/>
                          <a:cs typeface="Arial" pitchFamily="34" charset="0"/>
                        </a:rPr>
                        <a:t> = 1</a:t>
                      </a:r>
                      <a:endParaRPr lang="es-AR" sz="1400" dirty="0">
                        <a:latin typeface="Arial Narrow" pitchFamily="34" charset="0"/>
                        <a:cs typeface="Arial" pitchFamily="34" charset="0"/>
                      </a:endParaRPr>
                    </a:p>
                  </a:txBody>
                  <a:tcPr/>
                </a:tc>
                <a:tc>
                  <a:txBody>
                    <a:bodyPr/>
                    <a:lstStyle/>
                    <a:p>
                      <a:r>
                        <a:rPr lang="es-AR" sz="1400" dirty="0">
                          <a:latin typeface="Arial Narrow" pitchFamily="34" charset="0"/>
                          <a:cs typeface="Arial" pitchFamily="34" charset="0"/>
                        </a:rPr>
                        <a:t>El </a:t>
                      </a:r>
                      <a:r>
                        <a:rPr lang="es-AR" sz="1400" u="sng" dirty="0">
                          <a:latin typeface="Arial Narrow" pitchFamily="34" charset="0"/>
                          <a:cs typeface="Arial" pitchFamily="34" charset="0"/>
                        </a:rPr>
                        <a:t>metro</a:t>
                      </a:r>
                      <a:r>
                        <a:rPr lang="es-AR" sz="1400" dirty="0">
                          <a:latin typeface="Arial Narrow" pitchFamily="34" charset="0"/>
                          <a:cs typeface="Arial" pitchFamily="34" charset="0"/>
                        </a:rPr>
                        <a:t> es la unidad de longitud en</a:t>
                      </a:r>
                      <a:r>
                        <a:rPr lang="es-AR" sz="1400" baseline="0" dirty="0">
                          <a:latin typeface="Arial Narrow" pitchFamily="34" charset="0"/>
                          <a:cs typeface="Arial" pitchFamily="34" charset="0"/>
                        </a:rPr>
                        <a:t> el </a:t>
                      </a:r>
                      <a:r>
                        <a:rPr lang="es-AR" sz="1400" dirty="0">
                          <a:latin typeface="Arial Narrow" pitchFamily="34" charset="0"/>
                          <a:cs typeface="Arial" pitchFamily="34" charset="0"/>
                        </a:rPr>
                        <a:t>SI</a:t>
                      </a:r>
                    </a:p>
                  </a:txBody>
                  <a:tcPr/>
                </a:tc>
                <a:tc>
                  <a:txBody>
                    <a:bodyPr/>
                    <a:lstStyle/>
                    <a:p>
                      <a:endParaRPr lang="es-AR" sz="1400" dirty="0">
                        <a:latin typeface="Arial Narrow" pitchFamily="34" charset="0"/>
                        <a:cs typeface="Arial" pitchFamily="34" charset="0"/>
                      </a:endParaRPr>
                    </a:p>
                  </a:txBody>
                  <a:tcPr/>
                </a:tc>
                <a:extLst>
                  <a:ext uri="{0D108BD9-81ED-4DB2-BD59-A6C34878D82A}">
                    <a16:rowId xmlns:a16="http://schemas.microsoft.com/office/drawing/2014/main" val="10004"/>
                  </a:ext>
                </a:extLst>
              </a:tr>
              <a:tr h="370840">
                <a:tc>
                  <a:txBody>
                    <a:bodyPr/>
                    <a:lstStyle/>
                    <a:p>
                      <a:r>
                        <a:rPr lang="es-AR" sz="1400" dirty="0">
                          <a:latin typeface="Arial Narrow" pitchFamily="34" charset="0"/>
                          <a:cs typeface="Arial" pitchFamily="34" charset="0"/>
                        </a:rPr>
                        <a:t>mili</a:t>
                      </a:r>
                    </a:p>
                  </a:txBody>
                  <a:tcPr/>
                </a:tc>
                <a:tc>
                  <a:txBody>
                    <a:bodyPr/>
                    <a:lstStyle/>
                    <a:p>
                      <a:r>
                        <a:rPr lang="es-AR" sz="1400" dirty="0">
                          <a:latin typeface="Arial Narrow" pitchFamily="34" charset="0"/>
                          <a:cs typeface="Arial" pitchFamily="34" charset="0"/>
                        </a:rPr>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400" dirty="0">
                          <a:latin typeface="Arial Narrow" pitchFamily="34" charset="0"/>
                          <a:cs typeface="Arial" pitchFamily="34" charset="0"/>
                        </a:rPr>
                        <a:t>10</a:t>
                      </a:r>
                      <a:r>
                        <a:rPr lang="es-AR" sz="1400" baseline="30000" dirty="0">
                          <a:latin typeface="Arial Narrow" pitchFamily="34" charset="0"/>
                          <a:cs typeface="Arial" pitchFamily="34" charset="0"/>
                        </a:rPr>
                        <a:t>-3</a:t>
                      </a:r>
                      <a:endParaRPr lang="es-AR" sz="1400" dirty="0">
                        <a:latin typeface="Arial Narrow" pitchFamily="34" charset="0"/>
                        <a:cs typeface="Arial" pitchFamily="34" charset="0"/>
                      </a:endParaRPr>
                    </a:p>
                    <a:p>
                      <a:endParaRPr lang="es-AR" sz="1400" dirty="0">
                        <a:latin typeface="Arial Narrow" pitchFamily="34" charset="0"/>
                        <a:cs typeface="Arial" pitchFamily="34" charset="0"/>
                      </a:endParaRPr>
                    </a:p>
                  </a:txBody>
                  <a:tcPr/>
                </a:tc>
                <a:tc>
                  <a:txBody>
                    <a:bodyPr/>
                    <a:lstStyle/>
                    <a:p>
                      <a:r>
                        <a:rPr lang="es-AR" sz="1400" dirty="0">
                          <a:latin typeface="Arial Narrow" pitchFamily="34" charset="0"/>
                          <a:cs typeface="Arial" pitchFamily="34" charset="0"/>
                        </a:rPr>
                        <a:t>Aprox. espesor de una moneda</a:t>
                      </a:r>
                    </a:p>
                  </a:txBody>
                  <a:tcPr/>
                </a:tc>
                <a:tc>
                  <a:txBody>
                    <a:bodyPr/>
                    <a:lstStyle/>
                    <a:p>
                      <a:endParaRPr lang="es-AR" sz="1400" dirty="0">
                        <a:latin typeface="Arial Narrow" pitchFamily="34" charset="0"/>
                        <a:cs typeface="Arial" pitchFamily="34" charset="0"/>
                      </a:endParaRPr>
                    </a:p>
                  </a:txBody>
                  <a:tcPr/>
                </a:tc>
                <a:extLst>
                  <a:ext uri="{0D108BD9-81ED-4DB2-BD59-A6C34878D82A}">
                    <a16:rowId xmlns:a16="http://schemas.microsoft.com/office/drawing/2014/main" val="10005"/>
                  </a:ext>
                </a:extLst>
              </a:tr>
              <a:tr h="370840">
                <a:tc>
                  <a:txBody>
                    <a:bodyPr/>
                    <a:lstStyle/>
                    <a:p>
                      <a:r>
                        <a:rPr lang="es-AR" sz="1400" dirty="0">
                          <a:latin typeface="Arial Narrow" pitchFamily="34" charset="0"/>
                          <a:cs typeface="Arial" pitchFamily="34" charset="0"/>
                        </a:rPr>
                        <a:t>micro</a:t>
                      </a:r>
                    </a:p>
                  </a:txBody>
                  <a:tcPr/>
                </a:tc>
                <a:tc>
                  <a:txBody>
                    <a:bodyPr/>
                    <a:lstStyle/>
                    <a:p>
                      <a:r>
                        <a:rPr lang="es-AR" sz="1400" dirty="0">
                          <a:latin typeface="Arial Narrow" pitchFamily="34" charset="0"/>
                          <a:cs typeface="Arial" pitchFamily="34" charset="0"/>
                          <a:sym typeface="Symbol"/>
                        </a:rPr>
                        <a:t></a:t>
                      </a:r>
                      <a:endParaRPr lang="es-AR" sz="1400" dirty="0">
                        <a:latin typeface="Arial Narrow"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400" dirty="0">
                          <a:latin typeface="Arial Narrow" pitchFamily="34" charset="0"/>
                          <a:cs typeface="Arial" pitchFamily="34" charset="0"/>
                        </a:rPr>
                        <a:t>10</a:t>
                      </a:r>
                      <a:r>
                        <a:rPr lang="es-AR" sz="1400" baseline="30000" dirty="0">
                          <a:latin typeface="Arial Narrow" pitchFamily="34" charset="0"/>
                          <a:cs typeface="Arial" pitchFamily="34" charset="0"/>
                        </a:rPr>
                        <a:t>-6</a:t>
                      </a:r>
                      <a:endParaRPr lang="es-AR" sz="1400" dirty="0">
                        <a:latin typeface="Arial Narrow" pitchFamily="34" charset="0"/>
                        <a:cs typeface="Arial" pitchFamily="34" charset="0"/>
                      </a:endParaRPr>
                    </a:p>
                    <a:p>
                      <a:endParaRPr lang="es-AR" sz="1400" dirty="0">
                        <a:latin typeface="Arial Narrow"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AR" sz="1400" kern="1200" dirty="0">
                          <a:solidFill>
                            <a:schemeClr val="dk1"/>
                          </a:solidFill>
                          <a:latin typeface="Arial Narrow" pitchFamily="34" charset="0"/>
                          <a:ea typeface="+mn-ea"/>
                          <a:cs typeface="Arial" pitchFamily="34" charset="0"/>
                        </a:rPr>
                        <a:t>El límite de detección del ojo humano es </a:t>
                      </a:r>
                      <a:r>
                        <a:rPr lang="es-AR" sz="1400" baseline="0" dirty="0">
                          <a:latin typeface="Arial Narrow" pitchFamily="34" charset="0"/>
                          <a:cs typeface="Arial" pitchFamily="34" charset="0"/>
                          <a:sym typeface="Symbol"/>
                        </a:rPr>
                        <a:t> 50-100 </a:t>
                      </a:r>
                      <a:r>
                        <a:rPr lang="es-AR" sz="1400" dirty="0">
                          <a:latin typeface="Arial Narrow" pitchFamily="34" charset="0"/>
                          <a:cs typeface="Arial" pitchFamily="34" charset="0"/>
                          <a:sym typeface="Symbol"/>
                        </a:rPr>
                        <a:t>m</a:t>
                      </a:r>
                      <a:endParaRPr lang="es-AR" sz="1400" dirty="0">
                        <a:latin typeface="Arial Narrow"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400" dirty="0">
                          <a:latin typeface="Arial Narrow" pitchFamily="34" charset="0"/>
                          <a:cs typeface="Arial" pitchFamily="34" charset="0"/>
                        </a:rPr>
                        <a:t>Micro escala,</a:t>
                      </a:r>
                      <a:r>
                        <a:rPr lang="es-AR" sz="1400" baseline="0" dirty="0">
                          <a:latin typeface="Arial Narrow" pitchFamily="34" charset="0"/>
                          <a:cs typeface="Arial" pitchFamily="34" charset="0"/>
                        </a:rPr>
                        <a:t> visible mediante microscopios ópticos.</a:t>
                      </a:r>
                      <a:endParaRPr lang="es-AR" sz="1400" dirty="0">
                        <a:latin typeface="Arial Narrow" pitchFamily="34" charset="0"/>
                        <a:cs typeface="Arial" pitchFamily="34" charset="0"/>
                      </a:endParaRPr>
                    </a:p>
                  </a:txBody>
                  <a:tcPr/>
                </a:tc>
                <a:extLst>
                  <a:ext uri="{0D108BD9-81ED-4DB2-BD59-A6C34878D82A}">
                    <a16:rowId xmlns:a16="http://schemas.microsoft.com/office/drawing/2014/main" val="10006"/>
                  </a:ext>
                </a:extLst>
              </a:tr>
              <a:tr h="370840">
                <a:tc>
                  <a:txBody>
                    <a:bodyPr/>
                    <a:lstStyle/>
                    <a:p>
                      <a:r>
                        <a:rPr lang="es-AR" sz="1400" dirty="0">
                          <a:latin typeface="Arial Narrow" pitchFamily="34" charset="0"/>
                          <a:cs typeface="Arial" pitchFamily="34" charset="0"/>
                        </a:rPr>
                        <a:t>nano</a:t>
                      </a:r>
                    </a:p>
                  </a:txBody>
                  <a:tcPr/>
                </a:tc>
                <a:tc>
                  <a:txBody>
                    <a:bodyPr/>
                    <a:lstStyle/>
                    <a:p>
                      <a:r>
                        <a:rPr lang="es-AR" sz="1400" dirty="0">
                          <a:latin typeface="Arial Narrow" pitchFamily="34" charset="0"/>
                          <a:cs typeface="Arial" pitchFamily="34" charset="0"/>
                        </a:rPr>
                        <a:t>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400" dirty="0">
                          <a:latin typeface="Arial Narrow" pitchFamily="34" charset="0"/>
                          <a:cs typeface="Arial" pitchFamily="34" charset="0"/>
                        </a:rPr>
                        <a:t>10</a:t>
                      </a:r>
                      <a:r>
                        <a:rPr lang="es-AR" sz="1400" baseline="30000" dirty="0">
                          <a:latin typeface="Arial Narrow" pitchFamily="34" charset="0"/>
                          <a:cs typeface="Arial" pitchFamily="34" charset="0"/>
                        </a:rPr>
                        <a:t>-9</a:t>
                      </a:r>
                      <a:endParaRPr lang="es-AR" sz="1400" dirty="0">
                        <a:latin typeface="Arial Narrow" pitchFamily="34" charset="0"/>
                        <a:cs typeface="Arial" pitchFamily="34" charset="0"/>
                      </a:endParaRPr>
                    </a:p>
                    <a:p>
                      <a:endParaRPr lang="es-AR" sz="1400" dirty="0">
                        <a:latin typeface="Arial Narrow" pitchFamily="34" charset="0"/>
                        <a:cs typeface="Arial" pitchFamily="34" charset="0"/>
                      </a:endParaRPr>
                    </a:p>
                  </a:txBody>
                  <a:tcPr/>
                </a:tc>
                <a:tc>
                  <a:txBody>
                    <a:bodyPr/>
                    <a:lstStyle/>
                    <a:p>
                      <a:r>
                        <a:rPr kumimoji="0" lang="es-ES" sz="1400" kern="1200" dirty="0">
                          <a:solidFill>
                            <a:schemeClr val="dk1"/>
                          </a:solidFill>
                          <a:latin typeface="Arial Narrow" pitchFamily="34" charset="0"/>
                          <a:ea typeface="+mn-ea"/>
                          <a:cs typeface="Arial" pitchFamily="34" charset="0"/>
                        </a:rPr>
                        <a:t>1 </a:t>
                      </a:r>
                      <a:r>
                        <a:rPr kumimoji="0" lang="es-ES" sz="1400" kern="1200" dirty="0" err="1">
                          <a:solidFill>
                            <a:schemeClr val="dk1"/>
                          </a:solidFill>
                          <a:latin typeface="Arial Narrow" pitchFamily="34" charset="0"/>
                          <a:ea typeface="+mn-ea"/>
                          <a:cs typeface="Arial" pitchFamily="34" charset="0"/>
                        </a:rPr>
                        <a:t>nm</a:t>
                      </a:r>
                      <a:r>
                        <a:rPr kumimoji="0" lang="es-ES" sz="1400" kern="1200" dirty="0">
                          <a:solidFill>
                            <a:schemeClr val="dk1"/>
                          </a:solidFill>
                          <a:latin typeface="Arial Narrow" pitchFamily="34" charset="0"/>
                          <a:ea typeface="+mn-ea"/>
                          <a:cs typeface="Arial" pitchFamily="34" charset="0"/>
                        </a:rPr>
                        <a:t> = 0,000 000 001 m</a:t>
                      </a:r>
                    </a:p>
                    <a:p>
                      <a:r>
                        <a:rPr kumimoji="0" lang="es-ES" sz="1400" kern="1200" dirty="0">
                          <a:solidFill>
                            <a:schemeClr val="dk1"/>
                          </a:solidFill>
                          <a:latin typeface="Arial Narrow" pitchFamily="34" charset="0"/>
                          <a:ea typeface="+mn-ea"/>
                          <a:cs typeface="Arial" pitchFamily="34" charset="0"/>
                        </a:rPr>
                        <a:t>Una hilera de 10 átomos de hidrógeno</a:t>
                      </a:r>
                      <a:endParaRPr kumimoji="0" lang="es-AR" sz="1400" kern="1200" dirty="0">
                        <a:solidFill>
                          <a:schemeClr val="dk1"/>
                        </a:solidFill>
                        <a:latin typeface="Arial Narrow" pitchFamily="34" charset="0"/>
                        <a:ea typeface="+mn-ea"/>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400" dirty="0" err="1">
                          <a:latin typeface="Arial Narrow" pitchFamily="34" charset="0"/>
                          <a:cs typeface="Arial" pitchFamily="34" charset="0"/>
                        </a:rPr>
                        <a:t>Nanoescala</a:t>
                      </a:r>
                      <a:r>
                        <a:rPr lang="es-AR" sz="1400" dirty="0">
                          <a:latin typeface="Arial Narrow" pitchFamily="34" charset="0"/>
                          <a:cs typeface="Arial" pitchFamily="34" charset="0"/>
                        </a:rPr>
                        <a:t>, </a:t>
                      </a:r>
                      <a:r>
                        <a:rPr lang="es-AR" sz="1400" baseline="0" dirty="0">
                          <a:latin typeface="Arial Narrow" pitchFamily="34" charset="0"/>
                          <a:cs typeface="Arial" pitchFamily="34" charset="0"/>
                        </a:rPr>
                        <a:t>de</a:t>
                      </a:r>
                      <a:r>
                        <a:rPr lang="es-AR" sz="1400" dirty="0">
                          <a:latin typeface="Arial Narrow" pitchFamily="34" charset="0"/>
                          <a:cs typeface="Arial" pitchFamily="34" charset="0"/>
                        </a:rPr>
                        <a:t> 1 a 100 </a:t>
                      </a:r>
                      <a:r>
                        <a:rPr lang="es-AR" sz="1400" dirty="0" err="1">
                          <a:latin typeface="Arial Narrow" pitchFamily="34" charset="0"/>
                          <a:cs typeface="Arial" pitchFamily="34" charset="0"/>
                        </a:rPr>
                        <a:t>nm</a:t>
                      </a:r>
                      <a:r>
                        <a:rPr lang="es-AR" sz="1400" dirty="0">
                          <a:latin typeface="Arial Narrow" pitchFamily="34" charset="0"/>
                          <a:cs typeface="Arial" pitchFamily="34" charset="0"/>
                        </a:rPr>
                        <a:t>.</a:t>
                      </a:r>
                    </a:p>
                  </a:txBody>
                  <a:tcPr/>
                </a:tc>
                <a:extLst>
                  <a:ext uri="{0D108BD9-81ED-4DB2-BD59-A6C34878D82A}">
                    <a16:rowId xmlns:a16="http://schemas.microsoft.com/office/drawing/2014/main" val="10007"/>
                  </a:ext>
                </a:extLst>
              </a:tr>
              <a:tr h="370840">
                <a:tc>
                  <a:txBody>
                    <a:bodyPr/>
                    <a:lstStyle/>
                    <a:p>
                      <a:endParaRPr lang="es-AR" sz="1400" dirty="0">
                        <a:latin typeface="Arial Narrow" pitchFamily="34" charset="0"/>
                        <a:cs typeface="Arial" pitchFamily="34" charset="0"/>
                      </a:endParaRPr>
                    </a:p>
                  </a:txBody>
                  <a:tcPr/>
                </a:tc>
                <a:tc>
                  <a:txBody>
                    <a:bodyPr/>
                    <a:lstStyle/>
                    <a:p>
                      <a:endParaRPr lang="es-AR" sz="1400" dirty="0">
                        <a:latin typeface="Arial Narrow"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400" dirty="0">
                          <a:latin typeface="Arial Narrow" pitchFamily="34" charset="0"/>
                          <a:cs typeface="Arial" pitchFamily="34" charset="0"/>
                        </a:rPr>
                        <a:t>10</a:t>
                      </a:r>
                      <a:r>
                        <a:rPr lang="es-AR" sz="1400" baseline="30000" dirty="0">
                          <a:latin typeface="Arial Narrow" pitchFamily="34" charset="0"/>
                          <a:cs typeface="Arial" pitchFamily="34" charset="0"/>
                        </a:rPr>
                        <a:t>-10</a:t>
                      </a:r>
                      <a:endParaRPr lang="es-AR" sz="1400" dirty="0">
                        <a:latin typeface="Arial Narrow" pitchFamily="34" charset="0"/>
                        <a:cs typeface="Arial" pitchFamily="34" charset="0"/>
                      </a:endParaRPr>
                    </a:p>
                    <a:p>
                      <a:endParaRPr lang="es-AR" sz="1400" dirty="0">
                        <a:latin typeface="Arial Narrow" pitchFamily="34" charset="0"/>
                        <a:cs typeface="Arial" pitchFamily="34" charset="0"/>
                      </a:endParaRPr>
                    </a:p>
                  </a:txBody>
                  <a:tcPr/>
                </a:tc>
                <a:tc>
                  <a:txBody>
                    <a:bodyPr/>
                    <a:lstStyle/>
                    <a:p>
                      <a:r>
                        <a:rPr lang="es-AR" sz="1400" dirty="0">
                          <a:latin typeface="Arial Narrow" pitchFamily="34" charset="0"/>
                          <a:cs typeface="Arial" pitchFamily="34" charset="0"/>
                        </a:rPr>
                        <a:t>El angstrom (Å) no es una unidad del SI. 1 Å = 0,1 </a:t>
                      </a:r>
                      <a:r>
                        <a:rPr lang="es-AR" sz="1400" dirty="0" err="1">
                          <a:latin typeface="Arial Narrow" pitchFamily="34" charset="0"/>
                          <a:cs typeface="Arial" pitchFamily="34" charset="0"/>
                        </a:rPr>
                        <a:t>nm</a:t>
                      </a:r>
                      <a:endParaRPr lang="es-AR" sz="1400" dirty="0">
                        <a:latin typeface="Arial Narrow" pitchFamily="34" charset="0"/>
                        <a:cs typeface="Arial" pitchFamily="34" charset="0"/>
                      </a:endParaRPr>
                    </a:p>
                  </a:txBody>
                  <a:tcPr/>
                </a:tc>
                <a:tc>
                  <a:txBody>
                    <a:bodyPr/>
                    <a:lstStyle/>
                    <a:p>
                      <a:r>
                        <a:rPr lang="es-AR" sz="1400" dirty="0">
                          <a:latin typeface="Arial Narrow" pitchFamily="34" charset="0"/>
                          <a:cs typeface="Arial" pitchFamily="34" charset="0"/>
                        </a:rPr>
                        <a:t>Escala atómica</a:t>
                      </a:r>
                    </a:p>
                  </a:txBody>
                  <a:tcPr/>
                </a:tc>
                <a:extLst>
                  <a:ext uri="{0D108BD9-81ED-4DB2-BD59-A6C34878D82A}">
                    <a16:rowId xmlns:a16="http://schemas.microsoft.com/office/drawing/2014/main" val="10008"/>
                  </a:ext>
                </a:extLst>
              </a:tr>
              <a:tr h="370840">
                <a:tc>
                  <a:txBody>
                    <a:bodyPr/>
                    <a:lstStyle/>
                    <a:p>
                      <a:r>
                        <a:rPr lang="es-AR" sz="1400" dirty="0">
                          <a:latin typeface="Arial Narrow" pitchFamily="34" charset="0"/>
                          <a:cs typeface="Arial" pitchFamily="34" charset="0"/>
                        </a:rPr>
                        <a:t>pico</a:t>
                      </a:r>
                    </a:p>
                  </a:txBody>
                  <a:tcPr/>
                </a:tc>
                <a:tc>
                  <a:txBody>
                    <a:bodyPr/>
                    <a:lstStyle/>
                    <a:p>
                      <a:r>
                        <a:rPr lang="es-AR" sz="1400" dirty="0">
                          <a:latin typeface="Arial Narrow" pitchFamily="34" charset="0"/>
                          <a:cs typeface="Arial" pitchFamily="34" charset="0"/>
                        </a:rPr>
                        <a:t>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400" dirty="0">
                          <a:latin typeface="Arial Narrow" pitchFamily="34" charset="0"/>
                          <a:cs typeface="Arial" pitchFamily="34" charset="0"/>
                        </a:rPr>
                        <a:t>10</a:t>
                      </a:r>
                      <a:r>
                        <a:rPr lang="es-AR" sz="1400" baseline="30000" dirty="0">
                          <a:latin typeface="Arial Narrow" pitchFamily="34" charset="0"/>
                          <a:cs typeface="Arial" pitchFamily="34" charset="0"/>
                        </a:rPr>
                        <a:t>-12</a:t>
                      </a:r>
                      <a:endParaRPr lang="es-AR" sz="1400" dirty="0">
                        <a:latin typeface="Arial Narrow" pitchFamily="34" charset="0"/>
                        <a:cs typeface="Arial" pitchFamily="34" charset="0"/>
                      </a:endParaRPr>
                    </a:p>
                    <a:p>
                      <a:endParaRPr lang="es-AR" sz="1400" dirty="0">
                        <a:latin typeface="Arial Narrow" pitchFamily="34" charset="0"/>
                        <a:cs typeface="Arial" pitchFamily="34" charset="0"/>
                      </a:endParaRPr>
                    </a:p>
                  </a:txBody>
                  <a:tcPr/>
                </a:tc>
                <a:tc>
                  <a:txBody>
                    <a:bodyPr/>
                    <a:lstStyle/>
                    <a:p>
                      <a:r>
                        <a:rPr lang="es-AR" sz="1400" dirty="0">
                          <a:latin typeface="Arial Narrow" pitchFamily="34" charset="0"/>
                          <a:cs typeface="Arial" pitchFamily="34" charset="0"/>
                        </a:rPr>
                        <a:t>La distancia entre el protón y</a:t>
                      </a:r>
                      <a:r>
                        <a:rPr lang="es-AR" sz="1400" baseline="0" dirty="0">
                          <a:latin typeface="Arial Narrow" pitchFamily="34" charset="0"/>
                          <a:cs typeface="Arial" pitchFamily="34" charset="0"/>
                        </a:rPr>
                        <a:t> el</a:t>
                      </a:r>
                      <a:r>
                        <a:rPr lang="es-AR" sz="1400" dirty="0">
                          <a:latin typeface="Arial Narrow" pitchFamily="34" charset="0"/>
                          <a:cs typeface="Arial" pitchFamily="34" charset="0"/>
                        </a:rPr>
                        <a:t> electrón en un</a:t>
                      </a:r>
                      <a:r>
                        <a:rPr lang="es-AR" sz="1400" baseline="0" dirty="0">
                          <a:latin typeface="Arial Narrow" pitchFamily="34" charset="0"/>
                          <a:cs typeface="Arial" pitchFamily="34" charset="0"/>
                        </a:rPr>
                        <a:t> átomo de hidrógeno es  de </a:t>
                      </a:r>
                      <a:r>
                        <a:rPr lang="es-AR" sz="1400" baseline="0" dirty="0">
                          <a:latin typeface="Arial Narrow" pitchFamily="34" charset="0"/>
                          <a:cs typeface="Arial" pitchFamily="34" charset="0"/>
                          <a:sym typeface="Symbol"/>
                        </a:rPr>
                        <a:t> 50 </a:t>
                      </a:r>
                      <a:r>
                        <a:rPr lang="es-AR" sz="1400" baseline="0" dirty="0" err="1">
                          <a:latin typeface="Arial Narrow" pitchFamily="34" charset="0"/>
                          <a:cs typeface="Arial" pitchFamily="34" charset="0"/>
                          <a:sym typeface="Symbol"/>
                        </a:rPr>
                        <a:t>picometros</a:t>
                      </a:r>
                      <a:r>
                        <a:rPr lang="es-AR" sz="1400" baseline="0" dirty="0">
                          <a:latin typeface="Arial Narrow" pitchFamily="34" charset="0"/>
                          <a:cs typeface="Arial" pitchFamily="34" charset="0"/>
                          <a:sym typeface="Symbol"/>
                        </a:rPr>
                        <a:t> (pm)</a:t>
                      </a:r>
                      <a:endParaRPr lang="es-AR" sz="1400" dirty="0">
                        <a:latin typeface="Arial Narrow" pitchFamily="34" charset="0"/>
                        <a:cs typeface="Arial" pitchFamily="34" charset="0"/>
                      </a:endParaRPr>
                    </a:p>
                  </a:txBody>
                  <a:tcPr/>
                </a:tc>
                <a:tc>
                  <a:txBody>
                    <a:bodyPr/>
                    <a:lstStyle/>
                    <a:p>
                      <a:r>
                        <a:rPr lang="es-AR" sz="1400" dirty="0">
                          <a:latin typeface="Arial Narrow" pitchFamily="34" charset="0"/>
                          <a:cs typeface="Arial" pitchFamily="34" charset="0"/>
                        </a:rPr>
                        <a:t>Escala sub-atómica</a:t>
                      </a:r>
                    </a:p>
                  </a:txBody>
                  <a:tcPr/>
                </a:tc>
                <a:extLst>
                  <a:ext uri="{0D108BD9-81ED-4DB2-BD59-A6C34878D82A}">
                    <a16:rowId xmlns:a16="http://schemas.microsoft.com/office/drawing/2014/main" val="10009"/>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395536" y="980728"/>
            <a:ext cx="8568952" cy="2862322"/>
          </a:xfrm>
          <a:prstGeom prst="rect">
            <a:avLst/>
          </a:prstGeom>
          <a:noFill/>
        </p:spPr>
        <p:txBody>
          <a:bodyPr wrap="square" rtlCol="0">
            <a:spAutoFit/>
          </a:bodyPr>
          <a:lstStyle/>
          <a:p>
            <a:r>
              <a:rPr lang="es-AR" b="1" dirty="0">
                <a:solidFill>
                  <a:srgbClr val="FF0000"/>
                </a:solidFill>
                <a:latin typeface="Arial" pitchFamily="34" charset="0"/>
                <a:cs typeface="Arial" pitchFamily="34" charset="0"/>
              </a:rPr>
              <a:t>Fuerzas</a:t>
            </a:r>
          </a:p>
          <a:p>
            <a:pPr>
              <a:buFontTx/>
              <a:buChar char="-"/>
            </a:pPr>
            <a:r>
              <a:rPr lang="es-AR" dirty="0">
                <a:latin typeface="Arial" pitchFamily="34" charset="0"/>
                <a:cs typeface="Arial" pitchFamily="34" charset="0"/>
              </a:rPr>
              <a:t>  fuerzas </a:t>
            </a:r>
            <a:r>
              <a:rPr lang="es-AR" b="1" dirty="0">
                <a:latin typeface="Arial" pitchFamily="34" charset="0"/>
                <a:cs typeface="Arial" pitchFamily="34" charset="0"/>
              </a:rPr>
              <a:t>gravitacionales</a:t>
            </a:r>
            <a:r>
              <a:rPr lang="es-AR" dirty="0">
                <a:latin typeface="Arial" pitchFamily="34" charset="0"/>
                <a:cs typeface="Arial" pitchFamily="34" charset="0"/>
              </a:rPr>
              <a:t> son importantes a escala macroscópica y astronómica. Dependen de la masa y la distancia entre objetos. </a:t>
            </a:r>
          </a:p>
          <a:p>
            <a:pPr>
              <a:buFontTx/>
              <a:buChar char="-"/>
            </a:pPr>
            <a:r>
              <a:rPr lang="es-AR" dirty="0">
                <a:latin typeface="Arial" pitchFamily="34" charset="0"/>
                <a:cs typeface="Arial" pitchFamily="34" charset="0"/>
              </a:rPr>
              <a:t>  fuerzas </a:t>
            </a:r>
            <a:r>
              <a:rPr lang="es-AR" b="1" dirty="0" err="1">
                <a:latin typeface="Arial" pitchFamily="34" charset="0"/>
                <a:cs typeface="Arial" pitchFamily="34" charset="0"/>
              </a:rPr>
              <a:t>eléctromagnéticas</a:t>
            </a:r>
            <a:r>
              <a:rPr lang="es-AR" dirty="0">
                <a:latin typeface="Arial" pitchFamily="34" charset="0"/>
                <a:cs typeface="Arial" pitchFamily="34" charset="0"/>
              </a:rPr>
              <a:t> se destacan  a escala nano, mantiene a la materia unida y también son responsables de los efectos de fricción. Dependen del número de cargas y la distancia entre ellas.</a:t>
            </a:r>
          </a:p>
          <a:p>
            <a:pPr>
              <a:buFontTx/>
              <a:buChar char="-"/>
            </a:pPr>
            <a:r>
              <a:rPr lang="es-AR" dirty="0">
                <a:latin typeface="Arial" pitchFamily="34" charset="0"/>
                <a:cs typeface="Arial" pitchFamily="34" charset="0"/>
              </a:rPr>
              <a:t>  fuerzas </a:t>
            </a:r>
            <a:r>
              <a:rPr lang="es-AR" b="1" dirty="0">
                <a:latin typeface="Arial" pitchFamily="34" charset="0"/>
                <a:cs typeface="Arial" pitchFamily="34" charset="0"/>
              </a:rPr>
              <a:t>nucleares</a:t>
            </a:r>
            <a:r>
              <a:rPr lang="es-AR" dirty="0">
                <a:latin typeface="Arial" pitchFamily="34" charset="0"/>
                <a:cs typeface="Arial" pitchFamily="34" charset="0"/>
              </a:rPr>
              <a:t>, por ejemplo, mantiene protones y neutrones concentrados en el núcleo de los átomos. Escala subatómica. Existe entre partículas subatómicas y su efecto es de corta distancia.</a:t>
            </a:r>
          </a:p>
          <a:p>
            <a:endParaRPr lang="es-AR" dirty="0">
              <a:latin typeface="Arial" pitchFamily="34" charset="0"/>
              <a:cs typeface="Arial" pitchFamily="34" charset="0"/>
            </a:endParaRPr>
          </a:p>
        </p:txBody>
      </p:sp>
      <p:sp>
        <p:nvSpPr>
          <p:cNvPr id="10" name="9 CuadroTexto"/>
          <p:cNvSpPr txBox="1"/>
          <p:nvPr/>
        </p:nvSpPr>
        <p:spPr>
          <a:xfrm>
            <a:off x="395536" y="4581128"/>
            <a:ext cx="8417689" cy="646331"/>
          </a:xfrm>
          <a:prstGeom prst="rect">
            <a:avLst/>
          </a:prstGeom>
          <a:noFill/>
        </p:spPr>
        <p:txBody>
          <a:bodyPr wrap="none" rtlCol="0">
            <a:spAutoFit/>
          </a:bodyPr>
          <a:lstStyle/>
          <a:p>
            <a:r>
              <a:rPr lang="es-AR" b="1" dirty="0">
                <a:solidFill>
                  <a:srgbClr val="FF0000"/>
                </a:solidFill>
                <a:latin typeface="Arial" pitchFamily="34" charset="0"/>
                <a:cs typeface="Arial" pitchFamily="34" charset="0"/>
              </a:rPr>
              <a:t>Mecánica cuántica</a:t>
            </a:r>
          </a:p>
          <a:p>
            <a:r>
              <a:rPr lang="es-AR" dirty="0">
                <a:latin typeface="Arial" pitchFamily="34" charset="0"/>
                <a:cs typeface="Arial" pitchFamily="34" charset="0"/>
              </a:rPr>
              <a:t>Permite predecir fenómenos que no pueden explicarse mediante la física clásica.</a:t>
            </a:r>
          </a:p>
        </p:txBody>
      </p:sp>
      <p:sp>
        <p:nvSpPr>
          <p:cNvPr id="11" name="10 CuadroTexto"/>
          <p:cNvSpPr txBox="1"/>
          <p:nvPr/>
        </p:nvSpPr>
        <p:spPr>
          <a:xfrm>
            <a:off x="383173" y="3717032"/>
            <a:ext cx="7930441" cy="923330"/>
          </a:xfrm>
          <a:prstGeom prst="rect">
            <a:avLst/>
          </a:prstGeom>
          <a:noFill/>
        </p:spPr>
        <p:txBody>
          <a:bodyPr wrap="none" rtlCol="0">
            <a:spAutoFit/>
          </a:bodyPr>
          <a:lstStyle/>
          <a:p>
            <a:r>
              <a:rPr lang="es-AR" b="1" dirty="0">
                <a:solidFill>
                  <a:srgbClr val="FF0000"/>
                </a:solidFill>
                <a:latin typeface="Arial" pitchFamily="34" charset="0"/>
                <a:cs typeface="Arial" pitchFamily="34" charset="0"/>
              </a:rPr>
              <a:t>Relación entre área superficial y </a:t>
            </a:r>
            <a:r>
              <a:rPr lang="es-AR" b="1" dirty="0" err="1">
                <a:solidFill>
                  <a:srgbClr val="FF0000"/>
                </a:solidFill>
                <a:latin typeface="Arial" pitchFamily="34" charset="0"/>
                <a:cs typeface="Arial" pitchFamily="34" charset="0"/>
              </a:rPr>
              <a:t>volúmen</a:t>
            </a:r>
            <a:endParaRPr lang="es-AR" b="1" dirty="0">
              <a:solidFill>
                <a:srgbClr val="FF0000"/>
              </a:solidFill>
              <a:latin typeface="Arial" pitchFamily="34" charset="0"/>
              <a:cs typeface="Arial" pitchFamily="34" charset="0"/>
            </a:endParaRPr>
          </a:p>
          <a:p>
            <a:r>
              <a:rPr lang="es-AR" dirty="0">
                <a:latin typeface="Arial" pitchFamily="34" charset="0"/>
                <a:cs typeface="Arial" pitchFamily="34" charset="0"/>
              </a:rPr>
              <a:t>A menor tamaño, mayor relación área/</a:t>
            </a:r>
            <a:r>
              <a:rPr lang="es-AR" dirty="0" err="1">
                <a:latin typeface="Arial" pitchFamily="34" charset="0"/>
                <a:cs typeface="Arial" pitchFamily="34" charset="0"/>
              </a:rPr>
              <a:t>volúmen</a:t>
            </a:r>
            <a:r>
              <a:rPr lang="es-AR" dirty="0">
                <a:latin typeface="Arial" pitchFamily="34" charset="0"/>
                <a:cs typeface="Arial" pitchFamily="34" charset="0"/>
              </a:rPr>
              <a:t> =&gt; materiales más reactivos</a:t>
            </a:r>
          </a:p>
          <a:p>
            <a:r>
              <a:rPr lang="es-AR" dirty="0">
                <a:latin typeface="Arial" pitchFamily="34" charset="0"/>
                <a:cs typeface="Arial" pitchFamily="34" charset="0"/>
              </a:rPr>
              <a:t>                                                                                 menor punto de fusión</a:t>
            </a:r>
          </a:p>
        </p:txBody>
      </p:sp>
      <p:sp>
        <p:nvSpPr>
          <p:cNvPr id="12" name="11 CuadroTexto"/>
          <p:cNvSpPr txBox="1"/>
          <p:nvPr/>
        </p:nvSpPr>
        <p:spPr>
          <a:xfrm>
            <a:off x="358606" y="5301208"/>
            <a:ext cx="4429418" cy="369332"/>
          </a:xfrm>
          <a:prstGeom prst="rect">
            <a:avLst/>
          </a:prstGeom>
          <a:noFill/>
        </p:spPr>
        <p:txBody>
          <a:bodyPr wrap="none" rtlCol="0">
            <a:spAutoFit/>
          </a:bodyPr>
          <a:lstStyle/>
          <a:p>
            <a:r>
              <a:rPr lang="es-AR" b="1" dirty="0">
                <a:solidFill>
                  <a:srgbClr val="FF0000"/>
                </a:solidFill>
                <a:latin typeface="Arial" pitchFamily="34" charset="0"/>
                <a:cs typeface="Arial" pitchFamily="34" charset="0"/>
              </a:rPr>
              <a:t>Descubrimiento de nuevos fenómenos</a:t>
            </a:r>
          </a:p>
        </p:txBody>
      </p:sp>
      <p:sp>
        <p:nvSpPr>
          <p:cNvPr id="15" name="14 CuadroTexto"/>
          <p:cNvSpPr txBox="1"/>
          <p:nvPr/>
        </p:nvSpPr>
        <p:spPr>
          <a:xfrm>
            <a:off x="347236" y="168884"/>
            <a:ext cx="7249100"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Características que hacen única a la </a:t>
            </a:r>
            <a:r>
              <a:rPr lang="es-AR" sz="2400" b="1" dirty="0" err="1">
                <a:solidFill>
                  <a:srgbClr val="0000CC"/>
                </a:solidFill>
                <a:latin typeface="Arial" pitchFamily="34" charset="0"/>
                <a:cs typeface="Arial" pitchFamily="34" charset="0"/>
              </a:rPr>
              <a:t>nanoescala</a:t>
            </a:r>
            <a:endParaRPr lang="es-AR" sz="2400" b="1" dirty="0">
              <a:solidFill>
                <a:srgbClr val="0000CC"/>
              </a:solidFill>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print">
            <a:grayscl/>
          </a:blip>
          <a:srcRect/>
          <a:stretch>
            <a:fillRect/>
          </a:stretch>
        </p:blipFill>
        <p:spPr bwMode="auto">
          <a:xfrm>
            <a:off x="611561" y="1196753"/>
            <a:ext cx="7607070" cy="3600400"/>
          </a:xfrm>
          <a:prstGeom prst="rect">
            <a:avLst/>
          </a:prstGeom>
          <a:solidFill>
            <a:schemeClr val="accent1"/>
          </a:solidFill>
          <a:ln w="9525">
            <a:solidFill>
              <a:schemeClr val="accent1"/>
            </a:solid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395536" y="836712"/>
            <a:ext cx="8496944" cy="3000821"/>
          </a:xfrm>
          <a:prstGeom prst="rect">
            <a:avLst/>
          </a:prstGeom>
          <a:noFill/>
        </p:spPr>
        <p:txBody>
          <a:bodyPr wrap="square" rtlCol="0">
            <a:spAutoFit/>
          </a:bodyPr>
          <a:lstStyle/>
          <a:p>
            <a:pPr>
              <a:lnSpc>
                <a:spcPct val="150000"/>
              </a:lnSpc>
            </a:pPr>
            <a:r>
              <a:rPr lang="es-AR" b="1" dirty="0">
                <a:latin typeface="Arial" pitchFamily="34" charset="0"/>
                <a:cs typeface="Arial" pitchFamily="34" charset="0"/>
              </a:rPr>
              <a:t>Ejercicio:</a:t>
            </a:r>
          </a:p>
          <a:p>
            <a:pPr>
              <a:lnSpc>
                <a:spcPct val="150000"/>
              </a:lnSpc>
            </a:pPr>
            <a:r>
              <a:rPr lang="es-AR" dirty="0">
                <a:latin typeface="Arial" pitchFamily="34" charset="0"/>
                <a:cs typeface="Arial" pitchFamily="34" charset="0"/>
              </a:rPr>
              <a:t>Imaginemos que tenemos un cubo de oro de 1 x 1 x 1 cm</a:t>
            </a:r>
            <a:r>
              <a:rPr lang="es-AR" baseline="30000" dirty="0">
                <a:latin typeface="Arial" pitchFamily="34" charset="0"/>
                <a:cs typeface="Arial" pitchFamily="34" charset="0"/>
              </a:rPr>
              <a:t>3</a:t>
            </a:r>
            <a:r>
              <a:rPr lang="es-AR" dirty="0">
                <a:latin typeface="Arial" pitchFamily="34" charset="0"/>
                <a:cs typeface="Arial" pitchFamily="34" charset="0"/>
              </a:rPr>
              <a:t>. ¿Cuántos átomos habrá en total y cuántos en su superficie?  ¿Y si tuviésemos una </a:t>
            </a:r>
            <a:r>
              <a:rPr lang="es-AR" dirty="0" err="1">
                <a:latin typeface="Arial" pitchFamily="34" charset="0"/>
                <a:cs typeface="Arial" pitchFamily="34" charset="0"/>
              </a:rPr>
              <a:t>nanopartícula</a:t>
            </a:r>
            <a:r>
              <a:rPr lang="es-AR" dirty="0">
                <a:latin typeface="Arial" pitchFamily="34" charset="0"/>
                <a:cs typeface="Arial" pitchFamily="34" charset="0"/>
              </a:rPr>
              <a:t>  de oro de 1 x 1 x 1 nm</a:t>
            </a:r>
            <a:r>
              <a:rPr lang="es-AR" baseline="30000" dirty="0">
                <a:latin typeface="Arial" pitchFamily="34" charset="0"/>
                <a:cs typeface="Arial" pitchFamily="34" charset="0"/>
              </a:rPr>
              <a:t>3 </a:t>
            </a:r>
            <a:r>
              <a:rPr lang="es-AR" dirty="0">
                <a:latin typeface="Arial" pitchFamily="34" charset="0"/>
                <a:cs typeface="Arial" pitchFamily="34" charset="0"/>
              </a:rPr>
              <a:t>?</a:t>
            </a:r>
          </a:p>
          <a:p>
            <a:pPr>
              <a:lnSpc>
                <a:spcPct val="150000"/>
              </a:lnSpc>
            </a:pPr>
            <a:endParaRPr lang="es-AR" dirty="0">
              <a:latin typeface="Arial" pitchFamily="34" charset="0"/>
              <a:cs typeface="Arial" pitchFamily="34" charset="0"/>
            </a:endParaRPr>
          </a:p>
          <a:p>
            <a:pPr>
              <a:lnSpc>
                <a:spcPct val="150000"/>
              </a:lnSpc>
            </a:pPr>
            <a:r>
              <a:rPr lang="es-AR" dirty="0">
                <a:latin typeface="Arial" pitchFamily="34" charset="0"/>
                <a:cs typeface="Arial" pitchFamily="34" charset="0"/>
              </a:rPr>
              <a:t>Determinar en cada caso el porcentaje de átomos en la superficie con respecto al  total. Considerar que el diámetro de un átomo es 0.1 </a:t>
            </a:r>
            <a:r>
              <a:rPr lang="es-AR" dirty="0" err="1">
                <a:latin typeface="Arial" pitchFamily="34" charset="0"/>
                <a:cs typeface="Arial" pitchFamily="34" charset="0"/>
              </a:rPr>
              <a:t>nm</a:t>
            </a:r>
            <a:r>
              <a:rPr lang="es-AR" dirty="0">
                <a:latin typeface="Arial" pitchFamily="34" charset="0"/>
                <a:cs typeface="Arial" pitchFamily="34" charset="0"/>
              </a:rPr>
              <a:t>.</a:t>
            </a:r>
          </a:p>
        </p:txBody>
      </p:sp>
      <p:pic>
        <p:nvPicPr>
          <p:cNvPr id="9" name="Picture 4" descr="https://encrypted-tbn3.gstatic.com/images?q=tbn:ANd9GcSixYt19CAO826154J7L8Mg1TydvTxQCjwzG6lyz8QM_OcYre6I"/>
          <p:cNvPicPr>
            <a:picLocks noChangeAspect="1" noChangeArrowheads="1"/>
          </p:cNvPicPr>
          <p:nvPr/>
        </p:nvPicPr>
        <p:blipFill>
          <a:blip r:embed="rId2" cstate="print"/>
          <a:srcRect/>
          <a:stretch>
            <a:fillRect/>
          </a:stretch>
        </p:blipFill>
        <p:spPr bwMode="auto">
          <a:xfrm>
            <a:off x="3275856" y="4059958"/>
            <a:ext cx="2592288" cy="2592288"/>
          </a:xfrm>
          <a:prstGeom prst="rect">
            <a:avLst/>
          </a:prstGeom>
          <a:noFill/>
        </p:spPr>
      </p:pic>
      <p:sp>
        <p:nvSpPr>
          <p:cNvPr id="6" name="5 CuadroTexto"/>
          <p:cNvSpPr txBox="1"/>
          <p:nvPr/>
        </p:nvSpPr>
        <p:spPr>
          <a:xfrm>
            <a:off x="414097" y="155821"/>
            <a:ext cx="4357283"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Área superficial vs. volumen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194560" y="1685109"/>
            <a:ext cx="3531223" cy="646331"/>
          </a:xfrm>
          <a:prstGeom prst="rect">
            <a:avLst/>
          </a:prstGeom>
          <a:noFill/>
        </p:spPr>
        <p:txBody>
          <a:bodyPr wrap="none" rtlCol="0">
            <a:spAutoFit/>
          </a:bodyPr>
          <a:lstStyle/>
          <a:p>
            <a:r>
              <a:rPr lang="es-ES" dirty="0"/>
              <a:t>1nm</a:t>
            </a:r>
            <a:r>
              <a:rPr lang="es-ES" baseline="30000" dirty="0"/>
              <a:t>3</a:t>
            </a:r>
            <a:r>
              <a:rPr lang="es-ES" dirty="0"/>
              <a:t>          en total 1000 </a:t>
            </a:r>
            <a:r>
              <a:rPr lang="es-ES" dirty="0" err="1"/>
              <a:t>át</a:t>
            </a:r>
            <a:r>
              <a:rPr lang="es-ES" dirty="0"/>
              <a:t>.</a:t>
            </a:r>
          </a:p>
          <a:p>
            <a:r>
              <a:rPr lang="es-ES" dirty="0"/>
              <a:t>                     en su superficie: 488 </a:t>
            </a:r>
            <a:r>
              <a:rPr lang="es-ES" dirty="0" err="1"/>
              <a:t>át</a:t>
            </a:r>
            <a:r>
              <a:rPr lang="es-ES" dirty="0"/>
              <a:t>.</a:t>
            </a:r>
            <a:endParaRPr lang="en-US" dirty="0"/>
          </a:p>
        </p:txBody>
      </p:sp>
      <p:sp>
        <p:nvSpPr>
          <p:cNvPr id="5" name="Flecha abajo 4"/>
          <p:cNvSpPr/>
          <p:nvPr/>
        </p:nvSpPr>
        <p:spPr>
          <a:xfrm>
            <a:off x="3513909" y="2521131"/>
            <a:ext cx="274320" cy="6792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p:cNvSpPr txBox="1"/>
          <p:nvPr/>
        </p:nvSpPr>
        <p:spPr>
          <a:xfrm>
            <a:off x="2575112" y="3390091"/>
            <a:ext cx="3150671" cy="369332"/>
          </a:xfrm>
          <a:prstGeom prst="rect">
            <a:avLst/>
          </a:prstGeom>
          <a:noFill/>
        </p:spPr>
        <p:txBody>
          <a:bodyPr wrap="none" rtlCol="0">
            <a:spAutoFit/>
          </a:bodyPr>
          <a:lstStyle/>
          <a:p>
            <a:r>
              <a:rPr lang="es-ES" dirty="0"/>
              <a:t>Relación área/volumen = 48.8%</a:t>
            </a:r>
            <a:endParaRPr lang="en-US" dirty="0"/>
          </a:p>
        </p:txBody>
      </p:sp>
      <p:sp>
        <p:nvSpPr>
          <p:cNvPr id="7" name="Rectángulo 6"/>
          <p:cNvSpPr/>
          <p:nvPr/>
        </p:nvSpPr>
        <p:spPr>
          <a:xfrm>
            <a:off x="2011680" y="1410789"/>
            <a:ext cx="4153989" cy="27301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p:cNvSpPr txBox="1"/>
          <p:nvPr/>
        </p:nvSpPr>
        <p:spPr>
          <a:xfrm>
            <a:off x="2194560" y="5538651"/>
            <a:ext cx="662361" cy="369332"/>
          </a:xfrm>
          <a:prstGeom prst="rect">
            <a:avLst/>
          </a:prstGeom>
          <a:noFill/>
        </p:spPr>
        <p:txBody>
          <a:bodyPr wrap="none" rtlCol="0">
            <a:spAutoFit/>
          </a:bodyPr>
          <a:lstStyle/>
          <a:p>
            <a:r>
              <a:rPr lang="es-ES" dirty="0"/>
              <a:t>1cm</a:t>
            </a:r>
            <a:r>
              <a:rPr lang="es-ES" baseline="30000" dirty="0"/>
              <a:t>3</a:t>
            </a:r>
            <a:endParaRPr lang="en-US" baseline="30000" dirty="0"/>
          </a:p>
        </p:txBody>
      </p:sp>
      <p:sp>
        <p:nvSpPr>
          <p:cNvPr id="9" name="Rectángulo 8"/>
          <p:cNvSpPr/>
          <p:nvPr/>
        </p:nvSpPr>
        <p:spPr>
          <a:xfrm>
            <a:off x="3336298" y="5538651"/>
            <a:ext cx="3940951" cy="369332"/>
          </a:xfrm>
          <a:prstGeom prst="rect">
            <a:avLst/>
          </a:prstGeom>
        </p:spPr>
        <p:txBody>
          <a:bodyPr wrap="none">
            <a:spAutoFit/>
          </a:bodyPr>
          <a:lstStyle/>
          <a:p>
            <a:r>
              <a:rPr lang="es-ES" dirty="0"/>
              <a:t>Relación área/volumen = 0,000000…. % </a:t>
            </a:r>
            <a:endParaRPr lang="en-US" dirty="0"/>
          </a:p>
        </p:txBody>
      </p:sp>
      <p:sp>
        <p:nvSpPr>
          <p:cNvPr id="10" name="Rectángulo 9"/>
          <p:cNvSpPr/>
          <p:nvPr/>
        </p:nvSpPr>
        <p:spPr>
          <a:xfrm>
            <a:off x="2194560" y="5238206"/>
            <a:ext cx="5434149"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15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n para innovacion"/>
          <p:cNvPicPr>
            <a:picLocks noChangeAspect="1" noChangeArrowheads="1"/>
          </p:cNvPicPr>
          <p:nvPr/>
        </p:nvPicPr>
        <p:blipFill>
          <a:blip r:embed="rId2" cstate="print"/>
          <a:srcRect/>
          <a:stretch>
            <a:fillRect/>
          </a:stretch>
        </p:blipFill>
        <p:spPr bwMode="auto">
          <a:xfrm>
            <a:off x="3265714" y="952796"/>
            <a:ext cx="2834640" cy="4455230"/>
          </a:xfrm>
          <a:prstGeom prst="rect">
            <a:avLst/>
          </a:prstGeom>
          <a:noFill/>
        </p:spPr>
      </p:pic>
      <p:sp>
        <p:nvSpPr>
          <p:cNvPr id="6" name="5 Elipse"/>
          <p:cNvSpPr/>
          <p:nvPr/>
        </p:nvSpPr>
        <p:spPr>
          <a:xfrm>
            <a:off x="2194559" y="1005840"/>
            <a:ext cx="5264331" cy="4794068"/>
          </a:xfrm>
          <a:prstGeom prst="ellipse">
            <a:avLst/>
          </a:prstGeom>
          <a:no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itchFamily="34" charset="0"/>
              <a:cs typeface="Arial" pitchFamily="34" charset="0"/>
            </a:endParaRPr>
          </a:p>
        </p:txBody>
      </p:sp>
      <p:sp>
        <p:nvSpPr>
          <p:cNvPr id="7" name="6 Elipse"/>
          <p:cNvSpPr/>
          <p:nvPr/>
        </p:nvSpPr>
        <p:spPr>
          <a:xfrm>
            <a:off x="1195643" y="1545610"/>
            <a:ext cx="1785950" cy="1500198"/>
          </a:xfrm>
          <a:prstGeom prst="ellipse">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pitchFamily="34" charset="0"/>
                <a:cs typeface="Arial" pitchFamily="34" charset="0"/>
              </a:rPr>
              <a:t>CIENCIA</a:t>
            </a:r>
            <a:endParaRPr lang="es-CO" dirty="0">
              <a:latin typeface="Arial" pitchFamily="34" charset="0"/>
              <a:cs typeface="Arial" pitchFamily="34" charset="0"/>
            </a:endParaRPr>
          </a:p>
        </p:txBody>
      </p:sp>
      <p:sp>
        <p:nvSpPr>
          <p:cNvPr id="8" name="7 Elipse"/>
          <p:cNvSpPr/>
          <p:nvPr/>
        </p:nvSpPr>
        <p:spPr>
          <a:xfrm>
            <a:off x="6499595" y="2139562"/>
            <a:ext cx="1785950" cy="1500198"/>
          </a:xfrm>
          <a:prstGeom prst="ellipse">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pitchFamily="34" charset="0"/>
                <a:cs typeface="Arial" pitchFamily="34" charset="0"/>
              </a:rPr>
              <a:t>TÉCNICA</a:t>
            </a:r>
            <a:endParaRPr lang="es-CO" dirty="0">
              <a:latin typeface="Arial" pitchFamily="34" charset="0"/>
              <a:cs typeface="Arial" pitchFamily="34" charset="0"/>
            </a:endParaRPr>
          </a:p>
        </p:txBody>
      </p:sp>
      <p:sp>
        <p:nvSpPr>
          <p:cNvPr id="9" name="7 Marcador de contenido"/>
          <p:cNvSpPr>
            <a:spLocks noGrp="1"/>
          </p:cNvSpPr>
          <p:nvPr>
            <p:ph idx="1"/>
          </p:nvPr>
        </p:nvSpPr>
        <p:spPr>
          <a:xfrm>
            <a:off x="2253335" y="5167730"/>
            <a:ext cx="2857520" cy="1533516"/>
          </a:xfrm>
          <a:prstGeom prst="ellipse">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buNone/>
            </a:pPr>
            <a:r>
              <a:rPr lang="es-ES" sz="1800" dirty="0">
                <a:latin typeface="Arial" pitchFamily="34" charset="0"/>
                <a:cs typeface="Arial" pitchFamily="34" charset="0"/>
              </a:rPr>
              <a:t>TECNOLOGÍA </a:t>
            </a:r>
            <a:endParaRPr lang="es-CO" sz="1800" dirty="0">
              <a:latin typeface="Arial" pitchFamily="34" charset="0"/>
              <a:cs typeface="Arial" pitchFamily="34" charset="0"/>
            </a:endParaRPr>
          </a:p>
        </p:txBody>
      </p:sp>
      <p:sp>
        <p:nvSpPr>
          <p:cNvPr id="10" name="9 CuadroTexto"/>
          <p:cNvSpPr txBox="1"/>
          <p:nvPr/>
        </p:nvSpPr>
        <p:spPr>
          <a:xfrm>
            <a:off x="6500826" y="3660564"/>
            <a:ext cx="2643174" cy="830997"/>
          </a:xfrm>
          <a:prstGeom prst="rect">
            <a:avLst/>
          </a:prstGeom>
          <a:noFill/>
        </p:spPr>
        <p:txBody>
          <a:bodyPr wrap="square" rtlCol="0">
            <a:spAutoFit/>
          </a:bodyPr>
          <a:lstStyle/>
          <a:p>
            <a:r>
              <a:rPr lang="es-ES" sz="1600" b="1" dirty="0">
                <a:latin typeface="Arial" pitchFamily="34" charset="0"/>
                <a:cs typeface="Arial" pitchFamily="34" charset="0"/>
              </a:rPr>
              <a:t>Procedimiento. </a:t>
            </a:r>
            <a:r>
              <a:rPr lang="es-ES" sz="1600" dirty="0">
                <a:latin typeface="Arial" pitchFamily="34" charset="0"/>
                <a:cs typeface="Arial" pitchFamily="34" charset="0"/>
              </a:rPr>
              <a:t>Acción técnica, control del mundo artificial empírico</a:t>
            </a:r>
            <a:endParaRPr lang="es-CO" sz="1600" b="1" dirty="0">
              <a:latin typeface="Arial" pitchFamily="34" charset="0"/>
              <a:cs typeface="Arial" pitchFamily="34" charset="0"/>
            </a:endParaRPr>
          </a:p>
        </p:txBody>
      </p:sp>
      <p:sp>
        <p:nvSpPr>
          <p:cNvPr id="11" name="10 CuadroTexto"/>
          <p:cNvSpPr txBox="1"/>
          <p:nvPr/>
        </p:nvSpPr>
        <p:spPr>
          <a:xfrm>
            <a:off x="156756" y="2948231"/>
            <a:ext cx="2286016" cy="1077218"/>
          </a:xfrm>
          <a:prstGeom prst="rect">
            <a:avLst/>
          </a:prstGeom>
          <a:noFill/>
        </p:spPr>
        <p:txBody>
          <a:bodyPr wrap="square" rtlCol="0">
            <a:spAutoFit/>
          </a:bodyPr>
          <a:lstStyle/>
          <a:p>
            <a:r>
              <a:rPr lang="es-ES" sz="1600" b="1" dirty="0">
                <a:latin typeface="Arial" pitchFamily="34" charset="0"/>
                <a:cs typeface="Arial" pitchFamily="34" charset="0"/>
              </a:rPr>
              <a:t>Método científico. </a:t>
            </a:r>
          </a:p>
          <a:p>
            <a:r>
              <a:rPr lang="es-ES" sz="1600" dirty="0">
                <a:latin typeface="Arial" pitchFamily="34" charset="0"/>
                <a:cs typeface="Arial" pitchFamily="34" charset="0"/>
              </a:rPr>
              <a:t>Hipotético-deductivo</a:t>
            </a:r>
          </a:p>
          <a:p>
            <a:r>
              <a:rPr lang="es-ES" sz="1600" dirty="0">
                <a:latin typeface="Arial" pitchFamily="34" charset="0"/>
                <a:cs typeface="Arial" pitchFamily="34" charset="0"/>
              </a:rPr>
              <a:t>Establecer leyes</a:t>
            </a:r>
          </a:p>
          <a:p>
            <a:endParaRPr lang="es-CO" sz="1600" dirty="0">
              <a:latin typeface="Arial" pitchFamily="34" charset="0"/>
              <a:cs typeface="Arial" pitchFamily="34" charset="0"/>
            </a:endParaRPr>
          </a:p>
        </p:txBody>
      </p:sp>
      <p:sp>
        <p:nvSpPr>
          <p:cNvPr id="12" name="11 CuadroTexto"/>
          <p:cNvSpPr txBox="1"/>
          <p:nvPr/>
        </p:nvSpPr>
        <p:spPr>
          <a:xfrm>
            <a:off x="4989241" y="6099667"/>
            <a:ext cx="3000396" cy="584775"/>
          </a:xfrm>
          <a:prstGeom prst="rect">
            <a:avLst/>
          </a:prstGeom>
          <a:noFill/>
        </p:spPr>
        <p:txBody>
          <a:bodyPr wrap="square" rtlCol="0">
            <a:spAutoFit/>
          </a:bodyPr>
          <a:lstStyle/>
          <a:p>
            <a:r>
              <a:rPr lang="es-ES" sz="1600" dirty="0">
                <a:latin typeface="Arial" pitchFamily="34" charset="0"/>
                <a:cs typeface="Arial" pitchFamily="34" charset="0"/>
              </a:rPr>
              <a:t>Métodos de producción científico-tecnológicos</a:t>
            </a:r>
            <a:endParaRPr lang="es-CO" sz="1600" dirty="0">
              <a:latin typeface="Arial" pitchFamily="34" charset="0"/>
              <a:cs typeface="Arial" pitchFamily="34" charset="0"/>
            </a:endParaRPr>
          </a:p>
        </p:txBody>
      </p:sp>
      <p:sp>
        <p:nvSpPr>
          <p:cNvPr id="14" name="Rectangle 2"/>
          <p:cNvSpPr>
            <a:spLocks noGrp="1" noChangeArrowheads="1"/>
          </p:cNvSpPr>
          <p:nvPr>
            <p:ph type="title"/>
          </p:nvPr>
        </p:nvSpPr>
        <p:spPr>
          <a:xfrm>
            <a:off x="444137" y="-3"/>
            <a:ext cx="6544491" cy="777558"/>
          </a:xfrm>
        </p:spPr>
        <p:txBody>
          <a:bodyPr>
            <a:noAutofit/>
          </a:bodyPr>
          <a:lstStyle/>
          <a:p>
            <a:pPr eaLnBrk="1" hangingPunct="1">
              <a:lnSpc>
                <a:spcPct val="100000"/>
              </a:lnSpc>
              <a:defRPr/>
            </a:pPr>
            <a:br>
              <a:rPr lang="es-ES" sz="3200" b="1" dirty="0">
                <a:solidFill>
                  <a:srgbClr val="0000CC"/>
                </a:solidFill>
                <a:latin typeface="Arial" pitchFamily="34" charset="0"/>
                <a:ea typeface="Calibri" pitchFamily="34" charset="0"/>
                <a:cs typeface="Arial" pitchFamily="34" charset="0"/>
              </a:rPr>
            </a:br>
            <a:r>
              <a:rPr lang="es-ES" sz="3200" b="1" dirty="0">
                <a:solidFill>
                  <a:srgbClr val="0000CC"/>
                </a:solidFill>
                <a:latin typeface="Arial" pitchFamily="34" charset="0"/>
                <a:ea typeface="Calibri" pitchFamily="34" charset="0"/>
                <a:cs typeface="Arial" pitchFamily="34" charset="0"/>
              </a:rPr>
              <a:t>¿</a:t>
            </a:r>
            <a:r>
              <a:rPr lang="es-ES" sz="3200" b="1" dirty="0" err="1">
                <a:solidFill>
                  <a:srgbClr val="0000CC"/>
                </a:solidFill>
                <a:latin typeface="Arial" pitchFamily="34" charset="0"/>
                <a:ea typeface="Calibri" pitchFamily="34" charset="0"/>
                <a:cs typeface="Arial" pitchFamily="34" charset="0"/>
              </a:rPr>
              <a:t>Nanociencia</a:t>
            </a:r>
            <a:r>
              <a:rPr lang="es-ES" sz="3200" b="1" dirty="0">
                <a:solidFill>
                  <a:srgbClr val="0000CC"/>
                </a:solidFill>
                <a:latin typeface="Arial" pitchFamily="34" charset="0"/>
                <a:ea typeface="Calibri" pitchFamily="34" charset="0"/>
                <a:cs typeface="Arial" pitchFamily="34" charset="0"/>
              </a:rPr>
              <a:t> o nanotecnología?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384038" y="857501"/>
            <a:ext cx="8076394" cy="4443707"/>
          </a:xfrm>
          <a:prstGeom prst="rect">
            <a:avLst/>
          </a:prstGeom>
          <a:noFill/>
          <a:ln w="9525">
            <a:noFill/>
            <a:miter lim="800000"/>
            <a:headEnd/>
            <a:tailEnd/>
          </a:ln>
        </p:spPr>
      </p:pic>
      <p:sp>
        <p:nvSpPr>
          <p:cNvPr id="10" name="9 CuadroTexto"/>
          <p:cNvSpPr txBox="1"/>
          <p:nvPr/>
        </p:nvSpPr>
        <p:spPr>
          <a:xfrm>
            <a:off x="251520" y="5517232"/>
            <a:ext cx="8640960" cy="646331"/>
          </a:xfrm>
          <a:prstGeom prst="rect">
            <a:avLst/>
          </a:prstGeom>
          <a:noFill/>
        </p:spPr>
        <p:txBody>
          <a:bodyPr wrap="square" rtlCol="0">
            <a:spAutoFit/>
          </a:bodyPr>
          <a:lstStyle/>
          <a:p>
            <a:r>
              <a:rPr lang="es-AR" dirty="0">
                <a:latin typeface="Arial" pitchFamily="34" charset="0"/>
                <a:cs typeface="Arial" pitchFamily="34" charset="0"/>
              </a:rPr>
              <a:t>Evolución de los orbitales desde los niveles de energía discretos de un átomo a las bandas de energía de un sólido. Los niveles energéticos están “</a:t>
            </a:r>
            <a:r>
              <a:rPr lang="es-AR" b="1" dirty="0" err="1">
                <a:solidFill>
                  <a:srgbClr val="FF0000"/>
                </a:solidFill>
                <a:latin typeface="Arial" pitchFamily="34" charset="0"/>
                <a:cs typeface="Arial" pitchFamily="34" charset="0"/>
              </a:rPr>
              <a:t>cuantizados</a:t>
            </a:r>
            <a:r>
              <a:rPr lang="es-AR" dirty="0">
                <a:latin typeface="Arial" pitchFamily="34" charset="0"/>
                <a:cs typeface="Arial" pitchFamily="34" charset="0"/>
              </a:rPr>
              <a:t>”.</a:t>
            </a:r>
          </a:p>
        </p:txBody>
      </p:sp>
      <p:sp>
        <p:nvSpPr>
          <p:cNvPr id="6" name="5 CuadroTexto"/>
          <p:cNvSpPr txBox="1"/>
          <p:nvPr/>
        </p:nvSpPr>
        <p:spPr>
          <a:xfrm>
            <a:off x="205638" y="181947"/>
            <a:ext cx="2818400"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Efectos cuánticos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51520" y="1052736"/>
            <a:ext cx="2634054" cy="5078313"/>
          </a:xfrm>
          <a:prstGeom prst="rect">
            <a:avLst/>
          </a:prstGeom>
          <a:noFill/>
        </p:spPr>
        <p:txBody>
          <a:bodyPr wrap="none" rtlCol="0">
            <a:spAutoFit/>
          </a:bodyPr>
          <a:lstStyle/>
          <a:p>
            <a:pPr>
              <a:lnSpc>
                <a:spcPct val="150000"/>
              </a:lnSpc>
              <a:buClr>
                <a:srgbClr val="FF0000"/>
              </a:buClr>
              <a:buFont typeface="Wingdings" pitchFamily="2" charset="2"/>
              <a:buChar char="q"/>
            </a:pPr>
            <a:r>
              <a:rPr lang="es-AR" dirty="0">
                <a:latin typeface="Arial" pitchFamily="34" charset="0"/>
                <a:cs typeface="Arial" pitchFamily="34" charset="0"/>
              </a:rPr>
              <a:t>  Basados en carbono</a:t>
            </a:r>
          </a:p>
          <a:p>
            <a:pPr>
              <a:lnSpc>
                <a:spcPct val="150000"/>
              </a:lnSpc>
              <a:buClr>
                <a:srgbClr val="FF0000"/>
              </a:buClr>
              <a:buFont typeface="Wingdings" pitchFamily="2" charset="2"/>
              <a:buChar char="§"/>
            </a:pPr>
            <a:r>
              <a:rPr lang="es-AR" dirty="0">
                <a:latin typeface="Arial" pitchFamily="34" charset="0"/>
                <a:cs typeface="Arial" pitchFamily="34" charset="0"/>
              </a:rPr>
              <a:t>      </a:t>
            </a:r>
            <a:r>
              <a:rPr lang="es-AR" dirty="0" err="1">
                <a:latin typeface="Arial" pitchFamily="34" charset="0"/>
                <a:cs typeface="Arial" pitchFamily="34" charset="0"/>
              </a:rPr>
              <a:t>Fullerenos</a:t>
            </a:r>
            <a:endParaRPr lang="es-AR" dirty="0">
              <a:latin typeface="Arial" pitchFamily="34" charset="0"/>
              <a:cs typeface="Arial" pitchFamily="34" charset="0"/>
            </a:endParaRPr>
          </a:p>
          <a:p>
            <a:pPr>
              <a:lnSpc>
                <a:spcPct val="150000"/>
              </a:lnSpc>
              <a:buClr>
                <a:srgbClr val="FF0000"/>
              </a:buClr>
              <a:buFont typeface="Wingdings" pitchFamily="2" charset="2"/>
              <a:buChar char="§"/>
            </a:pPr>
            <a:r>
              <a:rPr lang="es-AR" dirty="0">
                <a:latin typeface="Arial" pitchFamily="34" charset="0"/>
                <a:cs typeface="Arial" pitchFamily="34" charset="0"/>
              </a:rPr>
              <a:t>      Nanotubos</a:t>
            </a:r>
          </a:p>
          <a:p>
            <a:pPr>
              <a:lnSpc>
                <a:spcPct val="150000"/>
              </a:lnSpc>
              <a:buClr>
                <a:srgbClr val="FF0000"/>
              </a:buClr>
              <a:buFont typeface="Wingdings" pitchFamily="2" charset="2"/>
              <a:buChar char="§"/>
            </a:pPr>
            <a:r>
              <a:rPr lang="es-AR" dirty="0">
                <a:latin typeface="Arial" pitchFamily="34" charset="0"/>
                <a:cs typeface="Arial" pitchFamily="34" charset="0"/>
              </a:rPr>
              <a:t>      </a:t>
            </a:r>
            <a:r>
              <a:rPr lang="es-AR" dirty="0" err="1">
                <a:latin typeface="Arial" pitchFamily="34" charset="0"/>
                <a:cs typeface="Arial" pitchFamily="34" charset="0"/>
              </a:rPr>
              <a:t>Grafeno</a:t>
            </a:r>
            <a:endParaRPr lang="es-AR" dirty="0">
              <a:latin typeface="Arial" pitchFamily="34" charset="0"/>
              <a:cs typeface="Arial" pitchFamily="34" charset="0"/>
            </a:endParaRPr>
          </a:p>
          <a:p>
            <a:pPr>
              <a:lnSpc>
                <a:spcPct val="150000"/>
              </a:lnSpc>
              <a:buClr>
                <a:srgbClr val="FF0000"/>
              </a:buClr>
              <a:buFont typeface="Wingdings" pitchFamily="2" charset="2"/>
              <a:buChar char="q"/>
            </a:pPr>
            <a:endParaRPr lang="es-AR" dirty="0">
              <a:latin typeface="Arial" pitchFamily="34" charset="0"/>
              <a:cs typeface="Arial" pitchFamily="34" charset="0"/>
            </a:endParaRPr>
          </a:p>
          <a:p>
            <a:pPr>
              <a:lnSpc>
                <a:spcPct val="150000"/>
              </a:lnSpc>
              <a:buClr>
                <a:srgbClr val="FF0000"/>
              </a:buClr>
              <a:buFont typeface="Wingdings" pitchFamily="2" charset="2"/>
              <a:buChar char="q"/>
            </a:pPr>
            <a:r>
              <a:rPr lang="es-AR" dirty="0">
                <a:latin typeface="Arial" pitchFamily="34" charset="0"/>
                <a:cs typeface="Arial" pitchFamily="34" charset="0"/>
              </a:rPr>
              <a:t>  Metálicos</a:t>
            </a:r>
          </a:p>
          <a:p>
            <a:pPr>
              <a:lnSpc>
                <a:spcPct val="150000"/>
              </a:lnSpc>
              <a:buClr>
                <a:srgbClr val="FF0000"/>
              </a:buClr>
              <a:buFont typeface="Wingdings" pitchFamily="2" charset="2"/>
              <a:buChar char="§"/>
            </a:pPr>
            <a:r>
              <a:rPr lang="es-AR" dirty="0">
                <a:latin typeface="Arial" pitchFamily="34" charset="0"/>
                <a:cs typeface="Arial" pitchFamily="34" charset="0"/>
              </a:rPr>
              <a:t>      Puntos cuánticos</a:t>
            </a:r>
          </a:p>
          <a:p>
            <a:pPr>
              <a:lnSpc>
                <a:spcPct val="150000"/>
              </a:lnSpc>
              <a:buClr>
                <a:srgbClr val="FF0000"/>
              </a:buClr>
              <a:buFont typeface="Wingdings" pitchFamily="2" charset="2"/>
              <a:buChar char="§"/>
            </a:pPr>
            <a:r>
              <a:rPr lang="es-AR" dirty="0">
                <a:latin typeface="Arial" pitchFamily="34" charset="0"/>
                <a:cs typeface="Arial" pitchFamily="34" charset="0"/>
              </a:rPr>
              <a:t>      </a:t>
            </a:r>
            <a:r>
              <a:rPr lang="es-AR" dirty="0" err="1">
                <a:latin typeface="Arial" pitchFamily="34" charset="0"/>
                <a:cs typeface="Arial" pitchFamily="34" charset="0"/>
              </a:rPr>
              <a:t>Nanopartículas</a:t>
            </a:r>
            <a:endParaRPr lang="es-AR" dirty="0">
              <a:latin typeface="Arial" pitchFamily="34" charset="0"/>
              <a:cs typeface="Arial" pitchFamily="34" charset="0"/>
            </a:endParaRPr>
          </a:p>
          <a:p>
            <a:pPr>
              <a:lnSpc>
                <a:spcPct val="150000"/>
              </a:lnSpc>
              <a:buClr>
                <a:srgbClr val="FF0000"/>
              </a:buClr>
              <a:buFont typeface="Wingdings" pitchFamily="2" charset="2"/>
              <a:buChar char="q"/>
            </a:pPr>
            <a:endParaRPr lang="es-AR" dirty="0">
              <a:latin typeface="Arial" pitchFamily="34" charset="0"/>
              <a:cs typeface="Arial" pitchFamily="34" charset="0"/>
            </a:endParaRPr>
          </a:p>
          <a:p>
            <a:pPr>
              <a:lnSpc>
                <a:spcPct val="150000"/>
              </a:lnSpc>
              <a:buClr>
                <a:srgbClr val="FF0000"/>
              </a:buClr>
              <a:buFont typeface="Wingdings" pitchFamily="2" charset="2"/>
              <a:buChar char="q"/>
            </a:pPr>
            <a:r>
              <a:rPr lang="es-AR" dirty="0">
                <a:latin typeface="Arial" pitchFamily="34" charset="0"/>
                <a:cs typeface="Arial" pitchFamily="34" charset="0"/>
              </a:rPr>
              <a:t>  </a:t>
            </a:r>
            <a:r>
              <a:rPr lang="es-AR" dirty="0" err="1">
                <a:latin typeface="Arial" pitchFamily="34" charset="0"/>
                <a:cs typeface="Arial" pitchFamily="34" charset="0"/>
              </a:rPr>
              <a:t>Dendrímeros</a:t>
            </a:r>
            <a:endParaRPr lang="es-AR" dirty="0">
              <a:latin typeface="Arial" pitchFamily="34" charset="0"/>
              <a:cs typeface="Arial" pitchFamily="34" charset="0"/>
            </a:endParaRPr>
          </a:p>
          <a:p>
            <a:pPr>
              <a:lnSpc>
                <a:spcPct val="150000"/>
              </a:lnSpc>
              <a:buClr>
                <a:srgbClr val="FF0000"/>
              </a:buClr>
              <a:buFont typeface="Wingdings" pitchFamily="2" charset="2"/>
              <a:buChar char="q"/>
            </a:pPr>
            <a:endParaRPr lang="es-AR" dirty="0">
              <a:latin typeface="Arial" pitchFamily="34" charset="0"/>
              <a:cs typeface="Arial" pitchFamily="34" charset="0"/>
            </a:endParaRPr>
          </a:p>
          <a:p>
            <a:pPr>
              <a:lnSpc>
                <a:spcPct val="150000"/>
              </a:lnSpc>
              <a:buClr>
                <a:srgbClr val="FF0000"/>
              </a:buClr>
              <a:buFont typeface="Wingdings" pitchFamily="2" charset="2"/>
              <a:buChar char="q"/>
            </a:pPr>
            <a:r>
              <a:rPr lang="es-AR" dirty="0">
                <a:latin typeface="Arial" pitchFamily="34" charset="0"/>
                <a:cs typeface="Arial" pitchFamily="34" charset="0"/>
              </a:rPr>
              <a:t>  </a:t>
            </a:r>
            <a:r>
              <a:rPr lang="es-AR" dirty="0" err="1">
                <a:latin typeface="Arial" pitchFamily="34" charset="0"/>
                <a:cs typeface="Arial" pitchFamily="34" charset="0"/>
              </a:rPr>
              <a:t>Nanocomposites</a:t>
            </a:r>
            <a:endParaRPr lang="es-AR" dirty="0">
              <a:latin typeface="Arial" pitchFamily="34" charset="0"/>
              <a:cs typeface="Arial" pitchFamily="34" charset="0"/>
            </a:endParaRPr>
          </a:p>
        </p:txBody>
      </p:sp>
      <p:pic>
        <p:nvPicPr>
          <p:cNvPr id="2050" name="Picture 2" descr="Resultado de imagen para nano carbono"/>
          <p:cNvPicPr>
            <a:picLocks noChangeAspect="1" noChangeArrowheads="1"/>
          </p:cNvPicPr>
          <p:nvPr/>
        </p:nvPicPr>
        <p:blipFill>
          <a:blip r:embed="rId2" cstate="print"/>
          <a:srcRect/>
          <a:stretch>
            <a:fillRect/>
          </a:stretch>
        </p:blipFill>
        <p:spPr bwMode="auto">
          <a:xfrm>
            <a:off x="4211960" y="980728"/>
            <a:ext cx="2765109" cy="1728193"/>
          </a:xfrm>
          <a:prstGeom prst="rect">
            <a:avLst/>
          </a:prstGeom>
          <a:noFill/>
        </p:spPr>
      </p:pic>
      <p:pic>
        <p:nvPicPr>
          <p:cNvPr id="6" name="Picture 2" descr="Imagen relacionada"/>
          <p:cNvPicPr>
            <a:picLocks noChangeAspect="1" noChangeArrowheads="1"/>
          </p:cNvPicPr>
          <p:nvPr/>
        </p:nvPicPr>
        <p:blipFill>
          <a:blip r:embed="rId3" cstate="print"/>
          <a:srcRect l="21198" t="10188" r="17629"/>
          <a:stretch>
            <a:fillRect/>
          </a:stretch>
        </p:blipFill>
        <p:spPr bwMode="auto">
          <a:xfrm>
            <a:off x="2770337" y="5229200"/>
            <a:ext cx="2017687" cy="1368152"/>
          </a:xfrm>
          <a:prstGeom prst="rect">
            <a:avLst/>
          </a:prstGeom>
          <a:noFill/>
        </p:spPr>
      </p:pic>
      <p:pic>
        <p:nvPicPr>
          <p:cNvPr id="21506" name="Picture 2" descr="Resultado de imagen para dendrímeros nanotecnologia"/>
          <p:cNvPicPr>
            <a:picLocks noChangeAspect="1" noChangeArrowheads="1"/>
          </p:cNvPicPr>
          <p:nvPr/>
        </p:nvPicPr>
        <p:blipFill>
          <a:blip r:embed="rId4" cstate="print"/>
          <a:srcRect/>
          <a:stretch>
            <a:fillRect/>
          </a:stretch>
        </p:blipFill>
        <p:spPr bwMode="auto">
          <a:xfrm>
            <a:off x="5412092" y="3284984"/>
            <a:ext cx="3659899" cy="2744926"/>
          </a:xfrm>
          <a:prstGeom prst="rect">
            <a:avLst/>
          </a:prstGeom>
          <a:noFill/>
          <a:ln>
            <a:solidFill>
              <a:schemeClr val="tx1"/>
            </a:solidFill>
          </a:ln>
        </p:spPr>
      </p:pic>
      <p:pic>
        <p:nvPicPr>
          <p:cNvPr id="8" name="Picture 2" descr="Resultado de imagen para quantum dots nanoprofessor"/>
          <p:cNvPicPr>
            <a:picLocks noChangeAspect="1" noChangeArrowheads="1"/>
          </p:cNvPicPr>
          <p:nvPr/>
        </p:nvPicPr>
        <p:blipFill>
          <a:blip r:embed="rId5" cstate="print"/>
          <a:srcRect l="33414" t="61008" r="36029" b="10751"/>
          <a:stretch>
            <a:fillRect/>
          </a:stretch>
        </p:blipFill>
        <p:spPr bwMode="auto">
          <a:xfrm flipH="1">
            <a:off x="2915815" y="2919220"/>
            <a:ext cx="2304257" cy="1597232"/>
          </a:xfrm>
          <a:prstGeom prst="rect">
            <a:avLst/>
          </a:prstGeom>
          <a:noFill/>
        </p:spPr>
      </p:pic>
      <p:sp>
        <p:nvSpPr>
          <p:cNvPr id="10" name="9 CuadroTexto"/>
          <p:cNvSpPr txBox="1"/>
          <p:nvPr/>
        </p:nvSpPr>
        <p:spPr>
          <a:xfrm>
            <a:off x="437252" y="116632"/>
            <a:ext cx="2478564" cy="461665"/>
          </a:xfrm>
          <a:prstGeom prst="rect">
            <a:avLst/>
          </a:prstGeom>
          <a:noFill/>
        </p:spPr>
        <p:txBody>
          <a:bodyPr wrap="none" rtlCol="0">
            <a:spAutoFit/>
          </a:bodyPr>
          <a:lstStyle/>
          <a:p>
            <a:r>
              <a:rPr lang="es-AR" sz="2400" b="1" dirty="0" err="1">
                <a:solidFill>
                  <a:srgbClr val="0000CC"/>
                </a:solidFill>
                <a:latin typeface="Arial" pitchFamily="34" charset="0"/>
                <a:cs typeface="Arial" pitchFamily="34" charset="0"/>
              </a:rPr>
              <a:t>Nanomateriales</a:t>
            </a:r>
            <a:endParaRPr lang="es-AR" sz="2400" b="1" dirty="0">
              <a:solidFill>
                <a:srgbClr val="0000CC"/>
              </a:solidFill>
              <a:latin typeface="Arial" pitchFamily="34" charset="0"/>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323528" y="3501008"/>
            <a:ext cx="8820472" cy="2077492"/>
          </a:xfrm>
          <a:prstGeom prst="rect">
            <a:avLst/>
          </a:prstGeom>
          <a:noFill/>
        </p:spPr>
        <p:txBody>
          <a:bodyPr wrap="square" rtlCol="0">
            <a:spAutoFit/>
          </a:bodyPr>
          <a:lstStyle/>
          <a:p>
            <a:r>
              <a:rPr lang="es-AR" sz="2000" dirty="0">
                <a:latin typeface="Arial" pitchFamily="34" charset="0"/>
                <a:cs typeface="Arial" pitchFamily="34" charset="0"/>
              </a:rPr>
              <a:t>Otra definición:</a:t>
            </a:r>
          </a:p>
          <a:p>
            <a:endParaRPr lang="es-AR" sz="900" dirty="0">
              <a:latin typeface="Arial" pitchFamily="34" charset="0"/>
              <a:cs typeface="Arial" pitchFamily="34" charset="0"/>
            </a:endParaRPr>
          </a:p>
          <a:p>
            <a:r>
              <a:rPr lang="es-AR" sz="2000" dirty="0">
                <a:latin typeface="Arial" pitchFamily="34" charset="0"/>
                <a:cs typeface="Arial" pitchFamily="34" charset="0"/>
              </a:rPr>
              <a:t>    Fabricación de materiales, estructuras, dispositivos y sistemas funcionales a través del control y ensamblado de la materia a escala </a:t>
            </a:r>
            <a:r>
              <a:rPr lang="es-AR" sz="2000" dirty="0" err="1">
                <a:latin typeface="Arial" pitchFamily="34" charset="0"/>
                <a:cs typeface="Arial" pitchFamily="34" charset="0"/>
              </a:rPr>
              <a:t>nanométrica</a:t>
            </a:r>
            <a:r>
              <a:rPr lang="es-AR" sz="2000" dirty="0">
                <a:latin typeface="Arial" pitchFamily="34" charset="0"/>
                <a:cs typeface="Arial" pitchFamily="34" charset="0"/>
              </a:rPr>
              <a:t>, así como la aplicación de nuevos conceptos y propiedades (físicas, químicas, biológicas, mecánicas, eléctricas) que surgen como consecuencia del estudio en esa escala tan reducida.</a:t>
            </a:r>
          </a:p>
        </p:txBody>
      </p:sp>
      <p:sp>
        <p:nvSpPr>
          <p:cNvPr id="9" name="8 CuadroTexto"/>
          <p:cNvSpPr txBox="1"/>
          <p:nvPr/>
        </p:nvSpPr>
        <p:spPr>
          <a:xfrm>
            <a:off x="395536" y="980728"/>
            <a:ext cx="8352928" cy="2077492"/>
          </a:xfrm>
          <a:prstGeom prst="rect">
            <a:avLst/>
          </a:prstGeom>
          <a:noFill/>
        </p:spPr>
        <p:txBody>
          <a:bodyPr wrap="square" rtlCol="0">
            <a:spAutoFit/>
          </a:bodyPr>
          <a:lstStyle/>
          <a:p>
            <a:r>
              <a:rPr lang="es-AR" sz="2000" dirty="0">
                <a:latin typeface="Arial" pitchFamily="34" charset="0"/>
                <a:cs typeface="Arial" pitchFamily="34" charset="0"/>
              </a:rPr>
              <a:t>La </a:t>
            </a:r>
            <a:r>
              <a:rPr lang="es-AR" sz="2000" dirty="0" err="1">
                <a:latin typeface="Arial" pitchFamily="34" charset="0"/>
                <a:cs typeface="Arial" pitchFamily="34" charset="0"/>
              </a:rPr>
              <a:t>National</a:t>
            </a:r>
            <a:r>
              <a:rPr lang="es-AR" sz="2000" dirty="0">
                <a:latin typeface="Arial" pitchFamily="34" charset="0"/>
                <a:cs typeface="Arial" pitchFamily="34" charset="0"/>
              </a:rPr>
              <a:t> </a:t>
            </a:r>
            <a:r>
              <a:rPr lang="es-AR" sz="2000" dirty="0" err="1">
                <a:latin typeface="Arial" pitchFamily="34" charset="0"/>
                <a:cs typeface="Arial" pitchFamily="34" charset="0"/>
              </a:rPr>
              <a:t>Nanotechnology</a:t>
            </a:r>
            <a:r>
              <a:rPr lang="es-AR" sz="2000" dirty="0">
                <a:latin typeface="Arial" pitchFamily="34" charset="0"/>
                <a:cs typeface="Arial" pitchFamily="34" charset="0"/>
              </a:rPr>
              <a:t> </a:t>
            </a:r>
            <a:r>
              <a:rPr lang="es-AR" sz="2000" dirty="0" err="1">
                <a:latin typeface="Arial" pitchFamily="34" charset="0"/>
                <a:cs typeface="Arial" pitchFamily="34" charset="0"/>
              </a:rPr>
              <a:t>Initiatve</a:t>
            </a:r>
            <a:r>
              <a:rPr lang="es-AR" sz="2000" dirty="0">
                <a:latin typeface="Arial" pitchFamily="34" charset="0"/>
                <a:cs typeface="Arial" pitchFamily="34" charset="0"/>
              </a:rPr>
              <a:t> (NNI) la define como:</a:t>
            </a:r>
          </a:p>
          <a:p>
            <a:endParaRPr lang="es-AR" sz="900" dirty="0">
              <a:latin typeface="Arial" pitchFamily="34" charset="0"/>
              <a:cs typeface="Arial" pitchFamily="34" charset="0"/>
            </a:endParaRPr>
          </a:p>
          <a:p>
            <a:r>
              <a:rPr lang="es-AR" sz="2000" dirty="0">
                <a:latin typeface="Arial" pitchFamily="34" charset="0"/>
                <a:cs typeface="Arial" pitchFamily="34" charset="0"/>
              </a:rPr>
              <a:t>… el entendimiento y control de la materia en el rango de 1 a 100 </a:t>
            </a:r>
            <a:r>
              <a:rPr lang="es-AR" sz="2000" dirty="0" err="1">
                <a:latin typeface="Arial" pitchFamily="34" charset="0"/>
                <a:cs typeface="Arial" pitchFamily="34" charset="0"/>
              </a:rPr>
              <a:t>nm</a:t>
            </a:r>
            <a:r>
              <a:rPr lang="es-AR" sz="2000" dirty="0">
                <a:latin typeface="Arial" pitchFamily="34" charset="0"/>
                <a:cs typeface="Arial" pitchFamily="34" charset="0"/>
              </a:rPr>
              <a:t> aproximadamente, donde se manifiestan fenómenos únicos que dan lugar a nuevas aplicaciones. Engloba la </a:t>
            </a:r>
            <a:r>
              <a:rPr lang="es-AR" sz="2000" dirty="0" err="1">
                <a:latin typeface="Arial" pitchFamily="34" charset="0"/>
                <a:cs typeface="Arial" pitchFamily="34" charset="0"/>
              </a:rPr>
              <a:t>nanociencia</a:t>
            </a:r>
            <a:r>
              <a:rPr lang="es-AR" sz="2000" dirty="0">
                <a:latin typeface="Arial" pitchFamily="34" charset="0"/>
                <a:cs typeface="Arial" pitchFamily="34" charset="0"/>
              </a:rPr>
              <a:t>, la ingeniería y la tecnología e involucra observar, medir, modelar y manipular la materia en esa escala.</a:t>
            </a:r>
          </a:p>
        </p:txBody>
      </p:sp>
      <p:sp>
        <p:nvSpPr>
          <p:cNvPr id="10" name="9 CuadroTexto"/>
          <p:cNvSpPr txBox="1"/>
          <p:nvPr/>
        </p:nvSpPr>
        <p:spPr>
          <a:xfrm>
            <a:off x="424428" y="155821"/>
            <a:ext cx="2491388"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Nanotecnología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nanotech.ica.ele.puc-rio.br/img/mandala.gif"/>
          <p:cNvPicPr>
            <a:picLocks noChangeAspect="1" noChangeArrowheads="1"/>
          </p:cNvPicPr>
          <p:nvPr/>
        </p:nvPicPr>
        <p:blipFill>
          <a:blip r:embed="rId3" cstate="print"/>
          <a:srcRect/>
          <a:stretch>
            <a:fillRect/>
          </a:stretch>
        </p:blipFill>
        <p:spPr bwMode="auto">
          <a:xfrm>
            <a:off x="1619672" y="692696"/>
            <a:ext cx="6165302" cy="6165303"/>
          </a:xfrm>
          <a:prstGeom prst="rect">
            <a:avLst/>
          </a:prstGeom>
          <a:noFill/>
        </p:spPr>
      </p:pic>
      <p:sp>
        <p:nvSpPr>
          <p:cNvPr id="5" name="4 CuadroTexto"/>
          <p:cNvSpPr txBox="1"/>
          <p:nvPr/>
        </p:nvSpPr>
        <p:spPr>
          <a:xfrm>
            <a:off x="414097" y="116632"/>
            <a:ext cx="4679486"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Nanotecnología y aplicaciones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79512" y="159023"/>
            <a:ext cx="6082114"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Las imágenes más pequeñas del mundo</a:t>
            </a:r>
          </a:p>
        </p:txBody>
      </p:sp>
      <p:sp>
        <p:nvSpPr>
          <p:cNvPr id="7" name="6 CuadroTexto"/>
          <p:cNvSpPr txBox="1"/>
          <p:nvPr/>
        </p:nvSpPr>
        <p:spPr>
          <a:xfrm>
            <a:off x="1902911" y="960972"/>
            <a:ext cx="4849404" cy="430887"/>
          </a:xfrm>
          <a:prstGeom prst="rect">
            <a:avLst/>
          </a:prstGeom>
          <a:noFill/>
        </p:spPr>
        <p:txBody>
          <a:bodyPr wrap="none" rtlCol="0">
            <a:spAutoFit/>
          </a:bodyPr>
          <a:lstStyle/>
          <a:p>
            <a:r>
              <a:rPr lang="es-AR" sz="2200" b="1" dirty="0">
                <a:solidFill>
                  <a:srgbClr val="FF0000"/>
                </a:solidFill>
                <a:latin typeface="Arial" pitchFamily="34" charset="0"/>
                <a:cs typeface="Arial" pitchFamily="34" charset="0"/>
              </a:rPr>
              <a:t>Podemos ver átomos individuales!</a:t>
            </a:r>
          </a:p>
        </p:txBody>
      </p:sp>
      <p:pic>
        <p:nvPicPr>
          <p:cNvPr id="8" name="Picture 2" descr="http://www.exo.net/~pauld/workshops/Atoms/Siatoms.jpg"/>
          <p:cNvPicPr>
            <a:picLocks noChangeAspect="1" noChangeArrowheads="1"/>
          </p:cNvPicPr>
          <p:nvPr/>
        </p:nvPicPr>
        <p:blipFill>
          <a:blip r:embed="rId2" cstate="print"/>
          <a:srcRect/>
          <a:stretch>
            <a:fillRect/>
          </a:stretch>
        </p:blipFill>
        <p:spPr bwMode="auto">
          <a:xfrm>
            <a:off x="251520" y="2658398"/>
            <a:ext cx="2418042" cy="2418042"/>
          </a:xfrm>
          <a:prstGeom prst="rect">
            <a:avLst/>
          </a:prstGeom>
          <a:noFill/>
        </p:spPr>
      </p:pic>
      <p:sp>
        <p:nvSpPr>
          <p:cNvPr id="9" name="8 CuadroTexto"/>
          <p:cNvSpPr txBox="1"/>
          <p:nvPr/>
        </p:nvSpPr>
        <p:spPr>
          <a:xfrm>
            <a:off x="293298" y="5106670"/>
            <a:ext cx="2232248" cy="830997"/>
          </a:xfrm>
          <a:prstGeom prst="rect">
            <a:avLst/>
          </a:prstGeom>
          <a:noFill/>
        </p:spPr>
        <p:txBody>
          <a:bodyPr wrap="square" rtlCol="0">
            <a:spAutoFit/>
          </a:bodyPr>
          <a:lstStyle/>
          <a:p>
            <a:r>
              <a:rPr lang="es-AR" sz="1600" b="1" dirty="0">
                <a:latin typeface="Arial" pitchFamily="34" charset="0"/>
                <a:cs typeface="Arial" pitchFamily="34" charset="0"/>
              </a:rPr>
              <a:t>Átomos de silicio.</a:t>
            </a:r>
          </a:p>
          <a:p>
            <a:r>
              <a:rPr lang="es-AR" sz="1600" b="1" dirty="0">
                <a:latin typeface="Arial" pitchFamily="34" charset="0"/>
                <a:cs typeface="Arial" pitchFamily="34" charset="0"/>
              </a:rPr>
              <a:t>Cada punto brillante es un átomo.</a:t>
            </a:r>
          </a:p>
        </p:txBody>
      </p:sp>
      <p:pic>
        <p:nvPicPr>
          <p:cNvPr id="10" name="Picture 2" descr="Resultado de imagen para arena playa"/>
          <p:cNvPicPr>
            <a:picLocks noChangeAspect="1" noChangeArrowheads="1"/>
          </p:cNvPicPr>
          <p:nvPr/>
        </p:nvPicPr>
        <p:blipFill>
          <a:blip r:embed="rId3" cstate="print"/>
          <a:srcRect/>
          <a:stretch>
            <a:fillRect/>
          </a:stretch>
        </p:blipFill>
        <p:spPr bwMode="auto">
          <a:xfrm>
            <a:off x="2813578" y="1715540"/>
            <a:ext cx="2664296" cy="4007102"/>
          </a:xfrm>
          <a:prstGeom prst="rect">
            <a:avLst/>
          </a:prstGeom>
          <a:noFill/>
        </p:spPr>
      </p:pic>
      <p:pic>
        <p:nvPicPr>
          <p:cNvPr id="11" name="Picture 4" descr="Resultado de imagen para microchip silicio"/>
          <p:cNvPicPr>
            <a:picLocks noChangeAspect="1" noChangeArrowheads="1"/>
          </p:cNvPicPr>
          <p:nvPr/>
        </p:nvPicPr>
        <p:blipFill>
          <a:blip r:embed="rId4" cstate="print"/>
          <a:srcRect l="24590" t="21446"/>
          <a:stretch>
            <a:fillRect/>
          </a:stretch>
        </p:blipFill>
        <p:spPr bwMode="auto">
          <a:xfrm>
            <a:off x="5796136" y="1556792"/>
            <a:ext cx="3059832" cy="2109987"/>
          </a:xfrm>
          <a:prstGeom prst="rect">
            <a:avLst/>
          </a:prstGeom>
          <a:noFill/>
        </p:spPr>
      </p:pic>
      <p:sp>
        <p:nvSpPr>
          <p:cNvPr id="12" name="11 CuadroTexto"/>
          <p:cNvSpPr txBox="1"/>
          <p:nvPr/>
        </p:nvSpPr>
        <p:spPr>
          <a:xfrm>
            <a:off x="2741570" y="5805264"/>
            <a:ext cx="2722733" cy="369332"/>
          </a:xfrm>
          <a:prstGeom prst="rect">
            <a:avLst/>
          </a:prstGeom>
          <a:noFill/>
        </p:spPr>
        <p:txBody>
          <a:bodyPr wrap="none" rtlCol="0">
            <a:spAutoFit/>
          </a:bodyPr>
          <a:lstStyle/>
          <a:p>
            <a:r>
              <a:rPr lang="es-AR" b="1" dirty="0"/>
              <a:t>La arena es óxido de silicio</a:t>
            </a:r>
          </a:p>
        </p:txBody>
      </p:sp>
      <p:sp>
        <p:nvSpPr>
          <p:cNvPr id="13" name="12 CuadroTexto"/>
          <p:cNvSpPr txBox="1"/>
          <p:nvPr/>
        </p:nvSpPr>
        <p:spPr>
          <a:xfrm>
            <a:off x="5652120" y="3645024"/>
            <a:ext cx="3456384" cy="646331"/>
          </a:xfrm>
          <a:prstGeom prst="rect">
            <a:avLst/>
          </a:prstGeom>
          <a:noFill/>
        </p:spPr>
        <p:txBody>
          <a:bodyPr wrap="square" rtlCol="0">
            <a:spAutoFit/>
          </a:bodyPr>
          <a:lstStyle/>
          <a:p>
            <a:r>
              <a:rPr lang="es-AR" b="1" dirty="0"/>
              <a:t>Chip con partes de silicio, utilizado en dispositivos electrónicos.</a:t>
            </a:r>
          </a:p>
        </p:txBody>
      </p:sp>
      <p:pic>
        <p:nvPicPr>
          <p:cNvPr id="15" name="Picture 2" descr="Imagen relacionada"/>
          <p:cNvPicPr>
            <a:picLocks noChangeAspect="1" noChangeArrowheads="1"/>
          </p:cNvPicPr>
          <p:nvPr/>
        </p:nvPicPr>
        <p:blipFill>
          <a:blip r:embed="rId5" cstate="print"/>
          <a:srcRect l="21198" t="10188" r="17629"/>
          <a:stretch>
            <a:fillRect/>
          </a:stretch>
        </p:blipFill>
        <p:spPr bwMode="auto">
          <a:xfrm>
            <a:off x="6012160" y="4437112"/>
            <a:ext cx="2802504" cy="190031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5680619" y="5661248"/>
            <a:ext cx="3463381" cy="584775"/>
          </a:xfrm>
          <a:prstGeom prst="rect">
            <a:avLst/>
          </a:prstGeom>
          <a:noFill/>
        </p:spPr>
        <p:txBody>
          <a:bodyPr wrap="square" rtlCol="0">
            <a:spAutoFit/>
          </a:bodyPr>
          <a:lstStyle/>
          <a:p>
            <a:r>
              <a:rPr lang="es-AR" sz="1600" dirty="0">
                <a:latin typeface="Arial" pitchFamily="34" charset="0"/>
                <a:cs typeface="Arial" pitchFamily="34" charset="0"/>
              </a:rPr>
              <a:t>Escritura con átomos de  carbono sobre una superficie de cobre.</a:t>
            </a:r>
          </a:p>
        </p:txBody>
      </p:sp>
      <p:pic>
        <p:nvPicPr>
          <p:cNvPr id="7" name="Picture 11" descr="http://www-03.ibm.com/press/us/en/attachment/40983.wss?fileId=ATTACH_FILE2&amp;fileName=A%20Boy%20and%20His%20Atom%20Movie%20Poster.jpg"/>
          <p:cNvPicPr>
            <a:picLocks noChangeAspect="1" noChangeArrowheads="1"/>
          </p:cNvPicPr>
          <p:nvPr/>
        </p:nvPicPr>
        <p:blipFill>
          <a:blip r:embed="rId2" cstate="print"/>
          <a:srcRect/>
          <a:stretch>
            <a:fillRect/>
          </a:stretch>
        </p:blipFill>
        <p:spPr bwMode="auto">
          <a:xfrm>
            <a:off x="5752628" y="1052736"/>
            <a:ext cx="3024336" cy="4536504"/>
          </a:xfrm>
          <a:prstGeom prst="rect">
            <a:avLst/>
          </a:prstGeom>
          <a:noFill/>
        </p:spPr>
      </p:pic>
      <p:pic>
        <p:nvPicPr>
          <p:cNvPr id="9" name="Picture 5" descr="Resultado de imagen para quantum corral"/>
          <p:cNvPicPr>
            <a:picLocks noChangeAspect="1" noChangeArrowheads="1"/>
          </p:cNvPicPr>
          <p:nvPr/>
        </p:nvPicPr>
        <p:blipFill>
          <a:blip r:embed="rId3" cstate="print"/>
          <a:srcRect/>
          <a:stretch>
            <a:fillRect/>
          </a:stretch>
        </p:blipFill>
        <p:spPr bwMode="auto">
          <a:xfrm>
            <a:off x="467544" y="4596995"/>
            <a:ext cx="2232248" cy="1518258"/>
          </a:xfrm>
          <a:prstGeom prst="rect">
            <a:avLst/>
          </a:prstGeom>
          <a:noFill/>
        </p:spPr>
      </p:pic>
      <p:sp>
        <p:nvSpPr>
          <p:cNvPr id="10" name="9 Rectángulo"/>
          <p:cNvSpPr/>
          <p:nvPr/>
        </p:nvSpPr>
        <p:spPr>
          <a:xfrm>
            <a:off x="395536" y="6084585"/>
            <a:ext cx="2550693" cy="584775"/>
          </a:xfrm>
          <a:prstGeom prst="rect">
            <a:avLst/>
          </a:prstGeom>
        </p:spPr>
        <p:txBody>
          <a:bodyPr wrap="square">
            <a:spAutoFit/>
          </a:bodyPr>
          <a:lstStyle/>
          <a:p>
            <a:r>
              <a:rPr lang="es-AR" sz="1600" dirty="0">
                <a:latin typeface="Arial" pitchFamily="34" charset="0"/>
                <a:cs typeface="Arial" pitchFamily="34" charset="0"/>
              </a:rPr>
              <a:t>Escritura con átomos de</a:t>
            </a:r>
          </a:p>
          <a:p>
            <a:r>
              <a:rPr lang="es-AR" sz="1600" dirty="0" err="1">
                <a:latin typeface="Arial" pitchFamily="34" charset="0"/>
                <a:cs typeface="Arial" pitchFamily="34" charset="0"/>
              </a:rPr>
              <a:t>xenon</a:t>
            </a:r>
            <a:r>
              <a:rPr lang="es-AR" sz="1600" dirty="0">
                <a:latin typeface="Arial" pitchFamily="34" charset="0"/>
                <a:cs typeface="Arial" pitchFamily="34" charset="0"/>
              </a:rPr>
              <a:t> sobre  níquel.</a:t>
            </a:r>
          </a:p>
        </p:txBody>
      </p:sp>
      <p:sp>
        <p:nvSpPr>
          <p:cNvPr id="13" name="12 CuadroTexto"/>
          <p:cNvSpPr txBox="1"/>
          <p:nvPr/>
        </p:nvSpPr>
        <p:spPr>
          <a:xfrm>
            <a:off x="323528" y="211275"/>
            <a:ext cx="6135013"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Las escrituras más pequeñas del mundo</a:t>
            </a:r>
          </a:p>
        </p:txBody>
      </p:sp>
      <p:pic>
        <p:nvPicPr>
          <p:cNvPr id="7173" name="Picture 5"/>
          <p:cNvPicPr>
            <a:picLocks noChangeAspect="1" noChangeArrowheads="1"/>
          </p:cNvPicPr>
          <p:nvPr/>
        </p:nvPicPr>
        <p:blipFill>
          <a:blip r:embed="rId4" cstate="print"/>
          <a:srcRect/>
          <a:stretch>
            <a:fillRect/>
          </a:stretch>
        </p:blipFill>
        <p:spPr bwMode="auto">
          <a:xfrm>
            <a:off x="467544" y="1988839"/>
            <a:ext cx="2880320" cy="2306551"/>
          </a:xfrm>
          <a:prstGeom prst="rect">
            <a:avLst/>
          </a:prstGeom>
          <a:noFill/>
          <a:ln w="9525">
            <a:noFill/>
            <a:miter lim="800000"/>
            <a:headEnd/>
            <a:tailEnd/>
          </a:ln>
        </p:spPr>
      </p:pic>
      <p:sp>
        <p:nvSpPr>
          <p:cNvPr id="15" name="14 CuadroTexto"/>
          <p:cNvSpPr txBox="1"/>
          <p:nvPr/>
        </p:nvSpPr>
        <p:spPr>
          <a:xfrm>
            <a:off x="323528" y="980728"/>
            <a:ext cx="4968552" cy="923330"/>
          </a:xfrm>
          <a:prstGeom prst="rect">
            <a:avLst/>
          </a:prstGeom>
          <a:noFill/>
        </p:spPr>
        <p:txBody>
          <a:bodyPr wrap="square" rtlCol="0">
            <a:spAutoFit/>
          </a:bodyPr>
          <a:lstStyle/>
          <a:p>
            <a:r>
              <a:rPr lang="es-AR" dirty="0">
                <a:latin typeface="Arial" pitchFamily="34" charset="0"/>
                <a:cs typeface="Arial" pitchFamily="34" charset="0"/>
              </a:rPr>
              <a:t>Se realizan con un microscopio de efecto túnel</a:t>
            </a:r>
          </a:p>
          <a:p>
            <a:r>
              <a:rPr lang="es-AR" dirty="0">
                <a:latin typeface="Arial" pitchFamily="34" charset="0"/>
                <a:cs typeface="Arial" pitchFamily="34" charset="0"/>
              </a:rPr>
              <a:t>Una punta muy afilada recorre la superficie de un material y ubica átomos individuales.</a:t>
            </a:r>
          </a:p>
        </p:txBody>
      </p:sp>
      <p:pic>
        <p:nvPicPr>
          <p:cNvPr id="7175" name="Picture 7" descr="Resultado de imagen para corral cuántico"/>
          <p:cNvPicPr>
            <a:picLocks noChangeAspect="1" noChangeArrowheads="1"/>
          </p:cNvPicPr>
          <p:nvPr/>
        </p:nvPicPr>
        <p:blipFill>
          <a:blip r:embed="rId5" cstate="print"/>
          <a:srcRect/>
          <a:stretch>
            <a:fillRect/>
          </a:stretch>
        </p:blipFill>
        <p:spPr bwMode="auto">
          <a:xfrm>
            <a:off x="2915816" y="4869160"/>
            <a:ext cx="2448272" cy="1750515"/>
          </a:xfrm>
          <a:prstGeom prst="rect">
            <a:avLst/>
          </a:prstGeom>
          <a:noFill/>
        </p:spPr>
      </p:pic>
      <p:sp>
        <p:nvSpPr>
          <p:cNvPr id="17" name="16 CuadroTexto"/>
          <p:cNvSpPr txBox="1"/>
          <p:nvPr/>
        </p:nvSpPr>
        <p:spPr>
          <a:xfrm>
            <a:off x="3203848" y="4509120"/>
            <a:ext cx="1736373" cy="369332"/>
          </a:xfrm>
          <a:prstGeom prst="rect">
            <a:avLst/>
          </a:prstGeom>
          <a:noFill/>
        </p:spPr>
        <p:txBody>
          <a:bodyPr wrap="none" rtlCol="0">
            <a:spAutoFit/>
          </a:bodyPr>
          <a:lstStyle/>
          <a:p>
            <a:r>
              <a:rPr lang="es-AR" dirty="0">
                <a:latin typeface="Arial" pitchFamily="34" charset="0"/>
                <a:cs typeface="Arial" pitchFamily="34" charset="0"/>
              </a:rPr>
              <a:t>Corral cuántico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2"/>
          <p:cNvSpPr>
            <a:spLocks noChangeArrowheads="1"/>
          </p:cNvSpPr>
          <p:nvPr/>
        </p:nvSpPr>
        <p:spPr bwMode="auto">
          <a:xfrm>
            <a:off x="0" y="3393"/>
            <a:ext cx="9144000" cy="764207"/>
          </a:xfrm>
          <a:prstGeom prst="rect">
            <a:avLst/>
          </a:prstGeom>
          <a:solidFill>
            <a:schemeClr val="accent1">
              <a:lumMod val="75000"/>
            </a:schemeClr>
          </a:solidFill>
          <a:ln w="9525">
            <a:noFill/>
            <a:miter lim="800000"/>
            <a:headEnd/>
            <a:tailEnd/>
          </a:ln>
          <a:effectLst/>
        </p:spPr>
        <p:txBody>
          <a:bodyPr wrap="square" lIns="0" tIns="165048" rIns="0" bIns="165048" anchor="ctr">
            <a:spAutoFit/>
          </a:bodyPr>
          <a:lstStyle/>
          <a:p>
            <a:pPr lvl="1"/>
            <a:r>
              <a:rPr lang="en-GB" b="1" dirty="0">
                <a:solidFill>
                  <a:schemeClr val="bg1"/>
                </a:solidFill>
              </a:rPr>
              <a:t>2. </a:t>
            </a:r>
            <a:r>
              <a:rPr lang="pt-BR" b="1" dirty="0" err="1">
                <a:solidFill>
                  <a:schemeClr val="bg1"/>
                </a:solidFill>
              </a:rPr>
              <a:t>Microscopía</a:t>
            </a:r>
            <a:r>
              <a:rPr lang="pt-BR" b="1" dirty="0">
                <a:solidFill>
                  <a:schemeClr val="bg1"/>
                </a:solidFill>
              </a:rPr>
              <a:t> de </a:t>
            </a:r>
            <a:r>
              <a:rPr lang="pt-BR" b="1" dirty="0" err="1">
                <a:solidFill>
                  <a:schemeClr val="bg1"/>
                </a:solidFill>
              </a:rPr>
              <a:t>efecto</a:t>
            </a:r>
            <a:r>
              <a:rPr lang="pt-BR" b="1" dirty="0">
                <a:solidFill>
                  <a:schemeClr val="bg1"/>
                </a:solidFill>
              </a:rPr>
              <a:t> túnel (STM) </a:t>
            </a:r>
            <a:endParaRPr lang="en-GB" dirty="0">
              <a:solidFill>
                <a:schemeClr val="bg1"/>
              </a:solidFill>
            </a:endParaRPr>
          </a:p>
        </p:txBody>
      </p:sp>
      <p:sp>
        <p:nvSpPr>
          <p:cNvPr id="6" name="Rectangle 92"/>
          <p:cNvSpPr>
            <a:spLocks noChangeArrowheads="1"/>
          </p:cNvSpPr>
          <p:nvPr/>
        </p:nvSpPr>
        <p:spPr bwMode="auto">
          <a:xfrm>
            <a:off x="0" y="0"/>
            <a:ext cx="9144000" cy="610319"/>
          </a:xfrm>
          <a:prstGeom prst="rect">
            <a:avLst/>
          </a:prstGeom>
          <a:solidFill>
            <a:schemeClr val="bg1"/>
          </a:solidFill>
          <a:ln w="9525">
            <a:noFill/>
            <a:miter lim="800000"/>
            <a:headEnd/>
            <a:tailEnd/>
          </a:ln>
          <a:effectLst/>
        </p:spPr>
        <p:txBody>
          <a:bodyPr wrap="square" lIns="0" tIns="165048" rIns="0" bIns="165048" anchor="ctr">
            <a:spAutoFit/>
          </a:bodyPr>
          <a:lstStyle/>
          <a:p>
            <a:pPr lvl="1"/>
            <a:r>
              <a:rPr lang="pt-BR" b="1" dirty="0">
                <a:solidFill>
                  <a:schemeClr val="bg1"/>
                </a:solidFill>
              </a:rPr>
              <a:t> </a:t>
            </a:r>
            <a:endParaRPr lang="en-GB" dirty="0">
              <a:solidFill>
                <a:schemeClr val="bg1"/>
              </a:solidFill>
            </a:endParaRPr>
          </a:p>
        </p:txBody>
      </p:sp>
      <p:sp>
        <p:nvSpPr>
          <p:cNvPr id="7" name="6 CuadroTexto"/>
          <p:cNvSpPr txBox="1"/>
          <p:nvPr/>
        </p:nvSpPr>
        <p:spPr>
          <a:xfrm>
            <a:off x="395536" y="159023"/>
            <a:ext cx="6317755"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Nanotecnología en la industria automotriz</a:t>
            </a:r>
          </a:p>
        </p:txBody>
      </p:sp>
      <p:pic>
        <p:nvPicPr>
          <p:cNvPr id="9" name="Picture 2" descr="Resultado de imagen para composites"/>
          <p:cNvPicPr>
            <a:picLocks noChangeAspect="1" noChangeArrowheads="1"/>
          </p:cNvPicPr>
          <p:nvPr/>
        </p:nvPicPr>
        <p:blipFill>
          <a:blip r:embed="rId2" cstate="print"/>
          <a:srcRect l="5022"/>
          <a:stretch>
            <a:fillRect/>
          </a:stretch>
        </p:blipFill>
        <p:spPr bwMode="auto">
          <a:xfrm>
            <a:off x="0" y="574767"/>
            <a:ext cx="9144000" cy="3876032"/>
          </a:xfrm>
          <a:prstGeom prst="rect">
            <a:avLst/>
          </a:prstGeom>
          <a:noFill/>
        </p:spPr>
      </p:pic>
      <p:pic>
        <p:nvPicPr>
          <p:cNvPr id="67586" name="Picture 2" descr="Resultado de imagen para nanotechnology cars"/>
          <p:cNvPicPr>
            <a:picLocks noChangeAspect="1" noChangeArrowheads="1"/>
          </p:cNvPicPr>
          <p:nvPr/>
        </p:nvPicPr>
        <p:blipFill>
          <a:blip r:embed="rId3" cstate="print"/>
          <a:srcRect/>
          <a:stretch>
            <a:fillRect/>
          </a:stretch>
        </p:blipFill>
        <p:spPr bwMode="auto">
          <a:xfrm>
            <a:off x="0" y="4581128"/>
            <a:ext cx="4781973" cy="1845543"/>
          </a:xfrm>
          <a:prstGeom prst="rect">
            <a:avLst/>
          </a:prstGeom>
          <a:noFill/>
        </p:spPr>
      </p:pic>
      <p:pic>
        <p:nvPicPr>
          <p:cNvPr id="67590" name="Picture 6" descr="Resultado de imagen para nanotechnology cars"/>
          <p:cNvPicPr>
            <a:picLocks noChangeAspect="1" noChangeArrowheads="1"/>
          </p:cNvPicPr>
          <p:nvPr/>
        </p:nvPicPr>
        <p:blipFill>
          <a:blip r:embed="rId4" cstate="print"/>
          <a:srcRect/>
          <a:stretch>
            <a:fillRect/>
          </a:stretch>
        </p:blipFill>
        <p:spPr bwMode="auto">
          <a:xfrm>
            <a:off x="5292080" y="4653135"/>
            <a:ext cx="3600400" cy="2026511"/>
          </a:xfrm>
          <a:prstGeom prst="rect">
            <a:avLst/>
          </a:prstGeom>
          <a:noFill/>
          <a:ln>
            <a:solidFill>
              <a:schemeClr val="tx1"/>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179512" y="185149"/>
            <a:ext cx="6317755"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Nanotecnología en la industria automotriz</a:t>
            </a:r>
          </a:p>
        </p:txBody>
      </p:sp>
      <p:sp>
        <p:nvSpPr>
          <p:cNvPr id="6" name="5 CuadroTexto"/>
          <p:cNvSpPr txBox="1"/>
          <p:nvPr/>
        </p:nvSpPr>
        <p:spPr>
          <a:xfrm>
            <a:off x="174577" y="1537628"/>
            <a:ext cx="3095719" cy="523220"/>
          </a:xfrm>
          <a:prstGeom prst="rect">
            <a:avLst/>
          </a:prstGeom>
          <a:noFill/>
        </p:spPr>
        <p:txBody>
          <a:bodyPr wrap="none" rtlCol="0">
            <a:spAutoFit/>
          </a:bodyPr>
          <a:lstStyle/>
          <a:p>
            <a:r>
              <a:rPr lang="es-AR" sz="1400" b="1" dirty="0" err="1">
                <a:latin typeface="Arial" panose="020B0604020202020204" pitchFamily="34" charset="0"/>
                <a:cs typeface="Arial" panose="020B0604020202020204" pitchFamily="34" charset="0"/>
              </a:rPr>
              <a:t>Nanomateriales</a:t>
            </a:r>
            <a:r>
              <a:rPr lang="es-AR" sz="1400" b="1" dirty="0">
                <a:latin typeface="Arial" panose="020B0604020202020204" pitchFamily="34" charset="0"/>
                <a:cs typeface="Arial" panose="020B0604020202020204" pitchFamily="34" charset="0"/>
              </a:rPr>
              <a:t> en baterías</a:t>
            </a:r>
          </a:p>
          <a:p>
            <a:r>
              <a:rPr lang="es-AR" sz="1400" b="1" dirty="0">
                <a:latin typeface="Arial" panose="020B0604020202020204" pitchFamily="34" charset="0"/>
                <a:cs typeface="Arial" panose="020B0604020202020204" pitchFamily="34" charset="0"/>
              </a:rPr>
              <a:t>Reducción del desgaste del motor</a:t>
            </a:r>
          </a:p>
        </p:txBody>
      </p:sp>
      <p:sp>
        <p:nvSpPr>
          <p:cNvPr id="8" name="7 CuadroTexto"/>
          <p:cNvSpPr txBox="1"/>
          <p:nvPr/>
        </p:nvSpPr>
        <p:spPr>
          <a:xfrm>
            <a:off x="4283968" y="980728"/>
            <a:ext cx="2831224" cy="307777"/>
          </a:xfrm>
          <a:prstGeom prst="rect">
            <a:avLst/>
          </a:prstGeom>
          <a:noFill/>
        </p:spPr>
        <p:txBody>
          <a:bodyPr wrap="none" rtlCol="0">
            <a:spAutoFit/>
          </a:bodyPr>
          <a:lstStyle/>
          <a:p>
            <a:r>
              <a:rPr lang="es-AR" sz="1400" b="1" dirty="0">
                <a:latin typeface="Arial" panose="020B0604020202020204" pitchFamily="34" charset="0"/>
                <a:cs typeface="Arial" panose="020B0604020202020204" pitchFamily="34" charset="0"/>
              </a:rPr>
              <a:t>Parabrisas que reflejan el calor</a:t>
            </a:r>
          </a:p>
        </p:txBody>
      </p:sp>
      <p:sp>
        <p:nvSpPr>
          <p:cNvPr id="10" name="9 CuadroTexto"/>
          <p:cNvSpPr txBox="1"/>
          <p:nvPr/>
        </p:nvSpPr>
        <p:spPr>
          <a:xfrm>
            <a:off x="6024061" y="5840460"/>
            <a:ext cx="2701381" cy="307777"/>
          </a:xfrm>
          <a:prstGeom prst="rect">
            <a:avLst/>
          </a:prstGeom>
          <a:noFill/>
        </p:spPr>
        <p:txBody>
          <a:bodyPr wrap="none" rtlCol="0">
            <a:spAutoFit/>
          </a:bodyPr>
          <a:lstStyle/>
          <a:p>
            <a:r>
              <a:rPr lang="es-AR" sz="1400" b="1" dirty="0" err="1">
                <a:latin typeface="Arial" panose="020B0604020202020204" pitchFamily="34" charset="0"/>
                <a:cs typeface="Arial" panose="020B0604020202020204" pitchFamily="34" charset="0"/>
              </a:rPr>
              <a:t>Nanomateriales</a:t>
            </a:r>
            <a:r>
              <a:rPr lang="es-AR" sz="1400" b="1" dirty="0">
                <a:latin typeface="Arial" panose="020B0604020202020204" pitchFamily="34" charset="0"/>
                <a:cs typeface="Arial" panose="020B0604020202020204" pitchFamily="34" charset="0"/>
              </a:rPr>
              <a:t> catalizadores</a:t>
            </a:r>
          </a:p>
        </p:txBody>
      </p:sp>
      <p:sp>
        <p:nvSpPr>
          <p:cNvPr id="11" name="10 CuadroTexto"/>
          <p:cNvSpPr txBox="1"/>
          <p:nvPr/>
        </p:nvSpPr>
        <p:spPr>
          <a:xfrm>
            <a:off x="4572000" y="1681063"/>
            <a:ext cx="3924436" cy="307777"/>
          </a:xfrm>
          <a:prstGeom prst="rect">
            <a:avLst/>
          </a:prstGeom>
          <a:noFill/>
        </p:spPr>
        <p:txBody>
          <a:bodyPr wrap="square" rtlCol="0">
            <a:spAutoFit/>
          </a:bodyPr>
          <a:lstStyle/>
          <a:p>
            <a:r>
              <a:rPr lang="es-AR" sz="1400" b="1" dirty="0">
                <a:latin typeface="Arial" panose="020B0604020202020204" pitchFamily="34" charset="0"/>
                <a:cs typeface="Arial" panose="020B0604020202020204" pitchFamily="34" charset="0"/>
              </a:rPr>
              <a:t>Cambios de color a diferentes perspectivas</a:t>
            </a:r>
          </a:p>
        </p:txBody>
      </p:sp>
      <p:sp>
        <p:nvSpPr>
          <p:cNvPr id="12" name="11 CuadroTexto"/>
          <p:cNvSpPr txBox="1"/>
          <p:nvPr/>
        </p:nvSpPr>
        <p:spPr>
          <a:xfrm>
            <a:off x="7884368" y="4005064"/>
            <a:ext cx="1224136" cy="738664"/>
          </a:xfrm>
          <a:prstGeom prst="rect">
            <a:avLst/>
          </a:prstGeom>
          <a:noFill/>
        </p:spPr>
        <p:txBody>
          <a:bodyPr wrap="square" rtlCol="0">
            <a:spAutoFit/>
          </a:bodyPr>
          <a:lstStyle/>
          <a:p>
            <a:r>
              <a:rPr lang="es-AR" sz="1400" b="1" dirty="0">
                <a:latin typeface="Arial" panose="020B0604020202020204" pitchFamily="34" charset="0"/>
                <a:cs typeface="Arial" panose="020B0604020202020204" pitchFamily="34" charset="0"/>
              </a:rPr>
              <a:t>Superficies repelentes a la suciedad</a:t>
            </a:r>
          </a:p>
        </p:txBody>
      </p:sp>
      <p:sp>
        <p:nvSpPr>
          <p:cNvPr id="13" name="12 CuadroTexto"/>
          <p:cNvSpPr txBox="1"/>
          <p:nvPr/>
        </p:nvSpPr>
        <p:spPr>
          <a:xfrm>
            <a:off x="1542104" y="6237312"/>
            <a:ext cx="4162969" cy="523220"/>
          </a:xfrm>
          <a:prstGeom prst="rect">
            <a:avLst/>
          </a:prstGeom>
          <a:noFill/>
        </p:spPr>
        <p:txBody>
          <a:bodyPr wrap="square" rtlCol="0">
            <a:spAutoFit/>
          </a:bodyPr>
          <a:lstStyle/>
          <a:p>
            <a:r>
              <a:rPr lang="es-AR" sz="1400" b="1" dirty="0">
                <a:latin typeface="Arial" panose="020B0604020202020204" pitchFamily="34" charset="0"/>
                <a:cs typeface="Arial" panose="020B0604020202020204" pitchFamily="34" charset="0"/>
              </a:rPr>
              <a:t>Sistemas de control inteligente del motor, navegación, confort (</a:t>
            </a:r>
            <a:r>
              <a:rPr lang="es-AR" sz="1400" b="1" dirty="0" err="1">
                <a:latin typeface="Arial" panose="020B0604020202020204" pitchFamily="34" charset="0"/>
                <a:cs typeface="Arial" panose="020B0604020202020204" pitchFamily="34" charset="0"/>
              </a:rPr>
              <a:t>nanosensores</a:t>
            </a:r>
            <a:r>
              <a:rPr lang="es-AR" sz="1400" b="1" dirty="0">
                <a:latin typeface="Arial" panose="020B0604020202020204" pitchFamily="34" charset="0"/>
                <a:cs typeface="Arial" panose="020B0604020202020204" pitchFamily="34" charset="0"/>
              </a:rPr>
              <a:t>)</a:t>
            </a:r>
          </a:p>
        </p:txBody>
      </p:sp>
      <p:sp>
        <p:nvSpPr>
          <p:cNvPr id="14" name="13 CuadroTexto"/>
          <p:cNvSpPr txBox="1"/>
          <p:nvPr/>
        </p:nvSpPr>
        <p:spPr>
          <a:xfrm>
            <a:off x="1692100" y="1093576"/>
            <a:ext cx="2303836" cy="307777"/>
          </a:xfrm>
          <a:prstGeom prst="rect">
            <a:avLst/>
          </a:prstGeom>
          <a:noFill/>
        </p:spPr>
        <p:txBody>
          <a:bodyPr wrap="none" rtlCol="0">
            <a:spAutoFit/>
          </a:bodyPr>
          <a:lstStyle/>
          <a:p>
            <a:r>
              <a:rPr lang="es-AR" sz="1400" b="1" dirty="0">
                <a:latin typeface="Arial" panose="020B0604020202020204" pitchFamily="34" charset="0"/>
                <a:cs typeface="Arial" panose="020B0604020202020204" pitchFamily="34" charset="0"/>
              </a:rPr>
              <a:t>Espejos </a:t>
            </a:r>
            <a:r>
              <a:rPr lang="es-AR" sz="1400" b="1" dirty="0" err="1">
                <a:latin typeface="Arial" panose="020B0604020202020204" pitchFamily="34" charset="0"/>
                <a:cs typeface="Arial" panose="020B0604020202020204" pitchFamily="34" charset="0"/>
              </a:rPr>
              <a:t>electrocrómicos</a:t>
            </a:r>
            <a:endParaRPr lang="es-AR" sz="1400" b="1" dirty="0">
              <a:latin typeface="Arial" panose="020B0604020202020204" pitchFamily="34" charset="0"/>
              <a:cs typeface="Arial" panose="020B0604020202020204" pitchFamily="34" charset="0"/>
            </a:endParaRPr>
          </a:p>
        </p:txBody>
      </p:sp>
      <p:cxnSp>
        <p:nvCxnSpPr>
          <p:cNvPr id="15" name="14 Conector recto"/>
          <p:cNvCxnSpPr/>
          <p:nvPr/>
        </p:nvCxnSpPr>
        <p:spPr>
          <a:xfrm rot="-120000" flipV="1">
            <a:off x="3191216" y="1268760"/>
            <a:ext cx="1242912" cy="12935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rot="420000">
            <a:off x="3090416" y="5442622"/>
            <a:ext cx="278557" cy="7946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16 Grupo"/>
          <p:cNvGrpSpPr/>
          <p:nvPr/>
        </p:nvGrpSpPr>
        <p:grpSpPr>
          <a:xfrm>
            <a:off x="35496" y="1997269"/>
            <a:ext cx="7959625" cy="3847783"/>
            <a:chOff x="35496" y="1997269"/>
            <a:chExt cx="7959625" cy="3847783"/>
          </a:xfrm>
        </p:grpSpPr>
        <p:pic>
          <p:nvPicPr>
            <p:cNvPr id="18"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1330" t="15571" r="23030" b="15829"/>
            <a:stretch/>
          </p:blipFill>
          <p:spPr bwMode="auto">
            <a:xfrm>
              <a:off x="35496" y="1997269"/>
              <a:ext cx="7843311" cy="38477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46657" t="76118" r="43069" b="15829"/>
            <a:stretch/>
          </p:blipFill>
          <p:spPr bwMode="auto">
            <a:xfrm rot="19454663">
              <a:off x="7108166" y="3372746"/>
              <a:ext cx="886955" cy="94008"/>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19 CuadroTexto"/>
          <p:cNvSpPr txBox="1"/>
          <p:nvPr/>
        </p:nvSpPr>
        <p:spPr>
          <a:xfrm>
            <a:off x="7452320" y="1970256"/>
            <a:ext cx="1940144" cy="738664"/>
          </a:xfrm>
          <a:prstGeom prst="rect">
            <a:avLst/>
          </a:prstGeom>
          <a:noFill/>
        </p:spPr>
        <p:txBody>
          <a:bodyPr wrap="square" rtlCol="0">
            <a:spAutoFit/>
          </a:bodyPr>
          <a:lstStyle/>
          <a:p>
            <a:pPr algn="ctr"/>
            <a:r>
              <a:rPr lang="es-AR" sz="1400" b="1" dirty="0" err="1">
                <a:latin typeface="Arial" panose="020B0604020202020204" pitchFamily="34" charset="0"/>
                <a:cs typeface="Arial" panose="020B0604020202020204" pitchFamily="34" charset="0"/>
              </a:rPr>
              <a:t>Nanoaditivos</a:t>
            </a:r>
            <a:r>
              <a:rPr lang="es-AR" sz="1400" b="1" dirty="0">
                <a:latin typeface="Arial" panose="020B0604020202020204" pitchFamily="34" charset="0"/>
                <a:cs typeface="Arial" panose="020B0604020202020204" pitchFamily="34" charset="0"/>
              </a:rPr>
              <a:t> en combustible y lubricantes</a:t>
            </a:r>
          </a:p>
        </p:txBody>
      </p:sp>
      <p:cxnSp>
        <p:nvCxnSpPr>
          <p:cNvPr id="21" name="20 Conector recto de flecha"/>
          <p:cNvCxnSpPr/>
          <p:nvPr/>
        </p:nvCxnSpPr>
        <p:spPr>
          <a:xfrm>
            <a:off x="3169022" y="1450628"/>
            <a:ext cx="643650" cy="8982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a:off x="4134392" y="5733256"/>
            <a:ext cx="1507144" cy="307777"/>
          </a:xfrm>
          <a:prstGeom prst="rect">
            <a:avLst/>
          </a:prstGeom>
          <a:noFill/>
        </p:spPr>
        <p:txBody>
          <a:bodyPr wrap="none" rtlCol="0">
            <a:spAutoFit/>
          </a:bodyPr>
          <a:lstStyle/>
          <a:p>
            <a:r>
              <a:rPr lang="es-AR" sz="1400" b="1" dirty="0">
                <a:latin typeface="Arial" panose="020B0604020202020204" pitchFamily="34" charset="0"/>
                <a:cs typeface="Arial" panose="020B0604020202020204" pitchFamily="34" charset="0"/>
              </a:rPr>
              <a:t>Faros </a:t>
            </a:r>
            <a:r>
              <a:rPr lang="es-AR" sz="1400" b="1" dirty="0" err="1">
                <a:latin typeface="Arial" panose="020B0604020202020204" pitchFamily="34" charset="0"/>
                <a:cs typeface="Arial" panose="020B0604020202020204" pitchFamily="34" charset="0"/>
              </a:rPr>
              <a:t>nanoLED</a:t>
            </a:r>
            <a:endParaRPr lang="es-AR" sz="1400" b="1" dirty="0">
              <a:latin typeface="Arial" panose="020B0604020202020204" pitchFamily="34" charset="0"/>
              <a:cs typeface="Arial" panose="020B0604020202020204" pitchFamily="34" charset="0"/>
            </a:endParaRPr>
          </a:p>
        </p:txBody>
      </p:sp>
      <p:sp>
        <p:nvSpPr>
          <p:cNvPr id="23" name="22 CuadroTexto"/>
          <p:cNvSpPr txBox="1"/>
          <p:nvPr/>
        </p:nvSpPr>
        <p:spPr>
          <a:xfrm>
            <a:off x="7130613" y="5138028"/>
            <a:ext cx="1756307" cy="523220"/>
          </a:xfrm>
          <a:prstGeom prst="rect">
            <a:avLst/>
          </a:prstGeom>
          <a:noFill/>
        </p:spPr>
        <p:txBody>
          <a:bodyPr wrap="square" rtlCol="0">
            <a:spAutoFit/>
          </a:bodyPr>
          <a:lstStyle/>
          <a:p>
            <a:r>
              <a:rPr lang="es-AR" sz="1400" b="1" dirty="0" err="1">
                <a:latin typeface="Arial" panose="020B0604020202020204" pitchFamily="34" charset="0"/>
                <a:cs typeface="Arial" panose="020B0604020202020204" pitchFamily="34" charset="0"/>
              </a:rPr>
              <a:t>Nanocompuestos</a:t>
            </a:r>
            <a:r>
              <a:rPr lang="es-AR" sz="1400" b="1" dirty="0">
                <a:latin typeface="Arial" panose="020B0604020202020204" pitchFamily="34" charset="0"/>
                <a:cs typeface="Arial" panose="020B0604020202020204" pitchFamily="34" charset="0"/>
              </a:rPr>
              <a:t> en neumáticos</a:t>
            </a:r>
          </a:p>
        </p:txBody>
      </p:sp>
      <p:sp>
        <p:nvSpPr>
          <p:cNvPr id="24" name="23 CuadroTexto"/>
          <p:cNvSpPr txBox="1"/>
          <p:nvPr/>
        </p:nvSpPr>
        <p:spPr>
          <a:xfrm>
            <a:off x="35497" y="5733256"/>
            <a:ext cx="3018775" cy="307777"/>
          </a:xfrm>
          <a:prstGeom prst="rect">
            <a:avLst/>
          </a:prstGeom>
          <a:noFill/>
        </p:spPr>
        <p:txBody>
          <a:bodyPr wrap="none" rtlCol="0">
            <a:spAutoFit/>
          </a:bodyPr>
          <a:lstStyle/>
          <a:p>
            <a:r>
              <a:rPr lang="es-AR" sz="1400" b="1" dirty="0">
                <a:latin typeface="Arial" panose="020B0604020202020204" pitchFamily="34" charset="0"/>
                <a:cs typeface="Arial" panose="020B0604020202020204" pitchFamily="34" charset="0"/>
              </a:rPr>
              <a:t>Plásticos resistentes a ralladuras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0" name="Picture 6" descr="Resultado de imagen para nanotechnology cosmetics"/>
          <p:cNvPicPr>
            <a:picLocks noChangeAspect="1" noChangeArrowheads="1"/>
          </p:cNvPicPr>
          <p:nvPr/>
        </p:nvPicPr>
        <p:blipFill>
          <a:blip r:embed="rId3" cstate="print"/>
          <a:srcRect/>
          <a:stretch>
            <a:fillRect/>
          </a:stretch>
        </p:blipFill>
        <p:spPr bwMode="auto">
          <a:xfrm>
            <a:off x="0" y="4799398"/>
            <a:ext cx="2712256" cy="2058602"/>
          </a:xfrm>
          <a:prstGeom prst="rect">
            <a:avLst/>
          </a:prstGeom>
          <a:noFill/>
        </p:spPr>
      </p:pic>
      <p:sp>
        <p:nvSpPr>
          <p:cNvPr id="6" name="5 CuadroTexto"/>
          <p:cNvSpPr txBox="1"/>
          <p:nvPr/>
        </p:nvSpPr>
        <p:spPr>
          <a:xfrm>
            <a:off x="428911" y="185149"/>
            <a:ext cx="6303329"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Nanotecnología en productos cosméticos</a:t>
            </a:r>
          </a:p>
        </p:txBody>
      </p:sp>
      <p:pic>
        <p:nvPicPr>
          <p:cNvPr id="62468" name="Picture 4" descr="Resultado de imagen para nanotechnology cosmetics"/>
          <p:cNvPicPr>
            <a:picLocks noChangeAspect="1" noChangeArrowheads="1"/>
          </p:cNvPicPr>
          <p:nvPr/>
        </p:nvPicPr>
        <p:blipFill>
          <a:blip r:embed="rId4" cstate="print"/>
          <a:srcRect/>
          <a:stretch>
            <a:fillRect/>
          </a:stretch>
        </p:blipFill>
        <p:spPr bwMode="auto">
          <a:xfrm>
            <a:off x="1259632" y="2204864"/>
            <a:ext cx="6492494" cy="3024336"/>
          </a:xfrm>
          <a:prstGeom prst="rect">
            <a:avLst/>
          </a:prstGeom>
          <a:noFill/>
        </p:spPr>
      </p:pic>
      <p:sp>
        <p:nvSpPr>
          <p:cNvPr id="9" name="8 CuadroTexto"/>
          <p:cNvSpPr txBox="1"/>
          <p:nvPr/>
        </p:nvSpPr>
        <p:spPr>
          <a:xfrm>
            <a:off x="323528" y="1340768"/>
            <a:ext cx="5328592"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AR" sz="1600" b="1" dirty="0" err="1">
                <a:solidFill>
                  <a:schemeClr val="bg1"/>
                </a:solidFill>
                <a:latin typeface="Arial" pitchFamily="34" charset="0"/>
                <a:cs typeface="Arial" pitchFamily="34" charset="0"/>
              </a:rPr>
              <a:t>Nanopartículas</a:t>
            </a:r>
            <a:r>
              <a:rPr lang="es-AR" sz="1600" b="1" dirty="0">
                <a:solidFill>
                  <a:schemeClr val="bg1"/>
                </a:solidFill>
                <a:latin typeface="Arial" pitchFamily="34" charset="0"/>
                <a:cs typeface="Arial" pitchFamily="34" charset="0"/>
              </a:rPr>
              <a:t>  de óxido de cinc, que miden  menos de 100 </a:t>
            </a:r>
            <a:r>
              <a:rPr lang="es-AR" sz="1600" b="1" dirty="0" err="1">
                <a:solidFill>
                  <a:schemeClr val="bg1"/>
                </a:solidFill>
                <a:latin typeface="Arial" pitchFamily="34" charset="0"/>
                <a:cs typeface="Arial" pitchFamily="34" charset="0"/>
              </a:rPr>
              <a:t>nm</a:t>
            </a:r>
            <a:r>
              <a:rPr lang="es-AR" sz="1600" b="1" dirty="0">
                <a:solidFill>
                  <a:schemeClr val="bg1"/>
                </a:solidFill>
                <a:latin typeface="Arial" pitchFamily="34" charset="0"/>
                <a:cs typeface="Arial" pitchFamily="34" charset="0"/>
              </a:rPr>
              <a:t>, se utilizan en cremas para proteger la piel del sol (contra los rayos UV).</a:t>
            </a:r>
          </a:p>
        </p:txBody>
      </p:sp>
      <p:sp>
        <p:nvSpPr>
          <p:cNvPr id="11" name="10 CuadroTexto"/>
          <p:cNvSpPr txBox="1"/>
          <p:nvPr/>
        </p:nvSpPr>
        <p:spPr>
          <a:xfrm>
            <a:off x="5940152" y="4149080"/>
            <a:ext cx="3203848" cy="107721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AR" sz="1600" b="1" dirty="0" err="1">
                <a:solidFill>
                  <a:schemeClr val="bg1"/>
                </a:solidFill>
                <a:latin typeface="Arial" pitchFamily="34" charset="0"/>
                <a:cs typeface="Arial" pitchFamily="34" charset="0"/>
              </a:rPr>
              <a:t>Nanopartículas</a:t>
            </a:r>
            <a:r>
              <a:rPr lang="es-AR" sz="1600" b="1" dirty="0">
                <a:solidFill>
                  <a:schemeClr val="bg1"/>
                </a:solidFill>
                <a:latin typeface="Arial" pitchFamily="34" charset="0"/>
                <a:cs typeface="Arial" pitchFamily="34" charset="0"/>
              </a:rPr>
              <a:t>  de plata, con propiedades </a:t>
            </a:r>
            <a:r>
              <a:rPr lang="es-AR" sz="1600" b="1" dirty="0" err="1">
                <a:solidFill>
                  <a:schemeClr val="bg1"/>
                </a:solidFill>
                <a:latin typeface="Arial" pitchFamily="34" charset="0"/>
                <a:cs typeface="Arial" pitchFamily="34" charset="0"/>
              </a:rPr>
              <a:t>antibacteriales</a:t>
            </a:r>
            <a:r>
              <a:rPr lang="es-AR" sz="1600" b="1" dirty="0">
                <a:solidFill>
                  <a:schemeClr val="bg1"/>
                </a:solidFill>
                <a:latin typeface="Arial" pitchFamily="34" charset="0"/>
                <a:cs typeface="Arial" pitchFamily="34" charset="0"/>
              </a:rPr>
              <a:t>, se usan en jabones, </a:t>
            </a:r>
            <a:r>
              <a:rPr lang="es-AR" sz="1600" b="1" dirty="0" err="1">
                <a:solidFill>
                  <a:schemeClr val="bg1"/>
                </a:solidFill>
                <a:latin typeface="Arial" pitchFamily="34" charset="0"/>
                <a:cs typeface="Arial" pitchFamily="34" charset="0"/>
              </a:rPr>
              <a:t>shampoos</a:t>
            </a:r>
            <a:r>
              <a:rPr lang="es-AR" sz="1600" b="1" dirty="0">
                <a:solidFill>
                  <a:schemeClr val="bg1"/>
                </a:solidFill>
                <a:latin typeface="Arial" pitchFamily="34" charset="0"/>
                <a:cs typeface="Arial" pitchFamily="34" charset="0"/>
              </a:rPr>
              <a:t> y  desodorantes .</a:t>
            </a:r>
          </a:p>
        </p:txBody>
      </p:sp>
      <p:sp>
        <p:nvSpPr>
          <p:cNvPr id="12" name="11 CuadroTexto"/>
          <p:cNvSpPr txBox="1"/>
          <p:nvPr/>
        </p:nvSpPr>
        <p:spPr>
          <a:xfrm>
            <a:off x="2771800" y="5373216"/>
            <a:ext cx="3347864"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AR" sz="1600" b="1" dirty="0">
                <a:solidFill>
                  <a:schemeClr val="bg1"/>
                </a:solidFill>
                <a:latin typeface="Arial" pitchFamily="34" charset="0"/>
                <a:cs typeface="Arial" pitchFamily="34" charset="0"/>
              </a:rPr>
              <a:t>Algunas de las empresas que utilizan nanotecnología son </a:t>
            </a:r>
            <a:r>
              <a:rPr lang="es-AR" sz="1600" b="1" dirty="0" err="1">
                <a:solidFill>
                  <a:schemeClr val="bg1"/>
                </a:solidFill>
                <a:latin typeface="Arial" pitchFamily="34" charset="0"/>
                <a:cs typeface="Arial" pitchFamily="34" charset="0"/>
              </a:rPr>
              <a:t>L´Oréal</a:t>
            </a:r>
            <a:r>
              <a:rPr lang="es-AR" sz="1600" b="1" dirty="0">
                <a:solidFill>
                  <a:schemeClr val="bg1"/>
                </a:solidFill>
                <a:latin typeface="Arial" pitchFamily="34" charset="0"/>
                <a:cs typeface="Arial" pitchFamily="34" charset="0"/>
              </a:rPr>
              <a:t>, Avon, La </a:t>
            </a:r>
            <a:r>
              <a:rPr lang="es-AR" sz="1600" b="1" dirty="0" err="1">
                <a:solidFill>
                  <a:schemeClr val="bg1"/>
                </a:solidFill>
                <a:latin typeface="Arial" pitchFamily="34" charset="0"/>
                <a:cs typeface="Arial" pitchFamily="34" charset="0"/>
              </a:rPr>
              <a:t>Praire</a:t>
            </a:r>
            <a:r>
              <a:rPr lang="es-AR" sz="1600" b="1" dirty="0">
                <a:solidFill>
                  <a:schemeClr val="bg1"/>
                </a:solidFill>
                <a:latin typeface="Arial" pitchFamily="34" charset="0"/>
                <a:cs typeface="Arial" pitchFamily="34" charset="0"/>
              </a:rPr>
              <a:t>, J&amp;J. </a:t>
            </a:r>
          </a:p>
        </p:txBody>
      </p:sp>
      <p:sp>
        <p:nvSpPr>
          <p:cNvPr id="10" name="9 CuadroTexto"/>
          <p:cNvSpPr txBox="1"/>
          <p:nvPr/>
        </p:nvSpPr>
        <p:spPr>
          <a:xfrm>
            <a:off x="467544" y="4293096"/>
            <a:ext cx="2736304"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AR" sz="1600" b="1" dirty="0" err="1">
                <a:solidFill>
                  <a:schemeClr val="bg1"/>
                </a:solidFill>
                <a:latin typeface="Arial" pitchFamily="34" charset="0"/>
                <a:cs typeface="Arial" pitchFamily="34" charset="0"/>
              </a:rPr>
              <a:t>Nanopartículas</a:t>
            </a:r>
            <a:r>
              <a:rPr lang="es-AR" sz="1600" b="1" dirty="0">
                <a:solidFill>
                  <a:schemeClr val="bg1"/>
                </a:solidFill>
                <a:latin typeface="Arial" pitchFamily="34" charset="0"/>
                <a:cs typeface="Arial" pitchFamily="34" charset="0"/>
              </a:rPr>
              <a:t> de oro, en cremas antiarrugas.</a:t>
            </a:r>
          </a:p>
        </p:txBody>
      </p:sp>
      <p:pic>
        <p:nvPicPr>
          <p:cNvPr id="62472" name="Picture 8" descr="Resultado de imagen para nanotechnology DEODORANT"/>
          <p:cNvPicPr>
            <a:picLocks noChangeAspect="1" noChangeArrowheads="1"/>
          </p:cNvPicPr>
          <p:nvPr/>
        </p:nvPicPr>
        <p:blipFill>
          <a:blip r:embed="rId5" cstate="print"/>
          <a:srcRect b="8325"/>
          <a:stretch>
            <a:fillRect/>
          </a:stretch>
        </p:blipFill>
        <p:spPr bwMode="auto">
          <a:xfrm>
            <a:off x="7352038" y="836712"/>
            <a:ext cx="1684458" cy="1872208"/>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3" cstate="print"/>
          <a:srcRect/>
          <a:stretch>
            <a:fillRect/>
          </a:stretch>
        </p:blipFill>
        <p:spPr bwMode="auto">
          <a:xfrm>
            <a:off x="395536" y="1412776"/>
            <a:ext cx="6545993" cy="2426382"/>
          </a:xfrm>
          <a:prstGeom prst="rect">
            <a:avLst/>
          </a:prstGeom>
          <a:noFill/>
        </p:spPr>
      </p:pic>
      <p:pic>
        <p:nvPicPr>
          <p:cNvPr id="37" name="Picture 8" descr="Resultado de imagen para superhidrofobic"/>
          <p:cNvPicPr>
            <a:picLocks noChangeAspect="1" noChangeArrowheads="1"/>
          </p:cNvPicPr>
          <p:nvPr/>
        </p:nvPicPr>
        <p:blipFill>
          <a:blip r:embed="rId4" cstate="print"/>
          <a:srcRect/>
          <a:stretch>
            <a:fillRect/>
          </a:stretch>
        </p:blipFill>
        <p:spPr bwMode="auto">
          <a:xfrm>
            <a:off x="0" y="4314825"/>
            <a:ext cx="3160350" cy="1777698"/>
          </a:xfrm>
          <a:prstGeom prst="rect">
            <a:avLst/>
          </a:prstGeom>
          <a:noFill/>
        </p:spPr>
      </p:pic>
      <p:sp>
        <p:nvSpPr>
          <p:cNvPr id="38" name="37 CuadroTexto"/>
          <p:cNvSpPr txBox="1"/>
          <p:nvPr/>
        </p:nvSpPr>
        <p:spPr>
          <a:xfrm>
            <a:off x="251520" y="980728"/>
            <a:ext cx="7704856" cy="369332"/>
          </a:xfrm>
          <a:prstGeom prst="rect">
            <a:avLst/>
          </a:prstGeom>
          <a:noFill/>
        </p:spPr>
        <p:txBody>
          <a:bodyPr wrap="square" rtlCol="0">
            <a:spAutoFit/>
          </a:bodyPr>
          <a:lstStyle/>
          <a:p>
            <a:r>
              <a:rPr lang="es-AR" b="1" dirty="0">
                <a:latin typeface="Arial" pitchFamily="34" charset="0"/>
                <a:cs typeface="Arial" pitchFamily="34" charset="0"/>
              </a:rPr>
              <a:t>Recubrimientos auto-limpiantes. El líquido no moja la superficie.</a:t>
            </a:r>
          </a:p>
        </p:txBody>
      </p:sp>
      <p:sp>
        <p:nvSpPr>
          <p:cNvPr id="39" name="38 CuadroTexto"/>
          <p:cNvSpPr txBox="1"/>
          <p:nvPr/>
        </p:nvSpPr>
        <p:spPr>
          <a:xfrm>
            <a:off x="323528" y="159023"/>
            <a:ext cx="4714752"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Superficies </a:t>
            </a:r>
            <a:r>
              <a:rPr lang="es-AR" sz="2400" b="1" dirty="0" err="1">
                <a:solidFill>
                  <a:srgbClr val="0000CC"/>
                </a:solidFill>
                <a:latin typeface="Arial" pitchFamily="34" charset="0"/>
                <a:cs typeface="Arial" pitchFamily="34" charset="0"/>
              </a:rPr>
              <a:t>superhidrofóbicas</a:t>
            </a:r>
            <a:endParaRPr lang="es-AR" sz="2400" b="1" dirty="0">
              <a:solidFill>
                <a:srgbClr val="0000CC"/>
              </a:solidFill>
              <a:latin typeface="Arial" pitchFamily="34" charset="0"/>
              <a:cs typeface="Arial" pitchFamily="34" charset="0"/>
            </a:endParaRPr>
          </a:p>
        </p:txBody>
      </p:sp>
      <p:pic>
        <p:nvPicPr>
          <p:cNvPr id="2052" name="Picture 4" descr="Resultado de imagen para nanotechnology DEODORANT"/>
          <p:cNvPicPr>
            <a:picLocks noChangeAspect="1" noChangeArrowheads="1"/>
          </p:cNvPicPr>
          <p:nvPr/>
        </p:nvPicPr>
        <p:blipFill>
          <a:blip r:embed="rId5" cstate="print"/>
          <a:srcRect r="12259"/>
          <a:stretch>
            <a:fillRect/>
          </a:stretch>
        </p:blipFill>
        <p:spPr bwMode="auto">
          <a:xfrm>
            <a:off x="7720514" y="836712"/>
            <a:ext cx="1177115" cy="3456384"/>
          </a:xfrm>
          <a:prstGeom prst="rect">
            <a:avLst/>
          </a:prstGeom>
          <a:noFill/>
        </p:spPr>
      </p:pic>
      <p:pic>
        <p:nvPicPr>
          <p:cNvPr id="41" name="Picture 2" descr="https://userscontent2.emaze.com/images/c28f1d53-a16d-4b0f-b0f3-892f899b843f/18067d75-4575-4e0b-9ccd-a050e87c9bd5.jpg"/>
          <p:cNvPicPr>
            <a:picLocks noChangeAspect="1" noChangeArrowheads="1"/>
          </p:cNvPicPr>
          <p:nvPr/>
        </p:nvPicPr>
        <p:blipFill>
          <a:blip r:embed="rId6" cstate="print"/>
          <a:srcRect/>
          <a:stretch>
            <a:fillRect/>
          </a:stretch>
        </p:blipFill>
        <p:spPr bwMode="auto">
          <a:xfrm>
            <a:off x="3042411" y="4314825"/>
            <a:ext cx="2969749" cy="2073221"/>
          </a:xfrm>
          <a:prstGeom prst="rect">
            <a:avLst/>
          </a:prstGeom>
          <a:noFill/>
        </p:spPr>
      </p:pic>
      <p:pic>
        <p:nvPicPr>
          <p:cNvPr id="17410" name="Picture 2" descr="Resultado de imagen para nanotextil"/>
          <p:cNvPicPr>
            <a:picLocks noChangeAspect="1" noChangeArrowheads="1"/>
          </p:cNvPicPr>
          <p:nvPr/>
        </p:nvPicPr>
        <p:blipFill>
          <a:blip r:embed="rId7" cstate="print"/>
          <a:srcRect/>
          <a:stretch>
            <a:fillRect/>
          </a:stretch>
        </p:blipFill>
        <p:spPr bwMode="auto">
          <a:xfrm>
            <a:off x="5810250" y="4314825"/>
            <a:ext cx="3333750" cy="2543175"/>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 y="512947"/>
            <a:ext cx="8229600" cy="1139825"/>
          </a:xfrm>
        </p:spPr>
        <p:txBody>
          <a:bodyPr>
            <a:normAutofit/>
          </a:bodyPr>
          <a:lstStyle/>
          <a:p>
            <a:pPr eaLnBrk="1" hangingPunct="1">
              <a:defRPr/>
            </a:pPr>
            <a:r>
              <a:rPr lang="es-ES" sz="2800" b="1" dirty="0">
                <a:solidFill>
                  <a:srgbClr val="0000CC"/>
                </a:solidFill>
                <a:latin typeface="Arial" pitchFamily="34" charset="0"/>
                <a:cs typeface="Arial" pitchFamily="34" charset="0"/>
              </a:rPr>
              <a:t>¿Qué es la técnica?</a:t>
            </a:r>
          </a:p>
        </p:txBody>
      </p:sp>
      <p:sp>
        <p:nvSpPr>
          <p:cNvPr id="6" name="Rectangle 3"/>
          <p:cNvSpPr txBox="1">
            <a:spLocks noChangeArrowheads="1"/>
          </p:cNvSpPr>
          <p:nvPr/>
        </p:nvSpPr>
        <p:spPr>
          <a:xfrm>
            <a:off x="457200" y="2680320"/>
            <a:ext cx="8229600" cy="3903360"/>
          </a:xfrm>
          <a:prstGeom prst="rect">
            <a:avLst/>
          </a:prstGeom>
        </p:spPr>
        <p:txBody>
          <a:bodyPr vert="horz">
            <a:normAutofit/>
          </a:bodyPr>
          <a:lstStyle/>
          <a:p>
            <a:pPr marL="274320" marR="0" lvl="0" indent="-274320" algn="just" defTabSz="914400" rtl="0" eaLnBrk="1" fontAlgn="auto" latinLnBrk="0" hangingPunct="1">
              <a:lnSpc>
                <a:spcPct val="150000"/>
              </a:lnSpc>
              <a:spcBef>
                <a:spcPts val="580"/>
              </a:spcBef>
              <a:spcAft>
                <a:spcPts val="0"/>
              </a:spcAft>
              <a:buClr>
                <a:schemeClr val="accent1"/>
              </a:buClr>
              <a:buSzPct val="85000"/>
              <a:buFont typeface="Wingdings" pitchFamily="2" charset="2"/>
              <a:buNone/>
              <a:tabLst/>
              <a:defRPr/>
            </a:pPr>
            <a:r>
              <a:rPr kumimoji="0" lang="es-ES" b="0" i="0" u="none" strike="noStrike" kern="1200" cap="none" spc="0" normalizeH="0" baseline="0" noProof="0" dirty="0">
                <a:ln>
                  <a:noFill/>
                </a:ln>
                <a:solidFill>
                  <a:schemeClr val="tx1"/>
                </a:solidFill>
                <a:effectLst/>
                <a:uLnTx/>
                <a:uFillTx/>
                <a:latin typeface="Arial" pitchFamily="34" charset="0"/>
                <a:cs typeface="Arial" pitchFamily="34" charset="0"/>
              </a:rPr>
              <a:t>“…la </a:t>
            </a:r>
            <a:r>
              <a:rPr kumimoji="0" lang="es-ES" b="1" i="0" u="none" strike="noStrike" kern="1200" cap="none" spc="0" normalizeH="0" baseline="0" noProof="0" dirty="0">
                <a:ln>
                  <a:noFill/>
                </a:ln>
                <a:solidFill>
                  <a:schemeClr val="tx1"/>
                </a:solidFill>
                <a:effectLst/>
                <a:uLnTx/>
                <a:uFillTx/>
                <a:latin typeface="Arial" pitchFamily="34" charset="0"/>
                <a:cs typeface="Arial" pitchFamily="34" charset="0"/>
              </a:rPr>
              <a:t>técnica </a:t>
            </a:r>
            <a:r>
              <a:rPr kumimoji="0" lang="es-ES" b="0" i="0" u="none" strike="noStrike" kern="1200" cap="none" spc="0" normalizeH="0" baseline="0" noProof="0" dirty="0">
                <a:ln>
                  <a:noFill/>
                </a:ln>
                <a:solidFill>
                  <a:schemeClr val="tx1"/>
                </a:solidFill>
                <a:effectLst/>
                <a:uLnTx/>
                <a:uFillTx/>
                <a:latin typeface="Arial" pitchFamily="34" charset="0"/>
                <a:cs typeface="Arial" pitchFamily="34" charset="0"/>
              </a:rPr>
              <a:t>es el </a:t>
            </a:r>
            <a:r>
              <a:rPr kumimoji="0" lang="es-ES" b="1" i="0" u="none" strike="noStrike" kern="1200" cap="none" spc="0" normalizeH="0" baseline="0" noProof="0" dirty="0">
                <a:ln>
                  <a:noFill/>
                </a:ln>
                <a:solidFill>
                  <a:schemeClr val="tx1"/>
                </a:solidFill>
                <a:effectLst/>
                <a:uLnTx/>
                <a:uFillTx/>
                <a:latin typeface="Arial" pitchFamily="34" charset="0"/>
                <a:cs typeface="Arial" pitchFamily="34" charset="0"/>
              </a:rPr>
              <a:t>procedimiento </a:t>
            </a:r>
            <a:r>
              <a:rPr kumimoji="0" lang="es-ES" b="0" i="0" u="none" strike="noStrike" kern="1200" cap="none" spc="0" normalizeH="0" baseline="0" noProof="0" dirty="0">
                <a:ln>
                  <a:noFill/>
                </a:ln>
                <a:solidFill>
                  <a:schemeClr val="tx1"/>
                </a:solidFill>
                <a:effectLst/>
                <a:uLnTx/>
                <a:uFillTx/>
                <a:latin typeface="Arial" pitchFamily="34" charset="0"/>
                <a:cs typeface="Arial" pitchFamily="34" charset="0"/>
              </a:rPr>
              <a:t>o conjunto de </a:t>
            </a:r>
            <a:r>
              <a:rPr kumimoji="0" lang="es-ES" b="1" i="0" u="none" strike="noStrike" kern="1200" cap="none" spc="0" normalizeH="0" baseline="0" noProof="0" dirty="0">
                <a:ln>
                  <a:noFill/>
                </a:ln>
                <a:solidFill>
                  <a:schemeClr val="tx1"/>
                </a:solidFill>
                <a:effectLst/>
                <a:uLnTx/>
                <a:uFillTx/>
                <a:latin typeface="Arial" pitchFamily="34" charset="0"/>
                <a:cs typeface="Arial" pitchFamily="34" charset="0"/>
              </a:rPr>
              <a:t>procedimientos </a:t>
            </a:r>
            <a:r>
              <a:rPr kumimoji="0" lang="es-ES" b="0" i="0" u="none" strike="noStrike" kern="1200" cap="none" spc="0" normalizeH="0" baseline="0" noProof="0" dirty="0">
                <a:ln>
                  <a:noFill/>
                </a:ln>
                <a:solidFill>
                  <a:schemeClr val="tx1"/>
                </a:solidFill>
                <a:effectLst/>
                <a:uLnTx/>
                <a:uFillTx/>
                <a:latin typeface="Arial" pitchFamily="34" charset="0"/>
                <a:cs typeface="Arial" pitchFamily="34" charset="0"/>
              </a:rPr>
              <a:t>que tienen como objetivo obtener un resultado determinado (en el campo de la ciencia, la tecnología, las artesanías u otra actividad). También podemos decir que se trata de el o los </a:t>
            </a:r>
            <a:r>
              <a:rPr kumimoji="0" lang="es-ES" b="1" i="0" u="none" strike="noStrike" kern="1200" cap="none" spc="0" normalizeH="0" baseline="0" noProof="0" dirty="0">
                <a:ln>
                  <a:noFill/>
                </a:ln>
                <a:solidFill>
                  <a:schemeClr val="tx1"/>
                </a:solidFill>
                <a:effectLst/>
                <a:uLnTx/>
                <a:uFillTx/>
                <a:latin typeface="Arial" pitchFamily="34" charset="0"/>
                <a:cs typeface="Arial" pitchFamily="34" charset="0"/>
              </a:rPr>
              <a:t>procedimientos </a:t>
            </a:r>
            <a:r>
              <a:rPr kumimoji="0" lang="es-ES" b="0" i="0" u="none" strike="noStrike" kern="1200" cap="none" spc="0" normalizeH="0" baseline="0" noProof="0" dirty="0">
                <a:ln>
                  <a:noFill/>
                </a:ln>
                <a:solidFill>
                  <a:schemeClr val="tx1"/>
                </a:solidFill>
                <a:effectLst/>
                <a:uLnTx/>
                <a:uFillTx/>
                <a:latin typeface="Arial" pitchFamily="34" charset="0"/>
                <a:cs typeface="Arial" pitchFamily="34" charset="0"/>
              </a:rPr>
              <a:t>puestos en práctica al realizar una actividad (construir algo, efectuar una medición o un análisis, conducir un auto, tocar el piano, vender algo, nadar), así como también la pericia o capacidad que se pone de manifiesto cuando se realiza la actividad. Estos procedimientos no excluyen la creatividad como factor importante de la técnica.”</a:t>
            </a:r>
          </a:p>
        </p:txBody>
      </p:sp>
      <p:pic>
        <p:nvPicPr>
          <p:cNvPr id="36868" name="Picture 4" descr="Resultado de imagen para tecnica"/>
          <p:cNvPicPr>
            <a:picLocks noChangeAspect="1" noChangeArrowheads="1"/>
          </p:cNvPicPr>
          <p:nvPr/>
        </p:nvPicPr>
        <p:blipFill>
          <a:blip r:embed="rId2" cstate="print"/>
          <a:srcRect/>
          <a:stretch>
            <a:fillRect/>
          </a:stretch>
        </p:blipFill>
        <p:spPr bwMode="auto">
          <a:xfrm>
            <a:off x="5508104" y="218847"/>
            <a:ext cx="3096344" cy="2331225"/>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79512" y="159023"/>
            <a:ext cx="3101747"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Textiles inteligentes</a:t>
            </a:r>
          </a:p>
        </p:txBody>
      </p:sp>
      <p:pic>
        <p:nvPicPr>
          <p:cNvPr id="68611" name="Picture 3"/>
          <p:cNvPicPr>
            <a:picLocks noChangeAspect="1" noChangeArrowheads="1"/>
          </p:cNvPicPr>
          <p:nvPr/>
        </p:nvPicPr>
        <p:blipFill>
          <a:blip r:embed="rId2" cstate="print"/>
          <a:srcRect/>
          <a:stretch>
            <a:fillRect/>
          </a:stretch>
        </p:blipFill>
        <p:spPr bwMode="auto">
          <a:xfrm>
            <a:off x="107504" y="836712"/>
            <a:ext cx="8863905" cy="5890687"/>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Resultado de imagen para nanotextiles"/>
          <p:cNvPicPr>
            <a:picLocks noChangeAspect="1" noChangeArrowheads="1"/>
          </p:cNvPicPr>
          <p:nvPr/>
        </p:nvPicPr>
        <p:blipFill>
          <a:blip r:embed="rId2" cstate="print"/>
          <a:srcRect/>
          <a:stretch>
            <a:fillRect/>
          </a:stretch>
        </p:blipFill>
        <p:spPr bwMode="auto">
          <a:xfrm>
            <a:off x="395536" y="1124744"/>
            <a:ext cx="4225619" cy="2520280"/>
          </a:xfrm>
          <a:prstGeom prst="rect">
            <a:avLst/>
          </a:prstGeom>
          <a:noFill/>
        </p:spPr>
      </p:pic>
      <p:pic>
        <p:nvPicPr>
          <p:cNvPr id="41990" name="Picture 6" descr="Resultado de imagen para nanotechnology sport"/>
          <p:cNvPicPr>
            <a:picLocks noChangeAspect="1" noChangeArrowheads="1"/>
          </p:cNvPicPr>
          <p:nvPr/>
        </p:nvPicPr>
        <p:blipFill>
          <a:blip r:embed="rId3" cstate="print"/>
          <a:srcRect/>
          <a:stretch>
            <a:fillRect/>
          </a:stretch>
        </p:blipFill>
        <p:spPr bwMode="auto">
          <a:xfrm>
            <a:off x="5364088" y="4653136"/>
            <a:ext cx="3240360" cy="2177117"/>
          </a:xfrm>
          <a:prstGeom prst="rect">
            <a:avLst/>
          </a:prstGeom>
          <a:noFill/>
        </p:spPr>
      </p:pic>
      <p:pic>
        <p:nvPicPr>
          <p:cNvPr id="41992" name="Picture 8" descr="Resultado de imagen para nanotechnology sport clothes"/>
          <p:cNvPicPr>
            <a:picLocks noChangeAspect="1" noChangeArrowheads="1"/>
          </p:cNvPicPr>
          <p:nvPr/>
        </p:nvPicPr>
        <p:blipFill>
          <a:blip r:embed="rId4" cstate="print"/>
          <a:srcRect/>
          <a:stretch>
            <a:fillRect/>
          </a:stretch>
        </p:blipFill>
        <p:spPr bwMode="auto">
          <a:xfrm>
            <a:off x="5868145" y="836712"/>
            <a:ext cx="2255672" cy="3744416"/>
          </a:xfrm>
          <a:prstGeom prst="rect">
            <a:avLst/>
          </a:prstGeom>
          <a:noFill/>
        </p:spPr>
      </p:pic>
      <p:pic>
        <p:nvPicPr>
          <p:cNvPr id="41996" name="Picture 12" descr="Resultado de imagen para nanotechnology sport clothes swimming"/>
          <p:cNvPicPr>
            <a:picLocks noChangeAspect="1" noChangeArrowheads="1"/>
          </p:cNvPicPr>
          <p:nvPr/>
        </p:nvPicPr>
        <p:blipFill>
          <a:blip r:embed="rId5" cstate="print"/>
          <a:srcRect/>
          <a:stretch>
            <a:fillRect/>
          </a:stretch>
        </p:blipFill>
        <p:spPr bwMode="auto">
          <a:xfrm>
            <a:off x="251520" y="4009564"/>
            <a:ext cx="4705662" cy="2646936"/>
          </a:xfrm>
          <a:prstGeom prst="rect">
            <a:avLst/>
          </a:prstGeom>
          <a:noFill/>
        </p:spPr>
      </p:pic>
      <p:sp>
        <p:nvSpPr>
          <p:cNvPr id="9" name="8 CuadroTexto"/>
          <p:cNvSpPr txBox="1"/>
          <p:nvPr/>
        </p:nvSpPr>
        <p:spPr>
          <a:xfrm>
            <a:off x="179512" y="159023"/>
            <a:ext cx="3101747"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Textiles inteligentes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9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Resultado de imagen para quantum dots nanoprofessor"/>
          <p:cNvPicPr>
            <a:picLocks noChangeAspect="1" noChangeArrowheads="1"/>
          </p:cNvPicPr>
          <p:nvPr/>
        </p:nvPicPr>
        <p:blipFill>
          <a:blip r:embed="rId2" cstate="print"/>
          <a:srcRect l="33414" t="61008" r="36029" b="10751"/>
          <a:stretch>
            <a:fillRect/>
          </a:stretch>
        </p:blipFill>
        <p:spPr bwMode="auto">
          <a:xfrm flipH="1">
            <a:off x="5715868" y="764704"/>
            <a:ext cx="3428131" cy="2376264"/>
          </a:xfrm>
          <a:prstGeom prst="rect">
            <a:avLst/>
          </a:prstGeom>
          <a:noFill/>
        </p:spPr>
      </p:pic>
      <p:pic>
        <p:nvPicPr>
          <p:cNvPr id="5" name="Picture 4" descr="Resultado de imagen para quantum dots"/>
          <p:cNvPicPr>
            <a:picLocks noChangeAspect="1" noChangeArrowheads="1"/>
          </p:cNvPicPr>
          <p:nvPr/>
        </p:nvPicPr>
        <p:blipFill>
          <a:blip r:embed="rId3" cstate="print"/>
          <a:srcRect/>
          <a:stretch>
            <a:fillRect/>
          </a:stretch>
        </p:blipFill>
        <p:spPr bwMode="auto">
          <a:xfrm>
            <a:off x="5045860" y="3933056"/>
            <a:ext cx="3774612" cy="1872208"/>
          </a:xfrm>
          <a:prstGeom prst="rect">
            <a:avLst/>
          </a:prstGeom>
          <a:noFill/>
        </p:spPr>
      </p:pic>
      <p:sp>
        <p:nvSpPr>
          <p:cNvPr id="8" name="7 CuadroTexto"/>
          <p:cNvSpPr txBox="1"/>
          <p:nvPr/>
        </p:nvSpPr>
        <p:spPr>
          <a:xfrm>
            <a:off x="179512" y="159023"/>
            <a:ext cx="5070619"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Puntos cuánticos (quantum </a:t>
            </a:r>
            <a:r>
              <a:rPr lang="es-AR" sz="2400" b="1" dirty="0" err="1">
                <a:solidFill>
                  <a:srgbClr val="0000CC"/>
                </a:solidFill>
                <a:latin typeface="Arial" pitchFamily="34" charset="0"/>
                <a:cs typeface="Arial" pitchFamily="34" charset="0"/>
              </a:rPr>
              <a:t>dots</a:t>
            </a:r>
            <a:r>
              <a:rPr lang="es-AR" sz="2400" b="1" dirty="0">
                <a:solidFill>
                  <a:srgbClr val="0000CC"/>
                </a:solidFill>
                <a:latin typeface="Arial" pitchFamily="34" charset="0"/>
                <a:cs typeface="Arial" pitchFamily="34" charset="0"/>
              </a:rPr>
              <a:t>)</a:t>
            </a:r>
          </a:p>
        </p:txBody>
      </p:sp>
      <p:sp>
        <p:nvSpPr>
          <p:cNvPr id="10" name="9 CuadroTexto"/>
          <p:cNvSpPr txBox="1"/>
          <p:nvPr/>
        </p:nvSpPr>
        <p:spPr>
          <a:xfrm>
            <a:off x="179512" y="836712"/>
            <a:ext cx="5508104" cy="830997"/>
          </a:xfrm>
          <a:prstGeom prst="rect">
            <a:avLst/>
          </a:prstGeom>
          <a:noFill/>
        </p:spPr>
        <p:txBody>
          <a:bodyPr wrap="square" rtlCol="0">
            <a:spAutoFit/>
          </a:bodyPr>
          <a:lstStyle/>
          <a:p>
            <a:r>
              <a:rPr lang="es-AR" sz="1600" b="1" dirty="0">
                <a:latin typeface="Arial" pitchFamily="34" charset="0"/>
                <a:cs typeface="Arial" pitchFamily="34" charset="0"/>
              </a:rPr>
              <a:t>Material en forma de </a:t>
            </a:r>
            <a:r>
              <a:rPr lang="es-AR" sz="1600" b="1" dirty="0" err="1">
                <a:solidFill>
                  <a:srgbClr val="FF0000"/>
                </a:solidFill>
                <a:latin typeface="Arial" pitchFamily="34" charset="0"/>
                <a:cs typeface="Arial" pitchFamily="34" charset="0"/>
              </a:rPr>
              <a:t>nanopartículas</a:t>
            </a:r>
            <a:r>
              <a:rPr lang="es-AR" sz="1600" b="1" dirty="0">
                <a:solidFill>
                  <a:srgbClr val="FF0000"/>
                </a:solidFill>
                <a:latin typeface="Arial" pitchFamily="34" charset="0"/>
                <a:cs typeface="Arial" pitchFamily="34" charset="0"/>
              </a:rPr>
              <a:t>, </a:t>
            </a:r>
            <a:r>
              <a:rPr lang="es-AR" sz="1600" b="1" dirty="0">
                <a:latin typeface="Arial" pitchFamily="34" charset="0"/>
                <a:cs typeface="Arial" pitchFamily="34" charset="0"/>
              </a:rPr>
              <a:t>que varía su comportamiento dependiendo del tamaño.</a:t>
            </a:r>
          </a:p>
          <a:p>
            <a:r>
              <a:rPr lang="es-AR" sz="1600" b="1" dirty="0">
                <a:latin typeface="Arial" pitchFamily="34" charset="0"/>
                <a:cs typeface="Arial" pitchFamily="34" charset="0"/>
              </a:rPr>
              <a:t> </a:t>
            </a:r>
          </a:p>
        </p:txBody>
      </p:sp>
      <p:sp>
        <p:nvSpPr>
          <p:cNvPr id="14" name="13 CuadroTexto"/>
          <p:cNvSpPr txBox="1"/>
          <p:nvPr/>
        </p:nvSpPr>
        <p:spPr>
          <a:xfrm>
            <a:off x="4716016" y="5877272"/>
            <a:ext cx="4392488" cy="646331"/>
          </a:xfrm>
          <a:prstGeom prst="rect">
            <a:avLst/>
          </a:prstGeom>
          <a:noFill/>
        </p:spPr>
        <p:txBody>
          <a:bodyPr wrap="square" rtlCol="0">
            <a:spAutoFit/>
          </a:bodyPr>
          <a:lstStyle/>
          <a:p>
            <a:r>
              <a:rPr lang="es-AR" dirty="0"/>
              <a:t>Puntos cuánticos en solución. Se aprecia la fluorescencia de cada tamaño de partículas.</a:t>
            </a:r>
          </a:p>
        </p:txBody>
      </p:sp>
      <p:sp>
        <p:nvSpPr>
          <p:cNvPr id="15" name="14 Rectángulo"/>
          <p:cNvSpPr/>
          <p:nvPr/>
        </p:nvSpPr>
        <p:spPr>
          <a:xfrm>
            <a:off x="179512" y="1400002"/>
            <a:ext cx="4968552" cy="1077218"/>
          </a:xfrm>
          <a:prstGeom prst="rect">
            <a:avLst/>
          </a:prstGeom>
        </p:spPr>
        <p:txBody>
          <a:bodyPr wrap="square">
            <a:spAutoFit/>
          </a:bodyPr>
          <a:lstStyle/>
          <a:p>
            <a:pPr algn="just"/>
            <a:r>
              <a:rPr lang="es-AR" sz="1600" dirty="0">
                <a:latin typeface="Arial" pitchFamily="34" charset="0"/>
                <a:cs typeface="Arial" pitchFamily="34" charset="0"/>
              </a:rPr>
              <a:t>Por ejemplo, la emisión de radiación depende del tamaño de la </a:t>
            </a:r>
            <a:r>
              <a:rPr lang="es-AR" sz="1600" dirty="0" err="1">
                <a:latin typeface="Arial" pitchFamily="34" charset="0"/>
                <a:cs typeface="Arial" pitchFamily="34" charset="0"/>
              </a:rPr>
              <a:t>nanopartícula</a:t>
            </a:r>
            <a:r>
              <a:rPr lang="es-AR" sz="1600" dirty="0">
                <a:latin typeface="Arial" pitchFamily="34" charset="0"/>
                <a:cs typeface="Arial" pitchFamily="34" charset="0"/>
              </a:rPr>
              <a:t>. Note que se verá muy diferente al color que estamos acostumbrados a percibir en ese material.</a:t>
            </a:r>
          </a:p>
        </p:txBody>
      </p:sp>
      <p:pic>
        <p:nvPicPr>
          <p:cNvPr id="17" name="Picture 2" descr="Imagen relacionada"/>
          <p:cNvPicPr>
            <a:picLocks noChangeAspect="1" noChangeArrowheads="1"/>
          </p:cNvPicPr>
          <p:nvPr/>
        </p:nvPicPr>
        <p:blipFill>
          <a:blip r:embed="rId4" cstate="print"/>
          <a:srcRect/>
          <a:stretch>
            <a:fillRect/>
          </a:stretch>
        </p:blipFill>
        <p:spPr bwMode="auto">
          <a:xfrm>
            <a:off x="0" y="2666551"/>
            <a:ext cx="4427984" cy="4191449"/>
          </a:xfrm>
          <a:prstGeom prst="rect">
            <a:avLst/>
          </a:prstGeom>
          <a:noFill/>
        </p:spPr>
      </p:pic>
      <p:pic>
        <p:nvPicPr>
          <p:cNvPr id="61444" name="Picture 4" descr="Resultado de imagen para oro"/>
          <p:cNvPicPr>
            <a:picLocks noChangeAspect="1" noChangeArrowheads="1"/>
          </p:cNvPicPr>
          <p:nvPr/>
        </p:nvPicPr>
        <p:blipFill>
          <a:blip r:embed="rId5" cstate="print"/>
          <a:srcRect/>
          <a:stretch>
            <a:fillRect/>
          </a:stretch>
        </p:blipFill>
        <p:spPr bwMode="auto">
          <a:xfrm>
            <a:off x="4211960" y="2492896"/>
            <a:ext cx="1456374" cy="1157433"/>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p:cNvPicPr>
            <a:picLocks noChangeAspect="1" noChangeArrowheads="1"/>
          </p:cNvPicPr>
          <p:nvPr/>
        </p:nvPicPr>
        <p:blipFill>
          <a:blip r:embed="rId2" cstate="print"/>
          <a:srcRect/>
          <a:stretch>
            <a:fillRect/>
          </a:stretch>
        </p:blipFill>
        <p:spPr bwMode="auto">
          <a:xfrm>
            <a:off x="5220071" y="1988840"/>
            <a:ext cx="3432263" cy="2809473"/>
          </a:xfrm>
          <a:prstGeom prst="rect">
            <a:avLst/>
          </a:prstGeom>
          <a:noFill/>
          <a:ln w="9525">
            <a:noFill/>
            <a:miter lim="800000"/>
            <a:headEnd/>
            <a:tailEnd/>
          </a:ln>
        </p:spPr>
      </p:pic>
      <p:sp>
        <p:nvSpPr>
          <p:cNvPr id="14" name="13 Rectángulo"/>
          <p:cNvSpPr/>
          <p:nvPr/>
        </p:nvSpPr>
        <p:spPr>
          <a:xfrm>
            <a:off x="5796136" y="4797152"/>
            <a:ext cx="2180405" cy="338554"/>
          </a:xfrm>
          <a:prstGeom prst="rect">
            <a:avLst/>
          </a:prstGeom>
        </p:spPr>
        <p:txBody>
          <a:bodyPr wrap="none">
            <a:spAutoFit/>
          </a:bodyPr>
          <a:lstStyle/>
          <a:p>
            <a:r>
              <a:rPr lang="es-AR" sz="1600" i="1" dirty="0">
                <a:latin typeface="Arial" pitchFamily="34" charset="0"/>
                <a:cs typeface="Arial" pitchFamily="34" charset="0"/>
              </a:rPr>
              <a:t>Detección de tumores</a:t>
            </a:r>
          </a:p>
        </p:txBody>
      </p:sp>
      <p:sp>
        <p:nvSpPr>
          <p:cNvPr id="17" name="16 CuadroTexto"/>
          <p:cNvSpPr txBox="1"/>
          <p:nvPr/>
        </p:nvSpPr>
        <p:spPr>
          <a:xfrm>
            <a:off x="365477" y="159023"/>
            <a:ext cx="4867038"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Puntos cuánticos - aplicaciones</a:t>
            </a:r>
          </a:p>
        </p:txBody>
      </p:sp>
      <p:pic>
        <p:nvPicPr>
          <p:cNvPr id="9" name="Picture 4" descr="Resultado de imagen para quantum dots"/>
          <p:cNvPicPr>
            <a:picLocks noChangeAspect="1" noChangeArrowheads="1"/>
          </p:cNvPicPr>
          <p:nvPr/>
        </p:nvPicPr>
        <p:blipFill>
          <a:blip r:embed="rId3" cstate="print"/>
          <a:srcRect/>
          <a:stretch>
            <a:fillRect/>
          </a:stretch>
        </p:blipFill>
        <p:spPr bwMode="auto">
          <a:xfrm>
            <a:off x="539552" y="4293096"/>
            <a:ext cx="3871074" cy="2177480"/>
          </a:xfrm>
          <a:prstGeom prst="rect">
            <a:avLst/>
          </a:prstGeom>
          <a:noFill/>
        </p:spPr>
      </p:pic>
      <p:sp>
        <p:nvSpPr>
          <p:cNvPr id="10" name="9 CuadroTexto"/>
          <p:cNvSpPr txBox="1"/>
          <p:nvPr/>
        </p:nvSpPr>
        <p:spPr>
          <a:xfrm>
            <a:off x="1043608" y="6488668"/>
            <a:ext cx="2621230" cy="338554"/>
          </a:xfrm>
          <a:prstGeom prst="rect">
            <a:avLst/>
          </a:prstGeom>
          <a:noFill/>
        </p:spPr>
        <p:txBody>
          <a:bodyPr wrap="none" rtlCol="0">
            <a:spAutoFit/>
          </a:bodyPr>
          <a:lstStyle/>
          <a:p>
            <a:r>
              <a:rPr lang="es-AR" sz="1600" i="1" dirty="0">
                <a:latin typeface="Arial" pitchFamily="34" charset="0"/>
                <a:cs typeface="Arial" pitchFamily="34" charset="0"/>
              </a:rPr>
              <a:t>Pantallas de alta definición</a:t>
            </a:r>
          </a:p>
        </p:txBody>
      </p:sp>
      <p:sp>
        <p:nvSpPr>
          <p:cNvPr id="11" name="10 CuadroTexto"/>
          <p:cNvSpPr txBox="1"/>
          <p:nvPr/>
        </p:nvSpPr>
        <p:spPr>
          <a:xfrm>
            <a:off x="432549" y="1052736"/>
            <a:ext cx="5416868" cy="2585323"/>
          </a:xfrm>
          <a:prstGeom prst="rect">
            <a:avLst/>
          </a:prstGeom>
          <a:noFill/>
        </p:spPr>
        <p:txBody>
          <a:bodyPr wrap="none" rtlCol="0">
            <a:spAutoFit/>
          </a:bodyPr>
          <a:lstStyle/>
          <a:p>
            <a:pPr>
              <a:lnSpc>
                <a:spcPct val="150000"/>
              </a:lnSpc>
              <a:buFont typeface="Wingdings" pitchFamily="2" charset="2"/>
              <a:buChar char="q"/>
            </a:pPr>
            <a:r>
              <a:rPr lang="es-AR" dirty="0">
                <a:latin typeface="Arial" pitchFamily="34" charset="0"/>
                <a:cs typeface="Arial" pitchFamily="34" charset="0"/>
              </a:rPr>
              <a:t> Dispositivos fotovoltaicos: paneles solares</a:t>
            </a:r>
          </a:p>
          <a:p>
            <a:pPr>
              <a:lnSpc>
                <a:spcPct val="150000"/>
              </a:lnSpc>
              <a:buFont typeface="Wingdings" pitchFamily="2" charset="2"/>
              <a:buChar char="q"/>
            </a:pPr>
            <a:r>
              <a:rPr lang="es-AR" dirty="0">
                <a:latin typeface="Arial" pitchFamily="34" charset="0"/>
                <a:cs typeface="Arial" pitchFamily="34" charset="0"/>
              </a:rPr>
              <a:t> Biología: </a:t>
            </a:r>
            <a:r>
              <a:rPr lang="es-AR" dirty="0" err="1">
                <a:latin typeface="Arial" pitchFamily="34" charset="0"/>
                <a:cs typeface="Arial" pitchFamily="34" charset="0"/>
              </a:rPr>
              <a:t>biosensores</a:t>
            </a:r>
            <a:r>
              <a:rPr lang="es-AR" dirty="0">
                <a:latin typeface="Arial" pitchFamily="34" charset="0"/>
                <a:cs typeface="Arial" pitchFamily="34" charset="0"/>
              </a:rPr>
              <a:t>, diagnóstico por imágenes</a:t>
            </a:r>
          </a:p>
          <a:p>
            <a:pPr>
              <a:lnSpc>
                <a:spcPct val="150000"/>
              </a:lnSpc>
              <a:buFont typeface="Wingdings" pitchFamily="2" charset="2"/>
              <a:buChar char="q"/>
            </a:pPr>
            <a:r>
              <a:rPr lang="es-AR" dirty="0">
                <a:latin typeface="Arial" pitchFamily="34" charset="0"/>
                <a:cs typeface="Arial" pitchFamily="34" charset="0"/>
              </a:rPr>
              <a:t> Light </a:t>
            </a:r>
            <a:r>
              <a:rPr lang="es-AR" dirty="0" err="1">
                <a:latin typeface="Arial" pitchFamily="34" charset="0"/>
                <a:cs typeface="Arial" pitchFamily="34" charset="0"/>
              </a:rPr>
              <a:t>emitting</a:t>
            </a:r>
            <a:r>
              <a:rPr lang="es-AR" dirty="0">
                <a:latin typeface="Arial" pitchFamily="34" charset="0"/>
                <a:cs typeface="Arial" pitchFamily="34" charset="0"/>
              </a:rPr>
              <a:t> </a:t>
            </a:r>
            <a:r>
              <a:rPr lang="es-AR" dirty="0" err="1">
                <a:latin typeface="Arial" pitchFamily="34" charset="0"/>
                <a:cs typeface="Arial" pitchFamily="34" charset="0"/>
              </a:rPr>
              <a:t>diodes</a:t>
            </a:r>
            <a:r>
              <a:rPr lang="es-AR" dirty="0">
                <a:latin typeface="Arial" pitchFamily="34" charset="0"/>
                <a:cs typeface="Arial" pitchFamily="34" charset="0"/>
              </a:rPr>
              <a:t>: </a:t>
            </a:r>
            <a:r>
              <a:rPr lang="es-AR" dirty="0" err="1">
                <a:latin typeface="Arial" pitchFamily="34" charset="0"/>
                <a:cs typeface="Arial" pitchFamily="34" charset="0"/>
              </a:rPr>
              <a:t>LEDs</a:t>
            </a:r>
            <a:endParaRPr lang="es-AR" dirty="0">
              <a:latin typeface="Arial" pitchFamily="34" charset="0"/>
              <a:cs typeface="Arial" pitchFamily="34" charset="0"/>
            </a:endParaRPr>
          </a:p>
          <a:p>
            <a:pPr>
              <a:lnSpc>
                <a:spcPct val="150000"/>
              </a:lnSpc>
              <a:buFont typeface="Wingdings" pitchFamily="2" charset="2"/>
              <a:buChar char="q"/>
            </a:pPr>
            <a:r>
              <a:rPr lang="es-AR" dirty="0">
                <a:latin typeface="Arial" pitchFamily="34" charset="0"/>
                <a:cs typeface="Arial" pitchFamily="34" charset="0"/>
              </a:rPr>
              <a:t> Láseres</a:t>
            </a:r>
          </a:p>
          <a:p>
            <a:pPr>
              <a:lnSpc>
                <a:spcPct val="150000"/>
              </a:lnSpc>
              <a:buFont typeface="Wingdings" pitchFamily="2" charset="2"/>
              <a:buChar char="q"/>
            </a:pPr>
            <a:r>
              <a:rPr lang="es-AR" dirty="0">
                <a:latin typeface="Arial" pitchFamily="34" charset="0"/>
                <a:cs typeface="Arial" pitchFamily="34" charset="0"/>
              </a:rPr>
              <a:t> </a:t>
            </a:r>
            <a:r>
              <a:rPr lang="es-AR" dirty="0" err="1">
                <a:latin typeface="Arial" pitchFamily="34" charset="0"/>
                <a:cs typeface="Arial" pitchFamily="34" charset="0"/>
              </a:rPr>
              <a:t>Fotodetectores</a:t>
            </a:r>
            <a:endParaRPr lang="es-AR" dirty="0">
              <a:latin typeface="Arial" pitchFamily="34" charset="0"/>
              <a:cs typeface="Arial" pitchFamily="34" charset="0"/>
            </a:endParaRPr>
          </a:p>
          <a:p>
            <a:pPr>
              <a:lnSpc>
                <a:spcPct val="150000"/>
              </a:lnSpc>
              <a:buFont typeface="Wingdings" pitchFamily="2" charset="2"/>
              <a:buChar char="q"/>
            </a:pPr>
            <a:r>
              <a:rPr lang="es-AR" dirty="0">
                <a:latin typeface="Arial" pitchFamily="34" charset="0"/>
                <a:cs typeface="Arial" pitchFamily="34" charset="0"/>
              </a:rPr>
              <a:t> Computadoras cuánticas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54792" y="159023"/>
            <a:ext cx="6593472"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Nanotecnología para producir energía solar</a:t>
            </a:r>
          </a:p>
        </p:txBody>
      </p:sp>
      <p:pic>
        <p:nvPicPr>
          <p:cNvPr id="66562" name="Picture 2" descr="Resultado de imagen para nanotechnology SOLAR ENERGY"/>
          <p:cNvPicPr>
            <a:picLocks noChangeAspect="1" noChangeArrowheads="1"/>
          </p:cNvPicPr>
          <p:nvPr/>
        </p:nvPicPr>
        <p:blipFill>
          <a:blip r:embed="rId2" cstate="print"/>
          <a:srcRect/>
          <a:stretch>
            <a:fillRect/>
          </a:stretch>
        </p:blipFill>
        <p:spPr bwMode="auto">
          <a:xfrm>
            <a:off x="5652120" y="1268760"/>
            <a:ext cx="2952328" cy="2214246"/>
          </a:xfrm>
          <a:prstGeom prst="rect">
            <a:avLst/>
          </a:prstGeom>
          <a:noFill/>
        </p:spPr>
      </p:pic>
      <p:pic>
        <p:nvPicPr>
          <p:cNvPr id="66566" name="Picture 6" descr="Imagen relacionada"/>
          <p:cNvPicPr>
            <a:picLocks noChangeAspect="1" noChangeArrowheads="1"/>
          </p:cNvPicPr>
          <p:nvPr/>
        </p:nvPicPr>
        <p:blipFill>
          <a:blip r:embed="rId3" cstate="print"/>
          <a:srcRect/>
          <a:stretch>
            <a:fillRect/>
          </a:stretch>
        </p:blipFill>
        <p:spPr bwMode="auto">
          <a:xfrm>
            <a:off x="323528" y="4509120"/>
            <a:ext cx="2736304" cy="2052228"/>
          </a:xfrm>
          <a:prstGeom prst="rect">
            <a:avLst/>
          </a:prstGeom>
          <a:noFill/>
        </p:spPr>
      </p:pic>
      <p:pic>
        <p:nvPicPr>
          <p:cNvPr id="66568" name="Picture 8" descr="Resultado de imagen para nanotechnology SOLAR ENERGY"/>
          <p:cNvPicPr>
            <a:picLocks noChangeAspect="1" noChangeArrowheads="1"/>
          </p:cNvPicPr>
          <p:nvPr/>
        </p:nvPicPr>
        <p:blipFill>
          <a:blip r:embed="rId4" cstate="print"/>
          <a:srcRect/>
          <a:stretch>
            <a:fillRect/>
          </a:stretch>
        </p:blipFill>
        <p:spPr bwMode="auto">
          <a:xfrm>
            <a:off x="467544" y="1052736"/>
            <a:ext cx="4283968" cy="2905959"/>
          </a:xfrm>
          <a:prstGeom prst="rect">
            <a:avLst/>
          </a:prstGeom>
          <a:noFill/>
        </p:spPr>
      </p:pic>
      <p:pic>
        <p:nvPicPr>
          <p:cNvPr id="66572" name="Picture 12" descr="Resultado de imagen para nanotechnology SOLAR ENERGY"/>
          <p:cNvPicPr>
            <a:picLocks noChangeAspect="1" noChangeArrowheads="1"/>
          </p:cNvPicPr>
          <p:nvPr/>
        </p:nvPicPr>
        <p:blipFill>
          <a:blip r:embed="rId5" cstate="print"/>
          <a:srcRect/>
          <a:stretch>
            <a:fillRect/>
          </a:stretch>
        </p:blipFill>
        <p:spPr bwMode="auto">
          <a:xfrm>
            <a:off x="3275856" y="4437112"/>
            <a:ext cx="2468130" cy="2204864"/>
          </a:xfrm>
          <a:prstGeom prst="rect">
            <a:avLst/>
          </a:prstGeom>
          <a:noFill/>
        </p:spPr>
      </p:pic>
      <p:grpSp>
        <p:nvGrpSpPr>
          <p:cNvPr id="2" name="11 Grupo"/>
          <p:cNvGrpSpPr/>
          <p:nvPr/>
        </p:nvGrpSpPr>
        <p:grpSpPr>
          <a:xfrm>
            <a:off x="5868144" y="3933056"/>
            <a:ext cx="2996350" cy="2736304"/>
            <a:chOff x="5868144" y="3933056"/>
            <a:chExt cx="2996350" cy="2736304"/>
          </a:xfrm>
        </p:grpSpPr>
        <p:pic>
          <p:nvPicPr>
            <p:cNvPr id="14" name="Picture 2" descr="Imagen relacionada"/>
            <p:cNvPicPr>
              <a:picLocks noChangeAspect="1" noChangeArrowheads="1"/>
            </p:cNvPicPr>
            <p:nvPr/>
          </p:nvPicPr>
          <p:blipFill>
            <a:blip r:embed="rId6" cstate="print"/>
            <a:srcRect/>
            <a:stretch>
              <a:fillRect/>
            </a:stretch>
          </p:blipFill>
          <p:spPr bwMode="auto">
            <a:xfrm>
              <a:off x="5868144" y="3933056"/>
              <a:ext cx="2996350" cy="2651771"/>
            </a:xfrm>
            <a:prstGeom prst="rect">
              <a:avLst/>
            </a:prstGeom>
            <a:noFill/>
          </p:spPr>
        </p:pic>
        <p:sp>
          <p:nvSpPr>
            <p:cNvPr id="11" name="10 CuadroTexto"/>
            <p:cNvSpPr txBox="1"/>
            <p:nvPr/>
          </p:nvSpPr>
          <p:spPr>
            <a:xfrm>
              <a:off x="5868144" y="6300028"/>
              <a:ext cx="2794548" cy="369332"/>
            </a:xfrm>
            <a:prstGeom prst="rect">
              <a:avLst/>
            </a:prstGeom>
            <a:solidFill>
              <a:schemeClr val="bg1"/>
            </a:solidFill>
          </p:spPr>
          <p:txBody>
            <a:bodyPr wrap="none" rtlCol="0">
              <a:spAutoFit/>
            </a:bodyPr>
            <a:lstStyle/>
            <a:p>
              <a:r>
                <a:rPr lang="es-AR" b="1" dirty="0"/>
                <a:t>Representación del </a:t>
              </a:r>
              <a:r>
                <a:rPr lang="es-AR" b="1" dirty="0" err="1"/>
                <a:t>grafeno</a:t>
              </a:r>
              <a:endParaRPr lang="es-AR"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5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5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09593" y="116632"/>
            <a:ext cx="2339102"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MEMS y NEMS</a:t>
            </a:r>
          </a:p>
        </p:txBody>
      </p:sp>
      <p:sp>
        <p:nvSpPr>
          <p:cNvPr id="6" name="5 Rectángulo"/>
          <p:cNvSpPr/>
          <p:nvPr/>
        </p:nvSpPr>
        <p:spPr>
          <a:xfrm>
            <a:off x="251520" y="744948"/>
            <a:ext cx="4424609" cy="785343"/>
          </a:xfrm>
          <a:prstGeom prst="rect">
            <a:avLst/>
          </a:prstGeom>
        </p:spPr>
        <p:txBody>
          <a:bodyPr wrap="none">
            <a:spAutoFit/>
          </a:bodyPr>
          <a:lstStyle/>
          <a:p>
            <a:pPr>
              <a:lnSpc>
                <a:spcPct val="150000"/>
              </a:lnSpc>
            </a:pPr>
            <a:r>
              <a:rPr lang="es-AR" sz="1600" b="1" dirty="0">
                <a:latin typeface="Arial" pitchFamily="34" charset="0"/>
                <a:cs typeface="Arial" pitchFamily="34" charset="0"/>
              </a:rPr>
              <a:t>MEMS = Micro-Electro-</a:t>
            </a:r>
            <a:r>
              <a:rPr lang="es-AR" sz="1600" b="1" dirty="0" err="1">
                <a:latin typeface="Arial" pitchFamily="34" charset="0"/>
                <a:cs typeface="Arial" pitchFamily="34" charset="0"/>
              </a:rPr>
              <a:t>Mechanical</a:t>
            </a:r>
            <a:r>
              <a:rPr lang="es-AR" sz="1600" b="1" dirty="0">
                <a:latin typeface="Arial" pitchFamily="34" charset="0"/>
                <a:cs typeface="Arial" pitchFamily="34" charset="0"/>
              </a:rPr>
              <a:t> </a:t>
            </a:r>
            <a:r>
              <a:rPr lang="es-AR" sz="1600" b="1" dirty="0" err="1">
                <a:latin typeface="Arial" pitchFamily="34" charset="0"/>
                <a:cs typeface="Arial" pitchFamily="34" charset="0"/>
              </a:rPr>
              <a:t>Systems</a:t>
            </a:r>
            <a:endParaRPr lang="es-AR" sz="1600" b="1" dirty="0">
              <a:latin typeface="Arial" pitchFamily="34" charset="0"/>
              <a:cs typeface="Arial" pitchFamily="34" charset="0"/>
            </a:endParaRPr>
          </a:p>
          <a:p>
            <a:pPr>
              <a:lnSpc>
                <a:spcPct val="150000"/>
              </a:lnSpc>
            </a:pPr>
            <a:r>
              <a:rPr lang="es-AR" sz="1600" b="1" dirty="0">
                <a:latin typeface="Arial" pitchFamily="34" charset="0"/>
                <a:cs typeface="Arial" pitchFamily="34" charset="0"/>
              </a:rPr>
              <a:t>NEMS = Nano-Electro-</a:t>
            </a:r>
            <a:r>
              <a:rPr lang="es-AR" sz="1600" b="1" dirty="0" err="1">
                <a:latin typeface="Arial" pitchFamily="34" charset="0"/>
                <a:cs typeface="Arial" pitchFamily="34" charset="0"/>
              </a:rPr>
              <a:t>Mechanical</a:t>
            </a:r>
            <a:r>
              <a:rPr lang="es-AR" sz="1600" b="1" dirty="0">
                <a:latin typeface="Arial" pitchFamily="34" charset="0"/>
                <a:cs typeface="Arial" pitchFamily="34" charset="0"/>
              </a:rPr>
              <a:t> </a:t>
            </a:r>
            <a:r>
              <a:rPr lang="es-AR" sz="1600" b="1" dirty="0" err="1">
                <a:latin typeface="Arial" pitchFamily="34" charset="0"/>
                <a:cs typeface="Arial" pitchFamily="34" charset="0"/>
              </a:rPr>
              <a:t>Systems</a:t>
            </a:r>
            <a:endParaRPr lang="es-AR" sz="1600" b="1" dirty="0">
              <a:latin typeface="Arial" pitchFamily="34" charset="0"/>
              <a:cs typeface="Arial" pitchFamily="34" charset="0"/>
            </a:endParaRPr>
          </a:p>
        </p:txBody>
      </p:sp>
      <p:pic>
        <p:nvPicPr>
          <p:cNvPr id="2050" name="Picture 2" descr="Resultado de imagen para mems sensores"/>
          <p:cNvPicPr>
            <a:picLocks noChangeAspect="1" noChangeArrowheads="1"/>
          </p:cNvPicPr>
          <p:nvPr/>
        </p:nvPicPr>
        <p:blipFill>
          <a:blip r:embed="rId2" cstate="print"/>
          <a:srcRect/>
          <a:stretch>
            <a:fillRect/>
          </a:stretch>
        </p:blipFill>
        <p:spPr bwMode="auto">
          <a:xfrm>
            <a:off x="5148064" y="3573016"/>
            <a:ext cx="3024336" cy="2268252"/>
          </a:xfrm>
          <a:prstGeom prst="rect">
            <a:avLst/>
          </a:prstGeom>
          <a:noFill/>
        </p:spPr>
      </p:pic>
      <p:sp>
        <p:nvSpPr>
          <p:cNvPr id="7" name="6 Rectángulo"/>
          <p:cNvSpPr/>
          <p:nvPr/>
        </p:nvSpPr>
        <p:spPr>
          <a:xfrm>
            <a:off x="4572000" y="5934670"/>
            <a:ext cx="4572000" cy="830997"/>
          </a:xfrm>
          <a:prstGeom prst="rect">
            <a:avLst/>
          </a:prstGeom>
        </p:spPr>
        <p:txBody>
          <a:bodyPr>
            <a:spAutoFit/>
          </a:bodyPr>
          <a:lstStyle/>
          <a:p>
            <a:r>
              <a:rPr lang="en-US" sz="1600" dirty="0">
                <a:latin typeface="Arial" pitchFamily="34" charset="0"/>
                <a:cs typeface="Arial" pitchFamily="34" charset="0"/>
              </a:rPr>
              <a:t>MEMS </a:t>
            </a:r>
            <a:r>
              <a:rPr lang="en-US" sz="1600" dirty="0" err="1">
                <a:latin typeface="Arial" pitchFamily="34" charset="0"/>
                <a:cs typeface="Arial" pitchFamily="34" charset="0"/>
              </a:rPr>
              <a:t>para</a:t>
            </a:r>
            <a:r>
              <a:rPr lang="en-US" sz="1600" dirty="0">
                <a:latin typeface="Arial" pitchFamily="34" charset="0"/>
                <a:cs typeface="Arial" pitchFamily="34" charset="0"/>
              </a:rPr>
              <a:t> </a:t>
            </a:r>
            <a:r>
              <a:rPr lang="en-US" sz="1600" dirty="0" err="1">
                <a:latin typeface="Arial" pitchFamily="34" charset="0"/>
                <a:cs typeface="Arial" pitchFamily="34" charset="0"/>
              </a:rPr>
              <a:t>monitoreo</a:t>
            </a:r>
            <a:r>
              <a:rPr lang="en-US" sz="1600" dirty="0">
                <a:latin typeface="Arial" pitchFamily="34" charset="0"/>
                <a:cs typeface="Arial" pitchFamily="34" charset="0"/>
              </a:rPr>
              <a:t> continuo de la </a:t>
            </a:r>
            <a:r>
              <a:rPr lang="en-US" sz="1600" dirty="0" err="1">
                <a:latin typeface="Arial" pitchFamily="34" charset="0"/>
                <a:cs typeface="Arial" pitchFamily="34" charset="0"/>
              </a:rPr>
              <a:t>presión</a:t>
            </a:r>
            <a:r>
              <a:rPr lang="en-US" sz="1600" dirty="0">
                <a:latin typeface="Arial" pitchFamily="34" charset="0"/>
                <a:cs typeface="Arial" pitchFamily="34" charset="0"/>
              </a:rPr>
              <a:t> intraocular, </a:t>
            </a:r>
            <a:r>
              <a:rPr lang="en-US" sz="1600" dirty="0" err="1">
                <a:latin typeface="Arial" pitchFamily="34" charset="0"/>
                <a:cs typeface="Arial" pitchFamily="34" charset="0"/>
              </a:rPr>
              <a:t>para</a:t>
            </a:r>
            <a:r>
              <a:rPr lang="en-US" sz="1600" dirty="0">
                <a:latin typeface="Arial" pitchFamily="34" charset="0"/>
                <a:cs typeface="Arial" pitchFamily="34" charset="0"/>
              </a:rPr>
              <a:t> </a:t>
            </a:r>
            <a:r>
              <a:rPr lang="en-US" sz="1600" dirty="0" err="1">
                <a:latin typeface="Arial" pitchFamily="34" charset="0"/>
                <a:cs typeface="Arial" pitchFamily="34" charset="0"/>
              </a:rPr>
              <a:t>diagnóstico</a:t>
            </a:r>
            <a:r>
              <a:rPr lang="en-US" sz="1600" dirty="0">
                <a:latin typeface="Arial" pitchFamily="34" charset="0"/>
                <a:cs typeface="Arial" pitchFamily="34" charset="0"/>
              </a:rPr>
              <a:t> y </a:t>
            </a:r>
            <a:r>
              <a:rPr lang="en-US" sz="1600" dirty="0" err="1">
                <a:latin typeface="Arial" pitchFamily="34" charset="0"/>
                <a:cs typeface="Arial" pitchFamily="34" charset="0"/>
              </a:rPr>
              <a:t>tratamiento</a:t>
            </a:r>
            <a:r>
              <a:rPr lang="en-US" sz="1600" dirty="0">
                <a:latin typeface="Arial" pitchFamily="34" charset="0"/>
                <a:cs typeface="Arial" pitchFamily="34" charset="0"/>
              </a:rPr>
              <a:t> de glaucoma.</a:t>
            </a:r>
            <a:endParaRPr lang="es-AR" sz="1600" dirty="0">
              <a:latin typeface="Arial" pitchFamily="34" charset="0"/>
              <a:cs typeface="Arial" pitchFamily="34" charset="0"/>
            </a:endParaRPr>
          </a:p>
        </p:txBody>
      </p:sp>
      <p:pic>
        <p:nvPicPr>
          <p:cNvPr id="2053" name="Picture 5"/>
          <p:cNvPicPr>
            <a:picLocks noChangeAspect="1" noChangeArrowheads="1"/>
          </p:cNvPicPr>
          <p:nvPr/>
        </p:nvPicPr>
        <p:blipFill>
          <a:blip r:embed="rId3" cstate="print"/>
          <a:srcRect/>
          <a:stretch>
            <a:fillRect/>
          </a:stretch>
        </p:blipFill>
        <p:spPr bwMode="auto">
          <a:xfrm>
            <a:off x="467544" y="3583222"/>
            <a:ext cx="3024336" cy="2357554"/>
          </a:xfrm>
          <a:prstGeom prst="rect">
            <a:avLst/>
          </a:prstGeom>
          <a:noFill/>
          <a:ln w="9525">
            <a:noFill/>
            <a:miter lim="800000"/>
            <a:headEnd/>
            <a:tailEnd/>
          </a:ln>
        </p:spPr>
      </p:pic>
      <p:sp>
        <p:nvSpPr>
          <p:cNvPr id="9" name="8 Rectángulo"/>
          <p:cNvSpPr/>
          <p:nvPr/>
        </p:nvSpPr>
        <p:spPr>
          <a:xfrm>
            <a:off x="179512" y="1628800"/>
            <a:ext cx="8964488" cy="1815882"/>
          </a:xfrm>
          <a:prstGeom prst="rect">
            <a:avLst/>
          </a:prstGeom>
        </p:spPr>
        <p:txBody>
          <a:bodyPr wrap="square">
            <a:spAutoFit/>
          </a:bodyPr>
          <a:lstStyle/>
          <a:p>
            <a:r>
              <a:rPr lang="es-AR" sz="1600" dirty="0">
                <a:latin typeface="Arial" pitchFamily="34" charset="0"/>
                <a:cs typeface="Arial" pitchFamily="34" charset="0"/>
              </a:rPr>
              <a:t>MEMS se refieren a la tecnología electromecánica, micrométrica y sus productos. Incluye escalas más pequeñas (escala </a:t>
            </a:r>
            <a:r>
              <a:rPr lang="es-AR" sz="1600" dirty="0" err="1">
                <a:latin typeface="Arial" pitchFamily="34" charset="0"/>
                <a:cs typeface="Arial" pitchFamily="34" charset="0"/>
              </a:rPr>
              <a:t>nanométrica</a:t>
            </a:r>
            <a:r>
              <a:rPr lang="es-AR" sz="1600" dirty="0">
                <a:latin typeface="Arial" pitchFamily="34" charset="0"/>
                <a:cs typeface="Arial" pitchFamily="34" charset="0"/>
              </a:rPr>
              <a:t>), donde a veces se utiliza el término NEMS. MEMS también se denominan 'Micro Máquinas' o 'Tecnología de Micro Sistemas'.</a:t>
            </a:r>
          </a:p>
          <a:p>
            <a:endParaRPr lang="es-AR" sz="1600" dirty="0">
              <a:latin typeface="Arial" pitchFamily="34" charset="0"/>
              <a:cs typeface="Arial" pitchFamily="34" charset="0"/>
            </a:endParaRPr>
          </a:p>
          <a:p>
            <a:r>
              <a:rPr lang="es-AR" sz="1600" dirty="0">
                <a:latin typeface="Arial" pitchFamily="34" charset="0"/>
                <a:cs typeface="Arial" pitchFamily="34" charset="0"/>
              </a:rPr>
              <a:t>Los MEMS en general varían en tamaño desde un micrómetro a un milímetro. Debido a la gran superficie en relación al volumen de los MEMS, los efectos de superficie como electrostática y viscosidad dominan los efectos de volumen tales como la inercia o masa térmica. </a:t>
            </a:r>
          </a:p>
        </p:txBody>
      </p:sp>
      <p:sp>
        <p:nvSpPr>
          <p:cNvPr id="10" name="9 Rectángulo"/>
          <p:cNvSpPr/>
          <p:nvPr/>
        </p:nvSpPr>
        <p:spPr>
          <a:xfrm>
            <a:off x="179512" y="5949280"/>
            <a:ext cx="3923928" cy="584775"/>
          </a:xfrm>
          <a:prstGeom prst="rect">
            <a:avLst/>
          </a:prstGeom>
        </p:spPr>
        <p:txBody>
          <a:bodyPr wrap="square">
            <a:spAutoFit/>
          </a:bodyPr>
          <a:lstStyle/>
          <a:p>
            <a:r>
              <a:rPr lang="es-AR" sz="1600" dirty="0">
                <a:latin typeface="Arial" pitchFamily="34" charset="0"/>
                <a:cs typeface="Arial" pitchFamily="34" charset="0"/>
              </a:rPr>
              <a:t>Un ácaro cerca de un grupo de engranajes producidos utilizando MEMS.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mems-exchange.org/images/about_mems/microactuator.png"/>
          <p:cNvPicPr>
            <a:picLocks noChangeAspect="1" noChangeArrowheads="1"/>
          </p:cNvPicPr>
          <p:nvPr/>
        </p:nvPicPr>
        <p:blipFill>
          <a:blip r:embed="rId2" cstate="print"/>
          <a:srcRect/>
          <a:stretch>
            <a:fillRect/>
          </a:stretch>
        </p:blipFill>
        <p:spPr bwMode="auto">
          <a:xfrm>
            <a:off x="4705300" y="2175314"/>
            <a:ext cx="4187180" cy="3197902"/>
          </a:xfrm>
          <a:prstGeom prst="rect">
            <a:avLst/>
          </a:prstGeom>
          <a:noFill/>
        </p:spPr>
      </p:pic>
      <p:sp>
        <p:nvSpPr>
          <p:cNvPr id="7" name="6 Rectángulo"/>
          <p:cNvSpPr/>
          <p:nvPr/>
        </p:nvSpPr>
        <p:spPr>
          <a:xfrm>
            <a:off x="4572000" y="951178"/>
            <a:ext cx="4572000" cy="1077218"/>
          </a:xfrm>
          <a:prstGeom prst="rect">
            <a:avLst/>
          </a:prstGeom>
        </p:spPr>
        <p:txBody>
          <a:bodyPr>
            <a:spAutoFit/>
          </a:bodyPr>
          <a:lstStyle/>
          <a:p>
            <a:r>
              <a:rPr lang="en-US" sz="1600" dirty="0">
                <a:latin typeface="Arial" pitchFamily="34" charset="0"/>
                <a:cs typeface="Arial" pitchFamily="34" charset="0"/>
              </a:rPr>
              <a:t>A surface </a:t>
            </a:r>
            <a:r>
              <a:rPr lang="en-US" sz="1600" dirty="0" err="1">
                <a:latin typeface="Arial" pitchFamily="34" charset="0"/>
                <a:cs typeface="Arial" pitchFamily="34" charset="0"/>
              </a:rPr>
              <a:t>micromachined</a:t>
            </a:r>
            <a:r>
              <a:rPr lang="en-US" sz="1600" dirty="0">
                <a:latin typeface="Arial" pitchFamily="34" charset="0"/>
                <a:cs typeface="Arial" pitchFamily="34" charset="0"/>
              </a:rPr>
              <a:t> electro-statically-actuated </a:t>
            </a:r>
            <a:r>
              <a:rPr lang="en-US" sz="1600" dirty="0" err="1">
                <a:latin typeface="Arial" pitchFamily="34" charset="0"/>
                <a:cs typeface="Arial" pitchFamily="34" charset="0"/>
              </a:rPr>
              <a:t>micromotor</a:t>
            </a:r>
            <a:r>
              <a:rPr lang="en-US" sz="1600" dirty="0">
                <a:latin typeface="Arial" pitchFamily="34" charset="0"/>
                <a:cs typeface="Arial" pitchFamily="34" charset="0"/>
              </a:rPr>
              <a:t> fabricated by the MNX. This device is an example of a MEMS-based </a:t>
            </a:r>
            <a:r>
              <a:rPr lang="en-US" sz="1600" dirty="0" err="1">
                <a:latin typeface="Arial" pitchFamily="34" charset="0"/>
                <a:cs typeface="Arial" pitchFamily="34" charset="0"/>
              </a:rPr>
              <a:t>microactuator</a:t>
            </a:r>
            <a:r>
              <a:rPr lang="en-US" sz="1600" dirty="0">
                <a:latin typeface="Arial" pitchFamily="34" charset="0"/>
                <a:cs typeface="Arial" pitchFamily="34" charset="0"/>
              </a:rPr>
              <a:t>.</a:t>
            </a:r>
            <a:endParaRPr lang="es-AR" sz="1600" dirty="0">
              <a:latin typeface="Arial" pitchFamily="34" charset="0"/>
              <a:cs typeface="Arial" pitchFamily="34" charset="0"/>
            </a:endParaRPr>
          </a:p>
        </p:txBody>
      </p:sp>
      <p:pic>
        <p:nvPicPr>
          <p:cNvPr id="1026" name="Picture 2" descr="https://www.mems-exchange.org/images/about_mems/microsensor_microactuator.png"/>
          <p:cNvPicPr>
            <a:picLocks noChangeAspect="1" noChangeArrowheads="1"/>
          </p:cNvPicPr>
          <p:nvPr/>
        </p:nvPicPr>
        <p:blipFill>
          <a:blip r:embed="rId3" cstate="print"/>
          <a:srcRect/>
          <a:stretch>
            <a:fillRect/>
          </a:stretch>
        </p:blipFill>
        <p:spPr bwMode="auto">
          <a:xfrm>
            <a:off x="179512" y="951178"/>
            <a:ext cx="4320480" cy="3313116"/>
          </a:xfrm>
          <a:prstGeom prst="rect">
            <a:avLst/>
          </a:prstGeom>
          <a:noFill/>
        </p:spPr>
      </p:pic>
      <p:sp>
        <p:nvSpPr>
          <p:cNvPr id="8" name="7 Rectángulo"/>
          <p:cNvSpPr/>
          <p:nvPr/>
        </p:nvSpPr>
        <p:spPr>
          <a:xfrm>
            <a:off x="107504" y="4276320"/>
            <a:ext cx="4572000" cy="830997"/>
          </a:xfrm>
          <a:prstGeom prst="rect">
            <a:avLst/>
          </a:prstGeom>
        </p:spPr>
        <p:txBody>
          <a:bodyPr>
            <a:spAutoFit/>
          </a:bodyPr>
          <a:lstStyle/>
          <a:p>
            <a:r>
              <a:rPr lang="en-US" sz="1600" dirty="0">
                <a:latin typeface="Arial" pitchFamily="34" charset="0"/>
                <a:cs typeface="Arial" pitchFamily="34" charset="0"/>
              </a:rPr>
              <a:t>A surface </a:t>
            </a:r>
            <a:r>
              <a:rPr lang="en-US" sz="1600" dirty="0" err="1">
                <a:latin typeface="Arial" pitchFamily="34" charset="0"/>
                <a:cs typeface="Arial" pitchFamily="34" charset="0"/>
              </a:rPr>
              <a:t>micromachined</a:t>
            </a:r>
            <a:r>
              <a:rPr lang="en-US" sz="1600" dirty="0">
                <a:latin typeface="Arial" pitchFamily="34" charset="0"/>
                <a:cs typeface="Arial" pitchFamily="34" charset="0"/>
              </a:rPr>
              <a:t> resonator fabricated by the MNX. This device can be used as both a </a:t>
            </a:r>
            <a:r>
              <a:rPr lang="en-US" sz="1600" dirty="0" err="1">
                <a:latin typeface="Arial" pitchFamily="34" charset="0"/>
                <a:cs typeface="Arial" pitchFamily="34" charset="0"/>
              </a:rPr>
              <a:t>microsensor</a:t>
            </a:r>
            <a:r>
              <a:rPr lang="en-US" sz="1600" dirty="0">
                <a:latin typeface="Arial" pitchFamily="34" charset="0"/>
                <a:cs typeface="Arial" pitchFamily="34" charset="0"/>
              </a:rPr>
              <a:t> as well as a </a:t>
            </a:r>
            <a:r>
              <a:rPr lang="en-US" sz="1600" dirty="0" err="1">
                <a:latin typeface="Arial" pitchFamily="34" charset="0"/>
                <a:cs typeface="Arial" pitchFamily="34" charset="0"/>
              </a:rPr>
              <a:t>microactuator</a:t>
            </a:r>
            <a:r>
              <a:rPr lang="en-US" sz="1600" dirty="0">
                <a:latin typeface="Arial" pitchFamily="34" charset="0"/>
                <a:cs typeface="Arial" pitchFamily="34" charset="0"/>
              </a:rPr>
              <a:t>.</a:t>
            </a:r>
            <a:endParaRPr lang="es-AR" sz="1600" dirty="0">
              <a:latin typeface="Arial" pitchFamily="34" charset="0"/>
              <a:cs typeface="Arial" pitchFamily="34" charset="0"/>
            </a:endParaRPr>
          </a:p>
        </p:txBody>
      </p:sp>
      <p:sp>
        <p:nvSpPr>
          <p:cNvPr id="9" name="8 CuadroTexto"/>
          <p:cNvSpPr txBox="1"/>
          <p:nvPr/>
        </p:nvSpPr>
        <p:spPr>
          <a:xfrm>
            <a:off x="323528" y="6453336"/>
            <a:ext cx="6083525" cy="369332"/>
          </a:xfrm>
          <a:prstGeom prst="rect">
            <a:avLst/>
          </a:prstGeom>
          <a:noFill/>
        </p:spPr>
        <p:txBody>
          <a:bodyPr wrap="none" rtlCol="0">
            <a:spAutoFit/>
          </a:bodyPr>
          <a:lstStyle/>
          <a:p>
            <a:r>
              <a:rPr lang="es-AR" dirty="0"/>
              <a:t>Fuente: https://www.mems-exchange.org/MEMS/what-is.html</a:t>
            </a:r>
          </a:p>
        </p:txBody>
      </p:sp>
      <p:sp>
        <p:nvSpPr>
          <p:cNvPr id="10" name="9 CuadroTexto"/>
          <p:cNvSpPr txBox="1"/>
          <p:nvPr/>
        </p:nvSpPr>
        <p:spPr>
          <a:xfrm>
            <a:off x="283467" y="168884"/>
            <a:ext cx="2339102" cy="461665"/>
          </a:xfrm>
          <a:prstGeom prst="rect">
            <a:avLst/>
          </a:prstGeom>
          <a:noFill/>
        </p:spPr>
        <p:txBody>
          <a:bodyPr wrap="none" rtlCol="0">
            <a:spAutoFit/>
          </a:bodyPr>
          <a:lstStyle/>
          <a:p>
            <a:r>
              <a:rPr lang="es-AR" sz="2400" b="1" dirty="0">
                <a:solidFill>
                  <a:srgbClr val="0000CC"/>
                </a:solidFill>
                <a:latin typeface="Arial" pitchFamily="34" charset="0"/>
                <a:cs typeface="Arial" pitchFamily="34" charset="0"/>
              </a:rPr>
              <a:t>MEMS y NEMS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89435" y="239874"/>
            <a:ext cx="3999813" cy="523220"/>
          </a:xfrm>
          <a:prstGeom prst="rect">
            <a:avLst/>
          </a:prstGeom>
        </p:spPr>
        <p:txBody>
          <a:bodyPr wrap="none">
            <a:spAutoFit/>
          </a:bodyPr>
          <a:lstStyle/>
          <a:p>
            <a:r>
              <a:rPr lang="es-AR" sz="2800" b="1" dirty="0">
                <a:solidFill>
                  <a:srgbClr val="0000CC"/>
                </a:solidFill>
                <a:latin typeface="Arial" pitchFamily="34" charset="0"/>
                <a:cs typeface="Arial" pitchFamily="34" charset="0"/>
              </a:rPr>
              <a:t>Evolución tecnológica</a:t>
            </a:r>
          </a:p>
        </p:txBody>
      </p:sp>
      <p:pic>
        <p:nvPicPr>
          <p:cNvPr id="40963" name="Picture 3"/>
          <p:cNvPicPr>
            <a:picLocks noChangeAspect="1" noChangeArrowheads="1"/>
          </p:cNvPicPr>
          <p:nvPr/>
        </p:nvPicPr>
        <p:blipFill>
          <a:blip r:embed="rId2" cstate="print"/>
          <a:srcRect/>
          <a:stretch>
            <a:fillRect/>
          </a:stretch>
        </p:blipFill>
        <p:spPr bwMode="auto">
          <a:xfrm>
            <a:off x="433972" y="1240973"/>
            <a:ext cx="8422645" cy="4432566"/>
          </a:xfrm>
          <a:prstGeom prst="rect">
            <a:avLst/>
          </a:prstGeom>
          <a:noFill/>
          <a:ln w="9525">
            <a:noFill/>
            <a:miter lim="800000"/>
            <a:headEnd/>
            <a:tailEnd/>
          </a:ln>
          <a:effectLst/>
        </p:spPr>
      </p:pic>
      <p:sp>
        <p:nvSpPr>
          <p:cNvPr id="7" name="6 CuadroTexto"/>
          <p:cNvSpPr txBox="1"/>
          <p:nvPr/>
        </p:nvSpPr>
        <p:spPr>
          <a:xfrm>
            <a:off x="705394" y="6021977"/>
            <a:ext cx="6581866" cy="369332"/>
          </a:xfrm>
          <a:prstGeom prst="rect">
            <a:avLst/>
          </a:prstGeom>
          <a:noFill/>
        </p:spPr>
        <p:txBody>
          <a:bodyPr wrap="none" rtlCol="0">
            <a:spAutoFit/>
          </a:bodyPr>
          <a:lstStyle/>
          <a:p>
            <a:r>
              <a:rPr lang="es-AR" b="1" dirty="0"/>
              <a:t>Fuente: Norman </a:t>
            </a:r>
            <a:r>
              <a:rPr lang="es-AR" b="1" dirty="0" err="1"/>
              <a:t>Poire</a:t>
            </a:r>
            <a:r>
              <a:rPr lang="es-AR" b="1" dirty="0"/>
              <a:t>. “</a:t>
            </a:r>
            <a:r>
              <a:rPr lang="es-AR" b="1" dirty="0" err="1"/>
              <a:t>The</a:t>
            </a:r>
            <a:r>
              <a:rPr lang="es-AR" b="1" dirty="0"/>
              <a:t> </a:t>
            </a:r>
            <a:r>
              <a:rPr lang="es-AR" b="1" dirty="0" err="1"/>
              <a:t>next</a:t>
            </a:r>
            <a:r>
              <a:rPr lang="es-AR" b="1" dirty="0"/>
              <a:t> </a:t>
            </a:r>
            <a:r>
              <a:rPr lang="es-AR" b="1" dirty="0" err="1"/>
              <a:t>small</a:t>
            </a:r>
            <a:r>
              <a:rPr lang="es-AR" b="1" dirty="0"/>
              <a:t> </a:t>
            </a:r>
            <a:r>
              <a:rPr lang="es-AR" b="1" dirty="0" err="1"/>
              <a:t>thing</a:t>
            </a:r>
            <a:r>
              <a:rPr lang="es-AR" b="1" dirty="0"/>
              <a:t>”. </a:t>
            </a:r>
            <a:r>
              <a:rPr lang="es-AR" b="1" dirty="0" err="1"/>
              <a:t>Merryll</a:t>
            </a:r>
            <a:r>
              <a:rPr lang="es-AR" b="1" dirty="0"/>
              <a:t> Lynch, 2001.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53589" y="548637"/>
            <a:ext cx="4395755" cy="584775"/>
          </a:xfrm>
          <a:prstGeom prst="rect">
            <a:avLst/>
          </a:prstGeom>
          <a:noFill/>
        </p:spPr>
        <p:txBody>
          <a:bodyPr wrap="none" rtlCol="0">
            <a:spAutoFit/>
          </a:bodyPr>
          <a:lstStyle/>
          <a:p>
            <a:r>
              <a:rPr lang="es-AR" sz="3200" b="1" dirty="0">
                <a:solidFill>
                  <a:srgbClr val="0000CC"/>
                </a:solidFill>
                <a:latin typeface="Arial" pitchFamily="34" charset="0"/>
                <a:cs typeface="Arial" pitchFamily="34" charset="0"/>
              </a:rPr>
              <a:t>Materiales avanzados</a:t>
            </a:r>
          </a:p>
        </p:txBody>
      </p:sp>
      <p:sp>
        <p:nvSpPr>
          <p:cNvPr id="3" name="2 Rectángulo"/>
          <p:cNvSpPr/>
          <p:nvPr/>
        </p:nvSpPr>
        <p:spPr>
          <a:xfrm>
            <a:off x="940526" y="1765386"/>
            <a:ext cx="7289074" cy="2862322"/>
          </a:xfrm>
          <a:prstGeom prst="rect">
            <a:avLst/>
          </a:prstGeom>
        </p:spPr>
        <p:txBody>
          <a:bodyPr wrap="square">
            <a:spAutoFit/>
          </a:bodyPr>
          <a:lstStyle/>
          <a:p>
            <a:r>
              <a:rPr lang="es-AR" b="1" dirty="0">
                <a:latin typeface="Arial" pitchFamily="34" charset="0"/>
                <a:cs typeface="Arial" pitchFamily="34" charset="0"/>
              </a:rPr>
              <a:t>Un </a:t>
            </a:r>
            <a:r>
              <a:rPr lang="es-AR" b="1" dirty="0">
                <a:solidFill>
                  <a:srgbClr val="FF0000"/>
                </a:solidFill>
                <a:latin typeface="Arial" pitchFamily="34" charset="0"/>
                <a:cs typeface="Arial" pitchFamily="34" charset="0"/>
              </a:rPr>
              <a:t>material avanzado o inteligente</a:t>
            </a:r>
            <a:r>
              <a:rPr lang="es-AR" b="1" dirty="0">
                <a:latin typeface="Arial" pitchFamily="34" charset="0"/>
                <a:cs typeface="Arial" pitchFamily="34" charset="0"/>
              </a:rPr>
              <a:t> es aquel que posee una o más propiedades que pueden ser modificadas de manera controlada por un estímulo externo, de manera reversible.</a:t>
            </a:r>
          </a:p>
          <a:p>
            <a:endParaRPr lang="es-AR" b="1" dirty="0">
              <a:latin typeface="Arial" pitchFamily="34" charset="0"/>
              <a:cs typeface="Arial" pitchFamily="34" charset="0"/>
            </a:endParaRPr>
          </a:p>
          <a:p>
            <a:r>
              <a:rPr lang="es-AR" b="1" dirty="0">
                <a:latin typeface="Arial" pitchFamily="34" charset="0"/>
                <a:cs typeface="Arial" pitchFamily="34" charset="0"/>
              </a:rPr>
              <a:t>Ejemplos de estímulos externos son: tensión mecánica (presión), temperatura, radiación, humedad, pH, campos eléctricos o magnéticos).</a:t>
            </a:r>
          </a:p>
          <a:p>
            <a:endParaRPr lang="es-AR" b="1" dirty="0">
              <a:latin typeface="Arial" pitchFamily="34" charset="0"/>
              <a:cs typeface="Arial" pitchFamily="34" charset="0"/>
            </a:endParaRPr>
          </a:p>
          <a:p>
            <a:r>
              <a:rPr lang="es-AR" b="1" dirty="0">
                <a:latin typeface="Arial" pitchFamily="34" charset="0"/>
                <a:cs typeface="Arial" pitchFamily="34" charset="0"/>
              </a:rPr>
              <a:t>Es deseable que dicha modificación ocurra de manera reversible indefinidamente.</a:t>
            </a:r>
          </a:p>
        </p:txBody>
      </p:sp>
    </p:spTree>
    <p:extLst>
      <p:ext uri="{BB962C8B-B14F-4D97-AF65-F5344CB8AC3E}">
        <p14:creationId xmlns:p14="http://schemas.microsoft.com/office/powerpoint/2010/main" val="3921761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65758" y="1675825"/>
            <a:ext cx="8621486" cy="4524315"/>
          </a:xfrm>
          <a:prstGeom prst="rect">
            <a:avLst/>
          </a:prstGeom>
        </p:spPr>
        <p:txBody>
          <a:bodyPr wrap="square">
            <a:spAutoFit/>
          </a:bodyPr>
          <a:lstStyle/>
          <a:p>
            <a:r>
              <a:rPr lang="es-AR" sz="1600" b="1" dirty="0">
                <a:solidFill>
                  <a:srgbClr val="FF0000"/>
                </a:solidFill>
                <a:latin typeface="Arial" pitchFamily="34" charset="0"/>
                <a:cs typeface="Arial" pitchFamily="34" charset="0"/>
              </a:rPr>
              <a:t>Piezoeléctricos:</a:t>
            </a:r>
            <a:r>
              <a:rPr lang="es-AR" sz="1600" b="1" dirty="0">
                <a:latin typeface="Arial" pitchFamily="34" charset="0"/>
                <a:cs typeface="Arial" pitchFamily="34" charset="0"/>
              </a:rPr>
              <a:t> experimentan una tensión mecánica (= cambio de tamaño) cuando se le aplica una tensión eléctrica.</a:t>
            </a:r>
          </a:p>
          <a:p>
            <a:endParaRPr lang="es-AR" sz="1600" b="1" dirty="0">
              <a:latin typeface="Arial" pitchFamily="34" charset="0"/>
              <a:cs typeface="Arial" pitchFamily="34" charset="0"/>
            </a:endParaRPr>
          </a:p>
          <a:p>
            <a:r>
              <a:rPr lang="es-AR" sz="1600" b="1" dirty="0">
                <a:solidFill>
                  <a:srgbClr val="FF0000"/>
                </a:solidFill>
                <a:latin typeface="Arial" pitchFamily="34" charset="0"/>
                <a:cs typeface="Arial" pitchFamily="34" charset="0"/>
              </a:rPr>
              <a:t>Materiales </a:t>
            </a:r>
            <a:r>
              <a:rPr lang="es-AR" sz="1600" b="1" dirty="0" err="1">
                <a:solidFill>
                  <a:srgbClr val="FF0000"/>
                </a:solidFill>
                <a:latin typeface="Arial" pitchFamily="34" charset="0"/>
                <a:cs typeface="Arial" pitchFamily="34" charset="0"/>
              </a:rPr>
              <a:t>electroactivos</a:t>
            </a:r>
            <a:r>
              <a:rPr lang="es-AR" sz="1600" b="1" dirty="0">
                <a:solidFill>
                  <a:srgbClr val="FF0000"/>
                </a:solidFill>
                <a:latin typeface="Arial" pitchFamily="34" charset="0"/>
                <a:cs typeface="Arial" pitchFamily="34" charset="0"/>
              </a:rPr>
              <a:t>: </a:t>
            </a:r>
            <a:r>
              <a:rPr lang="es-AR" sz="1600" b="1" dirty="0">
                <a:latin typeface="Arial" pitchFamily="34" charset="0"/>
                <a:cs typeface="Arial" pitchFamily="34" charset="0"/>
              </a:rPr>
              <a:t>es aquel que cambia sus propiedades en respuesta a la presencia de un campo eléctrico.</a:t>
            </a:r>
          </a:p>
          <a:p>
            <a:endParaRPr lang="es-AR" sz="1600" b="1" dirty="0">
              <a:latin typeface="Arial" pitchFamily="34" charset="0"/>
              <a:cs typeface="Arial" pitchFamily="34" charset="0"/>
            </a:endParaRPr>
          </a:p>
          <a:p>
            <a:r>
              <a:rPr lang="es-AR" sz="1600" b="1" dirty="0">
                <a:solidFill>
                  <a:srgbClr val="FF0000"/>
                </a:solidFill>
                <a:latin typeface="Arial" pitchFamily="34" charset="0"/>
                <a:cs typeface="Arial" pitchFamily="34" charset="0"/>
              </a:rPr>
              <a:t>Materiales con efecto térmico de memoria: </a:t>
            </a:r>
            <a:r>
              <a:rPr lang="es-AR" sz="1600" b="1" dirty="0">
                <a:latin typeface="Arial" pitchFamily="34" charset="0"/>
                <a:cs typeface="Arial" pitchFamily="34" charset="0"/>
              </a:rPr>
              <a:t>Tienen la capacidad de cambiar su forma o deformarse de forma controlada al alcanzar cierta temperatura.</a:t>
            </a:r>
          </a:p>
          <a:p>
            <a:endParaRPr lang="es-AR" sz="1600" b="1" dirty="0">
              <a:latin typeface="Arial" pitchFamily="34" charset="0"/>
              <a:cs typeface="Arial" pitchFamily="34" charset="0"/>
            </a:endParaRPr>
          </a:p>
          <a:p>
            <a:r>
              <a:rPr lang="es-AR" sz="1600" b="1" dirty="0">
                <a:solidFill>
                  <a:srgbClr val="FF0000"/>
                </a:solidFill>
                <a:latin typeface="Arial" pitchFamily="34" charset="0"/>
                <a:cs typeface="Arial" pitchFamily="34" charset="0"/>
              </a:rPr>
              <a:t>Materiales con efecto magnético de memoria y con </a:t>
            </a:r>
            <a:r>
              <a:rPr lang="es-AR" sz="1600" b="1" dirty="0" err="1">
                <a:solidFill>
                  <a:srgbClr val="FF0000"/>
                </a:solidFill>
                <a:latin typeface="Arial" pitchFamily="34" charset="0"/>
                <a:cs typeface="Arial" pitchFamily="34" charset="0"/>
              </a:rPr>
              <a:t>magnetostricción</a:t>
            </a:r>
            <a:r>
              <a:rPr lang="es-AR" sz="1600" b="1" dirty="0">
                <a:solidFill>
                  <a:srgbClr val="FF0000"/>
                </a:solidFill>
                <a:latin typeface="Arial" pitchFamily="34" charset="0"/>
                <a:cs typeface="Arial" pitchFamily="34" charset="0"/>
              </a:rPr>
              <a:t>: </a:t>
            </a:r>
            <a:r>
              <a:rPr lang="es-AR" sz="1600" b="1" dirty="0">
                <a:latin typeface="Arial" pitchFamily="34" charset="0"/>
                <a:cs typeface="Arial" pitchFamily="34" charset="0"/>
              </a:rPr>
              <a:t>Tienen la capacidad de cambiar su forma o deformare en forma controlada en presencia de campos magnéticos. </a:t>
            </a:r>
          </a:p>
          <a:p>
            <a:endParaRPr lang="es-AR" sz="1600" b="1" dirty="0">
              <a:latin typeface="Arial" pitchFamily="34" charset="0"/>
              <a:cs typeface="Arial" pitchFamily="34" charset="0"/>
            </a:endParaRPr>
          </a:p>
          <a:p>
            <a:r>
              <a:rPr lang="es-AR" sz="1600" b="1" dirty="0">
                <a:solidFill>
                  <a:srgbClr val="FF0000"/>
                </a:solidFill>
                <a:latin typeface="Arial" pitchFamily="34" charset="0"/>
                <a:cs typeface="Arial" pitchFamily="34" charset="0"/>
              </a:rPr>
              <a:t>Materiales sensitivos al pH: </a:t>
            </a:r>
            <a:r>
              <a:rPr lang="es-AR" sz="1600" b="1" dirty="0">
                <a:latin typeface="Arial" pitchFamily="34" charset="0"/>
                <a:cs typeface="Arial" pitchFamily="34" charset="0"/>
              </a:rPr>
              <a:t>Varían su tamaño en respuesta a cambios en el pH del medio que los rodea.</a:t>
            </a:r>
          </a:p>
          <a:p>
            <a:endParaRPr lang="es-AR" sz="1600" b="1" dirty="0">
              <a:latin typeface="Arial" pitchFamily="34" charset="0"/>
              <a:cs typeface="Arial" pitchFamily="34" charset="0"/>
            </a:endParaRPr>
          </a:p>
          <a:p>
            <a:r>
              <a:rPr lang="es-AR" sz="1600" b="1" dirty="0">
                <a:solidFill>
                  <a:srgbClr val="FF0000"/>
                </a:solidFill>
                <a:latin typeface="Arial" pitchFamily="34" charset="0"/>
                <a:cs typeface="Arial" pitchFamily="34" charset="0"/>
              </a:rPr>
              <a:t>Halocromía:</a:t>
            </a:r>
            <a:r>
              <a:rPr lang="es-AR" sz="1600" b="1" dirty="0">
                <a:latin typeface="Arial" pitchFamily="34" charset="0"/>
                <a:cs typeface="Arial" pitchFamily="34" charset="0"/>
              </a:rPr>
              <a:t> Capacidad que tiene un material de variar su color como resultado del cambio de acidez (pH).</a:t>
            </a:r>
          </a:p>
        </p:txBody>
      </p:sp>
      <p:sp>
        <p:nvSpPr>
          <p:cNvPr id="5" name="4 CuadroTexto"/>
          <p:cNvSpPr txBox="1"/>
          <p:nvPr/>
        </p:nvSpPr>
        <p:spPr>
          <a:xfrm>
            <a:off x="365761" y="326569"/>
            <a:ext cx="4395755" cy="892552"/>
          </a:xfrm>
          <a:prstGeom prst="rect">
            <a:avLst/>
          </a:prstGeom>
          <a:noFill/>
        </p:spPr>
        <p:txBody>
          <a:bodyPr wrap="none" rtlCol="0">
            <a:spAutoFit/>
          </a:bodyPr>
          <a:lstStyle/>
          <a:p>
            <a:r>
              <a:rPr lang="es-AR" sz="3200" b="1" dirty="0">
                <a:solidFill>
                  <a:srgbClr val="0000CC"/>
                </a:solidFill>
                <a:latin typeface="Arial" pitchFamily="34" charset="0"/>
                <a:cs typeface="Arial" pitchFamily="34" charset="0"/>
              </a:rPr>
              <a:t>Materiales avanzados</a:t>
            </a:r>
          </a:p>
          <a:p>
            <a:r>
              <a:rPr lang="es-AR" sz="2000" b="1" dirty="0">
                <a:solidFill>
                  <a:srgbClr val="0000CC"/>
                </a:solidFill>
                <a:latin typeface="Arial" pitchFamily="34" charset="0"/>
                <a:cs typeface="Arial" pitchFamily="34" charset="0"/>
              </a:rPr>
              <a:t>Tipos - Ejemplos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57200" y="277813"/>
            <a:ext cx="8229600" cy="1139825"/>
          </a:xfrm>
        </p:spPr>
        <p:txBody>
          <a:bodyPr bIns="91440" anchor="b" anchorCtr="0">
            <a:normAutofit/>
          </a:bodyPr>
          <a:lstStyle/>
          <a:p>
            <a:pPr>
              <a:defRPr/>
            </a:pPr>
            <a:r>
              <a:rPr lang="es-ES" sz="2800" b="1" dirty="0">
                <a:solidFill>
                  <a:srgbClr val="0000CC"/>
                </a:solidFill>
                <a:latin typeface="Arial" pitchFamily="34" charset="0"/>
                <a:ea typeface="Calibri" pitchFamily="34" charset="0"/>
                <a:cs typeface="Arial" pitchFamily="34" charset="0"/>
              </a:rPr>
              <a:t>¿Qué es la ciencia?</a:t>
            </a:r>
          </a:p>
        </p:txBody>
      </p:sp>
      <p:pic>
        <p:nvPicPr>
          <p:cNvPr id="38914" name="Picture 2" descr="Resultado de imagen para ciencia y tecnologia"/>
          <p:cNvPicPr>
            <a:picLocks noChangeAspect="1" noChangeArrowheads="1"/>
          </p:cNvPicPr>
          <p:nvPr/>
        </p:nvPicPr>
        <p:blipFill>
          <a:blip r:embed="rId2" cstate="print"/>
          <a:srcRect/>
          <a:stretch>
            <a:fillRect/>
          </a:stretch>
        </p:blipFill>
        <p:spPr bwMode="auto">
          <a:xfrm>
            <a:off x="2627784" y="4077072"/>
            <a:ext cx="3784964" cy="2564904"/>
          </a:xfrm>
          <a:prstGeom prst="rect">
            <a:avLst/>
          </a:prstGeom>
          <a:noFill/>
        </p:spPr>
      </p:pic>
      <p:pic>
        <p:nvPicPr>
          <p:cNvPr id="38916" name="Picture 4" descr="Resultado de imagen para science"/>
          <p:cNvPicPr>
            <a:picLocks noChangeAspect="1" noChangeArrowheads="1"/>
          </p:cNvPicPr>
          <p:nvPr/>
        </p:nvPicPr>
        <p:blipFill>
          <a:blip r:embed="rId3" cstate="print"/>
          <a:srcRect/>
          <a:stretch>
            <a:fillRect/>
          </a:stretch>
        </p:blipFill>
        <p:spPr bwMode="auto">
          <a:xfrm>
            <a:off x="5220072" y="404664"/>
            <a:ext cx="2880320" cy="1750194"/>
          </a:xfrm>
          <a:prstGeom prst="rect">
            <a:avLst/>
          </a:prstGeom>
          <a:noFill/>
        </p:spPr>
      </p:pic>
      <p:sp>
        <p:nvSpPr>
          <p:cNvPr id="7" name="6 Rectángulo"/>
          <p:cNvSpPr/>
          <p:nvPr/>
        </p:nvSpPr>
        <p:spPr>
          <a:xfrm>
            <a:off x="467544" y="2132856"/>
            <a:ext cx="8424936" cy="1900520"/>
          </a:xfrm>
          <a:prstGeom prst="rect">
            <a:avLst/>
          </a:prstGeom>
        </p:spPr>
        <p:txBody>
          <a:bodyPr wrap="square">
            <a:spAutoFit/>
          </a:bodyPr>
          <a:lstStyle/>
          <a:p>
            <a:pPr>
              <a:lnSpc>
                <a:spcPct val="150000"/>
              </a:lnSpc>
            </a:pPr>
            <a:r>
              <a:rPr lang="es-ES" sz="2000" dirty="0">
                <a:latin typeface="Arial" pitchFamily="34" charset="0"/>
                <a:cs typeface="Arial" pitchFamily="34" charset="0"/>
              </a:rPr>
              <a:t>La ciencia es una actividad humana específica orientada hacia la obtención de conocimientos sobre el mundo que, moldeada por las exigencias del capitalismo en los últimos dos siglos, adopta una forma particular vinculada al desarrollo de la tecnología. </a:t>
            </a:r>
            <a:endParaRPr lang="es-AR" sz="2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7092280" y="980728"/>
            <a:ext cx="1864613" cy="369332"/>
          </a:xfrm>
          <a:prstGeom prst="rect">
            <a:avLst/>
          </a:prstGeom>
        </p:spPr>
        <p:txBody>
          <a:bodyPr wrap="none">
            <a:spAutoFit/>
          </a:bodyPr>
          <a:lstStyle/>
          <a:p>
            <a:r>
              <a:rPr lang="es-AR" b="1" dirty="0">
                <a:latin typeface="Arial" pitchFamily="34" charset="0"/>
                <a:cs typeface="Arial" pitchFamily="34" charset="0"/>
              </a:rPr>
              <a:t>Piezoeléctricos</a:t>
            </a:r>
            <a:endParaRPr lang="es-AR" dirty="0"/>
          </a:p>
        </p:txBody>
      </p:sp>
      <p:sp>
        <p:nvSpPr>
          <p:cNvPr id="6" name="5 Rectángulo"/>
          <p:cNvSpPr/>
          <p:nvPr/>
        </p:nvSpPr>
        <p:spPr>
          <a:xfrm>
            <a:off x="279855" y="990608"/>
            <a:ext cx="4364153" cy="369332"/>
          </a:xfrm>
          <a:prstGeom prst="rect">
            <a:avLst/>
          </a:prstGeom>
        </p:spPr>
        <p:txBody>
          <a:bodyPr wrap="square">
            <a:spAutoFit/>
          </a:bodyPr>
          <a:lstStyle/>
          <a:p>
            <a:r>
              <a:rPr lang="es-AR" b="1" dirty="0">
                <a:latin typeface="Arial" pitchFamily="34" charset="0"/>
                <a:cs typeface="Arial" pitchFamily="34" charset="0"/>
              </a:rPr>
              <a:t>Materiales electro- y magneto-activos </a:t>
            </a:r>
            <a:endParaRPr lang="es-AR" dirty="0"/>
          </a:p>
        </p:txBody>
      </p:sp>
      <p:sp>
        <p:nvSpPr>
          <p:cNvPr id="7" name="6 Rectángulo"/>
          <p:cNvSpPr/>
          <p:nvPr/>
        </p:nvSpPr>
        <p:spPr>
          <a:xfrm>
            <a:off x="5846198" y="4592248"/>
            <a:ext cx="2698175" cy="369332"/>
          </a:xfrm>
          <a:prstGeom prst="rect">
            <a:avLst/>
          </a:prstGeom>
        </p:spPr>
        <p:txBody>
          <a:bodyPr wrap="none">
            <a:spAutoFit/>
          </a:bodyPr>
          <a:lstStyle/>
          <a:p>
            <a:r>
              <a:rPr lang="es-AR" b="1" dirty="0">
                <a:latin typeface="Arial" pitchFamily="34" charset="0"/>
                <a:cs typeface="Arial" pitchFamily="34" charset="0"/>
              </a:rPr>
              <a:t>Con memoria de forma</a:t>
            </a:r>
            <a:endParaRPr lang="es-AR" dirty="0"/>
          </a:p>
        </p:txBody>
      </p:sp>
      <p:sp>
        <p:nvSpPr>
          <p:cNvPr id="8" name="7 Rectángulo"/>
          <p:cNvSpPr/>
          <p:nvPr/>
        </p:nvSpPr>
        <p:spPr>
          <a:xfrm>
            <a:off x="755576" y="4581128"/>
            <a:ext cx="4094946" cy="646331"/>
          </a:xfrm>
          <a:prstGeom prst="rect">
            <a:avLst/>
          </a:prstGeom>
        </p:spPr>
        <p:txBody>
          <a:bodyPr wrap="square">
            <a:spAutoFit/>
          </a:bodyPr>
          <a:lstStyle/>
          <a:p>
            <a:r>
              <a:rPr lang="es-AR" b="1" dirty="0" err="1">
                <a:latin typeface="Arial" pitchFamily="34" charset="0"/>
                <a:cs typeface="Arial" pitchFamily="34" charset="0"/>
              </a:rPr>
              <a:t>Cromoactivos</a:t>
            </a:r>
            <a:r>
              <a:rPr lang="es-AR" b="1" dirty="0">
                <a:latin typeface="Arial" pitchFamily="34" charset="0"/>
                <a:cs typeface="Arial" pitchFamily="34" charset="0"/>
              </a:rPr>
              <a:t> (termo-, foto-, electro-, </a:t>
            </a:r>
            <a:r>
              <a:rPr lang="es-AR" b="1" dirty="0" err="1">
                <a:latin typeface="Arial" pitchFamily="34" charset="0"/>
                <a:cs typeface="Arial" pitchFamily="34" charset="0"/>
              </a:rPr>
              <a:t>hidrocrómicos</a:t>
            </a:r>
            <a:r>
              <a:rPr lang="es-AR" b="1" dirty="0">
                <a:latin typeface="Arial" pitchFamily="34" charset="0"/>
                <a:cs typeface="Arial" pitchFamily="34" charset="0"/>
              </a:rPr>
              <a:t>)</a:t>
            </a:r>
            <a:endParaRPr lang="es-AR" dirty="0"/>
          </a:p>
        </p:txBody>
      </p:sp>
      <p:pic>
        <p:nvPicPr>
          <p:cNvPr id="9" name="Picture 2" descr="Resultado de imagen para memoria de for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4957717"/>
            <a:ext cx="2437339" cy="18280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para piezoelÃ©ctr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236" y="1337760"/>
            <a:ext cx="1646682" cy="19540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sultado de imagen para material electroactiv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953" y="1336282"/>
            <a:ext cx="2985919" cy="15886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s://www.camionetica.com/wp-content/uploads/2013/06/umbrell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5144466"/>
            <a:ext cx="3285573" cy="1540112"/>
          </a:xfrm>
          <a:prstGeom prst="rect">
            <a:avLst/>
          </a:prstGeom>
          <a:noFill/>
          <a:extLst>
            <a:ext uri="{909E8E84-426E-40DD-AFC4-6F175D3DCCD1}">
              <a14:hiddenFill xmlns:a14="http://schemas.microsoft.com/office/drawing/2010/main">
                <a:solidFill>
                  <a:srgbClr val="FFFFFF"/>
                </a:solidFill>
              </a14:hiddenFill>
            </a:ext>
          </a:extLst>
        </p:spPr>
      </p:pic>
      <p:sp>
        <p:nvSpPr>
          <p:cNvPr id="13" name="12 Elipse"/>
          <p:cNvSpPr/>
          <p:nvPr/>
        </p:nvSpPr>
        <p:spPr>
          <a:xfrm>
            <a:off x="1979712" y="2204864"/>
            <a:ext cx="5040560" cy="2304256"/>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600" b="1" dirty="0">
                <a:solidFill>
                  <a:srgbClr val="FF0000"/>
                </a:solidFill>
                <a:latin typeface="Arial" pitchFamily="34" charset="0"/>
                <a:cs typeface="Arial" pitchFamily="34" charset="0"/>
              </a:rPr>
              <a:t>Material avanzado o inteligente</a:t>
            </a:r>
            <a:r>
              <a:rPr lang="es-AR" sz="1600" b="1" dirty="0">
                <a:solidFill>
                  <a:schemeClr val="tx1"/>
                </a:solidFill>
                <a:latin typeface="Arial" pitchFamily="34" charset="0"/>
                <a:cs typeface="Arial" pitchFamily="34" charset="0"/>
              </a:rPr>
              <a:t> es aquel que posee una o más propiedades que pueden ser modificadas de manera controlada por un estímulo externo, de forma reversible.</a:t>
            </a:r>
            <a:endParaRPr lang="es-AR" sz="1600" dirty="0">
              <a:solidFill>
                <a:schemeClr val="tx1"/>
              </a:solidFill>
            </a:endParaRPr>
          </a:p>
        </p:txBody>
      </p:sp>
      <p:sp>
        <p:nvSpPr>
          <p:cNvPr id="14" name="13 CuadroTexto"/>
          <p:cNvSpPr txBox="1"/>
          <p:nvPr/>
        </p:nvSpPr>
        <p:spPr>
          <a:xfrm>
            <a:off x="365761" y="176441"/>
            <a:ext cx="6089630" cy="584775"/>
          </a:xfrm>
          <a:prstGeom prst="rect">
            <a:avLst/>
          </a:prstGeom>
          <a:noFill/>
        </p:spPr>
        <p:txBody>
          <a:bodyPr wrap="square" rtlCol="0">
            <a:spAutoFit/>
          </a:bodyPr>
          <a:lstStyle/>
          <a:p>
            <a:r>
              <a:rPr lang="es-AR" sz="3200" b="1" dirty="0">
                <a:solidFill>
                  <a:srgbClr val="0000CC"/>
                </a:solidFill>
                <a:latin typeface="Arial" pitchFamily="34" charset="0"/>
                <a:cs typeface="Arial" pitchFamily="34" charset="0"/>
              </a:rPr>
              <a:t>Materiales avanzados - </a:t>
            </a:r>
            <a:r>
              <a:rPr lang="es-AR" sz="2000" b="1" dirty="0">
                <a:solidFill>
                  <a:srgbClr val="0000CC"/>
                </a:solidFill>
                <a:latin typeface="Arial" pitchFamily="34" charset="0"/>
                <a:cs typeface="Arial" pitchFamily="34" charset="0"/>
              </a:rPr>
              <a:t>Ejemplos</a:t>
            </a:r>
          </a:p>
        </p:txBody>
      </p:sp>
    </p:spTree>
    <p:extLst>
      <p:ext uri="{BB962C8B-B14F-4D97-AF65-F5344CB8AC3E}">
        <p14:creationId xmlns:p14="http://schemas.microsoft.com/office/powerpoint/2010/main" val="247773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8928" y="387179"/>
            <a:ext cx="8424101" cy="461665"/>
          </a:xfrm>
          <a:prstGeom prst="rect">
            <a:avLst/>
          </a:prstGeom>
          <a:noFill/>
        </p:spPr>
        <p:txBody>
          <a:bodyPr wrap="none" rtlCol="0">
            <a:spAutoFit/>
          </a:bodyPr>
          <a:lstStyle/>
          <a:p>
            <a:r>
              <a:rPr lang="es-AR" sz="2400" b="1" dirty="0">
                <a:solidFill>
                  <a:srgbClr val="0000CC"/>
                </a:solidFill>
                <a:latin typeface="Arial" panose="020B0604020202020204" pitchFamily="34" charset="0"/>
                <a:cs typeface="Arial" panose="020B0604020202020204" pitchFamily="34" charset="0"/>
              </a:rPr>
              <a:t>Limitaciones del sistema de distribución eléctrica actual</a:t>
            </a:r>
          </a:p>
        </p:txBody>
      </p:sp>
      <p:pic>
        <p:nvPicPr>
          <p:cNvPr id="5" name="Imagen 4"/>
          <p:cNvPicPr>
            <a:picLocks noChangeAspect="1"/>
          </p:cNvPicPr>
          <p:nvPr/>
        </p:nvPicPr>
        <p:blipFill>
          <a:blip r:embed="rId2" cstate="print"/>
          <a:stretch>
            <a:fillRect/>
          </a:stretch>
        </p:blipFill>
        <p:spPr>
          <a:xfrm>
            <a:off x="574766" y="820176"/>
            <a:ext cx="7954193" cy="3605463"/>
          </a:xfrm>
          <a:prstGeom prst="rect">
            <a:avLst/>
          </a:prstGeom>
        </p:spPr>
      </p:pic>
      <p:sp>
        <p:nvSpPr>
          <p:cNvPr id="6" name="CuadroTexto 5"/>
          <p:cNvSpPr txBox="1"/>
          <p:nvPr/>
        </p:nvSpPr>
        <p:spPr>
          <a:xfrm>
            <a:off x="917573" y="4397485"/>
            <a:ext cx="6705682" cy="2262671"/>
          </a:xfrm>
          <a:prstGeom prst="rect">
            <a:avLst/>
          </a:prstGeom>
          <a:noFill/>
        </p:spPr>
        <p:txBody>
          <a:bodyPr wrap="none" rtlCol="0">
            <a:spAutoFit/>
          </a:bodyPr>
          <a:lstStyle/>
          <a:p>
            <a:pPr marL="285750" indent="-285750">
              <a:lnSpc>
                <a:spcPct val="150000"/>
              </a:lnSpc>
              <a:buFont typeface="Wingdings" panose="05000000000000000000" pitchFamily="2" charset="2"/>
              <a:buChar char="Ø"/>
            </a:pPr>
            <a:r>
              <a:rPr lang="es-AR" sz="1600" b="1" dirty="0">
                <a:latin typeface="Arial" panose="020B0604020202020204" pitchFamily="34" charset="0"/>
                <a:cs typeface="Arial" panose="020B0604020202020204" pitchFamily="34" charset="0"/>
              </a:rPr>
              <a:t>Sistema complejo de transferencia</a:t>
            </a:r>
          </a:p>
          <a:p>
            <a:pPr marL="285750" indent="-285750">
              <a:lnSpc>
                <a:spcPct val="150000"/>
              </a:lnSpc>
              <a:buFont typeface="Wingdings" panose="05000000000000000000" pitchFamily="2" charset="2"/>
              <a:buChar char="Ø"/>
            </a:pPr>
            <a:r>
              <a:rPr lang="es-AR" sz="1600" b="1" dirty="0">
                <a:latin typeface="Arial" panose="020B0604020202020204" pitchFamily="34" charset="0"/>
                <a:cs typeface="Arial" panose="020B0604020202020204" pitchFamily="34" charset="0"/>
              </a:rPr>
              <a:t>Gran variedad de consumidores</a:t>
            </a:r>
          </a:p>
          <a:p>
            <a:pPr marL="285750" indent="-285750">
              <a:lnSpc>
                <a:spcPct val="150000"/>
              </a:lnSpc>
              <a:buFont typeface="Wingdings" panose="05000000000000000000" pitchFamily="2" charset="2"/>
              <a:buChar char="Ø"/>
            </a:pPr>
            <a:r>
              <a:rPr lang="es-AR" sz="1600" b="1" dirty="0">
                <a:latin typeface="Arial" panose="020B0604020202020204" pitchFamily="34" charset="0"/>
                <a:cs typeface="Arial" panose="020B0604020202020204" pitchFamily="34" charset="0"/>
              </a:rPr>
              <a:t>Demanda creciente</a:t>
            </a:r>
          </a:p>
          <a:p>
            <a:pPr marL="285750" indent="-285750">
              <a:lnSpc>
                <a:spcPct val="150000"/>
              </a:lnSpc>
              <a:buFont typeface="Wingdings" panose="05000000000000000000" pitchFamily="2" charset="2"/>
              <a:buChar char="Ø"/>
            </a:pPr>
            <a:r>
              <a:rPr lang="es-AR" sz="1600" b="1" dirty="0">
                <a:latin typeface="Arial" panose="020B0604020202020204" pitchFamily="34" charset="0"/>
                <a:cs typeface="Arial" panose="020B0604020202020204" pitchFamily="34" charset="0"/>
              </a:rPr>
              <a:t>Interrupciones en el servicio - problemas a nivel de distribución</a:t>
            </a:r>
          </a:p>
          <a:p>
            <a:pPr marL="285750" indent="-285750">
              <a:lnSpc>
                <a:spcPct val="150000"/>
              </a:lnSpc>
              <a:buFont typeface="Wingdings" panose="05000000000000000000" pitchFamily="2" charset="2"/>
              <a:buChar char="Ø"/>
            </a:pPr>
            <a:r>
              <a:rPr lang="es-AR" sz="1600" b="1" dirty="0">
                <a:latin typeface="Arial" panose="020B0604020202020204" pitchFamily="34" charset="0"/>
                <a:cs typeface="Arial" panose="020B0604020202020204" pitchFamily="34" charset="0"/>
              </a:rPr>
              <a:t>Ineficiencias en la red</a:t>
            </a:r>
          </a:p>
          <a:p>
            <a:pPr marL="285750" indent="-285750">
              <a:lnSpc>
                <a:spcPct val="150000"/>
              </a:lnSpc>
              <a:buFont typeface="Wingdings" panose="05000000000000000000" pitchFamily="2" charset="2"/>
              <a:buChar char="Ø"/>
            </a:pPr>
            <a:r>
              <a:rPr lang="es-AR" sz="1600" b="1" dirty="0">
                <a:latin typeface="Arial" panose="020B0604020202020204" pitchFamily="34" charset="0"/>
                <a:cs typeface="Arial" panose="020B0604020202020204" pitchFamily="34" charset="0"/>
              </a:rPr>
              <a:t>Etc. Etc.</a:t>
            </a:r>
          </a:p>
        </p:txBody>
      </p:sp>
    </p:spTree>
    <p:extLst>
      <p:ext uri="{BB962C8B-B14F-4D97-AF65-F5344CB8AC3E}">
        <p14:creationId xmlns:p14="http://schemas.microsoft.com/office/powerpoint/2010/main" val="2760161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585788" y="795338"/>
            <a:ext cx="7972425" cy="5267325"/>
          </a:xfrm>
          <a:prstGeom prst="rect">
            <a:avLst/>
          </a:prstGeom>
          <a:noFill/>
          <a:ln w="9525">
            <a:noFill/>
            <a:miter lim="800000"/>
            <a:headEnd/>
            <a:tailEnd/>
          </a:ln>
        </p:spPr>
      </p:pic>
      <p:sp>
        <p:nvSpPr>
          <p:cNvPr id="5" name="CuadroTexto 4"/>
          <p:cNvSpPr txBox="1"/>
          <p:nvPr/>
        </p:nvSpPr>
        <p:spPr>
          <a:xfrm>
            <a:off x="843423" y="278792"/>
            <a:ext cx="7293407" cy="369332"/>
          </a:xfrm>
          <a:prstGeom prst="rect">
            <a:avLst/>
          </a:prstGeom>
          <a:noFill/>
        </p:spPr>
        <p:txBody>
          <a:bodyPr wrap="none" rtlCol="0">
            <a:spAutoFit/>
          </a:bodyPr>
          <a:lstStyle/>
          <a:p>
            <a:r>
              <a:rPr lang="es-AR" b="1" dirty="0">
                <a:latin typeface="Arial" pitchFamily="34" charset="0"/>
                <a:cs typeface="Arial" pitchFamily="34" charset="0"/>
              </a:rPr>
              <a:t>Aumento en la demanda de la energía primaria en Europa y Asia.</a:t>
            </a:r>
          </a:p>
        </p:txBody>
      </p:sp>
      <p:sp>
        <p:nvSpPr>
          <p:cNvPr id="6" name="5 Rectángulo"/>
          <p:cNvSpPr/>
          <p:nvPr/>
        </p:nvSpPr>
        <p:spPr>
          <a:xfrm>
            <a:off x="418010" y="6306240"/>
            <a:ext cx="8725989" cy="461665"/>
          </a:xfrm>
          <a:prstGeom prst="rect">
            <a:avLst/>
          </a:prstGeom>
        </p:spPr>
        <p:txBody>
          <a:bodyPr wrap="square">
            <a:spAutoFit/>
          </a:bodyPr>
          <a:lstStyle/>
          <a:p>
            <a:r>
              <a:rPr lang="en-US" sz="1200" b="1" dirty="0" err="1">
                <a:latin typeface="Arial" pitchFamily="34" charset="0"/>
                <a:cs typeface="Arial" pitchFamily="34" charset="0"/>
              </a:rPr>
              <a:t>Fuente</a:t>
            </a:r>
            <a:r>
              <a:rPr lang="en-US" sz="1200" b="1" dirty="0">
                <a:latin typeface="Arial" pitchFamily="34" charset="0"/>
                <a:cs typeface="Arial" pitchFamily="34" charset="0"/>
              </a:rPr>
              <a:t>: “Analysis of the energy trends in the European Union &amp; Asia to 2030. </a:t>
            </a:r>
            <a:r>
              <a:rPr lang="es-AR" sz="1200" b="1" dirty="0">
                <a:latin typeface="Arial" pitchFamily="34" charset="0"/>
                <a:cs typeface="Arial" pitchFamily="34" charset="0"/>
              </a:rPr>
              <a:t>Centre </a:t>
            </a:r>
            <a:r>
              <a:rPr lang="es-AR" sz="1200" b="1" dirty="0" err="1">
                <a:latin typeface="Arial" pitchFamily="34" charset="0"/>
                <a:cs typeface="Arial" pitchFamily="34" charset="0"/>
              </a:rPr>
              <a:t>for</a:t>
            </a:r>
            <a:r>
              <a:rPr lang="es-AR" sz="1200" b="1" dirty="0">
                <a:latin typeface="Arial" pitchFamily="34" charset="0"/>
                <a:cs typeface="Arial" pitchFamily="34" charset="0"/>
              </a:rPr>
              <a:t> </a:t>
            </a:r>
            <a:r>
              <a:rPr lang="es-AR" sz="1200" b="1" dirty="0" err="1">
                <a:latin typeface="Arial" pitchFamily="34" charset="0"/>
                <a:cs typeface="Arial" pitchFamily="34" charset="0"/>
              </a:rPr>
              <a:t>Energy‐Environment</a:t>
            </a:r>
            <a:r>
              <a:rPr lang="es-AR" sz="1200" b="1" dirty="0">
                <a:latin typeface="Arial" pitchFamily="34" charset="0"/>
                <a:cs typeface="Arial" pitchFamily="34" charset="0"/>
              </a:rPr>
              <a:t> </a:t>
            </a:r>
            <a:r>
              <a:rPr lang="es-AR" sz="1200" b="1" dirty="0" err="1">
                <a:latin typeface="Arial" pitchFamily="34" charset="0"/>
                <a:cs typeface="Arial" pitchFamily="34" charset="0"/>
              </a:rPr>
              <a:t>Resources</a:t>
            </a:r>
            <a:r>
              <a:rPr lang="es-AR" sz="1200" b="1" dirty="0">
                <a:latin typeface="Arial" pitchFamily="34" charset="0"/>
                <a:cs typeface="Arial" pitchFamily="34" charset="0"/>
              </a:rPr>
              <a:t> </a:t>
            </a:r>
            <a:r>
              <a:rPr lang="es-AR" sz="1200" b="1" dirty="0" err="1">
                <a:latin typeface="Arial" pitchFamily="34" charset="0"/>
                <a:cs typeface="Arial" pitchFamily="34" charset="0"/>
              </a:rPr>
              <a:t>Development</a:t>
            </a:r>
            <a:r>
              <a:rPr lang="es-AR" sz="1200" b="1" dirty="0">
                <a:latin typeface="Arial" pitchFamily="34" charset="0"/>
                <a:cs typeface="Arial" pitchFamily="34" charset="0"/>
              </a:rPr>
              <a:t> (CEERD), Bangkok, </a:t>
            </a:r>
            <a:r>
              <a:rPr lang="es-AR" sz="1200" b="1" dirty="0" err="1">
                <a:latin typeface="Arial" pitchFamily="34" charset="0"/>
                <a:cs typeface="Arial" pitchFamily="34" charset="0"/>
              </a:rPr>
              <a:t>Thailand</a:t>
            </a:r>
            <a:r>
              <a:rPr lang="es-AR" sz="1200" b="1" dirty="0">
                <a:latin typeface="Arial" pitchFamily="34" charset="0"/>
                <a:cs typeface="Arial" pitchFamily="34" charset="0"/>
              </a:rPr>
              <a:t> (2009).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2148436" y="953182"/>
            <a:ext cx="6803308" cy="4912041"/>
          </a:xfrm>
          <a:prstGeom prst="rect">
            <a:avLst/>
          </a:prstGeom>
          <a:noFill/>
          <a:ln w="9525">
            <a:noFill/>
            <a:miter lim="800000"/>
            <a:headEnd/>
            <a:tailEnd/>
          </a:ln>
        </p:spPr>
      </p:pic>
      <p:sp>
        <p:nvSpPr>
          <p:cNvPr id="5" name="4 Rectángulo"/>
          <p:cNvSpPr/>
          <p:nvPr/>
        </p:nvSpPr>
        <p:spPr>
          <a:xfrm>
            <a:off x="378823" y="248197"/>
            <a:ext cx="8412479" cy="369332"/>
          </a:xfrm>
          <a:prstGeom prst="rect">
            <a:avLst/>
          </a:prstGeom>
        </p:spPr>
        <p:txBody>
          <a:bodyPr wrap="square">
            <a:spAutoFit/>
          </a:bodyPr>
          <a:lstStyle/>
          <a:p>
            <a:r>
              <a:rPr lang="es-AR" b="1" dirty="0">
                <a:latin typeface="Arial" pitchFamily="34" charset="0"/>
                <a:cs typeface="Arial" pitchFamily="34" charset="0"/>
              </a:rPr>
              <a:t>Emisiones de CO</a:t>
            </a:r>
            <a:r>
              <a:rPr lang="es-AR" b="1" baseline="-25000" dirty="0">
                <a:latin typeface="Arial" pitchFamily="34" charset="0"/>
                <a:cs typeface="Arial" pitchFamily="34" charset="0"/>
              </a:rPr>
              <a:t>2</a:t>
            </a:r>
            <a:r>
              <a:rPr lang="es-AR" b="1" dirty="0">
                <a:latin typeface="Arial" pitchFamily="34" charset="0"/>
                <a:cs typeface="Arial" pitchFamily="34" charset="0"/>
              </a:rPr>
              <a:t> relacionadas con el aumento en la demanda de energía</a:t>
            </a:r>
          </a:p>
        </p:txBody>
      </p:sp>
      <p:sp>
        <p:nvSpPr>
          <p:cNvPr id="6" name="5 CuadroTexto"/>
          <p:cNvSpPr txBox="1"/>
          <p:nvPr/>
        </p:nvSpPr>
        <p:spPr>
          <a:xfrm>
            <a:off x="378822" y="3553097"/>
            <a:ext cx="2886891" cy="954107"/>
          </a:xfrm>
          <a:prstGeom prst="rect">
            <a:avLst/>
          </a:prstGeom>
          <a:solidFill>
            <a:schemeClr val="bg1"/>
          </a:solidFill>
        </p:spPr>
        <p:txBody>
          <a:bodyPr wrap="square" rtlCol="0">
            <a:spAutoFit/>
          </a:bodyPr>
          <a:lstStyle/>
          <a:p>
            <a:pPr algn="r"/>
            <a:endParaRPr lang="es-AR" sz="1400" b="1" dirty="0">
              <a:latin typeface="Arial" pitchFamily="34" charset="0"/>
              <a:cs typeface="Arial" pitchFamily="34" charset="0"/>
            </a:endParaRPr>
          </a:p>
          <a:p>
            <a:pPr algn="r"/>
            <a:r>
              <a:rPr lang="es-AR" sz="1400" b="1" dirty="0">
                <a:latin typeface="Arial" pitchFamily="34" charset="0"/>
                <a:cs typeface="Arial" pitchFamily="34" charset="0"/>
              </a:rPr>
              <a:t>Asumiendo máximo crecimiento de China e India</a:t>
            </a:r>
          </a:p>
          <a:p>
            <a:pPr algn="r"/>
            <a:endParaRPr lang="es-AR" sz="1400" b="1" dirty="0">
              <a:latin typeface="Arial" pitchFamily="34" charset="0"/>
              <a:cs typeface="Arial" pitchFamily="34" charset="0"/>
            </a:endParaRPr>
          </a:p>
        </p:txBody>
      </p:sp>
      <p:sp>
        <p:nvSpPr>
          <p:cNvPr id="7" name="6 Rectángulo"/>
          <p:cNvSpPr/>
          <p:nvPr/>
        </p:nvSpPr>
        <p:spPr>
          <a:xfrm>
            <a:off x="0" y="2418694"/>
            <a:ext cx="3200400" cy="954107"/>
          </a:xfrm>
          <a:prstGeom prst="rect">
            <a:avLst/>
          </a:prstGeom>
          <a:solidFill>
            <a:schemeClr val="bg1"/>
          </a:solidFill>
        </p:spPr>
        <p:txBody>
          <a:bodyPr wrap="square">
            <a:spAutoFit/>
          </a:bodyPr>
          <a:lstStyle/>
          <a:p>
            <a:pPr algn="r"/>
            <a:r>
              <a:rPr lang="es-AR" sz="1400" b="1" dirty="0">
                <a:latin typeface="Arial" pitchFamily="34" charset="0"/>
                <a:cs typeface="Arial" pitchFamily="34" charset="0"/>
              </a:rPr>
              <a:t>Si se aplican medidas de seguridad energética y preocupación por cambio climático</a:t>
            </a:r>
          </a:p>
          <a:p>
            <a:pPr algn="r"/>
            <a:endParaRPr lang="es-AR" sz="1400" b="1" dirty="0">
              <a:latin typeface="Arial" pitchFamily="34" charset="0"/>
              <a:cs typeface="Arial" pitchFamily="34" charset="0"/>
            </a:endParaRPr>
          </a:p>
        </p:txBody>
      </p:sp>
      <p:sp>
        <p:nvSpPr>
          <p:cNvPr id="8" name="7 Rectángulo"/>
          <p:cNvSpPr/>
          <p:nvPr/>
        </p:nvSpPr>
        <p:spPr>
          <a:xfrm>
            <a:off x="0" y="1343187"/>
            <a:ext cx="3265714" cy="523220"/>
          </a:xfrm>
          <a:prstGeom prst="rect">
            <a:avLst/>
          </a:prstGeom>
          <a:solidFill>
            <a:schemeClr val="bg1"/>
          </a:solidFill>
        </p:spPr>
        <p:txBody>
          <a:bodyPr wrap="square">
            <a:spAutoFit/>
          </a:bodyPr>
          <a:lstStyle/>
          <a:p>
            <a:pPr algn="r"/>
            <a:r>
              <a:rPr lang="es-AR" sz="1400" b="1" dirty="0">
                <a:latin typeface="Arial" pitchFamily="34" charset="0"/>
                <a:cs typeface="Arial" pitchFamily="34" charset="0"/>
              </a:rPr>
              <a:t>Si se continúa con las políticas mundiales como desde el 2007</a:t>
            </a:r>
          </a:p>
        </p:txBody>
      </p:sp>
      <p:sp>
        <p:nvSpPr>
          <p:cNvPr id="9" name="8 Rectángulo"/>
          <p:cNvSpPr/>
          <p:nvPr/>
        </p:nvSpPr>
        <p:spPr>
          <a:xfrm>
            <a:off x="418010" y="6306240"/>
            <a:ext cx="8725989" cy="461665"/>
          </a:xfrm>
          <a:prstGeom prst="rect">
            <a:avLst/>
          </a:prstGeom>
        </p:spPr>
        <p:txBody>
          <a:bodyPr wrap="square">
            <a:spAutoFit/>
          </a:bodyPr>
          <a:lstStyle/>
          <a:p>
            <a:r>
              <a:rPr lang="en-US" sz="1200" b="1" dirty="0" err="1">
                <a:latin typeface="Arial" pitchFamily="34" charset="0"/>
                <a:cs typeface="Arial" pitchFamily="34" charset="0"/>
              </a:rPr>
              <a:t>Fuente</a:t>
            </a:r>
            <a:r>
              <a:rPr lang="en-US" sz="1200" b="1" dirty="0">
                <a:latin typeface="Arial" pitchFamily="34" charset="0"/>
                <a:cs typeface="Arial" pitchFamily="34" charset="0"/>
              </a:rPr>
              <a:t>: “Analysis of the energy trends in the European Union &amp; Asia to 2030. </a:t>
            </a:r>
            <a:r>
              <a:rPr lang="es-AR" sz="1200" b="1" dirty="0">
                <a:latin typeface="Arial" pitchFamily="34" charset="0"/>
                <a:cs typeface="Arial" pitchFamily="34" charset="0"/>
              </a:rPr>
              <a:t>Centre </a:t>
            </a:r>
            <a:r>
              <a:rPr lang="es-AR" sz="1200" b="1" dirty="0" err="1">
                <a:latin typeface="Arial" pitchFamily="34" charset="0"/>
                <a:cs typeface="Arial" pitchFamily="34" charset="0"/>
              </a:rPr>
              <a:t>for</a:t>
            </a:r>
            <a:r>
              <a:rPr lang="es-AR" sz="1200" b="1" dirty="0">
                <a:latin typeface="Arial" pitchFamily="34" charset="0"/>
                <a:cs typeface="Arial" pitchFamily="34" charset="0"/>
              </a:rPr>
              <a:t> </a:t>
            </a:r>
            <a:r>
              <a:rPr lang="es-AR" sz="1200" b="1" dirty="0" err="1">
                <a:latin typeface="Arial" pitchFamily="34" charset="0"/>
                <a:cs typeface="Arial" pitchFamily="34" charset="0"/>
              </a:rPr>
              <a:t>Energy‐Environment</a:t>
            </a:r>
            <a:r>
              <a:rPr lang="es-AR" sz="1200" b="1" dirty="0">
                <a:latin typeface="Arial" pitchFamily="34" charset="0"/>
                <a:cs typeface="Arial" pitchFamily="34" charset="0"/>
              </a:rPr>
              <a:t> </a:t>
            </a:r>
            <a:r>
              <a:rPr lang="es-AR" sz="1200" b="1" dirty="0" err="1">
                <a:latin typeface="Arial" pitchFamily="34" charset="0"/>
                <a:cs typeface="Arial" pitchFamily="34" charset="0"/>
              </a:rPr>
              <a:t>Resources</a:t>
            </a:r>
            <a:r>
              <a:rPr lang="es-AR" sz="1200" b="1" dirty="0">
                <a:latin typeface="Arial" pitchFamily="34" charset="0"/>
                <a:cs typeface="Arial" pitchFamily="34" charset="0"/>
              </a:rPr>
              <a:t> </a:t>
            </a:r>
            <a:r>
              <a:rPr lang="es-AR" sz="1200" b="1" dirty="0" err="1">
                <a:latin typeface="Arial" pitchFamily="34" charset="0"/>
                <a:cs typeface="Arial" pitchFamily="34" charset="0"/>
              </a:rPr>
              <a:t>Development</a:t>
            </a:r>
            <a:r>
              <a:rPr lang="es-AR" sz="1200" b="1" dirty="0">
                <a:latin typeface="Arial" pitchFamily="34" charset="0"/>
                <a:cs typeface="Arial" pitchFamily="34" charset="0"/>
              </a:rPr>
              <a:t> (CEERD), Bangkok, </a:t>
            </a:r>
            <a:r>
              <a:rPr lang="es-AR" sz="1200" b="1" dirty="0" err="1">
                <a:latin typeface="Arial" pitchFamily="34" charset="0"/>
                <a:cs typeface="Arial" pitchFamily="34" charset="0"/>
              </a:rPr>
              <a:t>Thailand</a:t>
            </a:r>
            <a:r>
              <a:rPr lang="es-AR" sz="1200" b="1" dirty="0">
                <a:latin typeface="Arial" pitchFamily="34" charset="0"/>
                <a:cs typeface="Arial" pitchFamily="34" charset="0"/>
              </a:rPr>
              <a:t> (2009).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22174" y="1645915"/>
            <a:ext cx="9090516" cy="4245434"/>
          </a:xfrm>
          <a:prstGeom prst="rect">
            <a:avLst/>
          </a:prstGeom>
        </p:spPr>
      </p:pic>
      <p:sp>
        <p:nvSpPr>
          <p:cNvPr id="5" name="CuadroTexto 4"/>
          <p:cNvSpPr txBox="1"/>
          <p:nvPr/>
        </p:nvSpPr>
        <p:spPr>
          <a:xfrm>
            <a:off x="1483505" y="866621"/>
            <a:ext cx="5980612" cy="400110"/>
          </a:xfrm>
          <a:prstGeom prst="rect">
            <a:avLst/>
          </a:prstGeom>
          <a:noFill/>
        </p:spPr>
        <p:txBody>
          <a:bodyPr wrap="none" rtlCol="0">
            <a:spAutoFit/>
          </a:bodyPr>
          <a:lstStyle/>
          <a:p>
            <a:r>
              <a:rPr lang="es-AR" sz="2000" b="1" dirty="0"/>
              <a:t>Consumo de electricidad en EEUU y perspectivas 2035 </a:t>
            </a:r>
          </a:p>
        </p:txBody>
      </p:sp>
      <p:sp>
        <p:nvSpPr>
          <p:cNvPr id="6" name="5 CuadroTexto"/>
          <p:cNvSpPr txBox="1"/>
          <p:nvPr/>
        </p:nvSpPr>
        <p:spPr>
          <a:xfrm>
            <a:off x="143689" y="6544491"/>
            <a:ext cx="8948059" cy="276999"/>
          </a:xfrm>
          <a:prstGeom prst="rect">
            <a:avLst/>
          </a:prstGeom>
          <a:noFill/>
        </p:spPr>
        <p:txBody>
          <a:bodyPr wrap="square" rtlCol="0">
            <a:spAutoFit/>
          </a:bodyPr>
          <a:lstStyle/>
          <a:p>
            <a:r>
              <a:rPr lang="es-AR" sz="1200" b="1" dirty="0">
                <a:latin typeface="Arial" pitchFamily="34" charset="0"/>
                <a:cs typeface="Arial" pitchFamily="34" charset="0"/>
              </a:rPr>
              <a:t>Fuente: </a:t>
            </a:r>
            <a:r>
              <a:rPr lang="en-US" sz="1200" b="1" dirty="0">
                <a:latin typeface="Arial" pitchFamily="34" charset="0"/>
                <a:cs typeface="Arial" pitchFamily="34" charset="0"/>
              </a:rPr>
              <a:t> “Electric Power Industry Needs for Grid-Scale Storage Applications”. </a:t>
            </a:r>
            <a:r>
              <a:rPr lang="es-AR" sz="1200" b="1" dirty="0">
                <a:latin typeface="Arial" pitchFamily="34" charset="0"/>
                <a:cs typeface="Arial" pitchFamily="34" charset="0"/>
              </a:rPr>
              <a:t>Departamento de Energía de EEUU (2010)</a:t>
            </a:r>
          </a:p>
        </p:txBody>
      </p:sp>
    </p:spTree>
    <p:extLst>
      <p:ext uri="{BB962C8B-B14F-4D97-AF65-F5344CB8AC3E}">
        <p14:creationId xmlns:p14="http://schemas.microsoft.com/office/powerpoint/2010/main" val="2678702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4414" y="91436"/>
            <a:ext cx="8789586" cy="400110"/>
          </a:xfrm>
          <a:prstGeom prst="rect">
            <a:avLst/>
          </a:prstGeom>
          <a:noFill/>
        </p:spPr>
        <p:txBody>
          <a:bodyPr wrap="none" rtlCol="0">
            <a:spAutoFit/>
          </a:bodyPr>
          <a:lstStyle/>
          <a:p>
            <a:r>
              <a:rPr lang="es-AR" sz="2000" b="1" dirty="0">
                <a:solidFill>
                  <a:srgbClr val="0000CC"/>
                </a:solidFill>
                <a:latin typeface="Arial" pitchFamily="34" charset="0"/>
                <a:cs typeface="Arial" pitchFamily="34" charset="0"/>
              </a:rPr>
              <a:t>10 tendencias tecnológicas que crearán una nueva realidad energética</a:t>
            </a:r>
          </a:p>
        </p:txBody>
      </p:sp>
      <p:sp>
        <p:nvSpPr>
          <p:cNvPr id="5" name="4 CuadroTexto"/>
          <p:cNvSpPr txBox="1"/>
          <p:nvPr/>
        </p:nvSpPr>
        <p:spPr>
          <a:xfrm>
            <a:off x="1005842" y="587824"/>
            <a:ext cx="6962162" cy="338554"/>
          </a:xfrm>
          <a:prstGeom prst="rect">
            <a:avLst/>
          </a:prstGeom>
          <a:noFill/>
        </p:spPr>
        <p:txBody>
          <a:bodyPr wrap="none" rtlCol="0">
            <a:spAutoFit/>
          </a:bodyPr>
          <a:lstStyle/>
          <a:p>
            <a:r>
              <a:rPr lang="es-AR" sz="1600" b="1" dirty="0">
                <a:solidFill>
                  <a:srgbClr val="FF0000"/>
                </a:solidFill>
                <a:latin typeface="Arial" pitchFamily="34" charset="0"/>
                <a:cs typeface="Arial" pitchFamily="34" charset="0"/>
              </a:rPr>
              <a:t>La nueva realidad energética: un híbrido de macro y micro elementos</a:t>
            </a:r>
          </a:p>
        </p:txBody>
      </p:sp>
      <p:pic>
        <p:nvPicPr>
          <p:cNvPr id="1026" name="Picture 2"/>
          <p:cNvPicPr>
            <a:picLocks noChangeAspect="1" noChangeArrowheads="1"/>
          </p:cNvPicPr>
          <p:nvPr/>
        </p:nvPicPr>
        <p:blipFill>
          <a:blip r:embed="rId2" cstate="print"/>
          <a:srcRect l="11211" t="16176" r="33356" b="6250"/>
          <a:stretch>
            <a:fillRect/>
          </a:stretch>
        </p:blipFill>
        <p:spPr bwMode="auto">
          <a:xfrm>
            <a:off x="1151836" y="986131"/>
            <a:ext cx="6554196" cy="5179533"/>
          </a:xfrm>
          <a:prstGeom prst="rect">
            <a:avLst/>
          </a:prstGeom>
          <a:noFill/>
          <a:ln w="9525">
            <a:noFill/>
            <a:miter lim="800000"/>
            <a:headEnd/>
            <a:tailEnd/>
          </a:ln>
        </p:spPr>
      </p:pic>
      <p:sp>
        <p:nvSpPr>
          <p:cNvPr id="7" name="6 Rectángulo"/>
          <p:cNvSpPr/>
          <p:nvPr/>
        </p:nvSpPr>
        <p:spPr>
          <a:xfrm>
            <a:off x="0" y="6433740"/>
            <a:ext cx="9143999" cy="292388"/>
          </a:xfrm>
          <a:prstGeom prst="rect">
            <a:avLst/>
          </a:prstGeom>
        </p:spPr>
        <p:txBody>
          <a:bodyPr wrap="square">
            <a:spAutoFit/>
          </a:bodyPr>
          <a:lstStyle/>
          <a:p>
            <a:pPr algn="ctr"/>
            <a:r>
              <a:rPr lang="es-AR" sz="1300" b="1" dirty="0">
                <a:latin typeface="Arial" pitchFamily="34" charset="0"/>
                <a:cs typeface="Arial" pitchFamily="34" charset="0"/>
              </a:rPr>
              <a:t>Fuente: “</a:t>
            </a:r>
            <a:r>
              <a:rPr lang="es-AR" sz="1300" b="1" dirty="0" err="1">
                <a:latin typeface="Arial" pitchFamily="34" charset="0"/>
                <a:cs typeface="Arial" pitchFamily="34" charset="0"/>
              </a:rPr>
              <a:t>Technology</a:t>
            </a:r>
            <a:r>
              <a:rPr lang="es-AR" sz="1300" b="1" dirty="0">
                <a:latin typeface="Arial" pitchFamily="34" charset="0"/>
                <a:cs typeface="Arial" pitchFamily="34" charset="0"/>
              </a:rPr>
              <a:t> Outlook 2025: </a:t>
            </a:r>
            <a:r>
              <a:rPr lang="en-US" sz="1300" b="1" dirty="0">
                <a:latin typeface="Arial" pitchFamily="34" charset="0"/>
                <a:cs typeface="Arial" pitchFamily="34" charset="0"/>
              </a:rPr>
              <a:t> 10 </a:t>
            </a:r>
            <a:r>
              <a:rPr lang="en-US" sz="1300" b="1" dirty="0" err="1">
                <a:latin typeface="Arial" pitchFamily="34" charset="0"/>
                <a:cs typeface="Arial" pitchFamily="34" charset="0"/>
              </a:rPr>
              <a:t>Technoly</a:t>
            </a:r>
            <a:r>
              <a:rPr lang="en-US" sz="1300" b="1" dirty="0">
                <a:latin typeface="Arial" pitchFamily="34" charset="0"/>
                <a:cs typeface="Arial" pitchFamily="34" charset="0"/>
              </a:rPr>
              <a:t> trends creating new power reality</a:t>
            </a:r>
            <a:r>
              <a:rPr lang="es-AR" sz="1300" b="1" dirty="0">
                <a:latin typeface="Arial" pitchFamily="34" charset="0"/>
                <a:cs typeface="Arial" pitchFamily="34" charset="0"/>
              </a:rPr>
              <a:t>”. DNV GL. Holanda (2016).</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sultado de imagen para technology trends power reality"/>
          <p:cNvPicPr>
            <a:picLocks noChangeAspect="1" noChangeArrowheads="1"/>
          </p:cNvPicPr>
          <p:nvPr/>
        </p:nvPicPr>
        <p:blipFill>
          <a:blip r:embed="rId2" cstate="print"/>
          <a:srcRect/>
          <a:stretch>
            <a:fillRect/>
          </a:stretch>
        </p:blipFill>
        <p:spPr bwMode="auto">
          <a:xfrm>
            <a:off x="1474923" y="-1"/>
            <a:ext cx="6467293" cy="6467293"/>
          </a:xfrm>
          <a:prstGeom prst="rect">
            <a:avLst/>
          </a:prstGeom>
          <a:noFill/>
        </p:spPr>
      </p:pic>
      <p:sp>
        <p:nvSpPr>
          <p:cNvPr id="7" name="6 CuadroTexto"/>
          <p:cNvSpPr txBox="1"/>
          <p:nvPr/>
        </p:nvSpPr>
        <p:spPr>
          <a:xfrm>
            <a:off x="209004" y="6479173"/>
            <a:ext cx="8637301" cy="292388"/>
          </a:xfrm>
          <a:prstGeom prst="rect">
            <a:avLst/>
          </a:prstGeom>
          <a:noFill/>
        </p:spPr>
        <p:txBody>
          <a:bodyPr wrap="none" rtlCol="0">
            <a:spAutoFit/>
          </a:bodyPr>
          <a:lstStyle/>
          <a:p>
            <a:r>
              <a:rPr lang="es-AR" sz="1300" b="1" dirty="0">
                <a:latin typeface="Arial" pitchFamily="34" charset="0"/>
                <a:cs typeface="Arial" pitchFamily="34" charset="0"/>
              </a:rPr>
              <a:t>Fuente: https://e2e.ti.com/blogs_/b/thinkinnovate/archive/2015/01/20/5-technology-trends-to-watch-in-2015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srcRect t="5919"/>
          <a:stretch/>
        </p:blipFill>
        <p:spPr>
          <a:xfrm>
            <a:off x="418011" y="1359244"/>
            <a:ext cx="8229600" cy="5341073"/>
          </a:xfrm>
          <a:prstGeom prst="rect">
            <a:avLst/>
          </a:prstGeom>
        </p:spPr>
      </p:pic>
      <p:sp>
        <p:nvSpPr>
          <p:cNvPr id="5" name="CuadroTexto 4"/>
          <p:cNvSpPr txBox="1"/>
          <p:nvPr/>
        </p:nvSpPr>
        <p:spPr>
          <a:xfrm>
            <a:off x="380283" y="915826"/>
            <a:ext cx="8648521" cy="584775"/>
          </a:xfrm>
          <a:prstGeom prst="rect">
            <a:avLst/>
          </a:prstGeom>
          <a:noFill/>
        </p:spPr>
        <p:txBody>
          <a:bodyPr wrap="none" rtlCol="0">
            <a:spAutoFit/>
          </a:bodyPr>
          <a:lstStyle/>
          <a:p>
            <a:r>
              <a:rPr lang="es-AR" sz="1600" b="1" dirty="0">
                <a:latin typeface="Arial" panose="020B0604020202020204" pitchFamily="34" charset="0"/>
                <a:cs typeface="Arial" panose="020B0604020202020204" pitchFamily="34" charset="0"/>
              </a:rPr>
              <a:t>Generación de electricidad a partir de energías renovables no hidroeléctricas en EEUU</a:t>
            </a:r>
          </a:p>
          <a:p>
            <a:r>
              <a:rPr lang="es-AR" sz="1600" b="1" dirty="0">
                <a:latin typeface="Arial" panose="020B0604020202020204" pitchFamily="34" charset="0"/>
                <a:cs typeface="Arial" panose="020B0604020202020204" pitchFamily="34" charset="0"/>
              </a:rPr>
              <a:t>Proyección 2008 – 2035:</a:t>
            </a:r>
          </a:p>
        </p:txBody>
      </p:sp>
      <p:sp>
        <p:nvSpPr>
          <p:cNvPr id="6" name="CuadroTexto 5"/>
          <p:cNvSpPr txBox="1"/>
          <p:nvPr/>
        </p:nvSpPr>
        <p:spPr>
          <a:xfrm>
            <a:off x="365797" y="262714"/>
            <a:ext cx="8568371" cy="400110"/>
          </a:xfrm>
          <a:prstGeom prst="rect">
            <a:avLst/>
          </a:prstGeom>
          <a:noFill/>
        </p:spPr>
        <p:txBody>
          <a:bodyPr wrap="none" rtlCol="0">
            <a:spAutoFit/>
          </a:bodyPr>
          <a:lstStyle/>
          <a:p>
            <a:r>
              <a:rPr lang="es-AR" sz="2000" b="1" dirty="0">
                <a:solidFill>
                  <a:srgbClr val="0000CC"/>
                </a:solidFill>
                <a:latin typeface="Arial" panose="020B0604020202020204" pitchFamily="34" charset="0"/>
                <a:cs typeface="Arial" panose="020B0604020202020204" pitchFamily="34" charset="0"/>
              </a:rPr>
              <a:t>Soluciones </a:t>
            </a:r>
            <a:r>
              <a:rPr lang="es-AR" sz="2000" b="1" dirty="0">
                <a:solidFill>
                  <a:srgbClr val="0000CC"/>
                </a:solidFill>
                <a:latin typeface="Arial" panose="020B0604020202020204" pitchFamily="34" charset="0"/>
                <a:cs typeface="Arial" panose="020B0604020202020204" pitchFamily="34" charset="0"/>
                <a:sym typeface="Wingdings" panose="05000000000000000000" pitchFamily="2" charset="2"/>
              </a:rPr>
              <a:t> </a:t>
            </a:r>
            <a:r>
              <a:rPr lang="es-AR" sz="2000" b="1" dirty="0">
                <a:solidFill>
                  <a:srgbClr val="0000CC"/>
                </a:solidFill>
                <a:latin typeface="Arial" panose="020B0604020202020204" pitchFamily="34" charset="0"/>
                <a:cs typeface="Arial" panose="020B0604020202020204" pitchFamily="34" charset="0"/>
              </a:rPr>
              <a:t>Generación a partir de fuentes de energías renovables</a:t>
            </a:r>
          </a:p>
        </p:txBody>
      </p:sp>
    </p:spTree>
    <p:extLst>
      <p:ext uri="{BB962C8B-B14F-4D97-AF65-F5344CB8AC3E}">
        <p14:creationId xmlns:p14="http://schemas.microsoft.com/office/powerpoint/2010/main" val="2384457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srcRect t="9669"/>
          <a:stretch/>
        </p:blipFill>
        <p:spPr>
          <a:xfrm>
            <a:off x="1005834" y="1169461"/>
            <a:ext cx="7680961" cy="5329635"/>
          </a:xfrm>
          <a:prstGeom prst="rect">
            <a:avLst/>
          </a:prstGeom>
        </p:spPr>
      </p:pic>
      <p:sp>
        <p:nvSpPr>
          <p:cNvPr id="6" name="CuadroTexto 5"/>
          <p:cNvSpPr txBox="1"/>
          <p:nvPr/>
        </p:nvSpPr>
        <p:spPr>
          <a:xfrm>
            <a:off x="1307694" y="530871"/>
            <a:ext cx="6391493" cy="369332"/>
          </a:xfrm>
          <a:prstGeom prst="rect">
            <a:avLst/>
          </a:prstGeom>
          <a:noFill/>
        </p:spPr>
        <p:txBody>
          <a:bodyPr wrap="none" rtlCol="0">
            <a:spAutoFit/>
          </a:bodyPr>
          <a:lstStyle/>
          <a:p>
            <a:r>
              <a:rPr lang="es-AR" b="1" dirty="0">
                <a:latin typeface="Arial" panose="020B0604020202020204" pitchFamily="34" charset="0"/>
                <a:cs typeface="Arial" panose="020B0604020202020204" pitchFamily="34" charset="0"/>
              </a:rPr>
              <a:t>Ejemplo: Generación de energía eléctrica en EEUU, 2008</a:t>
            </a:r>
          </a:p>
        </p:txBody>
      </p:sp>
    </p:spTree>
    <p:extLst>
      <p:ext uri="{BB962C8B-B14F-4D97-AF65-F5344CB8AC3E}">
        <p14:creationId xmlns:p14="http://schemas.microsoft.com/office/powerpoint/2010/main" val="1974963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agen relacionada"/>
          <p:cNvPicPr>
            <a:picLocks noChangeAspect="1" noChangeArrowheads="1"/>
          </p:cNvPicPr>
          <p:nvPr/>
        </p:nvPicPr>
        <p:blipFill>
          <a:blip r:embed="rId2" cstate="print"/>
          <a:srcRect/>
          <a:stretch>
            <a:fillRect/>
          </a:stretch>
        </p:blipFill>
        <p:spPr bwMode="auto">
          <a:xfrm>
            <a:off x="0" y="744445"/>
            <a:ext cx="9074173" cy="5810286"/>
          </a:xfrm>
          <a:prstGeom prst="rect">
            <a:avLst/>
          </a:prstGeom>
          <a:noFill/>
        </p:spPr>
      </p:pic>
      <p:sp>
        <p:nvSpPr>
          <p:cNvPr id="5" name="4 CuadroTexto"/>
          <p:cNvSpPr txBox="1"/>
          <p:nvPr/>
        </p:nvSpPr>
        <p:spPr>
          <a:xfrm>
            <a:off x="640080" y="352697"/>
            <a:ext cx="1455848" cy="430887"/>
          </a:xfrm>
          <a:prstGeom prst="rect">
            <a:avLst/>
          </a:prstGeom>
          <a:noFill/>
        </p:spPr>
        <p:txBody>
          <a:bodyPr wrap="none" rtlCol="0">
            <a:spAutoFit/>
          </a:bodyPr>
          <a:lstStyle/>
          <a:p>
            <a:r>
              <a:rPr lang="es-AR" sz="2200" b="1" dirty="0">
                <a:latin typeface="Arial" pitchFamily="34" charset="0"/>
                <a:cs typeface="Arial" pitchFamily="34" charset="0"/>
              </a:rPr>
              <a:t>Ejemplo: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lh6.ggpht.com/-BmXN6FV8lok/UImxb1RplmI/AAAAAAAAOCA/JK6EmhDmuZ4/metodo%252520cientifico%25255B5%25255D.gif?imgmax=800"/>
          <p:cNvPicPr>
            <a:picLocks noChangeAspect="1" noChangeArrowheads="1"/>
          </p:cNvPicPr>
          <p:nvPr/>
        </p:nvPicPr>
        <p:blipFill>
          <a:blip r:embed="rId2" cstate="print"/>
          <a:srcRect/>
          <a:stretch>
            <a:fillRect/>
          </a:stretch>
        </p:blipFill>
        <p:spPr bwMode="auto">
          <a:xfrm>
            <a:off x="3851920" y="885647"/>
            <a:ext cx="5184576" cy="5832649"/>
          </a:xfrm>
          <a:prstGeom prst="rect">
            <a:avLst/>
          </a:prstGeom>
          <a:noFill/>
        </p:spPr>
      </p:pic>
      <p:sp>
        <p:nvSpPr>
          <p:cNvPr id="4" name="Rectangle 2"/>
          <p:cNvSpPr>
            <a:spLocks noGrp="1" noChangeArrowheads="1"/>
          </p:cNvSpPr>
          <p:nvPr>
            <p:ph type="title"/>
          </p:nvPr>
        </p:nvSpPr>
        <p:spPr>
          <a:xfrm>
            <a:off x="300444" y="260648"/>
            <a:ext cx="8229600" cy="724942"/>
          </a:xfrm>
        </p:spPr>
        <p:txBody>
          <a:bodyPr>
            <a:normAutofit/>
          </a:bodyPr>
          <a:lstStyle/>
          <a:p>
            <a:pPr eaLnBrk="1" hangingPunct="1">
              <a:defRPr/>
            </a:pPr>
            <a:r>
              <a:rPr lang="es-ES" sz="2800" b="1" dirty="0">
                <a:solidFill>
                  <a:srgbClr val="0000CC"/>
                </a:solidFill>
                <a:latin typeface="Arial" pitchFamily="34" charset="0"/>
                <a:cs typeface="Arial" pitchFamily="34" charset="0"/>
              </a:rPr>
              <a:t>Fundamentos de la ciencia moderna</a:t>
            </a:r>
          </a:p>
        </p:txBody>
      </p:sp>
      <p:sp>
        <p:nvSpPr>
          <p:cNvPr id="6" name="Rectangle 3"/>
          <p:cNvSpPr txBox="1">
            <a:spLocks noChangeArrowheads="1"/>
          </p:cNvSpPr>
          <p:nvPr/>
        </p:nvSpPr>
        <p:spPr>
          <a:xfrm>
            <a:off x="539552" y="1700808"/>
            <a:ext cx="8229600" cy="3815754"/>
          </a:xfrm>
          <a:prstGeom prst="rect">
            <a:avLst/>
          </a:prstGeom>
        </p:spPr>
        <p:txBody>
          <a:bodyPr vert="horz">
            <a:normAutofit/>
          </a:bodyPr>
          <a:lstStyle/>
          <a:p>
            <a:pPr marL="274320" marR="0" lvl="0" indent="-274320" algn="l" defTabSz="914400" rtl="0" eaLnBrk="1" fontAlgn="auto" latinLnBrk="0" hangingPunct="1">
              <a:lnSpc>
                <a:spcPct val="80000"/>
              </a:lnSpc>
              <a:spcBef>
                <a:spcPts val="580"/>
              </a:spcBef>
              <a:spcAft>
                <a:spcPts val="0"/>
              </a:spcAft>
              <a:buClr>
                <a:schemeClr val="accent1"/>
              </a:buClr>
              <a:buSzPct val="85000"/>
              <a:buFont typeface="Wingdings 2"/>
              <a:buChar char=""/>
              <a:tabLst/>
              <a:defRPr/>
            </a:pPr>
            <a:endParaRPr kumimoji="0" lang="es-E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6 CuadroTexto"/>
          <p:cNvSpPr txBox="1"/>
          <p:nvPr/>
        </p:nvSpPr>
        <p:spPr>
          <a:xfrm>
            <a:off x="251520" y="1556792"/>
            <a:ext cx="3888432" cy="4447371"/>
          </a:xfrm>
          <a:prstGeom prst="rect">
            <a:avLst/>
          </a:prstGeom>
          <a:noFill/>
        </p:spPr>
        <p:txBody>
          <a:bodyPr wrap="square" rtlCol="0">
            <a:spAutoFit/>
          </a:bodyPr>
          <a:lstStyle/>
          <a:p>
            <a:pPr lvl="0" indent="-274320">
              <a:lnSpc>
                <a:spcPct val="80000"/>
              </a:lnSpc>
              <a:spcBef>
                <a:spcPts val="580"/>
              </a:spcBef>
              <a:buClr>
                <a:schemeClr val="accent1"/>
              </a:buClr>
              <a:buSzPct val="85000"/>
              <a:defRPr/>
            </a:pPr>
            <a:r>
              <a:rPr lang="es-ES" sz="1600" dirty="0">
                <a:latin typeface="Arial" pitchFamily="34" charset="0"/>
                <a:cs typeface="Arial" pitchFamily="34" charset="0"/>
              </a:rPr>
              <a:t>La concepción actual de la ciencia se remonta a los siglos XVI y XVII. El método científico se puede esquematizar planteando tres etapas básicas: </a:t>
            </a:r>
          </a:p>
          <a:p>
            <a:pPr lvl="0" indent="-274320">
              <a:lnSpc>
                <a:spcPct val="80000"/>
              </a:lnSpc>
              <a:spcBef>
                <a:spcPts val="580"/>
              </a:spcBef>
              <a:buClr>
                <a:schemeClr val="accent1"/>
              </a:buClr>
              <a:buSzPct val="85000"/>
              <a:defRPr/>
            </a:pPr>
            <a:endParaRPr lang="es-ES" sz="1600" dirty="0">
              <a:latin typeface="Arial" pitchFamily="34" charset="0"/>
              <a:cs typeface="Arial" pitchFamily="34" charset="0"/>
            </a:endParaRPr>
          </a:p>
          <a:p>
            <a:pPr lvl="0" indent="-274320">
              <a:lnSpc>
                <a:spcPct val="80000"/>
              </a:lnSpc>
              <a:spcBef>
                <a:spcPts val="580"/>
              </a:spcBef>
              <a:buClr>
                <a:schemeClr val="accent1"/>
              </a:buClr>
              <a:buSzPct val="85000"/>
              <a:defRPr/>
            </a:pPr>
            <a:r>
              <a:rPr lang="es-ES" sz="1600" b="1" dirty="0">
                <a:latin typeface="Arial" pitchFamily="34" charset="0"/>
                <a:cs typeface="Arial" pitchFamily="34" charset="0"/>
              </a:rPr>
              <a:t>1) </a:t>
            </a:r>
            <a:r>
              <a:rPr lang="es-ES" sz="1600" dirty="0">
                <a:latin typeface="Arial" pitchFamily="34" charset="0"/>
                <a:cs typeface="Arial" pitchFamily="34" charset="0"/>
              </a:rPr>
              <a:t>"</a:t>
            </a:r>
            <a:r>
              <a:rPr lang="es-ES" sz="1600" b="1" dirty="0">
                <a:latin typeface="Arial" pitchFamily="34" charset="0"/>
                <a:cs typeface="Arial" pitchFamily="34" charset="0"/>
              </a:rPr>
              <a:t>La observación</a:t>
            </a:r>
            <a:r>
              <a:rPr lang="es-ES" sz="1600" dirty="0">
                <a:latin typeface="Arial" pitchFamily="34" charset="0"/>
                <a:cs typeface="Arial" pitchFamily="34" charset="0"/>
              </a:rPr>
              <a:t>" de ciertos hechos, para descubrir la(s) ley(es) principal(es) que </a:t>
            </a:r>
            <a:r>
              <a:rPr lang="es-ES" dirty="0">
                <a:latin typeface="Arial" pitchFamily="34" charset="0"/>
                <a:cs typeface="Arial" pitchFamily="34" charset="0"/>
              </a:rPr>
              <a:t>los</a:t>
            </a:r>
            <a:r>
              <a:rPr lang="es-ES" sz="1600" dirty="0">
                <a:latin typeface="Arial" pitchFamily="34" charset="0"/>
                <a:cs typeface="Arial" pitchFamily="34" charset="0"/>
              </a:rPr>
              <a:t> rige(n). </a:t>
            </a:r>
          </a:p>
          <a:p>
            <a:pPr lvl="0" indent="-274320">
              <a:lnSpc>
                <a:spcPct val="80000"/>
              </a:lnSpc>
              <a:spcBef>
                <a:spcPts val="580"/>
              </a:spcBef>
              <a:buClr>
                <a:schemeClr val="accent1"/>
              </a:buClr>
              <a:buSzPct val="85000"/>
              <a:defRPr/>
            </a:pPr>
            <a:endParaRPr lang="es-ES" sz="1600" dirty="0">
              <a:latin typeface="Arial" pitchFamily="34" charset="0"/>
              <a:cs typeface="Arial" pitchFamily="34" charset="0"/>
            </a:endParaRPr>
          </a:p>
          <a:p>
            <a:pPr lvl="0" indent="-274320">
              <a:lnSpc>
                <a:spcPct val="80000"/>
              </a:lnSpc>
              <a:spcBef>
                <a:spcPts val="580"/>
              </a:spcBef>
              <a:buClr>
                <a:schemeClr val="accent1"/>
              </a:buClr>
              <a:buSzPct val="85000"/>
              <a:defRPr/>
            </a:pPr>
            <a:r>
              <a:rPr lang="es-ES" sz="1600" b="1" dirty="0">
                <a:latin typeface="Arial" pitchFamily="34" charset="0"/>
                <a:cs typeface="Arial" pitchFamily="34" charset="0"/>
              </a:rPr>
              <a:t>2) </a:t>
            </a:r>
            <a:r>
              <a:rPr lang="es-ES" sz="1600" dirty="0">
                <a:latin typeface="Arial" pitchFamily="34" charset="0"/>
                <a:cs typeface="Arial" pitchFamily="34" charset="0"/>
              </a:rPr>
              <a:t>"</a:t>
            </a:r>
            <a:r>
              <a:rPr lang="es-ES" sz="1600" b="1" dirty="0">
                <a:latin typeface="Arial" pitchFamily="34" charset="0"/>
                <a:cs typeface="Arial" pitchFamily="34" charset="0"/>
              </a:rPr>
              <a:t>La formulación de hipótesis</a:t>
            </a:r>
            <a:r>
              <a:rPr lang="es-ES" sz="1600" dirty="0">
                <a:latin typeface="Arial" pitchFamily="34" charset="0"/>
                <a:cs typeface="Arial" pitchFamily="34" charset="0"/>
              </a:rPr>
              <a:t>", entendiendo por hipótesis una respuesta tentativa que permita explicar los hechos observados.</a:t>
            </a:r>
          </a:p>
          <a:p>
            <a:pPr lvl="0" indent="-274320">
              <a:lnSpc>
                <a:spcPct val="80000"/>
              </a:lnSpc>
              <a:spcBef>
                <a:spcPts val="580"/>
              </a:spcBef>
              <a:buClr>
                <a:schemeClr val="accent1"/>
              </a:buClr>
              <a:buSzPct val="85000"/>
              <a:defRPr/>
            </a:pPr>
            <a:endParaRPr lang="es-ES" sz="1600" dirty="0">
              <a:latin typeface="Arial" pitchFamily="34" charset="0"/>
              <a:cs typeface="Arial" pitchFamily="34" charset="0"/>
            </a:endParaRPr>
          </a:p>
          <a:p>
            <a:pPr lvl="0" indent="-274320">
              <a:lnSpc>
                <a:spcPct val="80000"/>
              </a:lnSpc>
              <a:spcBef>
                <a:spcPts val="580"/>
              </a:spcBef>
              <a:buClr>
                <a:schemeClr val="accent1"/>
              </a:buClr>
              <a:buSzPct val="85000"/>
              <a:defRPr/>
            </a:pPr>
            <a:r>
              <a:rPr lang="es-ES" sz="1600" b="1" dirty="0">
                <a:latin typeface="Arial" pitchFamily="34" charset="0"/>
                <a:cs typeface="Arial" pitchFamily="34" charset="0"/>
              </a:rPr>
              <a:t>3) </a:t>
            </a:r>
            <a:r>
              <a:rPr lang="es-ES" sz="1600" dirty="0">
                <a:latin typeface="Arial" pitchFamily="34" charset="0"/>
                <a:cs typeface="Arial" pitchFamily="34" charset="0"/>
              </a:rPr>
              <a:t>"</a:t>
            </a:r>
            <a:r>
              <a:rPr lang="es-ES" sz="1600" b="1" dirty="0">
                <a:latin typeface="Arial" pitchFamily="34" charset="0"/>
                <a:cs typeface="Arial" pitchFamily="34" charset="0"/>
              </a:rPr>
              <a:t>La comprobación de la hipótesis</a:t>
            </a:r>
            <a:r>
              <a:rPr lang="es-ES" sz="1600" dirty="0">
                <a:latin typeface="Arial" pitchFamily="34" charset="0"/>
                <a:cs typeface="Arial" pitchFamily="34" charset="0"/>
              </a:rPr>
              <a:t>", mediante la experimentación y el análisis.”</a:t>
            </a:r>
          </a:p>
          <a:p>
            <a:pPr lvl="0" indent="-274320">
              <a:lnSpc>
                <a:spcPct val="80000"/>
              </a:lnSpc>
              <a:spcBef>
                <a:spcPts val="580"/>
              </a:spcBef>
              <a:buClr>
                <a:schemeClr val="accent1"/>
              </a:buClr>
              <a:buSzPct val="85000"/>
              <a:buFont typeface="Wingdings 2"/>
              <a:buChar char=""/>
              <a:defRPr/>
            </a:pPr>
            <a:endParaRPr lang="es-ES" sz="1600" dirty="0">
              <a:latin typeface="Arial" pitchFamily="34" charset="0"/>
              <a:cs typeface="Arial" pitchFamily="34" charset="0"/>
            </a:endParaRPr>
          </a:p>
          <a:p>
            <a:endParaRPr lang="es-AR" sz="1600" dirty="0">
              <a:latin typeface="Arial" pitchFamily="34" charset="0"/>
              <a:cs typeface="Arial"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print"/>
          <a:srcRect t="6746"/>
          <a:stretch/>
        </p:blipFill>
        <p:spPr>
          <a:xfrm>
            <a:off x="561703" y="989050"/>
            <a:ext cx="8373291" cy="5786033"/>
          </a:xfrm>
          <a:prstGeom prst="rect">
            <a:avLst/>
          </a:prstGeom>
        </p:spPr>
      </p:pic>
      <p:sp>
        <p:nvSpPr>
          <p:cNvPr id="7" name="Rectángulo 6"/>
          <p:cNvSpPr/>
          <p:nvPr/>
        </p:nvSpPr>
        <p:spPr>
          <a:xfrm>
            <a:off x="565398" y="328140"/>
            <a:ext cx="6946132" cy="400110"/>
          </a:xfrm>
          <a:prstGeom prst="rect">
            <a:avLst/>
          </a:prstGeom>
        </p:spPr>
        <p:txBody>
          <a:bodyPr wrap="none">
            <a:spAutoFit/>
          </a:bodyPr>
          <a:lstStyle/>
          <a:p>
            <a:r>
              <a:rPr lang="es-AR" sz="2000" b="1" dirty="0">
                <a:solidFill>
                  <a:srgbClr val="0000CC"/>
                </a:solidFill>
                <a:latin typeface="Arial" panose="020B0604020202020204" pitchFamily="34" charset="0"/>
                <a:cs typeface="Arial" panose="020B0604020202020204" pitchFamily="34" charset="0"/>
              </a:rPr>
              <a:t>Soluciones </a:t>
            </a:r>
            <a:r>
              <a:rPr lang="es-AR" sz="2000" b="1" dirty="0">
                <a:solidFill>
                  <a:srgbClr val="0000CC"/>
                </a:solidFill>
                <a:latin typeface="Arial" panose="020B0604020202020204" pitchFamily="34" charset="0"/>
                <a:cs typeface="Arial" panose="020B0604020202020204" pitchFamily="34" charset="0"/>
                <a:sym typeface="Wingdings" panose="05000000000000000000" pitchFamily="2" charset="2"/>
              </a:rPr>
              <a:t>   </a:t>
            </a:r>
            <a:r>
              <a:rPr lang="es-AR" sz="2000" b="1" dirty="0">
                <a:solidFill>
                  <a:srgbClr val="0000CC"/>
                </a:solidFill>
                <a:latin typeface="Arial" panose="020B0604020202020204" pitchFamily="34" charset="0"/>
                <a:cs typeface="Arial" panose="020B0604020202020204" pitchFamily="34" charset="0"/>
              </a:rPr>
              <a:t>Nuevas tecnologías de almacenamiento</a:t>
            </a:r>
          </a:p>
        </p:txBody>
      </p:sp>
      <p:sp>
        <p:nvSpPr>
          <p:cNvPr id="4" name="3 CuadroTexto"/>
          <p:cNvSpPr txBox="1"/>
          <p:nvPr/>
        </p:nvSpPr>
        <p:spPr>
          <a:xfrm>
            <a:off x="143689" y="6544491"/>
            <a:ext cx="8948059" cy="276999"/>
          </a:xfrm>
          <a:prstGeom prst="rect">
            <a:avLst/>
          </a:prstGeom>
          <a:noFill/>
        </p:spPr>
        <p:txBody>
          <a:bodyPr wrap="square" rtlCol="0">
            <a:spAutoFit/>
          </a:bodyPr>
          <a:lstStyle/>
          <a:p>
            <a:r>
              <a:rPr lang="es-AR" sz="1200" b="1" dirty="0">
                <a:latin typeface="Arial" pitchFamily="34" charset="0"/>
                <a:cs typeface="Arial" pitchFamily="34" charset="0"/>
              </a:rPr>
              <a:t>Fuente: </a:t>
            </a:r>
            <a:r>
              <a:rPr lang="en-US" sz="1200" b="1" dirty="0">
                <a:latin typeface="Arial" pitchFamily="34" charset="0"/>
                <a:cs typeface="Arial" pitchFamily="34" charset="0"/>
              </a:rPr>
              <a:t> “Electric Power Industry Needs for Grid-Scale Storage Applications”. </a:t>
            </a:r>
            <a:r>
              <a:rPr lang="es-AR" sz="1200" b="1" dirty="0">
                <a:latin typeface="Arial" pitchFamily="34" charset="0"/>
                <a:cs typeface="Arial" pitchFamily="34" charset="0"/>
              </a:rPr>
              <a:t>Departamento de Energía de EEUU (2010)</a:t>
            </a:r>
          </a:p>
        </p:txBody>
      </p:sp>
    </p:spTree>
    <p:extLst>
      <p:ext uri="{BB962C8B-B14F-4D97-AF65-F5344CB8AC3E}">
        <p14:creationId xmlns:p14="http://schemas.microsoft.com/office/powerpoint/2010/main" val="3254536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srcRect t="7255"/>
          <a:stretch/>
        </p:blipFill>
        <p:spPr>
          <a:xfrm>
            <a:off x="1" y="515335"/>
            <a:ext cx="9144000" cy="5937717"/>
          </a:xfrm>
          <a:prstGeom prst="rect">
            <a:avLst/>
          </a:prstGeom>
        </p:spPr>
      </p:pic>
      <p:sp>
        <p:nvSpPr>
          <p:cNvPr id="6" name="CuadroTexto 5"/>
          <p:cNvSpPr txBox="1"/>
          <p:nvPr/>
        </p:nvSpPr>
        <p:spPr>
          <a:xfrm>
            <a:off x="559243" y="38952"/>
            <a:ext cx="6117252" cy="430887"/>
          </a:xfrm>
          <a:prstGeom prst="rect">
            <a:avLst/>
          </a:prstGeom>
          <a:noFill/>
        </p:spPr>
        <p:txBody>
          <a:bodyPr wrap="none" rtlCol="0">
            <a:spAutoFit/>
          </a:bodyPr>
          <a:lstStyle/>
          <a:p>
            <a:r>
              <a:rPr lang="es-AR" sz="2200" b="1" dirty="0">
                <a:solidFill>
                  <a:srgbClr val="0000CC"/>
                </a:solidFill>
                <a:latin typeface="Arial" panose="020B0604020202020204" pitchFamily="34" charset="0"/>
                <a:cs typeface="Arial" panose="020B0604020202020204" pitchFamily="34" charset="0"/>
              </a:rPr>
              <a:t>Resumen  - Tecnologías de almacenamiento</a:t>
            </a:r>
          </a:p>
        </p:txBody>
      </p:sp>
      <p:sp>
        <p:nvSpPr>
          <p:cNvPr id="4" name="3 CuadroTexto"/>
          <p:cNvSpPr txBox="1"/>
          <p:nvPr/>
        </p:nvSpPr>
        <p:spPr>
          <a:xfrm>
            <a:off x="130626" y="6544491"/>
            <a:ext cx="8948059" cy="276999"/>
          </a:xfrm>
          <a:prstGeom prst="rect">
            <a:avLst/>
          </a:prstGeom>
          <a:noFill/>
        </p:spPr>
        <p:txBody>
          <a:bodyPr wrap="square" rtlCol="0">
            <a:spAutoFit/>
          </a:bodyPr>
          <a:lstStyle/>
          <a:p>
            <a:r>
              <a:rPr lang="es-AR" sz="1200" b="1" dirty="0">
                <a:latin typeface="Arial" pitchFamily="34" charset="0"/>
                <a:cs typeface="Arial" pitchFamily="34" charset="0"/>
              </a:rPr>
              <a:t>Fuente: </a:t>
            </a:r>
            <a:r>
              <a:rPr lang="en-US" sz="1200" b="1" dirty="0">
                <a:latin typeface="Arial" pitchFamily="34" charset="0"/>
                <a:cs typeface="Arial" pitchFamily="34" charset="0"/>
              </a:rPr>
              <a:t> “Electric Power Industry Needs for Grid-Scale Storage Applications”. </a:t>
            </a:r>
            <a:r>
              <a:rPr lang="es-AR" sz="1200" b="1" dirty="0">
                <a:latin typeface="Arial" pitchFamily="34" charset="0"/>
                <a:cs typeface="Arial" pitchFamily="34" charset="0"/>
              </a:rPr>
              <a:t>Departamento de Energía de EEUU (2010)</a:t>
            </a:r>
          </a:p>
        </p:txBody>
      </p:sp>
    </p:spTree>
    <p:extLst>
      <p:ext uri="{BB962C8B-B14F-4D97-AF65-F5344CB8AC3E}">
        <p14:creationId xmlns:p14="http://schemas.microsoft.com/office/powerpoint/2010/main" val="1064805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srcRect t="12004"/>
          <a:stretch/>
        </p:blipFill>
        <p:spPr>
          <a:xfrm>
            <a:off x="627018" y="1582808"/>
            <a:ext cx="8085908" cy="4498898"/>
          </a:xfrm>
          <a:prstGeom prst="rect">
            <a:avLst/>
          </a:prstGeom>
        </p:spPr>
      </p:pic>
      <p:sp>
        <p:nvSpPr>
          <p:cNvPr id="5" name="CuadroTexto 4"/>
          <p:cNvSpPr txBox="1"/>
          <p:nvPr/>
        </p:nvSpPr>
        <p:spPr>
          <a:xfrm>
            <a:off x="565227" y="387178"/>
            <a:ext cx="7826181" cy="338554"/>
          </a:xfrm>
          <a:prstGeom prst="rect">
            <a:avLst/>
          </a:prstGeom>
          <a:noFill/>
        </p:spPr>
        <p:txBody>
          <a:bodyPr wrap="none" rtlCol="0">
            <a:spAutoFit/>
          </a:bodyPr>
          <a:lstStyle/>
          <a:p>
            <a:r>
              <a:rPr lang="es-AR" sz="1600" b="1" dirty="0">
                <a:latin typeface="Arial" panose="020B0604020202020204" pitchFamily="34" charset="0"/>
                <a:cs typeface="Arial" panose="020B0604020202020204" pitchFamily="34" charset="0"/>
              </a:rPr>
              <a:t>Sistemas de almacenamiento instalados y planeados en EEUU a abril de 2010:</a:t>
            </a:r>
          </a:p>
        </p:txBody>
      </p:sp>
      <p:sp>
        <p:nvSpPr>
          <p:cNvPr id="6" name="5 CuadroTexto"/>
          <p:cNvSpPr txBox="1"/>
          <p:nvPr/>
        </p:nvSpPr>
        <p:spPr>
          <a:xfrm>
            <a:off x="143689" y="6544491"/>
            <a:ext cx="8948059" cy="276999"/>
          </a:xfrm>
          <a:prstGeom prst="rect">
            <a:avLst/>
          </a:prstGeom>
          <a:noFill/>
        </p:spPr>
        <p:txBody>
          <a:bodyPr wrap="square" rtlCol="0">
            <a:spAutoFit/>
          </a:bodyPr>
          <a:lstStyle/>
          <a:p>
            <a:r>
              <a:rPr lang="es-AR" sz="1200" b="1" dirty="0">
                <a:latin typeface="Arial" pitchFamily="34" charset="0"/>
                <a:cs typeface="Arial" pitchFamily="34" charset="0"/>
              </a:rPr>
              <a:t>Fuente: </a:t>
            </a:r>
            <a:r>
              <a:rPr lang="en-US" sz="1200" b="1" dirty="0">
                <a:latin typeface="Arial" pitchFamily="34" charset="0"/>
                <a:cs typeface="Arial" pitchFamily="34" charset="0"/>
              </a:rPr>
              <a:t> “Electric Power Industry Needs for Grid-Scale Storage Applications”. </a:t>
            </a:r>
            <a:r>
              <a:rPr lang="es-AR" sz="1200" b="1" dirty="0">
                <a:latin typeface="Arial" pitchFamily="34" charset="0"/>
                <a:cs typeface="Arial" pitchFamily="34" charset="0"/>
              </a:rPr>
              <a:t>Departamento de Energía de EEUU (2010)</a:t>
            </a:r>
          </a:p>
        </p:txBody>
      </p:sp>
    </p:spTree>
    <p:extLst>
      <p:ext uri="{BB962C8B-B14F-4D97-AF65-F5344CB8AC3E}">
        <p14:creationId xmlns:p14="http://schemas.microsoft.com/office/powerpoint/2010/main" val="1130513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eco cities future"/>
          <p:cNvPicPr>
            <a:picLocks noChangeAspect="1" noChangeArrowheads="1"/>
          </p:cNvPicPr>
          <p:nvPr/>
        </p:nvPicPr>
        <p:blipFill>
          <a:blip r:embed="rId2" cstate="print"/>
          <a:srcRect/>
          <a:stretch>
            <a:fillRect/>
          </a:stretch>
        </p:blipFill>
        <p:spPr bwMode="auto">
          <a:xfrm>
            <a:off x="0" y="1224324"/>
            <a:ext cx="9143999" cy="5569529"/>
          </a:xfrm>
          <a:prstGeom prst="rect">
            <a:avLst/>
          </a:prstGeom>
          <a:noFill/>
        </p:spPr>
      </p:pic>
      <p:sp>
        <p:nvSpPr>
          <p:cNvPr id="5" name="1 Título"/>
          <p:cNvSpPr>
            <a:spLocks noGrp="1"/>
          </p:cNvSpPr>
          <p:nvPr>
            <p:ph type="title"/>
          </p:nvPr>
        </p:nvSpPr>
        <p:spPr>
          <a:xfrm>
            <a:off x="583202" y="260648"/>
            <a:ext cx="7498080" cy="738336"/>
          </a:xfrm>
        </p:spPr>
        <p:txBody>
          <a:bodyPr bIns="91440" anchor="b" anchorCtr="0">
            <a:normAutofit/>
          </a:bodyPr>
          <a:lstStyle/>
          <a:p>
            <a:pPr>
              <a:defRPr/>
            </a:pPr>
            <a:r>
              <a:rPr lang="es-ES" sz="2800" b="1" dirty="0">
                <a:solidFill>
                  <a:srgbClr val="0000CC"/>
                </a:solidFill>
                <a:latin typeface="Arial" pitchFamily="34" charset="0"/>
                <a:cs typeface="Arial" pitchFamily="34" charset="0"/>
              </a:rPr>
              <a:t>¿Ciudades del futuro?</a:t>
            </a:r>
            <a:endParaRPr lang="es-CO" sz="2800" b="1" dirty="0">
              <a:solidFill>
                <a:srgbClr val="0000CC"/>
              </a:solidFill>
              <a:latin typeface="Arial" pitchFamily="34" charset="0"/>
              <a:cs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n relacionada"/>
          <p:cNvPicPr>
            <a:picLocks noChangeAspect="1" noChangeArrowheads="1"/>
          </p:cNvPicPr>
          <p:nvPr/>
        </p:nvPicPr>
        <p:blipFill>
          <a:blip r:embed="rId2" cstate="print"/>
          <a:srcRect/>
          <a:stretch>
            <a:fillRect/>
          </a:stretch>
        </p:blipFill>
        <p:spPr bwMode="auto">
          <a:xfrm>
            <a:off x="377641" y="1112055"/>
            <a:ext cx="8452850" cy="5667567"/>
          </a:xfrm>
          <a:prstGeom prst="rect">
            <a:avLst/>
          </a:prstGeom>
          <a:noFill/>
        </p:spPr>
      </p:pic>
      <p:sp>
        <p:nvSpPr>
          <p:cNvPr id="5" name="1 Título"/>
          <p:cNvSpPr>
            <a:spLocks noGrp="1"/>
          </p:cNvSpPr>
          <p:nvPr>
            <p:ph type="title"/>
          </p:nvPr>
        </p:nvSpPr>
        <p:spPr>
          <a:xfrm>
            <a:off x="583202" y="260648"/>
            <a:ext cx="7498080" cy="738336"/>
          </a:xfrm>
        </p:spPr>
        <p:txBody>
          <a:bodyPr bIns="91440" anchor="b" anchorCtr="0">
            <a:normAutofit/>
          </a:bodyPr>
          <a:lstStyle/>
          <a:p>
            <a:pPr>
              <a:defRPr/>
            </a:pPr>
            <a:r>
              <a:rPr lang="es-ES" sz="2800" b="1" dirty="0">
                <a:solidFill>
                  <a:srgbClr val="0000CC"/>
                </a:solidFill>
                <a:latin typeface="Arial" pitchFamily="34" charset="0"/>
                <a:cs typeface="Arial" pitchFamily="34" charset="0"/>
              </a:rPr>
              <a:t>¿Ciudades del futuro?</a:t>
            </a:r>
            <a:endParaRPr lang="es-CO" sz="2800" b="1" dirty="0">
              <a:solidFill>
                <a:srgbClr val="0000CC"/>
              </a:solidFill>
              <a:latin typeface="Arial" pitchFamily="34" charset="0"/>
              <a:cs typeface="Arial"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sultado de imagen para eco cities future"/>
          <p:cNvPicPr>
            <a:picLocks noChangeAspect="1" noChangeArrowheads="1"/>
          </p:cNvPicPr>
          <p:nvPr/>
        </p:nvPicPr>
        <p:blipFill>
          <a:blip r:embed="rId2" cstate="print"/>
          <a:srcRect/>
          <a:stretch>
            <a:fillRect/>
          </a:stretch>
        </p:blipFill>
        <p:spPr bwMode="auto">
          <a:xfrm>
            <a:off x="0" y="250590"/>
            <a:ext cx="9144000" cy="6476037"/>
          </a:xfrm>
          <a:prstGeom prst="rect">
            <a:avLst/>
          </a:prstGeom>
          <a:noFill/>
        </p:spPr>
      </p:pic>
      <p:sp>
        <p:nvSpPr>
          <p:cNvPr id="5" name="1 Título"/>
          <p:cNvSpPr>
            <a:spLocks noGrp="1"/>
          </p:cNvSpPr>
          <p:nvPr>
            <p:ph type="title"/>
          </p:nvPr>
        </p:nvSpPr>
        <p:spPr>
          <a:xfrm>
            <a:off x="583202" y="260648"/>
            <a:ext cx="7498080" cy="738336"/>
          </a:xfrm>
        </p:spPr>
        <p:txBody>
          <a:bodyPr bIns="91440" anchor="b" anchorCtr="0">
            <a:normAutofit/>
          </a:bodyPr>
          <a:lstStyle/>
          <a:p>
            <a:pPr>
              <a:defRPr/>
            </a:pPr>
            <a:r>
              <a:rPr lang="es-ES" sz="2800" b="1" dirty="0">
                <a:solidFill>
                  <a:srgbClr val="0000CC"/>
                </a:solidFill>
                <a:latin typeface="Arial" pitchFamily="34" charset="0"/>
                <a:cs typeface="Arial" pitchFamily="34" charset="0"/>
              </a:rPr>
              <a:t>¿Ciudades del futuro?</a:t>
            </a:r>
            <a:endParaRPr lang="es-CO" sz="2800" b="1" dirty="0">
              <a:solidFill>
                <a:srgbClr val="0000CC"/>
              </a:solidFill>
              <a:latin typeface="Arial" pitchFamily="34" charset="0"/>
              <a:cs typeface="Arial"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agen relacionada"/>
          <p:cNvPicPr>
            <a:picLocks noChangeAspect="1" noChangeArrowheads="1"/>
          </p:cNvPicPr>
          <p:nvPr/>
        </p:nvPicPr>
        <p:blipFill>
          <a:blip r:embed="rId2" cstate="print"/>
          <a:srcRect/>
          <a:stretch>
            <a:fillRect/>
          </a:stretch>
        </p:blipFill>
        <p:spPr bwMode="auto">
          <a:xfrm>
            <a:off x="19699" y="1153335"/>
            <a:ext cx="9111238" cy="5221340"/>
          </a:xfrm>
          <a:prstGeom prst="rect">
            <a:avLst/>
          </a:prstGeom>
          <a:noFill/>
        </p:spPr>
      </p:pic>
      <p:sp>
        <p:nvSpPr>
          <p:cNvPr id="5" name="1 Título"/>
          <p:cNvSpPr>
            <a:spLocks noGrp="1"/>
          </p:cNvSpPr>
          <p:nvPr>
            <p:ph type="title"/>
          </p:nvPr>
        </p:nvSpPr>
        <p:spPr>
          <a:xfrm>
            <a:off x="583202" y="260648"/>
            <a:ext cx="7498080" cy="738336"/>
          </a:xfrm>
        </p:spPr>
        <p:txBody>
          <a:bodyPr bIns="91440" anchor="b" anchorCtr="0">
            <a:normAutofit/>
          </a:bodyPr>
          <a:lstStyle/>
          <a:p>
            <a:pPr>
              <a:defRPr/>
            </a:pPr>
            <a:r>
              <a:rPr lang="es-ES" sz="2800" b="1" dirty="0">
                <a:solidFill>
                  <a:srgbClr val="0000CC"/>
                </a:solidFill>
                <a:latin typeface="Arial" pitchFamily="34" charset="0"/>
                <a:cs typeface="Arial" pitchFamily="34" charset="0"/>
              </a:rPr>
              <a:t>¿Ciudades del futuro?</a:t>
            </a:r>
            <a:endParaRPr lang="es-CO" sz="2800" b="1" dirty="0">
              <a:solidFill>
                <a:srgbClr val="0000CC"/>
              </a:solidFill>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gtresearchnews.gatech.edu/wp-content/uploads/2009/12/nano-multidisciplinary1-h.jpg?phpMyAdmin=387c4b701e2at54367af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514" y="607625"/>
            <a:ext cx="8203475" cy="557597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9634" y="6002704"/>
            <a:ext cx="8321040" cy="738664"/>
          </a:xfrm>
          <a:prstGeom prst="rect">
            <a:avLst/>
          </a:prstGeom>
        </p:spPr>
        <p:txBody>
          <a:bodyPr wrap="square">
            <a:spAutoFit/>
          </a:bodyPr>
          <a:lstStyle/>
          <a:p>
            <a:r>
              <a:rPr lang="en-US" sz="1400" b="1" dirty="0" err="1">
                <a:latin typeface="Arial" pitchFamily="34" charset="0"/>
                <a:cs typeface="Arial" pitchFamily="34" charset="0"/>
              </a:rPr>
              <a:t>Cada</a:t>
            </a:r>
            <a:r>
              <a:rPr lang="en-US" sz="1400" b="1" dirty="0">
                <a:latin typeface="Arial" pitchFamily="34" charset="0"/>
                <a:cs typeface="Arial" pitchFamily="34" charset="0"/>
              </a:rPr>
              <a:t> </a:t>
            </a:r>
            <a:r>
              <a:rPr lang="en-US" sz="1400" b="1" dirty="0" err="1">
                <a:latin typeface="Arial" pitchFamily="34" charset="0"/>
                <a:cs typeface="Arial" pitchFamily="34" charset="0"/>
              </a:rPr>
              <a:t>nodo</a:t>
            </a:r>
            <a:r>
              <a:rPr lang="en-US" sz="1400" b="1" dirty="0">
                <a:latin typeface="Arial" pitchFamily="34" charset="0"/>
                <a:cs typeface="Arial" pitchFamily="34" charset="0"/>
              </a:rPr>
              <a:t> </a:t>
            </a:r>
            <a:r>
              <a:rPr lang="en-US" sz="1400" b="1" dirty="0" err="1">
                <a:latin typeface="Arial" pitchFamily="34" charset="0"/>
                <a:cs typeface="Arial" pitchFamily="34" charset="0"/>
              </a:rPr>
              <a:t>es</a:t>
            </a:r>
            <a:r>
              <a:rPr lang="en-US" sz="1400" b="1" dirty="0">
                <a:latin typeface="Arial" pitchFamily="34" charset="0"/>
                <a:cs typeface="Arial" pitchFamily="34" charset="0"/>
              </a:rPr>
              <a:t> </a:t>
            </a:r>
            <a:r>
              <a:rPr lang="en-US" sz="1400" b="1" dirty="0" err="1">
                <a:latin typeface="Arial" pitchFamily="34" charset="0"/>
                <a:cs typeface="Arial" pitchFamily="34" charset="0"/>
              </a:rPr>
              <a:t>uno</a:t>
            </a:r>
            <a:r>
              <a:rPr lang="en-US" sz="1400" b="1" dirty="0">
                <a:latin typeface="Arial" pitchFamily="34" charset="0"/>
                <a:cs typeface="Arial" pitchFamily="34" charset="0"/>
              </a:rPr>
              <a:t> de 175 </a:t>
            </a:r>
            <a:r>
              <a:rPr lang="en-US" sz="1400" b="1" dirty="0" err="1">
                <a:latin typeface="Arial" pitchFamily="34" charset="0"/>
                <a:cs typeface="Arial" pitchFamily="34" charset="0"/>
              </a:rPr>
              <a:t>categorías</a:t>
            </a:r>
            <a:r>
              <a:rPr lang="en-US" sz="1400" b="1" dirty="0">
                <a:latin typeface="Arial" pitchFamily="34" charset="0"/>
                <a:cs typeface="Arial" pitchFamily="34" charset="0"/>
              </a:rPr>
              <a:t> </a:t>
            </a:r>
            <a:r>
              <a:rPr lang="en-US" sz="1400" b="1" dirty="0" err="1">
                <a:latin typeface="Arial" pitchFamily="34" charset="0"/>
                <a:cs typeface="Arial" pitchFamily="34" charset="0"/>
              </a:rPr>
              <a:t>temáticas</a:t>
            </a:r>
            <a:r>
              <a:rPr lang="en-US" sz="1400" b="1" dirty="0">
                <a:latin typeface="Arial" pitchFamily="34" charset="0"/>
                <a:cs typeface="Arial" pitchFamily="34" charset="0"/>
              </a:rPr>
              <a:t> en la base de </a:t>
            </a:r>
            <a:r>
              <a:rPr lang="en-US" sz="1400" b="1" dirty="0" err="1">
                <a:latin typeface="Arial" pitchFamily="34" charset="0"/>
                <a:cs typeface="Arial" pitchFamily="34" charset="0"/>
              </a:rPr>
              <a:t>datos</a:t>
            </a:r>
            <a:r>
              <a:rPr lang="en-US" sz="1400" b="1" dirty="0">
                <a:latin typeface="Arial" pitchFamily="34" charset="0"/>
                <a:cs typeface="Arial" pitchFamily="34" charset="0"/>
              </a:rPr>
              <a:t> del SCI, y el </a:t>
            </a:r>
            <a:r>
              <a:rPr lang="en-US" sz="1400" b="1" dirty="0" err="1">
                <a:latin typeface="Arial" pitchFamily="34" charset="0"/>
                <a:cs typeface="Arial" pitchFamily="34" charset="0"/>
              </a:rPr>
              <a:t>tamaño</a:t>
            </a:r>
            <a:r>
              <a:rPr lang="en-US" sz="1400" b="1" dirty="0">
                <a:latin typeface="Arial" pitchFamily="34" charset="0"/>
                <a:cs typeface="Arial" pitchFamily="34" charset="0"/>
              </a:rPr>
              <a:t> de </a:t>
            </a:r>
            <a:r>
              <a:rPr lang="en-US" sz="1400" b="1" dirty="0" err="1">
                <a:latin typeface="Arial" pitchFamily="34" charset="0"/>
                <a:cs typeface="Arial" pitchFamily="34" charset="0"/>
              </a:rPr>
              <a:t>cada</a:t>
            </a:r>
            <a:r>
              <a:rPr lang="en-US" sz="1400" b="1" dirty="0">
                <a:latin typeface="Arial" pitchFamily="34" charset="0"/>
                <a:cs typeface="Arial" pitchFamily="34" charset="0"/>
              </a:rPr>
              <a:t> </a:t>
            </a:r>
            <a:r>
              <a:rPr lang="en-US" sz="1400" b="1" dirty="0" err="1">
                <a:latin typeface="Arial" pitchFamily="34" charset="0"/>
                <a:cs typeface="Arial" pitchFamily="34" charset="0"/>
              </a:rPr>
              <a:t>nodo</a:t>
            </a:r>
            <a:r>
              <a:rPr lang="en-US" sz="1400" b="1" dirty="0">
                <a:latin typeface="Arial" pitchFamily="34" charset="0"/>
                <a:cs typeface="Arial" pitchFamily="34" charset="0"/>
              </a:rPr>
              <a:t> </a:t>
            </a:r>
            <a:r>
              <a:rPr lang="en-US" sz="1400" b="1" dirty="0" err="1">
                <a:latin typeface="Arial" pitchFamily="34" charset="0"/>
                <a:cs typeface="Arial" pitchFamily="34" charset="0"/>
              </a:rPr>
              <a:t>es</a:t>
            </a:r>
            <a:r>
              <a:rPr lang="en-US" sz="1400" b="1" dirty="0">
                <a:latin typeface="Arial" pitchFamily="34" charset="0"/>
                <a:cs typeface="Arial" pitchFamily="34" charset="0"/>
              </a:rPr>
              <a:t> </a:t>
            </a:r>
            <a:r>
              <a:rPr lang="en-US" sz="1400" b="1" dirty="0" err="1">
                <a:latin typeface="Arial" pitchFamily="34" charset="0"/>
                <a:cs typeface="Arial" pitchFamily="34" charset="0"/>
              </a:rPr>
              <a:t>proporcional</a:t>
            </a:r>
            <a:r>
              <a:rPr lang="en-US" sz="1400" b="1" dirty="0">
                <a:latin typeface="Arial" pitchFamily="34" charset="0"/>
                <a:cs typeface="Arial" pitchFamily="34" charset="0"/>
              </a:rPr>
              <a:t> al </a:t>
            </a:r>
            <a:r>
              <a:rPr lang="en-US" sz="1400" b="1" dirty="0" err="1">
                <a:latin typeface="Arial" pitchFamily="34" charset="0"/>
                <a:cs typeface="Arial" pitchFamily="34" charset="0"/>
              </a:rPr>
              <a:t>número</a:t>
            </a:r>
            <a:r>
              <a:rPr lang="en-US" sz="1400" b="1" dirty="0">
                <a:latin typeface="Arial" pitchFamily="34" charset="0"/>
                <a:cs typeface="Arial" pitchFamily="34" charset="0"/>
              </a:rPr>
              <a:t> de </a:t>
            </a:r>
            <a:r>
              <a:rPr lang="en-US" sz="1400" b="1" dirty="0" err="1">
                <a:latin typeface="Arial" pitchFamily="34" charset="0"/>
                <a:cs typeface="Arial" pitchFamily="34" charset="0"/>
              </a:rPr>
              <a:t>publicaciones</a:t>
            </a:r>
            <a:r>
              <a:rPr lang="en-US" sz="1400" b="1" dirty="0">
                <a:latin typeface="Arial" pitchFamily="34" charset="0"/>
                <a:cs typeface="Arial" pitchFamily="34" charset="0"/>
              </a:rPr>
              <a:t>. h</a:t>
            </a:r>
            <a:r>
              <a:rPr lang="es-AR" sz="1400" b="1" dirty="0">
                <a:latin typeface="Arial" pitchFamily="34" charset="0"/>
                <a:cs typeface="Arial" pitchFamily="34" charset="0"/>
              </a:rPr>
              <a:t>ttp://gtresearchnews.gatech.edu/mapping-nanotechnology/</a:t>
            </a:r>
          </a:p>
        </p:txBody>
      </p:sp>
      <p:sp>
        <p:nvSpPr>
          <p:cNvPr id="5" name="4 Rectángulo"/>
          <p:cNvSpPr/>
          <p:nvPr/>
        </p:nvSpPr>
        <p:spPr>
          <a:xfrm>
            <a:off x="457200" y="188640"/>
            <a:ext cx="8490857" cy="400110"/>
          </a:xfrm>
          <a:prstGeom prst="rect">
            <a:avLst/>
          </a:prstGeom>
        </p:spPr>
        <p:txBody>
          <a:bodyPr wrap="square">
            <a:spAutoFit/>
          </a:bodyPr>
          <a:lstStyle/>
          <a:p>
            <a:r>
              <a:rPr lang="en-US" sz="2000" b="1" dirty="0">
                <a:solidFill>
                  <a:srgbClr val="0000CC"/>
                </a:solidFill>
                <a:latin typeface="Arial" pitchFamily="34" charset="0"/>
                <a:cs typeface="Arial" pitchFamily="34" charset="0"/>
              </a:rPr>
              <a:t>Campos de </a:t>
            </a:r>
            <a:r>
              <a:rPr lang="en-US" sz="2000" b="1" dirty="0" err="1">
                <a:solidFill>
                  <a:srgbClr val="0000CC"/>
                </a:solidFill>
                <a:latin typeface="Arial" pitchFamily="34" charset="0"/>
                <a:cs typeface="Arial" pitchFamily="34" charset="0"/>
              </a:rPr>
              <a:t>investigación</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relacionados</a:t>
            </a:r>
            <a:r>
              <a:rPr lang="en-US" sz="2000" b="1" dirty="0">
                <a:solidFill>
                  <a:srgbClr val="0000CC"/>
                </a:solidFill>
                <a:latin typeface="Arial" pitchFamily="34" charset="0"/>
                <a:cs typeface="Arial" pitchFamily="34" charset="0"/>
              </a:rPr>
              <a:t> con </a:t>
            </a:r>
            <a:r>
              <a:rPr lang="en-US" sz="2000" b="1" dirty="0" err="1">
                <a:solidFill>
                  <a:srgbClr val="0000CC"/>
                </a:solidFill>
                <a:latin typeface="Arial" pitchFamily="34" charset="0"/>
                <a:cs typeface="Arial" pitchFamily="34" charset="0"/>
              </a:rPr>
              <a:t>ciencias</a:t>
            </a:r>
            <a:r>
              <a:rPr lang="en-US" sz="2000" b="1" dirty="0">
                <a:solidFill>
                  <a:srgbClr val="0000CC"/>
                </a:solidFill>
                <a:latin typeface="Arial" pitchFamily="34" charset="0"/>
                <a:cs typeface="Arial" pitchFamily="34" charset="0"/>
              </a:rPr>
              <a:t> de </a:t>
            </a:r>
            <a:r>
              <a:rPr lang="en-US" sz="2000" b="1" dirty="0" err="1">
                <a:solidFill>
                  <a:srgbClr val="0000CC"/>
                </a:solidFill>
                <a:latin typeface="Arial" pitchFamily="34" charset="0"/>
                <a:cs typeface="Arial" pitchFamily="34" charset="0"/>
              </a:rPr>
              <a:t>materiales</a:t>
            </a:r>
            <a:endParaRPr lang="es-AR" sz="2000" b="1" dirty="0">
              <a:solidFill>
                <a:srgbClr val="0000CC"/>
              </a:solidFill>
              <a:latin typeface="Arial" pitchFamily="34" charset="0"/>
              <a:cs typeface="Arial" pitchFamily="34" charset="0"/>
            </a:endParaRPr>
          </a:p>
        </p:txBody>
      </p:sp>
    </p:spTree>
    <p:extLst>
      <p:ext uri="{BB962C8B-B14F-4D97-AF65-F5344CB8AC3E}">
        <p14:creationId xmlns:p14="http://schemas.microsoft.com/office/powerpoint/2010/main" val="250278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7813"/>
            <a:ext cx="8229600" cy="1139825"/>
          </a:xfrm>
        </p:spPr>
        <p:txBody>
          <a:bodyPr bIns="91440" anchor="b" anchorCtr="0">
            <a:normAutofit/>
          </a:bodyPr>
          <a:lstStyle/>
          <a:p>
            <a:pPr>
              <a:defRPr/>
            </a:pPr>
            <a:r>
              <a:rPr lang="es-ES" sz="2800" b="1" dirty="0">
                <a:solidFill>
                  <a:srgbClr val="0000CC"/>
                </a:solidFill>
                <a:latin typeface="Arial" pitchFamily="34" charset="0"/>
                <a:cs typeface="Arial" pitchFamily="34" charset="0"/>
              </a:rPr>
              <a:t>¿Qué es la tecnología?</a:t>
            </a:r>
          </a:p>
        </p:txBody>
      </p:sp>
      <p:pic>
        <p:nvPicPr>
          <p:cNvPr id="35842" name="Picture 2" descr="Resultado de imagen para ciencia"/>
          <p:cNvPicPr>
            <a:picLocks noChangeAspect="1" noChangeArrowheads="1"/>
          </p:cNvPicPr>
          <p:nvPr/>
        </p:nvPicPr>
        <p:blipFill>
          <a:blip r:embed="rId2" cstate="print"/>
          <a:srcRect/>
          <a:stretch>
            <a:fillRect/>
          </a:stretch>
        </p:blipFill>
        <p:spPr bwMode="auto">
          <a:xfrm>
            <a:off x="5780084" y="260648"/>
            <a:ext cx="3023033" cy="1656184"/>
          </a:xfrm>
          <a:prstGeom prst="rect">
            <a:avLst/>
          </a:prstGeom>
          <a:noFill/>
        </p:spPr>
      </p:pic>
      <p:sp>
        <p:nvSpPr>
          <p:cNvPr id="7" name="6 CuadroTexto"/>
          <p:cNvSpPr txBox="1"/>
          <p:nvPr/>
        </p:nvSpPr>
        <p:spPr>
          <a:xfrm>
            <a:off x="179512" y="1935267"/>
            <a:ext cx="8964488" cy="2069797"/>
          </a:xfrm>
          <a:prstGeom prst="rect">
            <a:avLst/>
          </a:prstGeom>
          <a:noFill/>
        </p:spPr>
        <p:txBody>
          <a:bodyPr wrap="square" rtlCol="0">
            <a:spAutoFit/>
          </a:bodyPr>
          <a:lstStyle/>
          <a:p>
            <a:pPr lvl="0">
              <a:lnSpc>
                <a:spcPct val="130000"/>
              </a:lnSpc>
            </a:pPr>
            <a:r>
              <a:rPr lang="es-ES" sz="2000" dirty="0">
                <a:latin typeface="Arial" pitchFamily="34" charset="0"/>
                <a:cs typeface="Arial" pitchFamily="34" charset="0"/>
              </a:rPr>
              <a:t>Podemos definir </a:t>
            </a:r>
            <a:r>
              <a:rPr lang="es-ES" sz="2000" b="1" dirty="0">
                <a:latin typeface="Arial" pitchFamily="34" charset="0"/>
                <a:cs typeface="Arial" pitchFamily="34" charset="0"/>
              </a:rPr>
              <a:t>tecnología </a:t>
            </a:r>
            <a:r>
              <a:rPr lang="es-ES" sz="2000" dirty="0">
                <a:latin typeface="Arial" pitchFamily="34" charset="0"/>
                <a:cs typeface="Arial" pitchFamily="34" charset="0"/>
              </a:rPr>
              <a:t>diciendo que es el conjunto ordenado de </a:t>
            </a:r>
            <a:r>
              <a:rPr lang="es-ES" sz="2000" b="1" dirty="0">
                <a:latin typeface="Arial" pitchFamily="34" charset="0"/>
                <a:cs typeface="Arial" pitchFamily="34" charset="0"/>
              </a:rPr>
              <a:t>conocimientos </a:t>
            </a:r>
            <a:r>
              <a:rPr lang="es-ES" sz="2000" dirty="0">
                <a:latin typeface="Arial" pitchFamily="34" charset="0"/>
                <a:cs typeface="Arial" pitchFamily="34" charset="0"/>
              </a:rPr>
              <a:t>y los correspondientes </a:t>
            </a:r>
            <a:r>
              <a:rPr lang="es-ES" sz="2000" b="1" dirty="0">
                <a:latin typeface="Arial" pitchFamily="34" charset="0"/>
                <a:cs typeface="Arial" pitchFamily="34" charset="0"/>
              </a:rPr>
              <a:t>procesos</a:t>
            </a:r>
            <a:r>
              <a:rPr lang="es-ES" sz="2000" dirty="0">
                <a:latin typeface="Arial" pitchFamily="34" charset="0"/>
                <a:cs typeface="Arial" pitchFamily="34" charset="0"/>
              </a:rPr>
              <a:t>, que tienen como objetivo la producción de bienes y servicios, teniendo en cuenta la técnica, la ciencia y los aspectos económicos, sociales y culturales involucrados.</a:t>
            </a:r>
          </a:p>
          <a:p>
            <a:pPr>
              <a:lnSpc>
                <a:spcPct val="130000"/>
              </a:lnSpc>
            </a:pPr>
            <a:endParaRPr lang="es-AR" sz="2000" dirty="0"/>
          </a:p>
        </p:txBody>
      </p:sp>
      <p:pic>
        <p:nvPicPr>
          <p:cNvPr id="35844" name="Picture 4" descr="http://www.array-architects.com/wp-content/uploads/2013/05/iStock_000026166734XSmall.jpg"/>
          <p:cNvPicPr>
            <a:picLocks noChangeAspect="1" noChangeArrowheads="1"/>
          </p:cNvPicPr>
          <p:nvPr/>
        </p:nvPicPr>
        <p:blipFill>
          <a:blip r:embed="rId3" cstate="print"/>
          <a:srcRect/>
          <a:stretch>
            <a:fillRect/>
          </a:stretch>
        </p:blipFill>
        <p:spPr bwMode="auto">
          <a:xfrm>
            <a:off x="2339751" y="3717032"/>
            <a:ext cx="3992577" cy="2952328"/>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67544" y="314400"/>
            <a:ext cx="7498080" cy="738336"/>
          </a:xfrm>
        </p:spPr>
        <p:txBody>
          <a:bodyPr bIns="91440" anchor="b" anchorCtr="0">
            <a:normAutofit/>
          </a:bodyPr>
          <a:lstStyle/>
          <a:p>
            <a:pPr>
              <a:defRPr/>
            </a:pPr>
            <a:r>
              <a:rPr lang="es-ES" sz="2800" b="1" dirty="0">
                <a:solidFill>
                  <a:srgbClr val="0000CC"/>
                </a:solidFill>
                <a:latin typeface="Arial" pitchFamily="34" charset="0"/>
                <a:cs typeface="Arial" pitchFamily="34" charset="0"/>
              </a:rPr>
              <a:t>Diferencias</a:t>
            </a:r>
            <a:endParaRPr lang="es-CO" sz="2800" b="1" dirty="0">
              <a:solidFill>
                <a:srgbClr val="0000CC"/>
              </a:solidFill>
              <a:latin typeface="Arial" pitchFamily="34" charset="0"/>
              <a:cs typeface="Arial" pitchFamily="34" charset="0"/>
            </a:endParaRPr>
          </a:p>
        </p:txBody>
      </p:sp>
      <p:graphicFrame>
        <p:nvGraphicFramePr>
          <p:cNvPr id="5" name="3 Marcador de contenido"/>
          <p:cNvGraphicFramePr>
            <a:graphicFrameLocks noGrp="1"/>
          </p:cNvGraphicFramePr>
          <p:nvPr>
            <p:ph idx="1"/>
            <p:extLst>
              <p:ext uri="{D42A27DB-BD31-4B8C-83A1-F6EECF244321}">
                <p14:modId xmlns:p14="http://schemas.microsoft.com/office/powerpoint/2010/main" val="3909953907"/>
              </p:ext>
            </p:extLst>
          </p:nvPr>
        </p:nvGraphicFramePr>
        <p:xfrm>
          <a:off x="539552" y="1340768"/>
          <a:ext cx="8178874" cy="4581968"/>
        </p:xfrm>
        <a:graphic>
          <a:graphicData uri="http://schemas.openxmlformats.org/drawingml/2006/table">
            <a:tbl>
              <a:tblPr firstRow="1" bandRow="1">
                <a:tableStyleId>{5C22544A-7EE6-4342-B048-85BDC9FD1C3A}</a:tableStyleId>
              </a:tblPr>
              <a:tblGrid>
                <a:gridCol w="4089437">
                  <a:extLst>
                    <a:ext uri="{9D8B030D-6E8A-4147-A177-3AD203B41FA5}">
                      <a16:colId xmlns:a16="http://schemas.microsoft.com/office/drawing/2014/main" val="20000"/>
                    </a:ext>
                  </a:extLst>
                </a:gridCol>
                <a:gridCol w="4089437">
                  <a:extLst>
                    <a:ext uri="{9D8B030D-6E8A-4147-A177-3AD203B41FA5}">
                      <a16:colId xmlns:a16="http://schemas.microsoft.com/office/drawing/2014/main" val="20001"/>
                    </a:ext>
                  </a:extLst>
                </a:gridCol>
              </a:tblGrid>
              <a:tr h="320296">
                <a:tc>
                  <a:txBody>
                    <a:bodyPr/>
                    <a:lstStyle/>
                    <a:p>
                      <a:r>
                        <a:rPr lang="es-ES" dirty="0">
                          <a:latin typeface="Arial" pitchFamily="34" charset="0"/>
                          <a:cs typeface="Arial" pitchFamily="34" charset="0"/>
                        </a:rPr>
                        <a:t>CIENCIA - conocimiento</a:t>
                      </a:r>
                    </a:p>
                  </a:txBody>
                  <a:tcPr>
                    <a:solidFill>
                      <a:srgbClr val="0000CC"/>
                    </a:solidFill>
                  </a:tcPr>
                </a:tc>
                <a:tc>
                  <a:txBody>
                    <a:bodyPr/>
                    <a:lstStyle/>
                    <a:p>
                      <a:r>
                        <a:rPr lang="es-ES" dirty="0">
                          <a:latin typeface="Arial" pitchFamily="34" charset="0"/>
                          <a:cs typeface="Arial" pitchFamily="34" charset="0"/>
                        </a:rPr>
                        <a:t>TECNOLOGÍA - necesidades</a:t>
                      </a:r>
                      <a:endParaRPr lang="es-CO" dirty="0">
                        <a:latin typeface="Arial" pitchFamily="34" charset="0"/>
                        <a:cs typeface="Arial" pitchFamily="34" charset="0"/>
                      </a:endParaRPr>
                    </a:p>
                  </a:txBody>
                  <a:tcPr>
                    <a:solidFill>
                      <a:srgbClr val="0000CC"/>
                    </a:solidFill>
                  </a:tcPr>
                </a:tc>
                <a:extLst>
                  <a:ext uri="{0D108BD9-81ED-4DB2-BD59-A6C34878D82A}">
                    <a16:rowId xmlns:a16="http://schemas.microsoft.com/office/drawing/2014/main" val="10000"/>
                  </a:ext>
                </a:extLst>
              </a:tr>
              <a:tr h="4216208">
                <a:tc>
                  <a:txBody>
                    <a:bodyPr/>
                    <a:lstStyle/>
                    <a:p>
                      <a:r>
                        <a:rPr lang="es-ES" dirty="0">
                          <a:latin typeface="Arial" pitchFamily="34" charset="0"/>
                          <a:cs typeface="Arial" pitchFamily="34" charset="0"/>
                        </a:rPr>
                        <a:t>Las</a:t>
                      </a:r>
                      <a:r>
                        <a:rPr lang="es-ES" baseline="0" dirty="0">
                          <a:latin typeface="Arial" pitchFamily="34" charset="0"/>
                          <a:cs typeface="Arial" pitchFamily="34" charset="0"/>
                        </a:rPr>
                        <a:t> cosas valen aunque no tengan una implicancia práctica inmediata.</a:t>
                      </a:r>
                    </a:p>
                    <a:p>
                      <a:endParaRPr lang="es-ES" baseline="0" dirty="0">
                        <a:latin typeface="Arial" pitchFamily="34" charset="0"/>
                        <a:cs typeface="Arial" pitchFamily="34" charset="0"/>
                      </a:endParaRPr>
                    </a:p>
                    <a:p>
                      <a:endParaRPr lang="es-ES" baseline="0" dirty="0">
                        <a:latin typeface="Arial" pitchFamily="34" charset="0"/>
                        <a:cs typeface="Arial" pitchFamily="34" charset="0"/>
                      </a:endParaRPr>
                    </a:p>
                    <a:p>
                      <a:r>
                        <a:rPr lang="es-ES" baseline="0" dirty="0">
                          <a:latin typeface="Arial" pitchFamily="34" charset="0"/>
                          <a:cs typeface="Arial" pitchFamily="34" charset="0"/>
                        </a:rPr>
                        <a:t>Genera conocimientos nuevos o básicos.</a:t>
                      </a:r>
                    </a:p>
                    <a:p>
                      <a:endParaRPr lang="es-ES" baseline="0" dirty="0">
                        <a:latin typeface="Arial" pitchFamily="34" charset="0"/>
                        <a:cs typeface="Arial" pitchFamily="34" charset="0"/>
                      </a:endParaRPr>
                    </a:p>
                    <a:p>
                      <a:endParaRPr lang="es-ES" baseline="0" dirty="0">
                        <a:latin typeface="Arial" pitchFamily="34" charset="0"/>
                        <a:cs typeface="Arial" pitchFamily="34" charset="0"/>
                      </a:endParaRPr>
                    </a:p>
                    <a:p>
                      <a:r>
                        <a:rPr lang="es-ES" baseline="0" dirty="0">
                          <a:latin typeface="Arial" pitchFamily="34" charset="0"/>
                          <a:cs typeface="Arial" pitchFamily="34" charset="0"/>
                        </a:rPr>
                        <a:t>En general puede o no influir sobre el medio ambiente.</a:t>
                      </a:r>
                    </a:p>
                    <a:p>
                      <a:endParaRPr lang="es-ES" baseline="0" dirty="0">
                        <a:latin typeface="Arial" pitchFamily="34" charset="0"/>
                        <a:cs typeface="Arial" pitchFamily="34" charset="0"/>
                      </a:endParaRPr>
                    </a:p>
                    <a:p>
                      <a:endParaRPr lang="es-ES" baseline="0" dirty="0">
                        <a:latin typeface="Arial" pitchFamily="34" charset="0"/>
                        <a:cs typeface="Arial" pitchFamily="34" charset="0"/>
                      </a:endParaRPr>
                    </a:p>
                    <a:p>
                      <a:r>
                        <a:rPr lang="es-ES" baseline="0" dirty="0">
                          <a:latin typeface="Arial" pitchFamily="34" charset="0"/>
                          <a:cs typeface="Arial" pitchFamily="34" charset="0"/>
                        </a:rPr>
                        <a:t>Los descubrimientos científicos se publican en revistas especializadas.</a:t>
                      </a:r>
                      <a:endParaRPr lang="es-ES" dirty="0">
                        <a:latin typeface="Arial" pitchFamily="34" charset="0"/>
                        <a:cs typeface="Arial" pitchFamily="34" charset="0"/>
                      </a:endParaRPr>
                    </a:p>
                  </a:txBody>
                  <a:tcPr/>
                </a:tc>
                <a:tc>
                  <a:txBody>
                    <a:bodyPr/>
                    <a:lstStyle/>
                    <a:p>
                      <a:r>
                        <a:rPr lang="es-ES" dirty="0">
                          <a:latin typeface="Arial" pitchFamily="34" charset="0"/>
                          <a:cs typeface="Arial" pitchFamily="34" charset="0"/>
                        </a:rPr>
                        <a:t>Las cosas valen solo si sirven para una aplicación práctica en el corto plazo.</a:t>
                      </a:r>
                    </a:p>
                    <a:p>
                      <a:endParaRPr lang="es-ES" dirty="0">
                        <a:latin typeface="Arial" pitchFamily="34" charset="0"/>
                        <a:cs typeface="Arial" pitchFamily="34" charset="0"/>
                      </a:endParaRPr>
                    </a:p>
                    <a:p>
                      <a:r>
                        <a:rPr lang="es-ES" dirty="0">
                          <a:latin typeface="Arial" pitchFamily="34" charset="0"/>
                          <a:cs typeface="Arial" pitchFamily="34" charset="0"/>
                        </a:rPr>
                        <a:t>Utiliza conocimientos básicos ya generados</a:t>
                      </a:r>
                      <a:endParaRPr lang="es-ES" baseline="0" dirty="0">
                        <a:latin typeface="Arial" pitchFamily="34" charset="0"/>
                        <a:cs typeface="Arial" pitchFamily="34" charset="0"/>
                      </a:endParaRPr>
                    </a:p>
                    <a:p>
                      <a:endParaRPr lang="es-ES" baseline="0" dirty="0">
                        <a:latin typeface="Arial" pitchFamily="34" charset="0"/>
                        <a:cs typeface="Arial" pitchFamily="34" charset="0"/>
                      </a:endParaRPr>
                    </a:p>
                    <a:p>
                      <a:r>
                        <a:rPr lang="es-ES" baseline="0" dirty="0">
                          <a:latin typeface="Arial" pitchFamily="34" charset="0"/>
                          <a:cs typeface="Arial" pitchFamily="34" charset="0"/>
                        </a:rPr>
                        <a:t>Siempre modifica de alguna manera la naturaleza y puede destruir el equilibrio de la misma.</a:t>
                      </a:r>
                    </a:p>
                    <a:p>
                      <a:endParaRPr lang="es-ES" baseline="0" dirty="0">
                        <a:latin typeface="Arial" pitchFamily="34" charset="0"/>
                        <a:cs typeface="Arial" pitchFamily="34" charset="0"/>
                      </a:endParaRPr>
                    </a:p>
                    <a:p>
                      <a:r>
                        <a:rPr lang="es-ES" baseline="0" dirty="0">
                          <a:latin typeface="Arial" pitchFamily="34" charset="0"/>
                          <a:cs typeface="Arial" pitchFamily="34" charset="0"/>
                        </a:rPr>
                        <a:t>Las innovaciones tecnológicas se suelen  patentar, pero no  siempre se publican en toda su extensión.</a:t>
                      </a:r>
                      <a:endParaRPr lang="es-CO" dirty="0">
                        <a:latin typeface="Arial" pitchFamily="34" charset="0"/>
                        <a:cs typeface="Arial" pitchFamily="34" charset="0"/>
                      </a:endParaRP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p:cNvGraphicFramePr>
          <p:nvPr/>
        </p:nvGraphicFramePr>
        <p:xfrm>
          <a:off x="736143" y="1312255"/>
          <a:ext cx="7862912" cy="4701776"/>
        </p:xfrm>
        <a:graphic>
          <a:graphicData uri="http://schemas.openxmlformats.org/drawingml/2006/table">
            <a:tbl>
              <a:tblPr firstRow="1" bandRow="1">
                <a:tableStyleId>{5C22544A-7EE6-4342-B048-85BDC9FD1C3A}</a:tableStyleId>
              </a:tblPr>
              <a:tblGrid>
                <a:gridCol w="3783605">
                  <a:extLst>
                    <a:ext uri="{9D8B030D-6E8A-4147-A177-3AD203B41FA5}">
                      <a16:colId xmlns:a16="http://schemas.microsoft.com/office/drawing/2014/main" val="20000"/>
                    </a:ext>
                  </a:extLst>
                </a:gridCol>
                <a:gridCol w="4079307">
                  <a:extLst>
                    <a:ext uri="{9D8B030D-6E8A-4147-A177-3AD203B41FA5}">
                      <a16:colId xmlns:a16="http://schemas.microsoft.com/office/drawing/2014/main" val="20001"/>
                    </a:ext>
                  </a:extLst>
                </a:gridCol>
              </a:tblGrid>
              <a:tr h="333506">
                <a:tc>
                  <a:txBody>
                    <a:bodyPr/>
                    <a:lstStyle/>
                    <a:p>
                      <a:r>
                        <a:rPr lang="es-ES" sz="1800" dirty="0">
                          <a:latin typeface="Arial" pitchFamily="34" charset="0"/>
                          <a:cs typeface="Arial" pitchFamily="34" charset="0"/>
                        </a:rPr>
                        <a:t>TÉCNICA</a:t>
                      </a:r>
                    </a:p>
                  </a:txBody>
                  <a:tcPr>
                    <a:solidFill>
                      <a:srgbClr val="0000CC"/>
                    </a:solidFill>
                  </a:tcPr>
                </a:tc>
                <a:tc>
                  <a:txBody>
                    <a:bodyPr/>
                    <a:lstStyle/>
                    <a:p>
                      <a:r>
                        <a:rPr lang="es-ES" sz="1800" dirty="0">
                          <a:latin typeface="Arial" pitchFamily="34" charset="0"/>
                          <a:cs typeface="Arial" pitchFamily="34" charset="0"/>
                        </a:rPr>
                        <a:t>TECNOLOGÍA </a:t>
                      </a:r>
                      <a:endParaRPr lang="es-CO" sz="1800" dirty="0">
                        <a:latin typeface="Arial" pitchFamily="34" charset="0"/>
                        <a:cs typeface="Arial" pitchFamily="34" charset="0"/>
                      </a:endParaRPr>
                    </a:p>
                  </a:txBody>
                  <a:tcPr>
                    <a:solidFill>
                      <a:srgbClr val="0000CC"/>
                    </a:solidFill>
                  </a:tcPr>
                </a:tc>
                <a:extLst>
                  <a:ext uri="{0D108BD9-81ED-4DB2-BD59-A6C34878D82A}">
                    <a16:rowId xmlns:a16="http://schemas.microsoft.com/office/drawing/2014/main" val="10000"/>
                  </a:ext>
                </a:extLst>
              </a:tr>
              <a:tr h="4336016">
                <a:tc>
                  <a:txBody>
                    <a:bodyPr/>
                    <a:lstStyle/>
                    <a:p>
                      <a:pPr algn="just"/>
                      <a:endParaRPr lang="es-ES" sz="1800" dirty="0">
                        <a:latin typeface="Arial" pitchFamily="34" charset="0"/>
                        <a:cs typeface="Arial" pitchFamily="34" charset="0"/>
                      </a:endParaRPr>
                    </a:p>
                    <a:p>
                      <a:pPr algn="just"/>
                      <a:r>
                        <a:rPr lang="es-ES" sz="1800" dirty="0">
                          <a:latin typeface="Arial" pitchFamily="34" charset="0"/>
                          <a:cs typeface="Arial" pitchFamily="34" charset="0"/>
                        </a:rPr>
                        <a:t>Es procedimental. En la técnica se</a:t>
                      </a:r>
                      <a:r>
                        <a:rPr lang="es-ES" sz="1800" baseline="0" dirty="0">
                          <a:latin typeface="Arial" pitchFamily="34" charset="0"/>
                          <a:cs typeface="Arial" pitchFamily="34" charset="0"/>
                        </a:rPr>
                        <a:t> habla de los procedimientos puestos en práctica al realizar una actividad-</a:t>
                      </a:r>
                    </a:p>
                    <a:p>
                      <a:pPr algn="just"/>
                      <a:endParaRPr lang="es-ES" sz="1800" baseline="0" dirty="0">
                        <a:latin typeface="Arial" pitchFamily="34" charset="0"/>
                        <a:cs typeface="Arial" pitchFamily="34" charset="0"/>
                      </a:endParaRPr>
                    </a:p>
                    <a:p>
                      <a:pPr algn="just"/>
                      <a:endParaRPr lang="es-ES" sz="1800" baseline="0" dirty="0">
                        <a:latin typeface="Arial" pitchFamily="34" charset="0"/>
                        <a:cs typeface="Arial" pitchFamily="34" charset="0"/>
                      </a:endParaRPr>
                    </a:p>
                    <a:p>
                      <a:pPr algn="just"/>
                      <a:r>
                        <a:rPr lang="es-ES" sz="1800" baseline="0" dirty="0">
                          <a:latin typeface="Arial" pitchFamily="34" charset="0"/>
                          <a:cs typeface="Arial" pitchFamily="34" charset="0"/>
                        </a:rPr>
                        <a:t>Es constitutiva del hombre; las técnicas han acompañado al hombre desde su origen.</a:t>
                      </a:r>
                    </a:p>
                    <a:p>
                      <a:pPr algn="just"/>
                      <a:endParaRPr lang="es-ES" sz="1800" baseline="0" dirty="0">
                        <a:latin typeface="Arial" pitchFamily="34" charset="0"/>
                        <a:cs typeface="Arial" pitchFamily="34" charset="0"/>
                      </a:endParaRPr>
                    </a:p>
                    <a:p>
                      <a:pPr algn="just"/>
                      <a:r>
                        <a:rPr lang="es-ES" sz="1800" baseline="0" dirty="0">
                          <a:latin typeface="Arial" pitchFamily="34" charset="0"/>
                          <a:cs typeface="Arial" pitchFamily="34" charset="0"/>
                        </a:rPr>
                        <a:t>Generalmente es unidisciplinaria. Ej. Fabricación artesanal.</a:t>
                      </a:r>
                    </a:p>
                    <a:p>
                      <a:pPr algn="just"/>
                      <a:endParaRPr lang="es-ES" sz="1800" baseline="0" dirty="0">
                        <a:latin typeface="Arial" pitchFamily="34" charset="0"/>
                        <a:cs typeface="Arial" pitchFamily="34" charset="0"/>
                      </a:endParaRPr>
                    </a:p>
                  </a:txBody>
                  <a:tcPr/>
                </a:tc>
                <a:tc>
                  <a:txBody>
                    <a:bodyPr/>
                    <a:lstStyle/>
                    <a:p>
                      <a:endParaRPr lang="es-ES" sz="1800" dirty="0">
                        <a:latin typeface="Arial" pitchFamily="34" charset="0"/>
                        <a:cs typeface="Arial" pitchFamily="34" charset="0"/>
                      </a:endParaRPr>
                    </a:p>
                    <a:p>
                      <a:r>
                        <a:rPr lang="es-ES" sz="1800" dirty="0">
                          <a:latin typeface="Arial" pitchFamily="34" charset="0"/>
                          <a:cs typeface="Arial" pitchFamily="34" charset="0"/>
                        </a:rPr>
                        <a:t>Es procesal. En la tecnología se habla de procesos que involucran</a:t>
                      </a:r>
                      <a:r>
                        <a:rPr lang="es-ES" sz="1800" baseline="0" dirty="0">
                          <a:latin typeface="Arial" pitchFamily="34" charset="0"/>
                          <a:cs typeface="Arial" pitchFamily="34" charset="0"/>
                        </a:rPr>
                        <a:t> técnicas, conocimientos científicos y también empíricos, aspectos económicos y un determinado marco sociocultural.</a:t>
                      </a:r>
                    </a:p>
                    <a:p>
                      <a:endParaRPr lang="es-ES" sz="1800" dirty="0">
                        <a:latin typeface="Arial" pitchFamily="34" charset="0"/>
                        <a:cs typeface="Arial" pitchFamily="34" charset="0"/>
                      </a:endParaRPr>
                    </a:p>
                    <a:p>
                      <a:r>
                        <a:rPr lang="es-ES" sz="1800" dirty="0">
                          <a:latin typeface="Arial" pitchFamily="34" charset="0"/>
                          <a:cs typeface="Arial" pitchFamily="34" charset="0"/>
                        </a:rPr>
                        <a:t>Es contingente y surge con la ciencia.</a:t>
                      </a:r>
                    </a:p>
                    <a:p>
                      <a:endParaRPr lang="es-ES" sz="1800" dirty="0">
                        <a:latin typeface="Arial" pitchFamily="34" charset="0"/>
                        <a:cs typeface="Arial" pitchFamily="34" charset="0"/>
                      </a:endParaRPr>
                    </a:p>
                    <a:p>
                      <a:endParaRPr lang="es-ES" sz="1800" dirty="0">
                        <a:latin typeface="Arial" pitchFamily="34" charset="0"/>
                        <a:cs typeface="Arial" pitchFamily="34" charset="0"/>
                      </a:endParaRPr>
                    </a:p>
                    <a:p>
                      <a:endParaRPr lang="es-ES" sz="1800" dirty="0">
                        <a:latin typeface="Arial" pitchFamily="34" charset="0"/>
                        <a:cs typeface="Arial" pitchFamily="34" charset="0"/>
                      </a:endParaRPr>
                    </a:p>
                    <a:p>
                      <a:r>
                        <a:rPr lang="es-ES" sz="1800" dirty="0">
                          <a:latin typeface="Arial" pitchFamily="34" charset="0"/>
                          <a:cs typeface="Arial" pitchFamily="34" charset="0"/>
                        </a:rPr>
                        <a:t>Es</a:t>
                      </a:r>
                      <a:r>
                        <a:rPr lang="es-ES" sz="1800" baseline="0" dirty="0">
                          <a:latin typeface="Arial" pitchFamily="34" charset="0"/>
                          <a:cs typeface="Arial" pitchFamily="34" charset="0"/>
                        </a:rPr>
                        <a:t> multidisciplinaria.</a:t>
                      </a:r>
                    </a:p>
                    <a:p>
                      <a:endParaRPr lang="es-ES" sz="1800" baseline="0" dirty="0">
                        <a:latin typeface="Arial" pitchFamily="34" charset="0"/>
                        <a:cs typeface="Arial" pitchFamily="34" charset="0"/>
                      </a:endParaRPr>
                    </a:p>
                    <a:p>
                      <a:endParaRPr lang="es-CO" sz="1800" dirty="0">
                        <a:latin typeface="Arial" pitchFamily="34" charset="0"/>
                        <a:cs typeface="Arial" pitchFamily="34" charset="0"/>
                      </a:endParaRPr>
                    </a:p>
                  </a:txBody>
                  <a:tcPr/>
                </a:tc>
                <a:extLst>
                  <a:ext uri="{0D108BD9-81ED-4DB2-BD59-A6C34878D82A}">
                    <a16:rowId xmlns:a16="http://schemas.microsoft.com/office/drawing/2014/main" val="10001"/>
                  </a:ext>
                </a:extLst>
              </a:tr>
            </a:tbl>
          </a:graphicData>
        </a:graphic>
      </p:graphicFrame>
      <p:sp>
        <p:nvSpPr>
          <p:cNvPr id="3" name="1 Título"/>
          <p:cNvSpPr>
            <a:spLocks noGrp="1"/>
          </p:cNvSpPr>
          <p:nvPr>
            <p:ph type="title"/>
          </p:nvPr>
        </p:nvSpPr>
        <p:spPr>
          <a:xfrm>
            <a:off x="674643" y="299837"/>
            <a:ext cx="7498080" cy="738336"/>
          </a:xfrm>
        </p:spPr>
        <p:txBody>
          <a:bodyPr bIns="91440" anchor="b" anchorCtr="0">
            <a:normAutofit/>
          </a:bodyPr>
          <a:lstStyle/>
          <a:p>
            <a:pPr>
              <a:defRPr/>
            </a:pPr>
            <a:r>
              <a:rPr lang="es-ES" sz="2800" b="1" dirty="0">
                <a:solidFill>
                  <a:srgbClr val="0000CC"/>
                </a:solidFill>
                <a:latin typeface="Arial" pitchFamily="34" charset="0"/>
                <a:cs typeface="Arial" pitchFamily="34" charset="0"/>
              </a:rPr>
              <a:t>Diferencias</a:t>
            </a:r>
            <a:endParaRPr lang="es-CO" sz="2800" b="1" dirty="0">
              <a:solidFill>
                <a:srgbClr val="0000CC"/>
              </a:solidFill>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588</TotalTime>
  <Words>2649</Words>
  <Application>Microsoft Office PowerPoint</Application>
  <PresentationFormat>Presentación en pantalla (4:3)</PresentationFormat>
  <Paragraphs>321</Paragraphs>
  <Slides>56</Slides>
  <Notes>3</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56</vt:i4>
      </vt:variant>
    </vt:vector>
  </HeadingPairs>
  <TitlesOfParts>
    <vt:vector size="65" baseType="lpstr">
      <vt:lpstr>Arial</vt:lpstr>
      <vt:lpstr>Arial Narrow</vt:lpstr>
      <vt:lpstr>Calibri</vt:lpstr>
      <vt:lpstr>Calibri Light</vt:lpstr>
      <vt:lpstr>Symbol</vt:lpstr>
      <vt:lpstr>Times New Roman</vt:lpstr>
      <vt:lpstr>Wingdings</vt:lpstr>
      <vt:lpstr>Wingdings 2</vt:lpstr>
      <vt:lpstr>Tema de Office</vt:lpstr>
      <vt:lpstr>Presentación de PowerPoint</vt:lpstr>
      <vt:lpstr> ¿Nanociencia o nanotecnología?</vt:lpstr>
      <vt:lpstr>¿Qué es la técnica?</vt:lpstr>
      <vt:lpstr>¿Qué es la ciencia?</vt:lpstr>
      <vt:lpstr>Fundamentos de la ciencia moderna</vt:lpstr>
      <vt:lpstr>Presentación de PowerPoint</vt:lpstr>
      <vt:lpstr>¿Qué es la tecnología?</vt:lpstr>
      <vt:lpstr>Diferencias</vt:lpstr>
      <vt:lpstr>Diferencias</vt:lpstr>
      <vt:lpstr>Innovación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¿Ciudades del futuro?</vt:lpstr>
      <vt:lpstr>¿Ciudades del futuro?</vt:lpstr>
      <vt:lpstr>¿Ciudades del futuro?</vt:lpstr>
      <vt:lpstr>¿Ciudades del futuro?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Marcelo</dc:creator>
  <cp:lastModifiedBy>Sandra Marina Mendoza (prof.)</cp:lastModifiedBy>
  <cp:revision>63</cp:revision>
  <dcterms:created xsi:type="dcterms:W3CDTF">2017-05-29T02:33:57Z</dcterms:created>
  <dcterms:modified xsi:type="dcterms:W3CDTF">2023-08-09T15:52:59Z</dcterms:modified>
</cp:coreProperties>
</file>