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3/19/2024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3/19/2024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3/19/2024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3/19/2024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3/19/2024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02C53-3725-D5B8-7443-FEB08F45372E}"/>
              </a:ext>
            </a:extLst>
          </p:cNvPr>
          <p:cNvSpPr>
            <a:spLocks noGrp="1"/>
          </p:cNvSpPr>
          <p:nvPr>
            <p:ph type="ctrTitle"/>
          </p:nvPr>
        </p:nvSpPr>
        <p:spPr>
          <a:xfrm>
            <a:off x="1775012" y="179295"/>
            <a:ext cx="9646023" cy="2199947"/>
          </a:xfrm>
        </p:spPr>
        <p:txBody>
          <a:bodyPr/>
          <a:lstStyle/>
          <a:p>
            <a:pPr algn="ctr"/>
            <a:r>
              <a:rPr lang="es-AR" dirty="0"/>
              <a:t>División de trabajo- sistemas empresariales</a:t>
            </a:r>
          </a:p>
        </p:txBody>
      </p:sp>
      <p:sp>
        <p:nvSpPr>
          <p:cNvPr id="5" name="CuadroTexto 4">
            <a:extLst>
              <a:ext uri="{FF2B5EF4-FFF2-40B4-BE49-F238E27FC236}">
                <a16:creationId xmlns:a16="http://schemas.microsoft.com/office/drawing/2014/main" id="{B2E3DE21-6231-7759-A92A-23A260394FEB}"/>
              </a:ext>
            </a:extLst>
          </p:cNvPr>
          <p:cNvSpPr txBox="1"/>
          <p:nvPr/>
        </p:nvSpPr>
        <p:spPr>
          <a:xfrm>
            <a:off x="1775012" y="2828835"/>
            <a:ext cx="9251576" cy="2062103"/>
          </a:xfrm>
          <a:prstGeom prst="rect">
            <a:avLst/>
          </a:prstGeom>
          <a:noFill/>
        </p:spPr>
        <p:txBody>
          <a:bodyPr wrap="square">
            <a:spAutoFit/>
          </a:bodyPr>
          <a:lstStyle/>
          <a:p>
            <a:pPr marL="0" indent="0" algn="just">
              <a:buNone/>
            </a:pPr>
            <a:r>
              <a:rPr lang="es-ES" sz="3200" b="0" i="0" dirty="0">
                <a:solidFill>
                  <a:srgbClr val="202122"/>
                </a:solidFill>
                <a:effectLst>
                  <a:outerShdw blurRad="38100" dist="38100" dir="2700000" algn="tl">
                    <a:srgbClr val="000000">
                      <a:alpha val="43137"/>
                    </a:srgbClr>
                  </a:outerShdw>
                </a:effectLst>
                <a:latin typeface="Arial" panose="020B0604020202020204" pitchFamily="34" charset="0"/>
              </a:rPr>
              <a:t>La división del trabajo es la separación de tareas en cualquier </a:t>
            </a:r>
            <a:r>
              <a:rPr lang="es-ES" sz="3200" dirty="0">
                <a:solidFill>
                  <a:srgbClr val="202122"/>
                </a:solidFill>
                <a:effectLst>
                  <a:outerShdw blurRad="38100" dist="38100" dir="2700000" algn="tl">
                    <a:srgbClr val="000000">
                      <a:alpha val="43137"/>
                    </a:srgbClr>
                  </a:outerShdw>
                </a:effectLst>
                <a:latin typeface="Arial" panose="020B0604020202020204" pitchFamily="34" charset="0"/>
              </a:rPr>
              <a:t>sistema económico </a:t>
            </a:r>
            <a:r>
              <a:rPr lang="es-ES" sz="3200" b="0" i="0" dirty="0">
                <a:solidFill>
                  <a:srgbClr val="202122"/>
                </a:solidFill>
                <a:effectLst>
                  <a:outerShdw blurRad="38100" dist="38100" dir="2700000" algn="tl">
                    <a:srgbClr val="000000">
                      <a:alpha val="43137"/>
                    </a:srgbClr>
                  </a:outerShdw>
                </a:effectLst>
                <a:latin typeface="Arial" panose="020B0604020202020204" pitchFamily="34" charset="0"/>
              </a:rPr>
              <a:t>para que los participantes se especialicen.</a:t>
            </a:r>
          </a:p>
          <a:p>
            <a:pPr marL="0" indent="0" algn="just">
              <a:buNone/>
            </a:pPr>
            <a:endParaRPr lang="es-ES" sz="3200" dirty="0">
              <a:solidFill>
                <a:srgbClr val="202122"/>
              </a:solidFill>
              <a:effectLst>
                <a:outerShdw blurRad="38100" dist="38100" dir="2700000" algn="tl">
                  <a:srgbClr val="000000">
                    <a:alpha val="43137"/>
                  </a:srgbClr>
                </a:outerShdw>
              </a:effectLst>
              <a:latin typeface="Arial" panose="020B0604020202020204" pitchFamily="34" charset="0"/>
            </a:endParaRPr>
          </a:p>
        </p:txBody>
      </p:sp>
    </p:spTree>
    <p:extLst>
      <p:ext uri="{BB962C8B-B14F-4D97-AF65-F5344CB8AC3E}">
        <p14:creationId xmlns:p14="http://schemas.microsoft.com/office/powerpoint/2010/main" val="15503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7B8A710-FFFD-0F61-5350-73BA5593B846}"/>
              </a:ext>
            </a:extLst>
          </p:cNvPr>
          <p:cNvSpPr>
            <a:spLocks noGrp="1"/>
          </p:cNvSpPr>
          <p:nvPr>
            <p:ph idx="1"/>
          </p:nvPr>
        </p:nvSpPr>
        <p:spPr>
          <a:xfrm>
            <a:off x="1374494" y="331039"/>
            <a:ext cx="9894141" cy="6033901"/>
          </a:xfrm>
        </p:spPr>
        <p:txBody>
          <a:bodyPr>
            <a:normAutofit fontScale="92500"/>
          </a:bodyPr>
          <a:lstStyle/>
          <a:p>
            <a:pPr marL="0" indent="0">
              <a:buNone/>
            </a:pPr>
            <a:r>
              <a:rPr lang="es-ES" dirty="0">
                <a:solidFill>
                  <a:srgbClr val="202122"/>
                </a:solidFill>
                <a:latin typeface="Arial" panose="020B0604020202020204" pitchFamily="34" charset="0"/>
              </a:rPr>
              <a:t>CARACTERISTICAS:</a:t>
            </a:r>
          </a:p>
          <a:p>
            <a:pPr algn="just">
              <a:buFont typeface="+mj-lt"/>
              <a:buAutoNum type="arabicPeriod"/>
            </a:pPr>
            <a:r>
              <a:rPr lang="es-ES" b="0" i="1" dirty="0">
                <a:solidFill>
                  <a:srgbClr val="202122"/>
                </a:solidFill>
                <a:effectLst/>
                <a:latin typeface="Arial" panose="020B0604020202020204" pitchFamily="34" charset="0"/>
              </a:rPr>
              <a:t>Diferencia de capacidades</a:t>
            </a:r>
            <a:r>
              <a:rPr lang="es-ES" b="0" i="0" dirty="0">
                <a:solidFill>
                  <a:srgbClr val="202122"/>
                </a:solidFill>
                <a:effectLst/>
                <a:latin typeface="Arial" panose="020B0604020202020204" pitchFamily="34" charset="0"/>
              </a:rPr>
              <a:t>: Cada persona posee características propias que le permiten ser mejor en algunas actividades que en otras. La división del trabajo permite que las personas se ocupen de aquella actividad en la cual maximizan su productividad y no pierdan tiempo ni esfuerzo realizando otras actividades que otras personas podrían hacer mejor.</a:t>
            </a:r>
          </a:p>
          <a:p>
            <a:pPr algn="just">
              <a:buFont typeface="+mj-lt"/>
              <a:buAutoNum type="arabicPeriod"/>
            </a:pPr>
            <a:r>
              <a:rPr lang="es-ES" b="0" i="1" dirty="0">
                <a:solidFill>
                  <a:srgbClr val="202122"/>
                </a:solidFill>
                <a:effectLst/>
                <a:latin typeface="Arial" panose="020B0604020202020204" pitchFamily="34" charset="0"/>
              </a:rPr>
              <a:t>Aprendizaje por medio de la experiencia</a:t>
            </a:r>
            <a:r>
              <a:rPr lang="es-ES" b="0" i="0" dirty="0">
                <a:solidFill>
                  <a:srgbClr val="202122"/>
                </a:solidFill>
                <a:effectLst/>
                <a:latin typeface="Arial" panose="020B0604020202020204" pitchFamily="34" charset="0"/>
              </a:rPr>
              <a:t>: Suponiendo que existan dos personas con las mismas capacidades, el dedicar a una persona a realizar una actividad hace que esa persona se vuelva especialista en llevarla a cabo, pues le permite desarrollar destrezas y descubrir mejores técnicas que simplifiquen el trabajo.</a:t>
            </a:r>
          </a:p>
          <a:p>
            <a:pPr algn="just">
              <a:buFont typeface="+mj-lt"/>
              <a:buAutoNum type="arabicPeriod"/>
            </a:pPr>
            <a:r>
              <a:rPr lang="es-ES" b="0" i="1" dirty="0">
                <a:solidFill>
                  <a:srgbClr val="202122"/>
                </a:solidFill>
                <a:effectLst/>
                <a:latin typeface="Arial" panose="020B0604020202020204" pitchFamily="34" charset="0"/>
              </a:rPr>
              <a:t>Ahorro de tiempo:</a:t>
            </a:r>
            <a:r>
              <a:rPr lang="es-ES" b="0" i="0" dirty="0">
                <a:solidFill>
                  <a:srgbClr val="202122"/>
                </a:solidFill>
                <a:effectLst/>
                <a:latin typeface="Arial" panose="020B0604020202020204" pitchFamily="34" charset="0"/>
              </a:rPr>
              <a:t> El que un trabajador esté dedicado permanentemente a una sola tarea evita la pérdida de tiempo por el paso de un trabajo a otro.</a:t>
            </a:r>
          </a:p>
          <a:p>
            <a:pPr marL="0" indent="0">
              <a:buNone/>
            </a:pPr>
            <a:endParaRPr lang="es-AR" dirty="0"/>
          </a:p>
        </p:txBody>
      </p:sp>
    </p:spTree>
    <p:extLst>
      <p:ext uri="{BB962C8B-B14F-4D97-AF65-F5344CB8AC3E}">
        <p14:creationId xmlns:p14="http://schemas.microsoft.com/office/powerpoint/2010/main" val="1729470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DFF0B3-5B93-D2B9-E967-C11631DC0AEC}"/>
              </a:ext>
            </a:extLst>
          </p:cNvPr>
          <p:cNvSpPr>
            <a:spLocks noGrp="1"/>
          </p:cNvSpPr>
          <p:nvPr>
            <p:ph type="title"/>
          </p:nvPr>
        </p:nvSpPr>
        <p:spPr/>
        <p:txBody>
          <a:bodyPr/>
          <a:lstStyle/>
          <a:p>
            <a:r>
              <a:rPr lang="es-AR" dirty="0"/>
              <a:t>ORGANIZACIÓN EN FUNCION DE LINEA </a:t>
            </a:r>
          </a:p>
        </p:txBody>
      </p:sp>
      <p:sp>
        <p:nvSpPr>
          <p:cNvPr id="3" name="Marcador de contenido 2">
            <a:extLst>
              <a:ext uri="{FF2B5EF4-FFF2-40B4-BE49-F238E27FC236}">
                <a16:creationId xmlns:a16="http://schemas.microsoft.com/office/drawing/2014/main" id="{60EC168E-377A-DDCD-234A-BF79B9D421DF}"/>
              </a:ext>
            </a:extLst>
          </p:cNvPr>
          <p:cNvSpPr>
            <a:spLocks noGrp="1"/>
          </p:cNvSpPr>
          <p:nvPr>
            <p:ph idx="1"/>
          </p:nvPr>
        </p:nvSpPr>
        <p:spPr/>
        <p:txBody>
          <a:bodyPr/>
          <a:lstStyle/>
          <a:p>
            <a:pPr marL="0" indent="0">
              <a:buNone/>
            </a:pPr>
            <a:r>
              <a:rPr lang="es-ES" b="1" i="0" dirty="0">
                <a:solidFill>
                  <a:srgbClr val="333333"/>
                </a:solidFill>
                <a:effectLst/>
                <a:latin typeface="Source Sans Pro" panose="020B0503030403020204" pitchFamily="34" charset="0"/>
              </a:rPr>
              <a:t>En una empresa con gestión de funciones de línea, los directivos tienen una responsabilidad específica.</a:t>
            </a:r>
          </a:p>
          <a:p>
            <a:pPr marL="0" indent="0">
              <a:buNone/>
            </a:pPr>
            <a:r>
              <a:rPr lang="es-ES" b="1" dirty="0">
                <a:solidFill>
                  <a:srgbClr val="333333"/>
                </a:solidFill>
                <a:latin typeface="Source Sans Pro" panose="020B0503030403020204" pitchFamily="34" charset="0"/>
              </a:rPr>
              <a:t>S</a:t>
            </a:r>
            <a:r>
              <a:rPr lang="es-ES" b="1" i="0" dirty="0">
                <a:solidFill>
                  <a:srgbClr val="333333"/>
                </a:solidFill>
                <a:effectLst/>
                <a:latin typeface="Source Sans Pro" panose="020B0503030403020204" pitchFamily="34" charset="0"/>
              </a:rPr>
              <a:t>e centra en áreas clave de la empresa y permite a los directivos tener más experiencia en su área de especialización</a:t>
            </a:r>
            <a:r>
              <a:rPr lang="es-ES" b="1" dirty="0">
                <a:solidFill>
                  <a:srgbClr val="333333"/>
                </a:solidFill>
                <a:latin typeface="Source Sans Pro" panose="020B0503030403020204" pitchFamily="34" charset="0"/>
              </a:rPr>
              <a:t>.</a:t>
            </a:r>
          </a:p>
          <a:p>
            <a:pPr marL="0" indent="0">
              <a:buNone/>
            </a:pPr>
            <a:r>
              <a:rPr lang="es-ES" b="1" dirty="0">
                <a:solidFill>
                  <a:srgbClr val="333333"/>
                </a:solidFill>
                <a:latin typeface="Source Sans Pro" panose="020B0503030403020204" pitchFamily="34" charset="0"/>
              </a:rPr>
              <a:t>E</a:t>
            </a:r>
            <a:r>
              <a:rPr lang="es-ES" b="1" i="0" dirty="0">
                <a:solidFill>
                  <a:srgbClr val="333333"/>
                </a:solidFill>
                <a:effectLst/>
                <a:latin typeface="Source Sans Pro" panose="020B0503030403020204" pitchFamily="34" charset="0"/>
              </a:rPr>
              <a:t>s una forma excelente de delegar tareas.</a:t>
            </a:r>
            <a:r>
              <a:rPr lang="es-ES" b="0" i="0" dirty="0">
                <a:solidFill>
                  <a:srgbClr val="333333"/>
                </a:solidFill>
                <a:effectLst/>
                <a:latin typeface="Source Sans Pro" panose="020B0503030403020204" pitchFamily="34" charset="0"/>
              </a:rPr>
              <a:t> </a:t>
            </a:r>
            <a:r>
              <a:rPr lang="es-ES" b="1" i="0" dirty="0">
                <a:solidFill>
                  <a:srgbClr val="333333"/>
                </a:solidFill>
                <a:effectLst/>
                <a:latin typeface="Source Sans Pro" panose="020B0503030403020204" pitchFamily="34" charset="0"/>
              </a:rPr>
              <a:t>Permite que cada directivo se centre en una responsabilidad. </a:t>
            </a:r>
            <a:endParaRPr lang="es-ES" b="1" dirty="0">
              <a:solidFill>
                <a:srgbClr val="333333"/>
              </a:solidFill>
              <a:latin typeface="Source Sans Pro" panose="020B0503030403020204" pitchFamily="34" charset="0"/>
            </a:endParaRPr>
          </a:p>
          <a:p>
            <a:pPr marL="0" indent="0">
              <a:buNone/>
            </a:pPr>
            <a:endParaRPr lang="es-AR" dirty="0"/>
          </a:p>
        </p:txBody>
      </p:sp>
    </p:spTree>
    <p:extLst>
      <p:ext uri="{BB962C8B-B14F-4D97-AF65-F5344CB8AC3E}">
        <p14:creationId xmlns:p14="http://schemas.microsoft.com/office/powerpoint/2010/main" val="570005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92C038-83A2-BD24-BCE7-40D93FB54E63}"/>
              </a:ext>
            </a:extLst>
          </p:cNvPr>
          <p:cNvSpPr>
            <a:spLocks noGrp="1"/>
          </p:cNvSpPr>
          <p:nvPr>
            <p:ph type="title"/>
          </p:nvPr>
        </p:nvSpPr>
        <p:spPr/>
        <p:txBody>
          <a:bodyPr/>
          <a:lstStyle/>
          <a:p>
            <a:r>
              <a:rPr lang="es-AR" dirty="0"/>
              <a:t>ORGANIZACIÓN EN FUNCION DE STAFF</a:t>
            </a:r>
          </a:p>
        </p:txBody>
      </p:sp>
      <p:sp>
        <p:nvSpPr>
          <p:cNvPr id="3" name="Marcador de contenido 2">
            <a:extLst>
              <a:ext uri="{FF2B5EF4-FFF2-40B4-BE49-F238E27FC236}">
                <a16:creationId xmlns:a16="http://schemas.microsoft.com/office/drawing/2014/main" id="{EC4D09F7-7D6D-CA3C-4B1D-A54B158EFFEE}"/>
              </a:ext>
            </a:extLst>
          </p:cNvPr>
          <p:cNvSpPr>
            <a:spLocks noGrp="1"/>
          </p:cNvSpPr>
          <p:nvPr>
            <p:ph idx="1"/>
          </p:nvPr>
        </p:nvSpPr>
        <p:spPr/>
        <p:txBody>
          <a:bodyPr/>
          <a:lstStyle/>
          <a:p>
            <a:r>
              <a:rPr lang="es-ES" b="1" i="0" dirty="0">
                <a:solidFill>
                  <a:srgbClr val="333333"/>
                </a:solidFill>
                <a:effectLst/>
                <a:latin typeface="Source Sans Pro" panose="020B0503030403020204" pitchFamily="34" charset="0"/>
              </a:rPr>
              <a:t>Es un tipo de gestión en el que los directivos tienen a su cargo varias tareas diferentes y trabajan en una gama más amplia de funciones.</a:t>
            </a:r>
          </a:p>
          <a:p>
            <a:r>
              <a:rPr lang="es-ES" b="1" i="0" dirty="0">
                <a:solidFill>
                  <a:srgbClr val="333333"/>
                </a:solidFill>
                <a:effectLst/>
                <a:latin typeface="Source Sans Pro" panose="020B0503030403020204" pitchFamily="34" charset="0"/>
              </a:rPr>
              <a:t>El número exacto de responsabilidades variará en función del tamaño de la empresa.</a:t>
            </a:r>
            <a:endParaRPr lang="es-ES" b="1" dirty="0">
              <a:solidFill>
                <a:srgbClr val="333333"/>
              </a:solidFill>
              <a:latin typeface="Source Sans Pro" panose="020B0503030403020204" pitchFamily="34" charset="0"/>
            </a:endParaRPr>
          </a:p>
          <a:p>
            <a:endParaRPr lang="es-AR" dirty="0"/>
          </a:p>
        </p:txBody>
      </p:sp>
    </p:spTree>
    <p:extLst>
      <p:ext uri="{BB962C8B-B14F-4D97-AF65-F5344CB8AC3E}">
        <p14:creationId xmlns:p14="http://schemas.microsoft.com/office/powerpoint/2010/main" val="13828398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TM04033919[[fn=Circuito]]</Template>
  <TotalTime>424</TotalTime>
  <Words>272</Words>
  <Application>Microsoft Office PowerPoint</Application>
  <PresentationFormat>Panorámica</PresentationFormat>
  <Paragraphs>13</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Source Sans Pro</vt:lpstr>
      <vt:lpstr>Tw Cen MT</vt:lpstr>
      <vt:lpstr>Circuito</vt:lpstr>
      <vt:lpstr>División de trabajo- sistemas empresariales</vt:lpstr>
      <vt:lpstr>Presentación de PowerPoint</vt:lpstr>
      <vt:lpstr>ORGANIZACIÓN EN FUNCION DE LINEA </vt:lpstr>
      <vt:lpstr>ORGANIZACIÓN EN FUNCION DE STAFF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División de trabajo- sistemas empresariales</dc:title>
  <dc:creator>Carina Michel (Admin.)</dc:creator>
  <cp:lastModifiedBy>Carina Michel (Admin.)</cp:lastModifiedBy>
  <cp:revision>1</cp:revision>
  <dcterms:created xsi:type="dcterms:W3CDTF">2024-03-19T09:52:38Z</dcterms:created>
  <dcterms:modified xsi:type="dcterms:W3CDTF">2024-03-19T16:56:56Z</dcterms:modified>
</cp:coreProperties>
</file>