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102"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1457735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smtClean="0"/>
              <a:t>2/19/2020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4190719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smtClean="0"/>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1060131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smtClean="0"/>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348136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smtClean="0"/>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1011424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2/19/2020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3750140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2/19/2020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848315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3058319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2043353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2703621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796027F-7875-4030-9381-8BD8C4F21935}" type="datetimeFigureOut">
              <a:rPr lang="en-US" smtClean="0"/>
              <a:t>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807887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2/19/2020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159280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2/19/2020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139993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2/19/2020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1316759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2/19/2020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1558198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smtClean="0"/>
              <a:t>2/19/2020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3005038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smtClean="0"/>
              <a:t>2/19/2020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3339301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2/19/2020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‹Nº›</a:t>
            </a:fld>
            <a:endParaRPr lang="en-US" dirty="0"/>
          </a:p>
        </p:txBody>
      </p:sp>
    </p:spTree>
    <p:extLst>
      <p:ext uri="{BB962C8B-B14F-4D97-AF65-F5344CB8AC3E}">
        <p14:creationId xmlns:p14="http://schemas.microsoft.com/office/powerpoint/2010/main" val="952091920"/>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Título 1"/>
          <p:cNvSpPr>
            <a:spLocks noGrp="1"/>
          </p:cNvSpPr>
          <p:nvPr>
            <p:ph type="ctrTitle"/>
          </p:nvPr>
        </p:nvSpPr>
        <p:spPr>
          <a:xfrm>
            <a:off x="825062" y="748861"/>
            <a:ext cx="8825658" cy="654270"/>
          </a:xfrm>
        </p:spPr>
        <p:txBody>
          <a:bodyPr/>
          <a:lstStyle/>
          <a:p>
            <a:r>
              <a:rPr lang="es-ES" sz="3200" b="1" dirty="0" smtClean="0"/>
              <a:t>Unidad: 2 – Metales ferrosos, Siderurgia</a:t>
            </a:r>
            <a:endParaRPr lang="es-ES" sz="3200" b="1" dirty="0"/>
          </a:p>
        </p:txBody>
      </p:sp>
      <p:sp>
        <p:nvSpPr>
          <p:cNvPr id="6" name="Rectángulo 5"/>
          <p:cNvSpPr/>
          <p:nvPr/>
        </p:nvSpPr>
        <p:spPr>
          <a:xfrm>
            <a:off x="1045779" y="1684732"/>
            <a:ext cx="6616262" cy="1754326"/>
          </a:xfrm>
          <a:prstGeom prst="rect">
            <a:avLst/>
          </a:prstGeom>
        </p:spPr>
        <p:txBody>
          <a:bodyPr wrap="square">
            <a:spAutoFit/>
          </a:bodyPr>
          <a:lstStyle/>
          <a:p>
            <a:pPr algn="just"/>
            <a:r>
              <a:rPr lang="es-ES_tradnl" dirty="0" smtClean="0">
                <a:latin typeface="Calibri" panose="020F0502020204030204" pitchFamily="34" charset="0"/>
                <a:ea typeface="Calibri" panose="020F0502020204030204" pitchFamily="34" charset="0"/>
                <a:cs typeface="Times New Roman" panose="02020603050405020304" pitchFamily="18" charset="0"/>
              </a:rPr>
              <a:t>Hierro</a:t>
            </a:r>
            <a:r>
              <a:rPr lang="es-ES_tradnl" dirty="0">
                <a:latin typeface="Calibri" panose="020F0502020204030204" pitchFamily="34" charset="0"/>
                <a:ea typeface="Calibri" panose="020F0502020204030204" pitchFamily="34" charset="0"/>
                <a:cs typeface="Times New Roman" panose="02020603050405020304" pitchFamily="18" charset="0"/>
              </a:rPr>
              <a:t>. Propiedades. Obtención. Estructura del hierro. Aleaciones hierro-carbono, constituyentes. Diagrama de hierro-carbono. Aceros. </a:t>
            </a:r>
            <a:r>
              <a:rPr lang="es-ES_tradnl" dirty="0" smtClean="0">
                <a:latin typeface="Calibri" panose="020F0502020204030204" pitchFamily="34" charset="0"/>
                <a:ea typeface="Calibri" panose="020F0502020204030204" pitchFamily="34" charset="0"/>
                <a:cs typeface="Times New Roman" panose="02020603050405020304" pitchFamily="18" charset="0"/>
              </a:rPr>
              <a:t>Tratamientos Pre metalúrgicos. Obtención</a:t>
            </a:r>
            <a:r>
              <a:rPr lang="es-ES_tradnl" dirty="0">
                <a:latin typeface="Calibri" panose="020F0502020204030204" pitchFamily="34" charset="0"/>
                <a:ea typeface="Calibri" panose="020F0502020204030204" pitchFamily="34" charset="0"/>
                <a:cs typeface="Times New Roman" panose="02020603050405020304" pitchFamily="18" charset="0"/>
              </a:rPr>
              <a:t>. Clasificación según; el proceso de fabricación, según su porcentaje de </a:t>
            </a:r>
            <a:r>
              <a:rPr lang="es-ES_tradnl" dirty="0" smtClean="0">
                <a:latin typeface="Calibri" panose="020F0502020204030204" pitchFamily="34" charset="0"/>
                <a:ea typeface="Calibri" panose="020F0502020204030204" pitchFamily="34" charset="0"/>
                <a:cs typeface="Times New Roman" panose="02020603050405020304" pitchFamily="18" charset="0"/>
              </a:rPr>
              <a:t>carbono. </a:t>
            </a:r>
            <a:r>
              <a:rPr lang="es-ES_tradnl" dirty="0">
                <a:latin typeface="Calibri" panose="020F0502020204030204" pitchFamily="34" charset="0"/>
                <a:ea typeface="Calibri" panose="020F0502020204030204" pitchFamily="34" charset="0"/>
                <a:cs typeface="Times New Roman" panose="02020603050405020304" pitchFamily="18" charset="0"/>
              </a:rPr>
              <a:t>Clasificación según su composición; Aceros al carbono, Aceros aleados. Clasificación según su aplicación.</a:t>
            </a:r>
            <a:endParaRPr lang="es-ES" dirty="0"/>
          </a:p>
        </p:txBody>
      </p:sp>
      <p:pic>
        <p:nvPicPr>
          <p:cNvPr id="8" name="Imagen 7"/>
          <p:cNvPicPr>
            <a:picLocks noChangeAspect="1"/>
          </p:cNvPicPr>
          <p:nvPr/>
        </p:nvPicPr>
        <p:blipFill>
          <a:blip r:embed="rId3"/>
          <a:stretch>
            <a:fillRect/>
          </a:stretch>
        </p:blipFill>
        <p:spPr>
          <a:xfrm>
            <a:off x="5490012" y="3439058"/>
            <a:ext cx="4940987" cy="2664258"/>
          </a:xfrm>
          <a:prstGeom prst="rect">
            <a:avLst/>
          </a:prstGeom>
        </p:spPr>
      </p:pic>
    </p:spTree>
    <p:extLst>
      <p:ext uri="{BB962C8B-B14F-4D97-AF65-F5344CB8AC3E}">
        <p14:creationId xmlns:p14="http://schemas.microsoft.com/office/powerpoint/2010/main" val="429693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40827" y="950613"/>
            <a:ext cx="6616262" cy="369332"/>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a:t>
            </a:r>
            <a:r>
              <a:rPr lang="es-ES_tradnl" b="1" i="1" dirty="0" smtClean="0">
                <a:latin typeface="Calibri" panose="020F0502020204030204" pitchFamily="34" charset="0"/>
                <a:cs typeface="Times New Roman" panose="02020603050405020304" pitchFamily="18" charset="0"/>
              </a:rPr>
              <a:t>Austenita;</a:t>
            </a:r>
            <a:endParaRPr lang="es-ES" b="1" i="1" dirty="0"/>
          </a:p>
        </p:txBody>
      </p:sp>
      <p:pic>
        <p:nvPicPr>
          <p:cNvPr id="5" name="Imagen 4"/>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2065283" y="1424643"/>
            <a:ext cx="8365717" cy="1477328"/>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Es el constituyente más denso de los aceros y está formada por una solución sólida de carbono en hierro gamma. La proporción de carbono disuelto varía desde el 0% hasta el 1,76%, correspondiendo este último porcentaje de máxima solubilidad a la temperatura de 1.130ºC.</a:t>
            </a:r>
          </a:p>
          <a:p>
            <a:pPr algn="just"/>
            <a:endParaRPr lang="es-ES" dirty="0"/>
          </a:p>
        </p:txBody>
      </p:sp>
      <p:pic>
        <p:nvPicPr>
          <p:cNvPr id="7" name="Imagen 6"/>
          <p:cNvPicPr>
            <a:picLocks noChangeAspect="1"/>
          </p:cNvPicPr>
          <p:nvPr/>
        </p:nvPicPr>
        <p:blipFill>
          <a:blip r:embed="rId3"/>
          <a:stretch>
            <a:fillRect/>
          </a:stretch>
        </p:blipFill>
        <p:spPr>
          <a:xfrm>
            <a:off x="6248141" y="2624972"/>
            <a:ext cx="3367252" cy="2525439"/>
          </a:xfrm>
          <a:prstGeom prst="rect">
            <a:avLst/>
          </a:prstGeom>
        </p:spPr>
      </p:pic>
      <p:sp>
        <p:nvSpPr>
          <p:cNvPr id="8" name="Rectángulo 7"/>
          <p:cNvSpPr/>
          <p:nvPr/>
        </p:nvSpPr>
        <p:spPr>
          <a:xfrm>
            <a:off x="2065283" y="2850130"/>
            <a:ext cx="3878318" cy="1754326"/>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La Austenita en los aceros al carbono empieza a formarse a la temperatura de 723ºC y a partir de la temperatura critica Ac3 la totalidad del acero está ya formada por cristales de Austenita.</a:t>
            </a:r>
            <a:endParaRPr lang="es-ES" dirty="0"/>
          </a:p>
        </p:txBody>
      </p:sp>
    </p:spTree>
    <p:extLst>
      <p:ext uri="{BB962C8B-B14F-4D97-AF65-F5344CB8AC3E}">
        <p14:creationId xmlns:p14="http://schemas.microsoft.com/office/powerpoint/2010/main" val="29209160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Rectángulo 4"/>
          <p:cNvSpPr/>
          <p:nvPr/>
        </p:nvSpPr>
        <p:spPr>
          <a:xfrm>
            <a:off x="840827" y="950613"/>
            <a:ext cx="6616262" cy="369332"/>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a:t>
            </a:r>
            <a:r>
              <a:rPr lang="es-ES_tradnl" b="1" i="1" dirty="0" err="1" smtClean="0">
                <a:latin typeface="Calibri" panose="020F0502020204030204" pitchFamily="34" charset="0"/>
                <a:cs typeface="Times New Roman" panose="02020603050405020304" pitchFamily="18" charset="0"/>
              </a:rPr>
              <a:t>Martensita</a:t>
            </a:r>
            <a:r>
              <a:rPr lang="es-ES_tradnl" b="1" i="1" dirty="0" smtClean="0">
                <a:latin typeface="Calibri" panose="020F0502020204030204" pitchFamily="34" charset="0"/>
                <a:cs typeface="Times New Roman" panose="02020603050405020304" pitchFamily="18" charset="0"/>
              </a:rPr>
              <a:t>;</a:t>
            </a:r>
            <a:endParaRPr lang="es-ES" b="1" i="1" dirty="0"/>
          </a:p>
        </p:txBody>
      </p:sp>
      <p:sp>
        <p:nvSpPr>
          <p:cNvPr id="6" name="Rectángulo 5"/>
          <p:cNvSpPr/>
          <p:nvPr/>
        </p:nvSpPr>
        <p:spPr>
          <a:xfrm>
            <a:off x="1182414" y="1535002"/>
            <a:ext cx="6006662" cy="3970318"/>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Es el constituyente más </a:t>
            </a:r>
            <a:r>
              <a:rPr lang="es-ES_tradnl" dirty="0">
                <a:latin typeface="Calibri" panose="020F0502020204030204" pitchFamily="34" charset="0"/>
                <a:cs typeface="Times New Roman" panose="02020603050405020304" pitchFamily="18" charset="0"/>
              </a:rPr>
              <a:t>duro en los </a:t>
            </a:r>
            <a:r>
              <a:rPr lang="es-ES_tradnl" dirty="0" smtClean="0">
                <a:latin typeface="Calibri" panose="020F0502020204030204" pitchFamily="34" charset="0"/>
                <a:cs typeface="Times New Roman" panose="02020603050405020304" pitchFamily="18" charset="0"/>
              </a:rPr>
              <a:t>aceros después de la Cementita. Es una solución solida sobresaturada de carbono en hierro alfa. Se obtiene por enfriamiento muy rápido de los aceros, una vez elevada su temperatura lo suficiente para conseguir su constitución austenítica. La mertensita se presenta en forma de aguja y cristaliza en la red tetragonal en lugar de hacerlo en la red cúbica centrada como el hierro alfa, debido a la deformación que produce la inserción de los átomos de carbono en su red cristalina.</a:t>
            </a:r>
          </a:p>
          <a:p>
            <a:pPr algn="just"/>
            <a:endParaRPr lang="es-ES" dirty="0">
              <a:latin typeface="Calibri" panose="020F0502020204030204" pitchFamily="34" charset="0"/>
            </a:endParaRPr>
          </a:p>
          <a:p>
            <a:pPr algn="just"/>
            <a:r>
              <a:rPr lang="es-ES" dirty="0">
                <a:latin typeface="Calibri" panose="020F0502020204030204" pitchFamily="34" charset="0"/>
              </a:rPr>
              <a:t>- Dureza </a:t>
            </a:r>
            <a:r>
              <a:rPr lang="es-ES" dirty="0" smtClean="0">
                <a:latin typeface="Calibri" panose="020F0502020204030204" pitchFamily="34" charset="0"/>
              </a:rPr>
              <a:t>50HRc</a:t>
            </a:r>
            <a:endParaRPr lang="es-ES" dirty="0">
              <a:latin typeface="Calibri" panose="020F0502020204030204" pitchFamily="34" charset="0"/>
            </a:endParaRPr>
          </a:p>
          <a:p>
            <a:pPr algn="just"/>
            <a:r>
              <a:rPr lang="es-ES" dirty="0">
                <a:latin typeface="Calibri" panose="020F0502020204030204" pitchFamily="34" charset="0"/>
              </a:rPr>
              <a:t>- Resistencia a la rotura de </a:t>
            </a:r>
            <a:r>
              <a:rPr lang="es-ES" dirty="0" smtClean="0">
                <a:latin typeface="Calibri" panose="020F0502020204030204" pitchFamily="34" charset="0"/>
              </a:rPr>
              <a:t>175 a 250kg/mm2.</a:t>
            </a:r>
            <a:endParaRPr lang="es-ES" dirty="0">
              <a:latin typeface="Calibri" panose="020F0502020204030204" pitchFamily="34" charset="0"/>
            </a:endParaRPr>
          </a:p>
          <a:p>
            <a:pPr algn="just"/>
            <a:r>
              <a:rPr lang="es-ES" dirty="0">
                <a:latin typeface="Calibri" panose="020F0502020204030204" pitchFamily="34" charset="0"/>
              </a:rPr>
              <a:t>- Alargamiento 0</a:t>
            </a:r>
            <a:r>
              <a:rPr lang="es-ES" dirty="0" smtClean="0">
                <a:latin typeface="Calibri" panose="020F0502020204030204" pitchFamily="34" charset="0"/>
              </a:rPr>
              <a:t>,5 al 0,5%.</a:t>
            </a:r>
            <a:endParaRPr lang="es-ES" dirty="0">
              <a:latin typeface="Calibri" panose="020F0502020204030204" pitchFamily="34" charset="0"/>
            </a:endParaRPr>
          </a:p>
          <a:p>
            <a:pPr algn="just"/>
            <a:endParaRPr lang="es-ES" dirty="0"/>
          </a:p>
        </p:txBody>
      </p:sp>
      <p:pic>
        <p:nvPicPr>
          <p:cNvPr id="8" name="Imagen 7"/>
          <p:cNvPicPr>
            <a:picLocks noChangeAspect="1"/>
          </p:cNvPicPr>
          <p:nvPr/>
        </p:nvPicPr>
        <p:blipFill>
          <a:blip r:embed="rId3"/>
          <a:stretch>
            <a:fillRect/>
          </a:stretch>
        </p:blipFill>
        <p:spPr>
          <a:xfrm>
            <a:off x="7627599" y="1319945"/>
            <a:ext cx="1667107" cy="2186725"/>
          </a:xfrm>
          <a:prstGeom prst="rect">
            <a:avLst/>
          </a:prstGeom>
        </p:spPr>
      </p:pic>
      <p:pic>
        <p:nvPicPr>
          <p:cNvPr id="9" name="Imagen 8"/>
          <p:cNvPicPr>
            <a:picLocks noChangeAspect="1"/>
          </p:cNvPicPr>
          <p:nvPr/>
        </p:nvPicPr>
        <p:blipFill>
          <a:blip r:embed="rId4"/>
          <a:stretch>
            <a:fillRect/>
          </a:stretch>
        </p:blipFill>
        <p:spPr>
          <a:xfrm>
            <a:off x="7627599" y="3506670"/>
            <a:ext cx="2515726" cy="2047978"/>
          </a:xfrm>
          <a:prstGeom prst="rect">
            <a:avLst/>
          </a:prstGeom>
        </p:spPr>
      </p:pic>
    </p:spTree>
    <p:extLst>
      <p:ext uri="{BB962C8B-B14F-4D97-AF65-F5344CB8AC3E}">
        <p14:creationId xmlns:p14="http://schemas.microsoft.com/office/powerpoint/2010/main" val="3160934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Rectángulo 4"/>
          <p:cNvSpPr/>
          <p:nvPr/>
        </p:nvSpPr>
        <p:spPr>
          <a:xfrm>
            <a:off x="714703" y="845914"/>
            <a:ext cx="6616262" cy="369332"/>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a:t>
            </a:r>
            <a:r>
              <a:rPr lang="es-ES_tradnl" b="1" i="1" dirty="0" smtClean="0">
                <a:latin typeface="Calibri" panose="020F0502020204030204" pitchFamily="34" charset="0"/>
                <a:cs typeface="Times New Roman" panose="02020603050405020304" pitchFamily="18" charset="0"/>
              </a:rPr>
              <a:t>Troostita;</a:t>
            </a:r>
            <a:endParaRPr lang="es-ES" b="1" i="1" dirty="0"/>
          </a:p>
        </p:txBody>
      </p:sp>
      <p:sp>
        <p:nvSpPr>
          <p:cNvPr id="7" name="Rectángulo 6"/>
          <p:cNvSpPr/>
          <p:nvPr/>
        </p:nvSpPr>
        <p:spPr>
          <a:xfrm>
            <a:off x="974834" y="1635261"/>
            <a:ext cx="6096000" cy="3693319"/>
          </a:xfrm>
          <a:prstGeom prst="rect">
            <a:avLst/>
          </a:prstGeom>
        </p:spPr>
        <p:txBody>
          <a:bodyPr>
            <a:spAutoFit/>
          </a:bodyPr>
          <a:lstStyle/>
          <a:p>
            <a:pPr algn="just"/>
            <a:r>
              <a:rPr lang="es-ES" sz="1600" dirty="0"/>
              <a:t>    </a:t>
            </a:r>
            <a:r>
              <a:rPr lang="es-ES" dirty="0">
                <a:latin typeface="Calibri" panose="020F0502020204030204" pitchFamily="34" charset="0"/>
              </a:rPr>
              <a:t>Es un </a:t>
            </a:r>
            <a:r>
              <a:rPr lang="es-ES" i="1" dirty="0">
                <a:latin typeface="Calibri" panose="020F0502020204030204" pitchFamily="34" charset="0"/>
              </a:rPr>
              <a:t>agregado muy fino </a:t>
            </a:r>
            <a:r>
              <a:rPr lang="es-ES" dirty="0">
                <a:latin typeface="Calibri" panose="020F0502020204030204" pitchFamily="34" charset="0"/>
              </a:rPr>
              <a:t>de cementita y </a:t>
            </a:r>
            <a:r>
              <a:rPr lang="es-ES" dirty="0" smtClean="0">
                <a:latin typeface="Calibri" panose="020F0502020204030204" pitchFamily="34" charset="0"/>
              </a:rPr>
              <a:t>ferrita que </a:t>
            </a:r>
            <a:r>
              <a:rPr lang="es-ES" sz="1600" dirty="0" smtClean="0"/>
              <a:t>s</a:t>
            </a:r>
            <a:r>
              <a:rPr lang="es-ES" dirty="0" smtClean="0">
                <a:latin typeface="Calibri" panose="020F0502020204030204" pitchFamily="34" charset="0"/>
              </a:rPr>
              <a:t>e produce por </a:t>
            </a:r>
            <a:r>
              <a:rPr lang="es-ES" dirty="0">
                <a:latin typeface="Calibri" panose="020F0502020204030204" pitchFamily="34" charset="0"/>
              </a:rPr>
              <a:t>transformación isotérmica de la austenita en el rango de temperatura de 500ºC a </a:t>
            </a:r>
            <a:r>
              <a:rPr lang="es-ES" dirty="0" smtClean="0">
                <a:latin typeface="Calibri" panose="020F0502020204030204" pitchFamily="34" charset="0"/>
              </a:rPr>
              <a:t>600ºC. Es decir enfriándola rápidamente a esta temperatura y manteniéndola luego a nivel constante hasta que toda la austenita se haya transformada en Troostita.</a:t>
            </a:r>
          </a:p>
          <a:p>
            <a:pPr algn="just"/>
            <a:r>
              <a:rPr lang="es-ES" dirty="0">
                <a:latin typeface="Calibri" panose="020F0502020204030204" pitchFamily="34" charset="0"/>
              </a:rPr>
              <a:t> </a:t>
            </a:r>
            <a:r>
              <a:rPr lang="es-ES" dirty="0" smtClean="0">
                <a:latin typeface="Calibri" panose="020F0502020204030204" pitchFamily="34" charset="0"/>
              </a:rPr>
              <a:t>   Se presenta en forma de nódulos oscuros y aparece acompañando a la Martensita y a la Austenita.</a:t>
            </a:r>
          </a:p>
          <a:p>
            <a:pPr algn="just"/>
            <a:endParaRPr lang="es-ES" dirty="0">
              <a:latin typeface="Calibri" panose="020F0502020204030204" pitchFamily="34" charset="0"/>
            </a:endParaRPr>
          </a:p>
          <a:p>
            <a:pPr algn="just"/>
            <a:r>
              <a:rPr lang="es-ES" dirty="0" smtClean="0">
                <a:latin typeface="Calibri" panose="020F0502020204030204" pitchFamily="34" charset="0"/>
              </a:rPr>
              <a:t>- Dureza 450HB</a:t>
            </a:r>
            <a:endParaRPr lang="es-ES" dirty="0">
              <a:latin typeface="Calibri" panose="020F0502020204030204" pitchFamily="34" charset="0"/>
            </a:endParaRPr>
          </a:p>
          <a:p>
            <a:pPr algn="just"/>
            <a:r>
              <a:rPr lang="es-ES" dirty="0" smtClean="0">
                <a:latin typeface="Calibri" panose="020F0502020204030204" pitchFamily="34" charset="0"/>
              </a:rPr>
              <a:t>- Resistencia </a:t>
            </a:r>
            <a:r>
              <a:rPr lang="es-ES" dirty="0">
                <a:latin typeface="Calibri" panose="020F0502020204030204" pitchFamily="34" charset="0"/>
              </a:rPr>
              <a:t>a la rotura de </a:t>
            </a:r>
            <a:r>
              <a:rPr lang="es-ES" dirty="0" smtClean="0">
                <a:latin typeface="Calibri" panose="020F0502020204030204" pitchFamily="34" charset="0"/>
              </a:rPr>
              <a:t>250kg/mm2</a:t>
            </a:r>
            <a:endParaRPr lang="es-ES" dirty="0">
              <a:latin typeface="Calibri" panose="020F0502020204030204" pitchFamily="34" charset="0"/>
            </a:endParaRPr>
          </a:p>
          <a:p>
            <a:pPr algn="just"/>
            <a:r>
              <a:rPr lang="es-ES" dirty="0" smtClean="0">
                <a:latin typeface="Calibri" panose="020F0502020204030204" pitchFamily="34" charset="0"/>
              </a:rPr>
              <a:t>- Alargamiento 7,5%</a:t>
            </a:r>
            <a:endParaRPr lang="es-ES" dirty="0">
              <a:latin typeface="Calibri" panose="020F0502020204030204" pitchFamily="34" charset="0"/>
            </a:endParaRPr>
          </a:p>
          <a:p>
            <a:pPr algn="just"/>
            <a:endParaRPr lang="es-ES" dirty="0">
              <a:latin typeface="Calibri" panose="020F0502020204030204" pitchFamily="34" charset="0"/>
            </a:endParaRPr>
          </a:p>
        </p:txBody>
      </p:sp>
      <p:pic>
        <p:nvPicPr>
          <p:cNvPr id="8" name="Imagen 7"/>
          <p:cNvPicPr>
            <a:picLocks noChangeAspect="1"/>
          </p:cNvPicPr>
          <p:nvPr/>
        </p:nvPicPr>
        <p:blipFill>
          <a:blip r:embed="rId3"/>
          <a:stretch>
            <a:fillRect/>
          </a:stretch>
        </p:blipFill>
        <p:spPr>
          <a:xfrm>
            <a:off x="7515660" y="1635261"/>
            <a:ext cx="3598151" cy="2878521"/>
          </a:xfrm>
          <a:prstGeom prst="rect">
            <a:avLst/>
          </a:prstGeom>
        </p:spPr>
      </p:pic>
    </p:spTree>
    <p:extLst>
      <p:ext uri="{BB962C8B-B14F-4D97-AF65-F5344CB8AC3E}">
        <p14:creationId xmlns:p14="http://schemas.microsoft.com/office/powerpoint/2010/main" val="3167988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14703" y="845914"/>
            <a:ext cx="6616262" cy="369332"/>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a:t>
            </a:r>
            <a:r>
              <a:rPr lang="es-ES_tradnl" b="1" i="1" dirty="0" smtClean="0">
                <a:latin typeface="Calibri" panose="020F0502020204030204" pitchFamily="34" charset="0"/>
                <a:cs typeface="Times New Roman" panose="02020603050405020304" pitchFamily="18" charset="0"/>
              </a:rPr>
              <a:t>Sorbita;</a:t>
            </a:r>
            <a:endParaRPr lang="es-ES" b="1" i="1" dirty="0"/>
          </a:p>
        </p:txBody>
      </p:sp>
      <p:pic>
        <p:nvPicPr>
          <p:cNvPr id="5" name="Imagen 4"/>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1234965" y="1542844"/>
            <a:ext cx="6096000" cy="2585323"/>
          </a:xfrm>
          <a:prstGeom prst="rect">
            <a:avLst/>
          </a:prstGeom>
        </p:spPr>
        <p:txBody>
          <a:bodyPr>
            <a:spAutoFit/>
          </a:bodyPr>
          <a:lstStyle/>
          <a:p>
            <a:pPr algn="just"/>
            <a:r>
              <a:rPr lang="es-ES" dirty="0" smtClean="0"/>
              <a:t>    </a:t>
            </a:r>
            <a:r>
              <a:rPr lang="es-ES" dirty="0" smtClean="0">
                <a:latin typeface="Calibri" panose="020F0502020204030204" pitchFamily="34" charset="0"/>
              </a:rPr>
              <a:t>Es </a:t>
            </a:r>
            <a:r>
              <a:rPr lang="es-ES" dirty="0">
                <a:latin typeface="Calibri" panose="020F0502020204030204" pitchFamily="34" charset="0"/>
              </a:rPr>
              <a:t>también un </a:t>
            </a:r>
            <a:r>
              <a:rPr lang="es-ES" i="1" dirty="0">
                <a:latin typeface="Calibri" panose="020F0502020204030204" pitchFamily="34" charset="0"/>
              </a:rPr>
              <a:t>agregado fino </a:t>
            </a:r>
            <a:r>
              <a:rPr lang="es-ES" dirty="0">
                <a:latin typeface="Calibri" panose="020F0502020204030204" pitchFamily="34" charset="0"/>
              </a:rPr>
              <a:t>de cementita y </a:t>
            </a:r>
            <a:r>
              <a:rPr lang="es-ES" dirty="0" smtClean="0">
                <a:latin typeface="Calibri" panose="020F0502020204030204" pitchFamily="34" charset="0"/>
              </a:rPr>
              <a:t>ferrita. Se </a:t>
            </a:r>
            <a:r>
              <a:rPr lang="es-ES" dirty="0">
                <a:latin typeface="Calibri" panose="020F0502020204030204" pitchFamily="34" charset="0"/>
              </a:rPr>
              <a:t>obtiene por enfriamiento de la austenita </a:t>
            </a:r>
            <a:r>
              <a:rPr lang="es-ES" dirty="0" smtClean="0">
                <a:latin typeface="Calibri" panose="020F0502020204030204" pitchFamily="34" charset="0"/>
              </a:rPr>
              <a:t>por </a:t>
            </a:r>
            <a:r>
              <a:rPr lang="es-ES" dirty="0">
                <a:latin typeface="Calibri" panose="020F0502020204030204" pitchFamily="34" charset="0"/>
              </a:rPr>
              <a:t>transformación </a:t>
            </a:r>
            <a:r>
              <a:rPr lang="es-ES" dirty="0" smtClean="0">
                <a:latin typeface="Calibri" panose="020F0502020204030204" pitchFamily="34" charset="0"/>
              </a:rPr>
              <a:t>isotérmica </a:t>
            </a:r>
            <a:r>
              <a:rPr lang="es-ES" dirty="0">
                <a:latin typeface="Calibri" panose="020F0502020204030204" pitchFamily="34" charset="0"/>
              </a:rPr>
              <a:t>en la zona de 600ºC a </a:t>
            </a:r>
            <a:r>
              <a:rPr lang="es-ES" dirty="0" smtClean="0">
                <a:latin typeface="Calibri" panose="020F0502020204030204" pitchFamily="34" charset="0"/>
              </a:rPr>
              <a:t>650ºC (a temperatura </a:t>
            </a:r>
            <a:r>
              <a:rPr lang="es-ES" dirty="0">
                <a:latin typeface="Calibri" panose="020F0502020204030204" pitchFamily="34" charset="0"/>
              </a:rPr>
              <a:t>constante</a:t>
            </a:r>
            <a:r>
              <a:rPr lang="es-ES" dirty="0" smtClean="0">
                <a:latin typeface="Calibri" panose="020F0502020204030204" pitchFamily="34" charset="0"/>
              </a:rPr>
              <a:t>), es decir, </a:t>
            </a:r>
            <a:r>
              <a:rPr lang="es-ES" dirty="0">
                <a:latin typeface="Calibri" panose="020F0502020204030204" pitchFamily="34" charset="0"/>
              </a:rPr>
              <a:t>enfriándola rápidamente a esta </a:t>
            </a:r>
            <a:r>
              <a:rPr lang="es-ES" dirty="0" smtClean="0">
                <a:latin typeface="Calibri" panose="020F0502020204030204" pitchFamily="34" charset="0"/>
              </a:rPr>
              <a:t>temperatura </a:t>
            </a:r>
            <a:r>
              <a:rPr lang="es-ES" dirty="0">
                <a:latin typeface="Calibri" panose="020F0502020204030204" pitchFamily="34" charset="0"/>
              </a:rPr>
              <a:t>y manteniéndola luego a nivel constante hasta que toda la austenita se haya transformada en </a:t>
            </a:r>
            <a:r>
              <a:rPr lang="es-ES" dirty="0" smtClean="0">
                <a:latin typeface="Calibri" panose="020F0502020204030204" pitchFamily="34" charset="0"/>
              </a:rPr>
              <a:t> Sorbita.</a:t>
            </a:r>
            <a:endParaRPr lang="es-ES" dirty="0">
              <a:latin typeface="Calibri" panose="020F0502020204030204" pitchFamily="34" charset="0"/>
            </a:endParaRPr>
          </a:p>
          <a:p>
            <a:pPr marL="285750" indent="-285750" algn="just">
              <a:buFontTx/>
              <a:buChar char="-"/>
            </a:pPr>
            <a:r>
              <a:rPr lang="es-ES" dirty="0" smtClean="0">
                <a:latin typeface="Calibri" panose="020F0502020204030204" pitchFamily="34" charset="0"/>
              </a:rPr>
              <a:t>Dureza 350HB</a:t>
            </a:r>
          </a:p>
          <a:p>
            <a:pPr marL="285750" indent="-285750" algn="just">
              <a:buFontTx/>
              <a:buChar char="-"/>
            </a:pPr>
            <a:r>
              <a:rPr lang="es-ES" dirty="0" smtClean="0">
                <a:latin typeface="Calibri" panose="020F0502020204030204" pitchFamily="34" charset="0"/>
              </a:rPr>
              <a:t>Resistencia a la rotura de 100kg/mm2</a:t>
            </a:r>
          </a:p>
          <a:p>
            <a:pPr marL="285750" indent="-285750" algn="just">
              <a:buFontTx/>
              <a:buChar char="-"/>
            </a:pPr>
            <a:r>
              <a:rPr lang="es-ES" dirty="0" smtClean="0">
                <a:latin typeface="Calibri" panose="020F0502020204030204" pitchFamily="34" charset="0"/>
              </a:rPr>
              <a:t>Alargamiento 15%</a:t>
            </a:r>
            <a:endParaRPr lang="es-ES" dirty="0">
              <a:latin typeface="Calibri" panose="020F0502020204030204" pitchFamily="34" charset="0"/>
            </a:endParaRPr>
          </a:p>
        </p:txBody>
      </p:sp>
      <p:pic>
        <p:nvPicPr>
          <p:cNvPr id="7" name="Imagen 6"/>
          <p:cNvPicPr>
            <a:picLocks noChangeAspect="1"/>
          </p:cNvPicPr>
          <p:nvPr/>
        </p:nvPicPr>
        <p:blipFill>
          <a:blip r:embed="rId3"/>
          <a:stretch>
            <a:fillRect/>
          </a:stretch>
        </p:blipFill>
        <p:spPr>
          <a:xfrm>
            <a:off x="7575987" y="1653244"/>
            <a:ext cx="3537823" cy="2260276"/>
          </a:xfrm>
          <a:prstGeom prst="rect">
            <a:avLst/>
          </a:prstGeom>
        </p:spPr>
      </p:pic>
      <p:sp>
        <p:nvSpPr>
          <p:cNvPr id="8" name="Rectángulo 7"/>
          <p:cNvSpPr/>
          <p:nvPr/>
        </p:nvSpPr>
        <p:spPr>
          <a:xfrm>
            <a:off x="714703" y="4271099"/>
            <a:ext cx="6616262" cy="369332"/>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a:t>
            </a:r>
            <a:r>
              <a:rPr lang="es-ES_tradnl" b="1" i="1" dirty="0" err="1" smtClean="0">
                <a:latin typeface="Calibri" panose="020F0502020204030204" pitchFamily="34" charset="0"/>
                <a:cs typeface="Times New Roman" panose="02020603050405020304" pitchFamily="18" charset="0"/>
              </a:rPr>
              <a:t>Bainita</a:t>
            </a:r>
            <a:r>
              <a:rPr lang="es-ES_tradnl" b="1" i="1" dirty="0" smtClean="0">
                <a:latin typeface="Calibri" panose="020F0502020204030204" pitchFamily="34" charset="0"/>
                <a:cs typeface="Times New Roman" panose="02020603050405020304" pitchFamily="18" charset="0"/>
              </a:rPr>
              <a:t>;</a:t>
            </a:r>
            <a:endParaRPr lang="es-ES" b="1" i="1" dirty="0"/>
          </a:p>
        </p:txBody>
      </p:sp>
      <p:sp>
        <p:nvSpPr>
          <p:cNvPr id="9" name="Rectángulo 8"/>
          <p:cNvSpPr/>
          <p:nvPr/>
        </p:nvSpPr>
        <p:spPr>
          <a:xfrm>
            <a:off x="1165662" y="4701316"/>
            <a:ext cx="6410325" cy="1200329"/>
          </a:xfrm>
          <a:prstGeom prst="rect">
            <a:avLst/>
          </a:prstGeom>
        </p:spPr>
        <p:txBody>
          <a:bodyPr wrap="square">
            <a:spAutoFit/>
          </a:bodyPr>
          <a:lstStyle/>
          <a:p>
            <a:pPr algn="just"/>
            <a:r>
              <a:rPr lang="es-ES" dirty="0" smtClean="0">
                <a:latin typeface="Calibri" panose="020F0502020204030204" pitchFamily="34" charset="0"/>
              </a:rPr>
              <a:t>   Se </a:t>
            </a:r>
            <a:r>
              <a:rPr lang="es-ES" dirty="0">
                <a:latin typeface="Calibri" panose="020F0502020204030204" pitchFamily="34" charset="0"/>
              </a:rPr>
              <a:t>obtiene por </a:t>
            </a:r>
            <a:r>
              <a:rPr lang="es-ES" dirty="0" smtClean="0">
                <a:latin typeface="Calibri" panose="020F0502020204030204" pitchFamily="34" charset="0"/>
              </a:rPr>
              <a:t>la transformación </a:t>
            </a:r>
            <a:r>
              <a:rPr lang="es-ES" dirty="0">
                <a:latin typeface="Calibri" panose="020F0502020204030204" pitchFamily="34" charset="0"/>
              </a:rPr>
              <a:t>de la austenita </a:t>
            </a:r>
            <a:r>
              <a:rPr lang="es-ES" dirty="0" smtClean="0">
                <a:latin typeface="Calibri" panose="020F0502020204030204" pitchFamily="34" charset="0"/>
              </a:rPr>
              <a:t>(transformación isotérmica) </a:t>
            </a:r>
            <a:r>
              <a:rPr lang="es-ES" dirty="0">
                <a:latin typeface="Calibri" panose="020F0502020204030204" pitchFamily="34" charset="0"/>
              </a:rPr>
              <a:t>en </a:t>
            </a:r>
            <a:r>
              <a:rPr lang="es-ES" dirty="0" smtClean="0">
                <a:latin typeface="Calibri" panose="020F0502020204030204" pitchFamily="34" charset="0"/>
              </a:rPr>
              <a:t>el rango </a:t>
            </a:r>
            <a:r>
              <a:rPr lang="es-ES" dirty="0">
                <a:latin typeface="Calibri" panose="020F0502020204030204" pitchFamily="34" charset="0"/>
              </a:rPr>
              <a:t>de </a:t>
            </a:r>
            <a:r>
              <a:rPr lang="es-ES" dirty="0" smtClean="0">
                <a:latin typeface="Calibri" panose="020F0502020204030204" pitchFamily="34" charset="0"/>
              </a:rPr>
              <a:t>250ºC </a:t>
            </a:r>
            <a:r>
              <a:rPr lang="es-ES" dirty="0">
                <a:latin typeface="Calibri" panose="020F0502020204030204" pitchFamily="34" charset="0"/>
              </a:rPr>
              <a:t>a </a:t>
            </a:r>
            <a:r>
              <a:rPr lang="es-ES" dirty="0" smtClean="0">
                <a:latin typeface="Calibri" panose="020F0502020204030204" pitchFamily="34" charset="0"/>
              </a:rPr>
              <a:t>500ºC, es decir, </a:t>
            </a:r>
            <a:r>
              <a:rPr lang="es-ES" dirty="0">
                <a:latin typeface="Calibri" panose="020F0502020204030204" pitchFamily="34" charset="0"/>
              </a:rPr>
              <a:t>enfriándola rápidamente </a:t>
            </a:r>
            <a:r>
              <a:rPr lang="es-ES" dirty="0" smtClean="0">
                <a:latin typeface="Calibri" panose="020F0502020204030204" pitchFamily="34" charset="0"/>
              </a:rPr>
              <a:t>y </a:t>
            </a:r>
            <a:r>
              <a:rPr lang="es-ES" dirty="0">
                <a:latin typeface="Calibri" panose="020F0502020204030204" pitchFamily="34" charset="0"/>
              </a:rPr>
              <a:t>manteniéndola luego a nivel constante hasta que toda la austenita se haya transformada en </a:t>
            </a:r>
            <a:r>
              <a:rPr lang="es-ES" dirty="0" smtClean="0">
                <a:latin typeface="Calibri" panose="020F0502020204030204" pitchFamily="34" charset="0"/>
              </a:rPr>
              <a:t> Bainita.</a:t>
            </a:r>
          </a:p>
        </p:txBody>
      </p:sp>
    </p:spTree>
    <p:extLst>
      <p:ext uri="{BB962C8B-B14F-4D97-AF65-F5344CB8AC3E}">
        <p14:creationId xmlns:p14="http://schemas.microsoft.com/office/powerpoint/2010/main" val="609099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58456" y="1512011"/>
            <a:ext cx="10055355" cy="4037450"/>
          </a:xfrm>
          <a:prstGeom prst="rect">
            <a:avLst/>
          </a:prstGeom>
        </p:spPr>
      </p:pic>
      <p:pic>
        <p:nvPicPr>
          <p:cNvPr id="5" name="Imagen 4"/>
          <p:cNvPicPr>
            <a:picLocks noChangeAspect="1"/>
          </p:cNvPicPr>
          <p:nvPr/>
        </p:nvPicPr>
        <p:blipFill>
          <a:blip r:embed="rId3"/>
          <a:stretch>
            <a:fillRect/>
          </a:stretch>
        </p:blipFill>
        <p:spPr>
          <a:xfrm>
            <a:off x="10431000" y="282477"/>
            <a:ext cx="682811" cy="932769"/>
          </a:xfrm>
          <a:prstGeom prst="rect">
            <a:avLst/>
          </a:prstGeom>
          <a:effectLst>
            <a:outerShdw blurRad="50800" dist="50800" dir="5400000" algn="ctr" rotWithShape="0">
              <a:schemeClr val="bg1"/>
            </a:outerShdw>
          </a:effectLst>
        </p:spPr>
      </p:pic>
    </p:spTree>
    <p:extLst>
      <p:ext uri="{BB962C8B-B14F-4D97-AF65-F5344CB8AC3E}">
        <p14:creationId xmlns:p14="http://schemas.microsoft.com/office/powerpoint/2010/main" val="2231194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825062" y="748861"/>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smtClean="0"/>
              <a:t>Constituyentes en las Fundiciones</a:t>
            </a:r>
            <a:endParaRPr lang="es-ES" sz="3200" dirty="0"/>
          </a:p>
        </p:txBody>
      </p:sp>
      <p:pic>
        <p:nvPicPr>
          <p:cNvPr id="5" name="Imagen 4"/>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714703" y="1523832"/>
            <a:ext cx="6616262" cy="369332"/>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a:t>
            </a:r>
            <a:r>
              <a:rPr lang="es-ES_tradnl" b="1" i="1" dirty="0" err="1" smtClean="0">
                <a:latin typeface="Calibri" panose="020F0502020204030204" pitchFamily="34" charset="0"/>
                <a:cs typeface="Times New Roman" panose="02020603050405020304" pitchFamily="18" charset="0"/>
              </a:rPr>
              <a:t>Ledeburita</a:t>
            </a:r>
            <a:r>
              <a:rPr lang="es-ES_tradnl" b="1" i="1" dirty="0" smtClean="0">
                <a:latin typeface="Calibri" panose="020F0502020204030204" pitchFamily="34" charset="0"/>
                <a:cs typeface="Times New Roman" panose="02020603050405020304" pitchFamily="18" charset="0"/>
              </a:rPr>
              <a:t>;</a:t>
            </a:r>
            <a:endParaRPr lang="es-ES" b="1" i="1" dirty="0"/>
          </a:p>
        </p:txBody>
      </p:sp>
      <p:sp>
        <p:nvSpPr>
          <p:cNvPr id="7" name="Rectángulo 6"/>
          <p:cNvSpPr/>
          <p:nvPr/>
        </p:nvSpPr>
        <p:spPr>
          <a:xfrm>
            <a:off x="1424150" y="2039973"/>
            <a:ext cx="8226569" cy="1754326"/>
          </a:xfrm>
          <a:prstGeom prst="rect">
            <a:avLst/>
          </a:prstGeom>
        </p:spPr>
        <p:txBody>
          <a:bodyPr wrap="square">
            <a:spAutoFit/>
          </a:bodyPr>
          <a:lstStyle/>
          <a:p>
            <a:pPr algn="just"/>
            <a:r>
              <a:rPr lang="es-ES" dirty="0" smtClean="0"/>
              <a:t>    </a:t>
            </a:r>
            <a:r>
              <a:rPr lang="es-ES" dirty="0" smtClean="0">
                <a:latin typeface="Calibri" panose="020F0502020204030204" pitchFamily="34" charset="0"/>
              </a:rPr>
              <a:t>Se encuentra en las aleaciones hierro-carbono cuando el porcentaje de carburo de hierro (</a:t>
            </a:r>
            <a:r>
              <a:rPr lang="es-ES" dirty="0" err="1" smtClean="0">
                <a:latin typeface="Calibri" panose="020F0502020204030204" pitchFamily="34" charset="0"/>
              </a:rPr>
              <a:t>CFe</a:t>
            </a:r>
            <a:r>
              <a:rPr lang="es-ES" dirty="0" smtClean="0">
                <a:latin typeface="Calibri" panose="020F0502020204030204" pitchFamily="34" charset="0"/>
              </a:rPr>
              <a:t>)  aleado es superior al 25%, es decir, con un contenido total mayor a 1,76%C.</a:t>
            </a:r>
          </a:p>
          <a:p>
            <a:pPr algn="just"/>
            <a:r>
              <a:rPr lang="es-ES" dirty="0">
                <a:latin typeface="Calibri" panose="020F0502020204030204" pitchFamily="34" charset="0"/>
              </a:rPr>
              <a:t> </a:t>
            </a:r>
            <a:r>
              <a:rPr lang="es-ES" dirty="0" smtClean="0">
                <a:latin typeface="Calibri" panose="020F0502020204030204" pitchFamily="34" charset="0"/>
              </a:rPr>
              <a:t>    Se forma al enfriar la fundición líquida del 4,3%C desde la temperatura de 1.130ºC, siendo estable hasta los 723ºC y descomponiéndose luego en Ferrita y Cementita. Por lo que es un constituyente Eutéctico con un porcentaje de Carbono de 4,3%.</a:t>
            </a:r>
            <a:endParaRPr lang="es-ES" dirty="0">
              <a:latin typeface="Calibri" panose="020F0502020204030204" pitchFamily="34" charset="0"/>
            </a:endParaRPr>
          </a:p>
        </p:txBody>
      </p:sp>
      <p:sp>
        <p:nvSpPr>
          <p:cNvPr id="8" name="Rectángulo 7"/>
          <p:cNvSpPr/>
          <p:nvPr/>
        </p:nvSpPr>
        <p:spPr>
          <a:xfrm>
            <a:off x="714703" y="4061809"/>
            <a:ext cx="6616262" cy="369332"/>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a:t>
            </a:r>
            <a:r>
              <a:rPr lang="es-ES_tradnl" b="1" i="1" dirty="0" err="1" smtClean="0">
                <a:latin typeface="Calibri" panose="020F0502020204030204" pitchFamily="34" charset="0"/>
                <a:cs typeface="Times New Roman" panose="02020603050405020304" pitchFamily="18" charset="0"/>
              </a:rPr>
              <a:t>Steadita</a:t>
            </a:r>
            <a:r>
              <a:rPr lang="es-ES_tradnl" b="1" i="1" dirty="0" smtClean="0">
                <a:latin typeface="Calibri" panose="020F0502020204030204" pitchFamily="34" charset="0"/>
                <a:cs typeface="Times New Roman" panose="02020603050405020304" pitchFamily="18" charset="0"/>
              </a:rPr>
              <a:t>;</a:t>
            </a:r>
            <a:endParaRPr lang="es-ES" b="1" i="1" dirty="0"/>
          </a:p>
        </p:txBody>
      </p:sp>
      <p:sp>
        <p:nvSpPr>
          <p:cNvPr id="9" name="Rectángulo 8"/>
          <p:cNvSpPr/>
          <p:nvPr/>
        </p:nvSpPr>
        <p:spPr>
          <a:xfrm>
            <a:off x="1424149" y="4431141"/>
            <a:ext cx="8226569" cy="646331"/>
          </a:xfrm>
          <a:prstGeom prst="rect">
            <a:avLst/>
          </a:prstGeom>
        </p:spPr>
        <p:txBody>
          <a:bodyPr wrap="square">
            <a:spAutoFit/>
          </a:bodyPr>
          <a:lstStyle/>
          <a:p>
            <a:pPr algn="just"/>
            <a:r>
              <a:rPr lang="es-ES" dirty="0" smtClean="0"/>
              <a:t>    </a:t>
            </a:r>
            <a:r>
              <a:rPr lang="es-ES" dirty="0" smtClean="0">
                <a:latin typeface="Calibri" panose="020F0502020204030204" pitchFamily="34" charset="0"/>
              </a:rPr>
              <a:t>Es un constituyente eutéctico de fluidez perfecta que aparece en las fundiciones que poseen más de 0,15% de Fosforo. Es muy dura, frágil y funde a 960ºC.</a:t>
            </a:r>
            <a:endParaRPr lang="es-ES" dirty="0">
              <a:latin typeface="Calibri" panose="020F0502020204030204" pitchFamily="34" charset="0"/>
            </a:endParaRPr>
          </a:p>
        </p:txBody>
      </p:sp>
    </p:spTree>
    <p:extLst>
      <p:ext uri="{BB962C8B-B14F-4D97-AF65-F5344CB8AC3E}">
        <p14:creationId xmlns:p14="http://schemas.microsoft.com/office/powerpoint/2010/main" val="2963068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Rectángulo 4"/>
          <p:cNvSpPr/>
          <p:nvPr/>
        </p:nvSpPr>
        <p:spPr>
          <a:xfrm>
            <a:off x="1014248" y="679219"/>
            <a:ext cx="6616262" cy="369332"/>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a:t>
            </a:r>
            <a:r>
              <a:rPr lang="es-ES_tradnl" b="1" i="1" dirty="0" smtClean="0">
                <a:latin typeface="Calibri" panose="020F0502020204030204" pitchFamily="34" charset="0"/>
                <a:cs typeface="Times New Roman" panose="02020603050405020304" pitchFamily="18" charset="0"/>
              </a:rPr>
              <a:t>Grafito;</a:t>
            </a:r>
            <a:endParaRPr lang="es-ES" b="1" i="1" dirty="0"/>
          </a:p>
        </p:txBody>
      </p:sp>
      <p:sp>
        <p:nvSpPr>
          <p:cNvPr id="6" name="Rectángulo 5"/>
          <p:cNvSpPr/>
          <p:nvPr/>
        </p:nvSpPr>
        <p:spPr>
          <a:xfrm>
            <a:off x="1361088" y="1215246"/>
            <a:ext cx="8226569" cy="1477328"/>
          </a:xfrm>
          <a:prstGeom prst="rect">
            <a:avLst/>
          </a:prstGeom>
        </p:spPr>
        <p:txBody>
          <a:bodyPr wrap="square">
            <a:spAutoFit/>
          </a:bodyPr>
          <a:lstStyle/>
          <a:p>
            <a:pPr algn="just"/>
            <a:r>
              <a:rPr lang="es-ES" dirty="0" smtClean="0"/>
              <a:t>    </a:t>
            </a:r>
            <a:r>
              <a:rPr lang="es-ES" dirty="0" smtClean="0">
                <a:latin typeface="Calibri" panose="020F0502020204030204" pitchFamily="34" charset="0"/>
              </a:rPr>
              <a:t>El grafito es uno de los tres estados alotrópicos en que se encuentra el carbono libre en la naturaleza, los otros dos son el diamante y el carbón amorfo.</a:t>
            </a:r>
          </a:p>
          <a:p>
            <a:pPr algn="just"/>
            <a:r>
              <a:rPr lang="es-ES" dirty="0">
                <a:latin typeface="Calibri" panose="020F0502020204030204" pitchFamily="34" charset="0"/>
              </a:rPr>
              <a:t> </a:t>
            </a:r>
            <a:r>
              <a:rPr lang="es-ES" dirty="0" smtClean="0">
                <a:latin typeface="Calibri" panose="020F0502020204030204" pitchFamily="34" charset="0"/>
              </a:rPr>
              <a:t>    El grafito es blando, untuoso, de color gris oscuro y de peso específico 2,25.</a:t>
            </a:r>
          </a:p>
          <a:p>
            <a:pPr algn="just"/>
            <a:r>
              <a:rPr lang="es-ES" dirty="0">
                <a:latin typeface="Calibri" panose="020F0502020204030204" pitchFamily="34" charset="0"/>
              </a:rPr>
              <a:t> </a:t>
            </a:r>
            <a:r>
              <a:rPr lang="es-ES" dirty="0" smtClean="0">
                <a:latin typeface="Calibri" panose="020F0502020204030204" pitchFamily="34" charset="0"/>
              </a:rPr>
              <a:t>    Se presenta formando laminas en las funciones grises, como nódulos en las fundiciones maleables y en forma esferoidal en fundiciones especiales.</a:t>
            </a:r>
            <a:endParaRPr lang="es-ES" dirty="0">
              <a:latin typeface="Calibri" panose="020F0502020204030204" pitchFamily="34" charset="0"/>
            </a:endParaRPr>
          </a:p>
        </p:txBody>
      </p:sp>
      <p:pic>
        <p:nvPicPr>
          <p:cNvPr id="7" name="Imagen 6"/>
          <p:cNvPicPr>
            <a:picLocks noChangeAspect="1"/>
          </p:cNvPicPr>
          <p:nvPr/>
        </p:nvPicPr>
        <p:blipFill>
          <a:blip r:embed="rId3"/>
          <a:stretch>
            <a:fillRect/>
          </a:stretch>
        </p:blipFill>
        <p:spPr>
          <a:xfrm>
            <a:off x="1361088" y="2859269"/>
            <a:ext cx="4955628" cy="3716721"/>
          </a:xfrm>
          <a:prstGeom prst="rect">
            <a:avLst/>
          </a:prstGeom>
        </p:spPr>
      </p:pic>
      <p:pic>
        <p:nvPicPr>
          <p:cNvPr id="8" name="Imagen 7"/>
          <p:cNvPicPr>
            <a:picLocks noChangeAspect="1"/>
          </p:cNvPicPr>
          <p:nvPr/>
        </p:nvPicPr>
        <p:blipFill>
          <a:blip r:embed="rId4"/>
          <a:stretch>
            <a:fillRect/>
          </a:stretch>
        </p:blipFill>
        <p:spPr>
          <a:xfrm>
            <a:off x="6549422" y="2859269"/>
            <a:ext cx="3738881" cy="2800552"/>
          </a:xfrm>
          <a:prstGeom prst="rect">
            <a:avLst/>
          </a:prstGeom>
        </p:spPr>
      </p:pic>
    </p:spTree>
    <p:extLst>
      <p:ext uri="{BB962C8B-B14F-4D97-AF65-F5344CB8AC3E}">
        <p14:creationId xmlns:p14="http://schemas.microsoft.com/office/powerpoint/2010/main" val="1062630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86951" y="1583326"/>
            <a:ext cx="5076330" cy="923330"/>
          </a:xfrm>
          <a:prstGeom prst="rect">
            <a:avLst/>
          </a:prstGeom>
        </p:spPr>
        <p:txBody>
          <a:bodyPr wrap="square">
            <a:spAutoFit/>
          </a:bodyPr>
          <a:lstStyle/>
          <a:p>
            <a:pPr algn="just"/>
            <a:r>
              <a:rPr lang="es-ES" dirty="0" smtClean="0"/>
              <a:t>    </a:t>
            </a:r>
            <a:r>
              <a:rPr lang="es-ES" dirty="0" smtClean="0">
                <a:latin typeface="Calibri" panose="020F0502020204030204" pitchFamily="34" charset="0"/>
              </a:rPr>
              <a:t>Las fundiciones que lo contienen poseen mejoras de resistencia al desgaste y la corrosión y sirven de lubricante en los roces.</a:t>
            </a:r>
            <a:endParaRPr lang="es-ES" dirty="0">
              <a:latin typeface="Calibri" panose="020F0502020204030204" pitchFamily="34" charset="0"/>
            </a:endParaRPr>
          </a:p>
        </p:txBody>
      </p:sp>
      <p:sp>
        <p:nvSpPr>
          <p:cNvPr id="5" name="Rectángulo 4"/>
          <p:cNvSpPr/>
          <p:nvPr/>
        </p:nvSpPr>
        <p:spPr>
          <a:xfrm>
            <a:off x="998483" y="947233"/>
            <a:ext cx="6616262" cy="369332"/>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a:t>
            </a:r>
            <a:r>
              <a:rPr lang="es-ES_tradnl" b="1" i="1" dirty="0" smtClean="0">
                <a:latin typeface="Calibri" panose="020F0502020204030204" pitchFamily="34" charset="0"/>
                <a:cs typeface="Times New Roman" panose="02020603050405020304" pitchFamily="18" charset="0"/>
              </a:rPr>
              <a:t>Grafito, bondades:</a:t>
            </a:r>
            <a:endParaRPr lang="es-ES" b="1" i="1" dirty="0"/>
          </a:p>
        </p:txBody>
      </p:sp>
      <p:pic>
        <p:nvPicPr>
          <p:cNvPr id="6" name="Imagen 5"/>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pic>
        <p:nvPicPr>
          <p:cNvPr id="7" name="Imagen 6"/>
          <p:cNvPicPr>
            <a:picLocks noChangeAspect="1"/>
          </p:cNvPicPr>
          <p:nvPr/>
        </p:nvPicPr>
        <p:blipFill>
          <a:blip r:embed="rId3"/>
          <a:stretch>
            <a:fillRect/>
          </a:stretch>
        </p:blipFill>
        <p:spPr>
          <a:xfrm>
            <a:off x="744431" y="2535909"/>
            <a:ext cx="2619375" cy="1743075"/>
          </a:xfrm>
          <a:prstGeom prst="rect">
            <a:avLst/>
          </a:prstGeom>
        </p:spPr>
      </p:pic>
      <p:pic>
        <p:nvPicPr>
          <p:cNvPr id="9" name="Imagen 8"/>
          <p:cNvPicPr>
            <a:picLocks noChangeAspect="1"/>
          </p:cNvPicPr>
          <p:nvPr/>
        </p:nvPicPr>
        <p:blipFill>
          <a:blip r:embed="rId4"/>
          <a:stretch>
            <a:fillRect/>
          </a:stretch>
        </p:blipFill>
        <p:spPr>
          <a:xfrm>
            <a:off x="934930" y="4443896"/>
            <a:ext cx="2238375" cy="2038350"/>
          </a:xfrm>
          <a:prstGeom prst="rect">
            <a:avLst/>
          </a:prstGeom>
        </p:spPr>
      </p:pic>
      <p:pic>
        <p:nvPicPr>
          <p:cNvPr id="11" name="Imagen 10"/>
          <p:cNvPicPr>
            <a:picLocks noChangeAspect="1"/>
          </p:cNvPicPr>
          <p:nvPr/>
        </p:nvPicPr>
        <p:blipFill>
          <a:blip r:embed="rId5"/>
          <a:stretch>
            <a:fillRect/>
          </a:stretch>
        </p:blipFill>
        <p:spPr>
          <a:xfrm>
            <a:off x="3496331" y="2529011"/>
            <a:ext cx="2266950" cy="1543050"/>
          </a:xfrm>
          <a:prstGeom prst="rect">
            <a:avLst/>
          </a:prstGeom>
        </p:spPr>
      </p:pic>
      <p:sp>
        <p:nvSpPr>
          <p:cNvPr id="12" name="Rectángulo 11"/>
          <p:cNvSpPr/>
          <p:nvPr/>
        </p:nvSpPr>
        <p:spPr>
          <a:xfrm>
            <a:off x="6447384" y="1583326"/>
            <a:ext cx="3983615" cy="1754326"/>
          </a:xfrm>
          <a:prstGeom prst="rect">
            <a:avLst/>
          </a:prstGeom>
        </p:spPr>
        <p:txBody>
          <a:bodyPr wrap="square">
            <a:spAutoFit/>
          </a:bodyPr>
          <a:lstStyle/>
          <a:p>
            <a:pPr algn="just"/>
            <a:r>
              <a:rPr lang="es-ES" dirty="0" smtClean="0"/>
              <a:t>    </a:t>
            </a:r>
            <a:r>
              <a:rPr lang="es-ES" dirty="0" smtClean="0">
                <a:latin typeface="Calibri" panose="020F0502020204030204" pitchFamily="34" charset="0"/>
              </a:rPr>
              <a:t>Las fundiciones que lo contienen poseen:</a:t>
            </a:r>
          </a:p>
          <a:p>
            <a:pPr marL="285750" indent="-285750" algn="just">
              <a:buFontTx/>
              <a:buChar char="-"/>
            </a:pPr>
            <a:r>
              <a:rPr lang="es-ES" dirty="0" smtClean="0">
                <a:latin typeface="Calibri" panose="020F0502020204030204" pitchFamily="34" charset="0"/>
              </a:rPr>
              <a:t>la dureza, </a:t>
            </a:r>
          </a:p>
          <a:p>
            <a:pPr marL="285750" indent="-285750" algn="just">
              <a:buFontTx/>
              <a:buChar char="-"/>
            </a:pPr>
            <a:r>
              <a:rPr lang="es-ES" dirty="0" smtClean="0">
                <a:latin typeface="Calibri" panose="020F0502020204030204" pitchFamily="34" charset="0"/>
              </a:rPr>
              <a:t>la resistencia mecánica, </a:t>
            </a:r>
          </a:p>
          <a:p>
            <a:pPr marL="285750" indent="-285750" algn="just">
              <a:buFontTx/>
              <a:buChar char="-"/>
            </a:pPr>
            <a:r>
              <a:rPr lang="es-ES" dirty="0" smtClean="0">
                <a:latin typeface="Calibri" panose="020F0502020204030204" pitchFamily="34" charset="0"/>
              </a:rPr>
              <a:t>la elasticidad y </a:t>
            </a:r>
          </a:p>
          <a:p>
            <a:pPr marL="285750" indent="-285750" algn="just">
              <a:buFontTx/>
              <a:buChar char="-"/>
            </a:pPr>
            <a:r>
              <a:rPr lang="es-ES" dirty="0" smtClean="0">
                <a:latin typeface="Calibri" panose="020F0502020204030204" pitchFamily="34" charset="0"/>
              </a:rPr>
              <a:t>la plasticidad más bajas.</a:t>
            </a:r>
            <a:endParaRPr lang="es-ES" dirty="0">
              <a:latin typeface="Calibri" panose="020F0502020204030204" pitchFamily="34" charset="0"/>
            </a:endParaRPr>
          </a:p>
        </p:txBody>
      </p:sp>
      <p:sp>
        <p:nvSpPr>
          <p:cNvPr id="13" name="Rectángulo 12"/>
          <p:cNvSpPr/>
          <p:nvPr/>
        </p:nvSpPr>
        <p:spPr>
          <a:xfrm>
            <a:off x="3363806" y="4085179"/>
            <a:ext cx="2656818" cy="369332"/>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a:t>
            </a:r>
            <a:r>
              <a:rPr lang="es-ES_tradnl" b="1" dirty="0" smtClean="0">
                <a:latin typeface="Calibri" panose="020F0502020204030204" pitchFamily="34" charset="0"/>
                <a:cs typeface="Times New Roman" panose="02020603050405020304" pitchFamily="18" charset="0"/>
              </a:rPr>
              <a:t>Bronce grafitado</a:t>
            </a:r>
            <a:r>
              <a:rPr lang="es-ES_tradnl" b="1" i="1" dirty="0" smtClean="0">
                <a:latin typeface="Calibri" panose="020F0502020204030204" pitchFamily="34" charset="0"/>
                <a:cs typeface="Times New Roman" panose="02020603050405020304" pitchFamily="18" charset="0"/>
              </a:rPr>
              <a:t>.</a:t>
            </a:r>
            <a:endParaRPr lang="es-ES" b="1" i="1" dirty="0"/>
          </a:p>
        </p:txBody>
      </p:sp>
      <p:pic>
        <p:nvPicPr>
          <p:cNvPr id="14" name="Imagen 13"/>
          <p:cNvPicPr>
            <a:picLocks noChangeAspect="1"/>
          </p:cNvPicPr>
          <p:nvPr/>
        </p:nvPicPr>
        <p:blipFill>
          <a:blip r:embed="rId6"/>
          <a:stretch>
            <a:fillRect/>
          </a:stretch>
        </p:blipFill>
        <p:spPr>
          <a:xfrm>
            <a:off x="3496332" y="4726659"/>
            <a:ext cx="2266950" cy="1698024"/>
          </a:xfrm>
          <a:prstGeom prst="rect">
            <a:avLst/>
          </a:prstGeom>
        </p:spPr>
      </p:pic>
    </p:spTree>
    <p:extLst>
      <p:ext uri="{BB962C8B-B14F-4D97-AF65-F5344CB8AC3E}">
        <p14:creationId xmlns:p14="http://schemas.microsoft.com/office/powerpoint/2010/main" val="3432279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Título 1"/>
          <p:cNvSpPr txBox="1">
            <a:spLocks/>
          </p:cNvSpPr>
          <p:nvPr/>
        </p:nvSpPr>
        <p:spPr>
          <a:xfrm>
            <a:off x="825062" y="748861"/>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smtClean="0"/>
              <a:t>Diagrama de </a:t>
            </a:r>
          </a:p>
          <a:p>
            <a:r>
              <a:rPr lang="es-ES" sz="3200" dirty="0" smtClean="0"/>
              <a:t>Hierro-Carbono</a:t>
            </a:r>
            <a:endParaRPr lang="es-ES" sz="3200" dirty="0"/>
          </a:p>
        </p:txBody>
      </p:sp>
      <p:pic>
        <p:nvPicPr>
          <p:cNvPr id="2" name="Imagen 1"/>
          <p:cNvPicPr>
            <a:picLocks noChangeAspect="1"/>
          </p:cNvPicPr>
          <p:nvPr/>
        </p:nvPicPr>
        <p:blipFill>
          <a:blip r:embed="rId3"/>
          <a:stretch>
            <a:fillRect/>
          </a:stretch>
        </p:blipFill>
        <p:spPr>
          <a:xfrm>
            <a:off x="5705828" y="801040"/>
            <a:ext cx="4111061" cy="5728008"/>
          </a:xfrm>
          <a:prstGeom prst="rect">
            <a:avLst/>
          </a:prstGeom>
        </p:spPr>
      </p:pic>
      <p:sp>
        <p:nvSpPr>
          <p:cNvPr id="6" name="Rectángulo 5"/>
          <p:cNvSpPr/>
          <p:nvPr/>
        </p:nvSpPr>
        <p:spPr>
          <a:xfrm>
            <a:off x="825062" y="1882871"/>
            <a:ext cx="4708635" cy="1477328"/>
          </a:xfrm>
          <a:prstGeom prst="rect">
            <a:avLst/>
          </a:prstGeom>
        </p:spPr>
        <p:txBody>
          <a:bodyPr wrap="square">
            <a:spAutoFit/>
          </a:bodyPr>
          <a:lstStyle/>
          <a:p>
            <a:pPr algn="just"/>
            <a:r>
              <a:rPr lang="es-ES" dirty="0" smtClean="0"/>
              <a:t>   </a:t>
            </a:r>
            <a:r>
              <a:rPr lang="es-ES" dirty="0" smtClean="0">
                <a:latin typeface="Calibri" panose="020F0502020204030204" pitchFamily="34" charset="0"/>
              </a:rPr>
              <a:t>Es un diagrama de fases para el acero y la fundición, en el cual se indican los </a:t>
            </a:r>
            <a:r>
              <a:rPr lang="es-ES" u="sng" dirty="0" smtClean="0">
                <a:latin typeface="Calibri" panose="020F0502020204030204" pitchFamily="34" charset="0"/>
              </a:rPr>
              <a:t>distintos constituyentes</a:t>
            </a:r>
            <a:r>
              <a:rPr lang="es-ES" dirty="0" smtClean="0">
                <a:latin typeface="Calibri" panose="020F0502020204030204" pitchFamily="34" charset="0"/>
              </a:rPr>
              <a:t> que existen a </a:t>
            </a:r>
            <a:r>
              <a:rPr lang="es-ES" u="sng" dirty="0" smtClean="0">
                <a:latin typeface="Calibri" panose="020F0502020204030204" pitchFamily="34" charset="0"/>
              </a:rPr>
              <a:t>distintas temperaturas</a:t>
            </a:r>
            <a:r>
              <a:rPr lang="es-ES" dirty="0" smtClean="0">
                <a:latin typeface="Calibri" panose="020F0502020204030204" pitchFamily="34" charset="0"/>
              </a:rPr>
              <a:t> y para cualquier </a:t>
            </a:r>
            <a:r>
              <a:rPr lang="es-ES" u="sng" dirty="0" smtClean="0">
                <a:latin typeface="Calibri" panose="020F0502020204030204" pitchFamily="34" charset="0"/>
              </a:rPr>
              <a:t>contenido de carbono</a:t>
            </a:r>
            <a:r>
              <a:rPr lang="es-ES" dirty="0" smtClean="0">
                <a:latin typeface="Calibri" panose="020F0502020204030204" pitchFamily="34" charset="0"/>
              </a:rPr>
              <a:t>.</a:t>
            </a:r>
            <a:endParaRPr lang="es-ES" dirty="0">
              <a:latin typeface="Calibri" panose="020F0502020204030204" pitchFamily="34" charset="0"/>
            </a:endParaRPr>
          </a:p>
        </p:txBody>
      </p:sp>
      <p:sp>
        <p:nvSpPr>
          <p:cNvPr id="3" name="Flecha derecha 2"/>
          <p:cNvSpPr/>
          <p:nvPr/>
        </p:nvSpPr>
        <p:spPr>
          <a:xfrm>
            <a:off x="9895344" y="6021709"/>
            <a:ext cx="316088" cy="158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a:picLocks noChangeAspect="1"/>
          </p:cNvPicPr>
          <p:nvPr/>
        </p:nvPicPr>
        <p:blipFill>
          <a:blip r:embed="rId4"/>
          <a:stretch>
            <a:fillRect/>
          </a:stretch>
        </p:blipFill>
        <p:spPr>
          <a:xfrm flipH="1">
            <a:off x="10332456" y="5788992"/>
            <a:ext cx="879895" cy="544980"/>
          </a:xfrm>
          <a:prstGeom prst="rect">
            <a:avLst/>
          </a:prstGeom>
        </p:spPr>
      </p:pic>
      <p:sp>
        <p:nvSpPr>
          <p:cNvPr id="8" name="CuadroTexto 7"/>
          <p:cNvSpPr txBox="1"/>
          <p:nvPr/>
        </p:nvSpPr>
        <p:spPr>
          <a:xfrm>
            <a:off x="10170918" y="5450438"/>
            <a:ext cx="1162457" cy="338554"/>
          </a:xfrm>
          <a:prstGeom prst="rect">
            <a:avLst/>
          </a:prstGeom>
          <a:noFill/>
        </p:spPr>
        <p:txBody>
          <a:bodyPr wrap="square" rtlCol="0">
            <a:spAutoFit/>
          </a:bodyPr>
          <a:lstStyle/>
          <a:p>
            <a:pPr algn="ctr"/>
            <a:r>
              <a:rPr lang="es-ES" sz="1600" dirty="0" smtClean="0">
                <a:latin typeface="Calibri" panose="020F0502020204030204" pitchFamily="34" charset="0"/>
              </a:rPr>
              <a:t>Grafito</a:t>
            </a:r>
            <a:endParaRPr lang="es-ES" sz="1600" dirty="0">
              <a:latin typeface="Calibri" panose="020F0502020204030204" pitchFamily="34" charset="0"/>
            </a:endParaRPr>
          </a:p>
        </p:txBody>
      </p:sp>
      <p:pic>
        <p:nvPicPr>
          <p:cNvPr id="9" name="Imagen 8"/>
          <p:cNvPicPr>
            <a:picLocks noChangeAspect="1"/>
          </p:cNvPicPr>
          <p:nvPr/>
        </p:nvPicPr>
        <p:blipFill>
          <a:blip r:embed="rId5"/>
          <a:stretch>
            <a:fillRect/>
          </a:stretch>
        </p:blipFill>
        <p:spPr>
          <a:xfrm>
            <a:off x="1093076" y="3434820"/>
            <a:ext cx="3998641" cy="2905262"/>
          </a:xfrm>
          <a:prstGeom prst="rect">
            <a:avLst/>
          </a:prstGeom>
        </p:spPr>
      </p:pic>
      <p:sp>
        <p:nvSpPr>
          <p:cNvPr id="10" name="CuadroTexto 9"/>
          <p:cNvSpPr txBox="1"/>
          <p:nvPr/>
        </p:nvSpPr>
        <p:spPr>
          <a:xfrm>
            <a:off x="10053387" y="2529034"/>
            <a:ext cx="1819031" cy="830997"/>
          </a:xfrm>
          <a:prstGeom prst="rect">
            <a:avLst/>
          </a:prstGeom>
          <a:noFill/>
        </p:spPr>
        <p:txBody>
          <a:bodyPr wrap="square" rtlCol="0">
            <a:spAutoFit/>
          </a:bodyPr>
          <a:lstStyle/>
          <a:p>
            <a:pPr algn="ctr"/>
            <a:r>
              <a:rPr lang="es-ES" sz="1600" dirty="0" smtClean="0">
                <a:latin typeface="Calibri" panose="020F0502020204030204" pitchFamily="34" charset="0"/>
              </a:rPr>
              <a:t>Un solo constituyente</a:t>
            </a:r>
          </a:p>
          <a:p>
            <a:pPr algn="ctr"/>
            <a:r>
              <a:rPr lang="es-ES" sz="1600" dirty="0" smtClean="0">
                <a:latin typeface="Calibri" panose="020F0502020204030204" pitchFamily="34" charset="0"/>
              </a:rPr>
              <a:t>4,3%C (</a:t>
            </a:r>
            <a:r>
              <a:rPr lang="es-ES" sz="1600" dirty="0" err="1" smtClean="0">
                <a:latin typeface="Calibri" panose="020F0502020204030204" pitchFamily="34" charset="0"/>
              </a:rPr>
              <a:t>Ledeburita</a:t>
            </a:r>
            <a:r>
              <a:rPr lang="es-ES" sz="1600" dirty="0" smtClean="0">
                <a:latin typeface="Calibri" panose="020F0502020204030204" pitchFamily="34" charset="0"/>
              </a:rPr>
              <a:t> )</a:t>
            </a:r>
            <a:endParaRPr lang="es-ES" sz="1600" dirty="0">
              <a:latin typeface="Calibri" panose="020F0502020204030204" pitchFamily="34" charset="0"/>
            </a:endParaRPr>
          </a:p>
        </p:txBody>
      </p:sp>
      <p:cxnSp>
        <p:nvCxnSpPr>
          <p:cNvPr id="12" name="Conector recto de flecha 11"/>
          <p:cNvCxnSpPr/>
          <p:nvPr/>
        </p:nvCxnSpPr>
        <p:spPr>
          <a:xfrm flipH="1">
            <a:off x="8907517" y="2789034"/>
            <a:ext cx="1303915" cy="1915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Conector recto de flecha 14"/>
          <p:cNvCxnSpPr/>
          <p:nvPr/>
        </p:nvCxnSpPr>
        <p:spPr>
          <a:xfrm flipH="1">
            <a:off x="7761358" y="1882871"/>
            <a:ext cx="2227662" cy="6739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CuadroTexto 17"/>
          <p:cNvSpPr txBox="1"/>
          <p:nvPr/>
        </p:nvSpPr>
        <p:spPr>
          <a:xfrm>
            <a:off x="9989020" y="1480722"/>
            <a:ext cx="2015276" cy="830997"/>
          </a:xfrm>
          <a:prstGeom prst="rect">
            <a:avLst/>
          </a:prstGeom>
          <a:noFill/>
        </p:spPr>
        <p:txBody>
          <a:bodyPr wrap="square" rtlCol="0">
            <a:spAutoFit/>
          </a:bodyPr>
          <a:lstStyle/>
          <a:p>
            <a:pPr algn="ctr"/>
            <a:r>
              <a:rPr lang="es-ES" sz="1600" dirty="0" smtClean="0">
                <a:latin typeface="Calibri" panose="020F0502020204030204" pitchFamily="34" charset="0"/>
              </a:rPr>
              <a:t>1,76%C, divide el diagrama en Aceros y en Fundiciones </a:t>
            </a:r>
            <a:endParaRPr lang="es-ES" sz="1600" dirty="0">
              <a:latin typeface="Calibri" panose="020F0502020204030204" pitchFamily="34" charset="0"/>
            </a:endParaRPr>
          </a:p>
        </p:txBody>
      </p:sp>
      <p:cxnSp>
        <p:nvCxnSpPr>
          <p:cNvPr id="21" name="Conector recto de flecha 20"/>
          <p:cNvCxnSpPr/>
          <p:nvPr/>
        </p:nvCxnSpPr>
        <p:spPr>
          <a:xfrm flipH="1" flipV="1">
            <a:off x="8355724" y="3578772"/>
            <a:ext cx="1876841" cy="25874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4" name="CuadroTexto 23"/>
          <p:cNvSpPr txBox="1"/>
          <p:nvPr/>
        </p:nvSpPr>
        <p:spPr>
          <a:xfrm>
            <a:off x="10151706" y="3465580"/>
            <a:ext cx="1491683" cy="830997"/>
          </a:xfrm>
          <a:prstGeom prst="rect">
            <a:avLst/>
          </a:prstGeom>
          <a:noFill/>
        </p:spPr>
        <p:txBody>
          <a:bodyPr wrap="square" rtlCol="0">
            <a:spAutoFit/>
          </a:bodyPr>
          <a:lstStyle/>
          <a:p>
            <a:pPr algn="ctr"/>
            <a:r>
              <a:rPr lang="es-ES" sz="1600" dirty="0" err="1" smtClean="0">
                <a:latin typeface="Calibri" panose="020F0502020204030204" pitchFamily="34" charset="0"/>
              </a:rPr>
              <a:t>Temp</a:t>
            </a:r>
            <a:r>
              <a:rPr lang="es-ES" sz="1600" dirty="0" smtClean="0">
                <a:latin typeface="Calibri" panose="020F0502020204030204" pitchFamily="34" charset="0"/>
              </a:rPr>
              <a:t>. 723ºC</a:t>
            </a:r>
          </a:p>
          <a:p>
            <a:pPr algn="ctr"/>
            <a:r>
              <a:rPr lang="es-ES" sz="1600" dirty="0">
                <a:latin typeface="Calibri" panose="020F0502020204030204" pitchFamily="34" charset="0"/>
              </a:rPr>
              <a:t>d</a:t>
            </a:r>
            <a:r>
              <a:rPr lang="es-ES" sz="1600" dirty="0" smtClean="0">
                <a:latin typeface="Calibri" panose="020F0502020204030204" pitchFamily="34" charset="0"/>
              </a:rPr>
              <a:t>e formación de la Austenita.</a:t>
            </a:r>
            <a:endParaRPr lang="es-ES" sz="1600" dirty="0">
              <a:latin typeface="Calibri" panose="020F0502020204030204" pitchFamily="34" charset="0"/>
            </a:endParaRPr>
          </a:p>
        </p:txBody>
      </p:sp>
      <p:cxnSp>
        <p:nvCxnSpPr>
          <p:cNvPr id="17" name="Conector recto de flecha 16"/>
          <p:cNvCxnSpPr/>
          <p:nvPr/>
        </p:nvCxnSpPr>
        <p:spPr>
          <a:xfrm flipH="1" flipV="1">
            <a:off x="7141779" y="3924642"/>
            <a:ext cx="3069654" cy="7193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CuadroTexto 18"/>
          <p:cNvSpPr txBox="1"/>
          <p:nvPr/>
        </p:nvSpPr>
        <p:spPr>
          <a:xfrm>
            <a:off x="9992749" y="4384250"/>
            <a:ext cx="1654635" cy="830997"/>
          </a:xfrm>
          <a:prstGeom prst="rect">
            <a:avLst/>
          </a:prstGeom>
          <a:noFill/>
        </p:spPr>
        <p:txBody>
          <a:bodyPr wrap="square" rtlCol="0">
            <a:spAutoFit/>
          </a:bodyPr>
          <a:lstStyle/>
          <a:p>
            <a:pPr algn="ctr"/>
            <a:r>
              <a:rPr lang="es-ES" sz="1600" dirty="0" smtClean="0">
                <a:latin typeface="Calibri" panose="020F0502020204030204" pitchFamily="34" charset="0"/>
              </a:rPr>
              <a:t>Un solo constituyente</a:t>
            </a:r>
          </a:p>
          <a:p>
            <a:pPr algn="ctr"/>
            <a:r>
              <a:rPr lang="es-ES" sz="1600" dirty="0" smtClean="0">
                <a:latin typeface="Calibri" panose="020F0502020204030204" pitchFamily="34" charset="0"/>
              </a:rPr>
              <a:t>0,89%C  (Perlita)</a:t>
            </a:r>
            <a:endParaRPr lang="es-ES" sz="1600" dirty="0">
              <a:latin typeface="Calibri" panose="020F0502020204030204" pitchFamily="34" charset="0"/>
            </a:endParaRPr>
          </a:p>
        </p:txBody>
      </p:sp>
      <p:sp>
        <p:nvSpPr>
          <p:cNvPr id="14" name="Rectángulo 13"/>
          <p:cNvSpPr/>
          <p:nvPr/>
        </p:nvSpPr>
        <p:spPr>
          <a:xfrm>
            <a:off x="8907518" y="4808483"/>
            <a:ext cx="331076" cy="2698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0" name="Conector recto de flecha 19"/>
          <p:cNvCxnSpPr/>
          <p:nvPr/>
        </p:nvCxnSpPr>
        <p:spPr>
          <a:xfrm flipH="1">
            <a:off x="6385035" y="2484962"/>
            <a:ext cx="520649" cy="7469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ector recto de flecha 24"/>
          <p:cNvCxnSpPr/>
          <p:nvPr/>
        </p:nvCxnSpPr>
        <p:spPr>
          <a:xfrm>
            <a:off x="6984139" y="2484962"/>
            <a:ext cx="698764" cy="6208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CuadroTexto 28"/>
          <p:cNvSpPr txBox="1"/>
          <p:nvPr/>
        </p:nvSpPr>
        <p:spPr>
          <a:xfrm>
            <a:off x="6706791" y="2279471"/>
            <a:ext cx="565016" cy="215444"/>
          </a:xfrm>
          <a:prstGeom prst="rect">
            <a:avLst/>
          </a:prstGeom>
          <a:noFill/>
        </p:spPr>
        <p:txBody>
          <a:bodyPr wrap="square" rtlCol="0">
            <a:spAutoFit/>
          </a:bodyPr>
          <a:lstStyle/>
          <a:p>
            <a:pPr algn="ctr"/>
            <a:r>
              <a:rPr lang="es-ES" sz="800" dirty="0" smtClean="0">
                <a:solidFill>
                  <a:schemeClr val="bg1"/>
                </a:solidFill>
                <a:latin typeface="Calibri" panose="020F0502020204030204" pitchFamily="34" charset="0"/>
              </a:rPr>
              <a:t>Segrega</a:t>
            </a:r>
            <a:endParaRPr lang="es-ES" sz="800" dirty="0">
              <a:solidFill>
                <a:schemeClr val="bg1"/>
              </a:solidFill>
              <a:latin typeface="Calibri" panose="020F0502020204030204" pitchFamily="34" charset="0"/>
            </a:endParaRPr>
          </a:p>
        </p:txBody>
      </p:sp>
      <p:sp>
        <p:nvSpPr>
          <p:cNvPr id="30" name="CuadroTexto 29"/>
          <p:cNvSpPr txBox="1"/>
          <p:nvPr/>
        </p:nvSpPr>
        <p:spPr>
          <a:xfrm>
            <a:off x="8658245" y="4781624"/>
            <a:ext cx="860172" cy="215444"/>
          </a:xfrm>
          <a:prstGeom prst="rect">
            <a:avLst/>
          </a:prstGeom>
          <a:noFill/>
        </p:spPr>
        <p:txBody>
          <a:bodyPr wrap="square" rtlCol="0">
            <a:spAutoFit/>
          </a:bodyPr>
          <a:lstStyle/>
          <a:p>
            <a:pPr algn="ctr"/>
            <a:r>
              <a:rPr lang="es-ES" sz="800" dirty="0" err="1" smtClean="0">
                <a:solidFill>
                  <a:schemeClr val="bg1"/>
                </a:solidFill>
                <a:latin typeface="Calibri" panose="020F0502020204030204" pitchFamily="34" charset="0"/>
              </a:rPr>
              <a:t>Ledeburita</a:t>
            </a:r>
            <a:endParaRPr lang="es-ES" sz="800" dirty="0">
              <a:solidFill>
                <a:schemeClr val="bg1"/>
              </a:solidFill>
              <a:latin typeface="Calibri" panose="020F0502020204030204" pitchFamily="34" charset="0"/>
            </a:endParaRPr>
          </a:p>
        </p:txBody>
      </p:sp>
      <p:sp>
        <p:nvSpPr>
          <p:cNvPr id="38" name="CuadroTexto 37"/>
          <p:cNvSpPr txBox="1"/>
          <p:nvPr/>
        </p:nvSpPr>
        <p:spPr>
          <a:xfrm>
            <a:off x="1274728" y="4739761"/>
            <a:ext cx="860172" cy="338554"/>
          </a:xfrm>
          <a:prstGeom prst="rect">
            <a:avLst/>
          </a:prstGeom>
          <a:noFill/>
        </p:spPr>
        <p:txBody>
          <a:bodyPr wrap="square" rtlCol="0">
            <a:spAutoFit/>
          </a:bodyPr>
          <a:lstStyle/>
          <a:p>
            <a:pPr algn="ctr"/>
            <a:r>
              <a:rPr lang="es-ES" sz="800" dirty="0" smtClean="0">
                <a:solidFill>
                  <a:schemeClr val="bg1"/>
                </a:solidFill>
                <a:latin typeface="Calibri" panose="020F0502020204030204" pitchFamily="34" charset="0"/>
              </a:rPr>
              <a:t>Austenita</a:t>
            </a:r>
          </a:p>
          <a:p>
            <a:pPr algn="ctr"/>
            <a:r>
              <a:rPr lang="es-ES" sz="800" dirty="0" smtClean="0">
                <a:solidFill>
                  <a:schemeClr val="bg1"/>
                </a:solidFill>
                <a:latin typeface="Calibri" panose="020F0502020204030204" pitchFamily="34" charset="0"/>
              </a:rPr>
              <a:t>Ferrita</a:t>
            </a:r>
            <a:endParaRPr lang="es-ES" sz="800" dirty="0">
              <a:solidFill>
                <a:schemeClr val="bg1"/>
              </a:solidFill>
              <a:latin typeface="Calibri" panose="020F0502020204030204" pitchFamily="34" charset="0"/>
            </a:endParaRPr>
          </a:p>
        </p:txBody>
      </p:sp>
      <p:pic>
        <p:nvPicPr>
          <p:cNvPr id="11" name="Imagen 10"/>
          <p:cNvPicPr>
            <a:picLocks noChangeAspect="1"/>
          </p:cNvPicPr>
          <p:nvPr/>
        </p:nvPicPr>
        <p:blipFill>
          <a:blip r:embed="rId6"/>
          <a:stretch>
            <a:fillRect/>
          </a:stretch>
        </p:blipFill>
        <p:spPr>
          <a:xfrm>
            <a:off x="1076962" y="3442426"/>
            <a:ext cx="4234322" cy="2891545"/>
          </a:xfrm>
          <a:prstGeom prst="rect">
            <a:avLst/>
          </a:prstGeom>
        </p:spPr>
      </p:pic>
    </p:spTree>
    <p:extLst>
      <p:ext uri="{BB962C8B-B14F-4D97-AF65-F5344CB8AC3E}">
        <p14:creationId xmlns:p14="http://schemas.microsoft.com/office/powerpoint/2010/main" val="320022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Título 1"/>
          <p:cNvSpPr txBox="1">
            <a:spLocks/>
          </p:cNvSpPr>
          <p:nvPr/>
        </p:nvSpPr>
        <p:spPr>
          <a:xfrm>
            <a:off x="825062" y="748861"/>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smtClean="0"/>
              <a:t>Metalurgia - Minerales</a:t>
            </a:r>
          </a:p>
        </p:txBody>
      </p:sp>
      <p:sp>
        <p:nvSpPr>
          <p:cNvPr id="6" name="Rectángulo 5"/>
          <p:cNvSpPr/>
          <p:nvPr/>
        </p:nvSpPr>
        <p:spPr>
          <a:xfrm>
            <a:off x="825063" y="1435963"/>
            <a:ext cx="4535214" cy="1200329"/>
          </a:xfrm>
          <a:prstGeom prst="rect">
            <a:avLst/>
          </a:prstGeom>
        </p:spPr>
        <p:txBody>
          <a:bodyPr wrap="square">
            <a:spAutoFit/>
          </a:bodyPr>
          <a:lstStyle/>
          <a:p>
            <a:pPr algn="just"/>
            <a:r>
              <a:rPr lang="es-ES" dirty="0" smtClean="0"/>
              <a:t>    </a:t>
            </a:r>
            <a:r>
              <a:rPr lang="es-ES" dirty="0" smtClean="0">
                <a:latin typeface="Calibri" panose="020F0502020204030204" pitchFamily="34" charset="0"/>
              </a:rPr>
              <a:t>Los minerales como materias primas son los denominados rocas o menas en las cuales la proporción de metales es </a:t>
            </a:r>
            <a:r>
              <a:rPr lang="es-ES" u="sng" dirty="0" smtClean="0">
                <a:latin typeface="Calibri" panose="020F0502020204030204" pitchFamily="34" charset="0"/>
              </a:rPr>
              <a:t>elevada</a:t>
            </a:r>
            <a:r>
              <a:rPr lang="es-ES" dirty="0" smtClean="0">
                <a:latin typeface="Calibri" panose="020F0502020204030204" pitchFamily="34" charset="0"/>
              </a:rPr>
              <a:t> y pueden ser </a:t>
            </a:r>
            <a:r>
              <a:rPr lang="es-ES" u="sng" dirty="0" smtClean="0">
                <a:latin typeface="Calibri" panose="020F0502020204030204" pitchFamily="34" charset="0"/>
              </a:rPr>
              <a:t>extraídos fácilmente</a:t>
            </a:r>
            <a:r>
              <a:rPr lang="es-ES" dirty="0" smtClean="0">
                <a:latin typeface="Calibri" panose="020F0502020204030204" pitchFamily="34" charset="0"/>
              </a:rPr>
              <a:t>.</a:t>
            </a:r>
            <a:endParaRPr lang="es-ES" dirty="0">
              <a:latin typeface="Calibri" panose="020F0502020204030204" pitchFamily="34" charset="0"/>
            </a:endParaRPr>
          </a:p>
        </p:txBody>
      </p:sp>
      <p:pic>
        <p:nvPicPr>
          <p:cNvPr id="7" name="Imagen 6"/>
          <p:cNvPicPr>
            <a:picLocks noChangeAspect="1"/>
          </p:cNvPicPr>
          <p:nvPr/>
        </p:nvPicPr>
        <p:blipFill>
          <a:blip r:embed="rId3"/>
          <a:stretch>
            <a:fillRect/>
          </a:stretch>
        </p:blipFill>
        <p:spPr>
          <a:xfrm>
            <a:off x="1027511" y="2825478"/>
            <a:ext cx="4210380" cy="3161084"/>
          </a:xfrm>
          <a:prstGeom prst="rect">
            <a:avLst/>
          </a:prstGeom>
        </p:spPr>
      </p:pic>
      <p:sp>
        <p:nvSpPr>
          <p:cNvPr id="8" name="Rectángulo 7"/>
          <p:cNvSpPr/>
          <p:nvPr/>
        </p:nvSpPr>
        <p:spPr>
          <a:xfrm>
            <a:off x="5722365" y="1435963"/>
            <a:ext cx="4708635" cy="369332"/>
          </a:xfrm>
          <a:prstGeom prst="rect">
            <a:avLst/>
          </a:prstGeom>
        </p:spPr>
        <p:txBody>
          <a:bodyPr wrap="square">
            <a:spAutoFit/>
          </a:bodyPr>
          <a:lstStyle/>
          <a:p>
            <a:pPr algn="just"/>
            <a:r>
              <a:rPr lang="es-ES" dirty="0" smtClean="0"/>
              <a:t>   </a:t>
            </a:r>
            <a:r>
              <a:rPr lang="es-ES" u="sng" dirty="0" smtClean="0">
                <a:latin typeface="Calibri" panose="020F0502020204030204" pitchFamily="34" charset="0"/>
              </a:rPr>
              <a:t>Tipos de Minerales:</a:t>
            </a:r>
            <a:endParaRPr lang="es-ES" u="sng" dirty="0">
              <a:latin typeface="Calibri" panose="020F0502020204030204" pitchFamily="34" charset="0"/>
            </a:endParaRPr>
          </a:p>
        </p:txBody>
      </p:sp>
      <p:sp>
        <p:nvSpPr>
          <p:cNvPr id="9" name="Rectángulo 8"/>
          <p:cNvSpPr/>
          <p:nvPr/>
        </p:nvSpPr>
        <p:spPr>
          <a:xfrm>
            <a:off x="5809075" y="1838127"/>
            <a:ext cx="4535214" cy="1754326"/>
          </a:xfrm>
          <a:prstGeom prst="rect">
            <a:avLst/>
          </a:prstGeom>
        </p:spPr>
        <p:txBody>
          <a:bodyPr wrap="square">
            <a:spAutoFit/>
          </a:bodyPr>
          <a:lstStyle/>
          <a:p>
            <a:pPr algn="just"/>
            <a:r>
              <a:rPr lang="es-ES" dirty="0" smtClean="0"/>
              <a:t>    </a:t>
            </a:r>
            <a:r>
              <a:rPr lang="es-ES" dirty="0" smtClean="0">
                <a:latin typeface="Calibri" panose="020F0502020204030204" pitchFamily="34" charset="0"/>
              </a:rPr>
              <a:t>Solo en estado metálico se encuentran los metales preciosos como el oro y el platino.</a:t>
            </a:r>
          </a:p>
          <a:p>
            <a:pPr algn="just"/>
            <a:r>
              <a:rPr lang="es-ES" dirty="0">
                <a:latin typeface="Calibri" panose="020F0502020204030204" pitchFamily="34" charset="0"/>
              </a:rPr>
              <a:t> </a:t>
            </a:r>
            <a:r>
              <a:rPr lang="es-ES" dirty="0" smtClean="0">
                <a:latin typeface="Calibri" panose="020F0502020204030204" pitchFamily="34" charset="0"/>
              </a:rPr>
              <a:t>    Los demás se encuentran en combinaciones que pueden ser compuestos binarios (óxidos o sulfuros), o compuestos ternarios (Silicatos y carbonatos).</a:t>
            </a:r>
            <a:endParaRPr lang="es-ES" dirty="0">
              <a:latin typeface="Calibri" panose="020F0502020204030204" pitchFamily="34" charset="0"/>
            </a:endParaRPr>
          </a:p>
        </p:txBody>
      </p:sp>
    </p:spTree>
    <p:extLst>
      <p:ext uri="{BB962C8B-B14F-4D97-AF65-F5344CB8AC3E}">
        <p14:creationId xmlns:p14="http://schemas.microsoft.com/office/powerpoint/2010/main" val="2843421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Título 1"/>
          <p:cNvSpPr txBox="1">
            <a:spLocks/>
          </p:cNvSpPr>
          <p:nvPr/>
        </p:nvSpPr>
        <p:spPr>
          <a:xfrm>
            <a:off x="825062" y="748861"/>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smtClean="0"/>
              <a:t>Productos Siderúrgicos</a:t>
            </a:r>
            <a:endParaRPr lang="es-ES" sz="3200" dirty="0"/>
          </a:p>
        </p:txBody>
      </p:sp>
      <p:sp>
        <p:nvSpPr>
          <p:cNvPr id="6" name="Rectángulo 5"/>
          <p:cNvSpPr/>
          <p:nvPr/>
        </p:nvSpPr>
        <p:spPr>
          <a:xfrm>
            <a:off x="1045779" y="1684732"/>
            <a:ext cx="6616262" cy="1200329"/>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Se llaman así a las sustancias férreas que han sufrido un proceso metalúrgico, se clasifican en </a:t>
            </a:r>
            <a:r>
              <a:rPr lang="es-ES_tradnl" b="1" i="1" dirty="0" smtClean="0">
                <a:solidFill>
                  <a:srgbClr val="FFFF00"/>
                </a:solidFill>
                <a:latin typeface="Calibri" panose="020F0502020204030204" pitchFamily="34" charset="0"/>
                <a:cs typeface="Times New Roman" panose="02020603050405020304" pitchFamily="18" charset="0"/>
              </a:rPr>
              <a:t>hierros, fundiciones, aceros</a:t>
            </a:r>
            <a:r>
              <a:rPr lang="es-ES_tradnl" dirty="0" smtClean="0">
                <a:latin typeface="Calibri" panose="020F0502020204030204" pitchFamily="34" charset="0"/>
                <a:cs typeface="Times New Roman" panose="02020603050405020304" pitchFamily="18" charset="0"/>
              </a:rPr>
              <a:t>, ferroaleaciones, aleaciones férreas especiales y conglomerados férreos.</a:t>
            </a:r>
            <a:endParaRPr lang="es-ES" dirty="0"/>
          </a:p>
        </p:txBody>
      </p:sp>
      <p:sp>
        <p:nvSpPr>
          <p:cNvPr id="7" name="Rectángulo 6"/>
          <p:cNvSpPr/>
          <p:nvPr/>
        </p:nvSpPr>
        <p:spPr>
          <a:xfrm>
            <a:off x="1045779" y="3003780"/>
            <a:ext cx="6616262" cy="1754326"/>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El porcentaje de presencia de </a:t>
            </a:r>
            <a:r>
              <a:rPr lang="es-ES_tradnl" b="1" i="1" dirty="0" smtClean="0">
                <a:solidFill>
                  <a:srgbClr val="92D050"/>
                </a:solidFill>
                <a:latin typeface="Calibri" panose="020F0502020204030204" pitchFamily="34" charset="0"/>
                <a:cs typeface="Times New Roman" panose="02020603050405020304" pitchFamily="18" charset="0"/>
              </a:rPr>
              <a:t>carbono</a:t>
            </a:r>
            <a:r>
              <a:rPr lang="es-ES_tradnl" dirty="0" smtClean="0">
                <a:latin typeface="Calibri" panose="020F0502020204030204" pitchFamily="34" charset="0"/>
                <a:cs typeface="Times New Roman" panose="02020603050405020304" pitchFamily="18" charset="0"/>
              </a:rPr>
              <a:t> </a:t>
            </a:r>
            <a:r>
              <a:rPr lang="es-ES_tradnl" i="1" dirty="0" smtClean="0">
                <a:latin typeface="Calibri" panose="020F0502020204030204" pitchFamily="34" charset="0"/>
                <a:cs typeface="Times New Roman" panose="02020603050405020304" pitchFamily="18" charset="0"/>
              </a:rPr>
              <a:t>determina el producto y sus características mecánicas</a:t>
            </a:r>
            <a:r>
              <a:rPr lang="es-ES_tradnl" dirty="0" smtClean="0">
                <a:latin typeface="Calibri" panose="020F0502020204030204" pitchFamily="34" charset="0"/>
                <a:cs typeface="Times New Roman" panose="02020603050405020304" pitchFamily="18" charset="0"/>
              </a:rPr>
              <a:t>;</a:t>
            </a:r>
          </a:p>
          <a:p>
            <a:pPr algn="just"/>
            <a:endParaRPr lang="es-ES_tradnl" dirty="0">
              <a:latin typeface="Calibri" panose="020F0502020204030204" pitchFamily="34" charset="0"/>
              <a:cs typeface="Times New Roman" panose="02020603050405020304" pitchFamily="18" charset="0"/>
            </a:endParaRPr>
          </a:p>
          <a:p>
            <a:pPr marL="285750" indent="-285750" algn="just">
              <a:buFontTx/>
              <a:buChar char="-"/>
            </a:pPr>
            <a:r>
              <a:rPr lang="es-ES_tradnl" dirty="0" smtClean="0">
                <a:latin typeface="Calibri" panose="020F0502020204030204" pitchFamily="34" charset="0"/>
                <a:cs typeface="Times New Roman" panose="02020603050405020304" pitchFamily="18" charset="0"/>
              </a:rPr>
              <a:t>Hierro dulce………….hasta 0,03%C</a:t>
            </a:r>
          </a:p>
          <a:p>
            <a:pPr marL="285750" indent="-285750" algn="just">
              <a:buFontTx/>
              <a:buChar char="-"/>
            </a:pPr>
            <a:r>
              <a:rPr lang="es-ES_tradnl" dirty="0" smtClean="0">
                <a:latin typeface="Calibri" panose="020F0502020204030204" pitchFamily="34" charset="0"/>
                <a:cs typeface="Times New Roman" panose="02020603050405020304" pitchFamily="18" charset="0"/>
              </a:rPr>
              <a:t>Aceros…………………..0,03% a 1,76%C</a:t>
            </a:r>
          </a:p>
          <a:p>
            <a:pPr marL="285750" indent="-285750" algn="just">
              <a:buFontTx/>
              <a:buChar char="-"/>
            </a:pPr>
            <a:r>
              <a:rPr lang="es-ES_tradnl" dirty="0" smtClean="0">
                <a:latin typeface="Calibri" panose="020F0502020204030204" pitchFamily="34" charset="0"/>
                <a:cs typeface="Times New Roman" panose="02020603050405020304" pitchFamily="18" charset="0"/>
              </a:rPr>
              <a:t>Fundiciones…………..1,76% a 6,67%C</a:t>
            </a:r>
            <a:endParaRPr lang="es-ES" dirty="0"/>
          </a:p>
        </p:txBody>
      </p:sp>
      <p:pic>
        <p:nvPicPr>
          <p:cNvPr id="2" name="Imagen 1"/>
          <p:cNvPicPr>
            <a:picLocks noChangeAspect="1"/>
          </p:cNvPicPr>
          <p:nvPr/>
        </p:nvPicPr>
        <p:blipFill>
          <a:blip r:embed="rId3"/>
          <a:stretch>
            <a:fillRect/>
          </a:stretch>
        </p:blipFill>
        <p:spPr>
          <a:xfrm>
            <a:off x="5609015" y="3534594"/>
            <a:ext cx="1429078" cy="1121187"/>
          </a:xfrm>
          <a:prstGeom prst="rect">
            <a:avLst/>
          </a:prstGeom>
        </p:spPr>
      </p:pic>
      <p:pic>
        <p:nvPicPr>
          <p:cNvPr id="3" name="Imagen 2"/>
          <p:cNvPicPr>
            <a:picLocks noChangeAspect="1"/>
          </p:cNvPicPr>
          <p:nvPr/>
        </p:nvPicPr>
        <p:blipFill>
          <a:blip r:embed="rId4"/>
          <a:stretch>
            <a:fillRect/>
          </a:stretch>
        </p:blipFill>
        <p:spPr>
          <a:xfrm>
            <a:off x="7038093" y="3534593"/>
            <a:ext cx="1387608" cy="1121187"/>
          </a:xfrm>
          <a:prstGeom prst="rect">
            <a:avLst/>
          </a:prstGeom>
        </p:spPr>
      </p:pic>
      <p:sp>
        <p:nvSpPr>
          <p:cNvPr id="8" name="Cerrar llave 7"/>
          <p:cNvSpPr/>
          <p:nvPr/>
        </p:nvSpPr>
        <p:spPr>
          <a:xfrm>
            <a:off x="8623738" y="3534593"/>
            <a:ext cx="331076" cy="11211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CuadroTexto 8"/>
          <p:cNvSpPr txBox="1"/>
          <p:nvPr/>
        </p:nvSpPr>
        <p:spPr>
          <a:xfrm>
            <a:off x="9042855" y="3880943"/>
            <a:ext cx="1623848" cy="338554"/>
          </a:xfrm>
          <a:prstGeom prst="rect">
            <a:avLst/>
          </a:prstGeom>
          <a:noFill/>
        </p:spPr>
        <p:txBody>
          <a:bodyPr wrap="square" rtlCol="0">
            <a:spAutoFit/>
          </a:bodyPr>
          <a:lstStyle/>
          <a:p>
            <a:r>
              <a:rPr lang="es-ES" sz="1600" dirty="0" smtClean="0"/>
              <a:t>Hierro Dulce</a:t>
            </a:r>
            <a:endParaRPr lang="es-ES" sz="1600" dirty="0"/>
          </a:p>
        </p:txBody>
      </p:sp>
      <p:pic>
        <p:nvPicPr>
          <p:cNvPr id="10" name="Imagen 9"/>
          <p:cNvPicPr>
            <a:picLocks noChangeAspect="1"/>
          </p:cNvPicPr>
          <p:nvPr/>
        </p:nvPicPr>
        <p:blipFill>
          <a:blip r:embed="rId5"/>
          <a:stretch>
            <a:fillRect/>
          </a:stretch>
        </p:blipFill>
        <p:spPr>
          <a:xfrm>
            <a:off x="5609016" y="4760732"/>
            <a:ext cx="2816686" cy="1463357"/>
          </a:xfrm>
          <a:prstGeom prst="rect">
            <a:avLst/>
          </a:prstGeom>
        </p:spPr>
      </p:pic>
      <p:pic>
        <p:nvPicPr>
          <p:cNvPr id="11" name="Imagen 10"/>
          <p:cNvPicPr>
            <a:picLocks noChangeAspect="1"/>
          </p:cNvPicPr>
          <p:nvPr/>
        </p:nvPicPr>
        <p:blipFill>
          <a:blip r:embed="rId6"/>
          <a:stretch>
            <a:fillRect/>
          </a:stretch>
        </p:blipFill>
        <p:spPr>
          <a:xfrm>
            <a:off x="8613408" y="4758105"/>
            <a:ext cx="441372" cy="1465983"/>
          </a:xfrm>
          <a:prstGeom prst="rect">
            <a:avLst/>
          </a:prstGeom>
        </p:spPr>
      </p:pic>
      <p:sp>
        <p:nvSpPr>
          <p:cNvPr id="12" name="CuadroTexto 11"/>
          <p:cNvSpPr txBox="1"/>
          <p:nvPr/>
        </p:nvSpPr>
        <p:spPr>
          <a:xfrm>
            <a:off x="9058620" y="5321819"/>
            <a:ext cx="1623848" cy="338554"/>
          </a:xfrm>
          <a:prstGeom prst="rect">
            <a:avLst/>
          </a:prstGeom>
          <a:noFill/>
        </p:spPr>
        <p:txBody>
          <a:bodyPr wrap="square" rtlCol="0">
            <a:spAutoFit/>
          </a:bodyPr>
          <a:lstStyle/>
          <a:p>
            <a:r>
              <a:rPr lang="es-ES" sz="1600" dirty="0" smtClean="0"/>
              <a:t>Aceros</a:t>
            </a:r>
            <a:endParaRPr lang="es-ES" sz="1600" dirty="0"/>
          </a:p>
        </p:txBody>
      </p:sp>
      <p:pic>
        <p:nvPicPr>
          <p:cNvPr id="13" name="Imagen 12"/>
          <p:cNvPicPr>
            <a:picLocks noChangeAspect="1"/>
          </p:cNvPicPr>
          <p:nvPr/>
        </p:nvPicPr>
        <p:blipFill>
          <a:blip r:embed="rId7"/>
          <a:stretch>
            <a:fillRect/>
          </a:stretch>
        </p:blipFill>
        <p:spPr>
          <a:xfrm>
            <a:off x="5605175" y="4736262"/>
            <a:ext cx="2082955" cy="1487825"/>
          </a:xfrm>
          <a:prstGeom prst="rect">
            <a:avLst/>
          </a:prstGeom>
        </p:spPr>
      </p:pic>
      <p:pic>
        <p:nvPicPr>
          <p:cNvPr id="14" name="Imagen 13"/>
          <p:cNvPicPr>
            <a:picLocks noChangeAspect="1"/>
          </p:cNvPicPr>
          <p:nvPr/>
        </p:nvPicPr>
        <p:blipFill>
          <a:blip r:embed="rId8"/>
          <a:stretch>
            <a:fillRect/>
          </a:stretch>
        </p:blipFill>
        <p:spPr>
          <a:xfrm>
            <a:off x="7799045" y="4736262"/>
            <a:ext cx="438950" cy="1512297"/>
          </a:xfrm>
          <a:prstGeom prst="rect">
            <a:avLst/>
          </a:prstGeom>
        </p:spPr>
      </p:pic>
      <p:sp>
        <p:nvSpPr>
          <p:cNvPr id="15" name="CuadroTexto 14"/>
          <p:cNvSpPr txBox="1"/>
          <p:nvPr/>
        </p:nvSpPr>
        <p:spPr>
          <a:xfrm>
            <a:off x="8348910" y="5347698"/>
            <a:ext cx="1623848" cy="338554"/>
          </a:xfrm>
          <a:prstGeom prst="rect">
            <a:avLst/>
          </a:prstGeom>
          <a:noFill/>
        </p:spPr>
        <p:txBody>
          <a:bodyPr wrap="square" rtlCol="0">
            <a:spAutoFit/>
          </a:bodyPr>
          <a:lstStyle/>
          <a:p>
            <a:r>
              <a:rPr lang="es-ES" sz="1600" dirty="0" smtClean="0"/>
              <a:t>Fundición</a:t>
            </a:r>
            <a:endParaRPr lang="es-ES" sz="1600" dirty="0"/>
          </a:p>
        </p:txBody>
      </p:sp>
    </p:spTree>
    <p:extLst>
      <p:ext uri="{BB962C8B-B14F-4D97-AF65-F5344CB8AC3E}">
        <p14:creationId xmlns:p14="http://schemas.microsoft.com/office/powerpoint/2010/main" val="407735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p:bldP spid="12" grpId="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Título 1"/>
          <p:cNvSpPr txBox="1">
            <a:spLocks/>
          </p:cNvSpPr>
          <p:nvPr/>
        </p:nvSpPr>
        <p:spPr>
          <a:xfrm>
            <a:off x="825062" y="601788"/>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smtClean="0"/>
              <a:t>Minerales de Hierro</a:t>
            </a:r>
          </a:p>
        </p:txBody>
      </p:sp>
      <p:sp>
        <p:nvSpPr>
          <p:cNvPr id="6" name="Rectángulo 5"/>
          <p:cNvSpPr/>
          <p:nvPr/>
        </p:nvSpPr>
        <p:spPr>
          <a:xfrm>
            <a:off x="213947" y="1429007"/>
            <a:ext cx="5023944" cy="646331"/>
          </a:xfrm>
          <a:prstGeom prst="rect">
            <a:avLst/>
          </a:prstGeom>
        </p:spPr>
        <p:txBody>
          <a:bodyPr wrap="square">
            <a:spAutoFit/>
          </a:bodyPr>
          <a:lstStyle/>
          <a:p>
            <a:pPr algn="just"/>
            <a:r>
              <a:rPr lang="es-ES" dirty="0" smtClean="0"/>
              <a:t>   1 </a:t>
            </a:r>
            <a:r>
              <a:rPr lang="es-ES" u="sng" dirty="0" smtClean="0">
                <a:latin typeface="Calibri" panose="020F0502020204030204" pitchFamily="34" charset="0"/>
              </a:rPr>
              <a:t>Óxidos: </a:t>
            </a:r>
          </a:p>
          <a:p>
            <a:r>
              <a:rPr lang="es-ES" dirty="0">
                <a:latin typeface="Calibri" panose="020F0502020204030204" pitchFamily="34" charset="0"/>
              </a:rPr>
              <a:t>	</a:t>
            </a:r>
            <a:r>
              <a:rPr lang="es-ES" dirty="0" smtClean="0">
                <a:latin typeface="Calibri" panose="020F0502020204030204" pitchFamily="34" charset="0"/>
              </a:rPr>
              <a:t>	   - Óxido magnético Fe2O4 (Magnetita) </a:t>
            </a:r>
            <a:endParaRPr lang="es-ES" dirty="0">
              <a:latin typeface="Calibri" panose="020F0502020204030204" pitchFamily="34" charset="0"/>
            </a:endParaRPr>
          </a:p>
        </p:txBody>
      </p:sp>
      <p:pic>
        <p:nvPicPr>
          <p:cNvPr id="7" name="Imagen 6"/>
          <p:cNvPicPr>
            <a:picLocks noChangeAspect="1"/>
          </p:cNvPicPr>
          <p:nvPr/>
        </p:nvPicPr>
        <p:blipFill>
          <a:blip r:embed="rId3"/>
          <a:stretch>
            <a:fillRect/>
          </a:stretch>
        </p:blipFill>
        <p:spPr>
          <a:xfrm>
            <a:off x="2189335" y="2211407"/>
            <a:ext cx="1074885" cy="957461"/>
          </a:xfrm>
          <a:prstGeom prst="rect">
            <a:avLst/>
          </a:prstGeom>
        </p:spPr>
      </p:pic>
      <p:sp>
        <p:nvSpPr>
          <p:cNvPr id="9" name="Rectángulo 8"/>
          <p:cNvSpPr/>
          <p:nvPr/>
        </p:nvSpPr>
        <p:spPr>
          <a:xfrm>
            <a:off x="107631" y="3189887"/>
            <a:ext cx="4878316" cy="369332"/>
          </a:xfrm>
          <a:prstGeom prst="rect">
            <a:avLst/>
          </a:prstGeom>
        </p:spPr>
        <p:txBody>
          <a:bodyPr wrap="square">
            <a:spAutoFit/>
          </a:bodyPr>
          <a:lstStyle/>
          <a:p>
            <a:pPr algn="just"/>
            <a:r>
              <a:rPr lang="es-ES" dirty="0">
                <a:latin typeface="Calibri" panose="020F0502020204030204" pitchFamily="34" charset="0"/>
              </a:rPr>
              <a:t>	</a:t>
            </a:r>
            <a:r>
              <a:rPr lang="es-ES" dirty="0" smtClean="0">
                <a:latin typeface="Calibri" panose="020F0502020204030204" pitchFamily="34" charset="0"/>
              </a:rPr>
              <a:t>	      - Óxido férrico Fe2O3 (</a:t>
            </a:r>
            <a:r>
              <a:rPr lang="es-ES" dirty="0">
                <a:latin typeface="Calibri" panose="020F0502020204030204" pitchFamily="34" charset="0"/>
              </a:rPr>
              <a:t>H</a:t>
            </a:r>
            <a:r>
              <a:rPr lang="es-ES" dirty="0" smtClean="0">
                <a:latin typeface="Calibri" panose="020F0502020204030204" pitchFamily="34" charset="0"/>
              </a:rPr>
              <a:t>ematita) </a:t>
            </a:r>
            <a:endParaRPr lang="es-ES" dirty="0">
              <a:latin typeface="Calibri" panose="020F0502020204030204" pitchFamily="34" charset="0"/>
            </a:endParaRPr>
          </a:p>
        </p:txBody>
      </p:sp>
      <p:pic>
        <p:nvPicPr>
          <p:cNvPr id="11" name="Imagen 10"/>
          <p:cNvPicPr>
            <a:picLocks noChangeAspect="1"/>
          </p:cNvPicPr>
          <p:nvPr/>
        </p:nvPicPr>
        <p:blipFill>
          <a:blip r:embed="rId4"/>
          <a:stretch>
            <a:fillRect/>
          </a:stretch>
        </p:blipFill>
        <p:spPr>
          <a:xfrm>
            <a:off x="2189335" y="3720205"/>
            <a:ext cx="1074885" cy="805126"/>
          </a:xfrm>
          <a:prstGeom prst="rect">
            <a:avLst/>
          </a:prstGeom>
        </p:spPr>
      </p:pic>
      <p:pic>
        <p:nvPicPr>
          <p:cNvPr id="12" name="Imagen 11"/>
          <p:cNvPicPr>
            <a:picLocks noChangeAspect="1"/>
          </p:cNvPicPr>
          <p:nvPr/>
        </p:nvPicPr>
        <p:blipFill>
          <a:blip r:embed="rId5"/>
          <a:stretch>
            <a:fillRect/>
          </a:stretch>
        </p:blipFill>
        <p:spPr>
          <a:xfrm>
            <a:off x="2276189" y="5170523"/>
            <a:ext cx="899459" cy="1158053"/>
          </a:xfrm>
          <a:prstGeom prst="rect">
            <a:avLst/>
          </a:prstGeom>
        </p:spPr>
      </p:pic>
      <p:sp>
        <p:nvSpPr>
          <p:cNvPr id="13" name="Rectángulo 12"/>
          <p:cNvSpPr/>
          <p:nvPr/>
        </p:nvSpPr>
        <p:spPr>
          <a:xfrm>
            <a:off x="1119351" y="4667945"/>
            <a:ext cx="5249918" cy="369332"/>
          </a:xfrm>
          <a:prstGeom prst="rect">
            <a:avLst/>
          </a:prstGeom>
        </p:spPr>
        <p:txBody>
          <a:bodyPr wrap="square">
            <a:spAutoFit/>
          </a:bodyPr>
          <a:lstStyle/>
          <a:p>
            <a:pPr algn="just"/>
            <a:r>
              <a:rPr lang="es-ES" dirty="0" smtClean="0">
                <a:latin typeface="Calibri" panose="020F0502020204030204" pitchFamily="34" charset="0"/>
              </a:rPr>
              <a:t>    - Óxido férrico hidratado 2Fe2O3H2O (Limonita) </a:t>
            </a:r>
            <a:endParaRPr lang="es-ES" dirty="0">
              <a:latin typeface="Calibri" panose="020F0502020204030204" pitchFamily="34" charset="0"/>
            </a:endParaRPr>
          </a:p>
        </p:txBody>
      </p:sp>
      <p:sp>
        <p:nvSpPr>
          <p:cNvPr id="14" name="Rectángulo 13"/>
          <p:cNvSpPr/>
          <p:nvPr/>
        </p:nvSpPr>
        <p:spPr>
          <a:xfrm>
            <a:off x="6369269" y="1429007"/>
            <a:ext cx="5023944" cy="646331"/>
          </a:xfrm>
          <a:prstGeom prst="rect">
            <a:avLst/>
          </a:prstGeom>
        </p:spPr>
        <p:txBody>
          <a:bodyPr wrap="square">
            <a:spAutoFit/>
          </a:bodyPr>
          <a:lstStyle/>
          <a:p>
            <a:pPr algn="just"/>
            <a:r>
              <a:rPr lang="es-ES" dirty="0" smtClean="0"/>
              <a:t>   </a:t>
            </a:r>
            <a:r>
              <a:rPr lang="es-ES" dirty="0"/>
              <a:t>2</a:t>
            </a:r>
            <a:r>
              <a:rPr lang="es-ES" dirty="0" smtClean="0"/>
              <a:t> </a:t>
            </a:r>
            <a:r>
              <a:rPr lang="es-ES" u="sng" dirty="0" smtClean="0">
                <a:latin typeface="Calibri" panose="020F0502020204030204" pitchFamily="34" charset="0"/>
              </a:rPr>
              <a:t>Carbonatos:</a:t>
            </a:r>
          </a:p>
          <a:p>
            <a:r>
              <a:rPr lang="es-ES" dirty="0">
                <a:latin typeface="Calibri" panose="020F0502020204030204" pitchFamily="34" charset="0"/>
              </a:rPr>
              <a:t>	</a:t>
            </a:r>
            <a:r>
              <a:rPr lang="es-ES" dirty="0" smtClean="0">
                <a:latin typeface="Calibri" panose="020F0502020204030204" pitchFamily="34" charset="0"/>
              </a:rPr>
              <a:t>	   - Carbonato de hierro CO3Fe (Siderita). </a:t>
            </a:r>
            <a:endParaRPr lang="es-ES" dirty="0">
              <a:latin typeface="Calibri" panose="020F0502020204030204" pitchFamily="34" charset="0"/>
            </a:endParaRPr>
          </a:p>
        </p:txBody>
      </p:sp>
      <p:pic>
        <p:nvPicPr>
          <p:cNvPr id="15" name="Imagen 14"/>
          <p:cNvPicPr>
            <a:picLocks noChangeAspect="1"/>
          </p:cNvPicPr>
          <p:nvPr/>
        </p:nvPicPr>
        <p:blipFill>
          <a:blip r:embed="rId6"/>
          <a:stretch>
            <a:fillRect/>
          </a:stretch>
        </p:blipFill>
        <p:spPr>
          <a:xfrm>
            <a:off x="8363936" y="2211407"/>
            <a:ext cx="1602095" cy="1174054"/>
          </a:xfrm>
          <a:prstGeom prst="rect">
            <a:avLst/>
          </a:prstGeom>
        </p:spPr>
      </p:pic>
      <p:sp>
        <p:nvSpPr>
          <p:cNvPr id="17" name="Rectángulo 16"/>
          <p:cNvSpPr/>
          <p:nvPr/>
        </p:nvSpPr>
        <p:spPr>
          <a:xfrm>
            <a:off x="6369269" y="3521530"/>
            <a:ext cx="5023944" cy="646331"/>
          </a:xfrm>
          <a:prstGeom prst="rect">
            <a:avLst/>
          </a:prstGeom>
        </p:spPr>
        <p:txBody>
          <a:bodyPr wrap="square">
            <a:spAutoFit/>
          </a:bodyPr>
          <a:lstStyle/>
          <a:p>
            <a:pPr algn="just"/>
            <a:r>
              <a:rPr lang="es-ES" dirty="0" smtClean="0"/>
              <a:t>   3 </a:t>
            </a:r>
            <a:r>
              <a:rPr lang="es-ES" u="sng" dirty="0" smtClean="0">
                <a:latin typeface="Calibri" panose="020F0502020204030204" pitchFamily="34" charset="0"/>
              </a:rPr>
              <a:t>Sulfuros:</a:t>
            </a:r>
          </a:p>
          <a:p>
            <a:r>
              <a:rPr lang="es-ES" dirty="0">
                <a:latin typeface="Calibri" panose="020F0502020204030204" pitchFamily="34" charset="0"/>
              </a:rPr>
              <a:t>	</a:t>
            </a:r>
            <a:r>
              <a:rPr lang="es-ES" dirty="0" smtClean="0">
                <a:latin typeface="Calibri" panose="020F0502020204030204" pitchFamily="34" charset="0"/>
              </a:rPr>
              <a:t>	   - Sulfuro de hierro S2Fe (Pirita). </a:t>
            </a:r>
            <a:endParaRPr lang="es-ES" dirty="0">
              <a:latin typeface="Calibri" panose="020F0502020204030204" pitchFamily="34" charset="0"/>
            </a:endParaRPr>
          </a:p>
        </p:txBody>
      </p:sp>
      <p:pic>
        <p:nvPicPr>
          <p:cNvPr id="19" name="Imagen 18"/>
          <p:cNvPicPr>
            <a:picLocks noChangeAspect="1"/>
          </p:cNvPicPr>
          <p:nvPr/>
        </p:nvPicPr>
        <p:blipFill>
          <a:blip r:embed="rId7"/>
          <a:stretch>
            <a:fillRect/>
          </a:stretch>
        </p:blipFill>
        <p:spPr>
          <a:xfrm>
            <a:off x="8363936" y="4303930"/>
            <a:ext cx="1602095" cy="1697633"/>
          </a:xfrm>
          <a:prstGeom prst="rect">
            <a:avLst/>
          </a:prstGeom>
        </p:spPr>
      </p:pic>
    </p:spTree>
    <p:extLst>
      <p:ext uri="{BB962C8B-B14F-4D97-AF65-F5344CB8AC3E}">
        <p14:creationId xmlns:p14="http://schemas.microsoft.com/office/powerpoint/2010/main" val="3730272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Título 1"/>
          <p:cNvSpPr txBox="1">
            <a:spLocks/>
          </p:cNvSpPr>
          <p:nvPr/>
        </p:nvSpPr>
        <p:spPr>
          <a:xfrm>
            <a:off x="825062" y="601788"/>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smtClean="0"/>
              <a:t>Función de la Metalurgia</a:t>
            </a:r>
          </a:p>
        </p:txBody>
      </p:sp>
      <p:sp>
        <p:nvSpPr>
          <p:cNvPr id="6" name="Rectángulo 5"/>
          <p:cNvSpPr/>
          <p:nvPr/>
        </p:nvSpPr>
        <p:spPr>
          <a:xfrm>
            <a:off x="825062" y="1256058"/>
            <a:ext cx="4421114" cy="646331"/>
          </a:xfrm>
          <a:prstGeom prst="rect">
            <a:avLst/>
          </a:prstGeom>
        </p:spPr>
        <p:txBody>
          <a:bodyPr wrap="square">
            <a:spAutoFit/>
          </a:bodyPr>
          <a:lstStyle/>
          <a:p>
            <a:pPr algn="just"/>
            <a:r>
              <a:rPr lang="es-ES" dirty="0" smtClean="0"/>
              <a:t>   </a:t>
            </a:r>
            <a:r>
              <a:rPr lang="es-ES" dirty="0" smtClean="0">
                <a:latin typeface="Calibri" panose="020F0502020204030204" pitchFamily="34" charset="0"/>
              </a:rPr>
              <a:t>Obtener un metal útil para la industria a partir de su mineral.</a:t>
            </a:r>
            <a:endParaRPr lang="es-ES" dirty="0">
              <a:latin typeface="Calibri" panose="020F0502020204030204" pitchFamily="34" charset="0"/>
            </a:endParaRPr>
          </a:p>
        </p:txBody>
      </p:sp>
      <p:sp>
        <p:nvSpPr>
          <p:cNvPr id="7" name="Rectángulo 6"/>
          <p:cNvSpPr/>
          <p:nvPr/>
        </p:nvSpPr>
        <p:spPr>
          <a:xfrm>
            <a:off x="825062" y="2094994"/>
            <a:ext cx="5111057" cy="923330"/>
          </a:xfrm>
          <a:prstGeom prst="rect">
            <a:avLst/>
          </a:prstGeom>
        </p:spPr>
        <p:txBody>
          <a:bodyPr wrap="square">
            <a:spAutoFit/>
          </a:bodyPr>
          <a:lstStyle/>
          <a:p>
            <a:pPr algn="just"/>
            <a:r>
              <a:rPr lang="es-ES" dirty="0" smtClean="0"/>
              <a:t>   </a:t>
            </a:r>
            <a:r>
              <a:rPr lang="es-ES" u="sng" dirty="0" smtClean="0">
                <a:latin typeface="Calibri" panose="020F0502020204030204" pitchFamily="34" charset="0"/>
              </a:rPr>
              <a:t>Método directo</a:t>
            </a:r>
            <a:r>
              <a:rPr lang="es-ES" dirty="0" smtClean="0">
                <a:latin typeface="Calibri" panose="020F0502020204030204" pitchFamily="34" charset="0"/>
              </a:rPr>
              <a:t>; Cuando el metal se extrae directamente del mineral, se separa el metal de la ganga por simple fusión como el caso del Cu (cobre)</a:t>
            </a:r>
            <a:endParaRPr lang="es-ES" dirty="0">
              <a:latin typeface="Calibri" panose="020F0502020204030204" pitchFamily="34" charset="0"/>
            </a:endParaRPr>
          </a:p>
        </p:txBody>
      </p:sp>
      <p:sp>
        <p:nvSpPr>
          <p:cNvPr id="9" name="Rectángulo 8"/>
          <p:cNvSpPr/>
          <p:nvPr/>
        </p:nvSpPr>
        <p:spPr>
          <a:xfrm>
            <a:off x="6428168" y="2010600"/>
            <a:ext cx="5111057" cy="2031325"/>
          </a:xfrm>
          <a:prstGeom prst="rect">
            <a:avLst/>
          </a:prstGeom>
        </p:spPr>
        <p:txBody>
          <a:bodyPr wrap="square">
            <a:spAutoFit/>
          </a:bodyPr>
          <a:lstStyle/>
          <a:p>
            <a:pPr algn="just"/>
            <a:r>
              <a:rPr lang="es-ES" dirty="0" smtClean="0"/>
              <a:t>   </a:t>
            </a:r>
            <a:r>
              <a:rPr lang="es-ES" u="sng" dirty="0" smtClean="0">
                <a:latin typeface="Calibri" panose="020F0502020204030204" pitchFamily="34" charset="0"/>
              </a:rPr>
              <a:t>Método indirecto</a:t>
            </a:r>
            <a:r>
              <a:rPr lang="es-ES" dirty="0" smtClean="0">
                <a:latin typeface="Calibri" panose="020F0502020204030204" pitchFamily="34" charset="0"/>
              </a:rPr>
              <a:t>; Se realiza en  3 etapas.</a:t>
            </a:r>
          </a:p>
          <a:p>
            <a:pPr algn="just"/>
            <a:endParaRPr lang="es-ES" dirty="0">
              <a:latin typeface="Calibri" panose="020F0502020204030204" pitchFamily="34" charset="0"/>
            </a:endParaRPr>
          </a:p>
          <a:p>
            <a:pPr marL="342900" indent="-342900" algn="just">
              <a:buAutoNum type="arabicPeriod"/>
            </a:pPr>
            <a:r>
              <a:rPr lang="es-ES" dirty="0" smtClean="0">
                <a:latin typeface="Calibri" panose="020F0502020204030204" pitchFamily="34" charset="0"/>
              </a:rPr>
              <a:t>Tratamientos </a:t>
            </a:r>
            <a:r>
              <a:rPr lang="es-ES" b="1" i="1" dirty="0" smtClean="0">
                <a:latin typeface="Calibri" panose="020F0502020204030204" pitchFamily="34" charset="0"/>
              </a:rPr>
              <a:t>Pre-metalúrgicos</a:t>
            </a:r>
            <a:r>
              <a:rPr lang="es-ES" dirty="0" smtClean="0">
                <a:latin typeface="Calibri" panose="020F0502020204030204" pitchFamily="34" charset="0"/>
              </a:rPr>
              <a:t>.</a:t>
            </a:r>
          </a:p>
          <a:p>
            <a:pPr marL="342900" indent="-342900" algn="just">
              <a:buAutoNum type="arabicPeriod"/>
            </a:pPr>
            <a:endParaRPr lang="es-ES" dirty="0" smtClean="0">
              <a:latin typeface="Calibri" panose="020F0502020204030204" pitchFamily="34" charset="0"/>
            </a:endParaRPr>
          </a:p>
          <a:p>
            <a:pPr marL="342900" indent="-342900" algn="just">
              <a:buAutoNum type="arabicPeriod"/>
            </a:pPr>
            <a:r>
              <a:rPr lang="es-ES" b="1" i="1" dirty="0" smtClean="0">
                <a:latin typeface="Calibri" panose="020F0502020204030204" pitchFamily="34" charset="0"/>
              </a:rPr>
              <a:t>Metalurgia</a:t>
            </a:r>
            <a:r>
              <a:rPr lang="es-ES" dirty="0" smtClean="0">
                <a:latin typeface="Calibri" panose="020F0502020204030204" pitchFamily="34" charset="0"/>
              </a:rPr>
              <a:t> (Obtención del material bruto).</a:t>
            </a:r>
          </a:p>
          <a:p>
            <a:pPr marL="342900" indent="-342900" algn="just">
              <a:buAutoNum type="arabicPeriod"/>
            </a:pPr>
            <a:endParaRPr lang="es-ES" dirty="0" smtClean="0">
              <a:latin typeface="Calibri" panose="020F0502020204030204" pitchFamily="34" charset="0"/>
            </a:endParaRPr>
          </a:p>
          <a:p>
            <a:pPr marL="342900" indent="-342900" algn="just">
              <a:buAutoNum type="arabicPeriod"/>
            </a:pPr>
            <a:r>
              <a:rPr lang="es-ES" b="1" i="1" dirty="0" smtClean="0">
                <a:latin typeface="Calibri" panose="020F0502020204030204" pitchFamily="34" charset="0"/>
              </a:rPr>
              <a:t>Afino</a:t>
            </a:r>
            <a:r>
              <a:rPr lang="es-ES" dirty="0" smtClean="0">
                <a:latin typeface="Calibri" panose="020F0502020204030204" pitchFamily="34" charset="0"/>
              </a:rPr>
              <a:t> del metal bruto.</a:t>
            </a:r>
            <a:endParaRPr lang="es-ES" dirty="0">
              <a:latin typeface="Calibri" panose="020F0502020204030204" pitchFamily="34" charset="0"/>
            </a:endParaRPr>
          </a:p>
        </p:txBody>
      </p:sp>
      <p:pic>
        <p:nvPicPr>
          <p:cNvPr id="11" name="Imagen 10"/>
          <p:cNvPicPr>
            <a:picLocks noChangeAspect="1"/>
          </p:cNvPicPr>
          <p:nvPr/>
        </p:nvPicPr>
        <p:blipFill>
          <a:blip r:embed="rId3"/>
          <a:stretch>
            <a:fillRect/>
          </a:stretch>
        </p:blipFill>
        <p:spPr>
          <a:xfrm>
            <a:off x="1237749" y="3210929"/>
            <a:ext cx="4285682" cy="2793453"/>
          </a:xfrm>
          <a:prstGeom prst="rect">
            <a:avLst/>
          </a:prstGeom>
        </p:spPr>
      </p:pic>
      <p:pic>
        <p:nvPicPr>
          <p:cNvPr id="12" name="Imagen 11"/>
          <p:cNvPicPr>
            <a:picLocks noChangeAspect="1"/>
          </p:cNvPicPr>
          <p:nvPr/>
        </p:nvPicPr>
        <p:blipFill>
          <a:blip r:embed="rId4"/>
          <a:stretch>
            <a:fillRect/>
          </a:stretch>
        </p:blipFill>
        <p:spPr>
          <a:xfrm>
            <a:off x="3906699" y="3463177"/>
            <a:ext cx="1500873" cy="1400069"/>
          </a:xfrm>
          <a:prstGeom prst="rect">
            <a:avLst/>
          </a:prstGeom>
        </p:spPr>
      </p:pic>
    </p:spTree>
    <p:extLst>
      <p:ext uri="{BB962C8B-B14F-4D97-AF65-F5344CB8AC3E}">
        <p14:creationId xmlns:p14="http://schemas.microsoft.com/office/powerpoint/2010/main" val="309884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825062" y="601788"/>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smtClean="0"/>
              <a:t>Tratamientos Pre Metalúrgicos</a:t>
            </a:r>
          </a:p>
        </p:txBody>
      </p:sp>
      <p:pic>
        <p:nvPicPr>
          <p:cNvPr id="5" name="Imagen 4"/>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1030014" y="1366417"/>
            <a:ext cx="5165834" cy="3693319"/>
          </a:xfrm>
          <a:prstGeom prst="rect">
            <a:avLst/>
          </a:prstGeom>
        </p:spPr>
        <p:txBody>
          <a:bodyPr wrap="square">
            <a:spAutoFit/>
          </a:bodyPr>
          <a:lstStyle/>
          <a:p>
            <a:pPr algn="just"/>
            <a:r>
              <a:rPr lang="es-ES" dirty="0" smtClean="0"/>
              <a:t>   </a:t>
            </a:r>
            <a:r>
              <a:rPr lang="es-ES" dirty="0" smtClean="0">
                <a:latin typeface="Calibri" panose="020F0502020204030204" pitchFamily="34" charset="0"/>
              </a:rPr>
              <a:t>Estos a la vez se subdividen en 3 etapas;</a:t>
            </a:r>
          </a:p>
          <a:p>
            <a:pPr algn="just"/>
            <a:endParaRPr lang="es-ES" dirty="0">
              <a:latin typeface="Calibri" panose="020F0502020204030204" pitchFamily="34" charset="0"/>
            </a:endParaRPr>
          </a:p>
          <a:p>
            <a:pPr marL="342900" indent="-342900" algn="just">
              <a:buAutoNum type="alphaLcParenR"/>
            </a:pPr>
            <a:r>
              <a:rPr lang="es-ES" dirty="0" smtClean="0">
                <a:latin typeface="Calibri" panose="020F0502020204030204" pitchFamily="34" charset="0"/>
              </a:rPr>
              <a:t>Tratamientos mecánicos (Trituración y Molienda)</a:t>
            </a:r>
          </a:p>
          <a:p>
            <a:pPr marL="342900" indent="-342900" algn="just">
              <a:buAutoNum type="alphaLcParenR"/>
            </a:pPr>
            <a:endParaRPr lang="es-ES" dirty="0">
              <a:latin typeface="Calibri" panose="020F0502020204030204" pitchFamily="34" charset="0"/>
            </a:endParaRPr>
          </a:p>
          <a:p>
            <a:pPr marL="342900" indent="-342900" algn="just">
              <a:buAutoNum type="alphaLcParenR"/>
            </a:pPr>
            <a:endParaRPr lang="es-ES" dirty="0" smtClean="0">
              <a:latin typeface="Calibri" panose="020F0502020204030204" pitchFamily="34" charset="0"/>
            </a:endParaRPr>
          </a:p>
          <a:p>
            <a:pPr marL="342900" indent="-342900" algn="just">
              <a:buAutoNum type="alphaLcParenR"/>
            </a:pPr>
            <a:endParaRPr lang="es-ES" dirty="0">
              <a:latin typeface="Calibri" panose="020F0502020204030204" pitchFamily="34" charset="0"/>
            </a:endParaRPr>
          </a:p>
          <a:p>
            <a:pPr marL="342900" indent="-342900" algn="just">
              <a:buAutoNum type="alphaLcParenR"/>
            </a:pPr>
            <a:endParaRPr lang="es-ES" dirty="0" smtClean="0">
              <a:latin typeface="Calibri" panose="020F0502020204030204" pitchFamily="34" charset="0"/>
            </a:endParaRPr>
          </a:p>
          <a:p>
            <a:pPr marL="342900" indent="-342900" algn="just">
              <a:buAutoNum type="alphaLcParenR"/>
            </a:pPr>
            <a:endParaRPr lang="es-ES" dirty="0">
              <a:latin typeface="Calibri" panose="020F0502020204030204" pitchFamily="34" charset="0"/>
            </a:endParaRPr>
          </a:p>
          <a:p>
            <a:pPr marL="342900" indent="-342900" algn="just">
              <a:buAutoNum type="alphaLcParenR"/>
            </a:pPr>
            <a:endParaRPr lang="es-ES" dirty="0" smtClean="0">
              <a:latin typeface="Calibri" panose="020F0502020204030204" pitchFamily="34" charset="0"/>
            </a:endParaRPr>
          </a:p>
          <a:p>
            <a:pPr marL="342900" indent="-342900" algn="just">
              <a:buAutoNum type="alphaLcParenR"/>
            </a:pPr>
            <a:endParaRPr lang="es-ES" dirty="0" smtClean="0">
              <a:latin typeface="Calibri" panose="020F0502020204030204" pitchFamily="34" charset="0"/>
            </a:endParaRPr>
          </a:p>
          <a:p>
            <a:pPr marL="342900" indent="-342900" algn="just">
              <a:buAutoNum type="alphaLcParenR"/>
            </a:pPr>
            <a:endParaRPr lang="es-ES" dirty="0" smtClean="0">
              <a:latin typeface="Calibri" panose="020F0502020204030204" pitchFamily="34" charset="0"/>
            </a:endParaRPr>
          </a:p>
          <a:p>
            <a:pPr marL="342900" indent="-342900" algn="just">
              <a:buAutoNum type="alphaLcParenR"/>
            </a:pPr>
            <a:r>
              <a:rPr lang="es-ES" dirty="0" smtClean="0">
                <a:latin typeface="Calibri" panose="020F0502020204030204" pitchFamily="34" charset="0"/>
              </a:rPr>
              <a:t>Separación y Concentración de minerales.</a:t>
            </a:r>
          </a:p>
          <a:p>
            <a:pPr algn="just"/>
            <a:endParaRPr lang="es-ES" dirty="0" smtClean="0">
              <a:latin typeface="Calibri" panose="020F0502020204030204" pitchFamily="34" charset="0"/>
            </a:endParaRPr>
          </a:p>
        </p:txBody>
      </p:sp>
      <p:pic>
        <p:nvPicPr>
          <p:cNvPr id="7" name="Imagen 6"/>
          <p:cNvPicPr>
            <a:picLocks noChangeAspect="1"/>
          </p:cNvPicPr>
          <p:nvPr/>
        </p:nvPicPr>
        <p:blipFill>
          <a:blip r:embed="rId3"/>
          <a:stretch>
            <a:fillRect/>
          </a:stretch>
        </p:blipFill>
        <p:spPr>
          <a:xfrm>
            <a:off x="2656616" y="2327251"/>
            <a:ext cx="2581275" cy="1771650"/>
          </a:xfrm>
          <a:prstGeom prst="rect">
            <a:avLst/>
          </a:prstGeom>
        </p:spPr>
      </p:pic>
      <p:sp>
        <p:nvSpPr>
          <p:cNvPr id="8" name="Rectángulo 7"/>
          <p:cNvSpPr/>
          <p:nvPr/>
        </p:nvSpPr>
        <p:spPr>
          <a:xfrm>
            <a:off x="5720154" y="1957919"/>
            <a:ext cx="5567955" cy="369332"/>
          </a:xfrm>
          <a:prstGeom prst="rect">
            <a:avLst/>
          </a:prstGeom>
        </p:spPr>
        <p:txBody>
          <a:bodyPr wrap="square">
            <a:spAutoFit/>
          </a:bodyPr>
          <a:lstStyle/>
          <a:p>
            <a:pPr algn="just"/>
            <a:r>
              <a:rPr lang="es-ES" dirty="0">
                <a:latin typeface="Calibri" panose="020F0502020204030204" pitchFamily="34" charset="0"/>
              </a:rPr>
              <a:t>	</a:t>
            </a:r>
            <a:r>
              <a:rPr lang="es-ES" dirty="0" smtClean="0">
                <a:latin typeface="Calibri" panose="020F0502020204030204" pitchFamily="34" charset="0"/>
              </a:rPr>
              <a:t>	      c) Tratamientos Térmicos preliminares </a:t>
            </a:r>
            <a:endParaRPr lang="es-ES" dirty="0">
              <a:latin typeface="Calibri" panose="020F0502020204030204" pitchFamily="34" charset="0"/>
            </a:endParaRPr>
          </a:p>
        </p:txBody>
      </p:sp>
      <p:pic>
        <p:nvPicPr>
          <p:cNvPr id="9" name="Imagen 8"/>
          <p:cNvPicPr>
            <a:picLocks noChangeAspect="1"/>
          </p:cNvPicPr>
          <p:nvPr/>
        </p:nvPicPr>
        <p:blipFill>
          <a:blip r:embed="rId4"/>
          <a:stretch>
            <a:fillRect/>
          </a:stretch>
        </p:blipFill>
        <p:spPr>
          <a:xfrm>
            <a:off x="2656616" y="4863894"/>
            <a:ext cx="2554489" cy="1521140"/>
          </a:xfrm>
          <a:prstGeom prst="rect">
            <a:avLst/>
          </a:prstGeom>
        </p:spPr>
      </p:pic>
      <p:pic>
        <p:nvPicPr>
          <p:cNvPr id="10" name="Imagen 9"/>
          <p:cNvPicPr>
            <a:picLocks noChangeAspect="1"/>
          </p:cNvPicPr>
          <p:nvPr/>
        </p:nvPicPr>
        <p:blipFill>
          <a:blip r:embed="rId5"/>
          <a:stretch>
            <a:fillRect/>
          </a:stretch>
        </p:blipFill>
        <p:spPr>
          <a:xfrm>
            <a:off x="7695544" y="2483726"/>
            <a:ext cx="2476500" cy="3467100"/>
          </a:xfrm>
          <a:prstGeom prst="rect">
            <a:avLst/>
          </a:prstGeom>
        </p:spPr>
      </p:pic>
    </p:spTree>
    <p:extLst>
      <p:ext uri="{BB962C8B-B14F-4D97-AF65-F5344CB8AC3E}">
        <p14:creationId xmlns:p14="http://schemas.microsoft.com/office/powerpoint/2010/main" val="2973168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Título 1"/>
          <p:cNvSpPr txBox="1">
            <a:spLocks/>
          </p:cNvSpPr>
          <p:nvPr/>
        </p:nvSpPr>
        <p:spPr>
          <a:xfrm>
            <a:off x="825062" y="601788"/>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smtClean="0"/>
              <a:t>a) Trituración y molienda (</a:t>
            </a:r>
            <a:r>
              <a:rPr lang="es-ES" sz="3200" dirty="0" err="1" smtClean="0"/>
              <a:t>Trat</a:t>
            </a:r>
            <a:r>
              <a:rPr lang="es-ES" sz="3200" dirty="0" smtClean="0"/>
              <a:t>. Mecánicos)</a:t>
            </a:r>
          </a:p>
        </p:txBody>
      </p:sp>
      <p:sp>
        <p:nvSpPr>
          <p:cNvPr id="6" name="Rectángulo 5"/>
          <p:cNvSpPr/>
          <p:nvPr/>
        </p:nvSpPr>
        <p:spPr>
          <a:xfrm>
            <a:off x="1363305" y="1411198"/>
            <a:ext cx="7562193" cy="646331"/>
          </a:xfrm>
          <a:prstGeom prst="rect">
            <a:avLst/>
          </a:prstGeom>
        </p:spPr>
        <p:txBody>
          <a:bodyPr wrap="square">
            <a:spAutoFit/>
          </a:bodyPr>
          <a:lstStyle/>
          <a:p>
            <a:pPr algn="just"/>
            <a:r>
              <a:rPr lang="es-ES" dirty="0" smtClean="0"/>
              <a:t>    </a:t>
            </a:r>
            <a:r>
              <a:rPr lang="es-ES" dirty="0" smtClean="0">
                <a:latin typeface="Calibri" panose="020F0502020204030204" pitchFamily="34" charset="0"/>
              </a:rPr>
              <a:t>Los bloques que se extraen de las rocas o menas son de algunos centímetros y las partículas necesarias para el AH son de milímetros (1 +/- 0,5 mm).</a:t>
            </a:r>
            <a:endParaRPr lang="es-ES" dirty="0">
              <a:latin typeface="Calibri" panose="020F0502020204030204" pitchFamily="34" charset="0"/>
            </a:endParaRPr>
          </a:p>
        </p:txBody>
      </p:sp>
      <p:sp>
        <p:nvSpPr>
          <p:cNvPr id="7" name="Rectángulo 6"/>
          <p:cNvSpPr/>
          <p:nvPr/>
        </p:nvSpPr>
        <p:spPr>
          <a:xfrm>
            <a:off x="825062" y="2262199"/>
            <a:ext cx="7562193" cy="369332"/>
          </a:xfrm>
          <a:prstGeom prst="rect">
            <a:avLst/>
          </a:prstGeom>
        </p:spPr>
        <p:txBody>
          <a:bodyPr wrap="square">
            <a:spAutoFit/>
          </a:bodyPr>
          <a:lstStyle/>
          <a:p>
            <a:pPr algn="just"/>
            <a:r>
              <a:rPr lang="es-ES" dirty="0" smtClean="0"/>
              <a:t>    </a:t>
            </a:r>
            <a:r>
              <a:rPr lang="es-ES" dirty="0" smtClean="0">
                <a:latin typeface="Calibri" panose="020F0502020204030204" pitchFamily="34" charset="0"/>
              </a:rPr>
              <a:t>a – 1) </a:t>
            </a:r>
            <a:r>
              <a:rPr lang="es-ES" u="sng" dirty="0" smtClean="0">
                <a:latin typeface="Calibri" panose="020F0502020204030204" pitchFamily="34" charset="0"/>
              </a:rPr>
              <a:t>Quebrantadoras</a:t>
            </a:r>
            <a:endParaRPr lang="es-ES" u="sng" dirty="0">
              <a:latin typeface="Calibri" panose="020F0502020204030204" pitchFamily="34" charset="0"/>
            </a:endParaRPr>
          </a:p>
        </p:txBody>
      </p:sp>
      <p:sp>
        <p:nvSpPr>
          <p:cNvPr id="8" name="Rectángulo 7"/>
          <p:cNvSpPr/>
          <p:nvPr/>
        </p:nvSpPr>
        <p:spPr>
          <a:xfrm>
            <a:off x="1369528" y="2811436"/>
            <a:ext cx="2437289" cy="1200329"/>
          </a:xfrm>
          <a:prstGeom prst="rect">
            <a:avLst/>
          </a:prstGeom>
        </p:spPr>
        <p:txBody>
          <a:bodyPr wrap="square">
            <a:spAutoFit/>
          </a:bodyPr>
          <a:lstStyle/>
          <a:p>
            <a:pPr algn="just"/>
            <a:r>
              <a:rPr lang="es-ES" dirty="0" smtClean="0"/>
              <a:t>    </a:t>
            </a:r>
            <a:r>
              <a:rPr lang="es-ES" b="1" i="1" dirty="0">
                <a:latin typeface="Calibri" panose="020F0502020204030204" pitchFamily="34" charset="0"/>
              </a:rPr>
              <a:t>D</a:t>
            </a:r>
            <a:r>
              <a:rPr lang="es-ES" b="1" i="1" dirty="0" smtClean="0">
                <a:latin typeface="Calibri" panose="020F0502020204030204" pitchFamily="34" charset="0"/>
              </a:rPr>
              <a:t>e mandíbulas</a:t>
            </a:r>
            <a:r>
              <a:rPr lang="es-ES" i="1" dirty="0" smtClean="0">
                <a:latin typeface="Calibri" panose="020F0502020204030204" pitchFamily="34" charset="0"/>
              </a:rPr>
              <a:t>, pueden tratar 400tn/h con una rotación de 200RPM</a:t>
            </a:r>
            <a:endParaRPr lang="es-ES" i="1" u="sng" dirty="0">
              <a:latin typeface="Calibri" panose="020F0502020204030204" pitchFamily="34" charset="0"/>
            </a:endParaRPr>
          </a:p>
        </p:txBody>
      </p:sp>
      <p:pic>
        <p:nvPicPr>
          <p:cNvPr id="9" name="Imagen 8"/>
          <p:cNvPicPr>
            <a:picLocks noChangeAspect="1"/>
          </p:cNvPicPr>
          <p:nvPr/>
        </p:nvPicPr>
        <p:blipFill>
          <a:blip r:embed="rId3"/>
          <a:stretch>
            <a:fillRect/>
          </a:stretch>
        </p:blipFill>
        <p:spPr>
          <a:xfrm>
            <a:off x="4219080" y="2631531"/>
            <a:ext cx="2325382" cy="1667255"/>
          </a:xfrm>
          <a:prstGeom prst="rect">
            <a:avLst/>
          </a:prstGeom>
        </p:spPr>
      </p:pic>
      <p:sp>
        <p:nvSpPr>
          <p:cNvPr id="12" name="Rectángulo 11"/>
          <p:cNvSpPr/>
          <p:nvPr/>
        </p:nvSpPr>
        <p:spPr>
          <a:xfrm>
            <a:off x="1369528" y="4378153"/>
            <a:ext cx="2524555" cy="1754326"/>
          </a:xfrm>
          <a:prstGeom prst="rect">
            <a:avLst/>
          </a:prstGeom>
        </p:spPr>
        <p:txBody>
          <a:bodyPr wrap="square">
            <a:spAutoFit/>
          </a:bodyPr>
          <a:lstStyle/>
          <a:p>
            <a:pPr algn="just"/>
            <a:r>
              <a:rPr lang="es-ES" dirty="0" smtClean="0"/>
              <a:t>    </a:t>
            </a:r>
            <a:r>
              <a:rPr lang="es-ES" b="1" i="1" dirty="0" smtClean="0">
                <a:latin typeface="Calibri" panose="020F0502020204030204" pitchFamily="34" charset="0"/>
              </a:rPr>
              <a:t>Giratorias</a:t>
            </a:r>
            <a:r>
              <a:rPr lang="es-ES" i="1" dirty="0" smtClean="0">
                <a:latin typeface="Calibri" panose="020F0502020204030204" pitchFamily="34" charset="0"/>
              </a:rPr>
              <a:t>, El rodillo cónico puede rotar a 500RPM y se puede tratar 1000Tn/h con un coeficiente de reducción mejor al anterior.</a:t>
            </a:r>
            <a:endParaRPr lang="es-ES" i="1" u="sng" dirty="0">
              <a:latin typeface="Calibri" panose="020F0502020204030204" pitchFamily="34" charset="0"/>
            </a:endParaRPr>
          </a:p>
        </p:txBody>
      </p:sp>
      <p:pic>
        <p:nvPicPr>
          <p:cNvPr id="13" name="Imagen 12"/>
          <p:cNvPicPr>
            <a:picLocks noChangeAspect="1"/>
          </p:cNvPicPr>
          <p:nvPr/>
        </p:nvPicPr>
        <p:blipFill>
          <a:blip r:embed="rId4"/>
          <a:stretch>
            <a:fillRect/>
          </a:stretch>
        </p:blipFill>
        <p:spPr>
          <a:xfrm>
            <a:off x="6165117" y="4426653"/>
            <a:ext cx="2762250" cy="1657350"/>
          </a:xfrm>
          <a:prstGeom prst="rect">
            <a:avLst/>
          </a:prstGeom>
        </p:spPr>
      </p:pic>
      <p:pic>
        <p:nvPicPr>
          <p:cNvPr id="14" name="Imagen 13"/>
          <p:cNvPicPr>
            <a:picLocks noChangeAspect="1"/>
          </p:cNvPicPr>
          <p:nvPr/>
        </p:nvPicPr>
        <p:blipFill>
          <a:blip r:embed="rId5"/>
          <a:stretch>
            <a:fillRect/>
          </a:stretch>
        </p:blipFill>
        <p:spPr>
          <a:xfrm>
            <a:off x="4219080" y="4416253"/>
            <a:ext cx="1850644" cy="1678126"/>
          </a:xfrm>
          <a:prstGeom prst="rect">
            <a:avLst/>
          </a:prstGeom>
        </p:spPr>
      </p:pic>
      <p:pic>
        <p:nvPicPr>
          <p:cNvPr id="15" name="Imagen 14"/>
          <p:cNvPicPr>
            <a:picLocks noChangeAspect="1"/>
          </p:cNvPicPr>
          <p:nvPr/>
        </p:nvPicPr>
        <p:blipFill>
          <a:blip r:embed="rId6"/>
          <a:stretch>
            <a:fillRect/>
          </a:stretch>
        </p:blipFill>
        <p:spPr>
          <a:xfrm>
            <a:off x="6670414" y="2671196"/>
            <a:ext cx="1827200" cy="1627590"/>
          </a:xfrm>
          <a:prstGeom prst="rect">
            <a:avLst/>
          </a:prstGeom>
        </p:spPr>
      </p:pic>
    </p:spTree>
    <p:extLst>
      <p:ext uri="{BB962C8B-B14F-4D97-AF65-F5344CB8AC3E}">
        <p14:creationId xmlns:p14="http://schemas.microsoft.com/office/powerpoint/2010/main" val="3523215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793531" y="845914"/>
            <a:ext cx="7562193" cy="369332"/>
          </a:xfrm>
          <a:prstGeom prst="rect">
            <a:avLst/>
          </a:prstGeom>
        </p:spPr>
        <p:txBody>
          <a:bodyPr wrap="square">
            <a:spAutoFit/>
          </a:bodyPr>
          <a:lstStyle/>
          <a:p>
            <a:pPr algn="just"/>
            <a:r>
              <a:rPr lang="es-ES" dirty="0" smtClean="0"/>
              <a:t>    </a:t>
            </a:r>
            <a:r>
              <a:rPr lang="es-ES" dirty="0" smtClean="0">
                <a:latin typeface="Calibri" panose="020F0502020204030204" pitchFamily="34" charset="0"/>
              </a:rPr>
              <a:t>a – 2) </a:t>
            </a:r>
            <a:r>
              <a:rPr lang="es-ES" u="sng" dirty="0" smtClean="0">
                <a:latin typeface="Calibri" panose="020F0502020204030204" pitchFamily="34" charset="0"/>
              </a:rPr>
              <a:t>Trituradoras</a:t>
            </a:r>
            <a:endParaRPr lang="es-ES" u="sng" dirty="0">
              <a:latin typeface="Calibri" panose="020F0502020204030204" pitchFamily="34" charset="0"/>
            </a:endParaRPr>
          </a:p>
        </p:txBody>
      </p:sp>
      <p:sp>
        <p:nvSpPr>
          <p:cNvPr id="7" name="Rectángulo 6"/>
          <p:cNvSpPr/>
          <p:nvPr/>
        </p:nvSpPr>
        <p:spPr>
          <a:xfrm>
            <a:off x="1369528" y="1596370"/>
            <a:ext cx="3328596" cy="1477328"/>
          </a:xfrm>
          <a:prstGeom prst="rect">
            <a:avLst/>
          </a:prstGeom>
        </p:spPr>
        <p:txBody>
          <a:bodyPr wrap="square">
            <a:spAutoFit/>
          </a:bodyPr>
          <a:lstStyle/>
          <a:p>
            <a:pPr algn="just"/>
            <a:r>
              <a:rPr lang="es-ES" dirty="0" smtClean="0"/>
              <a:t>    </a:t>
            </a:r>
            <a:r>
              <a:rPr lang="es-ES" b="1" i="1" dirty="0" smtClean="0">
                <a:latin typeface="Calibri" panose="020F0502020204030204" pitchFamily="34" charset="0"/>
              </a:rPr>
              <a:t>A Martillo</a:t>
            </a:r>
            <a:r>
              <a:rPr lang="es-ES" i="1" dirty="0" smtClean="0">
                <a:latin typeface="Calibri" panose="020F0502020204030204" pitchFamily="34" charset="0"/>
              </a:rPr>
              <a:t>, posee paletas en forma de cruz alrededor  de un cilindro y que van golpeando al mineral contra la pared de la caja.</a:t>
            </a:r>
            <a:endParaRPr lang="es-ES" i="1" u="sng" dirty="0">
              <a:latin typeface="Calibri" panose="020F0502020204030204" pitchFamily="34" charset="0"/>
            </a:endParaRPr>
          </a:p>
        </p:txBody>
      </p:sp>
      <p:sp>
        <p:nvSpPr>
          <p:cNvPr id="8" name="Rectángulo 7"/>
          <p:cNvSpPr/>
          <p:nvPr/>
        </p:nvSpPr>
        <p:spPr>
          <a:xfrm>
            <a:off x="1369528" y="3930564"/>
            <a:ext cx="3328596" cy="1477328"/>
          </a:xfrm>
          <a:prstGeom prst="rect">
            <a:avLst/>
          </a:prstGeom>
        </p:spPr>
        <p:txBody>
          <a:bodyPr wrap="square">
            <a:spAutoFit/>
          </a:bodyPr>
          <a:lstStyle/>
          <a:p>
            <a:pPr algn="just"/>
            <a:r>
              <a:rPr lang="es-ES" dirty="0" smtClean="0"/>
              <a:t>    </a:t>
            </a:r>
            <a:r>
              <a:rPr lang="es-ES" b="1" i="1" dirty="0" smtClean="0">
                <a:latin typeface="Calibri" panose="020F0502020204030204" pitchFamily="34" charset="0"/>
              </a:rPr>
              <a:t>A Volandera, formadas por dos muelas redondas en los extremos de un eje horizontal que posee un giro circular gracias a otro eje vertical.</a:t>
            </a:r>
            <a:endParaRPr lang="es-ES" i="1" u="sng" dirty="0">
              <a:latin typeface="Calibri" panose="020F0502020204030204" pitchFamily="34" charset="0"/>
            </a:endParaRPr>
          </a:p>
        </p:txBody>
      </p:sp>
      <p:pic>
        <p:nvPicPr>
          <p:cNvPr id="10" name="Imagen 9"/>
          <p:cNvPicPr>
            <a:picLocks noChangeAspect="1"/>
          </p:cNvPicPr>
          <p:nvPr/>
        </p:nvPicPr>
        <p:blipFill>
          <a:blip r:embed="rId3"/>
          <a:stretch>
            <a:fillRect/>
          </a:stretch>
        </p:blipFill>
        <p:spPr>
          <a:xfrm>
            <a:off x="7632891" y="1596370"/>
            <a:ext cx="2078912" cy="1819048"/>
          </a:xfrm>
          <a:prstGeom prst="rect">
            <a:avLst/>
          </a:prstGeom>
        </p:spPr>
      </p:pic>
      <p:pic>
        <p:nvPicPr>
          <p:cNvPr id="11" name="Imagen 10"/>
          <p:cNvPicPr>
            <a:picLocks noChangeAspect="1"/>
          </p:cNvPicPr>
          <p:nvPr/>
        </p:nvPicPr>
        <p:blipFill>
          <a:blip r:embed="rId4"/>
          <a:stretch>
            <a:fillRect/>
          </a:stretch>
        </p:blipFill>
        <p:spPr>
          <a:xfrm>
            <a:off x="7798271" y="4076458"/>
            <a:ext cx="1748151" cy="1724945"/>
          </a:xfrm>
          <a:prstGeom prst="rect">
            <a:avLst/>
          </a:prstGeom>
        </p:spPr>
      </p:pic>
      <p:pic>
        <p:nvPicPr>
          <p:cNvPr id="12" name="Imagen 11"/>
          <p:cNvPicPr>
            <a:picLocks noChangeAspect="1"/>
          </p:cNvPicPr>
          <p:nvPr/>
        </p:nvPicPr>
        <p:blipFill>
          <a:blip r:embed="rId5"/>
          <a:stretch>
            <a:fillRect/>
          </a:stretch>
        </p:blipFill>
        <p:spPr>
          <a:xfrm>
            <a:off x="5278384" y="1596370"/>
            <a:ext cx="2104762" cy="1819048"/>
          </a:xfrm>
          <a:prstGeom prst="rect">
            <a:avLst/>
          </a:prstGeom>
        </p:spPr>
      </p:pic>
      <p:pic>
        <p:nvPicPr>
          <p:cNvPr id="13" name="Imagen 12"/>
          <p:cNvPicPr>
            <a:picLocks noChangeAspect="1"/>
          </p:cNvPicPr>
          <p:nvPr/>
        </p:nvPicPr>
        <p:blipFill>
          <a:blip r:embed="rId6"/>
          <a:stretch>
            <a:fillRect/>
          </a:stretch>
        </p:blipFill>
        <p:spPr>
          <a:xfrm>
            <a:off x="5278385" y="4076458"/>
            <a:ext cx="2104762" cy="1185540"/>
          </a:xfrm>
          <a:prstGeom prst="rect">
            <a:avLst/>
          </a:prstGeom>
        </p:spPr>
      </p:pic>
    </p:spTree>
    <p:extLst>
      <p:ext uri="{BB962C8B-B14F-4D97-AF65-F5344CB8AC3E}">
        <p14:creationId xmlns:p14="http://schemas.microsoft.com/office/powerpoint/2010/main" val="2283092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93531" y="845914"/>
            <a:ext cx="7562193" cy="369332"/>
          </a:xfrm>
          <a:prstGeom prst="rect">
            <a:avLst/>
          </a:prstGeom>
        </p:spPr>
        <p:txBody>
          <a:bodyPr wrap="square">
            <a:spAutoFit/>
          </a:bodyPr>
          <a:lstStyle/>
          <a:p>
            <a:pPr algn="just"/>
            <a:r>
              <a:rPr lang="es-ES" dirty="0" smtClean="0"/>
              <a:t>    </a:t>
            </a:r>
            <a:r>
              <a:rPr lang="es-ES" dirty="0" smtClean="0">
                <a:latin typeface="Calibri" panose="020F0502020204030204" pitchFamily="34" charset="0"/>
              </a:rPr>
              <a:t>a – 3) </a:t>
            </a:r>
            <a:r>
              <a:rPr lang="es-ES" u="sng" dirty="0" smtClean="0">
                <a:latin typeface="Calibri" panose="020F0502020204030204" pitchFamily="34" charset="0"/>
              </a:rPr>
              <a:t>Molinos</a:t>
            </a:r>
            <a:endParaRPr lang="es-ES" u="sng" dirty="0">
              <a:latin typeface="Calibri" panose="020F0502020204030204" pitchFamily="34" charset="0"/>
            </a:endParaRPr>
          </a:p>
        </p:txBody>
      </p:sp>
      <p:pic>
        <p:nvPicPr>
          <p:cNvPr id="5" name="Imagen 4"/>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1369528" y="1596370"/>
            <a:ext cx="4179934" cy="1200329"/>
          </a:xfrm>
          <a:prstGeom prst="rect">
            <a:avLst/>
          </a:prstGeom>
        </p:spPr>
        <p:txBody>
          <a:bodyPr wrap="square">
            <a:spAutoFit/>
          </a:bodyPr>
          <a:lstStyle/>
          <a:p>
            <a:pPr algn="just"/>
            <a:r>
              <a:rPr lang="es-ES" dirty="0" smtClean="0"/>
              <a:t>    </a:t>
            </a:r>
            <a:r>
              <a:rPr lang="es-ES" b="1" i="1" dirty="0" smtClean="0">
                <a:latin typeface="Calibri" panose="020F0502020204030204" pitchFamily="34" charset="0"/>
              </a:rPr>
              <a:t>A Cilindro</a:t>
            </a:r>
            <a:r>
              <a:rPr lang="es-ES" i="1" dirty="0" smtClean="0">
                <a:latin typeface="Calibri" panose="020F0502020204030204" pitchFamily="34" charset="0"/>
              </a:rPr>
              <a:t>, son dos iguales huecos y que giran en sentidos contrarios con un diámetro de 45 a 150cm y longitud de 30 a 60cm.</a:t>
            </a:r>
            <a:endParaRPr lang="es-ES" i="1" u="sng" dirty="0">
              <a:latin typeface="Calibri" panose="020F0502020204030204" pitchFamily="34" charset="0"/>
            </a:endParaRPr>
          </a:p>
        </p:txBody>
      </p:sp>
      <p:sp>
        <p:nvSpPr>
          <p:cNvPr id="7" name="Rectángulo 6"/>
          <p:cNvSpPr/>
          <p:nvPr/>
        </p:nvSpPr>
        <p:spPr>
          <a:xfrm>
            <a:off x="1369528" y="3057700"/>
            <a:ext cx="4179934" cy="1477328"/>
          </a:xfrm>
          <a:prstGeom prst="rect">
            <a:avLst/>
          </a:prstGeom>
        </p:spPr>
        <p:txBody>
          <a:bodyPr wrap="square">
            <a:spAutoFit/>
          </a:bodyPr>
          <a:lstStyle/>
          <a:p>
            <a:pPr algn="just"/>
            <a:r>
              <a:rPr lang="es-ES" dirty="0" smtClean="0"/>
              <a:t>    </a:t>
            </a:r>
            <a:r>
              <a:rPr lang="es-ES" b="1" i="1" dirty="0" smtClean="0">
                <a:latin typeface="Calibri" panose="020F0502020204030204" pitchFamily="34" charset="0"/>
              </a:rPr>
              <a:t>A Bolas, </a:t>
            </a:r>
            <a:r>
              <a:rPr lang="es-ES" dirty="0" smtClean="0">
                <a:latin typeface="Calibri" panose="020F0502020204030204" pitchFamily="34" charset="0"/>
              </a:rPr>
              <a:t>es una caja que gira sobre un eje fijo y unas bolas de acero ascienden por las paredes y luego caen por gravedad para la trituración, un tamiz en el exterior deja salir los granos de tamaño deseado.</a:t>
            </a:r>
            <a:endParaRPr lang="es-ES" u="sng" dirty="0">
              <a:latin typeface="Calibri" panose="020F0502020204030204" pitchFamily="34" charset="0"/>
            </a:endParaRPr>
          </a:p>
        </p:txBody>
      </p:sp>
      <p:sp>
        <p:nvSpPr>
          <p:cNvPr id="8" name="Rectángulo 7"/>
          <p:cNvSpPr/>
          <p:nvPr/>
        </p:nvSpPr>
        <p:spPr>
          <a:xfrm>
            <a:off x="1369528" y="4971986"/>
            <a:ext cx="4179934" cy="1477328"/>
          </a:xfrm>
          <a:prstGeom prst="rect">
            <a:avLst/>
          </a:prstGeom>
        </p:spPr>
        <p:txBody>
          <a:bodyPr wrap="square">
            <a:spAutoFit/>
          </a:bodyPr>
          <a:lstStyle/>
          <a:p>
            <a:pPr algn="just"/>
            <a:r>
              <a:rPr lang="es-ES" dirty="0" smtClean="0"/>
              <a:t>    </a:t>
            </a:r>
            <a:r>
              <a:rPr lang="es-ES" b="1" i="1" dirty="0" smtClean="0">
                <a:latin typeface="Calibri" panose="020F0502020204030204" pitchFamily="34" charset="0"/>
              </a:rPr>
              <a:t>Cilindros tubulares, </a:t>
            </a:r>
            <a:r>
              <a:rPr lang="es-ES" dirty="0" smtClean="0">
                <a:latin typeface="Calibri" panose="020F0502020204030204" pitchFamily="34" charset="0"/>
              </a:rPr>
              <a:t>el principio es similar al anterior con la diferencia que son barras tubulares las que trepan y caen por gravedad sobre el mineral dentro de un cilindro mayor..</a:t>
            </a:r>
            <a:endParaRPr lang="es-ES" u="sng" dirty="0">
              <a:latin typeface="Calibri" panose="020F0502020204030204" pitchFamily="34" charset="0"/>
            </a:endParaRPr>
          </a:p>
        </p:txBody>
      </p:sp>
      <p:pic>
        <p:nvPicPr>
          <p:cNvPr id="9" name="Imagen 8"/>
          <p:cNvPicPr>
            <a:picLocks noChangeAspect="1"/>
          </p:cNvPicPr>
          <p:nvPr/>
        </p:nvPicPr>
        <p:blipFill>
          <a:blip r:embed="rId3"/>
          <a:stretch>
            <a:fillRect/>
          </a:stretch>
        </p:blipFill>
        <p:spPr>
          <a:xfrm>
            <a:off x="6268112" y="1496534"/>
            <a:ext cx="2714286" cy="1400000"/>
          </a:xfrm>
          <a:prstGeom prst="rect">
            <a:avLst/>
          </a:prstGeom>
        </p:spPr>
      </p:pic>
      <p:pic>
        <p:nvPicPr>
          <p:cNvPr id="10" name="Imagen 9"/>
          <p:cNvPicPr>
            <a:picLocks noChangeAspect="1"/>
          </p:cNvPicPr>
          <p:nvPr/>
        </p:nvPicPr>
        <p:blipFill>
          <a:blip r:embed="rId4"/>
          <a:stretch>
            <a:fillRect/>
          </a:stretch>
        </p:blipFill>
        <p:spPr>
          <a:xfrm>
            <a:off x="5998256" y="3057700"/>
            <a:ext cx="1476190" cy="1914286"/>
          </a:xfrm>
          <a:prstGeom prst="rect">
            <a:avLst/>
          </a:prstGeom>
        </p:spPr>
      </p:pic>
      <p:pic>
        <p:nvPicPr>
          <p:cNvPr id="11" name="Imagen 10"/>
          <p:cNvPicPr>
            <a:picLocks noChangeAspect="1"/>
          </p:cNvPicPr>
          <p:nvPr/>
        </p:nvPicPr>
        <p:blipFill>
          <a:blip r:embed="rId5"/>
          <a:stretch>
            <a:fillRect/>
          </a:stretch>
        </p:blipFill>
        <p:spPr>
          <a:xfrm>
            <a:off x="5985641" y="5133152"/>
            <a:ext cx="3279228" cy="1373297"/>
          </a:xfrm>
          <a:prstGeom prst="rect">
            <a:avLst/>
          </a:prstGeom>
        </p:spPr>
      </p:pic>
      <p:sp>
        <p:nvSpPr>
          <p:cNvPr id="12" name="Cerrar llave 11"/>
          <p:cNvSpPr/>
          <p:nvPr/>
        </p:nvSpPr>
        <p:spPr>
          <a:xfrm>
            <a:off x="9522372" y="3057700"/>
            <a:ext cx="441435" cy="339161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 name="Rectángulo 12"/>
          <p:cNvSpPr/>
          <p:nvPr/>
        </p:nvSpPr>
        <p:spPr>
          <a:xfrm>
            <a:off x="9963807" y="3599345"/>
            <a:ext cx="2047926" cy="2308324"/>
          </a:xfrm>
          <a:prstGeom prst="rect">
            <a:avLst/>
          </a:prstGeom>
        </p:spPr>
        <p:txBody>
          <a:bodyPr wrap="square">
            <a:spAutoFit/>
          </a:bodyPr>
          <a:lstStyle/>
          <a:p>
            <a:pPr algn="just"/>
            <a:r>
              <a:rPr lang="es-ES" dirty="0" smtClean="0"/>
              <a:t>    </a:t>
            </a:r>
            <a:r>
              <a:rPr lang="es-ES" b="1" i="1" dirty="0" smtClean="0">
                <a:latin typeface="Calibri" panose="020F0502020204030204" pitchFamily="34" charset="0"/>
              </a:rPr>
              <a:t>A baja velocidad </a:t>
            </a:r>
            <a:r>
              <a:rPr lang="es-ES" dirty="0" smtClean="0">
                <a:latin typeface="Calibri" panose="020F0502020204030204" pitchFamily="34" charset="0"/>
              </a:rPr>
              <a:t>no hay molienda por falta de altura.</a:t>
            </a:r>
          </a:p>
          <a:p>
            <a:pPr algn="just"/>
            <a:r>
              <a:rPr lang="es-ES" b="1" i="1" dirty="0">
                <a:latin typeface="Calibri" panose="020F0502020204030204" pitchFamily="34" charset="0"/>
              </a:rPr>
              <a:t> </a:t>
            </a:r>
            <a:r>
              <a:rPr lang="es-ES" b="1" i="1" dirty="0" smtClean="0">
                <a:latin typeface="Calibri" panose="020F0502020204030204" pitchFamily="34" charset="0"/>
              </a:rPr>
              <a:t>    A alta velocidad </a:t>
            </a:r>
            <a:r>
              <a:rPr lang="es-ES" dirty="0" smtClean="0">
                <a:latin typeface="Calibri" panose="020F0502020204030204" pitchFamily="34" charset="0"/>
              </a:rPr>
              <a:t>tampoco hay molienda por que giran solidarios.</a:t>
            </a:r>
          </a:p>
          <a:p>
            <a:pPr algn="just"/>
            <a:r>
              <a:rPr lang="es-ES" b="1" i="1" u="sng" dirty="0">
                <a:latin typeface="Calibri" panose="020F0502020204030204" pitchFamily="34" charset="0"/>
              </a:rPr>
              <a:t> </a:t>
            </a:r>
            <a:r>
              <a:rPr lang="es-ES" b="1" i="1" u="sng" dirty="0" smtClean="0">
                <a:latin typeface="Calibri" panose="020F0502020204030204" pitchFamily="34" charset="0"/>
              </a:rPr>
              <a:t>   </a:t>
            </a:r>
            <a:endParaRPr lang="es-ES" i="1" u="sng" dirty="0">
              <a:latin typeface="Calibri" panose="020F0502020204030204" pitchFamily="34" charset="0"/>
            </a:endParaRPr>
          </a:p>
        </p:txBody>
      </p:sp>
      <p:pic>
        <p:nvPicPr>
          <p:cNvPr id="14" name="Imagen 13"/>
          <p:cNvPicPr>
            <a:picLocks noChangeAspect="1"/>
          </p:cNvPicPr>
          <p:nvPr/>
        </p:nvPicPr>
        <p:blipFill>
          <a:blip r:embed="rId6"/>
          <a:stretch>
            <a:fillRect/>
          </a:stretch>
        </p:blipFill>
        <p:spPr>
          <a:xfrm>
            <a:off x="7522477" y="3177822"/>
            <a:ext cx="1951864" cy="1456391"/>
          </a:xfrm>
          <a:prstGeom prst="rect">
            <a:avLst/>
          </a:prstGeom>
        </p:spPr>
      </p:pic>
    </p:spTree>
    <p:extLst>
      <p:ext uri="{BB962C8B-B14F-4D97-AF65-F5344CB8AC3E}">
        <p14:creationId xmlns:p14="http://schemas.microsoft.com/office/powerpoint/2010/main" val="4010818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825062" y="601788"/>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a:t>b</a:t>
            </a:r>
            <a:r>
              <a:rPr lang="es-ES" sz="3200" dirty="0" smtClean="0"/>
              <a:t>) Separación y Concentración </a:t>
            </a:r>
          </a:p>
        </p:txBody>
      </p:sp>
      <p:pic>
        <p:nvPicPr>
          <p:cNvPr id="5" name="Imagen 4"/>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1243403" y="1470246"/>
            <a:ext cx="5851079" cy="3693319"/>
          </a:xfrm>
          <a:prstGeom prst="rect">
            <a:avLst/>
          </a:prstGeom>
        </p:spPr>
        <p:txBody>
          <a:bodyPr wrap="square">
            <a:spAutoFit/>
          </a:bodyPr>
          <a:lstStyle/>
          <a:p>
            <a:pPr algn="just"/>
            <a:r>
              <a:rPr lang="es-ES" dirty="0" smtClean="0"/>
              <a:t>    </a:t>
            </a:r>
            <a:r>
              <a:rPr lang="es-ES" dirty="0" smtClean="0">
                <a:latin typeface="Calibri" panose="020F0502020204030204" pitchFamily="34" charset="0"/>
              </a:rPr>
              <a:t>El mineral en bruto de extracción al que le hemos realizado un operación de trituración debe ser separado en dos lotes; uno en porcentaje rico en </a:t>
            </a:r>
            <a:r>
              <a:rPr lang="es-ES" b="1" i="1" dirty="0" smtClean="0">
                <a:latin typeface="Calibri" panose="020F0502020204030204" pitchFamily="34" charset="0"/>
              </a:rPr>
              <a:t>mineral</a:t>
            </a:r>
            <a:r>
              <a:rPr lang="es-ES" dirty="0" smtClean="0">
                <a:latin typeface="Calibri" panose="020F0502020204030204" pitchFamily="34" charset="0"/>
              </a:rPr>
              <a:t> y el otro por la </a:t>
            </a:r>
            <a:r>
              <a:rPr lang="es-ES" b="1" i="1" dirty="0" smtClean="0">
                <a:latin typeface="Calibri" panose="020F0502020204030204" pitchFamily="34" charset="0"/>
              </a:rPr>
              <a:t>ganga</a:t>
            </a:r>
            <a:r>
              <a:rPr lang="es-ES" dirty="0" smtClean="0">
                <a:latin typeface="Calibri" panose="020F0502020204030204" pitchFamily="34" charset="0"/>
              </a:rPr>
              <a:t> que hay que desechar.</a:t>
            </a:r>
          </a:p>
          <a:p>
            <a:pPr algn="just"/>
            <a:endParaRPr lang="es-ES" i="1" u="sng" dirty="0">
              <a:latin typeface="Calibri" panose="020F0502020204030204" pitchFamily="34" charset="0"/>
            </a:endParaRPr>
          </a:p>
          <a:p>
            <a:pPr algn="just"/>
            <a:r>
              <a:rPr lang="es-ES" dirty="0" smtClean="0">
                <a:latin typeface="Calibri" panose="020F0502020204030204" pitchFamily="34" charset="0"/>
              </a:rPr>
              <a:t>     El método o los métodos de separación se fundan en la diferencia física entre estos dos lotes.</a:t>
            </a:r>
          </a:p>
          <a:p>
            <a:pPr algn="just"/>
            <a:endParaRPr lang="es-ES" dirty="0" smtClean="0">
              <a:latin typeface="Calibri" panose="020F0502020204030204" pitchFamily="34" charset="0"/>
            </a:endParaRPr>
          </a:p>
          <a:p>
            <a:pPr algn="just"/>
            <a:r>
              <a:rPr lang="es-ES" dirty="0">
                <a:latin typeface="Calibri" panose="020F0502020204030204" pitchFamily="34" charset="0"/>
              </a:rPr>
              <a:t> </a:t>
            </a:r>
            <a:r>
              <a:rPr lang="es-ES" dirty="0" smtClean="0">
                <a:latin typeface="Calibri" panose="020F0502020204030204" pitchFamily="34" charset="0"/>
              </a:rPr>
              <a:t>    </a:t>
            </a:r>
            <a:r>
              <a:rPr lang="es-ES" i="1" u="sng" dirty="0" smtClean="0">
                <a:latin typeface="Calibri" panose="020F0502020204030204" pitchFamily="34" charset="0"/>
              </a:rPr>
              <a:t>Por ejemplo;</a:t>
            </a:r>
          </a:p>
          <a:p>
            <a:pPr marL="285750" indent="-285750" algn="just">
              <a:buFontTx/>
              <a:buChar char="-"/>
            </a:pPr>
            <a:r>
              <a:rPr lang="es-ES" dirty="0" smtClean="0">
                <a:latin typeface="Calibri" panose="020F0502020204030204" pitchFamily="34" charset="0"/>
              </a:rPr>
              <a:t>Uno es más pesado que el otro.</a:t>
            </a:r>
          </a:p>
          <a:p>
            <a:pPr marL="285750" indent="-285750" algn="just">
              <a:buFontTx/>
              <a:buChar char="-"/>
            </a:pPr>
            <a:r>
              <a:rPr lang="es-ES" dirty="0" smtClean="0">
                <a:latin typeface="Calibri" panose="020F0502020204030204" pitchFamily="34" charset="0"/>
              </a:rPr>
              <a:t>Uno posee mayor tamaño.</a:t>
            </a:r>
          </a:p>
          <a:p>
            <a:pPr marL="285750" indent="-285750" algn="just">
              <a:buFontTx/>
              <a:buChar char="-"/>
            </a:pPr>
            <a:r>
              <a:rPr lang="es-ES" dirty="0" smtClean="0">
                <a:latin typeface="Calibri" panose="020F0502020204030204" pitchFamily="34" charset="0"/>
              </a:rPr>
              <a:t>Uno es magnético y el otro no.</a:t>
            </a:r>
          </a:p>
          <a:p>
            <a:pPr marL="285750" indent="-285750" algn="just">
              <a:buFontTx/>
              <a:buChar char="-"/>
            </a:pPr>
            <a:r>
              <a:rPr lang="es-ES" dirty="0" smtClean="0">
                <a:latin typeface="Calibri" panose="020F0502020204030204" pitchFamily="34" charset="0"/>
              </a:rPr>
              <a:t>Uno posee flotabilidad y el otro no.</a:t>
            </a:r>
            <a:endParaRPr lang="es-ES" dirty="0">
              <a:latin typeface="Calibri" panose="020F0502020204030204" pitchFamily="34" charset="0"/>
            </a:endParaRPr>
          </a:p>
        </p:txBody>
      </p:sp>
      <p:pic>
        <p:nvPicPr>
          <p:cNvPr id="7" name="Imagen 6"/>
          <p:cNvPicPr>
            <a:picLocks noChangeAspect="1"/>
          </p:cNvPicPr>
          <p:nvPr/>
        </p:nvPicPr>
        <p:blipFill>
          <a:blip r:embed="rId3"/>
          <a:stretch>
            <a:fillRect/>
          </a:stretch>
        </p:blipFill>
        <p:spPr>
          <a:xfrm>
            <a:off x="5889512" y="3759504"/>
            <a:ext cx="2409939" cy="2254124"/>
          </a:xfrm>
          <a:prstGeom prst="rect">
            <a:avLst/>
          </a:prstGeom>
        </p:spPr>
      </p:pic>
    </p:spTree>
    <p:extLst>
      <p:ext uri="{BB962C8B-B14F-4D97-AF65-F5344CB8AC3E}">
        <p14:creationId xmlns:p14="http://schemas.microsoft.com/office/powerpoint/2010/main" val="1244737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Rectángulo 4"/>
          <p:cNvSpPr/>
          <p:nvPr/>
        </p:nvSpPr>
        <p:spPr>
          <a:xfrm>
            <a:off x="793531" y="845914"/>
            <a:ext cx="7562193" cy="369332"/>
          </a:xfrm>
          <a:prstGeom prst="rect">
            <a:avLst/>
          </a:prstGeom>
        </p:spPr>
        <p:txBody>
          <a:bodyPr wrap="square">
            <a:spAutoFit/>
          </a:bodyPr>
          <a:lstStyle/>
          <a:p>
            <a:pPr algn="just"/>
            <a:r>
              <a:rPr lang="es-ES" dirty="0" smtClean="0"/>
              <a:t>    </a:t>
            </a:r>
            <a:r>
              <a:rPr lang="es-ES" dirty="0">
                <a:latin typeface="Calibri" panose="020F0502020204030204" pitchFamily="34" charset="0"/>
              </a:rPr>
              <a:t>b</a:t>
            </a:r>
            <a:r>
              <a:rPr lang="es-ES" dirty="0" smtClean="0">
                <a:latin typeface="Calibri" panose="020F0502020204030204" pitchFamily="34" charset="0"/>
              </a:rPr>
              <a:t> – 1) </a:t>
            </a:r>
            <a:r>
              <a:rPr lang="es-ES" u="sng" dirty="0" smtClean="0">
                <a:latin typeface="Calibri" panose="020F0502020204030204" pitchFamily="34" charset="0"/>
              </a:rPr>
              <a:t>Separación Mecánica</a:t>
            </a:r>
            <a:endParaRPr lang="es-ES" u="sng" dirty="0">
              <a:latin typeface="Calibri" panose="020F0502020204030204" pitchFamily="34" charset="0"/>
            </a:endParaRPr>
          </a:p>
        </p:txBody>
      </p:sp>
      <p:sp>
        <p:nvSpPr>
          <p:cNvPr id="6" name="Rectángulo 5"/>
          <p:cNvSpPr/>
          <p:nvPr/>
        </p:nvSpPr>
        <p:spPr>
          <a:xfrm>
            <a:off x="1369528" y="1596370"/>
            <a:ext cx="4447948" cy="2862322"/>
          </a:xfrm>
          <a:prstGeom prst="rect">
            <a:avLst/>
          </a:prstGeom>
        </p:spPr>
        <p:txBody>
          <a:bodyPr wrap="square">
            <a:spAutoFit/>
          </a:bodyPr>
          <a:lstStyle/>
          <a:p>
            <a:pPr algn="just"/>
            <a:r>
              <a:rPr lang="es-ES" dirty="0" smtClean="0"/>
              <a:t>    </a:t>
            </a:r>
            <a:r>
              <a:rPr lang="es-ES" b="1" i="1" dirty="0" smtClean="0">
                <a:latin typeface="Calibri" panose="020F0502020204030204" pitchFamily="34" charset="0"/>
              </a:rPr>
              <a:t>Tamizado, </a:t>
            </a:r>
            <a:r>
              <a:rPr lang="es-ES" dirty="0" smtClean="0">
                <a:latin typeface="Calibri" panose="020F0502020204030204" pitchFamily="34" charset="0"/>
              </a:rPr>
              <a:t>el principio es obtener dos productos, el superior y el inferior en tamaños, en el tamizado múltiple;</a:t>
            </a:r>
          </a:p>
          <a:p>
            <a:pPr algn="just"/>
            <a:r>
              <a:rPr lang="es-ES" dirty="0" smtClean="0">
                <a:latin typeface="Calibri" panose="020F0502020204030204" pitchFamily="34" charset="0"/>
              </a:rPr>
              <a:t>1º Se tamizan los más grandes y luego los más finos.</a:t>
            </a:r>
          </a:p>
          <a:p>
            <a:pPr algn="just"/>
            <a:r>
              <a:rPr lang="es-ES" dirty="0" smtClean="0">
                <a:latin typeface="Calibri" panose="020F0502020204030204" pitchFamily="34" charset="0"/>
              </a:rPr>
              <a:t>2º Se tamizan los más finos y luego los más grandes.</a:t>
            </a:r>
          </a:p>
          <a:p>
            <a:pPr algn="just"/>
            <a:endParaRPr lang="es-ES" dirty="0">
              <a:latin typeface="Calibri" panose="020F0502020204030204" pitchFamily="34" charset="0"/>
            </a:endParaRPr>
          </a:p>
          <a:p>
            <a:pPr algn="just"/>
            <a:r>
              <a:rPr lang="es-ES" dirty="0" smtClean="0">
                <a:latin typeface="Calibri" panose="020F0502020204030204" pitchFamily="34" charset="0"/>
              </a:rPr>
              <a:t>    Para esto se usan Cribas, las que pueden ser planas y a tambor.</a:t>
            </a:r>
            <a:endParaRPr lang="es-ES" dirty="0">
              <a:latin typeface="Calibri" panose="020F0502020204030204" pitchFamily="34" charset="0"/>
            </a:endParaRPr>
          </a:p>
        </p:txBody>
      </p:sp>
      <p:pic>
        <p:nvPicPr>
          <p:cNvPr id="7" name="Imagen 6"/>
          <p:cNvPicPr>
            <a:picLocks noChangeAspect="1"/>
          </p:cNvPicPr>
          <p:nvPr/>
        </p:nvPicPr>
        <p:blipFill>
          <a:blip r:embed="rId3"/>
          <a:stretch>
            <a:fillRect/>
          </a:stretch>
        </p:blipFill>
        <p:spPr>
          <a:xfrm>
            <a:off x="6102318" y="1453831"/>
            <a:ext cx="2577170" cy="2577170"/>
          </a:xfrm>
          <a:prstGeom prst="rect">
            <a:avLst/>
          </a:prstGeom>
        </p:spPr>
      </p:pic>
      <p:sp>
        <p:nvSpPr>
          <p:cNvPr id="8" name="Rectángulo 7"/>
          <p:cNvSpPr/>
          <p:nvPr/>
        </p:nvSpPr>
        <p:spPr>
          <a:xfrm>
            <a:off x="7779460" y="4089360"/>
            <a:ext cx="2369591" cy="369332"/>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a:t>
            </a:r>
            <a:r>
              <a:rPr lang="es-ES_tradnl" b="1" dirty="0" smtClean="0">
                <a:latin typeface="Calibri" panose="020F0502020204030204" pitchFamily="34" charset="0"/>
                <a:cs typeface="Times New Roman" panose="02020603050405020304" pitchFamily="18" charset="0"/>
              </a:rPr>
              <a:t>Tamiz </a:t>
            </a:r>
            <a:r>
              <a:rPr lang="es-ES_tradnl" b="1" dirty="0" err="1" smtClean="0">
                <a:latin typeface="Calibri" panose="020F0502020204030204" pitchFamily="34" charset="0"/>
                <a:cs typeface="Times New Roman" panose="02020603050405020304" pitchFamily="18" charset="0"/>
              </a:rPr>
              <a:t>Trommel</a:t>
            </a:r>
            <a:r>
              <a:rPr lang="es-ES_tradnl" b="1" dirty="0" smtClean="0">
                <a:latin typeface="Calibri" panose="020F0502020204030204" pitchFamily="34" charset="0"/>
                <a:cs typeface="Times New Roman" panose="02020603050405020304" pitchFamily="18" charset="0"/>
              </a:rPr>
              <a:t>.</a:t>
            </a:r>
            <a:endParaRPr lang="es-ES" b="1" i="1" dirty="0"/>
          </a:p>
        </p:txBody>
      </p:sp>
      <p:pic>
        <p:nvPicPr>
          <p:cNvPr id="9" name="Imagen 8"/>
          <p:cNvPicPr>
            <a:picLocks noChangeAspect="1"/>
          </p:cNvPicPr>
          <p:nvPr/>
        </p:nvPicPr>
        <p:blipFill>
          <a:blip r:embed="rId4"/>
          <a:stretch>
            <a:fillRect/>
          </a:stretch>
        </p:blipFill>
        <p:spPr>
          <a:xfrm>
            <a:off x="8682384" y="2862547"/>
            <a:ext cx="2933333" cy="1180952"/>
          </a:xfrm>
          <a:prstGeom prst="rect">
            <a:avLst/>
          </a:prstGeom>
        </p:spPr>
      </p:pic>
      <p:pic>
        <p:nvPicPr>
          <p:cNvPr id="10" name="Imagen 9"/>
          <p:cNvPicPr>
            <a:picLocks noChangeAspect="1"/>
          </p:cNvPicPr>
          <p:nvPr/>
        </p:nvPicPr>
        <p:blipFill>
          <a:blip r:embed="rId5"/>
          <a:stretch>
            <a:fillRect/>
          </a:stretch>
        </p:blipFill>
        <p:spPr>
          <a:xfrm>
            <a:off x="2019963" y="4458692"/>
            <a:ext cx="3185670" cy="1991994"/>
          </a:xfrm>
          <a:prstGeom prst="rect">
            <a:avLst/>
          </a:prstGeom>
        </p:spPr>
      </p:pic>
      <p:sp>
        <p:nvSpPr>
          <p:cNvPr id="12" name="Rectángulo 11"/>
          <p:cNvSpPr/>
          <p:nvPr/>
        </p:nvSpPr>
        <p:spPr>
          <a:xfrm>
            <a:off x="4917523" y="5270023"/>
            <a:ext cx="2369591" cy="369332"/>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a:t>
            </a:r>
            <a:r>
              <a:rPr lang="es-ES_tradnl" b="1" dirty="0" smtClean="0">
                <a:latin typeface="Calibri" panose="020F0502020204030204" pitchFamily="34" charset="0"/>
                <a:cs typeface="Times New Roman" panose="02020603050405020304" pitchFamily="18" charset="0"/>
              </a:rPr>
              <a:t>Criba a parrilla.</a:t>
            </a:r>
            <a:endParaRPr lang="es-ES" b="1" i="1" dirty="0"/>
          </a:p>
        </p:txBody>
      </p:sp>
      <p:pic>
        <p:nvPicPr>
          <p:cNvPr id="13" name="Imagen 12"/>
          <p:cNvPicPr>
            <a:picLocks noChangeAspect="1"/>
          </p:cNvPicPr>
          <p:nvPr/>
        </p:nvPicPr>
        <p:blipFill>
          <a:blip r:embed="rId6"/>
          <a:stretch>
            <a:fillRect/>
          </a:stretch>
        </p:blipFill>
        <p:spPr>
          <a:xfrm>
            <a:off x="9074960" y="1335377"/>
            <a:ext cx="2038851" cy="1527170"/>
          </a:xfrm>
          <a:prstGeom prst="rect">
            <a:avLst/>
          </a:prstGeom>
        </p:spPr>
      </p:pic>
      <p:cxnSp>
        <p:nvCxnSpPr>
          <p:cNvPr id="15" name="Conector recto de flecha 14"/>
          <p:cNvCxnSpPr/>
          <p:nvPr/>
        </p:nvCxnSpPr>
        <p:spPr>
          <a:xfrm flipH="1">
            <a:off x="10431000" y="3846786"/>
            <a:ext cx="462972" cy="1135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9079517" y="5015117"/>
            <a:ext cx="2369591" cy="338554"/>
          </a:xfrm>
          <a:prstGeom prst="rect">
            <a:avLst/>
          </a:prstGeom>
        </p:spPr>
        <p:txBody>
          <a:bodyPr wrap="square">
            <a:spAutoFit/>
          </a:bodyPr>
          <a:lstStyle/>
          <a:p>
            <a:pPr algn="just"/>
            <a:r>
              <a:rPr lang="es-ES_tradnl" sz="1600" dirty="0" smtClean="0">
                <a:latin typeface="Calibri" panose="020F0502020204030204" pitchFamily="34" charset="0"/>
                <a:cs typeface="Times New Roman" panose="02020603050405020304" pitchFamily="18" charset="0"/>
              </a:rPr>
              <a:t>      </a:t>
            </a:r>
            <a:r>
              <a:rPr lang="es-ES_tradnl" sz="1600" b="1" dirty="0" smtClean="0">
                <a:latin typeface="Calibri" panose="020F0502020204030204" pitchFamily="34" charset="0"/>
                <a:cs typeface="Times New Roman" panose="02020603050405020304" pitchFamily="18" charset="0"/>
              </a:rPr>
              <a:t>Tamizado múltiple.</a:t>
            </a:r>
            <a:endParaRPr lang="es-ES" sz="1600" b="1" i="1" dirty="0"/>
          </a:p>
        </p:txBody>
      </p:sp>
    </p:spTree>
    <p:extLst>
      <p:ext uri="{BB962C8B-B14F-4D97-AF65-F5344CB8AC3E}">
        <p14:creationId xmlns:p14="http://schemas.microsoft.com/office/powerpoint/2010/main" val="253870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Rectángulo 4"/>
          <p:cNvSpPr/>
          <p:nvPr/>
        </p:nvSpPr>
        <p:spPr>
          <a:xfrm>
            <a:off x="793531" y="845914"/>
            <a:ext cx="7562193" cy="369332"/>
          </a:xfrm>
          <a:prstGeom prst="rect">
            <a:avLst/>
          </a:prstGeom>
        </p:spPr>
        <p:txBody>
          <a:bodyPr wrap="square">
            <a:spAutoFit/>
          </a:bodyPr>
          <a:lstStyle/>
          <a:p>
            <a:pPr algn="just"/>
            <a:r>
              <a:rPr lang="es-ES" dirty="0" smtClean="0"/>
              <a:t>    </a:t>
            </a:r>
            <a:r>
              <a:rPr lang="es-ES" dirty="0">
                <a:latin typeface="Calibri" panose="020F0502020204030204" pitchFamily="34" charset="0"/>
              </a:rPr>
              <a:t>b</a:t>
            </a:r>
            <a:r>
              <a:rPr lang="es-ES" dirty="0" smtClean="0">
                <a:latin typeface="Calibri" panose="020F0502020204030204" pitchFamily="34" charset="0"/>
              </a:rPr>
              <a:t> – 2) </a:t>
            </a:r>
            <a:r>
              <a:rPr lang="es-ES" u="sng" dirty="0" smtClean="0">
                <a:latin typeface="Calibri" panose="020F0502020204030204" pitchFamily="34" charset="0"/>
              </a:rPr>
              <a:t>Separación Hidráulica</a:t>
            </a:r>
            <a:endParaRPr lang="es-ES" u="sng" dirty="0">
              <a:latin typeface="Calibri" panose="020F0502020204030204" pitchFamily="34" charset="0"/>
            </a:endParaRPr>
          </a:p>
        </p:txBody>
      </p:sp>
      <p:pic>
        <p:nvPicPr>
          <p:cNvPr id="2050" name="Imagen 79" descr="C:\Documents and Settings\Luck\Mis documentos\Mis escaneos\2008-06 (jun)\escanear0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5822" y="1547623"/>
            <a:ext cx="1839803" cy="223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1203434" y="1547623"/>
            <a:ext cx="6096000" cy="2031325"/>
          </a:xfrm>
          <a:prstGeom prst="rect">
            <a:avLst/>
          </a:prstGeom>
        </p:spPr>
        <p:txBody>
          <a:bodyPr>
            <a:spAutoFit/>
          </a:bodyPr>
          <a:lstStyle/>
          <a:p>
            <a:r>
              <a:rPr lang="es-ES" dirty="0" smtClean="0">
                <a:latin typeface="Calibri" panose="020F0502020204030204" pitchFamily="34" charset="0"/>
              </a:rPr>
              <a:t>     Una </a:t>
            </a:r>
            <a:r>
              <a:rPr lang="es-ES" dirty="0">
                <a:latin typeface="Calibri" panose="020F0502020204030204" pitchFamily="34" charset="0"/>
              </a:rPr>
              <a:t>partícula sólida de cierto volumen y densidad, se abandona sin velocidad inicial en un líquido en reposo que está sometida a tres fuerzas:</a:t>
            </a:r>
          </a:p>
          <a:p>
            <a:r>
              <a:rPr lang="es-ES" dirty="0">
                <a:latin typeface="Calibri" panose="020F0502020204030204" pitchFamily="34" charset="0"/>
              </a:rPr>
              <a:t>1-	Su peso (P) que empuja hacia abajo: </a:t>
            </a:r>
            <a:r>
              <a:rPr lang="es-ES" dirty="0" smtClean="0">
                <a:latin typeface="Calibri" panose="020F0502020204030204" pitchFamily="34" charset="0"/>
              </a:rPr>
              <a:t>P = V . </a:t>
            </a:r>
            <a:r>
              <a:rPr lang="el-GR" dirty="0" smtClean="0">
                <a:latin typeface="Calibri" panose="020F0502020204030204" pitchFamily="34" charset="0"/>
              </a:rPr>
              <a:t>Ρ</a:t>
            </a:r>
            <a:r>
              <a:rPr lang="es-ES" dirty="0" smtClean="0">
                <a:latin typeface="Calibri" panose="020F0502020204030204" pitchFamily="34" charset="0"/>
              </a:rPr>
              <a:t> . g</a:t>
            </a:r>
            <a:endParaRPr lang="es-ES" dirty="0">
              <a:latin typeface="Calibri" panose="020F0502020204030204" pitchFamily="34" charset="0"/>
            </a:endParaRPr>
          </a:p>
          <a:p>
            <a:r>
              <a:rPr lang="es-ES" dirty="0">
                <a:latin typeface="Calibri" panose="020F0502020204030204" pitchFamily="34" charset="0"/>
              </a:rPr>
              <a:t>2-	El empuje de Arquímedes: </a:t>
            </a:r>
            <a:r>
              <a:rPr lang="es-ES" dirty="0" err="1" smtClean="0">
                <a:latin typeface="Calibri" panose="020F0502020204030204" pitchFamily="34" charset="0"/>
              </a:rPr>
              <a:t>Pa</a:t>
            </a:r>
            <a:r>
              <a:rPr lang="es-ES" dirty="0" smtClean="0">
                <a:latin typeface="Calibri" panose="020F0502020204030204" pitchFamily="34" charset="0"/>
              </a:rPr>
              <a:t> = V . ρH2O . g</a:t>
            </a:r>
            <a:endParaRPr lang="es-ES" dirty="0">
              <a:latin typeface="Calibri" panose="020F0502020204030204" pitchFamily="34" charset="0"/>
            </a:endParaRPr>
          </a:p>
          <a:p>
            <a:r>
              <a:rPr lang="es-ES" dirty="0">
                <a:latin typeface="Calibri" panose="020F0502020204030204" pitchFamily="34" charset="0"/>
              </a:rPr>
              <a:t>3-	La fuerza de frotamiento (F) ejercida por el líquido sobre el sólido y que es una función variable.</a:t>
            </a:r>
          </a:p>
        </p:txBody>
      </p:sp>
      <p:pic>
        <p:nvPicPr>
          <p:cNvPr id="7" name="Imagen 6"/>
          <p:cNvPicPr>
            <a:picLocks noChangeAspect="1"/>
          </p:cNvPicPr>
          <p:nvPr/>
        </p:nvPicPr>
        <p:blipFill>
          <a:blip r:embed="rId4"/>
          <a:stretch>
            <a:fillRect/>
          </a:stretch>
        </p:blipFill>
        <p:spPr>
          <a:xfrm>
            <a:off x="7450961" y="4525436"/>
            <a:ext cx="1809524" cy="1723810"/>
          </a:xfrm>
          <a:prstGeom prst="rect">
            <a:avLst/>
          </a:prstGeom>
        </p:spPr>
      </p:pic>
      <p:sp>
        <p:nvSpPr>
          <p:cNvPr id="9" name="Rectángulo 8"/>
          <p:cNvSpPr/>
          <p:nvPr/>
        </p:nvSpPr>
        <p:spPr>
          <a:xfrm>
            <a:off x="1392313" y="3895735"/>
            <a:ext cx="4447948" cy="369332"/>
          </a:xfrm>
          <a:prstGeom prst="rect">
            <a:avLst/>
          </a:prstGeom>
        </p:spPr>
        <p:txBody>
          <a:bodyPr wrap="square">
            <a:spAutoFit/>
          </a:bodyPr>
          <a:lstStyle/>
          <a:p>
            <a:pPr algn="just"/>
            <a:r>
              <a:rPr lang="es-ES" dirty="0" smtClean="0"/>
              <a:t>    </a:t>
            </a:r>
            <a:r>
              <a:rPr lang="es-ES" b="1" i="1" dirty="0" smtClean="0">
                <a:latin typeface="Calibri" panose="020F0502020204030204" pitchFamily="34" charset="0"/>
              </a:rPr>
              <a:t>Separador a pistón</a:t>
            </a:r>
            <a:endParaRPr lang="es-ES" dirty="0">
              <a:latin typeface="Calibri" panose="020F0502020204030204" pitchFamily="34" charset="0"/>
            </a:endParaRPr>
          </a:p>
        </p:txBody>
      </p:sp>
      <p:sp>
        <p:nvSpPr>
          <p:cNvPr id="8" name="Rectángulo 7"/>
          <p:cNvSpPr/>
          <p:nvPr/>
        </p:nvSpPr>
        <p:spPr>
          <a:xfrm>
            <a:off x="1203434" y="4510178"/>
            <a:ext cx="6096000" cy="1754326"/>
          </a:xfrm>
          <a:prstGeom prst="rect">
            <a:avLst/>
          </a:prstGeom>
        </p:spPr>
        <p:txBody>
          <a:bodyPr>
            <a:spAutoFit/>
          </a:bodyPr>
          <a:lstStyle/>
          <a:p>
            <a:r>
              <a:rPr lang="es-ES" dirty="0" smtClean="0">
                <a:latin typeface="Calibri" panose="020F0502020204030204" pitchFamily="34" charset="0"/>
              </a:rPr>
              <a:t>    Permite </a:t>
            </a:r>
            <a:r>
              <a:rPr lang="es-ES" dirty="0">
                <a:latin typeface="Calibri" panose="020F0502020204030204" pitchFamily="34" charset="0"/>
              </a:rPr>
              <a:t>separar granos de iguales dimensiones pero densidades diferentes, se compone de una cuba llena de agua, un émbolo comunica a la masa de agua un movimiento de pulsación. Las partículas finas son elevadas por el líquido en un  movimiento, llegando hasta una rejilla. Las partículas pesadas caen al fondo de la cuba</a:t>
            </a:r>
            <a:r>
              <a:rPr lang="es-ES" dirty="0" smtClean="0">
                <a:latin typeface="Calibri" panose="020F0502020204030204" pitchFamily="34" charset="0"/>
              </a:rPr>
              <a:t>.</a:t>
            </a:r>
            <a:endParaRPr lang="es-ES" dirty="0">
              <a:latin typeface="Calibri" panose="020F0502020204030204" pitchFamily="34" charset="0"/>
            </a:endParaRPr>
          </a:p>
        </p:txBody>
      </p:sp>
    </p:spTree>
    <p:extLst>
      <p:ext uri="{BB962C8B-B14F-4D97-AF65-F5344CB8AC3E}">
        <p14:creationId xmlns:p14="http://schemas.microsoft.com/office/powerpoint/2010/main" val="1863383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Rectángulo 4"/>
          <p:cNvSpPr/>
          <p:nvPr/>
        </p:nvSpPr>
        <p:spPr>
          <a:xfrm>
            <a:off x="1408078" y="1030580"/>
            <a:ext cx="4447948" cy="369332"/>
          </a:xfrm>
          <a:prstGeom prst="rect">
            <a:avLst/>
          </a:prstGeom>
        </p:spPr>
        <p:txBody>
          <a:bodyPr wrap="square">
            <a:spAutoFit/>
          </a:bodyPr>
          <a:lstStyle/>
          <a:p>
            <a:pPr algn="just"/>
            <a:r>
              <a:rPr lang="es-ES" dirty="0" smtClean="0"/>
              <a:t>    </a:t>
            </a:r>
            <a:r>
              <a:rPr lang="es-ES" b="1" i="1" dirty="0" smtClean="0">
                <a:latin typeface="Calibri" panose="020F0502020204030204" pitchFamily="34" charset="0"/>
              </a:rPr>
              <a:t>Separador por arrastre o decantación</a:t>
            </a:r>
            <a:endParaRPr lang="es-ES" dirty="0">
              <a:latin typeface="Calibri" panose="020F0502020204030204" pitchFamily="34" charset="0"/>
            </a:endParaRPr>
          </a:p>
        </p:txBody>
      </p:sp>
      <p:sp>
        <p:nvSpPr>
          <p:cNvPr id="7" name="Rectángulo 6"/>
          <p:cNvSpPr/>
          <p:nvPr/>
        </p:nvSpPr>
        <p:spPr>
          <a:xfrm>
            <a:off x="1408078" y="1664248"/>
            <a:ext cx="4299039" cy="3596369"/>
          </a:xfrm>
          <a:prstGeom prst="rect">
            <a:avLst/>
          </a:prstGeom>
        </p:spPr>
        <p:txBody>
          <a:bodyPr wrap="square">
            <a:spAutoFit/>
          </a:bodyPr>
          <a:lstStyle/>
          <a:p>
            <a:pPr algn="just">
              <a:lnSpc>
                <a:spcPct val="115000"/>
              </a:lnSpc>
              <a:spcAft>
                <a:spcPts val="0"/>
              </a:spcAft>
            </a:pPr>
            <a:r>
              <a:rPr lang="es-ES" dirty="0" smtClean="0">
                <a:latin typeface="Arial" panose="020B0604020202020204" pitchFamily="34" charset="0"/>
                <a:ea typeface="Calibri" panose="020F0502020204030204" pitchFamily="34" charset="0"/>
                <a:cs typeface="Times New Roman" panose="02020603050405020304" pitchFamily="18" charset="0"/>
              </a:rPr>
              <a:t>    El </a:t>
            </a:r>
            <a:r>
              <a:rPr lang="es-ES" dirty="0">
                <a:latin typeface="Calibri" panose="020F0502020204030204" pitchFamily="34" charset="0"/>
                <a:ea typeface="Calibri" panose="020F0502020204030204" pitchFamily="34" charset="0"/>
                <a:cs typeface="Times New Roman" panose="02020603050405020304" pitchFamily="18" charset="0"/>
              </a:rPr>
              <a:t>aparato está formado por una serie de cajas de forma de pirámide invertida y cuyas dimensiones van en aumento, lo que supone una disminución progresiva de la velocidad de la corriente horizontal que arrastra al mineral. Las partículas pesadas se reúnen en el fondo de las primeras cajas, para asegurar que las partículas más pesadas no arrastren a las más pequeñas se le inyecta una corriente de agua o aire por el medio para que vuelva a suspenderlas.</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p:cNvPicPr>
            <a:picLocks noChangeAspect="1"/>
          </p:cNvPicPr>
          <p:nvPr/>
        </p:nvPicPr>
        <p:blipFill>
          <a:blip r:embed="rId3"/>
          <a:stretch>
            <a:fillRect/>
          </a:stretch>
        </p:blipFill>
        <p:spPr>
          <a:xfrm>
            <a:off x="5986453" y="1942960"/>
            <a:ext cx="4734099" cy="2753306"/>
          </a:xfrm>
          <a:prstGeom prst="rect">
            <a:avLst/>
          </a:prstGeom>
        </p:spPr>
      </p:pic>
    </p:spTree>
    <p:extLst>
      <p:ext uri="{BB962C8B-B14F-4D97-AF65-F5344CB8AC3E}">
        <p14:creationId xmlns:p14="http://schemas.microsoft.com/office/powerpoint/2010/main" val="481407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Título 1"/>
          <p:cNvSpPr txBox="1">
            <a:spLocks/>
          </p:cNvSpPr>
          <p:nvPr/>
        </p:nvSpPr>
        <p:spPr>
          <a:xfrm>
            <a:off x="825062" y="748861"/>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smtClean="0"/>
              <a:t>Hierro - Propiedades</a:t>
            </a:r>
            <a:endParaRPr lang="es-ES" sz="3200" dirty="0"/>
          </a:p>
        </p:txBody>
      </p:sp>
      <p:sp>
        <p:nvSpPr>
          <p:cNvPr id="6" name="Rectángulo 5"/>
          <p:cNvSpPr/>
          <p:nvPr/>
        </p:nvSpPr>
        <p:spPr>
          <a:xfrm>
            <a:off x="1045779" y="1684732"/>
            <a:ext cx="6616262" cy="2308324"/>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El Hierro técnicamente puro, es decir, con </a:t>
            </a:r>
            <a:r>
              <a:rPr lang="es-ES_tradnl" b="1" i="1" dirty="0" smtClean="0">
                <a:solidFill>
                  <a:srgbClr val="FFFF00"/>
                </a:solidFill>
                <a:latin typeface="Calibri" panose="020F0502020204030204" pitchFamily="34" charset="0"/>
                <a:cs typeface="Times New Roman" panose="02020603050405020304" pitchFamily="18" charset="0"/>
              </a:rPr>
              <a:t>menos del 0,008% de carbono</a:t>
            </a:r>
            <a:r>
              <a:rPr lang="es-ES_tradnl" dirty="0" smtClean="0">
                <a:latin typeface="Calibri" panose="020F0502020204030204" pitchFamily="34" charset="0"/>
                <a:cs typeface="Times New Roman" panose="02020603050405020304" pitchFamily="18" charset="0"/>
              </a:rPr>
              <a:t>, es un metal blanco azulado, dúctil y maleable con un Pe = 7,87kg/dm3.</a:t>
            </a:r>
          </a:p>
          <a:p>
            <a:pPr marL="285750" indent="-285750" algn="just">
              <a:buFontTx/>
              <a:buChar char="-"/>
            </a:pPr>
            <a:r>
              <a:rPr lang="es-ES_tradnl" dirty="0" smtClean="0">
                <a:latin typeface="Calibri" panose="020F0502020204030204" pitchFamily="34" charset="0"/>
                <a:cs typeface="Times New Roman" panose="02020603050405020304" pitchFamily="18" charset="0"/>
              </a:rPr>
              <a:t>Funde a 1536ºC, reblandeciéndose antes de llegar a esa temperatura lo que permite forjarlo y moldearlo.</a:t>
            </a:r>
          </a:p>
          <a:p>
            <a:pPr marL="285750" indent="-285750" algn="just">
              <a:buFontTx/>
              <a:buChar char="-"/>
            </a:pPr>
            <a:r>
              <a:rPr lang="es-ES_tradnl" dirty="0" smtClean="0">
                <a:latin typeface="Calibri" panose="020F0502020204030204" pitchFamily="34" charset="0"/>
                <a:cs typeface="Times New Roman" panose="02020603050405020304" pitchFamily="18" charset="0"/>
              </a:rPr>
              <a:t>Es un buen conductor del calor y la electricidad y se imana fácilmente.</a:t>
            </a:r>
          </a:p>
          <a:p>
            <a:pPr marL="285750" indent="-285750" algn="just">
              <a:buFontTx/>
              <a:buChar char="-"/>
            </a:pPr>
            <a:endParaRPr lang="es-ES" dirty="0"/>
          </a:p>
        </p:txBody>
      </p:sp>
      <p:pic>
        <p:nvPicPr>
          <p:cNvPr id="7" name="Imagen 6"/>
          <p:cNvPicPr>
            <a:picLocks noChangeAspect="1"/>
          </p:cNvPicPr>
          <p:nvPr/>
        </p:nvPicPr>
        <p:blipFill>
          <a:blip r:embed="rId3"/>
          <a:stretch>
            <a:fillRect/>
          </a:stretch>
        </p:blipFill>
        <p:spPr>
          <a:xfrm>
            <a:off x="814658" y="3972857"/>
            <a:ext cx="1469149" cy="1469149"/>
          </a:xfrm>
          <a:prstGeom prst="rect">
            <a:avLst/>
          </a:prstGeom>
        </p:spPr>
      </p:pic>
      <p:sp>
        <p:nvSpPr>
          <p:cNvPr id="8" name="CuadroTexto 7"/>
          <p:cNvSpPr txBox="1"/>
          <p:nvPr/>
        </p:nvSpPr>
        <p:spPr>
          <a:xfrm>
            <a:off x="906623" y="5444909"/>
            <a:ext cx="1285217" cy="338554"/>
          </a:xfrm>
          <a:prstGeom prst="rect">
            <a:avLst/>
          </a:prstGeom>
          <a:noFill/>
        </p:spPr>
        <p:txBody>
          <a:bodyPr wrap="square" rtlCol="0">
            <a:spAutoFit/>
          </a:bodyPr>
          <a:lstStyle/>
          <a:p>
            <a:r>
              <a:rPr lang="es-ES" sz="1600" dirty="0" smtClean="0"/>
              <a:t>Hierro Puro</a:t>
            </a:r>
            <a:endParaRPr lang="es-ES" sz="1600" dirty="0"/>
          </a:p>
        </p:txBody>
      </p:sp>
      <p:pic>
        <p:nvPicPr>
          <p:cNvPr id="9" name="Imagen 8"/>
          <p:cNvPicPr>
            <a:picLocks noChangeAspect="1"/>
          </p:cNvPicPr>
          <p:nvPr/>
        </p:nvPicPr>
        <p:blipFill>
          <a:blip r:embed="rId4"/>
          <a:stretch>
            <a:fillRect/>
          </a:stretch>
        </p:blipFill>
        <p:spPr>
          <a:xfrm>
            <a:off x="2499363" y="3969271"/>
            <a:ext cx="2636288" cy="1476321"/>
          </a:xfrm>
          <a:prstGeom prst="rect">
            <a:avLst/>
          </a:prstGeom>
        </p:spPr>
      </p:pic>
      <p:sp>
        <p:nvSpPr>
          <p:cNvPr id="10" name="CuadroTexto 9"/>
          <p:cNvSpPr txBox="1"/>
          <p:nvPr/>
        </p:nvSpPr>
        <p:spPr>
          <a:xfrm>
            <a:off x="2474921" y="5444909"/>
            <a:ext cx="2806917" cy="338554"/>
          </a:xfrm>
          <a:prstGeom prst="rect">
            <a:avLst/>
          </a:prstGeom>
          <a:noFill/>
        </p:spPr>
        <p:txBody>
          <a:bodyPr wrap="square" rtlCol="0">
            <a:spAutoFit/>
          </a:bodyPr>
          <a:lstStyle/>
          <a:p>
            <a:r>
              <a:rPr lang="es-ES" sz="1600" dirty="0" smtClean="0"/>
              <a:t>Trabajo en Hierro Forjado</a:t>
            </a:r>
          </a:p>
        </p:txBody>
      </p:sp>
      <p:pic>
        <p:nvPicPr>
          <p:cNvPr id="11" name="Imagen 10"/>
          <p:cNvPicPr>
            <a:picLocks noChangeAspect="1"/>
          </p:cNvPicPr>
          <p:nvPr/>
        </p:nvPicPr>
        <p:blipFill>
          <a:blip r:embed="rId5"/>
          <a:stretch>
            <a:fillRect/>
          </a:stretch>
        </p:blipFill>
        <p:spPr>
          <a:xfrm>
            <a:off x="6882109" y="3993056"/>
            <a:ext cx="1163857" cy="1428750"/>
          </a:xfrm>
          <a:prstGeom prst="rect">
            <a:avLst/>
          </a:prstGeom>
        </p:spPr>
      </p:pic>
      <p:sp>
        <p:nvSpPr>
          <p:cNvPr id="12" name="CuadroTexto 11"/>
          <p:cNvSpPr txBox="1"/>
          <p:nvPr/>
        </p:nvSpPr>
        <p:spPr>
          <a:xfrm>
            <a:off x="6822811" y="5447812"/>
            <a:ext cx="1395905" cy="338554"/>
          </a:xfrm>
          <a:prstGeom prst="rect">
            <a:avLst/>
          </a:prstGeom>
          <a:noFill/>
        </p:spPr>
        <p:txBody>
          <a:bodyPr wrap="square" rtlCol="0">
            <a:spAutoFit/>
          </a:bodyPr>
          <a:lstStyle/>
          <a:p>
            <a:r>
              <a:rPr lang="es-ES" sz="1600" dirty="0" smtClean="0"/>
              <a:t>Imantación</a:t>
            </a:r>
            <a:endParaRPr lang="es-ES" sz="1600" dirty="0"/>
          </a:p>
        </p:txBody>
      </p:sp>
      <p:pic>
        <p:nvPicPr>
          <p:cNvPr id="14" name="Imagen 13"/>
          <p:cNvPicPr>
            <a:picLocks noChangeAspect="1"/>
          </p:cNvPicPr>
          <p:nvPr/>
        </p:nvPicPr>
        <p:blipFill>
          <a:blip r:embed="rId6"/>
          <a:stretch>
            <a:fillRect/>
          </a:stretch>
        </p:blipFill>
        <p:spPr>
          <a:xfrm>
            <a:off x="5403441" y="3973077"/>
            <a:ext cx="1103507" cy="1504782"/>
          </a:xfrm>
          <a:prstGeom prst="rect">
            <a:avLst/>
          </a:prstGeom>
        </p:spPr>
      </p:pic>
      <p:sp>
        <p:nvSpPr>
          <p:cNvPr id="15" name="CuadroTexto 14"/>
          <p:cNvSpPr txBox="1"/>
          <p:nvPr/>
        </p:nvSpPr>
        <p:spPr>
          <a:xfrm>
            <a:off x="5263392" y="5477520"/>
            <a:ext cx="1459750" cy="584775"/>
          </a:xfrm>
          <a:prstGeom prst="rect">
            <a:avLst/>
          </a:prstGeom>
          <a:noFill/>
        </p:spPr>
        <p:txBody>
          <a:bodyPr wrap="square" rtlCol="0">
            <a:spAutoFit/>
          </a:bodyPr>
          <a:lstStyle/>
          <a:p>
            <a:pPr algn="ctr"/>
            <a:r>
              <a:rPr lang="es-ES" sz="1600" dirty="0" smtClean="0"/>
              <a:t>Conducción</a:t>
            </a:r>
          </a:p>
          <a:p>
            <a:pPr algn="ctr"/>
            <a:r>
              <a:rPr lang="es-ES" sz="1600" dirty="0"/>
              <a:t>d</a:t>
            </a:r>
            <a:r>
              <a:rPr lang="es-ES" sz="1600" dirty="0" smtClean="0"/>
              <a:t>el calor</a:t>
            </a:r>
            <a:endParaRPr lang="es-ES" sz="1600" dirty="0"/>
          </a:p>
        </p:txBody>
      </p:sp>
      <p:pic>
        <p:nvPicPr>
          <p:cNvPr id="16" name="Imagen 15"/>
          <p:cNvPicPr>
            <a:picLocks noChangeAspect="1"/>
          </p:cNvPicPr>
          <p:nvPr/>
        </p:nvPicPr>
        <p:blipFill>
          <a:blip r:embed="rId7"/>
          <a:stretch>
            <a:fillRect/>
          </a:stretch>
        </p:blipFill>
        <p:spPr>
          <a:xfrm>
            <a:off x="9005274" y="1864246"/>
            <a:ext cx="2171700" cy="2105025"/>
          </a:xfrm>
          <a:prstGeom prst="rect">
            <a:avLst/>
          </a:prstGeom>
        </p:spPr>
      </p:pic>
      <p:pic>
        <p:nvPicPr>
          <p:cNvPr id="17" name="Imagen 16"/>
          <p:cNvPicPr>
            <a:picLocks noChangeAspect="1"/>
          </p:cNvPicPr>
          <p:nvPr/>
        </p:nvPicPr>
        <p:blipFill>
          <a:blip r:embed="rId8"/>
          <a:stretch>
            <a:fillRect/>
          </a:stretch>
        </p:blipFill>
        <p:spPr>
          <a:xfrm>
            <a:off x="9005274" y="4110083"/>
            <a:ext cx="2171700" cy="1504103"/>
          </a:xfrm>
          <a:prstGeom prst="rect">
            <a:avLst/>
          </a:prstGeom>
        </p:spPr>
      </p:pic>
      <p:sp>
        <p:nvSpPr>
          <p:cNvPr id="20" name="Abrir llave 19"/>
          <p:cNvSpPr/>
          <p:nvPr/>
        </p:nvSpPr>
        <p:spPr>
          <a:xfrm>
            <a:off x="8217721" y="1684731"/>
            <a:ext cx="396355" cy="4085175"/>
          </a:xfrm>
          <a:prstGeom prst="leftBrace">
            <a:avLst>
              <a:gd name="adj1" fmla="val 8333"/>
              <a:gd name="adj2" fmla="val 76716"/>
            </a:avLst>
          </a:prstGeo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17325862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Rectángulo 4"/>
          <p:cNvSpPr/>
          <p:nvPr/>
        </p:nvSpPr>
        <p:spPr>
          <a:xfrm>
            <a:off x="1408078" y="1030580"/>
            <a:ext cx="4447948" cy="369332"/>
          </a:xfrm>
          <a:prstGeom prst="rect">
            <a:avLst/>
          </a:prstGeom>
        </p:spPr>
        <p:txBody>
          <a:bodyPr wrap="square">
            <a:spAutoFit/>
          </a:bodyPr>
          <a:lstStyle/>
          <a:p>
            <a:pPr algn="just"/>
            <a:r>
              <a:rPr lang="es-ES" dirty="0" smtClean="0"/>
              <a:t>    </a:t>
            </a:r>
            <a:r>
              <a:rPr lang="es-ES" b="1" i="1" dirty="0" smtClean="0">
                <a:latin typeface="Calibri" panose="020F0502020204030204" pitchFamily="34" charset="0"/>
              </a:rPr>
              <a:t>Separador por Flotación (efecto químico)</a:t>
            </a:r>
            <a:endParaRPr lang="es-ES" dirty="0">
              <a:latin typeface="Calibri" panose="020F0502020204030204" pitchFamily="34" charset="0"/>
            </a:endParaRPr>
          </a:p>
        </p:txBody>
      </p:sp>
      <p:sp>
        <p:nvSpPr>
          <p:cNvPr id="7" name="Rectángulo 6"/>
          <p:cNvSpPr/>
          <p:nvPr/>
        </p:nvSpPr>
        <p:spPr>
          <a:xfrm>
            <a:off x="1045779" y="1820036"/>
            <a:ext cx="5948138" cy="3139321"/>
          </a:xfrm>
          <a:prstGeom prst="rect">
            <a:avLst/>
          </a:prstGeom>
        </p:spPr>
        <p:txBody>
          <a:bodyPr wrap="square">
            <a:spAutoFit/>
          </a:bodyPr>
          <a:lstStyle/>
          <a:p>
            <a:r>
              <a:rPr lang="es-ES" dirty="0" smtClean="0">
                <a:latin typeface="Calibri" panose="020F0502020204030204" pitchFamily="34" charset="0"/>
                <a:ea typeface="Calibri" panose="020F0502020204030204" pitchFamily="34" charset="0"/>
              </a:rPr>
              <a:t>    Es </a:t>
            </a:r>
            <a:r>
              <a:rPr lang="es-ES" dirty="0">
                <a:latin typeface="Calibri" panose="020F0502020204030204" pitchFamily="34" charset="0"/>
                <a:ea typeface="Calibri" panose="020F0502020204030204" pitchFamily="34" charset="0"/>
              </a:rPr>
              <a:t>un procedimiento de los </a:t>
            </a:r>
            <a:r>
              <a:rPr lang="es-ES" i="1" u="sng" dirty="0">
                <a:latin typeface="Calibri" panose="020F0502020204030204" pitchFamily="34" charset="0"/>
                <a:ea typeface="Calibri" panose="020F0502020204030204" pitchFamily="34" charset="0"/>
              </a:rPr>
              <a:t>minerales </a:t>
            </a:r>
            <a:r>
              <a:rPr lang="es-ES" i="1" u="sng" dirty="0" smtClean="0">
                <a:latin typeface="Calibri" panose="020F0502020204030204" pitchFamily="34" charset="0"/>
                <a:ea typeface="Calibri" panose="020F0502020204030204" pitchFamily="34" charset="0"/>
              </a:rPr>
              <a:t>sulfurosos.</a:t>
            </a:r>
          </a:p>
          <a:p>
            <a:r>
              <a:rPr lang="es-ES" dirty="0" smtClean="0">
                <a:latin typeface="Calibri" panose="020F0502020204030204" pitchFamily="34" charset="0"/>
              </a:rPr>
              <a:t>    El </a:t>
            </a:r>
            <a:r>
              <a:rPr lang="es-ES" dirty="0">
                <a:latin typeface="Calibri" panose="020F0502020204030204" pitchFamily="34" charset="0"/>
              </a:rPr>
              <a:t>fenómeno </a:t>
            </a:r>
            <a:r>
              <a:rPr lang="es-ES" dirty="0" smtClean="0">
                <a:latin typeface="Calibri" panose="020F0502020204030204" pitchFamily="34" charset="0"/>
              </a:rPr>
              <a:t>consiste en, </a:t>
            </a:r>
            <a:r>
              <a:rPr lang="es-ES" dirty="0">
                <a:latin typeface="Calibri" panose="020F0502020204030204" pitchFamily="34" charset="0"/>
              </a:rPr>
              <a:t>si se inyecta en el agua aire en forma de pequeñas burbujas </a:t>
            </a:r>
            <a:r>
              <a:rPr lang="es-ES" dirty="0" smtClean="0">
                <a:latin typeface="Calibri" panose="020F0502020204030204" pitchFamily="34" charset="0"/>
              </a:rPr>
              <a:t>estas </a:t>
            </a:r>
            <a:r>
              <a:rPr lang="es-ES" dirty="0">
                <a:latin typeface="Calibri" panose="020F0502020204030204" pitchFamily="34" charset="0"/>
              </a:rPr>
              <a:t>se fijan únicamente en las partículas de </a:t>
            </a:r>
            <a:r>
              <a:rPr lang="es-ES" dirty="0" smtClean="0">
                <a:latin typeface="Calibri" panose="020F0502020204030204" pitchFamily="34" charset="0"/>
              </a:rPr>
              <a:t>sulfuro, que las </a:t>
            </a:r>
            <a:r>
              <a:rPr lang="es-ES" dirty="0">
                <a:latin typeface="Calibri" panose="020F0502020204030204" pitchFamily="34" charset="0"/>
              </a:rPr>
              <a:t>arrastra a la superficie en forma de espuma. El esquema muestra una célula de flotación, el aire se envía por un tubo que está rodeando al eje agitador, este en forma de plato, recibe lateralmente la pulpa y por su movimiento de rotación aseguran la suspensión de la misma. </a:t>
            </a:r>
            <a:r>
              <a:rPr lang="es-ES" dirty="0" smtClean="0">
                <a:latin typeface="Calibri" panose="020F0502020204030204" pitchFamily="34" charset="0"/>
              </a:rPr>
              <a:t>  </a:t>
            </a:r>
          </a:p>
          <a:p>
            <a:r>
              <a:rPr lang="es-ES" dirty="0">
                <a:latin typeface="Calibri" panose="020F0502020204030204" pitchFamily="34" charset="0"/>
              </a:rPr>
              <a:t> </a:t>
            </a:r>
            <a:r>
              <a:rPr lang="es-ES" dirty="0" smtClean="0">
                <a:latin typeface="Calibri" panose="020F0502020204030204" pitchFamily="34" charset="0"/>
              </a:rPr>
              <a:t>   Las </a:t>
            </a:r>
            <a:r>
              <a:rPr lang="es-ES" dirty="0">
                <a:latin typeface="Calibri" panose="020F0502020204030204" pitchFamily="34" charset="0"/>
              </a:rPr>
              <a:t>espumas formadas se depositan en la parte superior de la cuba y se evacuan hacia otras células donde siguiendo el procedimiento se realiza una separación más intensa.</a:t>
            </a:r>
          </a:p>
        </p:txBody>
      </p:sp>
      <p:pic>
        <p:nvPicPr>
          <p:cNvPr id="8" name="Imagen 7"/>
          <p:cNvPicPr>
            <a:picLocks noChangeAspect="1"/>
          </p:cNvPicPr>
          <p:nvPr/>
        </p:nvPicPr>
        <p:blipFill>
          <a:blip r:embed="rId3"/>
          <a:stretch>
            <a:fillRect/>
          </a:stretch>
        </p:blipFill>
        <p:spPr>
          <a:xfrm>
            <a:off x="6993917" y="2221113"/>
            <a:ext cx="4119894" cy="2337166"/>
          </a:xfrm>
          <a:prstGeom prst="rect">
            <a:avLst/>
          </a:prstGeom>
        </p:spPr>
      </p:pic>
    </p:spTree>
    <p:extLst>
      <p:ext uri="{BB962C8B-B14F-4D97-AF65-F5344CB8AC3E}">
        <p14:creationId xmlns:p14="http://schemas.microsoft.com/office/powerpoint/2010/main" val="2158508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793531" y="845914"/>
            <a:ext cx="7562193" cy="369332"/>
          </a:xfrm>
          <a:prstGeom prst="rect">
            <a:avLst/>
          </a:prstGeom>
        </p:spPr>
        <p:txBody>
          <a:bodyPr wrap="square">
            <a:spAutoFit/>
          </a:bodyPr>
          <a:lstStyle/>
          <a:p>
            <a:pPr algn="just"/>
            <a:r>
              <a:rPr lang="es-ES" dirty="0" smtClean="0"/>
              <a:t>    </a:t>
            </a:r>
            <a:r>
              <a:rPr lang="es-ES" dirty="0">
                <a:latin typeface="Calibri" panose="020F0502020204030204" pitchFamily="34" charset="0"/>
              </a:rPr>
              <a:t>b</a:t>
            </a:r>
            <a:r>
              <a:rPr lang="es-ES" dirty="0" smtClean="0">
                <a:latin typeface="Calibri" panose="020F0502020204030204" pitchFamily="34" charset="0"/>
              </a:rPr>
              <a:t> – 3) </a:t>
            </a:r>
            <a:r>
              <a:rPr lang="es-ES" u="sng" dirty="0" smtClean="0">
                <a:latin typeface="Calibri" panose="020F0502020204030204" pitchFamily="34" charset="0"/>
              </a:rPr>
              <a:t>Separación Neumática</a:t>
            </a:r>
            <a:endParaRPr lang="es-ES" u="sng" dirty="0">
              <a:latin typeface="Calibri" panose="020F0502020204030204" pitchFamily="34" charset="0"/>
            </a:endParaRPr>
          </a:p>
        </p:txBody>
      </p:sp>
      <p:sp>
        <p:nvSpPr>
          <p:cNvPr id="7" name="Rectángulo 6"/>
          <p:cNvSpPr/>
          <p:nvPr/>
        </p:nvSpPr>
        <p:spPr>
          <a:xfrm>
            <a:off x="1369528" y="1596370"/>
            <a:ext cx="5409644" cy="369332"/>
          </a:xfrm>
          <a:prstGeom prst="rect">
            <a:avLst/>
          </a:prstGeom>
        </p:spPr>
        <p:txBody>
          <a:bodyPr wrap="square">
            <a:spAutoFit/>
          </a:bodyPr>
          <a:lstStyle/>
          <a:p>
            <a:pPr algn="just"/>
            <a:r>
              <a:rPr lang="es-ES" dirty="0" smtClean="0"/>
              <a:t>    </a:t>
            </a:r>
            <a:r>
              <a:rPr lang="es-ES" dirty="0" smtClean="0">
                <a:latin typeface="Calibri" panose="020F0502020204030204" pitchFamily="34" charset="0"/>
              </a:rPr>
              <a:t>Estos separadores se dividen en tres grupos</a:t>
            </a:r>
            <a:r>
              <a:rPr lang="es-ES" b="1" i="1" dirty="0" smtClean="0">
                <a:latin typeface="Calibri" panose="020F0502020204030204" pitchFamily="34" charset="0"/>
              </a:rPr>
              <a:t>;</a:t>
            </a:r>
            <a:endParaRPr lang="es-ES" dirty="0">
              <a:latin typeface="Calibri" panose="020F0502020204030204" pitchFamily="34" charset="0"/>
            </a:endParaRPr>
          </a:p>
        </p:txBody>
      </p:sp>
      <p:sp>
        <p:nvSpPr>
          <p:cNvPr id="8" name="Rectángulo 7"/>
          <p:cNvSpPr/>
          <p:nvPr/>
        </p:nvSpPr>
        <p:spPr>
          <a:xfrm>
            <a:off x="1061545" y="2192071"/>
            <a:ext cx="5433848" cy="1200329"/>
          </a:xfrm>
          <a:prstGeom prst="rect">
            <a:avLst/>
          </a:prstGeom>
        </p:spPr>
        <p:txBody>
          <a:bodyPr wrap="square">
            <a:spAutoFit/>
          </a:bodyPr>
          <a:lstStyle/>
          <a:p>
            <a:r>
              <a:rPr lang="es-ES" dirty="0">
                <a:latin typeface="Calibri" panose="020F0502020204030204" pitchFamily="34" charset="0"/>
                <a:ea typeface="Calibri" panose="020F0502020204030204" pitchFamily="34" charset="0"/>
              </a:rPr>
              <a:t>a) </a:t>
            </a:r>
            <a:r>
              <a:rPr lang="es-ES" i="1" dirty="0">
                <a:latin typeface="Calibri" panose="020F0502020204030204" pitchFamily="34" charset="0"/>
                <a:ea typeface="Calibri" panose="020F0502020204030204" pitchFamily="34" charset="0"/>
              </a:rPr>
              <a:t>Separadores con movimiento de partículas bajo la acción de la gravedad:</a:t>
            </a:r>
            <a:r>
              <a:rPr lang="es-ES" dirty="0">
                <a:latin typeface="Calibri" panose="020F0502020204030204" pitchFamily="34" charset="0"/>
                <a:ea typeface="Calibri" panose="020F0502020204030204" pitchFamily="34" charset="0"/>
              </a:rPr>
              <a:t> pueden ser separadores de aire horizontal y/o separadores con corriente de aire ascendente</a:t>
            </a:r>
            <a:endParaRPr lang="es-ES" dirty="0">
              <a:latin typeface="Calibri" panose="020F0502020204030204" pitchFamily="34" charset="0"/>
            </a:endParaRPr>
          </a:p>
        </p:txBody>
      </p:sp>
      <p:pic>
        <p:nvPicPr>
          <p:cNvPr id="9" name="Imagen 8"/>
          <p:cNvPicPr>
            <a:picLocks noChangeAspect="1"/>
          </p:cNvPicPr>
          <p:nvPr/>
        </p:nvPicPr>
        <p:blipFill>
          <a:blip r:embed="rId3"/>
          <a:stretch>
            <a:fillRect/>
          </a:stretch>
        </p:blipFill>
        <p:spPr>
          <a:xfrm>
            <a:off x="6361765" y="1915692"/>
            <a:ext cx="3809524" cy="1619048"/>
          </a:xfrm>
          <a:prstGeom prst="rect">
            <a:avLst/>
          </a:prstGeom>
        </p:spPr>
      </p:pic>
      <p:sp>
        <p:nvSpPr>
          <p:cNvPr id="10" name="Rectángulo 9"/>
          <p:cNvSpPr/>
          <p:nvPr/>
        </p:nvSpPr>
        <p:spPr>
          <a:xfrm>
            <a:off x="1061545" y="3687553"/>
            <a:ext cx="5433848" cy="646331"/>
          </a:xfrm>
          <a:prstGeom prst="rect">
            <a:avLst/>
          </a:prstGeom>
        </p:spPr>
        <p:txBody>
          <a:bodyPr wrap="square">
            <a:spAutoFit/>
          </a:bodyPr>
          <a:lstStyle/>
          <a:p>
            <a:r>
              <a:rPr lang="es-ES" dirty="0" smtClean="0">
                <a:latin typeface="Calibri" panose="020F0502020204030204" pitchFamily="34" charset="0"/>
                <a:ea typeface="Calibri" panose="020F0502020204030204" pitchFamily="34" charset="0"/>
              </a:rPr>
              <a:t>b) </a:t>
            </a:r>
            <a:r>
              <a:rPr lang="es-ES" i="1" dirty="0" smtClean="0">
                <a:latin typeface="Calibri" panose="020F0502020204030204" pitchFamily="34" charset="0"/>
              </a:rPr>
              <a:t>Separadores </a:t>
            </a:r>
            <a:r>
              <a:rPr lang="es-ES" i="1" dirty="0">
                <a:latin typeface="Calibri" panose="020F0502020204030204" pitchFamily="34" charset="0"/>
              </a:rPr>
              <a:t>con movimiento de partículas bajo la acción de la fuerza centrífuga</a:t>
            </a:r>
            <a:endParaRPr lang="es-ES" dirty="0">
              <a:latin typeface="Calibri" panose="020F0502020204030204" pitchFamily="34" charset="0"/>
            </a:endParaRPr>
          </a:p>
        </p:txBody>
      </p:sp>
      <p:pic>
        <p:nvPicPr>
          <p:cNvPr id="11" name="Imagen 10"/>
          <p:cNvPicPr>
            <a:picLocks noChangeAspect="1"/>
          </p:cNvPicPr>
          <p:nvPr/>
        </p:nvPicPr>
        <p:blipFill>
          <a:blip r:embed="rId4"/>
          <a:stretch>
            <a:fillRect/>
          </a:stretch>
        </p:blipFill>
        <p:spPr>
          <a:xfrm>
            <a:off x="1253880" y="4643637"/>
            <a:ext cx="3832194" cy="1611955"/>
          </a:xfrm>
          <a:prstGeom prst="rect">
            <a:avLst/>
          </a:prstGeom>
        </p:spPr>
      </p:pic>
      <p:pic>
        <p:nvPicPr>
          <p:cNvPr id="12" name="Imagen 11"/>
          <p:cNvPicPr>
            <a:picLocks noChangeAspect="1"/>
          </p:cNvPicPr>
          <p:nvPr/>
        </p:nvPicPr>
        <p:blipFill>
          <a:blip r:embed="rId5"/>
          <a:stretch>
            <a:fillRect/>
          </a:stretch>
        </p:blipFill>
        <p:spPr>
          <a:xfrm>
            <a:off x="5180667" y="4643637"/>
            <a:ext cx="1733333" cy="1609524"/>
          </a:xfrm>
          <a:prstGeom prst="rect">
            <a:avLst/>
          </a:prstGeom>
        </p:spPr>
      </p:pic>
      <p:pic>
        <p:nvPicPr>
          <p:cNvPr id="14" name="Imagen 13"/>
          <p:cNvPicPr>
            <a:picLocks noChangeAspect="1"/>
          </p:cNvPicPr>
          <p:nvPr/>
        </p:nvPicPr>
        <p:blipFill>
          <a:blip r:embed="rId6"/>
          <a:stretch>
            <a:fillRect/>
          </a:stretch>
        </p:blipFill>
        <p:spPr>
          <a:xfrm>
            <a:off x="8737386" y="1915692"/>
            <a:ext cx="1433903" cy="1363383"/>
          </a:xfrm>
          <a:prstGeom prst="rect">
            <a:avLst/>
          </a:prstGeom>
        </p:spPr>
      </p:pic>
      <p:sp>
        <p:nvSpPr>
          <p:cNvPr id="15" name="Rectángulo 14"/>
          <p:cNvSpPr/>
          <p:nvPr/>
        </p:nvSpPr>
        <p:spPr>
          <a:xfrm>
            <a:off x="7452412" y="3720307"/>
            <a:ext cx="3142016" cy="646331"/>
          </a:xfrm>
          <a:prstGeom prst="rect">
            <a:avLst/>
          </a:prstGeom>
        </p:spPr>
        <p:txBody>
          <a:bodyPr wrap="square">
            <a:spAutoFit/>
          </a:bodyPr>
          <a:lstStyle/>
          <a:p>
            <a:r>
              <a:rPr lang="es-ES" i="1" dirty="0" smtClean="0">
                <a:latin typeface="Calibri" panose="020F0502020204030204" pitchFamily="34" charset="0"/>
                <a:ea typeface="Calibri" panose="020F0502020204030204" pitchFamily="34" charset="0"/>
              </a:rPr>
              <a:t>c) Separadores </a:t>
            </a:r>
            <a:r>
              <a:rPr lang="es-ES" i="1" dirty="0">
                <a:latin typeface="Calibri" panose="020F0502020204030204" pitchFamily="34" charset="0"/>
                <a:ea typeface="Calibri" panose="020F0502020204030204" pitchFamily="34" charset="0"/>
              </a:rPr>
              <a:t>con movimiento combinado de partículas</a:t>
            </a:r>
            <a:r>
              <a:rPr lang="es-ES" dirty="0">
                <a:latin typeface="Calibri" panose="020F0502020204030204" pitchFamily="34" charset="0"/>
                <a:ea typeface="Calibri" panose="020F0502020204030204" pitchFamily="34" charset="0"/>
              </a:rPr>
              <a:t>.</a:t>
            </a:r>
            <a:endParaRPr lang="es-ES" dirty="0">
              <a:latin typeface="Calibri" panose="020F0502020204030204" pitchFamily="34" charset="0"/>
            </a:endParaRPr>
          </a:p>
        </p:txBody>
      </p:sp>
      <p:pic>
        <p:nvPicPr>
          <p:cNvPr id="17" name="Imagen 16"/>
          <p:cNvPicPr>
            <a:picLocks noChangeAspect="1"/>
          </p:cNvPicPr>
          <p:nvPr/>
        </p:nvPicPr>
        <p:blipFill>
          <a:blip r:embed="rId7"/>
          <a:stretch>
            <a:fillRect/>
          </a:stretch>
        </p:blipFill>
        <p:spPr>
          <a:xfrm>
            <a:off x="7813128" y="4624486"/>
            <a:ext cx="2781300" cy="1647825"/>
          </a:xfrm>
          <a:prstGeom prst="rect">
            <a:avLst/>
          </a:prstGeom>
        </p:spPr>
      </p:pic>
    </p:spTree>
    <p:extLst>
      <p:ext uri="{BB962C8B-B14F-4D97-AF65-F5344CB8AC3E}">
        <p14:creationId xmlns:p14="http://schemas.microsoft.com/office/powerpoint/2010/main" val="4262596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668814" y="1592954"/>
            <a:ext cx="3348530" cy="3167528"/>
          </a:xfrm>
          <a:prstGeom prst="rect">
            <a:avLst/>
          </a:prstGeom>
        </p:spPr>
      </p:pic>
      <p:pic>
        <p:nvPicPr>
          <p:cNvPr id="5" name="Imagen 4"/>
          <p:cNvPicPr>
            <a:picLocks noChangeAspect="1"/>
          </p:cNvPicPr>
          <p:nvPr/>
        </p:nvPicPr>
        <p:blipFill>
          <a:blip r:embed="rId3"/>
          <a:stretch>
            <a:fillRect/>
          </a:stretch>
        </p:blipFill>
        <p:spPr>
          <a:xfrm>
            <a:off x="7024031" y="4874708"/>
            <a:ext cx="2638095" cy="1028571"/>
          </a:xfrm>
          <a:prstGeom prst="rect">
            <a:avLst/>
          </a:prstGeom>
        </p:spPr>
      </p:pic>
      <p:pic>
        <p:nvPicPr>
          <p:cNvPr id="6" name="Imagen 5"/>
          <p:cNvPicPr>
            <a:picLocks noChangeAspect="1"/>
          </p:cNvPicPr>
          <p:nvPr/>
        </p:nvPicPr>
        <p:blipFill>
          <a:blip r:embed="rId4"/>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7" name="Rectángulo 6"/>
          <p:cNvSpPr/>
          <p:nvPr/>
        </p:nvSpPr>
        <p:spPr>
          <a:xfrm>
            <a:off x="1203436" y="1215246"/>
            <a:ext cx="1370616" cy="377708"/>
          </a:xfrm>
          <a:prstGeom prst="rect">
            <a:avLst/>
          </a:prstGeom>
        </p:spPr>
        <p:txBody>
          <a:bodyPr wrap="square">
            <a:spAutoFit/>
          </a:bodyPr>
          <a:lstStyle/>
          <a:p>
            <a:r>
              <a:rPr lang="es-ES" b="1" i="1" dirty="0" smtClean="0">
                <a:latin typeface="Calibri" panose="020F0502020204030204" pitchFamily="34" charset="0"/>
                <a:ea typeface="Calibri" panose="020F0502020204030204" pitchFamily="34" charset="0"/>
              </a:rPr>
              <a:t>Ciclones</a:t>
            </a:r>
            <a:endParaRPr lang="es-ES" b="1" i="1" dirty="0">
              <a:latin typeface="Calibri" panose="020F0502020204030204" pitchFamily="34" charset="0"/>
            </a:endParaRPr>
          </a:p>
        </p:txBody>
      </p:sp>
      <p:sp>
        <p:nvSpPr>
          <p:cNvPr id="9" name="Rectángulo 8"/>
          <p:cNvSpPr/>
          <p:nvPr/>
        </p:nvSpPr>
        <p:spPr>
          <a:xfrm>
            <a:off x="840828" y="1941127"/>
            <a:ext cx="5827986" cy="2862322"/>
          </a:xfrm>
          <a:prstGeom prst="rect">
            <a:avLst/>
          </a:prstGeom>
        </p:spPr>
        <p:txBody>
          <a:bodyPr wrap="square">
            <a:spAutoFit/>
          </a:bodyPr>
          <a:lstStyle/>
          <a:p>
            <a:r>
              <a:rPr lang="es-ES" dirty="0" smtClean="0"/>
              <a:t>   </a:t>
            </a:r>
            <a:r>
              <a:rPr lang="es-ES" dirty="0" smtClean="0">
                <a:latin typeface="Calibri" panose="020F0502020204030204" pitchFamily="34" charset="0"/>
              </a:rPr>
              <a:t>Son </a:t>
            </a:r>
            <a:r>
              <a:rPr lang="es-ES" dirty="0">
                <a:latin typeface="Calibri" panose="020F0502020204030204" pitchFamily="34" charset="0"/>
              </a:rPr>
              <a:t>aparatos que utilizan la separación neumática. </a:t>
            </a:r>
            <a:endParaRPr lang="es-ES" dirty="0" smtClean="0">
              <a:latin typeface="Calibri" panose="020F0502020204030204" pitchFamily="34" charset="0"/>
            </a:endParaRPr>
          </a:p>
          <a:p>
            <a:r>
              <a:rPr lang="es-ES" dirty="0">
                <a:latin typeface="Calibri" panose="020F0502020204030204" pitchFamily="34" charset="0"/>
              </a:rPr>
              <a:t> </a:t>
            </a:r>
            <a:r>
              <a:rPr lang="es-ES" dirty="0" smtClean="0">
                <a:latin typeface="Calibri" panose="020F0502020204030204" pitchFamily="34" charset="0"/>
              </a:rPr>
              <a:t>   El </a:t>
            </a:r>
            <a:r>
              <a:rPr lang="es-ES" dirty="0">
                <a:latin typeface="Calibri" panose="020F0502020204030204" pitchFamily="34" charset="0"/>
              </a:rPr>
              <a:t>material arrastrado por el aire que entra en el conducto 1 a un recipiente cilíndrico 2 de mayor sección, perdiendo velocidad el aire y dejando caer las partículas pesadas, mientras las partículas livianas salen por el conducto 3 pudiendo entrar a otro ciclón para hacer una nueva separación. </a:t>
            </a:r>
          </a:p>
          <a:p>
            <a:r>
              <a:rPr lang="es-ES" dirty="0" smtClean="0">
                <a:latin typeface="Calibri" panose="020F0502020204030204" pitchFamily="34" charset="0"/>
              </a:rPr>
              <a:t>    El </a:t>
            </a:r>
            <a:r>
              <a:rPr lang="es-ES" dirty="0">
                <a:latin typeface="Calibri" panose="020F0502020204030204" pitchFamily="34" charset="0"/>
              </a:rPr>
              <a:t>recipiente cilíndrico 2 tiene una parte cilíndrica y una cónica. Además el aire y las partículas entran en forma tangencial a gran velocidad.</a:t>
            </a:r>
          </a:p>
        </p:txBody>
      </p:sp>
    </p:spTree>
    <p:extLst>
      <p:ext uri="{BB962C8B-B14F-4D97-AF65-F5344CB8AC3E}">
        <p14:creationId xmlns:p14="http://schemas.microsoft.com/office/powerpoint/2010/main" val="884611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Rectángulo 4"/>
          <p:cNvSpPr/>
          <p:nvPr/>
        </p:nvSpPr>
        <p:spPr>
          <a:xfrm>
            <a:off x="793531" y="845914"/>
            <a:ext cx="7562193" cy="369332"/>
          </a:xfrm>
          <a:prstGeom prst="rect">
            <a:avLst/>
          </a:prstGeom>
        </p:spPr>
        <p:txBody>
          <a:bodyPr wrap="square">
            <a:spAutoFit/>
          </a:bodyPr>
          <a:lstStyle/>
          <a:p>
            <a:pPr algn="just"/>
            <a:r>
              <a:rPr lang="es-ES" dirty="0" smtClean="0"/>
              <a:t>    </a:t>
            </a:r>
            <a:r>
              <a:rPr lang="es-ES" dirty="0">
                <a:latin typeface="Calibri" panose="020F0502020204030204" pitchFamily="34" charset="0"/>
              </a:rPr>
              <a:t>b</a:t>
            </a:r>
            <a:r>
              <a:rPr lang="es-ES" dirty="0" smtClean="0">
                <a:latin typeface="Calibri" panose="020F0502020204030204" pitchFamily="34" charset="0"/>
              </a:rPr>
              <a:t> – 4) </a:t>
            </a:r>
            <a:r>
              <a:rPr lang="es-ES" u="sng" dirty="0" smtClean="0">
                <a:latin typeface="Calibri" panose="020F0502020204030204" pitchFamily="34" charset="0"/>
              </a:rPr>
              <a:t>Separación Magnética</a:t>
            </a:r>
            <a:endParaRPr lang="es-ES" u="sng" dirty="0">
              <a:latin typeface="Calibri" panose="020F0502020204030204" pitchFamily="34" charset="0"/>
            </a:endParaRPr>
          </a:p>
        </p:txBody>
      </p:sp>
      <p:sp>
        <p:nvSpPr>
          <p:cNvPr id="6" name="Rectángulo 5"/>
          <p:cNvSpPr/>
          <p:nvPr/>
        </p:nvSpPr>
        <p:spPr>
          <a:xfrm>
            <a:off x="1404445" y="3842652"/>
            <a:ext cx="4314496" cy="369332"/>
          </a:xfrm>
          <a:prstGeom prst="rect">
            <a:avLst/>
          </a:prstGeom>
        </p:spPr>
        <p:txBody>
          <a:bodyPr wrap="square">
            <a:spAutoFit/>
          </a:bodyPr>
          <a:lstStyle/>
          <a:p>
            <a:r>
              <a:rPr lang="es-ES" dirty="0" smtClean="0">
                <a:latin typeface="Calibri" panose="020F0502020204030204" pitchFamily="34" charset="0"/>
                <a:ea typeface="Calibri" panose="020F0502020204030204" pitchFamily="34" charset="0"/>
              </a:rPr>
              <a:t>b) </a:t>
            </a:r>
            <a:r>
              <a:rPr lang="es-ES" b="1" i="1" dirty="0" smtClean="0">
                <a:latin typeface="Calibri" panose="020F0502020204030204" pitchFamily="34" charset="0"/>
                <a:ea typeface="Calibri" panose="020F0502020204030204" pitchFamily="34" charset="0"/>
              </a:rPr>
              <a:t>Separador Magnético a tambor</a:t>
            </a:r>
            <a:endParaRPr lang="es-ES" b="1" dirty="0">
              <a:latin typeface="Calibri" panose="020F0502020204030204" pitchFamily="34" charset="0"/>
            </a:endParaRPr>
          </a:p>
        </p:txBody>
      </p:sp>
      <p:pic>
        <p:nvPicPr>
          <p:cNvPr id="8" name="Imagen 7"/>
          <p:cNvPicPr>
            <a:picLocks noChangeAspect="1"/>
          </p:cNvPicPr>
          <p:nvPr/>
        </p:nvPicPr>
        <p:blipFill>
          <a:blip r:embed="rId3"/>
          <a:stretch>
            <a:fillRect/>
          </a:stretch>
        </p:blipFill>
        <p:spPr>
          <a:xfrm>
            <a:off x="7847053" y="1674583"/>
            <a:ext cx="1454108" cy="2353771"/>
          </a:xfrm>
          <a:prstGeom prst="rect">
            <a:avLst/>
          </a:prstGeom>
        </p:spPr>
      </p:pic>
      <p:sp>
        <p:nvSpPr>
          <p:cNvPr id="9" name="Rectángulo 8"/>
          <p:cNvSpPr/>
          <p:nvPr/>
        </p:nvSpPr>
        <p:spPr>
          <a:xfrm>
            <a:off x="1404445" y="1761147"/>
            <a:ext cx="4314496" cy="369332"/>
          </a:xfrm>
          <a:prstGeom prst="rect">
            <a:avLst/>
          </a:prstGeom>
        </p:spPr>
        <p:txBody>
          <a:bodyPr wrap="square">
            <a:spAutoFit/>
          </a:bodyPr>
          <a:lstStyle/>
          <a:p>
            <a:r>
              <a:rPr lang="es-ES" dirty="0">
                <a:latin typeface="Calibri" panose="020F0502020204030204" pitchFamily="34" charset="0"/>
                <a:ea typeface="Calibri" panose="020F0502020204030204" pitchFamily="34" charset="0"/>
              </a:rPr>
              <a:t>a) </a:t>
            </a:r>
            <a:r>
              <a:rPr lang="es-ES" b="1" i="1" dirty="0" smtClean="0">
                <a:latin typeface="Calibri" panose="020F0502020204030204" pitchFamily="34" charset="0"/>
                <a:ea typeface="Calibri" panose="020F0502020204030204" pitchFamily="34" charset="0"/>
              </a:rPr>
              <a:t>Separador Magnético </a:t>
            </a:r>
            <a:r>
              <a:rPr lang="es-ES" b="1" i="1" dirty="0" err="1" smtClean="0">
                <a:latin typeface="Calibri" panose="020F0502020204030204" pitchFamily="34" charset="0"/>
                <a:ea typeface="Calibri" panose="020F0502020204030204" pitchFamily="34" charset="0"/>
              </a:rPr>
              <a:t>Likov</a:t>
            </a:r>
            <a:endParaRPr lang="es-ES" b="1" dirty="0">
              <a:latin typeface="Calibri" panose="020F0502020204030204" pitchFamily="34" charset="0"/>
            </a:endParaRPr>
          </a:p>
        </p:txBody>
      </p:sp>
      <p:sp>
        <p:nvSpPr>
          <p:cNvPr id="10" name="Rectángulo 9"/>
          <p:cNvSpPr/>
          <p:nvPr/>
        </p:nvSpPr>
        <p:spPr>
          <a:xfrm>
            <a:off x="1679027" y="2130479"/>
            <a:ext cx="6096000" cy="1477328"/>
          </a:xfrm>
          <a:prstGeom prst="rect">
            <a:avLst/>
          </a:prstGeom>
        </p:spPr>
        <p:txBody>
          <a:bodyPr>
            <a:spAutoFit/>
          </a:bodyPr>
          <a:lstStyle/>
          <a:p>
            <a:r>
              <a:rPr lang="es-ES" dirty="0">
                <a:latin typeface="Calibri" panose="020F0502020204030204" pitchFamily="34" charset="0"/>
                <a:ea typeface="Calibri" panose="020F0502020204030204" pitchFamily="34" charset="0"/>
              </a:rPr>
              <a:t>El material entra por la tolva instalada en la parte superior. Los imanes están dispuestos sobre ejes en forma alternada de manera que el material pase por sobre ellos. Estos tienen una forma de esfera con una parte plana por donde toca el material y reteniéndose la parte que es magnética.</a:t>
            </a:r>
            <a:endParaRPr lang="es-ES" dirty="0">
              <a:latin typeface="Calibri" panose="020F0502020204030204" pitchFamily="34" charset="0"/>
            </a:endParaRPr>
          </a:p>
        </p:txBody>
      </p:sp>
      <p:sp>
        <p:nvSpPr>
          <p:cNvPr id="11" name="Rectángulo 10"/>
          <p:cNvSpPr/>
          <p:nvPr/>
        </p:nvSpPr>
        <p:spPr>
          <a:xfrm>
            <a:off x="1679027" y="4211984"/>
            <a:ext cx="6096000" cy="2031325"/>
          </a:xfrm>
          <a:prstGeom prst="rect">
            <a:avLst/>
          </a:prstGeom>
        </p:spPr>
        <p:txBody>
          <a:bodyPr>
            <a:spAutoFit/>
          </a:bodyPr>
          <a:lstStyle/>
          <a:p>
            <a:r>
              <a:rPr lang="es-ES" dirty="0">
                <a:latin typeface="Calibri" panose="020F0502020204030204" pitchFamily="34" charset="0"/>
              </a:rPr>
              <a:t>Consta de un marco sobre cuyo eje está calzado un tambor hueco que gira alrededor de un eje horizontal. La superficie de este tambor está formada por barras de hierro y cobre alternadas. Un electroimán imanta las barras de hierro y le permite retener momentáneamente los bloques de material magnético, mientras lo que no lo son continúan con su caída y </a:t>
            </a:r>
            <a:r>
              <a:rPr lang="es-ES" dirty="0" smtClean="0">
                <a:latin typeface="Calibri" panose="020F0502020204030204" pitchFamily="34" charset="0"/>
              </a:rPr>
              <a:t>caen </a:t>
            </a:r>
            <a:r>
              <a:rPr lang="es-ES" dirty="0">
                <a:latin typeface="Calibri" panose="020F0502020204030204" pitchFamily="34" charset="0"/>
              </a:rPr>
              <a:t>en la tolva </a:t>
            </a:r>
            <a:r>
              <a:rPr lang="es-ES" dirty="0" smtClean="0">
                <a:latin typeface="Calibri" panose="020F0502020204030204" pitchFamily="34" charset="0"/>
              </a:rPr>
              <a:t>que se encuentra a </a:t>
            </a:r>
            <a:r>
              <a:rPr lang="es-ES" dirty="0">
                <a:latin typeface="Calibri" panose="020F0502020204030204" pitchFamily="34" charset="0"/>
              </a:rPr>
              <a:t>la derecha</a:t>
            </a:r>
          </a:p>
        </p:txBody>
      </p:sp>
      <p:pic>
        <p:nvPicPr>
          <p:cNvPr id="12" name="Imagen 11"/>
          <p:cNvPicPr>
            <a:picLocks noChangeAspect="1"/>
          </p:cNvPicPr>
          <p:nvPr/>
        </p:nvPicPr>
        <p:blipFill>
          <a:blip r:embed="rId4"/>
          <a:stretch>
            <a:fillRect/>
          </a:stretch>
        </p:blipFill>
        <p:spPr>
          <a:xfrm>
            <a:off x="7863066" y="4276777"/>
            <a:ext cx="1438095" cy="2371429"/>
          </a:xfrm>
          <a:prstGeom prst="rect">
            <a:avLst/>
          </a:prstGeom>
        </p:spPr>
      </p:pic>
      <p:pic>
        <p:nvPicPr>
          <p:cNvPr id="13" name="Imagen 12"/>
          <p:cNvPicPr>
            <a:picLocks noChangeAspect="1"/>
          </p:cNvPicPr>
          <p:nvPr/>
        </p:nvPicPr>
        <p:blipFill>
          <a:blip r:embed="rId5"/>
          <a:stretch>
            <a:fillRect/>
          </a:stretch>
        </p:blipFill>
        <p:spPr>
          <a:xfrm>
            <a:off x="9301161" y="4950373"/>
            <a:ext cx="2176259" cy="1008993"/>
          </a:xfrm>
          <a:prstGeom prst="rect">
            <a:avLst/>
          </a:prstGeom>
        </p:spPr>
      </p:pic>
    </p:spTree>
    <p:extLst>
      <p:ext uri="{BB962C8B-B14F-4D97-AF65-F5344CB8AC3E}">
        <p14:creationId xmlns:p14="http://schemas.microsoft.com/office/powerpoint/2010/main" val="2990907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799109" y="1662831"/>
            <a:ext cx="2069586" cy="1285322"/>
          </a:xfrm>
          <a:prstGeom prst="rect">
            <a:avLst/>
          </a:prstGeom>
        </p:spPr>
      </p:pic>
      <p:pic>
        <p:nvPicPr>
          <p:cNvPr id="5" name="Imagen 4"/>
          <p:cNvPicPr>
            <a:picLocks noChangeAspect="1"/>
          </p:cNvPicPr>
          <p:nvPr/>
        </p:nvPicPr>
        <p:blipFill>
          <a:blip r:embed="rId3"/>
          <a:stretch>
            <a:fillRect/>
          </a:stretch>
        </p:blipFill>
        <p:spPr>
          <a:xfrm>
            <a:off x="10431000" y="282477"/>
            <a:ext cx="682811" cy="932769"/>
          </a:xfrm>
          <a:prstGeom prst="rect">
            <a:avLst/>
          </a:prstGeom>
          <a:effectLst>
            <a:outerShdw blurRad="50800" dist="50800" dir="5400000" algn="ctr" rotWithShape="0">
              <a:schemeClr val="bg1"/>
            </a:outerShdw>
          </a:effectLst>
        </p:spPr>
      </p:pic>
      <p:pic>
        <p:nvPicPr>
          <p:cNvPr id="6" name="Imagen 5"/>
          <p:cNvPicPr>
            <a:picLocks noChangeAspect="1"/>
          </p:cNvPicPr>
          <p:nvPr/>
        </p:nvPicPr>
        <p:blipFill>
          <a:blip r:embed="rId4"/>
          <a:stretch>
            <a:fillRect/>
          </a:stretch>
        </p:blipFill>
        <p:spPr>
          <a:xfrm>
            <a:off x="8868696" y="1662831"/>
            <a:ext cx="2245116" cy="1263583"/>
          </a:xfrm>
          <a:prstGeom prst="rect">
            <a:avLst/>
          </a:prstGeom>
        </p:spPr>
      </p:pic>
      <p:sp>
        <p:nvSpPr>
          <p:cNvPr id="7" name="Rectángulo 6"/>
          <p:cNvSpPr/>
          <p:nvPr/>
        </p:nvSpPr>
        <p:spPr>
          <a:xfrm>
            <a:off x="947618" y="748861"/>
            <a:ext cx="5358962" cy="369332"/>
          </a:xfrm>
          <a:prstGeom prst="rect">
            <a:avLst/>
          </a:prstGeom>
        </p:spPr>
        <p:txBody>
          <a:bodyPr wrap="square">
            <a:spAutoFit/>
          </a:bodyPr>
          <a:lstStyle/>
          <a:p>
            <a:r>
              <a:rPr lang="es-ES" dirty="0">
                <a:latin typeface="Calibri" panose="020F0502020204030204" pitchFamily="34" charset="0"/>
                <a:ea typeface="Calibri" panose="020F0502020204030204" pitchFamily="34" charset="0"/>
              </a:rPr>
              <a:t>c</a:t>
            </a:r>
            <a:r>
              <a:rPr lang="es-ES" dirty="0" smtClean="0">
                <a:latin typeface="Calibri" panose="020F0502020204030204" pitchFamily="34" charset="0"/>
                <a:ea typeface="Calibri" panose="020F0502020204030204" pitchFamily="34" charset="0"/>
              </a:rPr>
              <a:t>) </a:t>
            </a:r>
            <a:r>
              <a:rPr lang="es-ES" b="1" i="1" dirty="0" smtClean="0">
                <a:latin typeface="Calibri" panose="020F0502020204030204" pitchFamily="34" charset="0"/>
                <a:ea typeface="Calibri" panose="020F0502020204030204" pitchFamily="34" charset="0"/>
              </a:rPr>
              <a:t>Separador Magnético a cinta transportadora</a:t>
            </a:r>
            <a:endParaRPr lang="es-ES" b="1" dirty="0">
              <a:latin typeface="Calibri" panose="020F0502020204030204" pitchFamily="34" charset="0"/>
            </a:endParaRPr>
          </a:p>
        </p:txBody>
      </p:sp>
      <p:sp>
        <p:nvSpPr>
          <p:cNvPr id="8" name="Rectángulo 7"/>
          <p:cNvSpPr/>
          <p:nvPr/>
        </p:nvSpPr>
        <p:spPr>
          <a:xfrm>
            <a:off x="947618" y="1351631"/>
            <a:ext cx="5610837" cy="2308324"/>
          </a:xfrm>
          <a:prstGeom prst="rect">
            <a:avLst/>
          </a:prstGeom>
        </p:spPr>
        <p:txBody>
          <a:bodyPr wrap="square">
            <a:spAutoFit/>
          </a:bodyPr>
          <a:lstStyle/>
          <a:p>
            <a:r>
              <a:rPr lang="es-ES" dirty="0">
                <a:latin typeface="Calibri" panose="020F0502020204030204" pitchFamily="34" charset="0"/>
              </a:rPr>
              <a:t> </a:t>
            </a:r>
            <a:r>
              <a:rPr lang="es-ES" dirty="0" smtClean="0">
                <a:latin typeface="Calibri" panose="020F0502020204030204" pitchFamily="34" charset="0"/>
              </a:rPr>
              <a:t>    Consta </a:t>
            </a:r>
            <a:r>
              <a:rPr lang="es-ES" dirty="0">
                <a:latin typeface="Calibri" panose="020F0502020204030204" pitchFamily="34" charset="0"/>
              </a:rPr>
              <a:t>de una cinta sin fin tendida en sus extremos por dos tambores. Uno de los tambores está provisto por un electroimán y la cinta consta de planchuelas </a:t>
            </a:r>
            <a:r>
              <a:rPr lang="es-ES" dirty="0" smtClean="0">
                <a:latin typeface="Calibri" panose="020F0502020204030204" pitchFamily="34" charset="0"/>
              </a:rPr>
              <a:t>metálicas.</a:t>
            </a:r>
          </a:p>
          <a:p>
            <a:r>
              <a:rPr lang="es-ES" dirty="0">
                <a:latin typeface="Calibri" panose="020F0502020204030204" pitchFamily="34" charset="0"/>
              </a:rPr>
              <a:t> </a:t>
            </a:r>
            <a:r>
              <a:rPr lang="es-ES" dirty="0" smtClean="0">
                <a:latin typeface="Calibri" panose="020F0502020204030204" pitchFamily="34" charset="0"/>
              </a:rPr>
              <a:t>    Los </a:t>
            </a:r>
            <a:r>
              <a:rPr lang="es-ES" dirty="0">
                <a:latin typeface="Calibri" panose="020F0502020204030204" pitchFamily="34" charset="0"/>
              </a:rPr>
              <a:t>materiales </a:t>
            </a:r>
            <a:r>
              <a:rPr lang="es-ES" dirty="0" smtClean="0">
                <a:latin typeface="Calibri" panose="020F0502020204030204" pitchFamily="34" charset="0"/>
              </a:rPr>
              <a:t>magnéticos </a:t>
            </a:r>
            <a:r>
              <a:rPr lang="es-ES" dirty="0">
                <a:latin typeface="Calibri" panose="020F0502020204030204" pitchFamily="34" charset="0"/>
              </a:rPr>
              <a:t>se encuentran sobre la </a:t>
            </a:r>
            <a:r>
              <a:rPr lang="es-ES" dirty="0" smtClean="0">
                <a:latin typeface="Calibri" panose="020F0502020204030204" pitchFamily="34" charset="0"/>
              </a:rPr>
              <a:t>cinta, </a:t>
            </a:r>
            <a:r>
              <a:rPr lang="es-ES" dirty="0">
                <a:latin typeface="Calibri" panose="020F0502020204030204" pitchFamily="34" charset="0"/>
              </a:rPr>
              <a:t>en su desplazamiento son atraídos por las planchuelas imantadas que mantienen sobre la cinta hasta un cierto punto mientras que los no magnéticos caen en la primera tolva y los magnéticos en la segunda.</a:t>
            </a:r>
          </a:p>
        </p:txBody>
      </p:sp>
      <p:sp>
        <p:nvSpPr>
          <p:cNvPr id="9" name="Rectángulo 8"/>
          <p:cNvSpPr/>
          <p:nvPr/>
        </p:nvSpPr>
        <p:spPr>
          <a:xfrm>
            <a:off x="947618" y="3893393"/>
            <a:ext cx="5358962" cy="369332"/>
          </a:xfrm>
          <a:prstGeom prst="rect">
            <a:avLst/>
          </a:prstGeom>
        </p:spPr>
        <p:txBody>
          <a:bodyPr wrap="square">
            <a:spAutoFit/>
          </a:bodyPr>
          <a:lstStyle/>
          <a:p>
            <a:r>
              <a:rPr lang="es-ES" dirty="0" smtClean="0">
                <a:latin typeface="Calibri" panose="020F0502020204030204" pitchFamily="34" charset="0"/>
                <a:ea typeface="Calibri" panose="020F0502020204030204" pitchFamily="34" charset="0"/>
              </a:rPr>
              <a:t>d) </a:t>
            </a:r>
            <a:r>
              <a:rPr lang="es-ES" b="1" i="1" dirty="0" smtClean="0">
                <a:latin typeface="Calibri" panose="020F0502020204030204" pitchFamily="34" charset="0"/>
                <a:ea typeface="Calibri" panose="020F0502020204030204" pitchFamily="34" charset="0"/>
              </a:rPr>
              <a:t>Separador Magnético </a:t>
            </a:r>
            <a:r>
              <a:rPr lang="es-ES" b="1" i="1" dirty="0" err="1" smtClean="0">
                <a:latin typeface="Calibri" panose="020F0502020204030204" pitchFamily="34" charset="0"/>
                <a:ea typeface="Calibri" panose="020F0502020204030204" pitchFamily="34" charset="0"/>
              </a:rPr>
              <a:t>Gröndal</a:t>
            </a:r>
            <a:endParaRPr lang="es-ES" b="1" dirty="0">
              <a:latin typeface="Calibri" panose="020F0502020204030204" pitchFamily="34" charset="0"/>
            </a:endParaRPr>
          </a:p>
        </p:txBody>
      </p:sp>
      <p:pic>
        <p:nvPicPr>
          <p:cNvPr id="10" name="Imagen 9"/>
          <p:cNvPicPr>
            <a:picLocks noChangeAspect="1"/>
          </p:cNvPicPr>
          <p:nvPr/>
        </p:nvPicPr>
        <p:blipFill>
          <a:blip r:embed="rId5"/>
          <a:stretch>
            <a:fillRect/>
          </a:stretch>
        </p:blipFill>
        <p:spPr>
          <a:xfrm>
            <a:off x="7492878" y="4078059"/>
            <a:ext cx="2457143" cy="2466667"/>
          </a:xfrm>
          <a:prstGeom prst="rect">
            <a:avLst/>
          </a:prstGeom>
        </p:spPr>
      </p:pic>
      <p:sp>
        <p:nvSpPr>
          <p:cNvPr id="11" name="Rectángulo 10"/>
          <p:cNvSpPr/>
          <p:nvPr/>
        </p:nvSpPr>
        <p:spPr>
          <a:xfrm>
            <a:off x="947617" y="4262725"/>
            <a:ext cx="5851492" cy="2585323"/>
          </a:xfrm>
          <a:prstGeom prst="rect">
            <a:avLst/>
          </a:prstGeom>
        </p:spPr>
        <p:txBody>
          <a:bodyPr wrap="square">
            <a:spAutoFit/>
          </a:bodyPr>
          <a:lstStyle/>
          <a:p>
            <a:r>
              <a:rPr lang="es-ES" dirty="0">
                <a:latin typeface="Calibri" panose="020F0502020204030204" pitchFamily="34" charset="0"/>
              </a:rPr>
              <a:t> </a:t>
            </a:r>
            <a:r>
              <a:rPr lang="es-ES" dirty="0" smtClean="0">
                <a:latin typeface="Calibri" panose="020F0502020204030204" pitchFamily="34" charset="0"/>
              </a:rPr>
              <a:t>    Son separadores </a:t>
            </a:r>
            <a:r>
              <a:rPr lang="es-ES" dirty="0">
                <a:latin typeface="Calibri" panose="020F0502020204030204" pitchFamily="34" charset="0"/>
              </a:rPr>
              <a:t>magnéticos por </a:t>
            </a:r>
            <a:r>
              <a:rPr lang="es-ES" dirty="0" smtClean="0">
                <a:latin typeface="Calibri" panose="020F0502020204030204" pitchFamily="34" charset="0"/>
              </a:rPr>
              <a:t>vía húmeda. </a:t>
            </a:r>
            <a:r>
              <a:rPr lang="es-ES" dirty="0">
                <a:latin typeface="Calibri" panose="020F0502020204030204" pitchFamily="34" charset="0"/>
              </a:rPr>
              <a:t>El material llega por la tolva 1 y cae sobre una cuba que contiene </a:t>
            </a:r>
            <a:r>
              <a:rPr lang="es-ES" dirty="0" smtClean="0">
                <a:latin typeface="Calibri" panose="020F0502020204030204" pitchFamily="34" charset="0"/>
              </a:rPr>
              <a:t>agua.</a:t>
            </a:r>
          </a:p>
          <a:p>
            <a:r>
              <a:rPr lang="es-ES" dirty="0">
                <a:latin typeface="Calibri" panose="020F0502020204030204" pitchFamily="34" charset="0"/>
              </a:rPr>
              <a:t> </a:t>
            </a:r>
            <a:r>
              <a:rPr lang="es-ES" dirty="0" smtClean="0">
                <a:latin typeface="Calibri" panose="020F0502020204030204" pitchFamily="34" charset="0"/>
              </a:rPr>
              <a:t>   La </a:t>
            </a:r>
            <a:r>
              <a:rPr lang="es-ES" dirty="0">
                <a:latin typeface="Calibri" panose="020F0502020204030204" pitchFamily="34" charset="0"/>
              </a:rPr>
              <a:t>rotación del tambor 2 dentro del cual hay un potente electroimán, establece la circulación del mineral hacia la </a:t>
            </a:r>
            <a:r>
              <a:rPr lang="es-ES" dirty="0" smtClean="0">
                <a:latin typeface="Calibri" panose="020F0502020204030204" pitchFamily="34" charset="0"/>
              </a:rPr>
              <a:t>izquierda. </a:t>
            </a:r>
            <a:r>
              <a:rPr lang="es-ES" dirty="0">
                <a:latin typeface="Calibri" panose="020F0502020204030204" pitchFamily="34" charset="0"/>
              </a:rPr>
              <a:t>El mineral pobre permanece y pasa del compartimiento 3 al 4. El material rico se adhiere al tambor y cae en 5 por la acción del tabique 6 que lo separa y el mineral pobre sale por 7 y el estéril y parte del agua por 8.</a:t>
            </a:r>
          </a:p>
          <a:p>
            <a:endParaRPr lang="es-ES" dirty="0">
              <a:latin typeface="Calibri" panose="020F0502020204030204" pitchFamily="34" charset="0"/>
            </a:endParaRPr>
          </a:p>
        </p:txBody>
      </p:sp>
    </p:spTree>
    <p:extLst>
      <p:ext uri="{BB962C8B-B14F-4D97-AF65-F5344CB8AC3E}">
        <p14:creationId xmlns:p14="http://schemas.microsoft.com/office/powerpoint/2010/main" val="2706653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825062" y="601788"/>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smtClean="0"/>
              <a:t>c) Tratamientos Térmicos preliminares </a:t>
            </a:r>
          </a:p>
        </p:txBody>
      </p:sp>
      <p:pic>
        <p:nvPicPr>
          <p:cNvPr id="5" name="Imagen 4"/>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947618" y="1351631"/>
            <a:ext cx="5642368" cy="3693319"/>
          </a:xfrm>
          <a:prstGeom prst="rect">
            <a:avLst/>
          </a:prstGeom>
        </p:spPr>
        <p:txBody>
          <a:bodyPr wrap="square">
            <a:spAutoFit/>
          </a:bodyPr>
          <a:lstStyle/>
          <a:p>
            <a:r>
              <a:rPr lang="es-ES" dirty="0">
                <a:latin typeface="Calibri" panose="020F0502020204030204" pitchFamily="34" charset="0"/>
              </a:rPr>
              <a:t> </a:t>
            </a:r>
            <a:r>
              <a:rPr lang="es-ES" dirty="0" smtClean="0">
                <a:latin typeface="Calibri" panose="020F0502020204030204" pitchFamily="34" charset="0"/>
              </a:rPr>
              <a:t>    Estos </a:t>
            </a:r>
            <a:r>
              <a:rPr lang="es-ES" dirty="0">
                <a:latin typeface="Calibri" panose="020F0502020204030204" pitchFamily="34" charset="0"/>
              </a:rPr>
              <a:t>tratamientos tienen por objeto modificar la naturaleza química de los minerales y transformarlos en productos </a:t>
            </a:r>
            <a:r>
              <a:rPr lang="es-ES" dirty="0" smtClean="0">
                <a:latin typeface="Calibri" panose="020F0502020204030204" pitchFamily="34" charset="0"/>
              </a:rPr>
              <a:t>intermedios, </a:t>
            </a:r>
            <a:r>
              <a:rPr lang="es-ES" dirty="0">
                <a:latin typeface="Calibri" panose="020F0502020204030204" pitchFamily="34" charset="0"/>
              </a:rPr>
              <a:t>de los cuales puede extraerse el metal más fácilmente. Se realiza al mineral ya </a:t>
            </a:r>
            <a:r>
              <a:rPr lang="es-ES" dirty="0" smtClean="0">
                <a:latin typeface="Calibri" panose="020F0502020204030204" pitchFamily="34" charset="0"/>
              </a:rPr>
              <a:t>concentrado y hay </a:t>
            </a:r>
            <a:r>
              <a:rPr lang="es-ES" dirty="0">
                <a:latin typeface="Calibri" panose="020F0502020204030204" pitchFamily="34" charset="0"/>
              </a:rPr>
              <a:t>dos tipos de operaciones: </a:t>
            </a:r>
            <a:endParaRPr lang="es-ES" dirty="0" smtClean="0">
              <a:latin typeface="Calibri" panose="020F0502020204030204" pitchFamily="34" charset="0"/>
            </a:endParaRPr>
          </a:p>
          <a:p>
            <a:endParaRPr lang="es-ES" dirty="0" smtClean="0">
              <a:latin typeface="Calibri" panose="020F0502020204030204" pitchFamily="34" charset="0"/>
            </a:endParaRPr>
          </a:p>
          <a:p>
            <a:pPr marL="342900" indent="-342900">
              <a:buAutoNum type="arabicPeriod"/>
            </a:pPr>
            <a:r>
              <a:rPr lang="es-ES" b="1" dirty="0">
                <a:latin typeface="Calibri" panose="020F0502020204030204" pitchFamily="34" charset="0"/>
              </a:rPr>
              <a:t>L</a:t>
            </a:r>
            <a:r>
              <a:rPr lang="es-ES" b="1" dirty="0" smtClean="0">
                <a:latin typeface="Calibri" panose="020F0502020204030204" pitchFamily="34" charset="0"/>
              </a:rPr>
              <a:t>a calcinación.</a:t>
            </a:r>
          </a:p>
          <a:p>
            <a:pPr marL="342900" indent="-342900">
              <a:buAutoNum type="arabicPeriod"/>
            </a:pPr>
            <a:endParaRPr lang="es-ES" b="1" dirty="0" smtClean="0">
              <a:latin typeface="Calibri" panose="020F0502020204030204" pitchFamily="34" charset="0"/>
            </a:endParaRPr>
          </a:p>
          <a:p>
            <a:pPr marL="342900" indent="-342900">
              <a:buAutoNum type="arabicPeriod"/>
            </a:pPr>
            <a:r>
              <a:rPr lang="es-ES" b="1" dirty="0" smtClean="0">
                <a:latin typeface="Calibri" panose="020F0502020204030204" pitchFamily="34" charset="0"/>
              </a:rPr>
              <a:t>La </a:t>
            </a:r>
            <a:r>
              <a:rPr lang="es-ES" b="1" dirty="0">
                <a:latin typeface="Calibri" panose="020F0502020204030204" pitchFamily="34" charset="0"/>
              </a:rPr>
              <a:t>tostación</a:t>
            </a:r>
            <a:r>
              <a:rPr lang="es-ES" b="1" dirty="0" smtClean="0">
                <a:latin typeface="Calibri" panose="020F0502020204030204" pitchFamily="34" charset="0"/>
              </a:rPr>
              <a:t>.</a:t>
            </a:r>
          </a:p>
          <a:p>
            <a:endParaRPr lang="es-ES" b="1" dirty="0" smtClean="0">
              <a:latin typeface="Calibri" panose="020F0502020204030204" pitchFamily="34" charset="0"/>
            </a:endParaRPr>
          </a:p>
          <a:p>
            <a:r>
              <a:rPr lang="es-ES" b="1" dirty="0" smtClean="0">
                <a:latin typeface="Calibri" panose="020F0502020204030204" pitchFamily="34" charset="0"/>
              </a:rPr>
              <a:t>Luego se realiza;</a:t>
            </a:r>
          </a:p>
          <a:p>
            <a:endParaRPr lang="es-ES" b="1" dirty="0" smtClean="0">
              <a:latin typeface="Calibri" panose="020F0502020204030204" pitchFamily="34" charset="0"/>
            </a:endParaRPr>
          </a:p>
          <a:p>
            <a:r>
              <a:rPr lang="es-ES" dirty="0" smtClean="0">
                <a:latin typeface="Calibri" panose="020F0502020204030204" pitchFamily="34" charset="0"/>
              </a:rPr>
              <a:t>      La Aglomeración.</a:t>
            </a:r>
            <a:endParaRPr lang="es-ES" dirty="0">
              <a:latin typeface="Calibri" panose="020F0502020204030204" pitchFamily="34" charset="0"/>
            </a:endParaRPr>
          </a:p>
        </p:txBody>
      </p:sp>
      <p:pic>
        <p:nvPicPr>
          <p:cNvPr id="2" name="Imagen 1"/>
          <p:cNvPicPr>
            <a:picLocks noChangeAspect="1"/>
          </p:cNvPicPr>
          <p:nvPr/>
        </p:nvPicPr>
        <p:blipFill>
          <a:blip r:embed="rId3"/>
          <a:stretch>
            <a:fillRect/>
          </a:stretch>
        </p:blipFill>
        <p:spPr>
          <a:xfrm>
            <a:off x="6589986" y="1351631"/>
            <a:ext cx="4523825" cy="2906215"/>
          </a:xfrm>
          <a:prstGeom prst="rect">
            <a:avLst/>
          </a:prstGeom>
        </p:spPr>
      </p:pic>
      <p:pic>
        <p:nvPicPr>
          <p:cNvPr id="3" name="Imagen 2"/>
          <p:cNvPicPr>
            <a:picLocks noChangeAspect="1"/>
          </p:cNvPicPr>
          <p:nvPr/>
        </p:nvPicPr>
        <p:blipFill>
          <a:blip r:embed="rId4"/>
          <a:stretch>
            <a:fillRect/>
          </a:stretch>
        </p:blipFill>
        <p:spPr>
          <a:xfrm>
            <a:off x="3800332" y="3575488"/>
            <a:ext cx="2212271" cy="2620360"/>
          </a:xfrm>
          <a:prstGeom prst="rect">
            <a:avLst/>
          </a:prstGeom>
        </p:spPr>
      </p:pic>
      <p:sp>
        <p:nvSpPr>
          <p:cNvPr id="7" name="Rectángulo 6"/>
          <p:cNvSpPr/>
          <p:nvPr/>
        </p:nvSpPr>
        <p:spPr>
          <a:xfrm>
            <a:off x="3800332" y="3575487"/>
            <a:ext cx="377530" cy="923330"/>
          </a:xfrm>
          <a:prstGeom prst="rect">
            <a:avLst/>
          </a:prstGeom>
          <a:noFill/>
        </p:spPr>
        <p:txBody>
          <a:bodyPr wrap="square" lIns="91440" tIns="45720" rIns="91440" bIns="45720">
            <a:spAutoFit/>
          </a:bodyPr>
          <a:lstStyle/>
          <a:p>
            <a:pPr algn="ctr"/>
            <a:r>
              <a:rPr lang="es-E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2</a:t>
            </a:r>
            <a:endParaRPr lang="es-E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8" name="Rectángulo 7"/>
          <p:cNvSpPr/>
          <p:nvPr/>
        </p:nvSpPr>
        <p:spPr>
          <a:xfrm>
            <a:off x="8301368" y="1173944"/>
            <a:ext cx="377530" cy="923330"/>
          </a:xfrm>
          <a:prstGeom prst="rect">
            <a:avLst/>
          </a:prstGeom>
          <a:noFill/>
        </p:spPr>
        <p:txBody>
          <a:bodyPr wrap="square" lIns="91440" tIns="45720" rIns="91440" bIns="45720">
            <a:spAutoFit/>
          </a:bodyPr>
          <a:lstStyle/>
          <a:p>
            <a:pPr algn="ctr"/>
            <a:r>
              <a:rPr lang="es-E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1</a:t>
            </a:r>
            <a:endParaRPr lang="es-E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667464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793531" y="845914"/>
            <a:ext cx="7562193" cy="369332"/>
          </a:xfrm>
          <a:prstGeom prst="rect">
            <a:avLst/>
          </a:prstGeom>
        </p:spPr>
        <p:txBody>
          <a:bodyPr wrap="square">
            <a:spAutoFit/>
          </a:bodyPr>
          <a:lstStyle/>
          <a:p>
            <a:pPr algn="just"/>
            <a:r>
              <a:rPr lang="es-ES" dirty="0" smtClean="0"/>
              <a:t>    </a:t>
            </a:r>
            <a:r>
              <a:rPr lang="es-ES" dirty="0" smtClean="0">
                <a:latin typeface="Calibri" panose="020F0502020204030204" pitchFamily="34" charset="0"/>
              </a:rPr>
              <a:t>1) Calcinación</a:t>
            </a:r>
            <a:endParaRPr lang="es-ES" u="sng" dirty="0">
              <a:latin typeface="Calibri" panose="020F0502020204030204" pitchFamily="34" charset="0"/>
            </a:endParaRPr>
          </a:p>
        </p:txBody>
      </p:sp>
      <p:sp>
        <p:nvSpPr>
          <p:cNvPr id="7" name="Rectángulo 6"/>
          <p:cNvSpPr/>
          <p:nvPr/>
        </p:nvSpPr>
        <p:spPr>
          <a:xfrm>
            <a:off x="1345324" y="1437199"/>
            <a:ext cx="6096000" cy="1366528"/>
          </a:xfrm>
          <a:prstGeom prst="rect">
            <a:avLst/>
          </a:prstGeom>
        </p:spPr>
        <p:txBody>
          <a:bodyPr>
            <a:spAutoFit/>
          </a:bodyPr>
          <a:lstStyle/>
          <a:p>
            <a:pPr algn="just">
              <a:lnSpc>
                <a:spcPct val="115000"/>
              </a:lnSpc>
              <a:spcAft>
                <a:spcPts val="0"/>
              </a:spcAft>
            </a:pPr>
            <a:r>
              <a:rPr lang="es-ES" dirty="0" smtClean="0">
                <a:latin typeface="Calibri" panose="020F0502020204030204" pitchFamily="34" charset="0"/>
                <a:ea typeface="Calibri" panose="020F0502020204030204" pitchFamily="34" charset="0"/>
                <a:cs typeface="Times New Roman" panose="02020603050405020304" pitchFamily="18" charset="0"/>
              </a:rPr>
              <a:t>     Consiste </a:t>
            </a:r>
            <a:r>
              <a:rPr lang="es-ES" dirty="0">
                <a:latin typeface="Calibri" panose="020F0502020204030204" pitchFamily="34" charset="0"/>
                <a:ea typeface="Calibri" panose="020F0502020204030204" pitchFamily="34" charset="0"/>
                <a:cs typeface="Times New Roman" panose="02020603050405020304" pitchFamily="18" charset="0"/>
              </a:rPr>
              <a:t>en llevar a los minerales carbonatados a elevadas temperaturas para provocar la </a:t>
            </a:r>
            <a:r>
              <a:rPr lang="es-ES" b="1" u="sng" dirty="0">
                <a:latin typeface="Calibri" panose="020F0502020204030204" pitchFamily="34" charset="0"/>
                <a:ea typeface="Calibri" panose="020F0502020204030204" pitchFamily="34" charset="0"/>
                <a:cs typeface="Times New Roman" panose="02020603050405020304" pitchFamily="18" charset="0"/>
              </a:rPr>
              <a:t>descomposición</a:t>
            </a:r>
            <a:r>
              <a:rPr lang="es-ES" dirty="0">
                <a:latin typeface="Calibri" panose="020F0502020204030204" pitchFamily="34" charset="0"/>
                <a:ea typeface="Calibri" panose="020F0502020204030204" pitchFamily="34" charset="0"/>
                <a:cs typeface="Times New Roman" panose="02020603050405020304" pitchFamily="18" charset="0"/>
              </a:rPr>
              <a:t> por efecto del calor y </a:t>
            </a:r>
            <a:r>
              <a:rPr lang="es-ES" u="sng" dirty="0">
                <a:latin typeface="Calibri" panose="020F0502020204030204" pitchFamily="34" charset="0"/>
                <a:ea typeface="Calibri" panose="020F0502020204030204" pitchFamily="34" charset="0"/>
                <a:cs typeface="Times New Roman" panose="02020603050405020304" pitchFamily="18" charset="0"/>
              </a:rPr>
              <a:t>transformarlos en óxidos</a:t>
            </a:r>
            <a:r>
              <a:rPr lang="es-ES" dirty="0">
                <a:latin typeface="Calibri" panose="020F0502020204030204" pitchFamily="34" charset="0"/>
                <a:ea typeface="Calibri" panose="020F0502020204030204" pitchFamily="34" charset="0"/>
                <a:cs typeface="Times New Roman" panose="02020603050405020304" pitchFamily="18" charset="0"/>
              </a:rPr>
              <a:t>, cuya </a:t>
            </a:r>
            <a:r>
              <a:rPr lang="es-ES" dirty="0" smtClean="0">
                <a:latin typeface="Calibri" panose="020F0502020204030204" pitchFamily="34" charset="0"/>
                <a:ea typeface="Calibri" panose="020F0502020204030204" pitchFamily="34" charset="0"/>
                <a:cs typeface="Times New Roman" panose="02020603050405020304" pitchFamily="18" charset="0"/>
              </a:rPr>
              <a:t>metalurgia </a:t>
            </a:r>
            <a:r>
              <a:rPr lang="es-ES" dirty="0">
                <a:latin typeface="Calibri" panose="020F0502020204030204" pitchFamily="34" charset="0"/>
                <a:ea typeface="Calibri" panose="020F0502020204030204" pitchFamily="34" charset="0"/>
                <a:cs typeface="Times New Roman" panose="02020603050405020304" pitchFamily="18" charset="0"/>
              </a:rPr>
              <a:t>es más simple.</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1345324" y="3025680"/>
            <a:ext cx="6096000" cy="2640723"/>
          </a:xfrm>
          <a:prstGeom prst="rect">
            <a:avLst/>
          </a:prstGeom>
        </p:spPr>
        <p:txBody>
          <a:bodyPr>
            <a:spAutoFit/>
          </a:bodyPr>
          <a:lstStyle/>
          <a:p>
            <a:pPr algn="just">
              <a:lnSpc>
                <a:spcPct val="115000"/>
              </a:lnSpc>
              <a:spcAft>
                <a:spcPts val="0"/>
              </a:spcAft>
            </a:pPr>
            <a:r>
              <a:rPr lang="es-ES" dirty="0" smtClean="0">
                <a:latin typeface="Calibri" panose="020F0502020204030204" pitchFamily="34" charset="0"/>
                <a:ea typeface="Calibri" panose="020F0502020204030204" pitchFamily="34" charset="0"/>
                <a:cs typeface="Times New Roman" panose="02020603050405020304" pitchFamily="18" charset="0"/>
              </a:rPr>
              <a:t>    </a:t>
            </a:r>
            <a:r>
              <a:rPr lang="es-ES" b="1" dirty="0" smtClean="0">
                <a:latin typeface="Calibri" panose="020F0502020204030204" pitchFamily="34" charset="0"/>
                <a:ea typeface="Calibri" panose="020F0502020204030204" pitchFamily="34" charset="0"/>
                <a:cs typeface="Times New Roman" panose="02020603050405020304" pitchFamily="18" charset="0"/>
              </a:rPr>
              <a:t>Carbonato </a:t>
            </a:r>
            <a:r>
              <a:rPr lang="es-ES" b="1" dirty="0">
                <a:latin typeface="Calibri" panose="020F0502020204030204" pitchFamily="34" charset="0"/>
                <a:ea typeface="Calibri" panose="020F0502020204030204" pitchFamily="34" charset="0"/>
                <a:cs typeface="Times New Roman" panose="02020603050405020304" pitchFamily="18" charset="0"/>
              </a:rPr>
              <a:t>de hierro </a:t>
            </a:r>
            <a:r>
              <a:rPr lang="es-ES" b="1" dirty="0" smtClean="0">
                <a:latin typeface="Calibri" panose="020F0502020204030204" pitchFamily="34" charset="0"/>
                <a:ea typeface="Calibri" panose="020F0502020204030204" pitchFamily="34" charset="0"/>
                <a:cs typeface="Times New Roman" panose="02020603050405020304" pitchFamily="18" charset="0"/>
              </a:rPr>
              <a:t>(Siderita) </a:t>
            </a:r>
            <a:r>
              <a:rPr lang="es-ES" dirty="0" smtClean="0">
                <a:latin typeface="Calibri" panose="020F0502020204030204" pitchFamily="34" charset="0"/>
                <a:ea typeface="Calibri" panose="020F0502020204030204" pitchFamily="34" charset="0"/>
                <a:cs typeface="Times New Roman" panose="02020603050405020304" pitchFamily="18" charset="0"/>
              </a:rPr>
              <a:t>a 400ºC </a:t>
            </a:r>
            <a:r>
              <a:rPr lang="es-ES" dirty="0">
                <a:latin typeface="Calibri" panose="020F0502020204030204" pitchFamily="34" charset="0"/>
                <a:ea typeface="Calibri" panose="020F0502020204030204" pitchFamily="34" charset="0"/>
                <a:cs typeface="Times New Roman" panose="02020603050405020304" pitchFamily="18" charset="0"/>
              </a:rPr>
              <a:t>a la presión atmosférica y con la presencia de un exceso de aire se descompone en óxido férrico y anhídrido </a:t>
            </a:r>
            <a:r>
              <a:rPr lang="es-ES" dirty="0" smtClean="0">
                <a:latin typeface="Calibri" panose="020F0502020204030204" pitchFamily="34" charset="0"/>
                <a:ea typeface="Calibri" panose="020F0502020204030204" pitchFamily="34" charset="0"/>
                <a:cs typeface="Times New Roman" panose="02020603050405020304" pitchFamily="18" charset="0"/>
              </a:rPr>
              <a:t>carbónico;</a:t>
            </a:r>
          </a:p>
          <a:p>
            <a:pPr algn="just">
              <a:lnSpc>
                <a:spcPct val="115000"/>
              </a:lnSpc>
              <a:spcAft>
                <a:spcPts val="0"/>
              </a:spcAft>
            </a:pPr>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ES" b="1" dirty="0">
                <a:latin typeface="Calibri" panose="020F0502020204030204" pitchFamily="34" charset="0"/>
                <a:ea typeface="Calibri" panose="020F0502020204030204" pitchFamily="34" charset="0"/>
                <a:cs typeface="Times New Roman" panose="02020603050405020304" pitchFamily="18" charset="0"/>
              </a:rPr>
              <a:t>	2 </a:t>
            </a:r>
            <a:r>
              <a:rPr lang="es-ES" b="1" dirty="0" smtClean="0">
                <a:latin typeface="Calibri" panose="020F0502020204030204" pitchFamily="34" charset="0"/>
                <a:ea typeface="Calibri" panose="020F0502020204030204" pitchFamily="34" charset="0"/>
                <a:cs typeface="Times New Roman" panose="02020603050405020304" pitchFamily="18" charset="0"/>
              </a:rPr>
              <a:t>CO</a:t>
            </a:r>
            <a:r>
              <a:rPr lang="es-ES" b="1" baseline="-25000" dirty="0">
                <a:latin typeface="Calibri" panose="020F0502020204030204" pitchFamily="34" charset="0"/>
                <a:ea typeface="Calibri" panose="020F0502020204030204" pitchFamily="34" charset="0"/>
                <a:cs typeface="Times New Roman" panose="02020603050405020304" pitchFamily="18" charset="0"/>
              </a:rPr>
              <a:t>3</a:t>
            </a:r>
            <a:r>
              <a:rPr lang="es-ES" b="1" dirty="0" smtClean="0">
                <a:latin typeface="Calibri" panose="020F0502020204030204" pitchFamily="34" charset="0"/>
                <a:ea typeface="Calibri" panose="020F0502020204030204" pitchFamily="34" charset="0"/>
                <a:cs typeface="Times New Roman" panose="02020603050405020304" pitchFamily="18" charset="0"/>
              </a:rPr>
              <a:t>Fe </a:t>
            </a:r>
            <a:r>
              <a:rPr lang="es-ES" b="1"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r>
              <a:rPr lang="es-ES" b="1" dirty="0">
                <a:latin typeface="Calibri" panose="020F0502020204030204" pitchFamily="34" charset="0"/>
                <a:ea typeface="Calibri" panose="020F0502020204030204" pitchFamily="34" charset="0"/>
                <a:cs typeface="Times New Roman" panose="02020603050405020304" pitchFamily="18" charset="0"/>
              </a:rPr>
              <a:t> 2 CO</a:t>
            </a:r>
            <a:r>
              <a:rPr lang="es-ES" b="1" baseline="-25000" dirty="0">
                <a:latin typeface="Calibri" panose="020F0502020204030204" pitchFamily="34" charset="0"/>
                <a:ea typeface="Calibri" panose="020F0502020204030204" pitchFamily="34" charset="0"/>
                <a:cs typeface="Times New Roman" panose="02020603050405020304" pitchFamily="18" charset="0"/>
              </a:rPr>
              <a:t>2 </a:t>
            </a:r>
            <a:r>
              <a:rPr lang="es-ES" b="1" dirty="0">
                <a:latin typeface="Calibri" panose="020F0502020204030204" pitchFamily="34" charset="0"/>
                <a:ea typeface="Calibri" panose="020F0502020204030204" pitchFamily="34" charset="0"/>
                <a:cs typeface="Times New Roman" panose="02020603050405020304" pitchFamily="18" charset="0"/>
              </a:rPr>
              <a:t>+ Fe</a:t>
            </a:r>
            <a:r>
              <a:rPr lang="es-ES" b="1" baseline="-25000" dirty="0">
                <a:latin typeface="Calibri" panose="020F0502020204030204" pitchFamily="34" charset="0"/>
                <a:ea typeface="Calibri" panose="020F0502020204030204" pitchFamily="34" charset="0"/>
                <a:cs typeface="Times New Roman" panose="02020603050405020304" pitchFamily="18" charset="0"/>
              </a:rPr>
              <a:t>2</a:t>
            </a:r>
            <a:r>
              <a:rPr lang="es-ES" b="1" dirty="0">
                <a:latin typeface="Calibri" panose="020F0502020204030204" pitchFamily="34" charset="0"/>
                <a:ea typeface="Calibri" panose="020F0502020204030204" pitchFamily="34" charset="0"/>
                <a:cs typeface="Times New Roman" panose="02020603050405020304" pitchFamily="18" charset="0"/>
              </a:rPr>
              <a:t>O</a:t>
            </a:r>
            <a:r>
              <a:rPr lang="es-ES" b="1" baseline="-25000" dirty="0">
                <a:latin typeface="Calibri" panose="020F0502020204030204" pitchFamily="34" charset="0"/>
                <a:ea typeface="Calibri" panose="020F0502020204030204" pitchFamily="34" charset="0"/>
                <a:cs typeface="Times New Roman" panose="02020603050405020304" pitchFamily="18" charset="0"/>
              </a:rPr>
              <a:t>3 </a:t>
            </a:r>
            <a:r>
              <a:rPr lang="es-ES" b="1" dirty="0">
                <a:latin typeface="Calibri" panose="020F0502020204030204" pitchFamily="34" charset="0"/>
                <a:ea typeface="Calibri" panose="020F0502020204030204" pitchFamily="34" charset="0"/>
                <a:cs typeface="Times New Roman" panose="02020603050405020304" pitchFamily="18" charset="0"/>
              </a:rPr>
              <a:t>+ 15 </a:t>
            </a:r>
            <a:r>
              <a:rPr lang="es-ES" b="1" dirty="0" smtClean="0">
                <a:latin typeface="Calibri" panose="020F0502020204030204" pitchFamily="34" charset="0"/>
                <a:ea typeface="Calibri" panose="020F0502020204030204" pitchFamily="34" charset="0"/>
                <a:cs typeface="Times New Roman" panose="02020603050405020304" pitchFamily="18" charset="0"/>
              </a:rPr>
              <a:t>kcal</a:t>
            </a:r>
          </a:p>
          <a:p>
            <a:pPr>
              <a:lnSpc>
                <a:spcPct val="115000"/>
              </a:lnSpc>
              <a:spcAft>
                <a:spcPts val="0"/>
              </a:spcAft>
            </a:pPr>
            <a:endParaRPr lang="es-E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	Hay enriquecimiento del mineral, su riqueza pasa del 48% al 70% de Fe. Además el Fe</a:t>
            </a:r>
            <a:r>
              <a:rPr lang="es-ES" baseline="-25000" dirty="0">
                <a:latin typeface="Calibri" panose="020F0502020204030204" pitchFamily="34" charset="0"/>
                <a:ea typeface="Calibri" panose="020F0502020204030204" pitchFamily="34" charset="0"/>
                <a:cs typeface="Times New Roman" panose="02020603050405020304" pitchFamily="18" charset="0"/>
              </a:rPr>
              <a:t>2</a:t>
            </a:r>
            <a:r>
              <a:rPr lang="es-ES" dirty="0">
                <a:latin typeface="Calibri" panose="020F0502020204030204" pitchFamily="34" charset="0"/>
                <a:ea typeface="Calibri" panose="020F0502020204030204" pitchFamily="34" charset="0"/>
                <a:cs typeface="Times New Roman" panose="02020603050405020304" pitchFamily="18" charset="0"/>
              </a:rPr>
              <a:t>O</a:t>
            </a:r>
            <a:r>
              <a:rPr lang="es-ES" baseline="-25000" dirty="0">
                <a:latin typeface="Calibri" panose="020F0502020204030204" pitchFamily="34" charset="0"/>
                <a:ea typeface="Calibri" panose="020F0502020204030204" pitchFamily="34" charset="0"/>
                <a:cs typeface="Times New Roman" panose="02020603050405020304" pitchFamily="18" charset="0"/>
              </a:rPr>
              <a:t>3</a:t>
            </a:r>
            <a:r>
              <a:rPr lang="es-ES" dirty="0">
                <a:latin typeface="Calibri" panose="020F0502020204030204" pitchFamily="34" charset="0"/>
                <a:ea typeface="Calibri" panose="020F0502020204030204" pitchFamily="34" charset="0"/>
                <a:cs typeface="Times New Roman" panose="02020603050405020304" pitchFamily="18" charset="0"/>
              </a:rPr>
              <a:t> es muy fácil de reducir.</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0748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Rectángulo 4"/>
          <p:cNvSpPr/>
          <p:nvPr/>
        </p:nvSpPr>
        <p:spPr>
          <a:xfrm>
            <a:off x="793531" y="845914"/>
            <a:ext cx="7562193" cy="369332"/>
          </a:xfrm>
          <a:prstGeom prst="rect">
            <a:avLst/>
          </a:prstGeom>
        </p:spPr>
        <p:txBody>
          <a:bodyPr wrap="square">
            <a:spAutoFit/>
          </a:bodyPr>
          <a:lstStyle/>
          <a:p>
            <a:pPr algn="just"/>
            <a:r>
              <a:rPr lang="es-ES" dirty="0" smtClean="0"/>
              <a:t>    </a:t>
            </a:r>
            <a:r>
              <a:rPr lang="es-ES" dirty="0" smtClean="0">
                <a:latin typeface="Calibri" panose="020F0502020204030204" pitchFamily="34" charset="0"/>
              </a:rPr>
              <a:t>1) Calcinación - Continuación</a:t>
            </a:r>
            <a:endParaRPr lang="es-ES" u="sng" dirty="0">
              <a:latin typeface="Calibri" panose="020F0502020204030204" pitchFamily="34" charset="0"/>
            </a:endParaRPr>
          </a:p>
        </p:txBody>
      </p:sp>
      <p:sp>
        <p:nvSpPr>
          <p:cNvPr id="6" name="Rectángulo 5"/>
          <p:cNvSpPr/>
          <p:nvPr/>
        </p:nvSpPr>
        <p:spPr>
          <a:xfrm>
            <a:off x="1245475" y="1518576"/>
            <a:ext cx="3310759" cy="369332"/>
          </a:xfrm>
          <a:prstGeom prst="rect">
            <a:avLst/>
          </a:prstGeom>
        </p:spPr>
        <p:txBody>
          <a:bodyPr wrap="square">
            <a:spAutoFit/>
          </a:bodyPr>
          <a:lstStyle/>
          <a:p>
            <a:pPr algn="just"/>
            <a:r>
              <a:rPr lang="es-ES" dirty="0" smtClean="0"/>
              <a:t>    </a:t>
            </a:r>
            <a:r>
              <a:rPr lang="es-ES" b="1" dirty="0" smtClean="0">
                <a:latin typeface="Calibri" panose="020F0502020204030204" pitchFamily="34" charset="0"/>
              </a:rPr>
              <a:t>Horno de Calcinación</a:t>
            </a:r>
            <a:endParaRPr lang="es-ES" b="1" u="sng" dirty="0">
              <a:latin typeface="Calibri" panose="020F0502020204030204" pitchFamily="34" charset="0"/>
            </a:endParaRPr>
          </a:p>
        </p:txBody>
      </p:sp>
      <p:sp>
        <p:nvSpPr>
          <p:cNvPr id="7" name="Rectángulo 6"/>
          <p:cNvSpPr/>
          <p:nvPr/>
        </p:nvSpPr>
        <p:spPr>
          <a:xfrm>
            <a:off x="1085192" y="2049349"/>
            <a:ext cx="6096000" cy="2959272"/>
          </a:xfrm>
          <a:prstGeom prst="rect">
            <a:avLst/>
          </a:prstGeom>
        </p:spPr>
        <p:txBody>
          <a:bodyPr>
            <a:spAutoFit/>
          </a:bodyPr>
          <a:lstStyle/>
          <a:p>
            <a:pPr algn="just">
              <a:lnSpc>
                <a:spcPct val="115000"/>
              </a:lnSpc>
              <a:spcAft>
                <a:spcPts val="0"/>
              </a:spcAft>
            </a:pPr>
            <a:r>
              <a:rPr lang="es-ES" dirty="0" smtClean="0">
                <a:latin typeface="Calibri" panose="020F0502020204030204" pitchFamily="34" charset="0"/>
                <a:ea typeface="Calibri" panose="020F0502020204030204" pitchFamily="34" charset="0"/>
                <a:cs typeface="Times New Roman" panose="02020603050405020304" pitchFamily="18" charset="0"/>
              </a:rPr>
              <a:t>        La </a:t>
            </a:r>
            <a:r>
              <a:rPr lang="es-ES" dirty="0">
                <a:latin typeface="Calibri" panose="020F0502020204030204" pitchFamily="34" charset="0"/>
                <a:ea typeface="Calibri" panose="020F0502020204030204" pitchFamily="34" charset="0"/>
                <a:cs typeface="Times New Roman" panose="02020603050405020304" pitchFamily="18" charset="0"/>
              </a:rPr>
              <a:t>calcinación se realiza en hornos de cuba, formados por una cubierta de mampostería troncocónica del tipo hornos de cal.</a:t>
            </a:r>
          </a:p>
          <a:p>
            <a:pPr algn="just">
              <a:lnSpc>
                <a:spcPct val="115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	El mineral, junto con el carbón, se introduce por la parte superior de la cuba o </a:t>
            </a:r>
            <a:r>
              <a:rPr lang="es-ES" dirty="0" smtClean="0">
                <a:latin typeface="Calibri" panose="020F0502020204030204" pitchFamily="34" charset="0"/>
                <a:ea typeface="Calibri" panose="020F0502020204030204" pitchFamily="34" charset="0"/>
                <a:cs typeface="Times New Roman" panose="02020603050405020304" pitchFamily="18" charset="0"/>
              </a:rPr>
              <a:t>tragante. </a:t>
            </a:r>
            <a:r>
              <a:rPr lang="es-ES" dirty="0">
                <a:latin typeface="Calibri" panose="020F0502020204030204" pitchFamily="34" charset="0"/>
                <a:ea typeface="Calibri" panose="020F0502020204030204" pitchFamily="34" charset="0"/>
                <a:cs typeface="Times New Roman" panose="02020603050405020304" pitchFamily="18" charset="0"/>
              </a:rPr>
              <a:t>Unos orificios en la parte inferior de la cuba permite la descarga de los productos calcinados [2].</a:t>
            </a:r>
          </a:p>
          <a:p>
            <a:pPr algn="just">
              <a:lnSpc>
                <a:spcPct val="115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	El aire se sopla en la base a través de toberas regularmente repartidas, dispuestas en el zócalo del horno [1].</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p:cNvPicPr>
            <a:picLocks noChangeAspect="1"/>
          </p:cNvPicPr>
          <p:nvPr/>
        </p:nvPicPr>
        <p:blipFill>
          <a:blip r:embed="rId3"/>
          <a:stretch>
            <a:fillRect/>
          </a:stretch>
        </p:blipFill>
        <p:spPr>
          <a:xfrm>
            <a:off x="7857279" y="2184679"/>
            <a:ext cx="2247619" cy="3076190"/>
          </a:xfrm>
          <a:prstGeom prst="rect">
            <a:avLst/>
          </a:prstGeom>
        </p:spPr>
      </p:pic>
      <p:sp>
        <p:nvSpPr>
          <p:cNvPr id="10" name="Rectángulo 9"/>
          <p:cNvSpPr/>
          <p:nvPr/>
        </p:nvSpPr>
        <p:spPr>
          <a:xfrm>
            <a:off x="1085192" y="4965561"/>
            <a:ext cx="9185525" cy="1477328"/>
          </a:xfrm>
          <a:prstGeom prst="rect">
            <a:avLst/>
          </a:prstGeom>
        </p:spPr>
        <p:txBody>
          <a:bodyPr wrap="square">
            <a:spAutoFit/>
          </a:bodyPr>
          <a:lstStyle/>
          <a:p>
            <a:r>
              <a:rPr lang="es-ES" dirty="0">
                <a:latin typeface="Calibri" panose="020F0502020204030204" pitchFamily="34" charset="0"/>
              </a:rPr>
              <a:t>Las dimensiones pueden ser:</a:t>
            </a:r>
          </a:p>
          <a:p>
            <a:r>
              <a:rPr lang="es-ES" dirty="0">
                <a:latin typeface="Calibri" panose="020F0502020204030204" pitchFamily="34" charset="0"/>
              </a:rPr>
              <a:t>	- Altura: 9 a 10 m.</a:t>
            </a:r>
          </a:p>
          <a:p>
            <a:r>
              <a:rPr lang="es-ES" dirty="0">
                <a:latin typeface="Calibri" panose="020F0502020204030204" pitchFamily="34" charset="0"/>
              </a:rPr>
              <a:t>	- Diámetro de la base: 3,85 m.</a:t>
            </a:r>
          </a:p>
          <a:p>
            <a:r>
              <a:rPr lang="es-ES" dirty="0">
                <a:latin typeface="Calibri" panose="020F0502020204030204" pitchFamily="34" charset="0"/>
              </a:rPr>
              <a:t>	- Diámetro tragante: 2,5 m.</a:t>
            </a:r>
          </a:p>
          <a:p>
            <a:r>
              <a:rPr lang="es-ES" dirty="0" smtClean="0">
                <a:latin typeface="Calibri" panose="020F0502020204030204" pitchFamily="34" charset="0"/>
              </a:rPr>
              <a:t>Puede </a:t>
            </a:r>
            <a:r>
              <a:rPr lang="es-ES" dirty="0">
                <a:latin typeface="Calibri" panose="020F0502020204030204" pitchFamily="34" charset="0"/>
              </a:rPr>
              <a:t>calcinar unas 70 </a:t>
            </a:r>
            <a:r>
              <a:rPr lang="es-ES" dirty="0" err="1">
                <a:latin typeface="Calibri" panose="020F0502020204030204" pitchFamily="34" charset="0"/>
              </a:rPr>
              <a:t>Tn</a:t>
            </a:r>
            <a:r>
              <a:rPr lang="es-ES" dirty="0">
                <a:latin typeface="Calibri" panose="020F0502020204030204" pitchFamily="34" charset="0"/>
              </a:rPr>
              <a:t> diarias. </a:t>
            </a:r>
            <a:r>
              <a:rPr lang="es-ES" dirty="0" smtClean="0">
                <a:latin typeface="Calibri" panose="020F0502020204030204" pitchFamily="34" charset="0"/>
              </a:rPr>
              <a:t>Se </a:t>
            </a:r>
            <a:r>
              <a:rPr lang="es-ES" dirty="0">
                <a:latin typeface="Calibri" panose="020F0502020204030204" pitchFamily="34" charset="0"/>
              </a:rPr>
              <a:t>puede utilizar como </a:t>
            </a:r>
            <a:r>
              <a:rPr lang="es-ES" dirty="0" smtClean="0">
                <a:latin typeface="Calibri" panose="020F0502020204030204" pitchFamily="34" charset="0"/>
              </a:rPr>
              <a:t>combustible de gas </a:t>
            </a:r>
            <a:r>
              <a:rPr lang="es-ES" dirty="0">
                <a:latin typeface="Calibri" panose="020F0502020204030204" pitchFamily="34" charset="0"/>
              </a:rPr>
              <a:t>de </a:t>
            </a:r>
            <a:r>
              <a:rPr lang="es-ES" dirty="0" smtClean="0">
                <a:latin typeface="Calibri" panose="020F0502020204030204" pitchFamily="34" charset="0"/>
              </a:rPr>
              <a:t>AH.</a:t>
            </a:r>
            <a:endParaRPr lang="es-ES" dirty="0">
              <a:latin typeface="Calibri" panose="020F0502020204030204" pitchFamily="34" charset="0"/>
            </a:endParaRPr>
          </a:p>
        </p:txBody>
      </p:sp>
    </p:spTree>
    <p:extLst>
      <p:ext uri="{BB962C8B-B14F-4D97-AF65-F5344CB8AC3E}">
        <p14:creationId xmlns:p14="http://schemas.microsoft.com/office/powerpoint/2010/main" val="3217947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93531" y="845914"/>
            <a:ext cx="7562193" cy="369332"/>
          </a:xfrm>
          <a:prstGeom prst="rect">
            <a:avLst/>
          </a:prstGeom>
        </p:spPr>
        <p:txBody>
          <a:bodyPr wrap="square">
            <a:spAutoFit/>
          </a:bodyPr>
          <a:lstStyle/>
          <a:p>
            <a:pPr algn="just"/>
            <a:r>
              <a:rPr lang="es-ES" dirty="0" smtClean="0"/>
              <a:t>    </a:t>
            </a:r>
            <a:r>
              <a:rPr lang="es-ES" dirty="0" smtClean="0">
                <a:latin typeface="Calibri" panose="020F0502020204030204" pitchFamily="34" charset="0"/>
              </a:rPr>
              <a:t>2) Tostación</a:t>
            </a:r>
            <a:endParaRPr lang="es-ES" u="sng" dirty="0">
              <a:latin typeface="Calibri" panose="020F0502020204030204" pitchFamily="34" charset="0"/>
            </a:endParaRPr>
          </a:p>
        </p:txBody>
      </p:sp>
      <p:pic>
        <p:nvPicPr>
          <p:cNvPr id="5" name="Imagen 4"/>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1148253" y="1334501"/>
            <a:ext cx="9965557" cy="4708981"/>
          </a:xfrm>
          <a:prstGeom prst="rect">
            <a:avLst/>
          </a:prstGeom>
        </p:spPr>
        <p:txBody>
          <a:bodyPr wrap="square">
            <a:spAutoFit/>
          </a:bodyPr>
          <a:lstStyle/>
          <a:p>
            <a:r>
              <a:rPr lang="es-ES" dirty="0" smtClean="0">
                <a:latin typeface="Calibri" panose="020F0502020204030204" pitchFamily="34" charset="0"/>
                <a:ea typeface="Calibri" panose="020F0502020204030204" pitchFamily="34" charset="0"/>
              </a:rPr>
              <a:t>      La </a:t>
            </a:r>
            <a:r>
              <a:rPr lang="es-ES" dirty="0">
                <a:latin typeface="Calibri" panose="020F0502020204030204" pitchFamily="34" charset="0"/>
                <a:ea typeface="Calibri" panose="020F0502020204030204" pitchFamily="34" charset="0"/>
              </a:rPr>
              <a:t>tostación de un mineral consiste en su oxidación por el oxígeno del aire a temperaturas más o menos elevadas</a:t>
            </a:r>
            <a:r>
              <a:rPr lang="es-ES" dirty="0" smtClean="0">
                <a:latin typeface="Calibri" panose="020F0502020204030204" pitchFamily="34" charset="0"/>
                <a:ea typeface="Calibri" panose="020F0502020204030204" pitchFamily="34" charset="0"/>
              </a:rPr>
              <a:t>.</a:t>
            </a:r>
          </a:p>
          <a:p>
            <a:r>
              <a:rPr lang="es-ES" dirty="0">
                <a:latin typeface="Calibri" panose="020F0502020204030204" pitchFamily="34" charset="0"/>
                <a:ea typeface="Calibri" panose="020F0502020204030204" pitchFamily="34" charset="0"/>
              </a:rPr>
              <a:t> </a:t>
            </a:r>
            <a:r>
              <a:rPr lang="es-ES" dirty="0" smtClean="0">
                <a:latin typeface="Calibri" panose="020F0502020204030204" pitchFamily="34" charset="0"/>
                <a:ea typeface="Calibri" panose="020F0502020204030204" pitchFamily="34" charset="0"/>
              </a:rPr>
              <a:t>     </a:t>
            </a:r>
            <a:r>
              <a:rPr lang="es-ES" dirty="0">
                <a:latin typeface="Calibri" panose="020F0502020204030204" pitchFamily="34" charset="0"/>
                <a:ea typeface="Calibri" panose="020F0502020204030204" pitchFamily="34" charset="0"/>
              </a:rPr>
              <a:t>En general se tuestan casi exclusivamente los minerales sulfurados </a:t>
            </a:r>
            <a:r>
              <a:rPr lang="es-ES" dirty="0" smtClean="0">
                <a:latin typeface="Calibri" panose="020F0502020204030204" pitchFamily="34" charset="0"/>
                <a:ea typeface="Calibri" panose="020F0502020204030204" pitchFamily="34" charset="0"/>
              </a:rPr>
              <a:t>(Pirita) y </a:t>
            </a:r>
            <a:r>
              <a:rPr lang="es-ES" dirty="0">
                <a:latin typeface="Calibri" panose="020F0502020204030204" pitchFamily="34" charset="0"/>
                <a:ea typeface="Calibri" panose="020F0502020204030204" pitchFamily="34" charset="0"/>
              </a:rPr>
              <a:t>excepcionalmente ciertos minerales de bajo grado de oxidación, como el oxido </a:t>
            </a:r>
            <a:r>
              <a:rPr lang="es-ES" dirty="0" smtClean="0">
                <a:latin typeface="Calibri" panose="020F0502020204030204" pitchFamily="34" charset="0"/>
                <a:ea typeface="Calibri" panose="020F0502020204030204" pitchFamily="34" charset="0"/>
              </a:rPr>
              <a:t>magnético (Magnetita).</a:t>
            </a:r>
          </a:p>
          <a:p>
            <a:endParaRPr lang="es-ES" dirty="0">
              <a:latin typeface="Calibri" panose="020F0502020204030204" pitchFamily="34" charset="0"/>
              <a:ea typeface="Calibri" panose="020F0502020204030204" pitchFamily="34" charset="0"/>
            </a:endParaRPr>
          </a:p>
          <a:p>
            <a:r>
              <a:rPr lang="es-ES" dirty="0">
                <a:latin typeface="Calibri" panose="020F0502020204030204" pitchFamily="34" charset="0"/>
              </a:rPr>
              <a:t>a) </a:t>
            </a:r>
            <a:r>
              <a:rPr lang="es-ES" u="sng" dirty="0">
                <a:latin typeface="Calibri" panose="020F0502020204030204" pitchFamily="34" charset="0"/>
              </a:rPr>
              <a:t>Tostación a </a:t>
            </a:r>
            <a:r>
              <a:rPr lang="es-ES" u="sng" dirty="0" smtClean="0">
                <a:latin typeface="Calibri" panose="020F0502020204030204" pitchFamily="34" charset="0"/>
              </a:rPr>
              <a:t>muerte </a:t>
            </a:r>
            <a:endParaRPr lang="es-ES" dirty="0">
              <a:latin typeface="Calibri" panose="020F0502020204030204" pitchFamily="34" charset="0"/>
            </a:endParaRPr>
          </a:p>
          <a:p>
            <a:r>
              <a:rPr lang="es-ES" dirty="0" smtClean="0">
                <a:latin typeface="Calibri" panose="020F0502020204030204" pitchFamily="34" charset="0"/>
              </a:rPr>
              <a:t>      Se </a:t>
            </a:r>
            <a:r>
              <a:rPr lang="es-ES" dirty="0">
                <a:latin typeface="Calibri" panose="020F0502020204030204" pitchFamily="34" charset="0"/>
              </a:rPr>
              <a:t>quema totalmente el azufre. Se realiza </a:t>
            </a:r>
            <a:r>
              <a:rPr lang="es-ES" dirty="0" smtClean="0">
                <a:latin typeface="Calibri" panose="020F0502020204030204" pitchFamily="34" charset="0"/>
              </a:rPr>
              <a:t>a aproximadamente </a:t>
            </a:r>
            <a:r>
              <a:rPr lang="es-ES" dirty="0">
                <a:latin typeface="Calibri" panose="020F0502020204030204" pitchFamily="34" charset="0"/>
              </a:rPr>
              <a:t>a 800º C. Se practica principalmente en los sulfuros de </a:t>
            </a:r>
            <a:r>
              <a:rPr lang="es-ES" dirty="0" smtClean="0">
                <a:latin typeface="Calibri" panose="020F0502020204030204" pitchFamily="34" charset="0"/>
              </a:rPr>
              <a:t>Fe (Pirita), </a:t>
            </a:r>
            <a:r>
              <a:rPr lang="es-ES" dirty="0">
                <a:latin typeface="Calibri" panose="020F0502020204030204" pitchFamily="34" charset="0"/>
              </a:rPr>
              <a:t>Zn, Pb</a:t>
            </a:r>
            <a:r>
              <a:rPr lang="es-ES" dirty="0" smtClean="0">
                <a:latin typeface="Calibri" panose="020F0502020204030204" pitchFamily="34" charset="0"/>
              </a:rPr>
              <a:t>.</a:t>
            </a:r>
          </a:p>
          <a:p>
            <a:endParaRPr lang="es-ES" dirty="0">
              <a:latin typeface="Calibri" panose="020F0502020204030204" pitchFamily="34" charset="0"/>
            </a:endParaRPr>
          </a:p>
          <a:p>
            <a:r>
              <a:rPr lang="es-ES" b="1" dirty="0">
                <a:latin typeface="Calibri" panose="020F0502020204030204" pitchFamily="34" charset="0"/>
              </a:rPr>
              <a:t>	4 S</a:t>
            </a:r>
            <a:r>
              <a:rPr lang="es-ES" b="1" baseline="-25000" dirty="0">
                <a:latin typeface="Calibri" panose="020F0502020204030204" pitchFamily="34" charset="0"/>
              </a:rPr>
              <a:t>2</a:t>
            </a:r>
            <a:r>
              <a:rPr lang="es-ES" b="1" dirty="0">
                <a:latin typeface="Calibri" panose="020F0502020204030204" pitchFamily="34" charset="0"/>
              </a:rPr>
              <a:t>Fe + 11 O</a:t>
            </a:r>
            <a:r>
              <a:rPr lang="es-ES" b="1" baseline="-25000" dirty="0">
                <a:latin typeface="Calibri" panose="020F0502020204030204" pitchFamily="34" charset="0"/>
              </a:rPr>
              <a:t>2</a:t>
            </a:r>
            <a:r>
              <a:rPr lang="es-ES" b="1" dirty="0">
                <a:latin typeface="Calibri" panose="020F0502020204030204" pitchFamily="34" charset="0"/>
              </a:rPr>
              <a:t> </a:t>
            </a:r>
            <a:r>
              <a:rPr lang="es-ES" b="1" dirty="0">
                <a:latin typeface="Calibri" panose="020F0502020204030204" pitchFamily="34" charset="0"/>
                <a:sym typeface="Wingdings" panose="05000000000000000000" pitchFamily="2" charset="2"/>
              </a:rPr>
              <a:t></a:t>
            </a:r>
            <a:r>
              <a:rPr lang="es-ES" b="1" dirty="0">
                <a:latin typeface="Calibri" panose="020F0502020204030204" pitchFamily="34" charset="0"/>
              </a:rPr>
              <a:t> 8 SO</a:t>
            </a:r>
            <a:r>
              <a:rPr lang="es-ES" b="1" baseline="-25000" dirty="0">
                <a:latin typeface="Calibri" panose="020F0502020204030204" pitchFamily="34" charset="0"/>
              </a:rPr>
              <a:t>2 </a:t>
            </a:r>
            <a:r>
              <a:rPr lang="es-ES" b="1" dirty="0">
                <a:latin typeface="Calibri" panose="020F0502020204030204" pitchFamily="34" charset="0"/>
              </a:rPr>
              <a:t>+ 2 </a:t>
            </a:r>
            <a:r>
              <a:rPr lang="es-ES" b="1" dirty="0" smtClean="0">
                <a:latin typeface="Calibri" panose="020F0502020204030204" pitchFamily="34" charset="0"/>
              </a:rPr>
              <a:t>Fe</a:t>
            </a:r>
            <a:r>
              <a:rPr lang="es-ES" b="1" baseline="-25000" dirty="0" smtClean="0">
                <a:latin typeface="Calibri" panose="020F0502020204030204" pitchFamily="34" charset="0"/>
              </a:rPr>
              <a:t>2</a:t>
            </a:r>
            <a:r>
              <a:rPr lang="es-ES" b="1" dirty="0" smtClean="0">
                <a:latin typeface="Calibri" panose="020F0502020204030204" pitchFamily="34" charset="0"/>
              </a:rPr>
              <a:t>O</a:t>
            </a:r>
            <a:r>
              <a:rPr lang="es-ES" b="1" baseline="-25000" dirty="0" smtClean="0">
                <a:latin typeface="Calibri" panose="020F0502020204030204" pitchFamily="34" charset="0"/>
              </a:rPr>
              <a:t>3</a:t>
            </a:r>
          </a:p>
          <a:p>
            <a:endParaRPr lang="es-ES" b="1" baseline="-25000" dirty="0">
              <a:latin typeface="Calibri" panose="020F0502020204030204" pitchFamily="34" charset="0"/>
            </a:endParaRPr>
          </a:p>
          <a:p>
            <a:r>
              <a:rPr lang="es-ES" dirty="0" smtClean="0">
                <a:latin typeface="Calibri" panose="020F0502020204030204" pitchFamily="34" charset="0"/>
              </a:rPr>
              <a:t>b) </a:t>
            </a:r>
            <a:r>
              <a:rPr lang="es-ES" u="sng" dirty="0" smtClean="0">
                <a:latin typeface="Calibri" panose="020F0502020204030204" pitchFamily="34" charset="0"/>
              </a:rPr>
              <a:t>Tostación </a:t>
            </a:r>
            <a:r>
              <a:rPr lang="es-ES" u="sng" dirty="0" err="1" smtClean="0">
                <a:latin typeface="Calibri" panose="020F0502020204030204" pitchFamily="34" charset="0"/>
              </a:rPr>
              <a:t>sulfatizante</a:t>
            </a:r>
            <a:r>
              <a:rPr lang="es-ES" u="sng" dirty="0" smtClean="0">
                <a:latin typeface="Calibri" panose="020F0502020204030204" pitchFamily="34" charset="0"/>
              </a:rPr>
              <a:t>. </a:t>
            </a:r>
            <a:endParaRPr lang="es-ES" dirty="0">
              <a:latin typeface="Calibri" panose="020F0502020204030204" pitchFamily="34" charset="0"/>
            </a:endParaRPr>
          </a:p>
          <a:p>
            <a:r>
              <a:rPr lang="es-ES" dirty="0">
                <a:latin typeface="Calibri" panose="020F0502020204030204" pitchFamily="34" charset="0"/>
              </a:rPr>
              <a:t>      </a:t>
            </a:r>
            <a:r>
              <a:rPr lang="es-ES" dirty="0" smtClean="0">
                <a:latin typeface="Calibri" panose="020F0502020204030204" pitchFamily="34" charset="0"/>
              </a:rPr>
              <a:t>Cuando </a:t>
            </a:r>
            <a:r>
              <a:rPr lang="es-ES" dirty="0">
                <a:latin typeface="Calibri" panose="020F0502020204030204" pitchFamily="34" charset="0"/>
              </a:rPr>
              <a:t>se somete a un sulfuro a la acción del oxígeno y a temperatura relativamente baja (150º - 200º C) se forman sulfatos y ahí su nombre</a:t>
            </a:r>
            <a:r>
              <a:rPr lang="es-ES" dirty="0" smtClean="0">
                <a:latin typeface="Calibri" panose="020F0502020204030204" pitchFamily="34" charset="0"/>
              </a:rPr>
              <a:t>.</a:t>
            </a:r>
          </a:p>
          <a:p>
            <a:endParaRPr lang="es-ES" dirty="0">
              <a:latin typeface="Calibri" panose="020F0502020204030204" pitchFamily="34" charset="0"/>
            </a:endParaRPr>
          </a:p>
          <a:p>
            <a:r>
              <a:rPr lang="es-ES" b="1" dirty="0" smtClean="0">
                <a:latin typeface="Calibri" panose="020F0502020204030204" pitchFamily="34" charset="0"/>
              </a:rPr>
              <a:t>       </a:t>
            </a:r>
            <a:r>
              <a:rPr lang="es-ES" b="1" dirty="0" err="1" smtClean="0">
                <a:latin typeface="Calibri" panose="020F0502020204030204" pitchFamily="34" charset="0"/>
              </a:rPr>
              <a:t>SZn</a:t>
            </a:r>
            <a:r>
              <a:rPr lang="es-ES" b="1" dirty="0" smtClean="0">
                <a:latin typeface="Calibri" panose="020F0502020204030204" pitchFamily="34" charset="0"/>
              </a:rPr>
              <a:t> </a:t>
            </a:r>
            <a:r>
              <a:rPr lang="es-ES" b="1" dirty="0">
                <a:latin typeface="Calibri" panose="020F0502020204030204" pitchFamily="34" charset="0"/>
              </a:rPr>
              <a:t>+ O</a:t>
            </a:r>
            <a:r>
              <a:rPr lang="es-ES" b="1" baseline="-25000" dirty="0">
                <a:latin typeface="Calibri" panose="020F0502020204030204" pitchFamily="34" charset="0"/>
              </a:rPr>
              <a:t>2</a:t>
            </a:r>
            <a:r>
              <a:rPr lang="es-ES" b="1" dirty="0">
                <a:latin typeface="Calibri" panose="020F0502020204030204" pitchFamily="34" charset="0"/>
              </a:rPr>
              <a:t> </a:t>
            </a:r>
            <a:r>
              <a:rPr lang="es-ES" b="1" dirty="0">
                <a:latin typeface="Calibri" panose="020F0502020204030204" pitchFamily="34" charset="0"/>
                <a:sym typeface="Wingdings" panose="05000000000000000000" pitchFamily="2" charset="2"/>
              </a:rPr>
              <a:t></a:t>
            </a:r>
            <a:r>
              <a:rPr lang="es-ES" b="1" dirty="0">
                <a:latin typeface="Calibri" panose="020F0502020204030204" pitchFamily="34" charset="0"/>
              </a:rPr>
              <a:t> SO</a:t>
            </a:r>
            <a:r>
              <a:rPr lang="es-ES" b="1" baseline="-25000" dirty="0">
                <a:latin typeface="Calibri" panose="020F0502020204030204" pitchFamily="34" charset="0"/>
              </a:rPr>
              <a:t>2</a:t>
            </a:r>
            <a:r>
              <a:rPr lang="es-ES" b="1" dirty="0">
                <a:latin typeface="Calibri" panose="020F0502020204030204" pitchFamily="34" charset="0"/>
              </a:rPr>
              <a:t>Zn</a:t>
            </a:r>
            <a:endParaRPr lang="es-ES" dirty="0">
              <a:latin typeface="Calibri" panose="020F0502020204030204" pitchFamily="34" charset="0"/>
            </a:endParaRPr>
          </a:p>
          <a:p>
            <a:r>
              <a:rPr lang="es-ES" dirty="0" smtClean="0">
                <a:latin typeface="Calibri" panose="020F0502020204030204" pitchFamily="34" charset="0"/>
                <a:ea typeface="Calibri" panose="020F0502020204030204" pitchFamily="34" charset="0"/>
              </a:rPr>
              <a:t> </a:t>
            </a:r>
            <a:endParaRPr lang="es-ES" dirty="0">
              <a:latin typeface="Calibri" panose="020F0502020204030204" pitchFamily="34" charset="0"/>
            </a:endParaRPr>
          </a:p>
        </p:txBody>
      </p:sp>
    </p:spTree>
    <p:extLst>
      <p:ext uri="{BB962C8B-B14F-4D97-AF65-F5344CB8AC3E}">
        <p14:creationId xmlns:p14="http://schemas.microsoft.com/office/powerpoint/2010/main" val="222579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93531" y="845914"/>
            <a:ext cx="7562193" cy="369332"/>
          </a:xfrm>
          <a:prstGeom prst="rect">
            <a:avLst/>
          </a:prstGeom>
        </p:spPr>
        <p:txBody>
          <a:bodyPr wrap="square">
            <a:spAutoFit/>
          </a:bodyPr>
          <a:lstStyle/>
          <a:p>
            <a:pPr algn="just"/>
            <a:r>
              <a:rPr lang="es-ES" dirty="0" smtClean="0"/>
              <a:t>    </a:t>
            </a:r>
            <a:r>
              <a:rPr lang="es-ES" dirty="0" smtClean="0">
                <a:latin typeface="Calibri" panose="020F0502020204030204" pitchFamily="34" charset="0"/>
              </a:rPr>
              <a:t>2) Tostación - Continuación</a:t>
            </a:r>
            <a:endParaRPr lang="es-ES" u="sng" dirty="0">
              <a:latin typeface="Calibri" panose="020F0502020204030204" pitchFamily="34" charset="0"/>
            </a:endParaRPr>
          </a:p>
        </p:txBody>
      </p:sp>
      <p:pic>
        <p:nvPicPr>
          <p:cNvPr id="5" name="Imagen 4"/>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1481958" y="1471279"/>
            <a:ext cx="7562193" cy="369332"/>
          </a:xfrm>
          <a:prstGeom prst="rect">
            <a:avLst/>
          </a:prstGeom>
        </p:spPr>
        <p:txBody>
          <a:bodyPr wrap="square">
            <a:spAutoFit/>
          </a:bodyPr>
          <a:lstStyle/>
          <a:p>
            <a:pPr algn="just"/>
            <a:r>
              <a:rPr lang="es-ES" dirty="0" smtClean="0"/>
              <a:t>    </a:t>
            </a:r>
            <a:r>
              <a:rPr lang="es-ES" dirty="0" smtClean="0">
                <a:latin typeface="Calibri" panose="020F0502020204030204" pitchFamily="34" charset="0"/>
              </a:rPr>
              <a:t>a-1) Hornos de solera múltiples, para minerales </a:t>
            </a:r>
            <a:r>
              <a:rPr lang="es-ES" i="1" dirty="0" smtClean="0">
                <a:latin typeface="Calibri" panose="020F0502020204030204" pitchFamily="34" charset="0"/>
              </a:rPr>
              <a:t>auto combustibles</a:t>
            </a:r>
            <a:r>
              <a:rPr lang="es-ES" dirty="0" smtClean="0">
                <a:latin typeface="Calibri" panose="020F0502020204030204" pitchFamily="34" charset="0"/>
              </a:rPr>
              <a:t>.</a:t>
            </a:r>
            <a:endParaRPr lang="es-ES" u="sng" dirty="0">
              <a:latin typeface="Calibri" panose="020F0502020204030204" pitchFamily="34" charset="0"/>
            </a:endParaRPr>
          </a:p>
        </p:txBody>
      </p:sp>
      <p:pic>
        <p:nvPicPr>
          <p:cNvPr id="7" name="Imagen 6"/>
          <p:cNvPicPr>
            <a:picLocks noChangeAspect="1"/>
          </p:cNvPicPr>
          <p:nvPr/>
        </p:nvPicPr>
        <p:blipFill>
          <a:blip r:embed="rId3"/>
          <a:stretch>
            <a:fillRect/>
          </a:stretch>
        </p:blipFill>
        <p:spPr>
          <a:xfrm>
            <a:off x="5134712" y="2125409"/>
            <a:ext cx="2779326" cy="3292018"/>
          </a:xfrm>
          <a:prstGeom prst="rect">
            <a:avLst/>
          </a:prstGeom>
        </p:spPr>
      </p:pic>
      <p:sp>
        <p:nvSpPr>
          <p:cNvPr id="9" name="Rectángulo 8"/>
          <p:cNvSpPr/>
          <p:nvPr/>
        </p:nvSpPr>
        <p:spPr>
          <a:xfrm>
            <a:off x="1077308" y="2080709"/>
            <a:ext cx="3790017" cy="3693319"/>
          </a:xfrm>
          <a:prstGeom prst="rect">
            <a:avLst/>
          </a:prstGeom>
        </p:spPr>
        <p:txBody>
          <a:bodyPr wrap="square">
            <a:spAutoFit/>
          </a:bodyPr>
          <a:lstStyle/>
          <a:p>
            <a:r>
              <a:rPr lang="es-ES" dirty="0" smtClean="0">
                <a:latin typeface="Calibri" panose="020F0502020204030204" pitchFamily="34" charset="0"/>
              </a:rPr>
              <a:t>    Estos </a:t>
            </a:r>
            <a:r>
              <a:rPr lang="es-ES" dirty="0">
                <a:latin typeface="Calibri" panose="020F0502020204030204" pitchFamily="34" charset="0"/>
              </a:rPr>
              <a:t>hornos no tienen hogar, sino simplemente un quemador para iniciar el encendido. </a:t>
            </a:r>
            <a:endParaRPr lang="es-ES" dirty="0" smtClean="0">
              <a:latin typeface="Calibri" panose="020F0502020204030204" pitchFamily="34" charset="0"/>
            </a:endParaRPr>
          </a:p>
          <a:p>
            <a:r>
              <a:rPr lang="es-ES" dirty="0">
                <a:latin typeface="Calibri" panose="020F0502020204030204" pitchFamily="34" charset="0"/>
              </a:rPr>
              <a:t> </a:t>
            </a:r>
            <a:r>
              <a:rPr lang="es-ES" dirty="0" smtClean="0">
                <a:latin typeface="Calibri" panose="020F0502020204030204" pitchFamily="34" charset="0"/>
              </a:rPr>
              <a:t>   Tienen </a:t>
            </a:r>
            <a:r>
              <a:rPr lang="es-ES" dirty="0">
                <a:latin typeface="Calibri" panose="020F0502020204030204" pitchFamily="34" charset="0"/>
              </a:rPr>
              <a:t>forma cilíndrica con 6 a 10 soleras de cemento armado, agujereados para dejar paso a un eje hueco con brazos en forma de rastrillo, cuyas paletas convenientemente inclinadas aseguran en cada solera el pasaje del mineral a la solera inferior a través de aberturas situadas alternadamente en la periferia y cerca del eje.</a:t>
            </a:r>
          </a:p>
        </p:txBody>
      </p:sp>
      <p:pic>
        <p:nvPicPr>
          <p:cNvPr id="10" name="Imagen 9"/>
          <p:cNvPicPr>
            <a:picLocks noChangeAspect="1"/>
          </p:cNvPicPr>
          <p:nvPr/>
        </p:nvPicPr>
        <p:blipFill>
          <a:blip r:embed="rId4"/>
          <a:stretch>
            <a:fillRect/>
          </a:stretch>
        </p:blipFill>
        <p:spPr>
          <a:xfrm>
            <a:off x="8181425" y="2125409"/>
            <a:ext cx="2932386" cy="3292018"/>
          </a:xfrm>
          <a:prstGeom prst="rect">
            <a:avLst/>
          </a:prstGeom>
        </p:spPr>
      </p:pic>
    </p:spTree>
    <p:extLst>
      <p:ext uri="{BB962C8B-B14F-4D97-AF65-F5344CB8AC3E}">
        <p14:creationId xmlns:p14="http://schemas.microsoft.com/office/powerpoint/2010/main" val="2313439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Título 1"/>
          <p:cNvSpPr txBox="1">
            <a:spLocks/>
          </p:cNvSpPr>
          <p:nvPr/>
        </p:nvSpPr>
        <p:spPr>
          <a:xfrm>
            <a:off x="825062" y="748861"/>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smtClean="0"/>
              <a:t>Hierro - Estructura</a:t>
            </a:r>
            <a:endParaRPr lang="es-ES" sz="3200" dirty="0"/>
          </a:p>
        </p:txBody>
      </p:sp>
      <p:pic>
        <p:nvPicPr>
          <p:cNvPr id="8" name="Imagen 7"/>
          <p:cNvPicPr>
            <a:picLocks noChangeAspect="1"/>
          </p:cNvPicPr>
          <p:nvPr/>
        </p:nvPicPr>
        <p:blipFill>
          <a:blip r:embed="rId3"/>
          <a:stretch>
            <a:fillRect/>
          </a:stretch>
        </p:blipFill>
        <p:spPr>
          <a:xfrm>
            <a:off x="5679325" y="1959028"/>
            <a:ext cx="5434485" cy="3555059"/>
          </a:xfrm>
          <a:prstGeom prst="rect">
            <a:avLst/>
          </a:prstGeom>
        </p:spPr>
      </p:pic>
      <p:pic>
        <p:nvPicPr>
          <p:cNvPr id="9" name="Imagen 8"/>
          <p:cNvPicPr>
            <a:picLocks noChangeAspect="1"/>
          </p:cNvPicPr>
          <p:nvPr/>
        </p:nvPicPr>
        <p:blipFill>
          <a:blip r:embed="rId4"/>
          <a:stretch>
            <a:fillRect/>
          </a:stretch>
        </p:blipFill>
        <p:spPr>
          <a:xfrm>
            <a:off x="825062" y="1676233"/>
            <a:ext cx="2753710" cy="2883714"/>
          </a:xfrm>
          <a:prstGeom prst="rect">
            <a:avLst/>
          </a:prstGeom>
        </p:spPr>
      </p:pic>
      <p:cxnSp>
        <p:nvCxnSpPr>
          <p:cNvPr id="13" name="Conector recto de flecha 12"/>
          <p:cNvCxnSpPr/>
          <p:nvPr/>
        </p:nvCxnSpPr>
        <p:spPr>
          <a:xfrm flipV="1">
            <a:off x="5627848" y="3279228"/>
            <a:ext cx="1277449" cy="259483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5" name="Conector recto de flecha 14"/>
          <p:cNvCxnSpPr/>
          <p:nvPr/>
        </p:nvCxnSpPr>
        <p:spPr>
          <a:xfrm flipV="1">
            <a:off x="5627848" y="4282966"/>
            <a:ext cx="2018429" cy="159109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7" name="Conector recto de flecha 16"/>
          <p:cNvCxnSpPr/>
          <p:nvPr/>
        </p:nvCxnSpPr>
        <p:spPr>
          <a:xfrm flipV="1">
            <a:off x="5627848" y="2919250"/>
            <a:ext cx="906959" cy="2954816"/>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9" name="Conector recto de flecha 18"/>
          <p:cNvCxnSpPr/>
          <p:nvPr/>
        </p:nvCxnSpPr>
        <p:spPr>
          <a:xfrm flipV="1">
            <a:off x="5626098" y="4642945"/>
            <a:ext cx="2256661" cy="123112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21" name="CuadroTexto 20"/>
          <p:cNvSpPr txBox="1"/>
          <p:nvPr/>
        </p:nvSpPr>
        <p:spPr>
          <a:xfrm>
            <a:off x="4337064" y="5714274"/>
            <a:ext cx="1777765" cy="584775"/>
          </a:xfrm>
          <a:prstGeom prst="rect">
            <a:avLst/>
          </a:prstGeom>
          <a:noFill/>
        </p:spPr>
        <p:txBody>
          <a:bodyPr wrap="square" rtlCol="0">
            <a:spAutoFit/>
          </a:bodyPr>
          <a:lstStyle/>
          <a:p>
            <a:r>
              <a:rPr lang="es-ES" sz="1600" dirty="0" smtClean="0"/>
              <a:t>Cambios alotrópicos</a:t>
            </a:r>
            <a:endParaRPr lang="es-ES" sz="1600" dirty="0"/>
          </a:p>
        </p:txBody>
      </p:sp>
      <p:sp>
        <p:nvSpPr>
          <p:cNvPr id="26" name="CuadroTexto 25"/>
          <p:cNvSpPr txBox="1"/>
          <p:nvPr/>
        </p:nvSpPr>
        <p:spPr>
          <a:xfrm>
            <a:off x="5679324" y="1240097"/>
            <a:ext cx="4142594" cy="584775"/>
          </a:xfrm>
          <a:prstGeom prst="rect">
            <a:avLst/>
          </a:prstGeom>
          <a:noFill/>
        </p:spPr>
        <p:txBody>
          <a:bodyPr wrap="square" rtlCol="0">
            <a:spAutoFit/>
          </a:bodyPr>
          <a:lstStyle/>
          <a:p>
            <a:r>
              <a:rPr lang="es-ES" sz="1600" dirty="0" smtClean="0"/>
              <a:t>“r”; enfriamiento (</a:t>
            </a:r>
            <a:r>
              <a:rPr lang="es-ES" sz="1600" dirty="0" err="1" smtClean="0"/>
              <a:t>refroidissement</a:t>
            </a:r>
            <a:r>
              <a:rPr lang="es-ES" sz="1600" dirty="0" smtClean="0"/>
              <a:t>)</a:t>
            </a:r>
          </a:p>
          <a:p>
            <a:r>
              <a:rPr lang="es-ES" sz="1600" dirty="0" smtClean="0"/>
              <a:t>“c”; calentamiento (</a:t>
            </a:r>
            <a:r>
              <a:rPr lang="es-ES" sz="1600" dirty="0" err="1" smtClean="0"/>
              <a:t>chauffage</a:t>
            </a:r>
            <a:r>
              <a:rPr lang="es-ES" sz="1600" dirty="0" smtClean="0"/>
              <a:t>)</a:t>
            </a:r>
            <a:endParaRPr lang="es-ES" sz="1600" dirty="0"/>
          </a:p>
        </p:txBody>
      </p:sp>
      <p:sp>
        <p:nvSpPr>
          <p:cNvPr id="27" name="CuadroTexto 26"/>
          <p:cNvSpPr txBox="1"/>
          <p:nvPr/>
        </p:nvSpPr>
        <p:spPr>
          <a:xfrm>
            <a:off x="3630010" y="1959028"/>
            <a:ext cx="1996088" cy="2062103"/>
          </a:xfrm>
          <a:prstGeom prst="rect">
            <a:avLst/>
          </a:prstGeom>
          <a:noFill/>
        </p:spPr>
        <p:txBody>
          <a:bodyPr wrap="square" rtlCol="0">
            <a:spAutoFit/>
          </a:bodyPr>
          <a:lstStyle/>
          <a:p>
            <a:r>
              <a:rPr lang="es-ES" sz="1600" dirty="0" smtClean="0"/>
              <a:t>La diferencia en las temperaturas Ar y Ac en los dos proceso es mayor cuanto mayor es la velocidad con que se desarrollan ambos.</a:t>
            </a:r>
            <a:endParaRPr lang="es-ES" sz="1600" dirty="0"/>
          </a:p>
        </p:txBody>
      </p:sp>
      <p:sp>
        <p:nvSpPr>
          <p:cNvPr id="28" name="CuadroTexto 27"/>
          <p:cNvSpPr txBox="1"/>
          <p:nvPr/>
        </p:nvSpPr>
        <p:spPr>
          <a:xfrm>
            <a:off x="6259012" y="5597292"/>
            <a:ext cx="4649742" cy="1077218"/>
          </a:xfrm>
          <a:prstGeom prst="rect">
            <a:avLst/>
          </a:prstGeom>
          <a:noFill/>
        </p:spPr>
        <p:txBody>
          <a:bodyPr wrap="square" rtlCol="0">
            <a:spAutoFit/>
          </a:bodyPr>
          <a:lstStyle/>
          <a:p>
            <a:r>
              <a:rPr lang="es-ES" sz="1600" dirty="0" smtClean="0"/>
              <a:t>Si el </a:t>
            </a:r>
            <a:r>
              <a:rPr lang="es-ES" sz="1600" dirty="0" smtClean="0">
                <a:solidFill>
                  <a:srgbClr val="FF0000"/>
                </a:solidFill>
              </a:rPr>
              <a:t>calentamiento</a:t>
            </a:r>
            <a:r>
              <a:rPr lang="es-ES" sz="1600" dirty="0" smtClean="0"/>
              <a:t> o </a:t>
            </a:r>
            <a:r>
              <a:rPr lang="es-ES" sz="1600" i="1" dirty="0" smtClean="0"/>
              <a:t>el </a:t>
            </a:r>
            <a:r>
              <a:rPr lang="es-ES" sz="1600" b="1" i="1" dirty="0" smtClean="0">
                <a:solidFill>
                  <a:srgbClr val="002060"/>
                </a:solidFill>
              </a:rPr>
              <a:t>enfriamiento</a:t>
            </a:r>
            <a:r>
              <a:rPr lang="es-ES" sz="1600" i="1" dirty="0" smtClean="0"/>
              <a:t> </a:t>
            </a:r>
            <a:r>
              <a:rPr lang="es-ES" sz="1600" dirty="0" smtClean="0"/>
              <a:t>se hiciesen a una velocidad infinitamente lenta, las temperaturas (A) son idénticas para ambos fenómenos.</a:t>
            </a:r>
            <a:endParaRPr lang="es-ES" sz="1600" dirty="0"/>
          </a:p>
        </p:txBody>
      </p:sp>
      <p:sp>
        <p:nvSpPr>
          <p:cNvPr id="29" name="CuadroTexto 28"/>
          <p:cNvSpPr txBox="1"/>
          <p:nvPr/>
        </p:nvSpPr>
        <p:spPr>
          <a:xfrm>
            <a:off x="2300438" y="3152270"/>
            <a:ext cx="539528" cy="253916"/>
          </a:xfrm>
          <a:prstGeom prst="rect">
            <a:avLst/>
          </a:prstGeom>
          <a:noFill/>
        </p:spPr>
        <p:txBody>
          <a:bodyPr wrap="square" rtlCol="0">
            <a:spAutoFit/>
          </a:bodyPr>
          <a:lstStyle/>
          <a:p>
            <a:r>
              <a:rPr lang="es-ES" sz="1000" dirty="0" smtClean="0">
                <a:solidFill>
                  <a:schemeClr val="bg1"/>
                </a:solidFill>
              </a:rPr>
              <a:t>Fe - </a:t>
            </a:r>
            <a:r>
              <a:rPr lang="el-GR" sz="1000" dirty="0" smtClean="0">
                <a:solidFill>
                  <a:schemeClr val="bg1"/>
                </a:solidFill>
              </a:rPr>
              <a:t>β</a:t>
            </a:r>
            <a:endParaRPr lang="es-ES" sz="1000" dirty="0">
              <a:solidFill>
                <a:schemeClr val="bg1"/>
              </a:solidFill>
            </a:endParaRPr>
          </a:p>
        </p:txBody>
      </p:sp>
      <p:sp>
        <p:nvSpPr>
          <p:cNvPr id="36" name="CuadroTexto 35"/>
          <p:cNvSpPr txBox="1"/>
          <p:nvPr/>
        </p:nvSpPr>
        <p:spPr>
          <a:xfrm>
            <a:off x="867103" y="6142123"/>
            <a:ext cx="1777765" cy="338554"/>
          </a:xfrm>
          <a:prstGeom prst="rect">
            <a:avLst/>
          </a:prstGeom>
          <a:noFill/>
        </p:spPr>
        <p:txBody>
          <a:bodyPr wrap="square" rtlCol="0">
            <a:spAutoFit/>
          </a:bodyPr>
          <a:lstStyle/>
          <a:p>
            <a:r>
              <a:rPr lang="es-ES" sz="1600" dirty="0" smtClean="0"/>
              <a:t>Fe; , </a:t>
            </a:r>
            <a:r>
              <a:rPr lang="el-GR" sz="1600" dirty="0" smtClean="0"/>
              <a:t>β</a:t>
            </a:r>
            <a:r>
              <a:rPr lang="es-ES" sz="1600" dirty="0" smtClean="0"/>
              <a:t> y </a:t>
            </a:r>
            <a:r>
              <a:rPr lang="es-ES" sz="1600" dirty="0" smtClean="0">
                <a:sym typeface="Symbol" panose="05050102010706020507" pitchFamily="18" charset="2"/>
              </a:rPr>
              <a:t></a:t>
            </a:r>
            <a:endParaRPr lang="es-ES" sz="1600" dirty="0"/>
          </a:p>
        </p:txBody>
      </p:sp>
      <p:pic>
        <p:nvPicPr>
          <p:cNvPr id="35" name="Imagen 34"/>
          <p:cNvPicPr>
            <a:picLocks noChangeAspect="1"/>
          </p:cNvPicPr>
          <p:nvPr/>
        </p:nvPicPr>
        <p:blipFill>
          <a:blip r:embed="rId5"/>
          <a:stretch>
            <a:fillRect/>
          </a:stretch>
        </p:blipFill>
        <p:spPr>
          <a:xfrm>
            <a:off x="1047095" y="4742425"/>
            <a:ext cx="847725" cy="1381125"/>
          </a:xfrm>
          <a:prstGeom prst="rect">
            <a:avLst/>
          </a:prstGeom>
        </p:spPr>
      </p:pic>
      <p:pic>
        <p:nvPicPr>
          <p:cNvPr id="37" name="Imagen 36"/>
          <p:cNvPicPr>
            <a:picLocks noChangeAspect="1"/>
          </p:cNvPicPr>
          <p:nvPr/>
        </p:nvPicPr>
        <p:blipFill>
          <a:blip r:embed="rId6"/>
          <a:stretch>
            <a:fillRect/>
          </a:stretch>
        </p:blipFill>
        <p:spPr>
          <a:xfrm>
            <a:off x="2469093" y="4754776"/>
            <a:ext cx="866775" cy="1381125"/>
          </a:xfrm>
          <a:prstGeom prst="rect">
            <a:avLst/>
          </a:prstGeom>
        </p:spPr>
      </p:pic>
      <p:sp>
        <p:nvSpPr>
          <p:cNvPr id="39" name="CuadroTexto 38"/>
          <p:cNvSpPr txBox="1"/>
          <p:nvPr/>
        </p:nvSpPr>
        <p:spPr>
          <a:xfrm>
            <a:off x="2602827" y="6142123"/>
            <a:ext cx="809297" cy="338554"/>
          </a:xfrm>
          <a:prstGeom prst="rect">
            <a:avLst/>
          </a:prstGeom>
          <a:noFill/>
        </p:spPr>
        <p:txBody>
          <a:bodyPr wrap="square" rtlCol="0">
            <a:spAutoFit/>
          </a:bodyPr>
          <a:lstStyle/>
          <a:p>
            <a:r>
              <a:rPr lang="es-ES" sz="1600" dirty="0" smtClean="0"/>
              <a:t>Fe -</a:t>
            </a:r>
            <a:r>
              <a:rPr lang="es-ES" sz="1600" dirty="0" smtClean="0">
                <a:sym typeface="Symbol" panose="05050102010706020507" pitchFamily="18" charset="2"/>
              </a:rPr>
              <a:t></a:t>
            </a:r>
            <a:endParaRPr lang="es-ES" sz="1600" dirty="0"/>
          </a:p>
        </p:txBody>
      </p:sp>
    </p:spTree>
    <p:extLst>
      <p:ext uri="{BB962C8B-B14F-4D97-AF65-F5344CB8AC3E}">
        <p14:creationId xmlns:p14="http://schemas.microsoft.com/office/powerpoint/2010/main" val="30968508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93531" y="845914"/>
            <a:ext cx="7562193" cy="369332"/>
          </a:xfrm>
          <a:prstGeom prst="rect">
            <a:avLst/>
          </a:prstGeom>
        </p:spPr>
        <p:txBody>
          <a:bodyPr wrap="square">
            <a:spAutoFit/>
          </a:bodyPr>
          <a:lstStyle/>
          <a:p>
            <a:pPr algn="just"/>
            <a:r>
              <a:rPr lang="es-ES" dirty="0" smtClean="0"/>
              <a:t>    </a:t>
            </a:r>
            <a:r>
              <a:rPr lang="es-ES" dirty="0" smtClean="0">
                <a:latin typeface="Calibri" panose="020F0502020204030204" pitchFamily="34" charset="0"/>
              </a:rPr>
              <a:t>2) Tostación - Continuación</a:t>
            </a:r>
            <a:endParaRPr lang="es-ES" u="sng" dirty="0">
              <a:latin typeface="Calibri" panose="020F0502020204030204" pitchFamily="34" charset="0"/>
            </a:endParaRPr>
          </a:p>
        </p:txBody>
      </p:sp>
      <p:pic>
        <p:nvPicPr>
          <p:cNvPr id="5" name="Imagen 4"/>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1481958" y="1471279"/>
            <a:ext cx="8418787" cy="369332"/>
          </a:xfrm>
          <a:prstGeom prst="rect">
            <a:avLst/>
          </a:prstGeom>
        </p:spPr>
        <p:txBody>
          <a:bodyPr wrap="square">
            <a:spAutoFit/>
          </a:bodyPr>
          <a:lstStyle/>
          <a:p>
            <a:pPr algn="just"/>
            <a:r>
              <a:rPr lang="es-ES" dirty="0" smtClean="0"/>
              <a:t>    </a:t>
            </a:r>
            <a:r>
              <a:rPr lang="es-ES" dirty="0" smtClean="0">
                <a:latin typeface="Calibri" panose="020F0502020204030204" pitchFamily="34" charset="0"/>
              </a:rPr>
              <a:t>a-2) Hornos de solera múltiples, para minerales </a:t>
            </a:r>
            <a:r>
              <a:rPr lang="es-ES" i="1" dirty="0" smtClean="0">
                <a:latin typeface="Calibri" panose="020F0502020204030204" pitchFamily="34" charset="0"/>
              </a:rPr>
              <a:t>no auto combustibles, </a:t>
            </a:r>
            <a:r>
              <a:rPr lang="es-ES" dirty="0" smtClean="0">
                <a:latin typeface="Calibri" panose="020F0502020204030204" pitchFamily="34" charset="0"/>
              </a:rPr>
              <a:t>Horno Mufla.</a:t>
            </a:r>
            <a:endParaRPr lang="es-ES" u="sng" dirty="0">
              <a:latin typeface="Calibri" panose="020F0502020204030204" pitchFamily="34" charset="0"/>
            </a:endParaRPr>
          </a:p>
        </p:txBody>
      </p:sp>
      <p:sp>
        <p:nvSpPr>
          <p:cNvPr id="8" name="Rectángulo 7"/>
          <p:cNvSpPr/>
          <p:nvPr/>
        </p:nvSpPr>
        <p:spPr>
          <a:xfrm>
            <a:off x="793531" y="2096644"/>
            <a:ext cx="6096000" cy="3970318"/>
          </a:xfrm>
          <a:prstGeom prst="rect">
            <a:avLst/>
          </a:prstGeom>
        </p:spPr>
        <p:txBody>
          <a:bodyPr>
            <a:spAutoFit/>
          </a:bodyPr>
          <a:lstStyle/>
          <a:p>
            <a:r>
              <a:rPr lang="es-ES" dirty="0" smtClean="0">
                <a:latin typeface="Calibri" panose="020F0502020204030204" pitchFamily="34" charset="0"/>
              </a:rPr>
              <a:t>        Estos </a:t>
            </a:r>
            <a:r>
              <a:rPr lang="es-ES" dirty="0">
                <a:latin typeface="Calibri" panose="020F0502020204030204" pitchFamily="34" charset="0"/>
              </a:rPr>
              <a:t>hornos están formados por un hogar pero no hay contacto entre el combustible </a:t>
            </a:r>
            <a:r>
              <a:rPr lang="es-ES" dirty="0" smtClean="0">
                <a:latin typeface="Calibri" panose="020F0502020204030204" pitchFamily="34" charset="0"/>
              </a:rPr>
              <a:t>y </a:t>
            </a:r>
            <a:r>
              <a:rPr lang="es-ES" dirty="0">
                <a:latin typeface="Calibri" panose="020F0502020204030204" pitchFamily="34" charset="0"/>
              </a:rPr>
              <a:t>productos de combustión por una parte y el mineral de tostación por otra.</a:t>
            </a:r>
          </a:p>
          <a:p>
            <a:r>
              <a:rPr lang="es-ES" dirty="0">
                <a:latin typeface="Calibri" panose="020F0502020204030204" pitchFamily="34" charset="0"/>
              </a:rPr>
              <a:t>	Son conocidos como hornos </a:t>
            </a:r>
            <a:r>
              <a:rPr lang="es-ES" dirty="0" err="1" smtClean="0">
                <a:latin typeface="Calibri" panose="020F0502020204030204" pitchFamily="34" charset="0"/>
              </a:rPr>
              <a:t>Spirlet</a:t>
            </a:r>
            <a:r>
              <a:rPr lang="es-ES" dirty="0" smtClean="0">
                <a:latin typeface="Calibri" panose="020F0502020204030204" pitchFamily="34" charset="0"/>
              </a:rPr>
              <a:t>, están </a:t>
            </a:r>
            <a:r>
              <a:rPr lang="es-ES" dirty="0">
                <a:latin typeface="Calibri" panose="020F0502020204030204" pitchFamily="34" charset="0"/>
              </a:rPr>
              <a:t>compuesto de 3 soleras. La solera central está fija y las dos restantes pueden girar por unos rodamientos a bolas que </a:t>
            </a:r>
            <a:r>
              <a:rPr lang="es-ES" dirty="0" smtClean="0">
                <a:latin typeface="Calibri" panose="020F0502020204030204" pitchFamily="34" charset="0"/>
              </a:rPr>
              <a:t>reposan </a:t>
            </a:r>
            <a:r>
              <a:rPr lang="es-ES" dirty="0">
                <a:latin typeface="Calibri" panose="020F0502020204030204" pitchFamily="34" charset="0"/>
              </a:rPr>
              <a:t>sobre un carril circular. Las paredes laterales están formadas por la unión de coronas cilíndricas unidas a las soleras. Su aislamiento está asegurado por uniones de arena. </a:t>
            </a:r>
            <a:endParaRPr lang="es-ES" dirty="0" smtClean="0">
              <a:latin typeface="Calibri" panose="020F0502020204030204" pitchFamily="34" charset="0"/>
            </a:endParaRPr>
          </a:p>
          <a:p>
            <a:r>
              <a:rPr lang="es-ES" dirty="0">
                <a:latin typeface="Calibri" panose="020F0502020204030204" pitchFamily="34" charset="0"/>
              </a:rPr>
              <a:t> </a:t>
            </a:r>
            <a:r>
              <a:rPr lang="es-ES" dirty="0" smtClean="0">
                <a:latin typeface="Calibri" panose="020F0502020204030204" pitchFamily="34" charset="0"/>
              </a:rPr>
              <a:t>       El </a:t>
            </a:r>
            <a:r>
              <a:rPr lang="es-ES" dirty="0">
                <a:latin typeface="Calibri" panose="020F0502020204030204" pitchFamily="34" charset="0"/>
              </a:rPr>
              <a:t>removido de material se realiza por medio de ladrillos suspendidos encima de cada solera, separando los gases de combustión de los que provienen de la tostación.</a:t>
            </a:r>
          </a:p>
          <a:p>
            <a:r>
              <a:rPr lang="es-ES" dirty="0">
                <a:latin typeface="Calibri" panose="020F0502020204030204" pitchFamily="34" charset="0"/>
              </a:rPr>
              <a:t>	Un horno de 4 m de diámetro y 3 m de altura puede tratar 65 </a:t>
            </a:r>
            <a:r>
              <a:rPr lang="es-ES" dirty="0" err="1">
                <a:latin typeface="Calibri" panose="020F0502020204030204" pitchFamily="34" charset="0"/>
              </a:rPr>
              <a:t>Tn</a:t>
            </a:r>
            <a:r>
              <a:rPr lang="es-ES" dirty="0">
                <a:latin typeface="Calibri" panose="020F0502020204030204" pitchFamily="34" charset="0"/>
              </a:rPr>
              <a:t>/día.</a:t>
            </a:r>
          </a:p>
        </p:txBody>
      </p:sp>
      <p:pic>
        <p:nvPicPr>
          <p:cNvPr id="4098" name="Imagen 20" descr="C:\Documents and Settings\Luck\Mis documentos\Mis escaneos\2008-06 (jun)\FigV3hornoSpirl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508" y="2317360"/>
            <a:ext cx="3494303" cy="267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867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93531" y="845914"/>
            <a:ext cx="7562193" cy="369332"/>
          </a:xfrm>
          <a:prstGeom prst="rect">
            <a:avLst/>
          </a:prstGeom>
        </p:spPr>
        <p:txBody>
          <a:bodyPr wrap="square">
            <a:spAutoFit/>
          </a:bodyPr>
          <a:lstStyle/>
          <a:p>
            <a:pPr algn="just"/>
            <a:r>
              <a:rPr lang="es-ES" dirty="0" smtClean="0"/>
              <a:t>    </a:t>
            </a:r>
            <a:r>
              <a:rPr lang="es-ES" dirty="0" smtClean="0">
                <a:latin typeface="Calibri" panose="020F0502020204030204" pitchFamily="34" charset="0"/>
              </a:rPr>
              <a:t>2) Tostación - Continuación</a:t>
            </a:r>
            <a:endParaRPr lang="es-ES" u="sng" dirty="0">
              <a:latin typeface="Calibri" panose="020F0502020204030204" pitchFamily="34" charset="0"/>
            </a:endParaRPr>
          </a:p>
        </p:txBody>
      </p:sp>
      <p:pic>
        <p:nvPicPr>
          <p:cNvPr id="5" name="Imagen 4"/>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1481958" y="1471279"/>
            <a:ext cx="8418787" cy="369332"/>
          </a:xfrm>
          <a:prstGeom prst="rect">
            <a:avLst/>
          </a:prstGeom>
        </p:spPr>
        <p:txBody>
          <a:bodyPr wrap="square">
            <a:spAutoFit/>
          </a:bodyPr>
          <a:lstStyle/>
          <a:p>
            <a:pPr algn="just"/>
            <a:r>
              <a:rPr lang="es-ES" dirty="0" smtClean="0"/>
              <a:t>    </a:t>
            </a:r>
            <a:r>
              <a:rPr lang="es-ES" dirty="0" smtClean="0">
                <a:latin typeface="Calibri" panose="020F0502020204030204" pitchFamily="34" charset="0"/>
              </a:rPr>
              <a:t>b) Horno de reverbero</a:t>
            </a:r>
            <a:endParaRPr lang="es-ES" u="sng" dirty="0">
              <a:latin typeface="Calibri" panose="020F0502020204030204" pitchFamily="34" charset="0"/>
            </a:endParaRPr>
          </a:p>
        </p:txBody>
      </p:sp>
      <p:pic>
        <p:nvPicPr>
          <p:cNvPr id="9" name="Imagen 8"/>
          <p:cNvPicPr>
            <a:picLocks noChangeAspect="1"/>
          </p:cNvPicPr>
          <p:nvPr/>
        </p:nvPicPr>
        <p:blipFill>
          <a:blip r:embed="rId3"/>
          <a:stretch>
            <a:fillRect/>
          </a:stretch>
        </p:blipFill>
        <p:spPr>
          <a:xfrm>
            <a:off x="8078619" y="4100179"/>
            <a:ext cx="2352381" cy="2047619"/>
          </a:xfrm>
          <a:prstGeom prst="rect">
            <a:avLst/>
          </a:prstGeom>
        </p:spPr>
      </p:pic>
      <p:sp>
        <p:nvSpPr>
          <p:cNvPr id="10" name="Rectángulo 9"/>
          <p:cNvSpPr/>
          <p:nvPr/>
        </p:nvSpPr>
        <p:spPr>
          <a:xfrm>
            <a:off x="1045778" y="2008206"/>
            <a:ext cx="6240655" cy="3879524"/>
          </a:xfrm>
          <a:prstGeom prst="rect">
            <a:avLst/>
          </a:prstGeom>
        </p:spPr>
        <p:txBody>
          <a:bodyPr wrap="square">
            <a:spAutoFit/>
          </a:bodyPr>
          <a:lstStyle/>
          <a:p>
            <a:pPr algn="just">
              <a:lnSpc>
                <a:spcPct val="115000"/>
              </a:lnSpc>
              <a:spcAft>
                <a:spcPts val="0"/>
              </a:spcAft>
            </a:pPr>
            <a:r>
              <a:rPr lang="es-ES" dirty="0" smtClean="0">
                <a:latin typeface="Calibri" panose="020F0502020204030204" pitchFamily="34" charset="0"/>
                <a:ea typeface="Calibri" panose="020F0502020204030204" pitchFamily="34" charset="0"/>
                <a:cs typeface="Times New Roman" panose="02020603050405020304" pitchFamily="18" charset="0"/>
              </a:rPr>
              <a:t>        Esta </a:t>
            </a:r>
            <a:r>
              <a:rPr lang="es-ES" dirty="0">
                <a:latin typeface="Calibri" panose="020F0502020204030204" pitchFamily="34" charset="0"/>
                <a:ea typeface="Calibri" panose="020F0502020204030204" pitchFamily="34" charset="0"/>
                <a:cs typeface="Times New Roman" panose="02020603050405020304" pitchFamily="18" charset="0"/>
              </a:rPr>
              <a:t>compuesto de una solera rectangular o circular, en la cual la materia que se ha de tostar avanza gracias a un removido mecánico de la parte menos caliente del horno hacia el hogar.</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ES" dirty="0" smtClean="0">
                <a:latin typeface="Calibri" panose="020F0502020204030204" pitchFamily="34" charset="0"/>
                <a:ea typeface="Calibri" panose="020F0502020204030204" pitchFamily="34" charset="0"/>
                <a:cs typeface="Times New Roman" panose="02020603050405020304" pitchFamily="18" charset="0"/>
              </a:rPr>
              <a:t>	La solera está tapada por una bóveda más o menos deprimida sobre la cual las llamas reverberan, proyectándose después hacia el mineral. Esto asegura un buen rendimiento térmico</a:t>
            </a:r>
            <a:r>
              <a:rPr lang="es-ES" dirty="0">
                <a:latin typeface="Calibri" panose="020F0502020204030204" pitchFamily="34" charset="0"/>
                <a:ea typeface="Calibri" panose="020F0502020204030204" pitchFamily="34" charset="0"/>
                <a:cs typeface="Times New Roman" panose="02020603050405020304" pitchFamily="18" charset="0"/>
              </a:rPr>
              <a:t>. La tolva del horno esta atravesado por una serie de árboles verticales provistos de rastrillos que son huecos y se refrigeran por agua, giran continuamente removiendo el mineral y haciéndole descender hacia el hogar.</a:t>
            </a:r>
          </a:p>
          <a:p>
            <a:pPr algn="just">
              <a:lnSpc>
                <a:spcPct val="115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	Tiene una capacidad de producción de 30 </a:t>
            </a:r>
            <a:r>
              <a:rPr lang="es-ES" dirty="0" err="1">
                <a:latin typeface="Calibri" panose="020F0502020204030204" pitchFamily="34" charset="0"/>
                <a:ea typeface="Calibri" panose="020F0502020204030204" pitchFamily="34" charset="0"/>
                <a:cs typeface="Times New Roman" panose="02020603050405020304" pitchFamily="18" charset="0"/>
              </a:rPr>
              <a:t>Tn</a:t>
            </a:r>
            <a:r>
              <a:rPr lang="es-ES" dirty="0">
                <a:latin typeface="Calibri" panose="020F0502020204030204" pitchFamily="34" charset="0"/>
                <a:ea typeface="Calibri" panose="020F0502020204030204" pitchFamily="34" charset="0"/>
                <a:cs typeface="Times New Roman" panose="02020603050405020304" pitchFamily="18" charset="0"/>
              </a:rPr>
              <a:t>/día. </a:t>
            </a:r>
          </a:p>
          <a:p>
            <a:pPr algn="just">
              <a:lnSpc>
                <a:spcPct val="115000"/>
              </a:lnSpc>
              <a:spcAft>
                <a:spcPts val="0"/>
              </a:spcAft>
            </a:pP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a:blip r:embed="rId4"/>
          <a:stretch>
            <a:fillRect/>
          </a:stretch>
        </p:blipFill>
        <p:spPr>
          <a:xfrm>
            <a:off x="7695830" y="1471279"/>
            <a:ext cx="3076575" cy="2628900"/>
          </a:xfrm>
          <a:prstGeom prst="rect">
            <a:avLst/>
          </a:prstGeom>
        </p:spPr>
      </p:pic>
    </p:spTree>
    <p:extLst>
      <p:ext uri="{BB962C8B-B14F-4D97-AF65-F5344CB8AC3E}">
        <p14:creationId xmlns:p14="http://schemas.microsoft.com/office/powerpoint/2010/main" val="3778325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Rectángulo 4"/>
          <p:cNvSpPr/>
          <p:nvPr/>
        </p:nvSpPr>
        <p:spPr>
          <a:xfrm>
            <a:off x="793531" y="845914"/>
            <a:ext cx="7562193" cy="369332"/>
          </a:xfrm>
          <a:prstGeom prst="rect">
            <a:avLst/>
          </a:prstGeom>
        </p:spPr>
        <p:txBody>
          <a:bodyPr wrap="square">
            <a:spAutoFit/>
          </a:bodyPr>
          <a:lstStyle/>
          <a:p>
            <a:pPr algn="just"/>
            <a:r>
              <a:rPr lang="es-ES" dirty="0" smtClean="0"/>
              <a:t>    </a:t>
            </a:r>
            <a:r>
              <a:rPr lang="es-ES" dirty="0" smtClean="0">
                <a:latin typeface="Calibri" panose="020F0502020204030204" pitchFamily="34" charset="0"/>
              </a:rPr>
              <a:t>2) Tostación - Continuación</a:t>
            </a:r>
            <a:endParaRPr lang="es-ES" u="sng" dirty="0">
              <a:latin typeface="Calibri" panose="020F0502020204030204" pitchFamily="34" charset="0"/>
            </a:endParaRPr>
          </a:p>
        </p:txBody>
      </p:sp>
      <p:sp>
        <p:nvSpPr>
          <p:cNvPr id="6" name="Rectángulo 5"/>
          <p:cNvSpPr/>
          <p:nvPr/>
        </p:nvSpPr>
        <p:spPr>
          <a:xfrm>
            <a:off x="1481958" y="1471279"/>
            <a:ext cx="8418787" cy="369332"/>
          </a:xfrm>
          <a:prstGeom prst="rect">
            <a:avLst/>
          </a:prstGeom>
        </p:spPr>
        <p:txBody>
          <a:bodyPr wrap="square">
            <a:spAutoFit/>
          </a:bodyPr>
          <a:lstStyle/>
          <a:p>
            <a:pPr algn="just"/>
            <a:r>
              <a:rPr lang="es-ES" dirty="0" smtClean="0"/>
              <a:t>    </a:t>
            </a:r>
            <a:r>
              <a:rPr lang="es-ES" dirty="0">
                <a:latin typeface="Calibri" panose="020F0502020204030204" pitchFamily="34" charset="0"/>
              </a:rPr>
              <a:t>c</a:t>
            </a:r>
            <a:r>
              <a:rPr lang="es-ES" dirty="0" smtClean="0">
                <a:latin typeface="Calibri" panose="020F0502020204030204" pitchFamily="34" charset="0"/>
              </a:rPr>
              <a:t>) Convertidores</a:t>
            </a:r>
            <a:endParaRPr lang="es-ES" u="sng" dirty="0">
              <a:latin typeface="Calibri" panose="020F0502020204030204" pitchFamily="34" charset="0"/>
            </a:endParaRPr>
          </a:p>
        </p:txBody>
      </p:sp>
      <p:pic>
        <p:nvPicPr>
          <p:cNvPr id="7" name="Imagen 6"/>
          <p:cNvPicPr>
            <a:picLocks noChangeAspect="1"/>
          </p:cNvPicPr>
          <p:nvPr/>
        </p:nvPicPr>
        <p:blipFill>
          <a:blip r:embed="rId3"/>
          <a:stretch>
            <a:fillRect/>
          </a:stretch>
        </p:blipFill>
        <p:spPr>
          <a:xfrm>
            <a:off x="7874681" y="2173927"/>
            <a:ext cx="3125229" cy="1993256"/>
          </a:xfrm>
          <a:prstGeom prst="rect">
            <a:avLst/>
          </a:prstGeom>
        </p:spPr>
      </p:pic>
      <p:sp>
        <p:nvSpPr>
          <p:cNvPr id="9" name="Rectángulo 8"/>
          <p:cNvSpPr/>
          <p:nvPr/>
        </p:nvSpPr>
        <p:spPr>
          <a:xfrm>
            <a:off x="1266496" y="1953210"/>
            <a:ext cx="6096000" cy="3416320"/>
          </a:xfrm>
          <a:prstGeom prst="rect">
            <a:avLst/>
          </a:prstGeom>
        </p:spPr>
        <p:txBody>
          <a:bodyPr>
            <a:spAutoFit/>
          </a:bodyPr>
          <a:lstStyle/>
          <a:p>
            <a:r>
              <a:rPr lang="es-ES" dirty="0" smtClean="0">
                <a:latin typeface="Calibri" panose="020F0502020204030204" pitchFamily="34" charset="0"/>
              </a:rPr>
              <a:t>      El </a:t>
            </a:r>
            <a:r>
              <a:rPr lang="es-ES" dirty="0">
                <a:latin typeface="Calibri" panose="020F0502020204030204" pitchFamily="34" charset="0"/>
              </a:rPr>
              <a:t>convertidor más usado es del tipo de aspiración, que esta constituido por una cadena sinfín que se mueve por rotación de dos tambores y que lleva pequeños cangilones, cuto fondo esta formado por una chapa perforada. </a:t>
            </a:r>
            <a:endParaRPr lang="es-ES" dirty="0" smtClean="0">
              <a:latin typeface="Calibri" panose="020F0502020204030204" pitchFamily="34" charset="0"/>
            </a:endParaRPr>
          </a:p>
          <a:p>
            <a:r>
              <a:rPr lang="es-ES" dirty="0">
                <a:latin typeface="Calibri" panose="020F0502020204030204" pitchFamily="34" charset="0"/>
              </a:rPr>
              <a:t> </a:t>
            </a:r>
            <a:r>
              <a:rPr lang="es-ES" dirty="0" smtClean="0">
                <a:latin typeface="Calibri" panose="020F0502020204030204" pitchFamily="34" charset="0"/>
              </a:rPr>
              <a:t>     El </a:t>
            </a:r>
            <a:r>
              <a:rPr lang="es-ES" dirty="0">
                <a:latin typeface="Calibri" panose="020F0502020204030204" pitchFamily="34" charset="0"/>
              </a:rPr>
              <a:t>mineral se carga por la ayuda de una tolva (T), es encendida en (F) por un quemador y continua la acción mientras es sometido a la aspiración que se hace por medio de la cámara (A), al terminar el recorrido cae por el extremo, ya aglomerado, en forma de briquetas (B). El espesor del mineral en cada caja es de unos 10cm. </a:t>
            </a:r>
            <a:endParaRPr lang="es-ES" dirty="0" smtClean="0">
              <a:latin typeface="Calibri" panose="020F0502020204030204" pitchFamily="34" charset="0"/>
            </a:endParaRPr>
          </a:p>
          <a:p>
            <a:r>
              <a:rPr lang="es-ES" dirty="0">
                <a:latin typeface="Calibri" panose="020F0502020204030204" pitchFamily="34" charset="0"/>
              </a:rPr>
              <a:t> </a:t>
            </a:r>
            <a:r>
              <a:rPr lang="es-ES" dirty="0" smtClean="0">
                <a:latin typeface="Calibri" panose="020F0502020204030204" pitchFamily="34" charset="0"/>
              </a:rPr>
              <a:t>     El </a:t>
            </a:r>
            <a:r>
              <a:rPr lang="es-ES" dirty="0">
                <a:latin typeface="Calibri" panose="020F0502020204030204" pitchFamily="34" charset="0"/>
              </a:rPr>
              <a:t>aparato de 13m de longitud y 40 cajas de 1 m tuestan 20 toneladas diarias</a:t>
            </a:r>
            <a:r>
              <a:rPr lang="es-ES" dirty="0"/>
              <a:t>.</a:t>
            </a:r>
          </a:p>
        </p:txBody>
      </p:sp>
    </p:spTree>
    <p:extLst>
      <p:ext uri="{BB962C8B-B14F-4D97-AF65-F5344CB8AC3E}">
        <p14:creationId xmlns:p14="http://schemas.microsoft.com/office/powerpoint/2010/main" val="3847443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Rectángulo 4"/>
          <p:cNvSpPr/>
          <p:nvPr/>
        </p:nvSpPr>
        <p:spPr>
          <a:xfrm>
            <a:off x="1481958" y="1471279"/>
            <a:ext cx="8418787" cy="369332"/>
          </a:xfrm>
          <a:prstGeom prst="rect">
            <a:avLst/>
          </a:prstGeom>
        </p:spPr>
        <p:txBody>
          <a:bodyPr wrap="square">
            <a:spAutoFit/>
          </a:bodyPr>
          <a:lstStyle/>
          <a:p>
            <a:pPr algn="just"/>
            <a:r>
              <a:rPr lang="es-ES" dirty="0" smtClean="0"/>
              <a:t>    </a:t>
            </a:r>
            <a:r>
              <a:rPr lang="es-ES" dirty="0" smtClean="0">
                <a:latin typeface="Calibri" panose="020F0502020204030204" pitchFamily="34" charset="0"/>
              </a:rPr>
              <a:t>d) Hornos rotativos</a:t>
            </a:r>
            <a:endParaRPr lang="es-ES" u="sng" dirty="0">
              <a:latin typeface="Calibri" panose="020F0502020204030204" pitchFamily="34" charset="0"/>
            </a:endParaRPr>
          </a:p>
        </p:txBody>
      </p:sp>
      <p:sp>
        <p:nvSpPr>
          <p:cNvPr id="6" name="Rectángulo 5"/>
          <p:cNvSpPr/>
          <p:nvPr/>
        </p:nvSpPr>
        <p:spPr>
          <a:xfrm>
            <a:off x="793531" y="845914"/>
            <a:ext cx="7562193" cy="369332"/>
          </a:xfrm>
          <a:prstGeom prst="rect">
            <a:avLst/>
          </a:prstGeom>
        </p:spPr>
        <p:txBody>
          <a:bodyPr wrap="square">
            <a:spAutoFit/>
          </a:bodyPr>
          <a:lstStyle/>
          <a:p>
            <a:pPr algn="just"/>
            <a:r>
              <a:rPr lang="es-ES" dirty="0" smtClean="0"/>
              <a:t>    </a:t>
            </a:r>
            <a:r>
              <a:rPr lang="es-ES" dirty="0" smtClean="0">
                <a:latin typeface="Calibri" panose="020F0502020204030204" pitchFamily="34" charset="0"/>
              </a:rPr>
              <a:t>2) Tostación - Continuación</a:t>
            </a:r>
            <a:endParaRPr lang="es-ES" u="sng" dirty="0">
              <a:latin typeface="Calibri" panose="020F0502020204030204" pitchFamily="34" charset="0"/>
            </a:endParaRPr>
          </a:p>
        </p:txBody>
      </p:sp>
      <p:sp>
        <p:nvSpPr>
          <p:cNvPr id="7" name="Rectángulo 6"/>
          <p:cNvSpPr/>
          <p:nvPr/>
        </p:nvSpPr>
        <p:spPr>
          <a:xfrm>
            <a:off x="1245474" y="2096644"/>
            <a:ext cx="7425559" cy="2308324"/>
          </a:xfrm>
          <a:prstGeom prst="rect">
            <a:avLst/>
          </a:prstGeom>
        </p:spPr>
        <p:txBody>
          <a:bodyPr wrap="square">
            <a:spAutoFit/>
          </a:bodyPr>
          <a:lstStyle/>
          <a:p>
            <a:r>
              <a:rPr lang="es-ES" dirty="0" smtClean="0">
                <a:latin typeface="Calibri" panose="020F0502020204030204" pitchFamily="34" charset="0"/>
              </a:rPr>
              <a:t>      Son </a:t>
            </a:r>
            <a:r>
              <a:rPr lang="es-ES" dirty="0">
                <a:latin typeface="Calibri" panose="020F0502020204030204" pitchFamily="34" charset="0"/>
              </a:rPr>
              <a:t>largos cilindros de hasta 60 m, cuyo diámetro es undécimo de la longitud. Giran a una velocidad de 5 a 6 </a:t>
            </a:r>
            <a:r>
              <a:rPr lang="es-ES" dirty="0" smtClean="0">
                <a:latin typeface="Calibri" panose="020F0502020204030204" pitchFamily="34" charset="0"/>
              </a:rPr>
              <a:t>RPM. </a:t>
            </a:r>
            <a:r>
              <a:rPr lang="es-ES" dirty="0">
                <a:latin typeface="Calibri" panose="020F0502020204030204" pitchFamily="34" charset="0"/>
              </a:rPr>
              <a:t>Están ligeramente inclinados sobre </a:t>
            </a:r>
            <a:r>
              <a:rPr lang="es-ES" dirty="0" smtClean="0">
                <a:latin typeface="Calibri" panose="020F0502020204030204" pitchFamily="34" charset="0"/>
              </a:rPr>
              <a:t>el eje </a:t>
            </a:r>
            <a:r>
              <a:rPr lang="es-ES" dirty="0">
                <a:latin typeface="Calibri" panose="020F0502020204030204" pitchFamily="34" charset="0"/>
              </a:rPr>
              <a:t>horizontal.</a:t>
            </a:r>
          </a:p>
          <a:p>
            <a:r>
              <a:rPr lang="es-ES" dirty="0">
                <a:latin typeface="Calibri" panose="020F0502020204030204" pitchFamily="34" charset="0"/>
              </a:rPr>
              <a:t>	El aire se conduce cerca del eje del cilindro mediante toberas dispuestas a lo largo de sus generatrices. La marcha del mineral se retarda por anillos de </a:t>
            </a:r>
            <a:r>
              <a:rPr lang="es-ES" dirty="0" smtClean="0">
                <a:latin typeface="Calibri" panose="020F0502020204030204" pitchFamily="34" charset="0"/>
              </a:rPr>
              <a:t>moderación.</a:t>
            </a:r>
            <a:endParaRPr lang="es-ES" dirty="0">
              <a:latin typeface="Calibri" panose="020F0502020204030204" pitchFamily="34" charset="0"/>
            </a:endParaRPr>
          </a:p>
          <a:p>
            <a:r>
              <a:rPr lang="es-ES" dirty="0">
                <a:latin typeface="Calibri" panose="020F0502020204030204" pitchFamily="34" charset="0"/>
              </a:rPr>
              <a:t>	El rendimiento diario puede llegar a las 100 </a:t>
            </a:r>
            <a:r>
              <a:rPr lang="es-ES" dirty="0" err="1">
                <a:latin typeface="Calibri" panose="020F0502020204030204" pitchFamily="34" charset="0"/>
              </a:rPr>
              <a:t>Tn</a:t>
            </a:r>
            <a:r>
              <a:rPr lang="es-ES" dirty="0">
                <a:latin typeface="Calibri" panose="020F0502020204030204" pitchFamily="34" charset="0"/>
              </a:rPr>
              <a:t>.</a:t>
            </a:r>
          </a:p>
          <a:p>
            <a:endParaRPr lang="es-ES" dirty="0"/>
          </a:p>
        </p:txBody>
      </p:sp>
      <p:pic>
        <p:nvPicPr>
          <p:cNvPr id="8" name="Imagen 7"/>
          <p:cNvPicPr>
            <a:picLocks noChangeAspect="1"/>
          </p:cNvPicPr>
          <p:nvPr/>
        </p:nvPicPr>
        <p:blipFill>
          <a:blip r:embed="rId3"/>
          <a:stretch>
            <a:fillRect/>
          </a:stretch>
        </p:blipFill>
        <p:spPr>
          <a:xfrm>
            <a:off x="1821961" y="4404968"/>
            <a:ext cx="4554628" cy="1522866"/>
          </a:xfrm>
          <a:prstGeom prst="rect">
            <a:avLst/>
          </a:prstGeom>
        </p:spPr>
      </p:pic>
      <p:pic>
        <p:nvPicPr>
          <p:cNvPr id="9" name="Imagen 8"/>
          <p:cNvPicPr>
            <a:picLocks noChangeAspect="1"/>
          </p:cNvPicPr>
          <p:nvPr/>
        </p:nvPicPr>
        <p:blipFill>
          <a:blip r:embed="rId4"/>
          <a:stretch>
            <a:fillRect/>
          </a:stretch>
        </p:blipFill>
        <p:spPr>
          <a:xfrm>
            <a:off x="6423884" y="4080313"/>
            <a:ext cx="2999609" cy="2131301"/>
          </a:xfrm>
          <a:prstGeom prst="rect">
            <a:avLst/>
          </a:prstGeom>
        </p:spPr>
      </p:pic>
    </p:spTree>
    <p:extLst>
      <p:ext uri="{BB962C8B-B14F-4D97-AF65-F5344CB8AC3E}">
        <p14:creationId xmlns:p14="http://schemas.microsoft.com/office/powerpoint/2010/main" val="1563901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93531" y="845914"/>
            <a:ext cx="7562193" cy="369332"/>
          </a:xfrm>
          <a:prstGeom prst="rect">
            <a:avLst/>
          </a:prstGeom>
        </p:spPr>
        <p:txBody>
          <a:bodyPr wrap="square">
            <a:spAutoFit/>
          </a:bodyPr>
          <a:lstStyle/>
          <a:p>
            <a:pPr algn="just"/>
            <a:r>
              <a:rPr lang="es-ES" dirty="0" smtClean="0"/>
              <a:t>    </a:t>
            </a:r>
            <a:r>
              <a:rPr lang="es-ES" b="1" dirty="0" smtClean="0">
                <a:latin typeface="Calibri" panose="020F0502020204030204" pitchFamily="34" charset="0"/>
              </a:rPr>
              <a:t>Aglomeración</a:t>
            </a:r>
            <a:endParaRPr lang="es-ES" b="1" u="sng" dirty="0">
              <a:latin typeface="Calibri" panose="020F0502020204030204" pitchFamily="34" charset="0"/>
            </a:endParaRPr>
          </a:p>
        </p:txBody>
      </p:sp>
      <p:pic>
        <p:nvPicPr>
          <p:cNvPr id="5" name="Imagen 4"/>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1077311" y="1496733"/>
            <a:ext cx="8350468" cy="2031325"/>
          </a:xfrm>
          <a:prstGeom prst="rect">
            <a:avLst/>
          </a:prstGeom>
        </p:spPr>
        <p:txBody>
          <a:bodyPr wrap="square">
            <a:spAutoFit/>
          </a:bodyPr>
          <a:lstStyle/>
          <a:p>
            <a:r>
              <a:rPr lang="es-ES" dirty="0" smtClean="0"/>
              <a:t>    </a:t>
            </a:r>
            <a:r>
              <a:rPr lang="es-ES" dirty="0" smtClean="0">
                <a:latin typeface="Calibri" panose="020F0502020204030204" pitchFamily="34" charset="0"/>
              </a:rPr>
              <a:t>Los </a:t>
            </a:r>
            <a:r>
              <a:rPr lang="es-ES" dirty="0">
                <a:latin typeface="Calibri" panose="020F0502020204030204" pitchFamily="34" charset="0"/>
              </a:rPr>
              <a:t>minerales después de su concentración por alguno de los métodos indicados, se presentan a menudo en forma de polvos y son en estas condiciones inutilizables en los hornos metalúrgicos.</a:t>
            </a:r>
          </a:p>
          <a:p>
            <a:r>
              <a:rPr lang="es-ES" dirty="0" smtClean="0">
                <a:latin typeface="Calibri" panose="020F0502020204030204" pitchFamily="34" charset="0"/>
              </a:rPr>
              <a:t>     Es </a:t>
            </a:r>
            <a:r>
              <a:rPr lang="es-ES" dirty="0">
                <a:latin typeface="Calibri" panose="020F0502020204030204" pitchFamily="34" charset="0"/>
              </a:rPr>
              <a:t>necesario transformarlos en elementos de tamaño determinado, susceptibles de presentar cierta resistencia al aplastamiento y no obturar el paso de los gases.</a:t>
            </a:r>
          </a:p>
          <a:p>
            <a:r>
              <a:rPr lang="es-ES" dirty="0" smtClean="0">
                <a:latin typeface="Calibri" panose="020F0502020204030204" pitchFamily="34" charset="0"/>
              </a:rPr>
              <a:t>     Las </a:t>
            </a:r>
            <a:r>
              <a:rPr lang="es-ES" dirty="0">
                <a:latin typeface="Calibri" panose="020F0502020204030204" pitchFamily="34" charset="0"/>
              </a:rPr>
              <a:t>soluciones más corrientes son el </a:t>
            </a:r>
            <a:r>
              <a:rPr lang="es-ES" b="1" i="1" dirty="0">
                <a:latin typeface="Calibri" panose="020F0502020204030204" pitchFamily="34" charset="0"/>
              </a:rPr>
              <a:t>briqueteado</a:t>
            </a:r>
            <a:r>
              <a:rPr lang="es-ES" dirty="0">
                <a:latin typeface="Calibri" panose="020F0502020204030204" pitchFamily="34" charset="0"/>
              </a:rPr>
              <a:t> y el </a:t>
            </a:r>
            <a:r>
              <a:rPr lang="es-ES" b="1" i="1" dirty="0">
                <a:latin typeface="Calibri" panose="020F0502020204030204" pitchFamily="34" charset="0"/>
              </a:rPr>
              <a:t>sinterizado</a:t>
            </a:r>
            <a:r>
              <a:rPr lang="es-ES" dirty="0">
                <a:latin typeface="Calibri" panose="020F0502020204030204" pitchFamily="34" charset="0"/>
              </a:rPr>
              <a:t>.</a:t>
            </a:r>
          </a:p>
          <a:p>
            <a:endParaRPr lang="es-ES" dirty="0"/>
          </a:p>
        </p:txBody>
      </p:sp>
      <p:pic>
        <p:nvPicPr>
          <p:cNvPr id="7" name="Imagen 6"/>
          <p:cNvPicPr>
            <a:picLocks noChangeAspect="1"/>
          </p:cNvPicPr>
          <p:nvPr/>
        </p:nvPicPr>
        <p:blipFill>
          <a:blip r:embed="rId3"/>
          <a:stretch>
            <a:fillRect/>
          </a:stretch>
        </p:blipFill>
        <p:spPr>
          <a:xfrm>
            <a:off x="6729307" y="3669948"/>
            <a:ext cx="4043098" cy="2354772"/>
          </a:xfrm>
          <a:prstGeom prst="rect">
            <a:avLst/>
          </a:prstGeom>
        </p:spPr>
      </p:pic>
      <p:sp>
        <p:nvSpPr>
          <p:cNvPr id="9" name="Rectángulo 8"/>
          <p:cNvSpPr/>
          <p:nvPr/>
        </p:nvSpPr>
        <p:spPr>
          <a:xfrm>
            <a:off x="1061545" y="3847436"/>
            <a:ext cx="5260427" cy="1754326"/>
          </a:xfrm>
          <a:prstGeom prst="rect">
            <a:avLst/>
          </a:prstGeom>
        </p:spPr>
        <p:txBody>
          <a:bodyPr wrap="square">
            <a:spAutoFit/>
          </a:bodyPr>
          <a:lstStyle/>
          <a:p>
            <a:r>
              <a:rPr lang="es-ES" dirty="0" smtClean="0"/>
              <a:t>    </a:t>
            </a:r>
            <a:r>
              <a:rPr lang="es-ES" u="sng" dirty="0" smtClean="0">
                <a:latin typeface="Calibri" panose="020F0502020204030204" pitchFamily="34" charset="0"/>
              </a:rPr>
              <a:t>El Briqueteado</a:t>
            </a:r>
            <a:r>
              <a:rPr lang="es-ES" dirty="0" smtClean="0">
                <a:latin typeface="Calibri" panose="020F0502020204030204" pitchFamily="34" charset="0"/>
              </a:rPr>
              <a:t>; consiste en formar “briquetas” que consisten en una mezcla de mineral y aglomerante (cal, escoria o Cl2Ca) fuertemente comprimidas.</a:t>
            </a:r>
          </a:p>
          <a:p>
            <a:r>
              <a:rPr lang="es-ES" dirty="0">
                <a:latin typeface="Calibri" panose="020F0502020204030204" pitchFamily="34" charset="0"/>
              </a:rPr>
              <a:t> </a:t>
            </a:r>
            <a:r>
              <a:rPr lang="es-ES" dirty="0" smtClean="0">
                <a:latin typeface="Calibri" panose="020F0502020204030204" pitchFamily="34" charset="0"/>
              </a:rPr>
              <a:t>    Se endurecen por cocción en un horno de túnel, los gases de la combustión circulan en sentido contrario al de las vagonetas.</a:t>
            </a:r>
            <a:endParaRPr lang="es-ES" dirty="0"/>
          </a:p>
        </p:txBody>
      </p:sp>
    </p:spTree>
    <p:extLst>
      <p:ext uri="{BB962C8B-B14F-4D97-AF65-F5344CB8AC3E}">
        <p14:creationId xmlns:p14="http://schemas.microsoft.com/office/powerpoint/2010/main" val="2495164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Rectángulo 4"/>
          <p:cNvSpPr/>
          <p:nvPr/>
        </p:nvSpPr>
        <p:spPr>
          <a:xfrm>
            <a:off x="1093076" y="1215246"/>
            <a:ext cx="6884276" cy="1754326"/>
          </a:xfrm>
          <a:prstGeom prst="rect">
            <a:avLst/>
          </a:prstGeom>
        </p:spPr>
        <p:txBody>
          <a:bodyPr wrap="square">
            <a:spAutoFit/>
          </a:bodyPr>
          <a:lstStyle/>
          <a:p>
            <a:r>
              <a:rPr lang="es-ES" dirty="0" smtClean="0"/>
              <a:t>    </a:t>
            </a:r>
            <a:r>
              <a:rPr lang="es-ES" u="sng" dirty="0" smtClean="0">
                <a:latin typeface="Calibri" panose="020F0502020204030204" pitchFamily="34" charset="0"/>
              </a:rPr>
              <a:t>El Sinterizado o fritado</a:t>
            </a:r>
            <a:r>
              <a:rPr lang="es-ES" dirty="0" smtClean="0">
                <a:latin typeface="Calibri" panose="020F0502020204030204" pitchFamily="34" charset="0"/>
              </a:rPr>
              <a:t>; consiste </a:t>
            </a:r>
            <a:r>
              <a:rPr lang="es-ES" dirty="0">
                <a:latin typeface="Calibri" panose="020F0502020204030204" pitchFamily="34" charset="0"/>
              </a:rPr>
              <a:t>en calentar la mezcla del mineral aglomerante y el combustible hasta la aparición de un estado pastoso, </a:t>
            </a:r>
            <a:r>
              <a:rPr lang="es-ES" dirty="0" smtClean="0">
                <a:latin typeface="Calibri" panose="020F0502020204030204" pitchFamily="34" charset="0"/>
              </a:rPr>
              <a:t>luego mediante </a:t>
            </a:r>
            <a:r>
              <a:rPr lang="es-ES" dirty="0">
                <a:latin typeface="Calibri" panose="020F0502020204030204" pitchFamily="34" charset="0"/>
              </a:rPr>
              <a:t>su enfriamiento se obtiene productos muy porosos y resistentes. </a:t>
            </a:r>
          </a:p>
          <a:p>
            <a:endParaRPr lang="es-ES" dirty="0">
              <a:latin typeface="Calibri" panose="020F0502020204030204" pitchFamily="34" charset="0"/>
            </a:endParaRPr>
          </a:p>
          <a:p>
            <a:endParaRPr lang="es-ES" dirty="0"/>
          </a:p>
        </p:txBody>
      </p:sp>
      <p:pic>
        <p:nvPicPr>
          <p:cNvPr id="6" name="Imagen 5"/>
          <p:cNvPicPr>
            <a:picLocks noChangeAspect="1"/>
          </p:cNvPicPr>
          <p:nvPr/>
        </p:nvPicPr>
        <p:blipFill>
          <a:blip r:embed="rId3"/>
          <a:stretch>
            <a:fillRect/>
          </a:stretch>
        </p:blipFill>
        <p:spPr>
          <a:xfrm>
            <a:off x="3172588" y="2685793"/>
            <a:ext cx="5530009" cy="2311876"/>
          </a:xfrm>
          <a:prstGeom prst="rect">
            <a:avLst/>
          </a:prstGeom>
        </p:spPr>
      </p:pic>
    </p:spTree>
    <p:extLst>
      <p:ext uri="{BB962C8B-B14F-4D97-AF65-F5344CB8AC3E}">
        <p14:creationId xmlns:p14="http://schemas.microsoft.com/office/powerpoint/2010/main" val="1853893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Título 1"/>
          <p:cNvSpPr txBox="1">
            <a:spLocks/>
          </p:cNvSpPr>
          <p:nvPr/>
        </p:nvSpPr>
        <p:spPr>
          <a:xfrm>
            <a:off x="825062" y="601788"/>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smtClean="0"/>
              <a:t>Obtención del Hierro </a:t>
            </a:r>
          </a:p>
        </p:txBody>
      </p:sp>
      <p:sp>
        <p:nvSpPr>
          <p:cNvPr id="6" name="Rectángulo 5"/>
          <p:cNvSpPr/>
          <p:nvPr/>
        </p:nvSpPr>
        <p:spPr>
          <a:xfrm>
            <a:off x="825062" y="1492164"/>
            <a:ext cx="6096000" cy="2640723"/>
          </a:xfrm>
          <a:prstGeom prst="rect">
            <a:avLst/>
          </a:prstGeom>
        </p:spPr>
        <p:txBody>
          <a:bodyPr>
            <a:spAutoFit/>
          </a:bodyPr>
          <a:lstStyle/>
          <a:p>
            <a:pPr algn="just">
              <a:lnSpc>
                <a:spcPct val="115000"/>
              </a:lnSpc>
              <a:spcAft>
                <a:spcPts val="0"/>
              </a:spcAft>
            </a:pPr>
            <a:r>
              <a:rPr lang="es-ES" dirty="0" smtClean="0">
                <a:latin typeface="Calibri" panose="020F0502020204030204" pitchFamily="34" charset="0"/>
                <a:ea typeface="Calibri" panose="020F0502020204030204" pitchFamily="34" charset="0"/>
                <a:cs typeface="Times New Roman" panose="02020603050405020304" pitchFamily="18" charset="0"/>
              </a:rPr>
              <a:t>        Una </a:t>
            </a:r>
            <a:r>
              <a:rPr lang="es-ES" dirty="0">
                <a:latin typeface="Calibri" panose="020F0502020204030204" pitchFamily="34" charset="0"/>
                <a:ea typeface="Calibri" panose="020F0502020204030204" pitchFamily="34" charset="0"/>
                <a:cs typeface="Times New Roman" panose="02020603050405020304" pitchFamily="18" charset="0"/>
              </a:rPr>
              <a:t>vez </a:t>
            </a:r>
            <a:r>
              <a:rPr lang="es-ES" b="1" i="1" dirty="0">
                <a:latin typeface="Calibri" panose="020F0502020204030204" pitchFamily="34" charset="0"/>
                <a:ea typeface="Calibri" panose="020F0502020204030204" pitchFamily="34" charset="0"/>
                <a:cs typeface="Times New Roman" panose="02020603050405020304" pitchFamily="18" charset="0"/>
              </a:rPr>
              <a:t>concentrado y reducido </a:t>
            </a:r>
            <a:r>
              <a:rPr lang="es-ES" dirty="0">
                <a:latin typeface="Calibri" panose="020F0502020204030204" pitchFamily="34" charset="0"/>
                <a:ea typeface="Calibri" panose="020F0502020204030204" pitchFamily="34" charset="0"/>
                <a:cs typeface="Times New Roman" panose="02020603050405020304" pitchFamily="18" charset="0"/>
              </a:rPr>
              <a:t>a </a:t>
            </a:r>
            <a:r>
              <a:rPr lang="es-ES" dirty="0" smtClean="0">
                <a:latin typeface="Calibri" panose="020F0502020204030204" pitchFamily="34" charset="0"/>
                <a:ea typeface="Calibri" panose="020F0502020204030204" pitchFamily="34" charset="0"/>
                <a:cs typeface="Times New Roman" panose="02020603050405020304" pitchFamily="18" charset="0"/>
              </a:rPr>
              <a:t>tamaños </a:t>
            </a:r>
            <a:r>
              <a:rPr lang="es-ES" dirty="0">
                <a:latin typeface="Calibri" panose="020F0502020204030204" pitchFamily="34" charset="0"/>
                <a:ea typeface="Calibri" panose="020F0502020204030204" pitchFamily="34" charset="0"/>
                <a:cs typeface="Times New Roman" panose="02020603050405020304" pitchFamily="18" charset="0"/>
              </a:rPr>
              <a:t>adecuados, los minerales se someten a los tratamientos metalúrgicos propiamente dicho, que comprende la </a:t>
            </a:r>
            <a:r>
              <a:rPr lang="es-ES" u="sng" dirty="0">
                <a:latin typeface="Calibri" panose="020F0502020204030204" pitchFamily="34" charset="0"/>
                <a:ea typeface="Calibri" panose="020F0502020204030204" pitchFamily="34" charset="0"/>
                <a:cs typeface="Times New Roman" panose="02020603050405020304" pitchFamily="18" charset="0"/>
              </a:rPr>
              <a:t>obtención del metal y su afino.</a:t>
            </a:r>
            <a:endParaRPr lang="es-ES" sz="1600" u="sng"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	Estas operaciones provocan cambio de estado y reacciones químicas fuertemente </a:t>
            </a:r>
            <a:r>
              <a:rPr lang="es-ES" dirty="0" smtClean="0">
                <a:latin typeface="Calibri" panose="020F0502020204030204" pitchFamily="34" charset="0"/>
                <a:ea typeface="Calibri" panose="020F0502020204030204" pitchFamily="34" charset="0"/>
                <a:cs typeface="Times New Roman" panose="02020603050405020304" pitchFamily="18" charset="0"/>
              </a:rPr>
              <a:t>endotérmicas (absorción de calor), </a:t>
            </a:r>
            <a:r>
              <a:rPr lang="es-ES" dirty="0">
                <a:latin typeface="Calibri" panose="020F0502020204030204" pitchFamily="34" charset="0"/>
                <a:ea typeface="Calibri" panose="020F0502020204030204" pitchFamily="34" charset="0"/>
                <a:cs typeface="Times New Roman" panose="02020603050405020304" pitchFamily="18" charset="0"/>
              </a:rPr>
              <a:t>cuya realización exige grandes </a:t>
            </a:r>
            <a:r>
              <a:rPr lang="es-ES" b="1" i="1" dirty="0">
                <a:latin typeface="Calibri" panose="020F0502020204030204" pitchFamily="34" charset="0"/>
                <a:ea typeface="Calibri" panose="020F0502020204030204" pitchFamily="34" charset="0"/>
                <a:cs typeface="Times New Roman" panose="02020603050405020304" pitchFamily="18" charset="0"/>
              </a:rPr>
              <a:t>cantidades </a:t>
            </a:r>
            <a:r>
              <a:rPr lang="es-ES" b="1" i="1" dirty="0" smtClean="0">
                <a:latin typeface="Calibri" panose="020F0502020204030204" pitchFamily="34" charset="0"/>
                <a:ea typeface="Calibri" panose="020F0502020204030204" pitchFamily="34" charset="0"/>
                <a:cs typeface="Times New Roman" panose="02020603050405020304" pitchFamily="18" charset="0"/>
              </a:rPr>
              <a:t>de calor </a:t>
            </a:r>
            <a:r>
              <a:rPr lang="es-ES" dirty="0">
                <a:latin typeface="Calibri" panose="020F0502020204030204" pitchFamily="34" charset="0"/>
                <a:ea typeface="Calibri" panose="020F0502020204030204" pitchFamily="34" charset="0"/>
                <a:cs typeface="Times New Roman" panose="02020603050405020304" pitchFamily="18" charset="0"/>
              </a:rPr>
              <a:t>con un gasto importante de combustible.</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p:cNvPicPr>
            <a:picLocks noChangeAspect="1"/>
          </p:cNvPicPr>
          <p:nvPr/>
        </p:nvPicPr>
        <p:blipFill>
          <a:blip r:embed="rId3"/>
          <a:stretch>
            <a:fillRect/>
          </a:stretch>
        </p:blipFill>
        <p:spPr>
          <a:xfrm>
            <a:off x="6996331" y="1514358"/>
            <a:ext cx="4117480" cy="2707892"/>
          </a:xfrm>
          <a:prstGeom prst="rect">
            <a:avLst/>
          </a:prstGeom>
        </p:spPr>
      </p:pic>
      <p:sp>
        <p:nvSpPr>
          <p:cNvPr id="8" name="Rectángulo 7"/>
          <p:cNvSpPr/>
          <p:nvPr/>
        </p:nvSpPr>
        <p:spPr>
          <a:xfrm>
            <a:off x="7047595" y="4222250"/>
            <a:ext cx="4014952" cy="646331"/>
          </a:xfrm>
          <a:prstGeom prst="rect">
            <a:avLst/>
          </a:prstGeom>
        </p:spPr>
        <p:txBody>
          <a:bodyPr wrap="square">
            <a:spAutoFit/>
          </a:bodyPr>
          <a:lstStyle/>
          <a:p>
            <a:pPr algn="ctr"/>
            <a:r>
              <a:rPr lang="es-ES" dirty="0" smtClean="0">
                <a:latin typeface="Calibri" panose="020F0502020204030204" pitchFamily="34" charset="0"/>
                <a:ea typeface="Calibri" panose="020F0502020204030204" pitchFamily="34" charset="0"/>
              </a:rPr>
              <a:t>Alto Horno, La </a:t>
            </a:r>
            <a:r>
              <a:rPr lang="es-ES" dirty="0">
                <a:latin typeface="Calibri" panose="020F0502020204030204" pitchFamily="34" charset="0"/>
                <a:ea typeface="Calibri" panose="020F0502020204030204" pitchFamily="34" charset="0"/>
              </a:rPr>
              <a:t>metalurgia </a:t>
            </a:r>
            <a:r>
              <a:rPr lang="es-ES" dirty="0" smtClean="0">
                <a:latin typeface="Calibri" panose="020F0502020204030204" pitchFamily="34" charset="0"/>
                <a:ea typeface="Calibri" panose="020F0502020204030204" pitchFamily="34" charset="0"/>
              </a:rPr>
              <a:t>clásica</a:t>
            </a:r>
          </a:p>
          <a:p>
            <a:pPr algn="ctr"/>
            <a:r>
              <a:rPr lang="es-ES" dirty="0" smtClean="0">
                <a:latin typeface="Calibri" panose="020F0502020204030204" pitchFamily="34" charset="0"/>
                <a:ea typeface="Calibri" panose="020F0502020204030204" pitchFamily="34" charset="0"/>
              </a:rPr>
              <a:t>por </a:t>
            </a:r>
            <a:r>
              <a:rPr lang="es-ES" dirty="0">
                <a:latin typeface="Calibri" panose="020F0502020204030204" pitchFamily="34" charset="0"/>
                <a:ea typeface="Calibri" panose="020F0502020204030204" pitchFamily="34" charset="0"/>
              </a:rPr>
              <a:t>vía </a:t>
            </a:r>
            <a:r>
              <a:rPr lang="es-ES" dirty="0" smtClean="0">
                <a:latin typeface="Calibri" panose="020F0502020204030204" pitchFamily="34" charset="0"/>
                <a:ea typeface="Calibri" panose="020F0502020204030204" pitchFamily="34" charset="0"/>
              </a:rPr>
              <a:t>térmica</a:t>
            </a:r>
            <a:r>
              <a:rPr lang="es-ES" dirty="0">
                <a:latin typeface="Calibri" panose="020F0502020204030204" pitchFamily="34" charset="0"/>
                <a:ea typeface="Calibri" panose="020F0502020204030204" pitchFamily="34" charset="0"/>
              </a:rPr>
              <a:t>.</a:t>
            </a:r>
            <a:endParaRPr lang="es-ES" dirty="0">
              <a:latin typeface="Calibri" panose="020F0502020204030204" pitchFamily="34" charset="0"/>
            </a:endParaRPr>
          </a:p>
        </p:txBody>
      </p:sp>
      <p:sp>
        <p:nvSpPr>
          <p:cNvPr id="9" name="Rectángulo 8"/>
          <p:cNvSpPr/>
          <p:nvPr/>
        </p:nvSpPr>
        <p:spPr>
          <a:xfrm>
            <a:off x="825062" y="4132887"/>
            <a:ext cx="6096000" cy="2322174"/>
          </a:xfrm>
          <a:prstGeom prst="rect">
            <a:avLst/>
          </a:prstGeom>
        </p:spPr>
        <p:txBody>
          <a:bodyPr>
            <a:spAutoFit/>
          </a:bodyPr>
          <a:lstStyle/>
          <a:p>
            <a:pPr algn="just">
              <a:lnSpc>
                <a:spcPct val="115000"/>
              </a:lnSpc>
              <a:spcAft>
                <a:spcPts val="0"/>
              </a:spcAft>
            </a:pPr>
            <a:r>
              <a:rPr lang="es-ES" dirty="0" smtClean="0">
                <a:latin typeface="Calibri" panose="020F0502020204030204" pitchFamily="34" charset="0"/>
                <a:ea typeface="Calibri" panose="020F0502020204030204" pitchFamily="34" charset="0"/>
                <a:cs typeface="Times New Roman" panose="02020603050405020304" pitchFamily="18" charset="0"/>
              </a:rPr>
              <a:t>        La </a:t>
            </a:r>
            <a:r>
              <a:rPr lang="es-ES" dirty="0">
                <a:latin typeface="Calibri" panose="020F0502020204030204" pitchFamily="34" charset="0"/>
                <a:ea typeface="Calibri" panose="020F0502020204030204" pitchFamily="34" charset="0"/>
                <a:cs typeface="Times New Roman" panose="02020603050405020304" pitchFamily="18" charset="0"/>
              </a:rPr>
              <a:t>metalurgia por vía térmica tiene siempre por resultado la </a:t>
            </a:r>
            <a:r>
              <a:rPr lang="es-ES" b="1" i="1" dirty="0">
                <a:latin typeface="Calibri" panose="020F0502020204030204" pitchFamily="34" charset="0"/>
                <a:ea typeface="Calibri" panose="020F0502020204030204" pitchFamily="34" charset="0"/>
                <a:cs typeface="Times New Roman" panose="02020603050405020304" pitchFamily="18" charset="0"/>
              </a:rPr>
              <a:t>eliminación del oxígeno del óxido del metal</a:t>
            </a:r>
            <a:r>
              <a:rPr lang="es-ES" dirty="0">
                <a:latin typeface="Calibri" panose="020F0502020204030204" pitchFamily="34" charset="0"/>
                <a:ea typeface="Calibri" panose="020F0502020204030204" pitchFamily="34" charset="0"/>
                <a:cs typeface="Times New Roman" panose="02020603050405020304" pitchFamily="18" charset="0"/>
              </a:rPr>
              <a:t> que se quiere obtener.</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ES" b="1" dirty="0">
                <a:latin typeface="Calibri" panose="020F0502020204030204" pitchFamily="34" charset="0"/>
                <a:ea typeface="Calibri" panose="020F0502020204030204" pitchFamily="34" charset="0"/>
                <a:cs typeface="Times New Roman" panose="02020603050405020304" pitchFamily="18" charset="0"/>
              </a:rPr>
              <a:t>	MO + R </a:t>
            </a:r>
            <a:r>
              <a:rPr lang="es-ES" b="1"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r>
              <a:rPr lang="es-ES" b="1" dirty="0">
                <a:latin typeface="Calibri" panose="020F0502020204030204" pitchFamily="34" charset="0"/>
                <a:ea typeface="Calibri" panose="020F0502020204030204" pitchFamily="34" charset="0"/>
                <a:cs typeface="Times New Roman" panose="02020603050405020304" pitchFamily="18" charset="0"/>
              </a:rPr>
              <a:t> RO + M</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MO: </a:t>
            </a:r>
            <a:r>
              <a:rPr lang="es-ES" dirty="0" smtClean="0">
                <a:latin typeface="Calibri" panose="020F0502020204030204" pitchFamily="34" charset="0"/>
                <a:ea typeface="Calibri" panose="020F0502020204030204" pitchFamily="34" charset="0"/>
                <a:cs typeface="Times New Roman" panose="02020603050405020304" pitchFamily="18" charset="0"/>
              </a:rPr>
              <a:t>Oxido Metálico</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R: </a:t>
            </a:r>
            <a:r>
              <a:rPr lang="es-ES" dirty="0" smtClean="0">
                <a:latin typeface="Calibri" panose="020F0502020204030204" pitchFamily="34" charset="0"/>
                <a:ea typeface="Calibri" panose="020F0502020204030204" pitchFamily="34" charset="0"/>
                <a:cs typeface="Times New Roman" panose="02020603050405020304" pitchFamily="18" charset="0"/>
              </a:rPr>
              <a:t>agente Reductor </a:t>
            </a:r>
            <a:r>
              <a:rPr lang="es-ES" dirty="0">
                <a:latin typeface="Calibri" panose="020F0502020204030204" pitchFamily="34" charset="0"/>
                <a:ea typeface="Calibri" panose="020F0502020204030204" pitchFamily="34" charset="0"/>
                <a:cs typeface="Times New Roman" panose="02020603050405020304" pitchFamily="18" charset="0"/>
              </a:rPr>
              <a:t>(generalmente carbono, óxido de carbono)</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M: </a:t>
            </a:r>
            <a:r>
              <a:rPr lang="es-ES" dirty="0" smtClean="0">
                <a:latin typeface="Calibri" panose="020F0502020204030204" pitchFamily="34" charset="0"/>
                <a:ea typeface="Calibri" panose="020F0502020204030204" pitchFamily="34" charset="0"/>
                <a:cs typeface="Times New Roman" panose="02020603050405020304" pitchFamily="18" charset="0"/>
              </a:rPr>
              <a:t>Metal </a:t>
            </a:r>
            <a:r>
              <a:rPr lang="es-ES" dirty="0">
                <a:latin typeface="Calibri" panose="020F0502020204030204" pitchFamily="34" charset="0"/>
                <a:ea typeface="Calibri" panose="020F0502020204030204" pitchFamily="34" charset="0"/>
                <a:cs typeface="Times New Roman" panose="02020603050405020304" pitchFamily="18" charset="0"/>
              </a:rPr>
              <a:t>obtenido</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3761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Título 1"/>
          <p:cNvSpPr txBox="1">
            <a:spLocks/>
          </p:cNvSpPr>
          <p:nvPr/>
        </p:nvSpPr>
        <p:spPr>
          <a:xfrm>
            <a:off x="825062" y="601788"/>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smtClean="0"/>
              <a:t>Agentes metalúrgicos </a:t>
            </a:r>
          </a:p>
        </p:txBody>
      </p:sp>
      <p:sp>
        <p:nvSpPr>
          <p:cNvPr id="6" name="Rectángulo 5"/>
          <p:cNvSpPr/>
          <p:nvPr/>
        </p:nvSpPr>
        <p:spPr>
          <a:xfrm>
            <a:off x="825062" y="1492164"/>
            <a:ext cx="6096000" cy="392159"/>
          </a:xfrm>
          <a:prstGeom prst="rect">
            <a:avLst/>
          </a:prstGeom>
        </p:spPr>
        <p:txBody>
          <a:bodyPr>
            <a:spAutoFit/>
          </a:bodyPr>
          <a:lstStyle/>
          <a:p>
            <a:pPr algn="just">
              <a:lnSpc>
                <a:spcPct val="115000"/>
              </a:lnSpc>
              <a:spcAft>
                <a:spcPts val="0"/>
              </a:spcAft>
            </a:pPr>
            <a:r>
              <a:rPr lang="es-ES" b="1" dirty="0" smtClean="0">
                <a:latin typeface="Calibri" panose="020F0502020204030204" pitchFamily="34" charset="0"/>
                <a:ea typeface="Calibri" panose="020F0502020204030204" pitchFamily="34" charset="0"/>
                <a:cs typeface="Times New Roman" panose="02020603050405020304" pitchFamily="18" charset="0"/>
              </a:rPr>
              <a:t>        1</a:t>
            </a:r>
            <a:r>
              <a:rPr lang="es-ES" b="1" dirty="0">
                <a:latin typeface="Calibri" panose="020F0502020204030204" pitchFamily="34" charset="0"/>
                <a:ea typeface="Calibri" panose="020F0502020204030204" pitchFamily="34" charset="0"/>
                <a:cs typeface="Times New Roman" panose="02020603050405020304" pitchFamily="18" charset="0"/>
              </a:rPr>
              <a:t>.</a:t>
            </a:r>
            <a:r>
              <a:rPr lang="es-ES" b="1" dirty="0" smtClean="0">
                <a:latin typeface="Calibri" panose="020F0502020204030204" pitchFamily="34" charset="0"/>
                <a:ea typeface="Calibri" panose="020F0502020204030204" pitchFamily="34" charset="0"/>
                <a:cs typeface="Times New Roman" panose="02020603050405020304" pitchFamily="18" charset="0"/>
              </a:rPr>
              <a:t> Combustibles</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825062" y="3993627"/>
            <a:ext cx="6096000" cy="392159"/>
          </a:xfrm>
          <a:prstGeom prst="rect">
            <a:avLst/>
          </a:prstGeom>
        </p:spPr>
        <p:txBody>
          <a:bodyPr>
            <a:spAutoFit/>
          </a:bodyPr>
          <a:lstStyle/>
          <a:p>
            <a:pPr algn="just">
              <a:lnSpc>
                <a:spcPct val="115000"/>
              </a:lnSpc>
              <a:spcAft>
                <a:spcPts val="0"/>
              </a:spcAft>
            </a:pPr>
            <a:r>
              <a:rPr lang="es-ES" b="1" dirty="0" smtClean="0">
                <a:latin typeface="Calibri" panose="020F0502020204030204" pitchFamily="34" charset="0"/>
                <a:ea typeface="Calibri" panose="020F0502020204030204" pitchFamily="34" charset="0"/>
                <a:cs typeface="Times New Roman" panose="02020603050405020304" pitchFamily="18" charset="0"/>
              </a:rPr>
              <a:t>        2. Fundentes</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1401447" y="1884323"/>
            <a:ext cx="6332483" cy="2031325"/>
          </a:xfrm>
          <a:prstGeom prst="rect">
            <a:avLst/>
          </a:prstGeom>
        </p:spPr>
        <p:txBody>
          <a:bodyPr wrap="square">
            <a:spAutoFit/>
          </a:bodyPr>
          <a:lstStyle/>
          <a:p>
            <a:r>
              <a:rPr lang="es-ES" dirty="0" smtClean="0">
                <a:latin typeface="Calibri" panose="020F0502020204030204" pitchFamily="34" charset="0"/>
                <a:ea typeface="Calibri" panose="020F0502020204030204" pitchFamily="34" charset="0"/>
              </a:rPr>
              <a:t>     Todas </a:t>
            </a:r>
            <a:r>
              <a:rPr lang="es-ES" i="1" dirty="0">
                <a:latin typeface="Calibri" panose="020F0502020204030204" pitchFamily="34" charset="0"/>
                <a:ea typeface="Calibri" panose="020F0502020204030204" pitchFamily="34" charset="0"/>
              </a:rPr>
              <a:t>las transformaciones metalúrgicas</a:t>
            </a:r>
            <a:r>
              <a:rPr lang="es-ES" dirty="0">
                <a:latin typeface="Calibri" panose="020F0502020204030204" pitchFamily="34" charset="0"/>
                <a:ea typeface="Calibri" panose="020F0502020204030204" pitchFamily="34" charset="0"/>
              </a:rPr>
              <a:t> indispensables para transformar los minerales en metal </a:t>
            </a:r>
            <a:r>
              <a:rPr lang="es-ES" i="1" dirty="0">
                <a:latin typeface="Calibri" panose="020F0502020204030204" pitchFamily="34" charset="0"/>
                <a:ea typeface="Calibri" panose="020F0502020204030204" pitchFamily="34" charset="0"/>
              </a:rPr>
              <a:t>se realizan utilizando calor </a:t>
            </a:r>
            <a:r>
              <a:rPr lang="es-ES" dirty="0">
                <a:latin typeface="Calibri" panose="020F0502020204030204" pitchFamily="34" charset="0"/>
                <a:ea typeface="Calibri" panose="020F0502020204030204" pitchFamily="34" charset="0"/>
              </a:rPr>
              <a:t>como agente físico. </a:t>
            </a:r>
            <a:endParaRPr lang="es-ES" dirty="0" smtClean="0">
              <a:latin typeface="Calibri" panose="020F0502020204030204" pitchFamily="34" charset="0"/>
              <a:ea typeface="Calibri" panose="020F0502020204030204" pitchFamily="34" charset="0"/>
            </a:endParaRPr>
          </a:p>
          <a:p>
            <a:r>
              <a:rPr lang="es-ES" i="1" dirty="0">
                <a:latin typeface="Calibri" panose="020F0502020204030204" pitchFamily="34" charset="0"/>
                <a:ea typeface="Calibri" panose="020F0502020204030204" pitchFamily="34" charset="0"/>
              </a:rPr>
              <a:t> </a:t>
            </a:r>
            <a:r>
              <a:rPr lang="es-ES" i="1" dirty="0" smtClean="0">
                <a:latin typeface="Calibri" panose="020F0502020204030204" pitchFamily="34" charset="0"/>
                <a:ea typeface="Calibri" panose="020F0502020204030204" pitchFamily="34" charset="0"/>
              </a:rPr>
              <a:t>    Los </a:t>
            </a:r>
            <a:r>
              <a:rPr lang="es-ES" i="1" dirty="0">
                <a:latin typeface="Calibri" panose="020F0502020204030204" pitchFamily="34" charset="0"/>
                <a:ea typeface="Calibri" panose="020F0502020204030204" pitchFamily="34" charset="0"/>
              </a:rPr>
              <a:t>combustibles </a:t>
            </a:r>
            <a:r>
              <a:rPr lang="es-ES" i="1" dirty="0" smtClean="0">
                <a:latin typeface="Calibri" panose="020F0502020204030204" pitchFamily="34" charset="0"/>
                <a:ea typeface="Calibri" panose="020F0502020204030204" pitchFamily="34" charset="0"/>
              </a:rPr>
              <a:t>almacenan energía química</a:t>
            </a:r>
            <a:r>
              <a:rPr lang="es-ES" dirty="0" smtClean="0">
                <a:latin typeface="Calibri" panose="020F0502020204030204" pitchFamily="34" charset="0"/>
                <a:ea typeface="Calibri" panose="020F0502020204030204" pitchFamily="34" charset="0"/>
              </a:rPr>
              <a:t>  la cual mediante una reacción violenta de oxidación (combustión) entregan energía calórica y </a:t>
            </a:r>
            <a:r>
              <a:rPr lang="es-ES" dirty="0">
                <a:latin typeface="Calibri" panose="020F0502020204030204" pitchFamily="34" charset="0"/>
                <a:ea typeface="Calibri" panose="020F0502020204030204" pitchFamily="34" charset="0"/>
              </a:rPr>
              <a:t>por lo tanto son los agentes naturales de dicha </a:t>
            </a:r>
            <a:r>
              <a:rPr lang="es-ES" dirty="0" smtClean="0">
                <a:latin typeface="Calibri" panose="020F0502020204030204" pitchFamily="34" charset="0"/>
                <a:ea typeface="Calibri" panose="020F0502020204030204" pitchFamily="34" charset="0"/>
              </a:rPr>
              <a:t>transformación.</a:t>
            </a:r>
            <a:endParaRPr lang="es-ES" dirty="0">
              <a:latin typeface="Calibri" panose="020F0502020204030204" pitchFamily="34" charset="0"/>
            </a:endParaRPr>
          </a:p>
        </p:txBody>
      </p:sp>
      <p:pic>
        <p:nvPicPr>
          <p:cNvPr id="9" name="Imagen 8"/>
          <p:cNvPicPr>
            <a:picLocks noChangeAspect="1"/>
          </p:cNvPicPr>
          <p:nvPr/>
        </p:nvPicPr>
        <p:blipFill>
          <a:blip r:embed="rId3"/>
          <a:stretch>
            <a:fillRect/>
          </a:stretch>
        </p:blipFill>
        <p:spPr>
          <a:xfrm>
            <a:off x="7733930" y="1884323"/>
            <a:ext cx="3038475" cy="1504950"/>
          </a:xfrm>
          <a:prstGeom prst="rect">
            <a:avLst/>
          </a:prstGeom>
        </p:spPr>
      </p:pic>
      <p:pic>
        <p:nvPicPr>
          <p:cNvPr id="10" name="Imagen 9"/>
          <p:cNvPicPr>
            <a:picLocks noChangeAspect="1"/>
          </p:cNvPicPr>
          <p:nvPr/>
        </p:nvPicPr>
        <p:blipFill>
          <a:blip r:embed="rId4"/>
          <a:stretch>
            <a:fillRect/>
          </a:stretch>
        </p:blipFill>
        <p:spPr>
          <a:xfrm>
            <a:off x="7943479" y="4189706"/>
            <a:ext cx="2619375" cy="1743075"/>
          </a:xfrm>
          <a:prstGeom prst="rect">
            <a:avLst/>
          </a:prstGeom>
        </p:spPr>
      </p:pic>
      <p:sp>
        <p:nvSpPr>
          <p:cNvPr id="11" name="Rectángulo 10"/>
          <p:cNvSpPr/>
          <p:nvPr/>
        </p:nvSpPr>
        <p:spPr>
          <a:xfrm>
            <a:off x="1497928" y="4438514"/>
            <a:ext cx="6096000" cy="1685077"/>
          </a:xfrm>
          <a:prstGeom prst="rect">
            <a:avLst/>
          </a:prstGeom>
        </p:spPr>
        <p:txBody>
          <a:bodyPr>
            <a:spAutoFit/>
          </a:bodyPr>
          <a:lstStyle/>
          <a:p>
            <a:pPr algn="just">
              <a:lnSpc>
                <a:spcPct val="115000"/>
              </a:lnSpc>
              <a:spcAft>
                <a:spcPts val="0"/>
              </a:spcAft>
            </a:pPr>
            <a:r>
              <a:rPr lang="es-ES" dirty="0" smtClean="0">
                <a:latin typeface="Calibri" panose="020F0502020204030204" pitchFamily="34" charset="0"/>
                <a:ea typeface="Calibri" panose="020F0502020204030204" pitchFamily="34" charset="0"/>
                <a:cs typeface="Times New Roman" panose="02020603050405020304" pitchFamily="18" charset="0"/>
              </a:rPr>
              <a:t>    Los </a:t>
            </a:r>
            <a:r>
              <a:rPr lang="es-ES" dirty="0">
                <a:latin typeface="Calibri" panose="020F0502020204030204" pitchFamily="34" charset="0"/>
                <a:ea typeface="Calibri" panose="020F0502020204030204" pitchFamily="34" charset="0"/>
                <a:cs typeface="Times New Roman" panose="02020603050405020304" pitchFamily="18" charset="0"/>
              </a:rPr>
              <a:t>fundentes son cuerpos que se agregan al mineral que debe tratarse en un horno para buscar la </a:t>
            </a:r>
            <a:r>
              <a:rPr lang="es-ES" i="1" u="sng" dirty="0">
                <a:latin typeface="Calibri" panose="020F0502020204030204" pitchFamily="34" charset="0"/>
                <a:ea typeface="Calibri" panose="020F0502020204030204" pitchFamily="34" charset="0"/>
                <a:cs typeface="Times New Roman" panose="02020603050405020304" pitchFamily="18" charset="0"/>
              </a:rPr>
              <a:t>separación de la ganga</a:t>
            </a:r>
            <a:r>
              <a:rPr lang="es-ES" dirty="0">
                <a:latin typeface="Calibri" panose="020F0502020204030204" pitchFamily="34" charset="0"/>
                <a:ea typeface="Calibri" panose="020F0502020204030204" pitchFamily="34" charset="0"/>
                <a:cs typeface="Times New Roman" panose="02020603050405020304" pitchFamily="18" charset="0"/>
              </a:rPr>
              <a:t>. Esta separación se hace por reacción, o sea, que a altas temperaturas el fundente se combina dando lugar a cuerpos compuestos </a:t>
            </a:r>
            <a:r>
              <a:rPr lang="es-ES" dirty="0" smtClean="0">
                <a:latin typeface="Calibri" panose="020F0502020204030204" pitchFamily="34" charset="0"/>
                <a:ea typeface="Calibri" panose="020F0502020204030204" pitchFamily="34" charset="0"/>
                <a:cs typeface="Times New Roman" panose="02020603050405020304" pitchFamily="18" charset="0"/>
              </a:rPr>
              <a:t>llamados </a:t>
            </a:r>
            <a:r>
              <a:rPr lang="es-ES" i="1" u="sng" dirty="0">
                <a:latin typeface="Calibri" panose="020F0502020204030204" pitchFamily="34" charset="0"/>
                <a:ea typeface="Calibri" panose="020F0502020204030204" pitchFamily="34" charset="0"/>
                <a:cs typeface="Times New Roman" panose="02020603050405020304" pitchFamily="18" charset="0"/>
              </a:rPr>
              <a:t>escoria</a:t>
            </a:r>
            <a:r>
              <a:rPr lang="es-ES" dirty="0">
                <a:latin typeface="Calibri" panose="020F0502020204030204" pitchFamily="34" charset="0"/>
                <a:ea typeface="Calibri" panose="020F0502020204030204" pitchFamily="34" charset="0"/>
                <a:cs typeface="Times New Roman" panose="02020603050405020304" pitchFamily="18" charset="0"/>
              </a:rPr>
              <a:t>.</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0621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2096814" y="845914"/>
            <a:ext cx="6999889" cy="400110"/>
          </a:xfrm>
          <a:prstGeom prst="rect">
            <a:avLst/>
          </a:prstGeom>
        </p:spPr>
        <p:txBody>
          <a:bodyPr wrap="square">
            <a:spAutoFit/>
          </a:bodyPr>
          <a:lstStyle/>
          <a:p>
            <a:pPr algn="ctr"/>
            <a:r>
              <a:rPr lang="es-ES" sz="2000" dirty="0" smtClean="0"/>
              <a:t>    </a:t>
            </a:r>
            <a:r>
              <a:rPr lang="es-ES" sz="2000" b="1" dirty="0" smtClean="0">
                <a:latin typeface="Calibri" panose="020F0502020204030204" pitchFamily="34" charset="0"/>
              </a:rPr>
              <a:t>Combustibles</a:t>
            </a:r>
            <a:endParaRPr lang="es-ES" sz="2000" b="1" u="sng" dirty="0">
              <a:latin typeface="Calibri" panose="020F0502020204030204" pitchFamily="34" charset="0"/>
            </a:endParaRPr>
          </a:p>
        </p:txBody>
      </p:sp>
      <p:cxnSp>
        <p:nvCxnSpPr>
          <p:cNvPr id="8" name="Conector recto de flecha 7"/>
          <p:cNvCxnSpPr/>
          <p:nvPr/>
        </p:nvCxnSpPr>
        <p:spPr>
          <a:xfrm flipH="1">
            <a:off x="2790497" y="1215246"/>
            <a:ext cx="2758965" cy="897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a:off x="5691352" y="1215246"/>
            <a:ext cx="0" cy="897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a:off x="5927834" y="1215246"/>
            <a:ext cx="2617076" cy="897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ángulo 18"/>
          <p:cNvSpPr/>
          <p:nvPr/>
        </p:nvSpPr>
        <p:spPr>
          <a:xfrm>
            <a:off x="1363719" y="2112579"/>
            <a:ext cx="2380593" cy="369332"/>
          </a:xfrm>
          <a:prstGeom prst="rect">
            <a:avLst/>
          </a:prstGeom>
        </p:spPr>
        <p:txBody>
          <a:bodyPr wrap="square">
            <a:spAutoFit/>
          </a:bodyPr>
          <a:lstStyle/>
          <a:p>
            <a:pPr algn="ctr"/>
            <a:r>
              <a:rPr lang="es-ES" dirty="0" smtClean="0"/>
              <a:t>    </a:t>
            </a:r>
            <a:r>
              <a:rPr lang="es-ES" b="1" dirty="0" smtClean="0">
                <a:latin typeface="Calibri" panose="020F0502020204030204" pitchFamily="34" charset="0"/>
              </a:rPr>
              <a:t>Solidos</a:t>
            </a:r>
            <a:endParaRPr lang="es-ES" b="1" u="sng" dirty="0">
              <a:latin typeface="Calibri" panose="020F0502020204030204" pitchFamily="34" charset="0"/>
            </a:endParaRPr>
          </a:p>
        </p:txBody>
      </p:sp>
      <p:sp>
        <p:nvSpPr>
          <p:cNvPr id="20" name="Rectángulo 19"/>
          <p:cNvSpPr/>
          <p:nvPr/>
        </p:nvSpPr>
        <p:spPr>
          <a:xfrm>
            <a:off x="4359165" y="2112579"/>
            <a:ext cx="2380593" cy="369332"/>
          </a:xfrm>
          <a:prstGeom prst="rect">
            <a:avLst/>
          </a:prstGeom>
        </p:spPr>
        <p:txBody>
          <a:bodyPr wrap="square">
            <a:spAutoFit/>
          </a:bodyPr>
          <a:lstStyle/>
          <a:p>
            <a:pPr algn="ctr"/>
            <a:r>
              <a:rPr lang="es-ES" dirty="0" smtClean="0"/>
              <a:t>    </a:t>
            </a:r>
            <a:r>
              <a:rPr lang="es-ES" b="1" dirty="0" smtClean="0">
                <a:latin typeface="Calibri" panose="020F0502020204030204" pitchFamily="34" charset="0"/>
              </a:rPr>
              <a:t>Líquidos</a:t>
            </a:r>
            <a:endParaRPr lang="es-ES" b="1" u="sng" dirty="0">
              <a:latin typeface="Calibri" panose="020F0502020204030204" pitchFamily="34" charset="0"/>
            </a:endParaRPr>
          </a:p>
        </p:txBody>
      </p:sp>
      <p:sp>
        <p:nvSpPr>
          <p:cNvPr id="21" name="Rectángulo 20"/>
          <p:cNvSpPr/>
          <p:nvPr/>
        </p:nvSpPr>
        <p:spPr>
          <a:xfrm>
            <a:off x="7240316" y="2139590"/>
            <a:ext cx="2380593" cy="369332"/>
          </a:xfrm>
          <a:prstGeom prst="rect">
            <a:avLst/>
          </a:prstGeom>
        </p:spPr>
        <p:txBody>
          <a:bodyPr wrap="square">
            <a:spAutoFit/>
          </a:bodyPr>
          <a:lstStyle/>
          <a:p>
            <a:pPr algn="ctr"/>
            <a:r>
              <a:rPr lang="es-ES" dirty="0" smtClean="0"/>
              <a:t>    </a:t>
            </a:r>
            <a:r>
              <a:rPr lang="es-ES" b="1" dirty="0" smtClean="0">
                <a:latin typeface="Calibri" panose="020F0502020204030204" pitchFamily="34" charset="0"/>
              </a:rPr>
              <a:t>Gaseosos</a:t>
            </a:r>
            <a:endParaRPr lang="es-ES" b="1" u="sng" dirty="0">
              <a:latin typeface="Calibri" panose="020F0502020204030204" pitchFamily="34" charset="0"/>
            </a:endParaRPr>
          </a:p>
        </p:txBody>
      </p:sp>
      <p:sp>
        <p:nvSpPr>
          <p:cNvPr id="22" name="Rectángulo 21"/>
          <p:cNvSpPr/>
          <p:nvPr/>
        </p:nvSpPr>
        <p:spPr>
          <a:xfrm>
            <a:off x="1864274" y="2508922"/>
            <a:ext cx="2061339" cy="3139321"/>
          </a:xfrm>
          <a:prstGeom prst="rect">
            <a:avLst/>
          </a:prstGeom>
        </p:spPr>
        <p:txBody>
          <a:bodyPr wrap="square">
            <a:spAutoFit/>
          </a:bodyPr>
          <a:lstStyle/>
          <a:p>
            <a:r>
              <a:rPr lang="es-ES" u="sng" dirty="0" smtClean="0">
                <a:latin typeface="Calibri" panose="020F0502020204030204" pitchFamily="34" charset="0"/>
                <a:ea typeface="Calibri" panose="020F0502020204030204" pitchFamily="34" charset="0"/>
              </a:rPr>
              <a:t>Naturales:</a:t>
            </a:r>
          </a:p>
          <a:p>
            <a:r>
              <a:rPr lang="es-ES" dirty="0" smtClean="0">
                <a:latin typeface="Calibri" panose="020F0502020204030204" pitchFamily="34" charset="0"/>
              </a:rPr>
              <a:t>      - Antracita</a:t>
            </a:r>
          </a:p>
          <a:p>
            <a:r>
              <a:rPr lang="es-ES" dirty="0" smtClean="0">
                <a:latin typeface="Calibri" panose="020F0502020204030204" pitchFamily="34" charset="0"/>
              </a:rPr>
              <a:t>      - Lignito</a:t>
            </a:r>
          </a:p>
          <a:p>
            <a:r>
              <a:rPr lang="es-ES" dirty="0" smtClean="0">
                <a:latin typeface="Calibri" panose="020F0502020204030204" pitchFamily="34" charset="0"/>
              </a:rPr>
              <a:t>      - Hulla</a:t>
            </a:r>
          </a:p>
          <a:p>
            <a:r>
              <a:rPr lang="es-ES" dirty="0" smtClean="0">
                <a:latin typeface="Calibri" panose="020F0502020204030204" pitchFamily="34" charset="0"/>
              </a:rPr>
              <a:t>      - Turba</a:t>
            </a:r>
          </a:p>
          <a:p>
            <a:r>
              <a:rPr lang="es-ES" dirty="0" smtClean="0">
                <a:latin typeface="Calibri" panose="020F0502020204030204" pitchFamily="34" charset="0"/>
              </a:rPr>
              <a:t>      - Leña</a:t>
            </a:r>
          </a:p>
          <a:p>
            <a:endParaRPr lang="es-ES" dirty="0" smtClean="0">
              <a:latin typeface="Calibri" panose="020F0502020204030204" pitchFamily="34" charset="0"/>
            </a:endParaRPr>
          </a:p>
          <a:p>
            <a:r>
              <a:rPr lang="es-ES" u="sng" dirty="0" smtClean="0">
                <a:latin typeface="Calibri" panose="020F0502020204030204" pitchFamily="34" charset="0"/>
              </a:rPr>
              <a:t>Artificiales:</a:t>
            </a:r>
          </a:p>
          <a:p>
            <a:r>
              <a:rPr lang="es-ES" dirty="0">
                <a:latin typeface="Calibri" panose="020F0502020204030204" pitchFamily="34" charset="0"/>
              </a:rPr>
              <a:t> </a:t>
            </a:r>
            <a:r>
              <a:rPr lang="es-ES" dirty="0" smtClean="0">
                <a:latin typeface="Calibri" panose="020F0502020204030204" pitchFamily="34" charset="0"/>
              </a:rPr>
              <a:t>     - Coque</a:t>
            </a:r>
          </a:p>
          <a:p>
            <a:r>
              <a:rPr lang="es-ES" dirty="0" smtClean="0">
                <a:latin typeface="Calibri" panose="020F0502020204030204" pitchFamily="34" charset="0"/>
              </a:rPr>
              <a:t>      - Carbón vegetal</a:t>
            </a:r>
          </a:p>
          <a:p>
            <a:r>
              <a:rPr lang="es-ES" dirty="0">
                <a:latin typeface="Calibri" panose="020F0502020204030204" pitchFamily="34" charset="0"/>
              </a:rPr>
              <a:t> </a:t>
            </a:r>
            <a:r>
              <a:rPr lang="es-ES" dirty="0" smtClean="0">
                <a:latin typeface="Calibri" panose="020F0502020204030204" pitchFamily="34" charset="0"/>
              </a:rPr>
              <a:t>     - Aglomerados</a:t>
            </a:r>
            <a:endParaRPr lang="es-ES" dirty="0">
              <a:latin typeface="Calibri" panose="020F0502020204030204" pitchFamily="34" charset="0"/>
            </a:endParaRPr>
          </a:p>
        </p:txBody>
      </p:sp>
      <p:sp>
        <p:nvSpPr>
          <p:cNvPr id="23" name="Rectángulo 22"/>
          <p:cNvSpPr/>
          <p:nvPr/>
        </p:nvSpPr>
        <p:spPr>
          <a:xfrm>
            <a:off x="4678419" y="2481911"/>
            <a:ext cx="2061339" cy="2585323"/>
          </a:xfrm>
          <a:prstGeom prst="rect">
            <a:avLst/>
          </a:prstGeom>
        </p:spPr>
        <p:txBody>
          <a:bodyPr wrap="square">
            <a:spAutoFit/>
          </a:bodyPr>
          <a:lstStyle/>
          <a:p>
            <a:r>
              <a:rPr lang="es-ES" u="sng" dirty="0" smtClean="0">
                <a:latin typeface="Calibri" panose="020F0502020204030204" pitchFamily="34" charset="0"/>
                <a:ea typeface="Calibri" panose="020F0502020204030204" pitchFamily="34" charset="0"/>
              </a:rPr>
              <a:t>Naturales:</a:t>
            </a:r>
          </a:p>
          <a:p>
            <a:r>
              <a:rPr lang="es-ES" dirty="0" smtClean="0">
                <a:latin typeface="Calibri" panose="020F0502020204030204" pitchFamily="34" charset="0"/>
              </a:rPr>
              <a:t>      - Petróleo</a:t>
            </a:r>
          </a:p>
          <a:p>
            <a:endParaRPr lang="es-ES" dirty="0" smtClean="0">
              <a:latin typeface="Calibri" panose="020F0502020204030204" pitchFamily="34" charset="0"/>
            </a:endParaRPr>
          </a:p>
          <a:p>
            <a:r>
              <a:rPr lang="es-ES" u="sng" dirty="0" smtClean="0">
                <a:latin typeface="Calibri" panose="020F0502020204030204" pitchFamily="34" charset="0"/>
              </a:rPr>
              <a:t>Artificiales:</a:t>
            </a:r>
          </a:p>
          <a:p>
            <a:r>
              <a:rPr lang="es-ES" dirty="0">
                <a:latin typeface="Calibri" panose="020F0502020204030204" pitchFamily="34" charset="0"/>
              </a:rPr>
              <a:t> </a:t>
            </a:r>
            <a:r>
              <a:rPr lang="es-ES" dirty="0" smtClean="0">
                <a:latin typeface="Calibri" panose="020F0502020204030204" pitchFamily="34" charset="0"/>
              </a:rPr>
              <a:t>     - Nafta</a:t>
            </a:r>
          </a:p>
          <a:p>
            <a:r>
              <a:rPr lang="es-ES" dirty="0">
                <a:latin typeface="Calibri" panose="020F0502020204030204" pitchFamily="34" charset="0"/>
              </a:rPr>
              <a:t> </a:t>
            </a:r>
            <a:r>
              <a:rPr lang="es-ES" dirty="0" smtClean="0">
                <a:latin typeface="Calibri" panose="020F0502020204030204" pitchFamily="34" charset="0"/>
              </a:rPr>
              <a:t>     - Gas </a:t>
            </a:r>
            <a:r>
              <a:rPr lang="es-ES" dirty="0" err="1" smtClean="0">
                <a:latin typeface="Calibri" panose="020F0502020204030204" pitchFamily="34" charset="0"/>
              </a:rPr>
              <a:t>Oil</a:t>
            </a:r>
            <a:endParaRPr lang="es-ES" dirty="0" smtClean="0">
              <a:latin typeface="Calibri" panose="020F0502020204030204" pitchFamily="34" charset="0"/>
            </a:endParaRPr>
          </a:p>
          <a:p>
            <a:r>
              <a:rPr lang="es-ES" dirty="0">
                <a:latin typeface="Calibri" panose="020F0502020204030204" pitchFamily="34" charset="0"/>
              </a:rPr>
              <a:t> </a:t>
            </a:r>
            <a:r>
              <a:rPr lang="es-ES" dirty="0" smtClean="0">
                <a:latin typeface="Calibri" panose="020F0502020204030204" pitchFamily="34" charset="0"/>
              </a:rPr>
              <a:t>     - Fuel </a:t>
            </a:r>
            <a:r>
              <a:rPr lang="es-ES" dirty="0" err="1" smtClean="0">
                <a:latin typeface="Calibri" panose="020F0502020204030204" pitchFamily="34" charset="0"/>
              </a:rPr>
              <a:t>Oil</a:t>
            </a:r>
            <a:endParaRPr lang="es-ES" dirty="0" smtClean="0">
              <a:latin typeface="Calibri" panose="020F0502020204030204" pitchFamily="34" charset="0"/>
            </a:endParaRPr>
          </a:p>
          <a:p>
            <a:r>
              <a:rPr lang="es-ES" dirty="0">
                <a:latin typeface="Calibri" panose="020F0502020204030204" pitchFamily="34" charset="0"/>
              </a:rPr>
              <a:t> </a:t>
            </a:r>
            <a:r>
              <a:rPr lang="es-ES" dirty="0" smtClean="0">
                <a:latin typeface="Calibri" panose="020F0502020204030204" pitchFamily="34" charset="0"/>
              </a:rPr>
              <a:t>     - Alcohol</a:t>
            </a:r>
          </a:p>
          <a:p>
            <a:r>
              <a:rPr lang="es-ES" dirty="0">
                <a:latin typeface="Calibri" panose="020F0502020204030204" pitchFamily="34" charset="0"/>
              </a:rPr>
              <a:t> </a:t>
            </a:r>
            <a:r>
              <a:rPr lang="es-ES" dirty="0" smtClean="0">
                <a:latin typeface="Calibri" panose="020F0502020204030204" pitchFamily="34" charset="0"/>
              </a:rPr>
              <a:t>     - Kerosene</a:t>
            </a:r>
          </a:p>
        </p:txBody>
      </p:sp>
      <p:sp>
        <p:nvSpPr>
          <p:cNvPr id="24" name="Rectángulo 23"/>
          <p:cNvSpPr/>
          <p:nvPr/>
        </p:nvSpPr>
        <p:spPr>
          <a:xfrm>
            <a:off x="8066033" y="2535933"/>
            <a:ext cx="2496864" cy="2308324"/>
          </a:xfrm>
          <a:prstGeom prst="rect">
            <a:avLst/>
          </a:prstGeom>
        </p:spPr>
        <p:txBody>
          <a:bodyPr wrap="square">
            <a:spAutoFit/>
          </a:bodyPr>
          <a:lstStyle/>
          <a:p>
            <a:r>
              <a:rPr lang="es-ES" u="sng" dirty="0" smtClean="0">
                <a:latin typeface="Calibri" panose="020F0502020204030204" pitchFamily="34" charset="0"/>
                <a:ea typeface="Calibri" panose="020F0502020204030204" pitchFamily="34" charset="0"/>
              </a:rPr>
              <a:t>Naturales:</a:t>
            </a:r>
          </a:p>
          <a:p>
            <a:r>
              <a:rPr lang="es-ES" dirty="0" smtClean="0">
                <a:latin typeface="Calibri" panose="020F0502020204030204" pitchFamily="34" charset="0"/>
              </a:rPr>
              <a:t>      - Gas Natural</a:t>
            </a:r>
          </a:p>
          <a:p>
            <a:endParaRPr lang="es-ES" dirty="0" smtClean="0">
              <a:latin typeface="Calibri" panose="020F0502020204030204" pitchFamily="34" charset="0"/>
            </a:endParaRPr>
          </a:p>
          <a:p>
            <a:r>
              <a:rPr lang="es-ES" u="sng" dirty="0" smtClean="0">
                <a:latin typeface="Calibri" panose="020F0502020204030204" pitchFamily="34" charset="0"/>
              </a:rPr>
              <a:t>Artificiales:</a:t>
            </a:r>
          </a:p>
          <a:p>
            <a:r>
              <a:rPr lang="es-ES" dirty="0">
                <a:latin typeface="Calibri" panose="020F0502020204030204" pitchFamily="34" charset="0"/>
              </a:rPr>
              <a:t> </a:t>
            </a:r>
            <a:r>
              <a:rPr lang="es-ES" dirty="0" smtClean="0">
                <a:latin typeface="Calibri" panose="020F0502020204030204" pitchFamily="34" charset="0"/>
              </a:rPr>
              <a:t>     - Gas de destilación</a:t>
            </a:r>
          </a:p>
          <a:p>
            <a:r>
              <a:rPr lang="es-ES" dirty="0">
                <a:latin typeface="Calibri" panose="020F0502020204030204" pitchFamily="34" charset="0"/>
              </a:rPr>
              <a:t> </a:t>
            </a:r>
            <a:r>
              <a:rPr lang="es-ES" dirty="0" smtClean="0">
                <a:latin typeface="Calibri" panose="020F0502020204030204" pitchFamily="34" charset="0"/>
              </a:rPr>
              <a:t>     - Gas de Alto Horno</a:t>
            </a:r>
          </a:p>
          <a:p>
            <a:r>
              <a:rPr lang="es-ES" dirty="0">
                <a:latin typeface="Calibri" panose="020F0502020204030204" pitchFamily="34" charset="0"/>
              </a:rPr>
              <a:t> </a:t>
            </a:r>
            <a:r>
              <a:rPr lang="es-ES" dirty="0" smtClean="0">
                <a:latin typeface="Calibri" panose="020F0502020204030204" pitchFamily="34" charset="0"/>
              </a:rPr>
              <a:t>     - Gas Licuado</a:t>
            </a:r>
          </a:p>
          <a:p>
            <a:r>
              <a:rPr lang="es-ES" dirty="0">
                <a:latin typeface="Calibri" panose="020F0502020204030204" pitchFamily="34" charset="0"/>
              </a:rPr>
              <a:t> </a:t>
            </a:r>
            <a:r>
              <a:rPr lang="es-ES" dirty="0" smtClean="0">
                <a:latin typeface="Calibri" panose="020F0502020204030204" pitchFamily="34" charset="0"/>
              </a:rPr>
              <a:t>     - Acetileno</a:t>
            </a:r>
          </a:p>
        </p:txBody>
      </p:sp>
      <p:pic>
        <p:nvPicPr>
          <p:cNvPr id="27" name="Imagen 26"/>
          <p:cNvPicPr>
            <a:picLocks noChangeAspect="1"/>
          </p:cNvPicPr>
          <p:nvPr/>
        </p:nvPicPr>
        <p:blipFill>
          <a:blip r:embed="rId3"/>
          <a:stretch>
            <a:fillRect/>
          </a:stretch>
        </p:blipFill>
        <p:spPr>
          <a:xfrm>
            <a:off x="2280088" y="1835062"/>
            <a:ext cx="6858000" cy="3710066"/>
          </a:xfrm>
          <a:prstGeom prst="rect">
            <a:avLst/>
          </a:prstGeom>
        </p:spPr>
      </p:pic>
    </p:spTree>
    <p:extLst>
      <p:ext uri="{BB962C8B-B14F-4D97-AF65-F5344CB8AC3E}">
        <p14:creationId xmlns:p14="http://schemas.microsoft.com/office/powerpoint/2010/main" val="246346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Rectángulo 4"/>
          <p:cNvSpPr/>
          <p:nvPr/>
        </p:nvSpPr>
        <p:spPr>
          <a:xfrm>
            <a:off x="1434663" y="815136"/>
            <a:ext cx="2490951" cy="400110"/>
          </a:xfrm>
          <a:prstGeom prst="rect">
            <a:avLst/>
          </a:prstGeom>
        </p:spPr>
        <p:txBody>
          <a:bodyPr wrap="square">
            <a:spAutoFit/>
          </a:bodyPr>
          <a:lstStyle/>
          <a:p>
            <a:r>
              <a:rPr lang="es-ES" sz="2000" dirty="0" smtClean="0"/>
              <a:t>    </a:t>
            </a:r>
            <a:r>
              <a:rPr lang="es-ES" sz="2000" b="1" dirty="0" smtClean="0">
                <a:latin typeface="Calibri" panose="020F0502020204030204" pitchFamily="34" charset="0"/>
              </a:rPr>
              <a:t>Fundentes</a:t>
            </a:r>
            <a:endParaRPr lang="es-ES" sz="2000" b="1" u="sng" dirty="0">
              <a:latin typeface="Calibri" panose="020F0502020204030204" pitchFamily="34" charset="0"/>
            </a:endParaRPr>
          </a:p>
        </p:txBody>
      </p:sp>
      <p:sp>
        <p:nvSpPr>
          <p:cNvPr id="6" name="Rectángulo 5"/>
          <p:cNvSpPr/>
          <p:nvPr/>
        </p:nvSpPr>
        <p:spPr>
          <a:xfrm>
            <a:off x="1434663" y="1443841"/>
            <a:ext cx="8135006" cy="3693319"/>
          </a:xfrm>
          <a:prstGeom prst="rect">
            <a:avLst/>
          </a:prstGeom>
        </p:spPr>
        <p:txBody>
          <a:bodyPr wrap="square">
            <a:spAutoFit/>
          </a:bodyPr>
          <a:lstStyle/>
          <a:p>
            <a:r>
              <a:rPr lang="es-ES" dirty="0" smtClean="0">
                <a:latin typeface="Calibri" panose="020F0502020204030204" pitchFamily="34" charset="0"/>
              </a:rPr>
              <a:t>    La </a:t>
            </a:r>
            <a:r>
              <a:rPr lang="es-ES" dirty="0">
                <a:latin typeface="Calibri" panose="020F0502020204030204" pitchFamily="34" charset="0"/>
              </a:rPr>
              <a:t>composición de la ganga determina cual es el fundente que más conviene utilizar. Si la ganga es </a:t>
            </a:r>
            <a:r>
              <a:rPr lang="es-ES" dirty="0" err="1">
                <a:latin typeface="Calibri" panose="020F0502020204030204" pitchFamily="34" charset="0"/>
              </a:rPr>
              <a:t>silicosa</a:t>
            </a:r>
            <a:r>
              <a:rPr lang="es-ES" dirty="0">
                <a:latin typeface="Calibri" panose="020F0502020204030204" pitchFamily="34" charset="0"/>
              </a:rPr>
              <a:t> conviene un fundente de naturaleza básica, y si es básica conviene un fundente ácido.</a:t>
            </a:r>
          </a:p>
          <a:p>
            <a:r>
              <a:rPr lang="es-ES" dirty="0" smtClean="0">
                <a:latin typeface="Calibri" panose="020F0502020204030204" pitchFamily="34" charset="0"/>
              </a:rPr>
              <a:t>    Las </a:t>
            </a:r>
            <a:r>
              <a:rPr lang="es-ES" dirty="0">
                <a:latin typeface="Calibri" panose="020F0502020204030204" pitchFamily="34" charset="0"/>
              </a:rPr>
              <a:t>principales materias que se emplean como fundente son:</a:t>
            </a:r>
          </a:p>
          <a:p>
            <a:endParaRPr lang="es-ES" dirty="0" smtClean="0">
              <a:latin typeface="Calibri" panose="020F0502020204030204" pitchFamily="34" charset="0"/>
            </a:endParaRPr>
          </a:p>
          <a:p>
            <a:r>
              <a:rPr lang="es-ES" u="sng" dirty="0" smtClean="0">
                <a:latin typeface="Calibri" panose="020F0502020204030204" pitchFamily="34" charset="0"/>
              </a:rPr>
              <a:t>Sustancia</a:t>
            </a:r>
            <a:r>
              <a:rPr lang="es-ES" u="sng" dirty="0">
                <a:latin typeface="Calibri" panose="020F0502020204030204" pitchFamily="34" charset="0"/>
              </a:rPr>
              <a:t>	</a:t>
            </a:r>
            <a:r>
              <a:rPr lang="es-ES" dirty="0" smtClean="0">
                <a:latin typeface="Calibri" panose="020F0502020204030204" pitchFamily="34" charset="0"/>
              </a:rPr>
              <a:t>                                              </a:t>
            </a:r>
            <a:r>
              <a:rPr lang="es-ES" u="sng" dirty="0" smtClean="0">
                <a:latin typeface="Calibri" panose="020F0502020204030204" pitchFamily="34" charset="0"/>
              </a:rPr>
              <a:t>Carácter</a:t>
            </a:r>
            <a:r>
              <a:rPr lang="es-ES" dirty="0">
                <a:latin typeface="Calibri" panose="020F0502020204030204" pitchFamily="34" charset="0"/>
              </a:rPr>
              <a:t>	</a:t>
            </a:r>
            <a:r>
              <a:rPr lang="es-ES" dirty="0" smtClean="0">
                <a:latin typeface="Calibri" panose="020F0502020204030204" pitchFamily="34" charset="0"/>
              </a:rPr>
              <a:t>                                   </a:t>
            </a:r>
            <a:r>
              <a:rPr lang="es-ES" u="sng" dirty="0" smtClean="0">
                <a:latin typeface="Calibri" panose="020F0502020204030204" pitchFamily="34" charset="0"/>
              </a:rPr>
              <a:t>Composición</a:t>
            </a:r>
            <a:endParaRPr lang="es-ES" u="sng" dirty="0">
              <a:latin typeface="Calibri" panose="020F0502020204030204" pitchFamily="34" charset="0"/>
            </a:endParaRPr>
          </a:p>
          <a:p>
            <a:r>
              <a:rPr lang="es-ES" dirty="0">
                <a:latin typeface="Calibri" panose="020F0502020204030204" pitchFamily="34" charset="0"/>
              </a:rPr>
              <a:t>Cal	</a:t>
            </a:r>
            <a:r>
              <a:rPr lang="es-ES" dirty="0" smtClean="0">
                <a:latin typeface="Calibri" panose="020F0502020204030204" pitchFamily="34" charset="0"/>
              </a:rPr>
              <a:t>                                                        Básico</a:t>
            </a:r>
            <a:r>
              <a:rPr lang="es-ES" dirty="0">
                <a:latin typeface="Calibri" panose="020F0502020204030204" pitchFamily="34" charset="0"/>
              </a:rPr>
              <a:t>	</a:t>
            </a:r>
            <a:r>
              <a:rPr lang="es-ES" dirty="0" smtClean="0">
                <a:latin typeface="Calibri" panose="020F0502020204030204" pitchFamily="34" charset="0"/>
              </a:rPr>
              <a:t>                                          </a:t>
            </a:r>
            <a:r>
              <a:rPr lang="es-ES" dirty="0" err="1" smtClean="0">
                <a:latin typeface="Calibri" panose="020F0502020204030204" pitchFamily="34" charset="0"/>
              </a:rPr>
              <a:t>CaO</a:t>
            </a:r>
            <a:endParaRPr lang="es-ES" dirty="0">
              <a:latin typeface="Calibri" panose="020F0502020204030204" pitchFamily="34" charset="0"/>
            </a:endParaRPr>
          </a:p>
          <a:p>
            <a:r>
              <a:rPr lang="es-ES" dirty="0">
                <a:latin typeface="Calibri" panose="020F0502020204030204" pitchFamily="34" charset="0"/>
              </a:rPr>
              <a:t>Piedra caliza	</a:t>
            </a:r>
            <a:r>
              <a:rPr lang="es-ES" dirty="0" smtClean="0">
                <a:latin typeface="Calibri" panose="020F0502020204030204" pitchFamily="34" charset="0"/>
              </a:rPr>
              <a:t>                                       Básico</a:t>
            </a:r>
            <a:r>
              <a:rPr lang="es-ES" dirty="0">
                <a:latin typeface="Calibri" panose="020F0502020204030204" pitchFamily="34" charset="0"/>
              </a:rPr>
              <a:t>	</a:t>
            </a:r>
            <a:r>
              <a:rPr lang="es-ES" dirty="0" smtClean="0">
                <a:latin typeface="Calibri" panose="020F0502020204030204" pitchFamily="34" charset="0"/>
              </a:rPr>
              <a:t>                                          Cao3</a:t>
            </a:r>
            <a:endParaRPr lang="es-ES" dirty="0">
              <a:latin typeface="Calibri" panose="020F0502020204030204" pitchFamily="34" charset="0"/>
            </a:endParaRPr>
          </a:p>
          <a:p>
            <a:r>
              <a:rPr lang="es-ES" dirty="0">
                <a:latin typeface="Calibri" panose="020F0502020204030204" pitchFamily="34" charset="0"/>
              </a:rPr>
              <a:t>Dolomita	</a:t>
            </a:r>
            <a:r>
              <a:rPr lang="es-ES" dirty="0" smtClean="0">
                <a:latin typeface="Calibri" panose="020F0502020204030204" pitchFamily="34" charset="0"/>
              </a:rPr>
              <a:t>                                                Básico</a:t>
            </a:r>
            <a:r>
              <a:rPr lang="es-ES" dirty="0">
                <a:latin typeface="Calibri" panose="020F0502020204030204" pitchFamily="34" charset="0"/>
              </a:rPr>
              <a:t>	</a:t>
            </a:r>
            <a:r>
              <a:rPr lang="es-ES" dirty="0" smtClean="0">
                <a:latin typeface="Calibri" panose="020F0502020204030204" pitchFamily="34" charset="0"/>
              </a:rPr>
              <a:t>                                 CaCO3</a:t>
            </a:r>
            <a:r>
              <a:rPr lang="es-ES" dirty="0">
                <a:latin typeface="Calibri" panose="020F0502020204030204" pitchFamily="34" charset="0"/>
              </a:rPr>
              <a:t>; MgCO3</a:t>
            </a:r>
          </a:p>
          <a:p>
            <a:r>
              <a:rPr lang="es-ES" dirty="0">
                <a:latin typeface="Calibri" panose="020F0502020204030204" pitchFamily="34" charset="0"/>
              </a:rPr>
              <a:t>Arcilla	</a:t>
            </a:r>
            <a:r>
              <a:rPr lang="es-ES" dirty="0" smtClean="0">
                <a:latin typeface="Calibri" panose="020F0502020204030204" pitchFamily="34" charset="0"/>
              </a:rPr>
              <a:t>                                                Ácido</a:t>
            </a:r>
            <a:r>
              <a:rPr lang="es-ES" dirty="0">
                <a:latin typeface="Calibri" panose="020F0502020204030204" pitchFamily="34" charset="0"/>
              </a:rPr>
              <a:t>	</a:t>
            </a:r>
            <a:r>
              <a:rPr lang="es-ES" dirty="0" smtClean="0">
                <a:latin typeface="Calibri" panose="020F0502020204030204" pitchFamily="34" charset="0"/>
              </a:rPr>
              <a:t>                                    Al2O3 </a:t>
            </a:r>
            <a:r>
              <a:rPr lang="es-ES" dirty="0">
                <a:latin typeface="Calibri" panose="020F0502020204030204" pitchFamily="34" charset="0"/>
              </a:rPr>
              <a:t>y SiO2</a:t>
            </a:r>
          </a:p>
          <a:p>
            <a:r>
              <a:rPr lang="es-ES" dirty="0">
                <a:latin typeface="Calibri" panose="020F0502020204030204" pitchFamily="34" charset="0"/>
              </a:rPr>
              <a:t>Cuarzo arena	</a:t>
            </a:r>
            <a:r>
              <a:rPr lang="es-ES" dirty="0" smtClean="0">
                <a:latin typeface="Calibri" panose="020F0502020204030204" pitchFamily="34" charset="0"/>
              </a:rPr>
              <a:t>                                       Ácido</a:t>
            </a:r>
            <a:r>
              <a:rPr lang="es-ES" dirty="0">
                <a:latin typeface="Calibri" panose="020F0502020204030204" pitchFamily="34" charset="0"/>
              </a:rPr>
              <a:t>	</a:t>
            </a:r>
            <a:r>
              <a:rPr lang="es-ES" dirty="0" smtClean="0">
                <a:latin typeface="Calibri" panose="020F0502020204030204" pitchFamily="34" charset="0"/>
              </a:rPr>
              <a:t>                                           SiO2</a:t>
            </a:r>
            <a:endParaRPr lang="es-ES" dirty="0">
              <a:latin typeface="Calibri" panose="020F0502020204030204" pitchFamily="34" charset="0"/>
            </a:endParaRPr>
          </a:p>
          <a:p>
            <a:r>
              <a:rPr lang="es-ES" dirty="0">
                <a:latin typeface="Calibri" panose="020F0502020204030204" pitchFamily="34" charset="0"/>
              </a:rPr>
              <a:t>Espato flúor	</a:t>
            </a:r>
            <a:r>
              <a:rPr lang="es-ES" dirty="0" smtClean="0">
                <a:latin typeface="Calibri" panose="020F0502020204030204" pitchFamily="34" charset="0"/>
              </a:rPr>
              <a:t>                                       Básico</a:t>
            </a:r>
            <a:r>
              <a:rPr lang="es-ES" dirty="0">
                <a:latin typeface="Calibri" panose="020F0502020204030204" pitchFamily="34" charset="0"/>
              </a:rPr>
              <a:t>	</a:t>
            </a:r>
            <a:r>
              <a:rPr lang="es-ES" dirty="0" smtClean="0">
                <a:latin typeface="Calibri" panose="020F0502020204030204" pitchFamily="34" charset="0"/>
              </a:rPr>
              <a:t>                                           CaF2</a:t>
            </a:r>
            <a:endParaRPr lang="es-ES" dirty="0">
              <a:latin typeface="Calibri" panose="020F0502020204030204" pitchFamily="34" charset="0"/>
            </a:endParaRPr>
          </a:p>
          <a:p>
            <a:endParaRPr lang="es-ES" dirty="0"/>
          </a:p>
        </p:txBody>
      </p:sp>
    </p:spTree>
    <p:extLst>
      <p:ext uri="{BB962C8B-B14F-4D97-AF65-F5344CB8AC3E}">
        <p14:creationId xmlns:p14="http://schemas.microsoft.com/office/powerpoint/2010/main" val="2604153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Título 1"/>
          <p:cNvSpPr txBox="1">
            <a:spLocks/>
          </p:cNvSpPr>
          <p:nvPr/>
        </p:nvSpPr>
        <p:spPr>
          <a:xfrm>
            <a:off x="825062" y="748861"/>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smtClean="0"/>
              <a:t>Aleaciones hierro-carbono</a:t>
            </a:r>
            <a:endParaRPr lang="es-ES" sz="3200" dirty="0"/>
          </a:p>
        </p:txBody>
      </p:sp>
      <p:cxnSp>
        <p:nvCxnSpPr>
          <p:cNvPr id="7" name="Conector recto 6"/>
          <p:cNvCxnSpPr/>
          <p:nvPr/>
        </p:nvCxnSpPr>
        <p:spPr>
          <a:xfrm flipV="1">
            <a:off x="1623848" y="2349063"/>
            <a:ext cx="7677807" cy="31528"/>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Conector recto 8"/>
          <p:cNvCxnSpPr/>
          <p:nvPr/>
        </p:nvCxnSpPr>
        <p:spPr>
          <a:xfrm>
            <a:off x="1860331" y="2073164"/>
            <a:ext cx="0" cy="614855"/>
          </a:xfrm>
          <a:prstGeom prst="line">
            <a:avLst/>
          </a:prstGeom>
          <a:ln w="254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3746938" y="2073165"/>
            <a:ext cx="0" cy="614855"/>
          </a:xfrm>
          <a:prstGeom prst="line">
            <a:avLst/>
          </a:prstGeom>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9301655" y="2073164"/>
            <a:ext cx="0" cy="614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1576551" y="2711666"/>
            <a:ext cx="865555" cy="338554"/>
          </a:xfrm>
          <a:prstGeom prst="rect">
            <a:avLst/>
          </a:prstGeom>
          <a:noFill/>
        </p:spPr>
        <p:txBody>
          <a:bodyPr wrap="square" rtlCol="0">
            <a:spAutoFit/>
          </a:bodyPr>
          <a:lstStyle/>
          <a:p>
            <a:r>
              <a:rPr lang="es-ES" sz="1600" dirty="0" smtClean="0"/>
              <a:t>0,08%</a:t>
            </a:r>
            <a:endParaRPr lang="es-ES" sz="1600" dirty="0"/>
          </a:p>
        </p:txBody>
      </p:sp>
      <p:sp>
        <p:nvSpPr>
          <p:cNvPr id="14" name="CuadroTexto 13"/>
          <p:cNvSpPr txBox="1"/>
          <p:nvPr/>
        </p:nvSpPr>
        <p:spPr>
          <a:xfrm>
            <a:off x="3314160" y="2695898"/>
            <a:ext cx="865555" cy="338554"/>
          </a:xfrm>
          <a:prstGeom prst="rect">
            <a:avLst/>
          </a:prstGeom>
          <a:noFill/>
        </p:spPr>
        <p:txBody>
          <a:bodyPr wrap="square" rtlCol="0">
            <a:spAutoFit/>
          </a:bodyPr>
          <a:lstStyle/>
          <a:p>
            <a:r>
              <a:rPr lang="es-ES" sz="1600" dirty="0" smtClean="0"/>
              <a:t>1,76%</a:t>
            </a:r>
            <a:endParaRPr lang="es-ES" sz="1600" dirty="0"/>
          </a:p>
        </p:txBody>
      </p:sp>
      <p:sp>
        <p:nvSpPr>
          <p:cNvPr id="15" name="CuadroTexto 14"/>
          <p:cNvSpPr txBox="1"/>
          <p:nvPr/>
        </p:nvSpPr>
        <p:spPr>
          <a:xfrm>
            <a:off x="9000257" y="2711666"/>
            <a:ext cx="865555" cy="338554"/>
          </a:xfrm>
          <a:prstGeom prst="rect">
            <a:avLst/>
          </a:prstGeom>
          <a:noFill/>
        </p:spPr>
        <p:txBody>
          <a:bodyPr wrap="square" rtlCol="0">
            <a:spAutoFit/>
          </a:bodyPr>
          <a:lstStyle/>
          <a:p>
            <a:r>
              <a:rPr lang="es-ES" sz="1600" dirty="0" smtClean="0"/>
              <a:t>6,67%</a:t>
            </a:r>
            <a:endParaRPr lang="es-ES" sz="1600" dirty="0"/>
          </a:p>
        </p:txBody>
      </p:sp>
      <p:cxnSp>
        <p:nvCxnSpPr>
          <p:cNvPr id="17" name="Conector recto de flecha 16"/>
          <p:cNvCxnSpPr/>
          <p:nvPr/>
        </p:nvCxnSpPr>
        <p:spPr>
          <a:xfrm>
            <a:off x="1652750" y="1749971"/>
            <a:ext cx="7677807" cy="157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CuadroTexto 18"/>
          <p:cNvSpPr txBox="1"/>
          <p:nvPr/>
        </p:nvSpPr>
        <p:spPr>
          <a:xfrm>
            <a:off x="9433034" y="1596457"/>
            <a:ext cx="1304831" cy="584775"/>
          </a:xfrm>
          <a:prstGeom prst="rect">
            <a:avLst/>
          </a:prstGeom>
          <a:noFill/>
        </p:spPr>
        <p:txBody>
          <a:bodyPr wrap="square" rtlCol="0">
            <a:spAutoFit/>
          </a:bodyPr>
          <a:lstStyle/>
          <a:p>
            <a:r>
              <a:rPr lang="es-ES" sz="1600" dirty="0" smtClean="0"/>
              <a:t>%C, mayor resistencia</a:t>
            </a:r>
            <a:endParaRPr lang="es-ES" sz="1600" dirty="0"/>
          </a:p>
        </p:txBody>
      </p:sp>
      <p:sp>
        <p:nvSpPr>
          <p:cNvPr id="21" name="Cerrar llave 20"/>
          <p:cNvSpPr/>
          <p:nvPr/>
        </p:nvSpPr>
        <p:spPr>
          <a:xfrm rot="5400000">
            <a:off x="2543503" y="2485691"/>
            <a:ext cx="520262" cy="1886607"/>
          </a:xfrm>
          <a:prstGeom prst="rightBrac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2" name="Cerrar llave 21"/>
          <p:cNvSpPr/>
          <p:nvPr/>
        </p:nvSpPr>
        <p:spPr>
          <a:xfrm rot="5400000">
            <a:off x="6264165" y="651635"/>
            <a:ext cx="520262" cy="555472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3" name="Cerrar llave 22"/>
          <p:cNvSpPr/>
          <p:nvPr/>
        </p:nvSpPr>
        <p:spPr>
          <a:xfrm rot="5400000">
            <a:off x="1441617" y="3303797"/>
            <a:ext cx="520262" cy="250395"/>
          </a:xfrm>
          <a:prstGeom prst="rightBrace">
            <a:avLst/>
          </a:prstGeom>
          <a:ln>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4" name="CuadroTexto 23"/>
          <p:cNvSpPr txBox="1"/>
          <p:nvPr/>
        </p:nvSpPr>
        <p:spPr>
          <a:xfrm>
            <a:off x="5499537" y="3783711"/>
            <a:ext cx="2049517" cy="338554"/>
          </a:xfrm>
          <a:prstGeom prst="rect">
            <a:avLst/>
          </a:prstGeom>
          <a:noFill/>
        </p:spPr>
        <p:txBody>
          <a:bodyPr wrap="square" rtlCol="0">
            <a:spAutoFit/>
          </a:bodyPr>
          <a:lstStyle/>
          <a:p>
            <a:pPr algn="ctr"/>
            <a:r>
              <a:rPr lang="es-ES" sz="1600" dirty="0" smtClean="0"/>
              <a:t>Fundiciones</a:t>
            </a:r>
            <a:endParaRPr lang="es-ES" sz="1600" dirty="0"/>
          </a:p>
        </p:txBody>
      </p:sp>
      <p:sp>
        <p:nvSpPr>
          <p:cNvPr id="25" name="CuadroTexto 24"/>
          <p:cNvSpPr txBox="1"/>
          <p:nvPr/>
        </p:nvSpPr>
        <p:spPr>
          <a:xfrm>
            <a:off x="2258796" y="3720644"/>
            <a:ext cx="1089675" cy="338554"/>
          </a:xfrm>
          <a:prstGeom prst="rect">
            <a:avLst/>
          </a:prstGeom>
          <a:noFill/>
        </p:spPr>
        <p:txBody>
          <a:bodyPr wrap="square" rtlCol="0">
            <a:spAutoFit/>
          </a:bodyPr>
          <a:lstStyle/>
          <a:p>
            <a:pPr algn="ctr"/>
            <a:r>
              <a:rPr lang="es-ES" sz="1600" dirty="0" smtClean="0"/>
              <a:t>Aceros</a:t>
            </a:r>
            <a:endParaRPr lang="es-ES" sz="1600" dirty="0"/>
          </a:p>
        </p:txBody>
      </p:sp>
      <p:sp>
        <p:nvSpPr>
          <p:cNvPr id="26" name="CuadroTexto 25"/>
          <p:cNvSpPr txBox="1"/>
          <p:nvPr/>
        </p:nvSpPr>
        <p:spPr>
          <a:xfrm>
            <a:off x="1144697" y="3700734"/>
            <a:ext cx="1089675" cy="338554"/>
          </a:xfrm>
          <a:prstGeom prst="rect">
            <a:avLst/>
          </a:prstGeom>
          <a:noFill/>
        </p:spPr>
        <p:txBody>
          <a:bodyPr wrap="square" rtlCol="0">
            <a:spAutoFit/>
          </a:bodyPr>
          <a:lstStyle/>
          <a:p>
            <a:pPr algn="ctr"/>
            <a:r>
              <a:rPr lang="es-ES" sz="1600" dirty="0" smtClean="0"/>
              <a:t>Hierro</a:t>
            </a:r>
            <a:endParaRPr lang="es-ES" sz="1600" dirty="0"/>
          </a:p>
        </p:txBody>
      </p:sp>
      <p:sp>
        <p:nvSpPr>
          <p:cNvPr id="27" name="CuadroTexto 26"/>
          <p:cNvSpPr txBox="1"/>
          <p:nvPr/>
        </p:nvSpPr>
        <p:spPr>
          <a:xfrm>
            <a:off x="825062" y="4453751"/>
            <a:ext cx="7104994" cy="1323439"/>
          </a:xfrm>
          <a:prstGeom prst="rect">
            <a:avLst/>
          </a:prstGeom>
          <a:noFill/>
        </p:spPr>
        <p:txBody>
          <a:bodyPr wrap="square" rtlCol="0">
            <a:spAutoFit/>
          </a:bodyPr>
          <a:lstStyle/>
          <a:p>
            <a:r>
              <a:rPr lang="es-ES" sz="1600" dirty="0" smtClean="0"/>
              <a:t>El carbono se encuentra en los productos siderúrgicos en tres formas;</a:t>
            </a:r>
          </a:p>
          <a:p>
            <a:endParaRPr lang="es-ES" sz="1600" dirty="0" smtClean="0"/>
          </a:p>
          <a:p>
            <a:pPr marL="285750" indent="-285750">
              <a:buFontTx/>
              <a:buChar char="-"/>
            </a:pPr>
            <a:r>
              <a:rPr lang="es-ES" sz="1600" dirty="0" smtClean="0">
                <a:solidFill>
                  <a:srgbClr val="92D050"/>
                </a:solidFill>
              </a:rPr>
              <a:t>Disuelto</a:t>
            </a:r>
            <a:r>
              <a:rPr lang="es-ES" sz="1600" dirty="0" smtClean="0"/>
              <a:t> en hierro gamma (ccc),</a:t>
            </a:r>
          </a:p>
          <a:p>
            <a:pPr marL="285750" indent="-285750">
              <a:buFontTx/>
              <a:buChar char="-"/>
            </a:pPr>
            <a:r>
              <a:rPr lang="es-ES" sz="1600" dirty="0" smtClean="0">
                <a:solidFill>
                  <a:srgbClr val="FF0000"/>
                </a:solidFill>
              </a:rPr>
              <a:t>Combinado</a:t>
            </a:r>
            <a:r>
              <a:rPr lang="es-ES" sz="1600" dirty="0" smtClean="0"/>
              <a:t> con el hierro,</a:t>
            </a:r>
          </a:p>
          <a:p>
            <a:pPr marL="285750" indent="-285750">
              <a:buFontTx/>
              <a:buChar char="-"/>
            </a:pPr>
            <a:r>
              <a:rPr lang="es-ES" sz="1600" dirty="0" smtClean="0">
                <a:solidFill>
                  <a:srgbClr val="FFFF00"/>
                </a:solidFill>
              </a:rPr>
              <a:t>Y libre</a:t>
            </a:r>
            <a:r>
              <a:rPr lang="es-ES" sz="1600" dirty="0" smtClean="0"/>
              <a:t>; formando láminas o nódulos.</a:t>
            </a:r>
            <a:endParaRPr lang="es-ES" sz="1600" dirty="0"/>
          </a:p>
        </p:txBody>
      </p:sp>
    </p:spTree>
    <p:extLst>
      <p:ext uri="{BB962C8B-B14F-4D97-AF65-F5344CB8AC3E}">
        <p14:creationId xmlns:p14="http://schemas.microsoft.com/office/powerpoint/2010/main" val="13364080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Título 1"/>
          <p:cNvSpPr txBox="1">
            <a:spLocks/>
          </p:cNvSpPr>
          <p:nvPr/>
        </p:nvSpPr>
        <p:spPr>
          <a:xfrm>
            <a:off x="825062" y="601788"/>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smtClean="0"/>
              <a:t>Alto Horno - Refractarios </a:t>
            </a:r>
          </a:p>
        </p:txBody>
      </p:sp>
      <p:sp>
        <p:nvSpPr>
          <p:cNvPr id="6" name="Rectángulo 5"/>
          <p:cNvSpPr/>
          <p:nvPr/>
        </p:nvSpPr>
        <p:spPr>
          <a:xfrm>
            <a:off x="825062" y="1416720"/>
            <a:ext cx="9605938" cy="2585323"/>
          </a:xfrm>
          <a:prstGeom prst="rect">
            <a:avLst/>
          </a:prstGeom>
        </p:spPr>
        <p:txBody>
          <a:bodyPr wrap="square">
            <a:spAutoFit/>
          </a:bodyPr>
          <a:lstStyle/>
          <a:p>
            <a:r>
              <a:rPr lang="es-ES" dirty="0" smtClean="0">
                <a:latin typeface="Calibri" panose="020F0502020204030204" pitchFamily="34" charset="0"/>
              </a:rPr>
              <a:t>    Son </a:t>
            </a:r>
            <a:r>
              <a:rPr lang="es-ES" dirty="0">
                <a:latin typeface="Calibri" panose="020F0502020204030204" pitchFamily="34" charset="0"/>
              </a:rPr>
              <a:t>aquellos materiales para revestir interiormente los hornos con el propósito de resistir las temperaturas elevadas que hay en </a:t>
            </a:r>
            <a:r>
              <a:rPr lang="es-ES" dirty="0" smtClean="0">
                <a:latin typeface="Calibri" panose="020F0502020204030204" pitchFamily="34" charset="0"/>
              </a:rPr>
              <a:t>el interior. Además deben resistir la </a:t>
            </a:r>
            <a:r>
              <a:rPr lang="es-ES" dirty="0">
                <a:latin typeface="Calibri" panose="020F0502020204030204" pitchFamily="34" charset="0"/>
              </a:rPr>
              <a:t>acción corrosiva de los materiales que hayan de estar en contacto con el horno, </a:t>
            </a:r>
            <a:r>
              <a:rPr lang="es-ES" dirty="0" smtClean="0">
                <a:latin typeface="Calibri" panose="020F0502020204030204" pitchFamily="34" charset="0"/>
              </a:rPr>
              <a:t>como también </a:t>
            </a:r>
            <a:r>
              <a:rPr lang="es-ES" dirty="0">
                <a:latin typeface="Calibri" panose="020F0502020204030204" pitchFamily="34" charset="0"/>
              </a:rPr>
              <a:t>de sus gases y vapores</a:t>
            </a:r>
            <a:r>
              <a:rPr lang="es-ES" dirty="0" smtClean="0"/>
              <a:t>.</a:t>
            </a:r>
          </a:p>
          <a:p>
            <a:endParaRPr lang="es-ES" dirty="0" smtClean="0"/>
          </a:p>
          <a:p>
            <a:r>
              <a:rPr lang="es-ES" dirty="0"/>
              <a:t> </a:t>
            </a:r>
            <a:r>
              <a:rPr lang="es-ES" dirty="0" smtClean="0"/>
              <a:t>   </a:t>
            </a:r>
            <a:r>
              <a:rPr lang="es-ES" dirty="0">
                <a:latin typeface="Calibri" panose="020F0502020204030204" pitchFamily="34" charset="0"/>
              </a:rPr>
              <a:t>C</a:t>
            </a:r>
            <a:r>
              <a:rPr lang="es-ES" dirty="0" smtClean="0">
                <a:latin typeface="Calibri" panose="020F0502020204030204" pitchFamily="34" charset="0"/>
              </a:rPr>
              <a:t>aracterísticas Técnicas:</a:t>
            </a:r>
          </a:p>
          <a:p>
            <a:pPr marL="285750" indent="-285750">
              <a:buFontTx/>
              <a:buChar char="-"/>
            </a:pPr>
            <a:r>
              <a:rPr lang="es-ES" dirty="0" smtClean="0">
                <a:latin typeface="Calibri" panose="020F0502020204030204" pitchFamily="34" charset="0"/>
              </a:rPr>
              <a:t>Alto punto de fusión</a:t>
            </a:r>
          </a:p>
          <a:p>
            <a:pPr marL="285750" indent="-285750">
              <a:buFontTx/>
              <a:buChar char="-"/>
            </a:pPr>
            <a:r>
              <a:rPr lang="es-ES" dirty="0" smtClean="0">
                <a:latin typeface="Calibri" panose="020F0502020204030204" pitchFamily="34" charset="0"/>
              </a:rPr>
              <a:t>Poroso</a:t>
            </a:r>
          </a:p>
          <a:p>
            <a:pPr marL="285750" indent="-285750">
              <a:buFontTx/>
              <a:buChar char="-"/>
            </a:pPr>
            <a:r>
              <a:rPr lang="es-ES" dirty="0" smtClean="0">
                <a:latin typeface="Calibri" panose="020F0502020204030204" pitchFamily="34" charset="0"/>
              </a:rPr>
              <a:t>Resistencia a las dilataciones y contracciones.</a:t>
            </a:r>
          </a:p>
          <a:p>
            <a:pPr marL="285750" indent="-285750">
              <a:buFontTx/>
              <a:buChar char="-"/>
            </a:pPr>
            <a:r>
              <a:rPr lang="es-ES" dirty="0" smtClean="0">
                <a:latin typeface="Calibri" panose="020F0502020204030204" pitchFamily="34" charset="0"/>
              </a:rPr>
              <a:t>Baja conductividad térmica.</a:t>
            </a:r>
            <a:endParaRPr lang="es-ES" dirty="0"/>
          </a:p>
        </p:txBody>
      </p:sp>
      <p:pic>
        <p:nvPicPr>
          <p:cNvPr id="9" name="Imagen 8"/>
          <p:cNvPicPr>
            <a:picLocks noChangeAspect="1"/>
          </p:cNvPicPr>
          <p:nvPr/>
        </p:nvPicPr>
        <p:blipFill>
          <a:blip r:embed="rId3"/>
          <a:stretch>
            <a:fillRect/>
          </a:stretch>
        </p:blipFill>
        <p:spPr>
          <a:xfrm>
            <a:off x="3846786" y="4156626"/>
            <a:ext cx="2493952" cy="1868057"/>
          </a:xfrm>
          <a:prstGeom prst="rect">
            <a:avLst/>
          </a:prstGeom>
        </p:spPr>
      </p:pic>
      <p:pic>
        <p:nvPicPr>
          <p:cNvPr id="11" name="Imagen 10"/>
          <p:cNvPicPr>
            <a:picLocks noChangeAspect="1"/>
          </p:cNvPicPr>
          <p:nvPr/>
        </p:nvPicPr>
        <p:blipFill>
          <a:blip r:embed="rId4"/>
          <a:stretch>
            <a:fillRect/>
          </a:stretch>
        </p:blipFill>
        <p:spPr>
          <a:xfrm>
            <a:off x="6794939" y="2684588"/>
            <a:ext cx="2855782" cy="3340095"/>
          </a:xfrm>
          <a:prstGeom prst="rect">
            <a:avLst/>
          </a:prstGeom>
        </p:spPr>
      </p:pic>
    </p:spTree>
    <p:extLst>
      <p:ext uri="{BB962C8B-B14F-4D97-AF65-F5344CB8AC3E}">
        <p14:creationId xmlns:p14="http://schemas.microsoft.com/office/powerpoint/2010/main" val="16549844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872358" y="1016382"/>
            <a:ext cx="5749159" cy="4552015"/>
          </a:xfrm>
          <a:prstGeom prst="rect">
            <a:avLst/>
          </a:prstGeom>
        </p:spPr>
        <p:txBody>
          <a:bodyPr wrap="square">
            <a:spAutoFit/>
          </a:bodyPr>
          <a:lstStyle/>
          <a:p>
            <a:pPr algn="just">
              <a:lnSpc>
                <a:spcPct val="115000"/>
              </a:lnSpc>
              <a:spcAft>
                <a:spcPts val="0"/>
              </a:spcAft>
            </a:pPr>
            <a:r>
              <a:rPr lang="es-ES" dirty="0" smtClean="0">
                <a:latin typeface="Calibri" panose="020F0502020204030204" pitchFamily="34" charset="0"/>
                <a:ea typeface="Calibri" panose="020F0502020204030204" pitchFamily="34" charset="0"/>
                <a:cs typeface="Times New Roman" panose="02020603050405020304" pitchFamily="18" charset="0"/>
              </a:rPr>
              <a:t>       La </a:t>
            </a:r>
            <a:r>
              <a:rPr lang="es-ES" dirty="0">
                <a:latin typeface="Calibri" panose="020F0502020204030204" pitchFamily="34" charset="0"/>
                <a:ea typeface="Calibri" panose="020F0502020204030204" pitchFamily="34" charset="0"/>
                <a:cs typeface="Times New Roman" panose="02020603050405020304" pitchFamily="18" charset="0"/>
              </a:rPr>
              <a:t>norma IRAM 1543 P clasifica los refractarios según su carácter químico</a:t>
            </a:r>
            <a:r>
              <a:rPr lang="es-ES" dirty="0" smtClean="0">
                <a:latin typeface="Calibri" panose="020F0502020204030204" pitchFamily="34" charset="0"/>
                <a:ea typeface="Calibri" panose="020F0502020204030204" pitchFamily="34" charset="0"/>
                <a:cs typeface="Times New Roman" panose="02020603050405020304" pitchFamily="18" charset="0"/>
              </a:rPr>
              <a:t>:</a:t>
            </a:r>
          </a:p>
          <a:p>
            <a:pPr algn="just">
              <a:lnSpc>
                <a:spcPct val="115000"/>
              </a:lnSpc>
              <a:spcAft>
                <a:spcPts val="0"/>
              </a:spcAft>
            </a:pPr>
            <a:endParaRPr lang="es-ES"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es-ES" u="sng" dirty="0" smtClean="0">
                <a:latin typeface="Calibri" panose="020F0502020204030204" pitchFamily="34" charset="0"/>
                <a:ea typeface="Calibri" panose="020F0502020204030204" pitchFamily="34" charset="0"/>
                <a:cs typeface="Times New Roman" panose="02020603050405020304" pitchFamily="18" charset="0"/>
              </a:rPr>
              <a:t>Ácidos</a:t>
            </a:r>
            <a:endParaRPr lang="es-ES"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pPr>
            <a:r>
              <a:rPr lang="es-ES" dirty="0" smtClean="0">
                <a:latin typeface="Calibri" panose="020F0502020204030204" pitchFamily="34" charset="0"/>
                <a:ea typeface="Calibri" panose="020F0502020204030204" pitchFamily="34" charset="0"/>
                <a:cs typeface="Times New Roman" panose="02020603050405020304" pitchFamily="18" charset="0"/>
              </a:rPr>
              <a:t>         a)    Silito aluminoso</a:t>
            </a:r>
          </a:p>
          <a:p>
            <a:pPr lvl="0" algn="just">
              <a:lnSpc>
                <a:spcPct val="115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 </a:t>
            </a:r>
            <a:r>
              <a:rPr lang="es-ES" dirty="0" smtClean="0">
                <a:latin typeface="Calibri" panose="020F0502020204030204" pitchFamily="34" charset="0"/>
                <a:ea typeface="Calibri" panose="020F0502020204030204" pitchFamily="34" charset="0"/>
                <a:cs typeface="Times New Roman" panose="02020603050405020304" pitchFamily="18" charset="0"/>
              </a:rPr>
              <a:t>        b)    Silicosis</a:t>
            </a:r>
            <a:endParaRPr lang="es-ES"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pPr>
            <a:r>
              <a:rPr lang="es-ES" dirty="0" smtClean="0">
                <a:latin typeface="Calibri" panose="020F0502020204030204" pitchFamily="34" charset="0"/>
                <a:ea typeface="Calibri" panose="020F0502020204030204" pitchFamily="34" charset="0"/>
                <a:cs typeface="Times New Roman" panose="02020603050405020304" pitchFamily="18" charset="0"/>
              </a:rPr>
              <a:t>2.   </a:t>
            </a:r>
            <a:r>
              <a:rPr lang="es-ES" u="sng" dirty="0" smtClean="0">
                <a:latin typeface="Calibri" panose="020F0502020204030204" pitchFamily="34" charset="0"/>
                <a:ea typeface="Calibri" panose="020F0502020204030204" pitchFamily="34" charset="0"/>
                <a:cs typeface="Times New Roman" panose="02020603050405020304" pitchFamily="18" charset="0"/>
              </a:rPr>
              <a:t>Básicos</a:t>
            </a:r>
            <a:endParaRPr lang="es-ES"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spcAft>
                <a:spcPts val="0"/>
              </a:spcAft>
              <a:buFont typeface="Arial" panose="020B0604020202020204" pitchFamily="34" charset="0"/>
              <a:buAutoNum type="alphaLcParenR"/>
            </a:pPr>
            <a:r>
              <a:rPr lang="es-ES" dirty="0">
                <a:latin typeface="Calibri" panose="020F0502020204030204" pitchFamily="34" charset="0"/>
                <a:ea typeface="Times New Roman" panose="02020603050405020304" pitchFamily="18" charset="0"/>
                <a:cs typeface="Times New Roman" panose="02020603050405020304" pitchFamily="18" charset="0"/>
              </a:rPr>
              <a:t>	cal</a:t>
            </a:r>
          </a:p>
          <a:p>
            <a:pPr marL="742950" lvl="1" indent="-285750" algn="just">
              <a:lnSpc>
                <a:spcPct val="115000"/>
              </a:lnSpc>
              <a:spcAft>
                <a:spcPts val="0"/>
              </a:spcAft>
              <a:buFont typeface="Arial" panose="020B0604020202020204" pitchFamily="34" charset="0"/>
              <a:buAutoNum type="alphaLcParenR"/>
            </a:pPr>
            <a:r>
              <a:rPr lang="es-ES" dirty="0">
                <a:latin typeface="Calibri" panose="020F0502020204030204" pitchFamily="34" charset="0"/>
                <a:ea typeface="Times New Roman" panose="02020603050405020304" pitchFamily="18" charset="0"/>
                <a:cs typeface="Times New Roman" panose="02020603050405020304" pitchFamily="18" charset="0"/>
              </a:rPr>
              <a:t>	magnesita</a:t>
            </a:r>
          </a:p>
          <a:p>
            <a:pPr marL="742950" lvl="1" indent="-285750" algn="just">
              <a:lnSpc>
                <a:spcPct val="115000"/>
              </a:lnSpc>
              <a:spcAft>
                <a:spcPts val="0"/>
              </a:spcAft>
              <a:buFont typeface="Arial" panose="020B0604020202020204" pitchFamily="34" charset="0"/>
              <a:buAutoNum type="alphaLcParenR"/>
            </a:pPr>
            <a:r>
              <a:rPr lang="es-ES" dirty="0">
                <a:latin typeface="Calibri" panose="020F0502020204030204" pitchFamily="34" charset="0"/>
                <a:ea typeface="Times New Roman" panose="02020603050405020304" pitchFamily="18" charset="0"/>
                <a:cs typeface="Times New Roman" panose="02020603050405020304" pitchFamily="18" charset="0"/>
              </a:rPr>
              <a:t>	cromo-magnesita</a:t>
            </a:r>
          </a:p>
          <a:p>
            <a:pPr marL="742950" lvl="1" indent="-285750" algn="just">
              <a:lnSpc>
                <a:spcPct val="115000"/>
              </a:lnSpc>
              <a:spcAft>
                <a:spcPts val="0"/>
              </a:spcAft>
              <a:buFont typeface="Arial" panose="020B0604020202020204" pitchFamily="34" charset="0"/>
              <a:buAutoNum type="alphaLcParenR"/>
            </a:pPr>
            <a:r>
              <a:rPr lang="es-ES" dirty="0">
                <a:latin typeface="Calibri" panose="020F0502020204030204" pitchFamily="34" charset="0"/>
                <a:ea typeface="Times New Roman" panose="02020603050405020304" pitchFamily="18" charset="0"/>
                <a:cs typeface="Times New Roman" panose="02020603050405020304" pitchFamily="18" charset="0"/>
              </a:rPr>
              <a:t>	</a:t>
            </a:r>
            <a:r>
              <a:rPr lang="es-ES" dirty="0" smtClean="0">
                <a:latin typeface="Calibri" panose="020F0502020204030204" pitchFamily="34" charset="0"/>
                <a:ea typeface="Times New Roman" panose="02020603050405020304" pitchFamily="18" charset="0"/>
                <a:cs typeface="Times New Roman" panose="02020603050405020304" pitchFamily="18" charset="0"/>
              </a:rPr>
              <a:t>dolomita</a:t>
            </a:r>
          </a:p>
          <a:p>
            <a:pPr lvl="0" algn="just">
              <a:lnSpc>
                <a:spcPct val="115000"/>
              </a:lnSpc>
              <a:spcAft>
                <a:spcPts val="0"/>
              </a:spcAft>
            </a:pPr>
            <a:r>
              <a:rPr lang="es-ES" dirty="0" smtClean="0">
                <a:latin typeface="Calibri" panose="020F0502020204030204" pitchFamily="34" charset="0"/>
                <a:ea typeface="Calibri" panose="020F0502020204030204" pitchFamily="34" charset="0"/>
                <a:cs typeface="Times New Roman" panose="02020603050405020304" pitchFamily="18" charset="0"/>
              </a:rPr>
              <a:t>3.   </a:t>
            </a:r>
            <a:r>
              <a:rPr lang="es-ES" u="sng" dirty="0" smtClean="0">
                <a:latin typeface="Calibri" panose="020F0502020204030204" pitchFamily="34" charset="0"/>
                <a:ea typeface="Calibri" panose="020F0502020204030204" pitchFamily="34" charset="0"/>
                <a:cs typeface="Times New Roman" panose="02020603050405020304" pitchFamily="18" charset="0"/>
              </a:rPr>
              <a:t>Neutros</a:t>
            </a:r>
            <a:endParaRPr lang="es-ES"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spcAft>
                <a:spcPts val="0"/>
              </a:spcAft>
              <a:buFont typeface="Arial" panose="020B0604020202020204" pitchFamily="34" charset="0"/>
              <a:buAutoNum type="alphaLcParenR"/>
            </a:pPr>
            <a:r>
              <a:rPr lang="es-ES" dirty="0">
                <a:latin typeface="Calibri" panose="020F0502020204030204" pitchFamily="34" charset="0"/>
                <a:ea typeface="Times New Roman" panose="02020603050405020304" pitchFamily="18" charset="0"/>
                <a:cs typeface="Times New Roman" panose="02020603050405020304" pitchFamily="18" charset="0"/>
              </a:rPr>
              <a:t>	de elevado contenido de </a:t>
            </a:r>
            <a:r>
              <a:rPr lang="es-ES" dirty="0" smtClean="0">
                <a:latin typeface="Calibri" panose="020F0502020204030204" pitchFamily="34" charset="0"/>
                <a:ea typeface="Times New Roman" panose="02020603050405020304" pitchFamily="18" charset="0"/>
                <a:cs typeface="Times New Roman" panose="02020603050405020304" pitchFamily="18" charset="0"/>
              </a:rPr>
              <a:t>alúmina</a:t>
            </a:r>
            <a:endParaRPr lang="es-ES"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Aft>
                <a:spcPts val="0"/>
              </a:spcAft>
              <a:buFont typeface="Arial" panose="020B0604020202020204" pitchFamily="34" charset="0"/>
              <a:buAutoNum type="alphaLcParenR"/>
            </a:pPr>
            <a:r>
              <a:rPr lang="es-ES" dirty="0">
                <a:latin typeface="Calibri" panose="020F0502020204030204" pitchFamily="34" charset="0"/>
                <a:ea typeface="Times New Roman" panose="02020603050405020304" pitchFamily="18" charset="0"/>
                <a:cs typeface="Times New Roman" panose="02020603050405020304" pitchFamily="18" charset="0"/>
              </a:rPr>
              <a:t>	</a:t>
            </a:r>
            <a:r>
              <a:rPr lang="es-ES" dirty="0" smtClean="0">
                <a:latin typeface="Calibri" panose="020F0502020204030204" pitchFamily="34" charset="0"/>
                <a:ea typeface="Times New Roman" panose="02020603050405020304" pitchFamily="18" charset="0"/>
                <a:cs typeface="Times New Roman" panose="02020603050405020304" pitchFamily="18" charset="0"/>
              </a:rPr>
              <a:t>carbón, cromo, zirconio y carburo </a:t>
            </a:r>
            <a:r>
              <a:rPr lang="es-ES" dirty="0">
                <a:latin typeface="Calibri" panose="020F0502020204030204" pitchFamily="34" charset="0"/>
                <a:ea typeface="Times New Roman" panose="02020603050405020304" pitchFamily="18" charset="0"/>
                <a:cs typeface="Times New Roman" panose="02020603050405020304" pitchFamily="18" charset="0"/>
              </a:rPr>
              <a:t>de silicio</a:t>
            </a:r>
            <a:endParaRPr lang="es-ES"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7" name="Rectángulo 6"/>
          <p:cNvSpPr/>
          <p:nvPr/>
        </p:nvSpPr>
        <p:spPr>
          <a:xfrm>
            <a:off x="6936568" y="2953024"/>
            <a:ext cx="3179380" cy="2031325"/>
          </a:xfrm>
          <a:prstGeom prst="rect">
            <a:avLst/>
          </a:prstGeom>
        </p:spPr>
        <p:txBody>
          <a:bodyPr wrap="square">
            <a:spAutoFit/>
          </a:bodyPr>
          <a:lstStyle/>
          <a:p>
            <a:pPr algn="just"/>
            <a:r>
              <a:rPr lang="es-ES" dirty="0" smtClean="0">
                <a:latin typeface="Calibri" panose="020F0502020204030204" pitchFamily="34" charset="0"/>
              </a:rPr>
              <a:t>     Los </a:t>
            </a:r>
            <a:r>
              <a:rPr lang="es-ES" dirty="0">
                <a:latin typeface="Calibri" panose="020F0502020204030204" pitchFamily="34" charset="0"/>
              </a:rPr>
              <a:t>materiales refractarios ácidos se emplean en procedimientos de ese </a:t>
            </a:r>
            <a:r>
              <a:rPr lang="es-ES" dirty="0" smtClean="0">
                <a:latin typeface="Calibri" panose="020F0502020204030204" pitchFamily="34" charset="0"/>
              </a:rPr>
              <a:t>carácter, </a:t>
            </a:r>
            <a:r>
              <a:rPr lang="es-ES" dirty="0">
                <a:latin typeface="Calibri" panose="020F0502020204030204" pitchFamily="34" charset="0"/>
              </a:rPr>
              <a:t>del mismo modo que los </a:t>
            </a:r>
            <a:r>
              <a:rPr lang="es-ES" dirty="0" smtClean="0">
                <a:latin typeface="Calibri" panose="020F0502020204030204" pitchFamily="34" charset="0"/>
              </a:rPr>
              <a:t>básicos </a:t>
            </a:r>
            <a:r>
              <a:rPr lang="es-ES" dirty="0">
                <a:latin typeface="Calibri" panose="020F0502020204030204" pitchFamily="34" charset="0"/>
              </a:rPr>
              <a:t>y los neutros cuando se requiere neutralidad en las reacciones.</a:t>
            </a:r>
          </a:p>
        </p:txBody>
      </p:sp>
      <p:pic>
        <p:nvPicPr>
          <p:cNvPr id="8" name="Imagen 7"/>
          <p:cNvPicPr>
            <a:picLocks noChangeAspect="1"/>
          </p:cNvPicPr>
          <p:nvPr/>
        </p:nvPicPr>
        <p:blipFill>
          <a:blip r:embed="rId3"/>
          <a:stretch>
            <a:fillRect/>
          </a:stretch>
        </p:blipFill>
        <p:spPr>
          <a:xfrm>
            <a:off x="7976155" y="1586828"/>
            <a:ext cx="1100206" cy="1100206"/>
          </a:xfrm>
          <a:prstGeom prst="rect">
            <a:avLst/>
          </a:prstGeom>
        </p:spPr>
      </p:pic>
    </p:spTree>
    <p:extLst>
      <p:ext uri="{BB962C8B-B14F-4D97-AF65-F5344CB8AC3E}">
        <p14:creationId xmlns:p14="http://schemas.microsoft.com/office/powerpoint/2010/main" val="3329998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671668" y="2163814"/>
            <a:ext cx="3442143" cy="2581607"/>
          </a:xfrm>
          <a:prstGeom prst="rect">
            <a:avLst/>
          </a:prstGeom>
        </p:spPr>
      </p:pic>
      <p:pic>
        <p:nvPicPr>
          <p:cNvPr id="5" name="Imagen 4"/>
          <p:cNvPicPr>
            <a:picLocks noChangeAspect="1"/>
          </p:cNvPicPr>
          <p:nvPr/>
        </p:nvPicPr>
        <p:blipFill>
          <a:blip r:embed="rId3"/>
          <a:stretch>
            <a:fillRect/>
          </a:stretch>
        </p:blipFill>
        <p:spPr>
          <a:xfrm>
            <a:off x="10431000" y="282477"/>
            <a:ext cx="682811" cy="932769"/>
          </a:xfrm>
          <a:prstGeom prst="rect">
            <a:avLst/>
          </a:prstGeom>
          <a:effectLst>
            <a:outerShdw blurRad="50800" dist="50800" dir="5400000" algn="ctr" rotWithShape="0">
              <a:schemeClr val="bg1"/>
            </a:outerShdw>
          </a:effectLst>
        </p:spPr>
      </p:pic>
      <p:pic>
        <p:nvPicPr>
          <p:cNvPr id="6" name="Imagen 5"/>
          <p:cNvPicPr>
            <a:picLocks noChangeAspect="1"/>
          </p:cNvPicPr>
          <p:nvPr/>
        </p:nvPicPr>
        <p:blipFill>
          <a:blip r:embed="rId4"/>
          <a:stretch>
            <a:fillRect/>
          </a:stretch>
        </p:blipFill>
        <p:spPr>
          <a:xfrm>
            <a:off x="504723" y="2163814"/>
            <a:ext cx="3439853" cy="2581606"/>
          </a:xfrm>
          <a:prstGeom prst="rect">
            <a:avLst/>
          </a:prstGeom>
        </p:spPr>
      </p:pic>
      <p:sp>
        <p:nvSpPr>
          <p:cNvPr id="7" name="Título 1"/>
          <p:cNvSpPr txBox="1">
            <a:spLocks/>
          </p:cNvSpPr>
          <p:nvPr/>
        </p:nvSpPr>
        <p:spPr>
          <a:xfrm>
            <a:off x="825062" y="748861"/>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smtClean="0"/>
              <a:t>El carbono en los productos Siderúrgicos.</a:t>
            </a:r>
            <a:endParaRPr lang="es-ES" sz="3200" dirty="0"/>
          </a:p>
        </p:txBody>
      </p:sp>
      <p:pic>
        <p:nvPicPr>
          <p:cNvPr id="8" name="Imagen 7"/>
          <p:cNvPicPr>
            <a:picLocks noChangeAspect="1"/>
          </p:cNvPicPr>
          <p:nvPr/>
        </p:nvPicPr>
        <p:blipFill>
          <a:blip r:embed="rId5"/>
          <a:stretch>
            <a:fillRect/>
          </a:stretch>
        </p:blipFill>
        <p:spPr>
          <a:xfrm>
            <a:off x="4087052" y="2163814"/>
            <a:ext cx="3442142" cy="2581607"/>
          </a:xfrm>
          <a:prstGeom prst="rect">
            <a:avLst/>
          </a:prstGeom>
        </p:spPr>
      </p:pic>
      <p:sp>
        <p:nvSpPr>
          <p:cNvPr id="9" name="Cerrar llave 8"/>
          <p:cNvSpPr/>
          <p:nvPr/>
        </p:nvSpPr>
        <p:spPr>
          <a:xfrm rot="5400000">
            <a:off x="7187532" y="1767711"/>
            <a:ext cx="825798" cy="7026759"/>
          </a:xfrm>
          <a:prstGeom prst="rightBrace">
            <a:avLst>
              <a:gd name="adj1" fmla="val 1787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 name="CuadroTexto 9"/>
          <p:cNvSpPr txBox="1"/>
          <p:nvPr/>
        </p:nvSpPr>
        <p:spPr>
          <a:xfrm>
            <a:off x="6575672" y="5693989"/>
            <a:ext cx="2049517" cy="338554"/>
          </a:xfrm>
          <a:prstGeom prst="rect">
            <a:avLst/>
          </a:prstGeom>
          <a:noFill/>
        </p:spPr>
        <p:txBody>
          <a:bodyPr wrap="square" rtlCol="0">
            <a:spAutoFit/>
          </a:bodyPr>
          <a:lstStyle/>
          <a:p>
            <a:pPr algn="ctr"/>
            <a:r>
              <a:rPr lang="es-ES" sz="1600" dirty="0" smtClean="0"/>
              <a:t>Fundiciones</a:t>
            </a:r>
            <a:endParaRPr lang="es-ES" sz="1600" dirty="0"/>
          </a:p>
        </p:txBody>
      </p:sp>
      <p:sp>
        <p:nvSpPr>
          <p:cNvPr id="11" name="Cerrar llave 10"/>
          <p:cNvSpPr/>
          <p:nvPr/>
        </p:nvSpPr>
        <p:spPr>
          <a:xfrm rot="5400000">
            <a:off x="1811752" y="3561163"/>
            <a:ext cx="825798" cy="3439853"/>
          </a:xfrm>
          <a:prstGeom prst="rightBrace">
            <a:avLst>
              <a:gd name="adj1" fmla="val 1787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 name="CuadroTexto 11"/>
          <p:cNvSpPr txBox="1"/>
          <p:nvPr/>
        </p:nvSpPr>
        <p:spPr>
          <a:xfrm>
            <a:off x="1199892" y="5693273"/>
            <a:ext cx="2049517" cy="338554"/>
          </a:xfrm>
          <a:prstGeom prst="rect">
            <a:avLst/>
          </a:prstGeom>
          <a:noFill/>
        </p:spPr>
        <p:txBody>
          <a:bodyPr wrap="square" rtlCol="0">
            <a:spAutoFit/>
          </a:bodyPr>
          <a:lstStyle/>
          <a:p>
            <a:pPr algn="ctr"/>
            <a:r>
              <a:rPr lang="es-ES" sz="1600" dirty="0" smtClean="0"/>
              <a:t>Aceros</a:t>
            </a:r>
            <a:endParaRPr lang="es-ES" sz="1600" dirty="0"/>
          </a:p>
        </p:txBody>
      </p:sp>
      <p:pic>
        <p:nvPicPr>
          <p:cNvPr id="13" name="Imagen 12"/>
          <p:cNvPicPr>
            <a:picLocks noChangeAspect="1"/>
          </p:cNvPicPr>
          <p:nvPr/>
        </p:nvPicPr>
        <p:blipFill>
          <a:blip r:embed="rId6"/>
          <a:stretch>
            <a:fillRect/>
          </a:stretch>
        </p:blipFill>
        <p:spPr>
          <a:xfrm>
            <a:off x="515234" y="2173413"/>
            <a:ext cx="3429342" cy="2572007"/>
          </a:xfrm>
          <a:prstGeom prst="rect">
            <a:avLst/>
          </a:prstGeom>
        </p:spPr>
      </p:pic>
      <p:sp>
        <p:nvSpPr>
          <p:cNvPr id="14" name="CuadroTexto 13"/>
          <p:cNvSpPr txBox="1"/>
          <p:nvPr/>
        </p:nvSpPr>
        <p:spPr>
          <a:xfrm>
            <a:off x="1905570" y="2407277"/>
            <a:ext cx="2049517" cy="369332"/>
          </a:xfrm>
          <a:prstGeom prst="rect">
            <a:avLst/>
          </a:prstGeom>
          <a:noFill/>
        </p:spPr>
        <p:txBody>
          <a:bodyPr wrap="square" rtlCol="0">
            <a:spAutoFit/>
          </a:bodyPr>
          <a:lstStyle/>
          <a:p>
            <a:pPr algn="ctr"/>
            <a:r>
              <a:rPr lang="es-ES" sz="1600" dirty="0" smtClean="0"/>
              <a:t>- </a:t>
            </a:r>
            <a:r>
              <a:rPr lang="es-ES" dirty="0" smtClean="0">
                <a:latin typeface="Calibri" panose="020F0502020204030204" pitchFamily="34" charset="0"/>
              </a:rPr>
              <a:t>Disuelto</a:t>
            </a:r>
            <a:endParaRPr lang="es-ES" dirty="0">
              <a:latin typeface="Calibri" panose="020F0502020204030204" pitchFamily="34" charset="0"/>
            </a:endParaRPr>
          </a:p>
        </p:txBody>
      </p:sp>
    </p:spTree>
    <p:extLst>
      <p:ext uri="{BB962C8B-B14F-4D97-AF65-F5344CB8AC3E}">
        <p14:creationId xmlns:p14="http://schemas.microsoft.com/office/powerpoint/2010/main" val="164242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5" name="Título 1"/>
          <p:cNvSpPr txBox="1">
            <a:spLocks/>
          </p:cNvSpPr>
          <p:nvPr/>
        </p:nvSpPr>
        <p:spPr>
          <a:xfrm>
            <a:off x="825062" y="748861"/>
            <a:ext cx="8825658" cy="65427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dirty="0" smtClean="0"/>
              <a:t>Constituyentes.</a:t>
            </a:r>
            <a:endParaRPr lang="es-ES" sz="3200" dirty="0"/>
          </a:p>
        </p:txBody>
      </p:sp>
      <p:sp>
        <p:nvSpPr>
          <p:cNvPr id="6" name="Rectángulo 5"/>
          <p:cNvSpPr/>
          <p:nvPr/>
        </p:nvSpPr>
        <p:spPr>
          <a:xfrm>
            <a:off x="825062" y="1668966"/>
            <a:ext cx="6616262" cy="369332"/>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a:t>
            </a:r>
            <a:r>
              <a:rPr lang="es-ES_tradnl" b="1" i="1" dirty="0" smtClean="0">
                <a:latin typeface="Calibri" panose="020F0502020204030204" pitchFamily="34" charset="0"/>
                <a:cs typeface="Times New Roman" panose="02020603050405020304" pitchFamily="18" charset="0"/>
              </a:rPr>
              <a:t>Ferrita (Fea);</a:t>
            </a:r>
            <a:endParaRPr lang="es-ES" b="1" i="1" dirty="0"/>
          </a:p>
        </p:txBody>
      </p:sp>
      <p:pic>
        <p:nvPicPr>
          <p:cNvPr id="7" name="Imagen 6"/>
          <p:cNvPicPr>
            <a:picLocks noChangeAspect="1"/>
          </p:cNvPicPr>
          <p:nvPr/>
        </p:nvPicPr>
        <p:blipFill>
          <a:blip r:embed="rId3"/>
          <a:stretch>
            <a:fillRect/>
          </a:stretch>
        </p:blipFill>
        <p:spPr>
          <a:xfrm>
            <a:off x="2148976" y="2119722"/>
            <a:ext cx="3364089" cy="2523067"/>
          </a:xfrm>
          <a:prstGeom prst="rect">
            <a:avLst/>
          </a:prstGeom>
        </p:spPr>
      </p:pic>
      <p:sp>
        <p:nvSpPr>
          <p:cNvPr id="8" name="Rectángulo 7"/>
          <p:cNvSpPr/>
          <p:nvPr/>
        </p:nvSpPr>
        <p:spPr>
          <a:xfrm>
            <a:off x="2427890" y="3381255"/>
            <a:ext cx="1087820" cy="1198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0" name="Conector recto de flecha 9"/>
          <p:cNvCxnSpPr/>
          <p:nvPr/>
        </p:nvCxnSpPr>
        <p:spPr>
          <a:xfrm flipV="1">
            <a:off x="3794624" y="3831021"/>
            <a:ext cx="619721" cy="406536"/>
          </a:xfrm>
          <a:prstGeom prst="straightConnector1">
            <a:avLst/>
          </a:prstGeom>
          <a:ln>
            <a:solidFill>
              <a:srgbClr val="FF0000"/>
            </a:solidFill>
            <a:tailEnd type="triangle"/>
          </a:ln>
        </p:spPr>
        <p:style>
          <a:lnRef idx="2">
            <a:schemeClr val="accent3"/>
          </a:lnRef>
          <a:fillRef idx="0">
            <a:schemeClr val="accent3"/>
          </a:fillRef>
          <a:effectRef idx="1">
            <a:schemeClr val="accent3"/>
          </a:effectRef>
          <a:fontRef idx="minor">
            <a:schemeClr val="tx1"/>
          </a:fontRef>
        </p:style>
      </p:cxnSp>
      <p:sp>
        <p:nvSpPr>
          <p:cNvPr id="13" name="Rectángulo 12"/>
          <p:cNvSpPr/>
          <p:nvPr/>
        </p:nvSpPr>
        <p:spPr>
          <a:xfrm>
            <a:off x="5711855" y="2139211"/>
            <a:ext cx="4719145" cy="2862322"/>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Solución solida en hierro alfa, posee una solubilidad muy baja a temperatura ambiente (0,008% de carbono), por eso se la considera como hierro alfa puro, la máxima solubilidad del carbono en hierro alfa es del 0,02% a 723ºC.</a:t>
            </a:r>
          </a:p>
          <a:p>
            <a:pPr algn="just"/>
            <a:r>
              <a:rPr lang="es-ES_tradnl" dirty="0">
                <a:latin typeface="Calibri" panose="020F0502020204030204" pitchFamily="34" charset="0"/>
                <a:cs typeface="Times New Roman" panose="02020603050405020304" pitchFamily="18" charset="0"/>
              </a:rPr>
              <a:t> </a:t>
            </a:r>
            <a:r>
              <a:rPr lang="es-ES_tradnl" dirty="0" smtClean="0">
                <a:latin typeface="Calibri" panose="020F0502020204030204" pitchFamily="34" charset="0"/>
                <a:cs typeface="Times New Roman" panose="02020603050405020304" pitchFamily="18" charset="0"/>
              </a:rPr>
              <a:t>    La ferrita es el más blando y dúctil de los constituyentes.</a:t>
            </a:r>
          </a:p>
          <a:p>
            <a:pPr algn="just"/>
            <a:r>
              <a:rPr lang="es-ES_tradnl" dirty="0">
                <a:latin typeface="Calibri" panose="020F0502020204030204" pitchFamily="34" charset="0"/>
                <a:cs typeface="Times New Roman" panose="02020603050405020304" pitchFamily="18" charset="0"/>
              </a:rPr>
              <a:t> </a:t>
            </a:r>
            <a:r>
              <a:rPr lang="es-ES_tradnl" dirty="0" smtClean="0">
                <a:latin typeface="Calibri" panose="020F0502020204030204" pitchFamily="34" charset="0"/>
                <a:cs typeface="Times New Roman" panose="02020603050405020304" pitchFamily="18" charset="0"/>
              </a:rPr>
              <a:t>    Tiene una dureza muy baja de 90HB, una resistencia a la rotura de 28kg/mm2 y un alargamiento del 40%.</a:t>
            </a:r>
            <a:endParaRPr lang="es-ES" dirty="0"/>
          </a:p>
        </p:txBody>
      </p:sp>
      <p:sp>
        <p:nvSpPr>
          <p:cNvPr id="14" name="CuadroTexto 13"/>
          <p:cNvSpPr txBox="1"/>
          <p:nvPr/>
        </p:nvSpPr>
        <p:spPr>
          <a:xfrm>
            <a:off x="3515710" y="4745450"/>
            <a:ext cx="2049517" cy="830997"/>
          </a:xfrm>
          <a:prstGeom prst="rect">
            <a:avLst/>
          </a:prstGeom>
          <a:noFill/>
        </p:spPr>
        <p:txBody>
          <a:bodyPr wrap="square" rtlCol="0">
            <a:spAutoFit/>
          </a:bodyPr>
          <a:lstStyle/>
          <a:p>
            <a:pPr algn="ctr"/>
            <a:r>
              <a:rPr lang="es-ES" sz="1600" dirty="0" smtClean="0"/>
              <a:t>La ferrita cristaliza en la red cúbica centrada.</a:t>
            </a:r>
            <a:endParaRPr lang="es-ES" sz="1600" dirty="0"/>
          </a:p>
        </p:txBody>
      </p:sp>
      <p:pic>
        <p:nvPicPr>
          <p:cNvPr id="15" name="Imagen 14"/>
          <p:cNvPicPr>
            <a:picLocks noChangeAspect="1"/>
          </p:cNvPicPr>
          <p:nvPr/>
        </p:nvPicPr>
        <p:blipFill>
          <a:blip r:embed="rId4"/>
          <a:stretch>
            <a:fillRect/>
          </a:stretch>
        </p:blipFill>
        <p:spPr>
          <a:xfrm>
            <a:off x="5711855" y="2038298"/>
            <a:ext cx="5165608" cy="3878254"/>
          </a:xfrm>
          <a:prstGeom prst="rect">
            <a:avLst/>
          </a:prstGeom>
        </p:spPr>
      </p:pic>
    </p:spTree>
    <p:extLst>
      <p:ext uri="{BB962C8B-B14F-4D97-AF65-F5344CB8AC3E}">
        <p14:creationId xmlns:p14="http://schemas.microsoft.com/office/powerpoint/2010/main" val="55917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840827" y="950613"/>
            <a:ext cx="6616262" cy="369332"/>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a:t>
            </a:r>
            <a:r>
              <a:rPr lang="es-ES_tradnl" b="1" i="1" dirty="0" smtClean="0">
                <a:latin typeface="Calibri" panose="020F0502020204030204" pitchFamily="34" charset="0"/>
                <a:cs typeface="Times New Roman" panose="02020603050405020304" pitchFamily="18" charset="0"/>
              </a:rPr>
              <a:t>Cementita (CFe3);</a:t>
            </a:r>
            <a:endParaRPr lang="es-ES" b="1" i="1" dirty="0"/>
          </a:p>
        </p:txBody>
      </p:sp>
      <p:sp>
        <p:nvSpPr>
          <p:cNvPr id="7" name="Rectángulo 6"/>
          <p:cNvSpPr/>
          <p:nvPr/>
        </p:nvSpPr>
        <p:spPr>
          <a:xfrm>
            <a:off x="5711855" y="1424643"/>
            <a:ext cx="4719145" cy="2031325"/>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Es carburo de hierro, CFe3 y contiene por tanto el 6,67% de carbono.</a:t>
            </a:r>
          </a:p>
          <a:p>
            <a:pPr algn="just"/>
            <a:r>
              <a:rPr lang="es-ES_tradnl" dirty="0">
                <a:latin typeface="Calibri" panose="020F0502020204030204" pitchFamily="34" charset="0"/>
                <a:cs typeface="Times New Roman" panose="02020603050405020304" pitchFamily="18" charset="0"/>
              </a:rPr>
              <a:t> </a:t>
            </a:r>
            <a:r>
              <a:rPr lang="es-ES_tradnl" dirty="0" smtClean="0">
                <a:latin typeface="Calibri" panose="020F0502020204030204" pitchFamily="34" charset="0"/>
                <a:cs typeface="Times New Roman" panose="02020603050405020304" pitchFamily="18" charset="0"/>
              </a:rPr>
              <a:t>     Es el constituyente </a:t>
            </a:r>
            <a:r>
              <a:rPr lang="es-ES_tradnl" dirty="0" smtClean="0">
                <a:latin typeface="Calibri" panose="020F0502020204030204" pitchFamily="34" charset="0"/>
                <a:cs typeface="Times New Roman" panose="02020603050405020304" pitchFamily="18" charset="0"/>
              </a:rPr>
              <a:t>más duro </a:t>
            </a:r>
            <a:r>
              <a:rPr lang="es-ES_tradnl" dirty="0" smtClean="0">
                <a:latin typeface="Calibri" panose="020F0502020204030204" pitchFamily="34" charset="0"/>
                <a:cs typeface="Times New Roman" panose="02020603050405020304" pitchFamily="18" charset="0"/>
              </a:rPr>
              <a:t>y frágil de los aceros, alcanzando una dureza </a:t>
            </a:r>
            <a:r>
              <a:rPr lang="es-ES_tradnl" dirty="0" err="1" smtClean="0">
                <a:latin typeface="Calibri" panose="020F0502020204030204" pitchFamily="34" charset="0"/>
                <a:cs typeface="Times New Roman" panose="02020603050405020304" pitchFamily="18" charset="0"/>
              </a:rPr>
              <a:t>Brinell</a:t>
            </a:r>
            <a:r>
              <a:rPr lang="es-ES_tradnl" dirty="0" smtClean="0">
                <a:latin typeface="Calibri" panose="020F0502020204030204" pitchFamily="34" charset="0"/>
                <a:cs typeface="Times New Roman" panose="02020603050405020304" pitchFamily="18" charset="0"/>
              </a:rPr>
              <a:t> de 700, es magnético hasta los 210ºC, recibiendo esta temperatura el nombre de punto de Curie.</a:t>
            </a:r>
          </a:p>
          <a:p>
            <a:pPr algn="just"/>
            <a:r>
              <a:rPr lang="es-ES_tradnl" dirty="0">
                <a:latin typeface="Calibri" panose="020F0502020204030204" pitchFamily="34" charset="0"/>
                <a:cs typeface="Times New Roman" panose="02020603050405020304" pitchFamily="18" charset="0"/>
              </a:rPr>
              <a:t> </a:t>
            </a:r>
            <a:r>
              <a:rPr lang="es-ES_tradnl" dirty="0" smtClean="0">
                <a:latin typeface="Calibri" panose="020F0502020204030204" pitchFamily="34" charset="0"/>
                <a:cs typeface="Times New Roman" panose="02020603050405020304" pitchFamily="18" charset="0"/>
              </a:rPr>
              <a:t>     Cristaliza en la red Ortorrómbica;</a:t>
            </a:r>
            <a:endParaRPr lang="es-ES" dirty="0"/>
          </a:p>
        </p:txBody>
      </p:sp>
      <p:pic>
        <p:nvPicPr>
          <p:cNvPr id="9" name="Imagen 8"/>
          <p:cNvPicPr>
            <a:picLocks noChangeAspect="1"/>
          </p:cNvPicPr>
          <p:nvPr/>
        </p:nvPicPr>
        <p:blipFill>
          <a:blip r:embed="rId3"/>
          <a:stretch>
            <a:fillRect/>
          </a:stretch>
        </p:blipFill>
        <p:spPr>
          <a:xfrm>
            <a:off x="6487649" y="3455968"/>
            <a:ext cx="3717378" cy="2790947"/>
          </a:xfrm>
          <a:prstGeom prst="rect">
            <a:avLst/>
          </a:prstGeom>
        </p:spPr>
      </p:pic>
      <p:pic>
        <p:nvPicPr>
          <p:cNvPr id="10" name="Imagen 9"/>
          <p:cNvPicPr>
            <a:picLocks noChangeAspect="1"/>
          </p:cNvPicPr>
          <p:nvPr/>
        </p:nvPicPr>
        <p:blipFill>
          <a:blip r:embed="rId4"/>
          <a:stretch>
            <a:fillRect/>
          </a:stretch>
        </p:blipFill>
        <p:spPr>
          <a:xfrm>
            <a:off x="1684680" y="1544624"/>
            <a:ext cx="3314700" cy="3086100"/>
          </a:xfrm>
          <a:prstGeom prst="rect">
            <a:avLst/>
          </a:prstGeom>
        </p:spPr>
      </p:pic>
    </p:spTree>
    <p:extLst>
      <p:ext uri="{BB962C8B-B14F-4D97-AF65-F5344CB8AC3E}">
        <p14:creationId xmlns:p14="http://schemas.microsoft.com/office/powerpoint/2010/main" val="286360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40827" y="950613"/>
            <a:ext cx="6616262" cy="369332"/>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a:t>
            </a:r>
            <a:r>
              <a:rPr lang="es-ES_tradnl" b="1" i="1" dirty="0" smtClean="0">
                <a:latin typeface="Calibri" panose="020F0502020204030204" pitchFamily="34" charset="0"/>
                <a:cs typeface="Times New Roman" panose="02020603050405020304" pitchFamily="18" charset="0"/>
              </a:rPr>
              <a:t>Perlita;</a:t>
            </a:r>
            <a:endParaRPr lang="es-ES" b="1" i="1" dirty="0"/>
          </a:p>
        </p:txBody>
      </p:sp>
      <p:pic>
        <p:nvPicPr>
          <p:cNvPr id="5" name="Imagen 4"/>
          <p:cNvPicPr>
            <a:picLocks noChangeAspect="1"/>
          </p:cNvPicPr>
          <p:nvPr/>
        </p:nvPicPr>
        <p:blipFill>
          <a:blip r:embed="rId2"/>
          <a:stretch>
            <a:fillRect/>
          </a:stretch>
        </p:blipFill>
        <p:spPr>
          <a:xfrm>
            <a:off x="10431000" y="282477"/>
            <a:ext cx="682811" cy="932769"/>
          </a:xfrm>
          <a:prstGeom prst="rect">
            <a:avLst/>
          </a:prstGeom>
          <a:effectLst>
            <a:outerShdw blurRad="50800" dist="50800" dir="5400000" algn="ctr" rotWithShape="0">
              <a:schemeClr val="bg1"/>
            </a:outerShdw>
          </a:effectLst>
        </p:spPr>
      </p:pic>
      <p:sp>
        <p:nvSpPr>
          <p:cNvPr id="6" name="Rectángulo 5"/>
          <p:cNvSpPr/>
          <p:nvPr/>
        </p:nvSpPr>
        <p:spPr>
          <a:xfrm>
            <a:off x="2065283" y="1424643"/>
            <a:ext cx="8365717" cy="1200329"/>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Está compuesta por un 86,5% de Ferrita y un 13,5% de Cementita. Tiene una dureza de 200HB y una resistencia a la rotura de 80kg/mm2 con un alargamiento del 15%. </a:t>
            </a:r>
            <a:endParaRPr lang="es-ES_tradnl" dirty="0">
              <a:latin typeface="Calibri" panose="020F0502020204030204" pitchFamily="34" charset="0"/>
              <a:cs typeface="Times New Roman" panose="02020603050405020304" pitchFamily="18" charset="0"/>
            </a:endParaRPr>
          </a:p>
          <a:p>
            <a:pPr algn="just"/>
            <a:r>
              <a:rPr lang="es-ES_tradnl" dirty="0" smtClean="0">
                <a:latin typeface="Calibri" panose="020F0502020204030204" pitchFamily="34" charset="0"/>
                <a:cs typeface="Times New Roman" panose="02020603050405020304" pitchFamily="18" charset="0"/>
              </a:rPr>
              <a:t>       Este nombre se debe a las irisaciones que presenta el constituyente al ser iluminado al igual que las perlas.</a:t>
            </a:r>
            <a:endParaRPr lang="es-ES" dirty="0"/>
          </a:p>
        </p:txBody>
      </p:sp>
      <p:pic>
        <p:nvPicPr>
          <p:cNvPr id="7" name="Imagen 6"/>
          <p:cNvPicPr>
            <a:picLocks noChangeAspect="1"/>
          </p:cNvPicPr>
          <p:nvPr/>
        </p:nvPicPr>
        <p:blipFill>
          <a:blip r:embed="rId3"/>
          <a:stretch>
            <a:fillRect/>
          </a:stretch>
        </p:blipFill>
        <p:spPr>
          <a:xfrm>
            <a:off x="4356326" y="2624972"/>
            <a:ext cx="2152650" cy="952500"/>
          </a:xfrm>
          <a:prstGeom prst="rect">
            <a:avLst/>
          </a:prstGeom>
        </p:spPr>
      </p:pic>
      <p:sp>
        <p:nvSpPr>
          <p:cNvPr id="8" name="Rectángulo 7"/>
          <p:cNvSpPr/>
          <p:nvPr/>
        </p:nvSpPr>
        <p:spPr>
          <a:xfrm>
            <a:off x="2065283" y="3811771"/>
            <a:ext cx="4461641" cy="1754326"/>
          </a:xfrm>
          <a:prstGeom prst="rect">
            <a:avLst/>
          </a:prstGeom>
        </p:spPr>
        <p:txBody>
          <a:bodyPr wrap="square">
            <a:spAutoFit/>
          </a:bodyPr>
          <a:lstStyle/>
          <a:p>
            <a:pPr algn="just"/>
            <a:r>
              <a:rPr lang="es-ES_tradnl" dirty="0" smtClean="0">
                <a:latin typeface="Calibri" panose="020F0502020204030204" pitchFamily="34" charset="0"/>
                <a:cs typeface="Times New Roman" panose="02020603050405020304" pitchFamily="18" charset="0"/>
              </a:rPr>
              <a:t>      Cada grano de Perlita está formado por láminas o </a:t>
            </a:r>
            <a:r>
              <a:rPr lang="es-ES_tradnl" b="1" i="1" dirty="0" smtClean="0">
                <a:latin typeface="Calibri" panose="020F0502020204030204" pitchFamily="34" charset="0"/>
                <a:cs typeface="Times New Roman" panose="02020603050405020304" pitchFamily="18" charset="0"/>
              </a:rPr>
              <a:t>placas alternadas de Cementita y de Ferrita.</a:t>
            </a:r>
            <a:r>
              <a:rPr lang="es-ES_tradnl" dirty="0" smtClean="0">
                <a:latin typeface="Calibri" panose="020F0502020204030204" pitchFamily="34" charset="0"/>
                <a:cs typeface="Times New Roman" panose="02020603050405020304" pitchFamily="18" charset="0"/>
              </a:rPr>
              <a:t> Esta estructura laminar se forma por un enfriamiento muy lento, si éste es brusco la estructura queda más borrosa y se denomina </a:t>
            </a:r>
            <a:r>
              <a:rPr lang="es-ES_tradnl" i="1" dirty="0" smtClean="0">
                <a:latin typeface="Calibri" panose="020F0502020204030204" pitchFamily="34" charset="0"/>
                <a:cs typeface="Times New Roman" panose="02020603050405020304" pitchFamily="18" charset="0"/>
              </a:rPr>
              <a:t>Sorbita.</a:t>
            </a:r>
            <a:endParaRPr lang="es-ES" i="1" dirty="0"/>
          </a:p>
        </p:txBody>
      </p:sp>
      <p:pic>
        <p:nvPicPr>
          <p:cNvPr id="9" name="Imagen 8"/>
          <p:cNvPicPr>
            <a:picLocks noChangeAspect="1"/>
          </p:cNvPicPr>
          <p:nvPr/>
        </p:nvPicPr>
        <p:blipFill>
          <a:blip r:embed="rId4"/>
          <a:stretch>
            <a:fillRect/>
          </a:stretch>
        </p:blipFill>
        <p:spPr>
          <a:xfrm>
            <a:off x="7298803" y="4130065"/>
            <a:ext cx="1468375" cy="1436032"/>
          </a:xfrm>
          <a:prstGeom prst="rect">
            <a:avLst/>
          </a:prstGeom>
        </p:spPr>
      </p:pic>
      <p:sp>
        <p:nvSpPr>
          <p:cNvPr id="10" name="CuadroTexto 9"/>
          <p:cNvSpPr txBox="1"/>
          <p:nvPr/>
        </p:nvSpPr>
        <p:spPr>
          <a:xfrm>
            <a:off x="8907634" y="4403704"/>
            <a:ext cx="2319597" cy="830997"/>
          </a:xfrm>
          <a:prstGeom prst="rect">
            <a:avLst/>
          </a:prstGeom>
          <a:noFill/>
        </p:spPr>
        <p:txBody>
          <a:bodyPr wrap="square" rtlCol="0">
            <a:spAutoFit/>
          </a:bodyPr>
          <a:lstStyle/>
          <a:p>
            <a:r>
              <a:rPr lang="es-ES" sz="1600" dirty="0" smtClean="0"/>
              <a:t>Se forma con 0,8% C</a:t>
            </a:r>
          </a:p>
          <a:p>
            <a:r>
              <a:rPr lang="es-ES" sz="1600" dirty="0" smtClean="0"/>
              <a:t>en condiciones normales.</a:t>
            </a:r>
            <a:endParaRPr lang="es-ES" sz="1600" dirty="0"/>
          </a:p>
        </p:txBody>
      </p:sp>
      <p:pic>
        <p:nvPicPr>
          <p:cNvPr id="2" name="Imagen 1"/>
          <p:cNvPicPr>
            <a:picLocks noChangeAspect="1"/>
          </p:cNvPicPr>
          <p:nvPr/>
        </p:nvPicPr>
        <p:blipFill>
          <a:blip r:embed="rId5"/>
          <a:stretch>
            <a:fillRect/>
          </a:stretch>
        </p:blipFill>
        <p:spPr>
          <a:xfrm>
            <a:off x="7290433" y="2807972"/>
            <a:ext cx="1469005" cy="1284585"/>
          </a:xfrm>
          <a:prstGeom prst="rect">
            <a:avLst/>
          </a:prstGeom>
        </p:spPr>
      </p:pic>
    </p:spTree>
    <p:extLst>
      <p:ext uri="{BB962C8B-B14F-4D97-AF65-F5344CB8AC3E}">
        <p14:creationId xmlns:p14="http://schemas.microsoft.com/office/powerpoint/2010/main" val="9839533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1195</TotalTime>
  <Words>4087</Words>
  <Application>Microsoft Office PowerPoint</Application>
  <PresentationFormat>Panorámica</PresentationFormat>
  <Paragraphs>380</Paragraphs>
  <Slides>51</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51</vt:i4>
      </vt:variant>
    </vt:vector>
  </HeadingPairs>
  <TitlesOfParts>
    <vt:vector size="59" baseType="lpstr">
      <vt:lpstr>Arial</vt:lpstr>
      <vt:lpstr>Calibri</vt:lpstr>
      <vt:lpstr>Century Gothic</vt:lpstr>
      <vt:lpstr>Symbol</vt:lpstr>
      <vt:lpstr>Times New Roman</vt:lpstr>
      <vt:lpstr>Wingdings</vt:lpstr>
      <vt:lpstr>Wingdings 3</vt:lpstr>
      <vt:lpstr>Ion</vt:lpstr>
      <vt:lpstr>Unidad: 2 – Metales ferrosos, Siderurgia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2 – Metales ferrosos, Siderurgia</dc:title>
  <dc:creator>Ros</dc:creator>
  <cp:lastModifiedBy>Ros</cp:lastModifiedBy>
  <cp:revision>235</cp:revision>
  <dcterms:created xsi:type="dcterms:W3CDTF">2020-02-01T16:35:05Z</dcterms:created>
  <dcterms:modified xsi:type="dcterms:W3CDTF">2020-02-19T15:45:37Z</dcterms:modified>
</cp:coreProperties>
</file>