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98" r:id="rId2"/>
    <p:sldId id="256" r:id="rId3"/>
    <p:sldId id="264" r:id="rId4"/>
    <p:sldId id="263" r:id="rId5"/>
    <p:sldId id="277" r:id="rId6"/>
    <p:sldId id="278" r:id="rId7"/>
    <p:sldId id="265" r:id="rId8"/>
    <p:sldId id="276" r:id="rId9"/>
    <p:sldId id="294" r:id="rId10"/>
    <p:sldId id="291" r:id="rId11"/>
    <p:sldId id="261" r:id="rId12"/>
    <p:sldId id="262" r:id="rId13"/>
    <p:sldId id="266" r:id="rId14"/>
    <p:sldId id="292" r:id="rId15"/>
    <p:sldId id="295" r:id="rId16"/>
    <p:sldId id="279" r:id="rId17"/>
    <p:sldId id="280" r:id="rId18"/>
    <p:sldId id="281" r:id="rId19"/>
    <p:sldId id="282" r:id="rId20"/>
    <p:sldId id="283" r:id="rId21"/>
    <p:sldId id="267" r:id="rId22"/>
    <p:sldId id="268" r:id="rId23"/>
    <p:sldId id="269" r:id="rId24"/>
    <p:sldId id="270" r:id="rId25"/>
    <p:sldId id="284" r:id="rId26"/>
    <p:sldId id="285" r:id="rId27"/>
    <p:sldId id="286" r:id="rId28"/>
    <p:sldId id="287" r:id="rId29"/>
    <p:sldId id="289" r:id="rId30"/>
    <p:sldId id="288" r:id="rId31"/>
    <p:sldId id="293" r:id="rId32"/>
    <p:sldId id="29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6" Type="http://schemas.openxmlformats.org/officeDocument/2006/relationships/image" Target="../media/image49.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6" Type="http://schemas.openxmlformats.org/officeDocument/2006/relationships/image" Target="../media/image49.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59E3DB-115D-4340-8E7A-C79C9A4E9EA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5402FD7-698B-474A-902D-4600A2635F90}">
      <dgm:prSet/>
      <dgm:spPr/>
      <dgm:t>
        <a:bodyPr/>
        <a:lstStyle/>
        <a:p>
          <a:pPr>
            <a:lnSpc>
              <a:spcPct val="100000"/>
            </a:lnSpc>
          </a:pPr>
          <a:r>
            <a:rPr lang="es-MX"/>
            <a:t>Las plantas de emergencia sirven como respaldo en casa, comercio o empresa, pero también como protector de equipos eléctricos, mantiene en operación procesos que dependen de la corriente eléctrica. Entre los beneficios que ofrecen las plantas de emergencia de CEDISEM están:</a:t>
          </a:r>
          <a:endParaRPr lang="en-US"/>
        </a:p>
      </dgm:t>
    </dgm:pt>
    <dgm:pt modelId="{8CC72947-5747-4FEA-8A0D-18ACC47A7320}" type="parTrans" cxnId="{7A4F7FF1-0680-47BE-99F7-D250036C53F5}">
      <dgm:prSet/>
      <dgm:spPr/>
      <dgm:t>
        <a:bodyPr/>
        <a:lstStyle/>
        <a:p>
          <a:endParaRPr lang="en-US"/>
        </a:p>
      </dgm:t>
    </dgm:pt>
    <dgm:pt modelId="{EB6DFC35-BE5F-4962-B54F-F8C3FA0812CF}" type="sibTrans" cxnId="{7A4F7FF1-0680-47BE-99F7-D250036C53F5}">
      <dgm:prSet/>
      <dgm:spPr/>
      <dgm:t>
        <a:bodyPr/>
        <a:lstStyle/>
        <a:p>
          <a:pPr>
            <a:lnSpc>
              <a:spcPct val="100000"/>
            </a:lnSpc>
          </a:pPr>
          <a:endParaRPr lang="en-US"/>
        </a:p>
      </dgm:t>
    </dgm:pt>
    <dgm:pt modelId="{FCD72710-8302-4053-9E6F-E528616F8030}">
      <dgm:prSet/>
      <dgm:spPr/>
      <dgm:t>
        <a:bodyPr/>
        <a:lstStyle/>
        <a:p>
          <a:pPr>
            <a:lnSpc>
              <a:spcPct val="100000"/>
            </a:lnSpc>
          </a:pPr>
          <a:r>
            <a:rPr lang="es-MX"/>
            <a:t>Respuesta al instante tras un apagón</a:t>
          </a:r>
          <a:endParaRPr lang="en-US"/>
        </a:p>
      </dgm:t>
    </dgm:pt>
    <dgm:pt modelId="{62EE709F-FD5E-4B83-8828-FD81C8D30EE8}" type="parTrans" cxnId="{B810C7BD-E447-4D0A-A78F-18FF5017CA74}">
      <dgm:prSet/>
      <dgm:spPr/>
      <dgm:t>
        <a:bodyPr/>
        <a:lstStyle/>
        <a:p>
          <a:endParaRPr lang="en-US"/>
        </a:p>
      </dgm:t>
    </dgm:pt>
    <dgm:pt modelId="{AD160F05-EA99-400D-8B23-18276F0DA1A0}" type="sibTrans" cxnId="{B810C7BD-E447-4D0A-A78F-18FF5017CA74}">
      <dgm:prSet/>
      <dgm:spPr/>
      <dgm:t>
        <a:bodyPr/>
        <a:lstStyle/>
        <a:p>
          <a:pPr>
            <a:lnSpc>
              <a:spcPct val="100000"/>
            </a:lnSpc>
          </a:pPr>
          <a:endParaRPr lang="en-US"/>
        </a:p>
      </dgm:t>
    </dgm:pt>
    <dgm:pt modelId="{5CBECE32-44E5-4F89-9252-02DE8301390E}">
      <dgm:prSet/>
      <dgm:spPr/>
      <dgm:t>
        <a:bodyPr/>
        <a:lstStyle/>
        <a:p>
          <a:pPr>
            <a:lnSpc>
              <a:spcPct val="100000"/>
            </a:lnSpc>
          </a:pPr>
          <a:r>
            <a:rPr lang="es-MX"/>
            <a:t>El generador restituye la energía eléctrica en menos de 10 segundos</a:t>
          </a:r>
          <a:endParaRPr lang="en-US"/>
        </a:p>
      </dgm:t>
    </dgm:pt>
    <dgm:pt modelId="{936254C1-2BB7-4841-82FA-73608E431209}" type="parTrans" cxnId="{EB059E9B-B1F3-44C7-B58F-57A163BCAF24}">
      <dgm:prSet/>
      <dgm:spPr/>
      <dgm:t>
        <a:bodyPr/>
        <a:lstStyle/>
        <a:p>
          <a:endParaRPr lang="en-US"/>
        </a:p>
      </dgm:t>
    </dgm:pt>
    <dgm:pt modelId="{8E93AD61-5D5E-4C01-B256-2E7EE5C752C0}" type="sibTrans" cxnId="{EB059E9B-B1F3-44C7-B58F-57A163BCAF24}">
      <dgm:prSet/>
      <dgm:spPr/>
      <dgm:t>
        <a:bodyPr/>
        <a:lstStyle/>
        <a:p>
          <a:pPr>
            <a:lnSpc>
              <a:spcPct val="100000"/>
            </a:lnSpc>
          </a:pPr>
          <a:endParaRPr lang="en-US"/>
        </a:p>
      </dgm:t>
    </dgm:pt>
    <dgm:pt modelId="{FE6C9162-9EA2-4EAC-B2F0-6294D3D1B5B8}">
      <dgm:prSet/>
      <dgm:spPr/>
      <dgm:t>
        <a:bodyPr/>
        <a:lstStyle/>
        <a:p>
          <a:pPr>
            <a:lnSpc>
              <a:spcPct val="100000"/>
            </a:lnSpc>
          </a:pPr>
          <a:r>
            <a:rPr lang="es-MX"/>
            <a:t>Protección contra la intemperie gracias a su cabina acústica diseñada para uso exterior</a:t>
          </a:r>
          <a:endParaRPr lang="en-US"/>
        </a:p>
      </dgm:t>
    </dgm:pt>
    <dgm:pt modelId="{3533083A-7A26-4D2C-B581-07F0DC5B0812}" type="parTrans" cxnId="{89DE7CB6-B8D8-429D-851B-C80C971303A9}">
      <dgm:prSet/>
      <dgm:spPr/>
      <dgm:t>
        <a:bodyPr/>
        <a:lstStyle/>
        <a:p>
          <a:endParaRPr lang="en-US"/>
        </a:p>
      </dgm:t>
    </dgm:pt>
    <dgm:pt modelId="{7CACCF7C-0DFF-41BA-B63F-5A0864421BD9}" type="sibTrans" cxnId="{89DE7CB6-B8D8-429D-851B-C80C971303A9}">
      <dgm:prSet/>
      <dgm:spPr/>
      <dgm:t>
        <a:bodyPr/>
        <a:lstStyle/>
        <a:p>
          <a:pPr>
            <a:lnSpc>
              <a:spcPct val="100000"/>
            </a:lnSpc>
          </a:pPr>
          <a:endParaRPr lang="en-US"/>
        </a:p>
      </dgm:t>
    </dgm:pt>
    <dgm:pt modelId="{2D5ED64C-9852-424F-A852-0E7FED2AF13C}">
      <dgm:prSet/>
      <dgm:spPr/>
      <dgm:t>
        <a:bodyPr/>
        <a:lstStyle/>
        <a:p>
          <a:pPr>
            <a:lnSpc>
              <a:spcPct val="100000"/>
            </a:lnSpc>
          </a:pPr>
          <a:r>
            <a:rPr lang="es-MX"/>
            <a:t>Operación silenciosa</a:t>
          </a:r>
          <a:endParaRPr lang="en-US"/>
        </a:p>
      </dgm:t>
    </dgm:pt>
    <dgm:pt modelId="{A7F8FD1D-5700-460C-9508-2C22E41339CF}" type="parTrans" cxnId="{64FDB22F-9CD6-4552-B541-0D77A4E61F7A}">
      <dgm:prSet/>
      <dgm:spPr/>
      <dgm:t>
        <a:bodyPr/>
        <a:lstStyle/>
        <a:p>
          <a:endParaRPr lang="en-US"/>
        </a:p>
      </dgm:t>
    </dgm:pt>
    <dgm:pt modelId="{1D1D66A0-3026-4F86-AC02-1B343EE35062}" type="sibTrans" cxnId="{64FDB22F-9CD6-4552-B541-0D77A4E61F7A}">
      <dgm:prSet/>
      <dgm:spPr/>
      <dgm:t>
        <a:bodyPr/>
        <a:lstStyle/>
        <a:p>
          <a:pPr>
            <a:lnSpc>
              <a:spcPct val="100000"/>
            </a:lnSpc>
          </a:pPr>
          <a:endParaRPr lang="en-US"/>
        </a:p>
      </dgm:t>
    </dgm:pt>
    <dgm:pt modelId="{53AE2E65-2673-434F-8F05-9E720CA2E745}">
      <dgm:prSet/>
      <dgm:spPr/>
      <dgm:t>
        <a:bodyPr/>
        <a:lstStyle/>
        <a:p>
          <a:pPr>
            <a:lnSpc>
              <a:spcPct val="100000"/>
            </a:lnSpc>
          </a:pPr>
          <a:r>
            <a:rPr lang="es-MX"/>
            <a:t>Instalación sencilla y de bajo costo</a:t>
          </a:r>
          <a:endParaRPr lang="en-US"/>
        </a:p>
      </dgm:t>
    </dgm:pt>
    <dgm:pt modelId="{0C648737-67C8-4278-81C8-F127F70FA9A6}" type="parTrans" cxnId="{5C5C37A4-8935-4AB7-9104-DC4EBB000F80}">
      <dgm:prSet/>
      <dgm:spPr/>
      <dgm:t>
        <a:bodyPr/>
        <a:lstStyle/>
        <a:p>
          <a:endParaRPr lang="en-US"/>
        </a:p>
      </dgm:t>
    </dgm:pt>
    <dgm:pt modelId="{AD44D02F-EEAF-4704-8587-5D7016A2B541}" type="sibTrans" cxnId="{5C5C37A4-8935-4AB7-9104-DC4EBB000F80}">
      <dgm:prSet/>
      <dgm:spPr/>
      <dgm:t>
        <a:bodyPr/>
        <a:lstStyle/>
        <a:p>
          <a:pPr>
            <a:lnSpc>
              <a:spcPct val="100000"/>
            </a:lnSpc>
          </a:pPr>
          <a:endParaRPr lang="en-US"/>
        </a:p>
      </dgm:t>
    </dgm:pt>
    <dgm:pt modelId="{796331F2-20F3-4F0E-96A7-A4660E2ADD4A}">
      <dgm:prSet/>
      <dgm:spPr/>
      <dgm:t>
        <a:bodyPr/>
        <a:lstStyle/>
        <a:p>
          <a:pPr>
            <a:lnSpc>
              <a:spcPct val="100000"/>
            </a:lnSpc>
          </a:pPr>
          <a:r>
            <a:rPr lang="es-MX"/>
            <a:t>Mantenimiento mínimo, costos operativos incomparables</a:t>
          </a:r>
          <a:endParaRPr lang="en-US"/>
        </a:p>
      </dgm:t>
    </dgm:pt>
    <dgm:pt modelId="{9CF9D3AA-DFBF-4AF5-A321-DFDAAF33FF56}" type="parTrans" cxnId="{F8AF0264-8A26-4CC3-A2A2-CEC0B070A444}">
      <dgm:prSet/>
      <dgm:spPr/>
      <dgm:t>
        <a:bodyPr/>
        <a:lstStyle/>
        <a:p>
          <a:endParaRPr lang="en-US"/>
        </a:p>
      </dgm:t>
    </dgm:pt>
    <dgm:pt modelId="{879F3B92-AD6E-4136-920F-433AE465C9A3}" type="sibTrans" cxnId="{F8AF0264-8A26-4CC3-A2A2-CEC0B070A444}">
      <dgm:prSet/>
      <dgm:spPr/>
      <dgm:t>
        <a:bodyPr/>
        <a:lstStyle/>
        <a:p>
          <a:pPr>
            <a:lnSpc>
              <a:spcPct val="100000"/>
            </a:lnSpc>
          </a:pPr>
          <a:endParaRPr lang="en-US"/>
        </a:p>
      </dgm:t>
    </dgm:pt>
    <dgm:pt modelId="{2EAD1641-7EAE-457B-AD51-60DF472EA51D}">
      <dgm:prSet/>
      <dgm:spPr/>
      <dgm:t>
        <a:bodyPr/>
        <a:lstStyle/>
        <a:p>
          <a:pPr>
            <a:lnSpc>
              <a:spcPct val="100000"/>
            </a:lnSpc>
          </a:pPr>
          <a:r>
            <a:rPr lang="es-MX"/>
            <a:t>Todos los equipos de CEDISEM son probados en plantas a plena carga antes de embarcarse</a:t>
          </a:r>
          <a:endParaRPr lang="en-US"/>
        </a:p>
      </dgm:t>
    </dgm:pt>
    <dgm:pt modelId="{E4EA8A1E-54D7-48B5-867D-945C1C26A0C1}" type="parTrans" cxnId="{87DA2B35-27B2-4038-8BC8-C84FB6F9127B}">
      <dgm:prSet/>
      <dgm:spPr/>
      <dgm:t>
        <a:bodyPr/>
        <a:lstStyle/>
        <a:p>
          <a:endParaRPr lang="en-US"/>
        </a:p>
      </dgm:t>
    </dgm:pt>
    <dgm:pt modelId="{C889FEF8-6D67-4C7A-A9D7-36C3325225FD}" type="sibTrans" cxnId="{87DA2B35-27B2-4038-8BC8-C84FB6F9127B}">
      <dgm:prSet/>
      <dgm:spPr/>
      <dgm:t>
        <a:bodyPr/>
        <a:lstStyle/>
        <a:p>
          <a:endParaRPr lang="en-US"/>
        </a:p>
      </dgm:t>
    </dgm:pt>
    <dgm:pt modelId="{282313B7-2465-4CCD-95F5-64A8EEC348BB}" type="pres">
      <dgm:prSet presAssocID="{2759E3DB-115D-4340-8E7A-C79C9A4E9EAA}" presName="root" presStyleCnt="0">
        <dgm:presLayoutVars>
          <dgm:dir/>
          <dgm:resizeHandles val="exact"/>
        </dgm:presLayoutVars>
      </dgm:prSet>
      <dgm:spPr/>
    </dgm:pt>
    <dgm:pt modelId="{D2F1C3C4-BE7A-41C0-9E93-1B66533078F9}" type="pres">
      <dgm:prSet presAssocID="{2759E3DB-115D-4340-8E7A-C79C9A4E9EAA}" presName="container" presStyleCnt="0">
        <dgm:presLayoutVars>
          <dgm:dir/>
          <dgm:resizeHandles val="exact"/>
        </dgm:presLayoutVars>
      </dgm:prSet>
      <dgm:spPr/>
    </dgm:pt>
    <dgm:pt modelId="{12592012-C9BC-4429-9942-8CCFD5CD436A}" type="pres">
      <dgm:prSet presAssocID="{25402FD7-698B-474A-902D-4600A2635F90}" presName="compNode" presStyleCnt="0"/>
      <dgm:spPr/>
    </dgm:pt>
    <dgm:pt modelId="{9C6A06E0-20F4-4E63-9231-4A5C299DD01E}" type="pres">
      <dgm:prSet presAssocID="{25402FD7-698B-474A-902D-4600A2635F90}" presName="iconBgRect" presStyleLbl="bgShp" presStyleIdx="0" presStyleCnt="8"/>
      <dgm:spPr/>
    </dgm:pt>
    <dgm:pt modelId="{4F309B4A-5022-4CFC-B029-6E33C8D1AC22}" type="pres">
      <dgm:prSet presAssocID="{25402FD7-698B-474A-902D-4600A2635F90}"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iudad"/>
        </a:ext>
      </dgm:extLst>
    </dgm:pt>
    <dgm:pt modelId="{5DE0D7F9-7E05-4622-90B8-6C2099321509}" type="pres">
      <dgm:prSet presAssocID="{25402FD7-698B-474A-902D-4600A2635F90}" presName="spaceRect" presStyleCnt="0"/>
      <dgm:spPr/>
    </dgm:pt>
    <dgm:pt modelId="{28839221-AC5E-449B-B598-0699F6D1A090}" type="pres">
      <dgm:prSet presAssocID="{25402FD7-698B-474A-902D-4600A2635F90}" presName="textRect" presStyleLbl="revTx" presStyleIdx="0" presStyleCnt="8">
        <dgm:presLayoutVars>
          <dgm:chMax val="1"/>
          <dgm:chPref val="1"/>
        </dgm:presLayoutVars>
      </dgm:prSet>
      <dgm:spPr/>
    </dgm:pt>
    <dgm:pt modelId="{F07F0F8F-C6B2-43B0-8929-F262926569FE}" type="pres">
      <dgm:prSet presAssocID="{EB6DFC35-BE5F-4962-B54F-F8C3FA0812CF}" presName="sibTrans" presStyleLbl="sibTrans2D1" presStyleIdx="0" presStyleCnt="0"/>
      <dgm:spPr/>
    </dgm:pt>
    <dgm:pt modelId="{C3B55CDC-DE75-4555-ADDA-7CA713D1AB01}" type="pres">
      <dgm:prSet presAssocID="{FCD72710-8302-4053-9E6F-E528616F8030}" presName="compNode" presStyleCnt="0"/>
      <dgm:spPr/>
    </dgm:pt>
    <dgm:pt modelId="{FEF84DF3-20CD-4586-9168-87B799488EC6}" type="pres">
      <dgm:prSet presAssocID="{FCD72710-8302-4053-9E6F-E528616F8030}" presName="iconBgRect" presStyleLbl="bgShp" presStyleIdx="1" presStyleCnt="8"/>
      <dgm:spPr/>
    </dgm:pt>
    <dgm:pt modelId="{FC4FB44F-F92A-4B00-9E28-8B0A9D48C8B5}" type="pres">
      <dgm:prSet presAssocID="{FCD72710-8302-4053-9E6F-E528616F803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uricular"/>
        </a:ext>
      </dgm:extLst>
    </dgm:pt>
    <dgm:pt modelId="{10FBDF9C-0299-434F-B744-92A93569AC7E}" type="pres">
      <dgm:prSet presAssocID="{FCD72710-8302-4053-9E6F-E528616F8030}" presName="spaceRect" presStyleCnt="0"/>
      <dgm:spPr/>
    </dgm:pt>
    <dgm:pt modelId="{B5A42416-0FF2-493F-8312-A2E8E96F5ACF}" type="pres">
      <dgm:prSet presAssocID="{FCD72710-8302-4053-9E6F-E528616F8030}" presName="textRect" presStyleLbl="revTx" presStyleIdx="1" presStyleCnt="8">
        <dgm:presLayoutVars>
          <dgm:chMax val="1"/>
          <dgm:chPref val="1"/>
        </dgm:presLayoutVars>
      </dgm:prSet>
      <dgm:spPr/>
    </dgm:pt>
    <dgm:pt modelId="{230E431C-CD98-47D8-ADFF-F0270E4B18D7}" type="pres">
      <dgm:prSet presAssocID="{AD160F05-EA99-400D-8B23-18276F0DA1A0}" presName="sibTrans" presStyleLbl="sibTrans2D1" presStyleIdx="0" presStyleCnt="0"/>
      <dgm:spPr/>
    </dgm:pt>
    <dgm:pt modelId="{6BA71307-9B34-42A6-8F32-2CB930EEABAE}" type="pres">
      <dgm:prSet presAssocID="{5CBECE32-44E5-4F89-9252-02DE8301390E}" presName="compNode" presStyleCnt="0"/>
      <dgm:spPr/>
    </dgm:pt>
    <dgm:pt modelId="{5B3C9B0B-F553-4D21-AFD0-F393E8C2EE14}" type="pres">
      <dgm:prSet presAssocID="{5CBECE32-44E5-4F89-9252-02DE8301390E}" presName="iconBgRect" presStyleLbl="bgShp" presStyleIdx="2" presStyleCnt="8"/>
      <dgm:spPr/>
    </dgm:pt>
    <dgm:pt modelId="{BFFF7495-3AF3-48F6-834A-4C2727E94E8C}" type="pres">
      <dgm:prSet presAssocID="{5CBECE32-44E5-4F89-9252-02DE8301390E}"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gh Voltage"/>
        </a:ext>
      </dgm:extLst>
    </dgm:pt>
    <dgm:pt modelId="{5CF5D333-F75A-4F68-BEB4-7A6D2EC1FE17}" type="pres">
      <dgm:prSet presAssocID="{5CBECE32-44E5-4F89-9252-02DE8301390E}" presName="spaceRect" presStyleCnt="0"/>
      <dgm:spPr/>
    </dgm:pt>
    <dgm:pt modelId="{9CC39ABF-9922-44FF-B4E1-860523B8E594}" type="pres">
      <dgm:prSet presAssocID="{5CBECE32-44E5-4F89-9252-02DE8301390E}" presName="textRect" presStyleLbl="revTx" presStyleIdx="2" presStyleCnt="8">
        <dgm:presLayoutVars>
          <dgm:chMax val="1"/>
          <dgm:chPref val="1"/>
        </dgm:presLayoutVars>
      </dgm:prSet>
      <dgm:spPr/>
    </dgm:pt>
    <dgm:pt modelId="{9BD26F74-EF07-45FC-9CBD-662C0A6A42CC}" type="pres">
      <dgm:prSet presAssocID="{8E93AD61-5D5E-4C01-B256-2E7EE5C752C0}" presName="sibTrans" presStyleLbl="sibTrans2D1" presStyleIdx="0" presStyleCnt="0"/>
      <dgm:spPr/>
    </dgm:pt>
    <dgm:pt modelId="{67776E2C-FFB0-48FE-9D7A-835DDBE73A81}" type="pres">
      <dgm:prSet presAssocID="{FE6C9162-9EA2-4EAC-B2F0-6294D3D1B5B8}" presName="compNode" presStyleCnt="0"/>
      <dgm:spPr/>
    </dgm:pt>
    <dgm:pt modelId="{3267B08D-D6D0-4880-938D-C97F522549A1}" type="pres">
      <dgm:prSet presAssocID="{FE6C9162-9EA2-4EAC-B2F0-6294D3D1B5B8}" presName="iconBgRect" presStyleLbl="bgShp" presStyleIdx="3" presStyleCnt="8"/>
      <dgm:spPr/>
    </dgm:pt>
    <dgm:pt modelId="{20B419CD-625B-4C8B-B0FE-2F71879612A8}" type="pres">
      <dgm:prSet presAssocID="{FE6C9162-9EA2-4EAC-B2F0-6294D3D1B5B8}"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rca de verificación"/>
        </a:ext>
      </dgm:extLst>
    </dgm:pt>
    <dgm:pt modelId="{3B96536C-5793-4FD2-8CCB-7E5463EAC7AA}" type="pres">
      <dgm:prSet presAssocID="{FE6C9162-9EA2-4EAC-B2F0-6294D3D1B5B8}" presName="spaceRect" presStyleCnt="0"/>
      <dgm:spPr/>
    </dgm:pt>
    <dgm:pt modelId="{F5AA80D7-6FC2-445E-8CAD-2A926A20506F}" type="pres">
      <dgm:prSet presAssocID="{FE6C9162-9EA2-4EAC-B2F0-6294D3D1B5B8}" presName="textRect" presStyleLbl="revTx" presStyleIdx="3" presStyleCnt="8">
        <dgm:presLayoutVars>
          <dgm:chMax val="1"/>
          <dgm:chPref val="1"/>
        </dgm:presLayoutVars>
      </dgm:prSet>
      <dgm:spPr/>
    </dgm:pt>
    <dgm:pt modelId="{FEEE130F-9443-45AD-8AD8-DD083134C86F}" type="pres">
      <dgm:prSet presAssocID="{7CACCF7C-0DFF-41BA-B63F-5A0864421BD9}" presName="sibTrans" presStyleLbl="sibTrans2D1" presStyleIdx="0" presStyleCnt="0"/>
      <dgm:spPr/>
    </dgm:pt>
    <dgm:pt modelId="{FEFFDF67-3470-499A-A833-771C7ACD9538}" type="pres">
      <dgm:prSet presAssocID="{2D5ED64C-9852-424F-A852-0E7FED2AF13C}" presName="compNode" presStyleCnt="0"/>
      <dgm:spPr/>
    </dgm:pt>
    <dgm:pt modelId="{6A52F28C-345E-49FA-91B4-AB1B02949E4C}" type="pres">
      <dgm:prSet presAssocID="{2D5ED64C-9852-424F-A852-0E7FED2AF13C}" presName="iconBgRect" presStyleLbl="bgShp" presStyleIdx="4" presStyleCnt="8"/>
      <dgm:spPr/>
    </dgm:pt>
    <dgm:pt modelId="{0AE3F837-64FD-4E65-8F00-A3334FBAB48C}" type="pres">
      <dgm:prSet presAssocID="{2D5ED64C-9852-424F-A852-0E7FED2AF13C}"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Raised Hand"/>
        </a:ext>
      </dgm:extLst>
    </dgm:pt>
    <dgm:pt modelId="{6018C16A-31F3-4636-836C-4B38275576AE}" type="pres">
      <dgm:prSet presAssocID="{2D5ED64C-9852-424F-A852-0E7FED2AF13C}" presName="spaceRect" presStyleCnt="0"/>
      <dgm:spPr/>
    </dgm:pt>
    <dgm:pt modelId="{B0A16D8C-839F-4E5C-BCFB-4D3AE308348C}" type="pres">
      <dgm:prSet presAssocID="{2D5ED64C-9852-424F-A852-0E7FED2AF13C}" presName="textRect" presStyleLbl="revTx" presStyleIdx="4" presStyleCnt="8">
        <dgm:presLayoutVars>
          <dgm:chMax val="1"/>
          <dgm:chPref val="1"/>
        </dgm:presLayoutVars>
      </dgm:prSet>
      <dgm:spPr/>
    </dgm:pt>
    <dgm:pt modelId="{92D23C64-CA16-4A5A-AF27-BE592269F761}" type="pres">
      <dgm:prSet presAssocID="{1D1D66A0-3026-4F86-AC02-1B343EE35062}" presName="sibTrans" presStyleLbl="sibTrans2D1" presStyleIdx="0" presStyleCnt="0"/>
      <dgm:spPr/>
    </dgm:pt>
    <dgm:pt modelId="{B975724B-3F27-4DEF-B874-8B3627BCB51E}" type="pres">
      <dgm:prSet presAssocID="{53AE2E65-2673-434F-8F05-9E720CA2E745}" presName="compNode" presStyleCnt="0"/>
      <dgm:spPr/>
    </dgm:pt>
    <dgm:pt modelId="{58CABD5F-166F-44C5-9311-F6856C8BEE50}" type="pres">
      <dgm:prSet presAssocID="{53AE2E65-2673-434F-8F05-9E720CA2E745}" presName="iconBgRect" presStyleLbl="bgShp" presStyleIdx="5" presStyleCnt="8"/>
      <dgm:spPr/>
    </dgm:pt>
    <dgm:pt modelId="{7307D5F3-E742-4852-8240-8A6B71A72DCE}" type="pres">
      <dgm:prSet presAssocID="{53AE2E65-2673-434F-8F05-9E720CA2E745}"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Dinero"/>
        </a:ext>
      </dgm:extLst>
    </dgm:pt>
    <dgm:pt modelId="{9138DEDC-0C4C-4D3D-9E9E-3A7C414D2926}" type="pres">
      <dgm:prSet presAssocID="{53AE2E65-2673-434F-8F05-9E720CA2E745}" presName="spaceRect" presStyleCnt="0"/>
      <dgm:spPr/>
    </dgm:pt>
    <dgm:pt modelId="{4D0159F3-B07B-414C-90CE-A9640027B912}" type="pres">
      <dgm:prSet presAssocID="{53AE2E65-2673-434F-8F05-9E720CA2E745}" presName="textRect" presStyleLbl="revTx" presStyleIdx="5" presStyleCnt="8">
        <dgm:presLayoutVars>
          <dgm:chMax val="1"/>
          <dgm:chPref val="1"/>
        </dgm:presLayoutVars>
      </dgm:prSet>
      <dgm:spPr/>
    </dgm:pt>
    <dgm:pt modelId="{8FABE49E-7EAC-4CFE-9D20-B1713F84D60E}" type="pres">
      <dgm:prSet presAssocID="{AD44D02F-EEAF-4704-8587-5D7016A2B541}" presName="sibTrans" presStyleLbl="sibTrans2D1" presStyleIdx="0" presStyleCnt="0"/>
      <dgm:spPr/>
    </dgm:pt>
    <dgm:pt modelId="{7E4F26B3-D9B6-4120-8681-993177E778CB}" type="pres">
      <dgm:prSet presAssocID="{796331F2-20F3-4F0E-96A7-A4660E2ADD4A}" presName="compNode" presStyleCnt="0"/>
      <dgm:spPr/>
    </dgm:pt>
    <dgm:pt modelId="{4C7F8FC4-9252-4B8B-8E24-FCC137E2A9B8}" type="pres">
      <dgm:prSet presAssocID="{796331F2-20F3-4F0E-96A7-A4660E2ADD4A}" presName="iconBgRect" presStyleLbl="bgShp" presStyleIdx="6" presStyleCnt="8"/>
      <dgm:spPr/>
    </dgm:pt>
    <dgm:pt modelId="{A70AC1DB-EB38-46CF-8ADE-2B32C0409BE2}" type="pres">
      <dgm:prSet presAssocID="{796331F2-20F3-4F0E-96A7-A4660E2ADD4A}"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Monedas"/>
        </a:ext>
      </dgm:extLst>
    </dgm:pt>
    <dgm:pt modelId="{1BE86BDB-6FC5-4326-8708-B96D997EA8B9}" type="pres">
      <dgm:prSet presAssocID="{796331F2-20F3-4F0E-96A7-A4660E2ADD4A}" presName="spaceRect" presStyleCnt="0"/>
      <dgm:spPr/>
    </dgm:pt>
    <dgm:pt modelId="{450EE779-1E1F-477E-A4B6-012F48E029F9}" type="pres">
      <dgm:prSet presAssocID="{796331F2-20F3-4F0E-96A7-A4660E2ADD4A}" presName="textRect" presStyleLbl="revTx" presStyleIdx="6" presStyleCnt="8">
        <dgm:presLayoutVars>
          <dgm:chMax val="1"/>
          <dgm:chPref val="1"/>
        </dgm:presLayoutVars>
      </dgm:prSet>
      <dgm:spPr/>
    </dgm:pt>
    <dgm:pt modelId="{E1E72BAC-D7F6-4260-962B-47EC2407CA32}" type="pres">
      <dgm:prSet presAssocID="{879F3B92-AD6E-4136-920F-433AE465C9A3}" presName="sibTrans" presStyleLbl="sibTrans2D1" presStyleIdx="0" presStyleCnt="0"/>
      <dgm:spPr/>
    </dgm:pt>
    <dgm:pt modelId="{680142BA-6275-4EC3-9423-C18793A9A9D9}" type="pres">
      <dgm:prSet presAssocID="{2EAD1641-7EAE-457B-AD51-60DF472EA51D}" presName="compNode" presStyleCnt="0"/>
      <dgm:spPr/>
    </dgm:pt>
    <dgm:pt modelId="{CA333453-8723-496B-9D73-25FFCFCC923B}" type="pres">
      <dgm:prSet presAssocID="{2EAD1641-7EAE-457B-AD51-60DF472EA51D}" presName="iconBgRect" presStyleLbl="bgShp" presStyleIdx="7" presStyleCnt="8"/>
      <dgm:spPr/>
    </dgm:pt>
    <dgm:pt modelId="{78D0E30F-B4D0-41BA-AB6D-CADD0C6460F9}" type="pres">
      <dgm:prSet presAssocID="{2EAD1641-7EAE-457B-AD51-60DF472EA51D}"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Bulldozer"/>
        </a:ext>
      </dgm:extLst>
    </dgm:pt>
    <dgm:pt modelId="{12BF013F-615D-4E2B-AF17-4CAA48BC53D6}" type="pres">
      <dgm:prSet presAssocID="{2EAD1641-7EAE-457B-AD51-60DF472EA51D}" presName="spaceRect" presStyleCnt="0"/>
      <dgm:spPr/>
    </dgm:pt>
    <dgm:pt modelId="{A7DEED4B-E8E3-436F-B6AE-1840016247D1}" type="pres">
      <dgm:prSet presAssocID="{2EAD1641-7EAE-457B-AD51-60DF472EA51D}" presName="textRect" presStyleLbl="revTx" presStyleIdx="7" presStyleCnt="8">
        <dgm:presLayoutVars>
          <dgm:chMax val="1"/>
          <dgm:chPref val="1"/>
        </dgm:presLayoutVars>
      </dgm:prSet>
      <dgm:spPr/>
    </dgm:pt>
  </dgm:ptLst>
  <dgm:cxnLst>
    <dgm:cxn modelId="{1CC0FD19-ACB7-4CC9-9C1A-567B59504807}" type="presOf" srcId="{7CACCF7C-0DFF-41BA-B63F-5A0864421BD9}" destId="{FEEE130F-9443-45AD-8AD8-DD083134C86F}" srcOrd="0" destOrd="0" presId="urn:microsoft.com/office/officeart/2018/2/layout/IconCircleList"/>
    <dgm:cxn modelId="{D2C49E1A-44E8-4A61-A9FA-C9682FE2EF92}" type="presOf" srcId="{EB6DFC35-BE5F-4962-B54F-F8C3FA0812CF}" destId="{F07F0F8F-C6B2-43B0-8929-F262926569FE}" srcOrd="0" destOrd="0" presId="urn:microsoft.com/office/officeart/2018/2/layout/IconCircleList"/>
    <dgm:cxn modelId="{AEBA5927-B7FB-4466-AE68-023DBD289944}" type="presOf" srcId="{FCD72710-8302-4053-9E6F-E528616F8030}" destId="{B5A42416-0FF2-493F-8312-A2E8E96F5ACF}" srcOrd="0" destOrd="0" presId="urn:microsoft.com/office/officeart/2018/2/layout/IconCircleList"/>
    <dgm:cxn modelId="{44BE2129-18E6-4344-A7D1-D864C3F15706}" type="presOf" srcId="{8E93AD61-5D5E-4C01-B256-2E7EE5C752C0}" destId="{9BD26F74-EF07-45FC-9CBD-662C0A6A42CC}" srcOrd="0" destOrd="0" presId="urn:microsoft.com/office/officeart/2018/2/layout/IconCircleList"/>
    <dgm:cxn modelId="{64FDB22F-9CD6-4552-B541-0D77A4E61F7A}" srcId="{2759E3DB-115D-4340-8E7A-C79C9A4E9EAA}" destId="{2D5ED64C-9852-424F-A852-0E7FED2AF13C}" srcOrd="4" destOrd="0" parTransId="{A7F8FD1D-5700-460C-9508-2C22E41339CF}" sibTransId="{1D1D66A0-3026-4F86-AC02-1B343EE35062}"/>
    <dgm:cxn modelId="{87DA2B35-27B2-4038-8BC8-C84FB6F9127B}" srcId="{2759E3DB-115D-4340-8E7A-C79C9A4E9EAA}" destId="{2EAD1641-7EAE-457B-AD51-60DF472EA51D}" srcOrd="7" destOrd="0" parTransId="{E4EA8A1E-54D7-48B5-867D-945C1C26A0C1}" sibTransId="{C889FEF8-6D67-4C7A-A9D7-36C3325225FD}"/>
    <dgm:cxn modelId="{5F9FA239-83DD-42CA-BC17-D57B1A566CB0}" type="presOf" srcId="{AD44D02F-EEAF-4704-8587-5D7016A2B541}" destId="{8FABE49E-7EAC-4CFE-9D20-B1713F84D60E}" srcOrd="0" destOrd="0" presId="urn:microsoft.com/office/officeart/2018/2/layout/IconCircleList"/>
    <dgm:cxn modelId="{51ADF75B-7829-4EB5-AC2E-4DB04EBB72DE}" type="presOf" srcId="{879F3B92-AD6E-4136-920F-433AE465C9A3}" destId="{E1E72BAC-D7F6-4260-962B-47EC2407CA32}" srcOrd="0" destOrd="0" presId="urn:microsoft.com/office/officeart/2018/2/layout/IconCircleList"/>
    <dgm:cxn modelId="{C79FC65E-8808-47D9-BDD7-FBF8EAFC0D7E}" type="presOf" srcId="{2759E3DB-115D-4340-8E7A-C79C9A4E9EAA}" destId="{282313B7-2465-4CCD-95F5-64A8EEC348BB}" srcOrd="0" destOrd="0" presId="urn:microsoft.com/office/officeart/2018/2/layout/IconCircleList"/>
    <dgm:cxn modelId="{F8AF0264-8A26-4CC3-A2A2-CEC0B070A444}" srcId="{2759E3DB-115D-4340-8E7A-C79C9A4E9EAA}" destId="{796331F2-20F3-4F0E-96A7-A4660E2ADD4A}" srcOrd="6" destOrd="0" parTransId="{9CF9D3AA-DFBF-4AF5-A321-DFDAAF33FF56}" sibTransId="{879F3B92-AD6E-4136-920F-433AE465C9A3}"/>
    <dgm:cxn modelId="{2ED8C678-2686-4C7E-9D9A-B6DC3394A0AE}" type="presOf" srcId="{FE6C9162-9EA2-4EAC-B2F0-6294D3D1B5B8}" destId="{F5AA80D7-6FC2-445E-8CAD-2A926A20506F}" srcOrd="0" destOrd="0" presId="urn:microsoft.com/office/officeart/2018/2/layout/IconCircleList"/>
    <dgm:cxn modelId="{0DA26C7F-1957-4C1A-9A27-6BBD50F26706}" type="presOf" srcId="{796331F2-20F3-4F0E-96A7-A4660E2ADD4A}" destId="{450EE779-1E1F-477E-A4B6-012F48E029F9}" srcOrd="0" destOrd="0" presId="urn:microsoft.com/office/officeart/2018/2/layout/IconCircleList"/>
    <dgm:cxn modelId="{E1FB7383-9843-4010-8620-23F369CA4A03}" type="presOf" srcId="{2EAD1641-7EAE-457B-AD51-60DF472EA51D}" destId="{A7DEED4B-E8E3-436F-B6AE-1840016247D1}" srcOrd="0" destOrd="0" presId="urn:microsoft.com/office/officeart/2018/2/layout/IconCircleList"/>
    <dgm:cxn modelId="{93C28584-829A-47FD-B469-257BE996421C}" type="presOf" srcId="{5CBECE32-44E5-4F89-9252-02DE8301390E}" destId="{9CC39ABF-9922-44FF-B4E1-860523B8E594}" srcOrd="0" destOrd="0" presId="urn:microsoft.com/office/officeart/2018/2/layout/IconCircleList"/>
    <dgm:cxn modelId="{6B444C96-95B5-4B75-BB2F-58DD9D7EAAE4}" type="presOf" srcId="{AD160F05-EA99-400D-8B23-18276F0DA1A0}" destId="{230E431C-CD98-47D8-ADFF-F0270E4B18D7}" srcOrd="0" destOrd="0" presId="urn:microsoft.com/office/officeart/2018/2/layout/IconCircleList"/>
    <dgm:cxn modelId="{EB059E9B-B1F3-44C7-B58F-57A163BCAF24}" srcId="{2759E3DB-115D-4340-8E7A-C79C9A4E9EAA}" destId="{5CBECE32-44E5-4F89-9252-02DE8301390E}" srcOrd="2" destOrd="0" parTransId="{936254C1-2BB7-4841-82FA-73608E431209}" sibTransId="{8E93AD61-5D5E-4C01-B256-2E7EE5C752C0}"/>
    <dgm:cxn modelId="{5C5C37A4-8935-4AB7-9104-DC4EBB000F80}" srcId="{2759E3DB-115D-4340-8E7A-C79C9A4E9EAA}" destId="{53AE2E65-2673-434F-8F05-9E720CA2E745}" srcOrd="5" destOrd="0" parTransId="{0C648737-67C8-4278-81C8-F127F70FA9A6}" sibTransId="{AD44D02F-EEAF-4704-8587-5D7016A2B541}"/>
    <dgm:cxn modelId="{680A42A9-6DA9-4905-83F3-444BAE73282A}" type="presOf" srcId="{53AE2E65-2673-434F-8F05-9E720CA2E745}" destId="{4D0159F3-B07B-414C-90CE-A9640027B912}" srcOrd="0" destOrd="0" presId="urn:microsoft.com/office/officeart/2018/2/layout/IconCircleList"/>
    <dgm:cxn modelId="{9F8834B4-A09E-4C1F-B3A5-3DB3048BA2F4}" type="presOf" srcId="{25402FD7-698B-474A-902D-4600A2635F90}" destId="{28839221-AC5E-449B-B598-0699F6D1A090}" srcOrd="0" destOrd="0" presId="urn:microsoft.com/office/officeart/2018/2/layout/IconCircleList"/>
    <dgm:cxn modelId="{89DE7CB6-B8D8-429D-851B-C80C971303A9}" srcId="{2759E3DB-115D-4340-8E7A-C79C9A4E9EAA}" destId="{FE6C9162-9EA2-4EAC-B2F0-6294D3D1B5B8}" srcOrd="3" destOrd="0" parTransId="{3533083A-7A26-4D2C-B581-07F0DC5B0812}" sibTransId="{7CACCF7C-0DFF-41BA-B63F-5A0864421BD9}"/>
    <dgm:cxn modelId="{B810C7BD-E447-4D0A-A78F-18FF5017CA74}" srcId="{2759E3DB-115D-4340-8E7A-C79C9A4E9EAA}" destId="{FCD72710-8302-4053-9E6F-E528616F8030}" srcOrd="1" destOrd="0" parTransId="{62EE709F-FD5E-4B83-8828-FD81C8D30EE8}" sibTransId="{AD160F05-EA99-400D-8B23-18276F0DA1A0}"/>
    <dgm:cxn modelId="{509FCBEB-D97D-47FE-A05E-EE9CDFE99138}" type="presOf" srcId="{1D1D66A0-3026-4F86-AC02-1B343EE35062}" destId="{92D23C64-CA16-4A5A-AF27-BE592269F761}" srcOrd="0" destOrd="0" presId="urn:microsoft.com/office/officeart/2018/2/layout/IconCircleList"/>
    <dgm:cxn modelId="{FA2F7BED-49B5-4E47-8CD3-224C143A2F7B}" type="presOf" srcId="{2D5ED64C-9852-424F-A852-0E7FED2AF13C}" destId="{B0A16D8C-839F-4E5C-BCFB-4D3AE308348C}" srcOrd="0" destOrd="0" presId="urn:microsoft.com/office/officeart/2018/2/layout/IconCircleList"/>
    <dgm:cxn modelId="{7A4F7FF1-0680-47BE-99F7-D250036C53F5}" srcId="{2759E3DB-115D-4340-8E7A-C79C9A4E9EAA}" destId="{25402FD7-698B-474A-902D-4600A2635F90}" srcOrd="0" destOrd="0" parTransId="{8CC72947-5747-4FEA-8A0D-18ACC47A7320}" sibTransId="{EB6DFC35-BE5F-4962-B54F-F8C3FA0812CF}"/>
    <dgm:cxn modelId="{DA96CCDB-C4FC-4978-96EA-00137772A774}" type="presParOf" srcId="{282313B7-2465-4CCD-95F5-64A8EEC348BB}" destId="{D2F1C3C4-BE7A-41C0-9E93-1B66533078F9}" srcOrd="0" destOrd="0" presId="urn:microsoft.com/office/officeart/2018/2/layout/IconCircleList"/>
    <dgm:cxn modelId="{2F5A70E6-90A2-4545-AE2D-E8823E19FB1B}" type="presParOf" srcId="{D2F1C3C4-BE7A-41C0-9E93-1B66533078F9}" destId="{12592012-C9BC-4429-9942-8CCFD5CD436A}" srcOrd="0" destOrd="0" presId="urn:microsoft.com/office/officeart/2018/2/layout/IconCircleList"/>
    <dgm:cxn modelId="{E2CED95B-1583-405B-8284-209665F080EF}" type="presParOf" srcId="{12592012-C9BC-4429-9942-8CCFD5CD436A}" destId="{9C6A06E0-20F4-4E63-9231-4A5C299DD01E}" srcOrd="0" destOrd="0" presId="urn:microsoft.com/office/officeart/2018/2/layout/IconCircleList"/>
    <dgm:cxn modelId="{A782FD54-0A73-4579-A426-3E5459B688B5}" type="presParOf" srcId="{12592012-C9BC-4429-9942-8CCFD5CD436A}" destId="{4F309B4A-5022-4CFC-B029-6E33C8D1AC22}" srcOrd="1" destOrd="0" presId="urn:microsoft.com/office/officeart/2018/2/layout/IconCircleList"/>
    <dgm:cxn modelId="{EABBD91D-A81D-4F56-9A81-67A376360B3B}" type="presParOf" srcId="{12592012-C9BC-4429-9942-8CCFD5CD436A}" destId="{5DE0D7F9-7E05-4622-90B8-6C2099321509}" srcOrd="2" destOrd="0" presId="urn:microsoft.com/office/officeart/2018/2/layout/IconCircleList"/>
    <dgm:cxn modelId="{176A46A1-9565-4D05-BC11-2BDB603154AD}" type="presParOf" srcId="{12592012-C9BC-4429-9942-8CCFD5CD436A}" destId="{28839221-AC5E-449B-B598-0699F6D1A090}" srcOrd="3" destOrd="0" presId="urn:microsoft.com/office/officeart/2018/2/layout/IconCircleList"/>
    <dgm:cxn modelId="{F064A366-0A34-4672-92FE-2C5A1FA7C9AD}" type="presParOf" srcId="{D2F1C3C4-BE7A-41C0-9E93-1B66533078F9}" destId="{F07F0F8F-C6B2-43B0-8929-F262926569FE}" srcOrd="1" destOrd="0" presId="urn:microsoft.com/office/officeart/2018/2/layout/IconCircleList"/>
    <dgm:cxn modelId="{93C76B11-B9D7-4217-A2FE-1AB07F6A1C73}" type="presParOf" srcId="{D2F1C3C4-BE7A-41C0-9E93-1B66533078F9}" destId="{C3B55CDC-DE75-4555-ADDA-7CA713D1AB01}" srcOrd="2" destOrd="0" presId="urn:microsoft.com/office/officeart/2018/2/layout/IconCircleList"/>
    <dgm:cxn modelId="{928C3E31-613C-4F5B-8704-A5F5DAA13BF3}" type="presParOf" srcId="{C3B55CDC-DE75-4555-ADDA-7CA713D1AB01}" destId="{FEF84DF3-20CD-4586-9168-87B799488EC6}" srcOrd="0" destOrd="0" presId="urn:microsoft.com/office/officeart/2018/2/layout/IconCircleList"/>
    <dgm:cxn modelId="{66D9CCB5-4FCB-49E9-952D-6374C791C21D}" type="presParOf" srcId="{C3B55CDC-DE75-4555-ADDA-7CA713D1AB01}" destId="{FC4FB44F-F92A-4B00-9E28-8B0A9D48C8B5}" srcOrd="1" destOrd="0" presId="urn:microsoft.com/office/officeart/2018/2/layout/IconCircleList"/>
    <dgm:cxn modelId="{3E425DE1-E40D-4689-B812-9403F8BED39B}" type="presParOf" srcId="{C3B55CDC-DE75-4555-ADDA-7CA713D1AB01}" destId="{10FBDF9C-0299-434F-B744-92A93569AC7E}" srcOrd="2" destOrd="0" presId="urn:microsoft.com/office/officeart/2018/2/layout/IconCircleList"/>
    <dgm:cxn modelId="{2C5BFA22-1173-4B4F-BC2A-BEB1B1F84419}" type="presParOf" srcId="{C3B55CDC-DE75-4555-ADDA-7CA713D1AB01}" destId="{B5A42416-0FF2-493F-8312-A2E8E96F5ACF}" srcOrd="3" destOrd="0" presId="urn:microsoft.com/office/officeart/2018/2/layout/IconCircleList"/>
    <dgm:cxn modelId="{1F0C2839-7BC8-4E71-B6A2-189156BE1698}" type="presParOf" srcId="{D2F1C3C4-BE7A-41C0-9E93-1B66533078F9}" destId="{230E431C-CD98-47D8-ADFF-F0270E4B18D7}" srcOrd="3" destOrd="0" presId="urn:microsoft.com/office/officeart/2018/2/layout/IconCircleList"/>
    <dgm:cxn modelId="{3C928A49-BDD3-451D-BA2A-4B782E31E79F}" type="presParOf" srcId="{D2F1C3C4-BE7A-41C0-9E93-1B66533078F9}" destId="{6BA71307-9B34-42A6-8F32-2CB930EEABAE}" srcOrd="4" destOrd="0" presId="urn:microsoft.com/office/officeart/2018/2/layout/IconCircleList"/>
    <dgm:cxn modelId="{5600CFE8-D033-4F8D-BC84-4D858607DA49}" type="presParOf" srcId="{6BA71307-9B34-42A6-8F32-2CB930EEABAE}" destId="{5B3C9B0B-F553-4D21-AFD0-F393E8C2EE14}" srcOrd="0" destOrd="0" presId="urn:microsoft.com/office/officeart/2018/2/layout/IconCircleList"/>
    <dgm:cxn modelId="{DC4942DF-D163-478E-84D5-73AB61097254}" type="presParOf" srcId="{6BA71307-9B34-42A6-8F32-2CB930EEABAE}" destId="{BFFF7495-3AF3-48F6-834A-4C2727E94E8C}" srcOrd="1" destOrd="0" presId="urn:microsoft.com/office/officeart/2018/2/layout/IconCircleList"/>
    <dgm:cxn modelId="{C18CA082-7BA3-4416-BB4F-50251B28C1D7}" type="presParOf" srcId="{6BA71307-9B34-42A6-8F32-2CB930EEABAE}" destId="{5CF5D333-F75A-4F68-BEB4-7A6D2EC1FE17}" srcOrd="2" destOrd="0" presId="urn:microsoft.com/office/officeart/2018/2/layout/IconCircleList"/>
    <dgm:cxn modelId="{77AC20E8-325B-47BF-BEC5-3A144BD8B89F}" type="presParOf" srcId="{6BA71307-9B34-42A6-8F32-2CB930EEABAE}" destId="{9CC39ABF-9922-44FF-B4E1-860523B8E594}" srcOrd="3" destOrd="0" presId="urn:microsoft.com/office/officeart/2018/2/layout/IconCircleList"/>
    <dgm:cxn modelId="{13CDFE1E-4365-4D58-B852-13D966739AE9}" type="presParOf" srcId="{D2F1C3C4-BE7A-41C0-9E93-1B66533078F9}" destId="{9BD26F74-EF07-45FC-9CBD-662C0A6A42CC}" srcOrd="5" destOrd="0" presId="urn:microsoft.com/office/officeart/2018/2/layout/IconCircleList"/>
    <dgm:cxn modelId="{BB7ECFC1-67E5-4B5C-B3FF-6C83D959EBB6}" type="presParOf" srcId="{D2F1C3C4-BE7A-41C0-9E93-1B66533078F9}" destId="{67776E2C-FFB0-48FE-9D7A-835DDBE73A81}" srcOrd="6" destOrd="0" presId="urn:microsoft.com/office/officeart/2018/2/layout/IconCircleList"/>
    <dgm:cxn modelId="{2BEAC65A-547D-41B0-8724-D6D322617764}" type="presParOf" srcId="{67776E2C-FFB0-48FE-9D7A-835DDBE73A81}" destId="{3267B08D-D6D0-4880-938D-C97F522549A1}" srcOrd="0" destOrd="0" presId="urn:microsoft.com/office/officeart/2018/2/layout/IconCircleList"/>
    <dgm:cxn modelId="{E2424914-9DA8-45FC-9E42-076A91949C96}" type="presParOf" srcId="{67776E2C-FFB0-48FE-9D7A-835DDBE73A81}" destId="{20B419CD-625B-4C8B-B0FE-2F71879612A8}" srcOrd="1" destOrd="0" presId="urn:microsoft.com/office/officeart/2018/2/layout/IconCircleList"/>
    <dgm:cxn modelId="{AEFDA4A3-DDA9-4225-B0E3-512E75D98271}" type="presParOf" srcId="{67776E2C-FFB0-48FE-9D7A-835DDBE73A81}" destId="{3B96536C-5793-4FD2-8CCB-7E5463EAC7AA}" srcOrd="2" destOrd="0" presId="urn:microsoft.com/office/officeart/2018/2/layout/IconCircleList"/>
    <dgm:cxn modelId="{96AD900B-1DF7-40C3-88D4-68AE969DAAE3}" type="presParOf" srcId="{67776E2C-FFB0-48FE-9D7A-835DDBE73A81}" destId="{F5AA80D7-6FC2-445E-8CAD-2A926A20506F}" srcOrd="3" destOrd="0" presId="urn:microsoft.com/office/officeart/2018/2/layout/IconCircleList"/>
    <dgm:cxn modelId="{A3DB5BEE-CCCB-46D9-B820-EE507B65B759}" type="presParOf" srcId="{D2F1C3C4-BE7A-41C0-9E93-1B66533078F9}" destId="{FEEE130F-9443-45AD-8AD8-DD083134C86F}" srcOrd="7" destOrd="0" presId="urn:microsoft.com/office/officeart/2018/2/layout/IconCircleList"/>
    <dgm:cxn modelId="{C8B36877-C991-4293-94D2-486B64EF4751}" type="presParOf" srcId="{D2F1C3C4-BE7A-41C0-9E93-1B66533078F9}" destId="{FEFFDF67-3470-499A-A833-771C7ACD9538}" srcOrd="8" destOrd="0" presId="urn:microsoft.com/office/officeart/2018/2/layout/IconCircleList"/>
    <dgm:cxn modelId="{4FD108C5-CBAB-4C76-A2BE-F18E7C9DE068}" type="presParOf" srcId="{FEFFDF67-3470-499A-A833-771C7ACD9538}" destId="{6A52F28C-345E-49FA-91B4-AB1B02949E4C}" srcOrd="0" destOrd="0" presId="urn:microsoft.com/office/officeart/2018/2/layout/IconCircleList"/>
    <dgm:cxn modelId="{8E217849-A1E0-41A8-B90B-D81DE6D7B689}" type="presParOf" srcId="{FEFFDF67-3470-499A-A833-771C7ACD9538}" destId="{0AE3F837-64FD-4E65-8F00-A3334FBAB48C}" srcOrd="1" destOrd="0" presId="urn:microsoft.com/office/officeart/2018/2/layout/IconCircleList"/>
    <dgm:cxn modelId="{D5B33FFE-8E6F-479B-8D71-E11B7F21198C}" type="presParOf" srcId="{FEFFDF67-3470-499A-A833-771C7ACD9538}" destId="{6018C16A-31F3-4636-836C-4B38275576AE}" srcOrd="2" destOrd="0" presId="urn:microsoft.com/office/officeart/2018/2/layout/IconCircleList"/>
    <dgm:cxn modelId="{580A2FAF-E295-4333-8FB6-58B48E1A7BC3}" type="presParOf" srcId="{FEFFDF67-3470-499A-A833-771C7ACD9538}" destId="{B0A16D8C-839F-4E5C-BCFB-4D3AE308348C}" srcOrd="3" destOrd="0" presId="urn:microsoft.com/office/officeart/2018/2/layout/IconCircleList"/>
    <dgm:cxn modelId="{34A0AD0E-8FC6-476E-B47D-635099CDB27E}" type="presParOf" srcId="{D2F1C3C4-BE7A-41C0-9E93-1B66533078F9}" destId="{92D23C64-CA16-4A5A-AF27-BE592269F761}" srcOrd="9" destOrd="0" presId="urn:microsoft.com/office/officeart/2018/2/layout/IconCircleList"/>
    <dgm:cxn modelId="{D9CF2B99-CCD2-4A32-AC86-7034A278F857}" type="presParOf" srcId="{D2F1C3C4-BE7A-41C0-9E93-1B66533078F9}" destId="{B975724B-3F27-4DEF-B874-8B3627BCB51E}" srcOrd="10" destOrd="0" presId="urn:microsoft.com/office/officeart/2018/2/layout/IconCircleList"/>
    <dgm:cxn modelId="{CFA8C147-A1C7-4C5A-9242-0BDB4E96CC16}" type="presParOf" srcId="{B975724B-3F27-4DEF-B874-8B3627BCB51E}" destId="{58CABD5F-166F-44C5-9311-F6856C8BEE50}" srcOrd="0" destOrd="0" presId="urn:microsoft.com/office/officeart/2018/2/layout/IconCircleList"/>
    <dgm:cxn modelId="{F58CA457-5449-4528-B533-2EE1DA58AA89}" type="presParOf" srcId="{B975724B-3F27-4DEF-B874-8B3627BCB51E}" destId="{7307D5F3-E742-4852-8240-8A6B71A72DCE}" srcOrd="1" destOrd="0" presId="urn:microsoft.com/office/officeart/2018/2/layout/IconCircleList"/>
    <dgm:cxn modelId="{413E39F5-384B-460B-880F-60B00F20FB9A}" type="presParOf" srcId="{B975724B-3F27-4DEF-B874-8B3627BCB51E}" destId="{9138DEDC-0C4C-4D3D-9E9E-3A7C414D2926}" srcOrd="2" destOrd="0" presId="urn:microsoft.com/office/officeart/2018/2/layout/IconCircleList"/>
    <dgm:cxn modelId="{042D18A2-A114-4787-888C-99CACFB5E919}" type="presParOf" srcId="{B975724B-3F27-4DEF-B874-8B3627BCB51E}" destId="{4D0159F3-B07B-414C-90CE-A9640027B912}" srcOrd="3" destOrd="0" presId="urn:microsoft.com/office/officeart/2018/2/layout/IconCircleList"/>
    <dgm:cxn modelId="{D24987AA-AF74-4B7E-B595-CD3B59BFB055}" type="presParOf" srcId="{D2F1C3C4-BE7A-41C0-9E93-1B66533078F9}" destId="{8FABE49E-7EAC-4CFE-9D20-B1713F84D60E}" srcOrd="11" destOrd="0" presId="urn:microsoft.com/office/officeart/2018/2/layout/IconCircleList"/>
    <dgm:cxn modelId="{71EFB49A-F374-43C5-AACA-D035DC12E46F}" type="presParOf" srcId="{D2F1C3C4-BE7A-41C0-9E93-1B66533078F9}" destId="{7E4F26B3-D9B6-4120-8681-993177E778CB}" srcOrd="12" destOrd="0" presId="urn:microsoft.com/office/officeart/2018/2/layout/IconCircleList"/>
    <dgm:cxn modelId="{AA1BFD3C-15B3-41C7-A661-E7DC4618EAE0}" type="presParOf" srcId="{7E4F26B3-D9B6-4120-8681-993177E778CB}" destId="{4C7F8FC4-9252-4B8B-8E24-FCC137E2A9B8}" srcOrd="0" destOrd="0" presId="urn:microsoft.com/office/officeart/2018/2/layout/IconCircleList"/>
    <dgm:cxn modelId="{05146735-42F7-474D-B949-73EAF3FF3610}" type="presParOf" srcId="{7E4F26B3-D9B6-4120-8681-993177E778CB}" destId="{A70AC1DB-EB38-46CF-8ADE-2B32C0409BE2}" srcOrd="1" destOrd="0" presId="urn:microsoft.com/office/officeart/2018/2/layout/IconCircleList"/>
    <dgm:cxn modelId="{3D0CDEB4-DE46-4635-B72A-274B3A0E82C5}" type="presParOf" srcId="{7E4F26B3-D9B6-4120-8681-993177E778CB}" destId="{1BE86BDB-6FC5-4326-8708-B96D997EA8B9}" srcOrd="2" destOrd="0" presId="urn:microsoft.com/office/officeart/2018/2/layout/IconCircleList"/>
    <dgm:cxn modelId="{7B9623C6-E679-4E56-9770-DBF17B2D0AC6}" type="presParOf" srcId="{7E4F26B3-D9B6-4120-8681-993177E778CB}" destId="{450EE779-1E1F-477E-A4B6-012F48E029F9}" srcOrd="3" destOrd="0" presId="urn:microsoft.com/office/officeart/2018/2/layout/IconCircleList"/>
    <dgm:cxn modelId="{E4D0D732-639E-4265-B2D4-4F826F368082}" type="presParOf" srcId="{D2F1C3C4-BE7A-41C0-9E93-1B66533078F9}" destId="{E1E72BAC-D7F6-4260-962B-47EC2407CA32}" srcOrd="13" destOrd="0" presId="urn:microsoft.com/office/officeart/2018/2/layout/IconCircleList"/>
    <dgm:cxn modelId="{B5767D06-8D47-4CF0-B747-8D95041663CA}" type="presParOf" srcId="{D2F1C3C4-BE7A-41C0-9E93-1B66533078F9}" destId="{680142BA-6275-4EC3-9423-C18793A9A9D9}" srcOrd="14" destOrd="0" presId="urn:microsoft.com/office/officeart/2018/2/layout/IconCircleList"/>
    <dgm:cxn modelId="{F7FE4420-6AF2-426C-A6DA-CC6A02F22F1D}" type="presParOf" srcId="{680142BA-6275-4EC3-9423-C18793A9A9D9}" destId="{CA333453-8723-496B-9D73-25FFCFCC923B}" srcOrd="0" destOrd="0" presId="urn:microsoft.com/office/officeart/2018/2/layout/IconCircleList"/>
    <dgm:cxn modelId="{2A1CD2B4-BB11-4876-B569-AF85D8F85C8C}" type="presParOf" srcId="{680142BA-6275-4EC3-9423-C18793A9A9D9}" destId="{78D0E30F-B4D0-41BA-AB6D-CADD0C6460F9}" srcOrd="1" destOrd="0" presId="urn:microsoft.com/office/officeart/2018/2/layout/IconCircleList"/>
    <dgm:cxn modelId="{A685979E-C22D-439B-87D1-A35FD75FA182}" type="presParOf" srcId="{680142BA-6275-4EC3-9423-C18793A9A9D9}" destId="{12BF013F-615D-4E2B-AF17-4CAA48BC53D6}" srcOrd="2" destOrd="0" presId="urn:microsoft.com/office/officeart/2018/2/layout/IconCircleList"/>
    <dgm:cxn modelId="{41F1BD76-D2FF-4E15-B868-7F6916F8C4C5}" type="presParOf" srcId="{680142BA-6275-4EC3-9423-C18793A9A9D9}" destId="{A7DEED4B-E8E3-436F-B6AE-1840016247D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A06E0-20F4-4E63-9231-4A5C299DD01E}">
      <dsp:nvSpPr>
        <dsp:cNvPr id="0" name=""/>
        <dsp:cNvSpPr/>
      </dsp:nvSpPr>
      <dsp:spPr>
        <a:xfrm>
          <a:off x="449702" y="229108"/>
          <a:ext cx="940342" cy="9403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309B4A-5022-4CFC-B029-6E33C8D1AC22}">
      <dsp:nvSpPr>
        <dsp:cNvPr id="0" name=""/>
        <dsp:cNvSpPr/>
      </dsp:nvSpPr>
      <dsp:spPr>
        <a:xfrm>
          <a:off x="647174" y="426580"/>
          <a:ext cx="545398" cy="5453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839221-AC5E-449B-B598-0699F6D1A090}">
      <dsp:nvSpPr>
        <dsp:cNvPr id="0" name=""/>
        <dsp:cNvSpPr/>
      </dsp:nvSpPr>
      <dsp:spPr>
        <a:xfrm>
          <a:off x="1591547" y="229108"/>
          <a:ext cx="2216521" cy="94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MX" sz="1100" kern="1200"/>
            <a:t>Las plantas de emergencia sirven como respaldo en casa, comercio o empresa, pero también como protector de equipos eléctricos, mantiene en operación procesos que dependen de la corriente eléctrica. Entre los beneficios que ofrecen las plantas de emergencia de CEDISEM están:</a:t>
          </a:r>
          <a:endParaRPr lang="en-US" sz="1100" kern="1200"/>
        </a:p>
      </dsp:txBody>
      <dsp:txXfrm>
        <a:off x="1591547" y="229108"/>
        <a:ext cx="2216521" cy="940342"/>
      </dsp:txXfrm>
    </dsp:sp>
    <dsp:sp modelId="{FEF84DF3-20CD-4586-9168-87B799488EC6}">
      <dsp:nvSpPr>
        <dsp:cNvPr id="0" name=""/>
        <dsp:cNvSpPr/>
      </dsp:nvSpPr>
      <dsp:spPr>
        <a:xfrm>
          <a:off x="4194280" y="229108"/>
          <a:ext cx="940342" cy="9403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4FB44F-F92A-4B00-9E28-8B0A9D48C8B5}">
      <dsp:nvSpPr>
        <dsp:cNvPr id="0" name=""/>
        <dsp:cNvSpPr/>
      </dsp:nvSpPr>
      <dsp:spPr>
        <a:xfrm>
          <a:off x="4391752" y="426580"/>
          <a:ext cx="545398" cy="5453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42416-0FF2-493F-8312-A2E8E96F5ACF}">
      <dsp:nvSpPr>
        <dsp:cNvPr id="0" name=""/>
        <dsp:cNvSpPr/>
      </dsp:nvSpPr>
      <dsp:spPr>
        <a:xfrm>
          <a:off x="5336124" y="229108"/>
          <a:ext cx="2216521" cy="94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MX" sz="1100" kern="1200"/>
            <a:t>Respuesta al instante tras un apagón</a:t>
          </a:r>
          <a:endParaRPr lang="en-US" sz="1100" kern="1200"/>
        </a:p>
      </dsp:txBody>
      <dsp:txXfrm>
        <a:off x="5336124" y="229108"/>
        <a:ext cx="2216521" cy="940342"/>
      </dsp:txXfrm>
    </dsp:sp>
    <dsp:sp modelId="{5B3C9B0B-F553-4D21-AFD0-F393E8C2EE14}">
      <dsp:nvSpPr>
        <dsp:cNvPr id="0" name=""/>
        <dsp:cNvSpPr/>
      </dsp:nvSpPr>
      <dsp:spPr>
        <a:xfrm>
          <a:off x="7938858" y="229108"/>
          <a:ext cx="940342" cy="9403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FF7495-3AF3-48F6-834A-4C2727E94E8C}">
      <dsp:nvSpPr>
        <dsp:cNvPr id="0" name=""/>
        <dsp:cNvSpPr/>
      </dsp:nvSpPr>
      <dsp:spPr>
        <a:xfrm>
          <a:off x="8136330" y="426580"/>
          <a:ext cx="545398" cy="5453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C39ABF-9922-44FF-B4E1-860523B8E594}">
      <dsp:nvSpPr>
        <dsp:cNvPr id="0" name=""/>
        <dsp:cNvSpPr/>
      </dsp:nvSpPr>
      <dsp:spPr>
        <a:xfrm>
          <a:off x="9080702" y="229108"/>
          <a:ext cx="2216521" cy="94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MX" sz="1100" kern="1200"/>
            <a:t>El generador restituye la energía eléctrica en menos de 10 segundos</a:t>
          </a:r>
          <a:endParaRPr lang="en-US" sz="1100" kern="1200"/>
        </a:p>
      </dsp:txBody>
      <dsp:txXfrm>
        <a:off x="9080702" y="229108"/>
        <a:ext cx="2216521" cy="940342"/>
      </dsp:txXfrm>
    </dsp:sp>
    <dsp:sp modelId="{3267B08D-D6D0-4880-938D-C97F522549A1}">
      <dsp:nvSpPr>
        <dsp:cNvPr id="0" name=""/>
        <dsp:cNvSpPr/>
      </dsp:nvSpPr>
      <dsp:spPr>
        <a:xfrm>
          <a:off x="449702" y="2014104"/>
          <a:ext cx="940342" cy="9403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B419CD-625B-4C8B-B0FE-2F71879612A8}">
      <dsp:nvSpPr>
        <dsp:cNvPr id="0" name=""/>
        <dsp:cNvSpPr/>
      </dsp:nvSpPr>
      <dsp:spPr>
        <a:xfrm>
          <a:off x="647174" y="2211576"/>
          <a:ext cx="545398" cy="5453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AA80D7-6FC2-445E-8CAD-2A926A20506F}">
      <dsp:nvSpPr>
        <dsp:cNvPr id="0" name=""/>
        <dsp:cNvSpPr/>
      </dsp:nvSpPr>
      <dsp:spPr>
        <a:xfrm>
          <a:off x="1591547" y="2014104"/>
          <a:ext cx="2216521" cy="94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MX" sz="1100" kern="1200"/>
            <a:t>Protección contra la intemperie gracias a su cabina acústica diseñada para uso exterior</a:t>
          </a:r>
          <a:endParaRPr lang="en-US" sz="1100" kern="1200"/>
        </a:p>
      </dsp:txBody>
      <dsp:txXfrm>
        <a:off x="1591547" y="2014104"/>
        <a:ext cx="2216521" cy="940342"/>
      </dsp:txXfrm>
    </dsp:sp>
    <dsp:sp modelId="{6A52F28C-345E-49FA-91B4-AB1B02949E4C}">
      <dsp:nvSpPr>
        <dsp:cNvPr id="0" name=""/>
        <dsp:cNvSpPr/>
      </dsp:nvSpPr>
      <dsp:spPr>
        <a:xfrm>
          <a:off x="4194280" y="2014104"/>
          <a:ext cx="940342" cy="9403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E3F837-64FD-4E65-8F00-A3334FBAB48C}">
      <dsp:nvSpPr>
        <dsp:cNvPr id="0" name=""/>
        <dsp:cNvSpPr/>
      </dsp:nvSpPr>
      <dsp:spPr>
        <a:xfrm>
          <a:off x="4391752" y="2211576"/>
          <a:ext cx="545398" cy="54539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A16D8C-839F-4E5C-BCFB-4D3AE308348C}">
      <dsp:nvSpPr>
        <dsp:cNvPr id="0" name=""/>
        <dsp:cNvSpPr/>
      </dsp:nvSpPr>
      <dsp:spPr>
        <a:xfrm>
          <a:off x="5336124" y="2014104"/>
          <a:ext cx="2216521" cy="94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MX" sz="1100" kern="1200"/>
            <a:t>Operación silenciosa</a:t>
          </a:r>
          <a:endParaRPr lang="en-US" sz="1100" kern="1200"/>
        </a:p>
      </dsp:txBody>
      <dsp:txXfrm>
        <a:off x="5336124" y="2014104"/>
        <a:ext cx="2216521" cy="940342"/>
      </dsp:txXfrm>
    </dsp:sp>
    <dsp:sp modelId="{58CABD5F-166F-44C5-9311-F6856C8BEE50}">
      <dsp:nvSpPr>
        <dsp:cNvPr id="0" name=""/>
        <dsp:cNvSpPr/>
      </dsp:nvSpPr>
      <dsp:spPr>
        <a:xfrm>
          <a:off x="7938858" y="2014104"/>
          <a:ext cx="940342" cy="9403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07D5F3-E742-4852-8240-8A6B71A72DCE}">
      <dsp:nvSpPr>
        <dsp:cNvPr id="0" name=""/>
        <dsp:cNvSpPr/>
      </dsp:nvSpPr>
      <dsp:spPr>
        <a:xfrm>
          <a:off x="8136330" y="2211576"/>
          <a:ext cx="545398" cy="54539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0159F3-B07B-414C-90CE-A9640027B912}">
      <dsp:nvSpPr>
        <dsp:cNvPr id="0" name=""/>
        <dsp:cNvSpPr/>
      </dsp:nvSpPr>
      <dsp:spPr>
        <a:xfrm>
          <a:off x="9080702" y="2014104"/>
          <a:ext cx="2216521" cy="94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MX" sz="1100" kern="1200"/>
            <a:t>Instalación sencilla y de bajo costo</a:t>
          </a:r>
          <a:endParaRPr lang="en-US" sz="1100" kern="1200"/>
        </a:p>
      </dsp:txBody>
      <dsp:txXfrm>
        <a:off x="9080702" y="2014104"/>
        <a:ext cx="2216521" cy="940342"/>
      </dsp:txXfrm>
    </dsp:sp>
    <dsp:sp modelId="{4C7F8FC4-9252-4B8B-8E24-FCC137E2A9B8}">
      <dsp:nvSpPr>
        <dsp:cNvPr id="0" name=""/>
        <dsp:cNvSpPr/>
      </dsp:nvSpPr>
      <dsp:spPr>
        <a:xfrm>
          <a:off x="449702" y="3799101"/>
          <a:ext cx="940342" cy="9403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0AC1DB-EB38-46CF-8ADE-2B32C0409BE2}">
      <dsp:nvSpPr>
        <dsp:cNvPr id="0" name=""/>
        <dsp:cNvSpPr/>
      </dsp:nvSpPr>
      <dsp:spPr>
        <a:xfrm>
          <a:off x="647174" y="3996572"/>
          <a:ext cx="545398" cy="54539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0EE779-1E1F-477E-A4B6-012F48E029F9}">
      <dsp:nvSpPr>
        <dsp:cNvPr id="0" name=""/>
        <dsp:cNvSpPr/>
      </dsp:nvSpPr>
      <dsp:spPr>
        <a:xfrm>
          <a:off x="1591547" y="3799101"/>
          <a:ext cx="2216521" cy="94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MX" sz="1100" kern="1200"/>
            <a:t>Mantenimiento mínimo, costos operativos incomparables</a:t>
          </a:r>
          <a:endParaRPr lang="en-US" sz="1100" kern="1200"/>
        </a:p>
      </dsp:txBody>
      <dsp:txXfrm>
        <a:off x="1591547" y="3799101"/>
        <a:ext cx="2216521" cy="940342"/>
      </dsp:txXfrm>
    </dsp:sp>
    <dsp:sp modelId="{CA333453-8723-496B-9D73-25FFCFCC923B}">
      <dsp:nvSpPr>
        <dsp:cNvPr id="0" name=""/>
        <dsp:cNvSpPr/>
      </dsp:nvSpPr>
      <dsp:spPr>
        <a:xfrm>
          <a:off x="4194280" y="3799101"/>
          <a:ext cx="940342" cy="9403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D0E30F-B4D0-41BA-AB6D-CADD0C6460F9}">
      <dsp:nvSpPr>
        <dsp:cNvPr id="0" name=""/>
        <dsp:cNvSpPr/>
      </dsp:nvSpPr>
      <dsp:spPr>
        <a:xfrm>
          <a:off x="4391752" y="3996572"/>
          <a:ext cx="545398" cy="545398"/>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EED4B-E8E3-436F-B6AE-1840016247D1}">
      <dsp:nvSpPr>
        <dsp:cNvPr id="0" name=""/>
        <dsp:cNvSpPr/>
      </dsp:nvSpPr>
      <dsp:spPr>
        <a:xfrm>
          <a:off x="5336124" y="3799101"/>
          <a:ext cx="2216521" cy="94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MX" sz="1100" kern="1200"/>
            <a:t>Todos los equipos de CEDISEM son probados en plantas a plena carga antes de embarcarse</a:t>
          </a:r>
          <a:endParaRPr lang="en-US" sz="1100" kern="1200"/>
        </a:p>
      </dsp:txBody>
      <dsp:txXfrm>
        <a:off x="5336124" y="3799101"/>
        <a:ext cx="2216521" cy="94034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ADBCEEC-DA38-4401-8C8E-C9353BCB4595}" type="datetimeFigureOut">
              <a:rPr lang="es-MX" smtClean="0"/>
              <a:t>28/10/2020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04D034-FCD1-4894-8983-5299C6D58A3F}" type="slidenum">
              <a:rPr lang="es-MX" smtClean="0"/>
              <a:t>‹Nº›</a:t>
            </a:fld>
            <a:endParaRPr lang="es-MX"/>
          </a:p>
        </p:txBody>
      </p:sp>
    </p:spTree>
    <p:extLst>
      <p:ext uri="{BB962C8B-B14F-4D97-AF65-F5344CB8AC3E}">
        <p14:creationId xmlns:p14="http://schemas.microsoft.com/office/powerpoint/2010/main" val="208463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ADBCEEC-DA38-4401-8C8E-C9353BCB4595}" type="datetimeFigureOut">
              <a:rPr lang="es-MX" smtClean="0"/>
              <a:t>28/10/2020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04D034-FCD1-4894-8983-5299C6D58A3F}" type="slidenum">
              <a:rPr lang="es-MX" smtClean="0"/>
              <a:t>‹Nº›</a:t>
            </a:fld>
            <a:endParaRPr lang="es-MX"/>
          </a:p>
        </p:txBody>
      </p:sp>
    </p:spTree>
    <p:extLst>
      <p:ext uri="{BB962C8B-B14F-4D97-AF65-F5344CB8AC3E}">
        <p14:creationId xmlns:p14="http://schemas.microsoft.com/office/powerpoint/2010/main" val="155494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ADBCEEC-DA38-4401-8C8E-C9353BCB4595}" type="datetimeFigureOut">
              <a:rPr lang="es-MX" smtClean="0"/>
              <a:t>28/10/2020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04D034-FCD1-4894-8983-5299C6D58A3F}"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70875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ADBCEEC-DA38-4401-8C8E-C9353BCB4595}" type="datetimeFigureOut">
              <a:rPr lang="es-MX" smtClean="0"/>
              <a:t>28/10/2020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04D034-FCD1-4894-8983-5299C6D58A3F}" type="slidenum">
              <a:rPr lang="es-MX" smtClean="0"/>
              <a:t>‹Nº›</a:t>
            </a:fld>
            <a:endParaRPr lang="es-MX"/>
          </a:p>
        </p:txBody>
      </p:sp>
    </p:spTree>
    <p:extLst>
      <p:ext uri="{BB962C8B-B14F-4D97-AF65-F5344CB8AC3E}">
        <p14:creationId xmlns:p14="http://schemas.microsoft.com/office/powerpoint/2010/main" val="1947682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ADBCEEC-DA38-4401-8C8E-C9353BCB4595}" type="datetimeFigureOut">
              <a:rPr lang="es-MX" smtClean="0"/>
              <a:t>28/10/2020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04D034-FCD1-4894-8983-5299C6D58A3F}"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6201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ADBCEEC-DA38-4401-8C8E-C9353BCB4595}" type="datetimeFigureOut">
              <a:rPr lang="es-MX" smtClean="0"/>
              <a:t>28/10/2020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04D034-FCD1-4894-8983-5299C6D58A3F}" type="slidenum">
              <a:rPr lang="es-MX" smtClean="0"/>
              <a:t>‹Nº›</a:t>
            </a:fld>
            <a:endParaRPr lang="es-MX"/>
          </a:p>
        </p:txBody>
      </p:sp>
    </p:spTree>
    <p:extLst>
      <p:ext uri="{BB962C8B-B14F-4D97-AF65-F5344CB8AC3E}">
        <p14:creationId xmlns:p14="http://schemas.microsoft.com/office/powerpoint/2010/main" val="2704691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DBCEEC-DA38-4401-8C8E-C9353BCB4595}" type="datetimeFigureOut">
              <a:rPr lang="es-MX" smtClean="0"/>
              <a:t>28/10/2020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04D034-FCD1-4894-8983-5299C6D58A3F}" type="slidenum">
              <a:rPr lang="es-MX" smtClean="0"/>
              <a:t>‹Nº›</a:t>
            </a:fld>
            <a:endParaRPr lang="es-MX"/>
          </a:p>
        </p:txBody>
      </p:sp>
    </p:spTree>
    <p:extLst>
      <p:ext uri="{BB962C8B-B14F-4D97-AF65-F5344CB8AC3E}">
        <p14:creationId xmlns:p14="http://schemas.microsoft.com/office/powerpoint/2010/main" val="913272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DBCEEC-DA38-4401-8C8E-C9353BCB4595}" type="datetimeFigureOut">
              <a:rPr lang="es-MX" smtClean="0"/>
              <a:t>28/10/2020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04D034-FCD1-4894-8983-5299C6D58A3F}" type="slidenum">
              <a:rPr lang="es-MX" smtClean="0"/>
              <a:t>‹Nº›</a:t>
            </a:fld>
            <a:endParaRPr lang="es-MX"/>
          </a:p>
        </p:txBody>
      </p:sp>
    </p:spTree>
    <p:extLst>
      <p:ext uri="{BB962C8B-B14F-4D97-AF65-F5344CB8AC3E}">
        <p14:creationId xmlns:p14="http://schemas.microsoft.com/office/powerpoint/2010/main" val="386333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DBCEEC-DA38-4401-8C8E-C9353BCB4595}" type="datetimeFigureOut">
              <a:rPr lang="es-MX" smtClean="0"/>
              <a:t>28/10/2020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04D034-FCD1-4894-8983-5299C6D58A3F}" type="slidenum">
              <a:rPr lang="es-MX" smtClean="0"/>
              <a:t>‹Nº›</a:t>
            </a:fld>
            <a:endParaRPr lang="es-MX"/>
          </a:p>
        </p:txBody>
      </p:sp>
    </p:spTree>
    <p:extLst>
      <p:ext uri="{BB962C8B-B14F-4D97-AF65-F5344CB8AC3E}">
        <p14:creationId xmlns:p14="http://schemas.microsoft.com/office/powerpoint/2010/main" val="152766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ADBCEEC-DA38-4401-8C8E-C9353BCB4595}" type="datetimeFigureOut">
              <a:rPr lang="es-MX" smtClean="0"/>
              <a:t>28/10/2020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004D034-FCD1-4894-8983-5299C6D58A3F}" type="slidenum">
              <a:rPr lang="es-MX" smtClean="0"/>
              <a:t>‹Nº›</a:t>
            </a:fld>
            <a:endParaRPr lang="es-MX"/>
          </a:p>
        </p:txBody>
      </p:sp>
    </p:spTree>
    <p:extLst>
      <p:ext uri="{BB962C8B-B14F-4D97-AF65-F5344CB8AC3E}">
        <p14:creationId xmlns:p14="http://schemas.microsoft.com/office/powerpoint/2010/main" val="1459707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ADBCEEC-DA38-4401-8C8E-C9353BCB4595}" type="datetimeFigureOut">
              <a:rPr lang="es-MX" smtClean="0"/>
              <a:t>28/10/2020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004D034-FCD1-4894-8983-5299C6D58A3F}" type="slidenum">
              <a:rPr lang="es-MX" smtClean="0"/>
              <a:t>‹Nº›</a:t>
            </a:fld>
            <a:endParaRPr lang="es-MX"/>
          </a:p>
        </p:txBody>
      </p:sp>
    </p:spTree>
    <p:extLst>
      <p:ext uri="{BB962C8B-B14F-4D97-AF65-F5344CB8AC3E}">
        <p14:creationId xmlns:p14="http://schemas.microsoft.com/office/powerpoint/2010/main" val="220148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ADBCEEC-DA38-4401-8C8E-C9353BCB4595}" type="datetimeFigureOut">
              <a:rPr lang="es-MX" smtClean="0"/>
              <a:t>28/10/2020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004D034-FCD1-4894-8983-5299C6D58A3F}" type="slidenum">
              <a:rPr lang="es-MX" smtClean="0"/>
              <a:t>‹Nº›</a:t>
            </a:fld>
            <a:endParaRPr lang="es-MX"/>
          </a:p>
        </p:txBody>
      </p:sp>
    </p:spTree>
    <p:extLst>
      <p:ext uri="{BB962C8B-B14F-4D97-AF65-F5344CB8AC3E}">
        <p14:creationId xmlns:p14="http://schemas.microsoft.com/office/powerpoint/2010/main" val="315048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ADBCEEC-DA38-4401-8C8E-C9353BCB4595}" type="datetimeFigureOut">
              <a:rPr lang="es-MX" smtClean="0"/>
              <a:t>28/10/2020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004D034-FCD1-4894-8983-5299C6D58A3F}" type="slidenum">
              <a:rPr lang="es-MX" smtClean="0"/>
              <a:t>‹Nº›</a:t>
            </a:fld>
            <a:endParaRPr lang="es-MX"/>
          </a:p>
        </p:txBody>
      </p:sp>
    </p:spTree>
    <p:extLst>
      <p:ext uri="{BB962C8B-B14F-4D97-AF65-F5344CB8AC3E}">
        <p14:creationId xmlns:p14="http://schemas.microsoft.com/office/powerpoint/2010/main" val="112136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BCEEC-DA38-4401-8C8E-C9353BCB4595}" type="datetimeFigureOut">
              <a:rPr lang="es-MX" smtClean="0"/>
              <a:t>28/10/2020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004D034-FCD1-4894-8983-5299C6D58A3F}" type="slidenum">
              <a:rPr lang="es-MX" smtClean="0"/>
              <a:t>‹Nº›</a:t>
            </a:fld>
            <a:endParaRPr lang="es-MX"/>
          </a:p>
        </p:txBody>
      </p:sp>
    </p:spTree>
    <p:extLst>
      <p:ext uri="{BB962C8B-B14F-4D97-AF65-F5344CB8AC3E}">
        <p14:creationId xmlns:p14="http://schemas.microsoft.com/office/powerpoint/2010/main" val="69247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ADBCEEC-DA38-4401-8C8E-C9353BCB4595}" type="datetimeFigureOut">
              <a:rPr lang="es-MX" smtClean="0"/>
              <a:t>28/10/2020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004D034-FCD1-4894-8983-5299C6D58A3F}" type="slidenum">
              <a:rPr lang="es-MX" smtClean="0"/>
              <a:t>‹Nº›</a:t>
            </a:fld>
            <a:endParaRPr lang="es-MX"/>
          </a:p>
        </p:txBody>
      </p:sp>
    </p:spTree>
    <p:extLst>
      <p:ext uri="{BB962C8B-B14F-4D97-AF65-F5344CB8AC3E}">
        <p14:creationId xmlns:p14="http://schemas.microsoft.com/office/powerpoint/2010/main" val="3882988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004D034-FCD1-4894-8983-5299C6D58A3F}" type="slidenum">
              <a:rPr lang="es-MX" smtClean="0"/>
              <a:t>‹Nº›</a:t>
            </a:fld>
            <a:endParaRPr lang="es-MX"/>
          </a:p>
        </p:txBody>
      </p:sp>
      <p:sp>
        <p:nvSpPr>
          <p:cNvPr id="5" name="Date Placeholder 4"/>
          <p:cNvSpPr>
            <a:spLocks noGrp="1"/>
          </p:cNvSpPr>
          <p:nvPr>
            <p:ph type="dt" sz="half" idx="10"/>
          </p:nvPr>
        </p:nvSpPr>
        <p:spPr/>
        <p:txBody>
          <a:bodyPr/>
          <a:lstStyle/>
          <a:p>
            <a:fld id="{2ADBCEEC-DA38-4401-8C8E-C9353BCB4595}" type="datetimeFigureOut">
              <a:rPr lang="es-MX" smtClean="0"/>
              <a:t>28/10/2020</a:t>
            </a:fld>
            <a:endParaRPr lang="es-MX"/>
          </a:p>
        </p:txBody>
      </p:sp>
    </p:spTree>
    <p:extLst>
      <p:ext uri="{BB962C8B-B14F-4D97-AF65-F5344CB8AC3E}">
        <p14:creationId xmlns:p14="http://schemas.microsoft.com/office/powerpoint/2010/main" val="215510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DBCEEC-DA38-4401-8C8E-C9353BCB4595}" type="datetimeFigureOut">
              <a:rPr lang="es-MX" smtClean="0"/>
              <a:t>28/10/2020</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004D034-FCD1-4894-8983-5299C6D58A3F}" type="slidenum">
              <a:rPr lang="es-MX" smtClean="0"/>
              <a:t>‹Nº›</a:t>
            </a:fld>
            <a:endParaRPr lang="es-MX"/>
          </a:p>
        </p:txBody>
      </p:sp>
    </p:spTree>
    <p:extLst>
      <p:ext uri="{BB962C8B-B14F-4D97-AF65-F5344CB8AC3E}">
        <p14:creationId xmlns:p14="http://schemas.microsoft.com/office/powerpoint/2010/main" val="252999479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3" name="Rectangle 2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2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Shape 4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1 Título"/>
          <p:cNvSpPr>
            <a:spLocks noGrp="1"/>
          </p:cNvSpPr>
          <p:nvPr>
            <p:ph type="ctrTitle"/>
          </p:nvPr>
        </p:nvSpPr>
        <p:spPr>
          <a:xfrm>
            <a:off x="7181723" y="609600"/>
            <a:ext cx="4512989" cy="2227730"/>
          </a:xfrm>
        </p:spPr>
        <p:txBody>
          <a:bodyPr vert="horz" lIns="91440" tIns="45720" rIns="91440" bIns="45720" rtlCol="0" anchor="ctr">
            <a:normAutofit/>
          </a:bodyPr>
          <a:lstStyle/>
          <a:p>
            <a:pPr algn="l">
              <a:lnSpc>
                <a:spcPct val="90000"/>
              </a:lnSpc>
            </a:pPr>
            <a:r>
              <a:rPr lang="en-US" sz="2500" b="1">
                <a:solidFill>
                  <a:srgbClr val="FFFFFF"/>
                </a:solidFill>
              </a:rPr>
              <a:t>MAQUINAS TERMICAS</a:t>
            </a:r>
            <a:br>
              <a:rPr lang="en-US" sz="2500" b="1">
                <a:solidFill>
                  <a:srgbClr val="FFFFFF"/>
                </a:solidFill>
              </a:rPr>
            </a:br>
            <a:r>
              <a:rPr lang="en-US" sz="2500" b="1">
                <a:solidFill>
                  <a:srgbClr val="FFFFFF"/>
                </a:solidFill>
              </a:rPr>
              <a:t>UT N°9</a:t>
            </a:r>
            <a:br>
              <a:rPr lang="en-US" sz="2500" b="1">
                <a:solidFill>
                  <a:srgbClr val="FFFFFF"/>
                </a:solidFill>
              </a:rPr>
            </a:br>
            <a:r>
              <a:rPr lang="en-US" sz="2500" b="1">
                <a:solidFill>
                  <a:srgbClr val="FFFFFF"/>
                </a:solidFill>
              </a:rPr>
              <a:t>Mantenimiento de plantas de emergencia</a:t>
            </a:r>
            <a:br>
              <a:rPr lang="en-US" sz="2500">
                <a:solidFill>
                  <a:srgbClr val="FFFFFF"/>
                </a:solidFill>
              </a:rPr>
            </a:br>
            <a:br>
              <a:rPr lang="en-US" sz="2500">
                <a:solidFill>
                  <a:srgbClr val="FFFFFF"/>
                </a:solidFill>
              </a:rPr>
            </a:br>
            <a:endParaRPr lang="en-US" sz="2500">
              <a:solidFill>
                <a:srgbClr val="FFFFFF"/>
              </a:solidFill>
            </a:endParaRPr>
          </a:p>
        </p:txBody>
      </p:sp>
      <p:pic>
        <p:nvPicPr>
          <p:cNvPr id="5" name="Imagen 8"/>
          <p:cNvPicPr>
            <a:picLocks noChangeAspect="1"/>
          </p:cNvPicPr>
          <p:nvPr/>
        </p:nvPicPr>
        <p:blipFill rotWithShape="1">
          <a:blip r:embed="rId2" cstate="print">
            <a:extLst>
              <a:ext uri="{28A0092B-C50C-407E-A947-70E740481C1C}">
                <a14:useLocalDpi xmlns:a14="http://schemas.microsoft.com/office/drawing/2010/main" val="0"/>
              </a:ext>
            </a:extLst>
          </a:blip>
          <a:srcRect l="3659" t="8192" r="48515" b="6081"/>
          <a:stretch/>
        </p:blipFill>
        <p:spPr>
          <a:xfrm>
            <a:off x="107663" y="2514600"/>
            <a:ext cx="4506362" cy="1676091"/>
          </a:xfrm>
          <a:prstGeom prst="rect">
            <a:avLst/>
          </a:prstGeom>
        </p:spPr>
      </p:pic>
      <p:sp>
        <p:nvSpPr>
          <p:cNvPr id="3" name="2 Subtítulo"/>
          <p:cNvSpPr>
            <a:spLocks noGrp="1"/>
          </p:cNvSpPr>
          <p:nvPr>
            <p:ph type="subTitle" idx="1"/>
          </p:nvPr>
        </p:nvSpPr>
        <p:spPr>
          <a:xfrm>
            <a:off x="7181725" y="2837329"/>
            <a:ext cx="4512988" cy="3317938"/>
          </a:xfrm>
        </p:spPr>
        <p:txBody>
          <a:bodyPr vert="horz" lIns="91440" tIns="45720" rIns="91440" bIns="45720" rtlCol="0" anchor="t">
            <a:normAutofit/>
          </a:bodyPr>
          <a:lstStyle/>
          <a:p>
            <a:pPr algn="l">
              <a:buFont typeface="Wingdings 3" charset="2"/>
              <a:buChar char=""/>
            </a:pPr>
            <a:endParaRPr lang="en-US">
              <a:solidFill>
                <a:srgbClr val="FFFFFF"/>
              </a:solidFill>
            </a:endParaRPr>
          </a:p>
          <a:p>
            <a:pPr algn="l">
              <a:buFont typeface="Wingdings 3" charset="2"/>
              <a:buChar char=""/>
            </a:pPr>
            <a:r>
              <a:rPr lang="en-US" b="1">
                <a:solidFill>
                  <a:srgbClr val="FFFFFF"/>
                </a:solidFill>
              </a:rPr>
              <a:t>Facultad Regional Reconquista</a:t>
            </a:r>
          </a:p>
          <a:p>
            <a:pPr algn="l">
              <a:buFont typeface="Wingdings 3" charset="2"/>
              <a:buChar char=""/>
            </a:pPr>
            <a:r>
              <a:rPr lang="en-US" b="1">
                <a:solidFill>
                  <a:srgbClr val="FFFFFF"/>
                </a:solidFill>
              </a:rPr>
              <a:t>Universidad Tecnológica Nacional</a:t>
            </a:r>
          </a:p>
          <a:p>
            <a:pPr algn="l">
              <a:buFont typeface="Wingdings 3" charset="2"/>
              <a:buChar char=""/>
            </a:pPr>
            <a:endParaRPr lang="en-US">
              <a:solidFill>
                <a:srgbClr val="FFFFFF"/>
              </a:solidFill>
            </a:endParaRPr>
          </a:p>
        </p:txBody>
      </p:sp>
      <p:sp>
        <p:nvSpPr>
          <p:cNvPr id="4" name="3 CuadroTexto"/>
          <p:cNvSpPr txBox="1"/>
          <p:nvPr/>
        </p:nvSpPr>
        <p:spPr>
          <a:xfrm>
            <a:off x="8400257" y="5733256"/>
            <a:ext cx="2351926" cy="723275"/>
          </a:xfrm>
          <a:prstGeom prst="rect">
            <a:avLst/>
          </a:prstGeom>
          <a:noFill/>
        </p:spPr>
        <p:txBody>
          <a:bodyPr wrap="none" rtlCol="0">
            <a:spAutoFit/>
          </a:bodyPr>
          <a:lstStyle/>
          <a:p>
            <a:pPr>
              <a:spcAft>
                <a:spcPts val="600"/>
              </a:spcAft>
            </a:pPr>
            <a:r>
              <a:rPr lang="es-AR" dirty="0"/>
              <a:t>Esp. Ing. David Ruiz</a:t>
            </a:r>
            <a:endParaRPr lang="es-AR"/>
          </a:p>
          <a:p>
            <a:pPr>
              <a:spcAft>
                <a:spcPts val="600"/>
              </a:spcAft>
            </a:pPr>
            <a:r>
              <a:rPr lang="es-AR" dirty="0"/>
              <a:t>Ing. Walter Capeletti</a:t>
            </a:r>
            <a:endParaRPr lang="es-AR"/>
          </a:p>
        </p:txBody>
      </p:sp>
      <p:sp>
        <p:nvSpPr>
          <p:cNvPr id="6" name="3 CuadroTexto">
            <a:extLst>
              <a:ext uri="{FF2B5EF4-FFF2-40B4-BE49-F238E27FC236}">
                <a16:creationId xmlns:a16="http://schemas.microsoft.com/office/drawing/2014/main" id="{B3D58E22-1D56-4C32-8619-937C2952ABD2}"/>
              </a:ext>
            </a:extLst>
          </p:cNvPr>
          <p:cNvSpPr txBox="1"/>
          <p:nvPr/>
        </p:nvSpPr>
        <p:spPr>
          <a:xfrm>
            <a:off x="5061099" y="5706751"/>
            <a:ext cx="2069797" cy="369332"/>
          </a:xfrm>
          <a:prstGeom prst="rect">
            <a:avLst/>
          </a:prstGeom>
          <a:noFill/>
        </p:spPr>
        <p:txBody>
          <a:bodyPr wrap="none" rtlCol="0">
            <a:spAutoFit/>
          </a:bodyPr>
          <a:lstStyle/>
          <a:p>
            <a:pPr>
              <a:spcAft>
                <a:spcPts val="600"/>
              </a:spcAft>
            </a:pPr>
            <a:r>
              <a:rPr lang="es-AR" dirty="0"/>
              <a:t>Ciclo Lectivo 2020</a:t>
            </a:r>
            <a:endParaRPr lang="es-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504498" y="46202"/>
            <a:ext cx="5001394" cy="2190971"/>
          </a:xfrm>
        </p:spPr>
        <p:txBody>
          <a:bodyPr>
            <a:normAutofit/>
          </a:bodyPr>
          <a:lstStyle/>
          <a:p>
            <a:r>
              <a:rPr lang="es-MX" sz="1800" dirty="0"/>
              <a:t>EL MOTOR es una de las dos piezas más importantes de la planta eléctrica, es el encargado de producir la potencia necesaria para mover el alternador que generará la energía eléctrica.</a:t>
            </a:r>
          </a:p>
        </p:txBody>
      </p:sp>
      <p:pic>
        <p:nvPicPr>
          <p:cNvPr id="5" name="Picture 2" descr="http://images.quebarato.co.ve/T75x75/generador+planta+electrica+porter+cable+2500w+motor+honda+distrito+metropolitano+de+caracas+distrito+capital+venezuela__614AE9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715" y="348043"/>
            <a:ext cx="2877344" cy="1944216"/>
          </a:xfrm>
          <a:prstGeom prst="rect">
            <a:avLst/>
          </a:prstGeom>
          <a:noFill/>
          <a:extLst>
            <a:ext uri="{909E8E84-426E-40DD-AFC4-6F175D3DCCD1}">
              <a14:hiddenFill xmlns:a14="http://schemas.microsoft.com/office/drawing/2010/main">
                <a:solidFill>
                  <a:srgbClr val="FFFFFF"/>
                </a:solidFill>
              </a14:hiddenFill>
            </a:ext>
          </a:extLst>
        </p:spPr>
      </p:pic>
      <p:sp>
        <p:nvSpPr>
          <p:cNvPr id="6" name="3 Rectángulo"/>
          <p:cNvSpPr/>
          <p:nvPr/>
        </p:nvSpPr>
        <p:spPr>
          <a:xfrm>
            <a:off x="5318492" y="2446665"/>
            <a:ext cx="4572000" cy="2031325"/>
          </a:xfrm>
          <a:prstGeom prst="rect">
            <a:avLst/>
          </a:prstGeom>
        </p:spPr>
        <p:txBody>
          <a:bodyPr>
            <a:spAutoFit/>
          </a:bodyPr>
          <a:lstStyle/>
          <a:p>
            <a:pPr algn="just"/>
            <a:r>
              <a:rPr lang="es-MX" dirty="0"/>
              <a:t>Su dimensión deberá ajustarse a las necesidades especificas de cada una de las aplicaciones que tendrá la planta eléctrica, siendo de gran importancia el determinar la potencia necesaria, ya que una planta tiene potencia limitada, está potencia vendrá dada por el motor.</a:t>
            </a:r>
          </a:p>
        </p:txBody>
      </p:sp>
      <p:sp>
        <p:nvSpPr>
          <p:cNvPr id="8" name="6 Rectángulo"/>
          <p:cNvSpPr/>
          <p:nvPr/>
        </p:nvSpPr>
        <p:spPr>
          <a:xfrm>
            <a:off x="933892" y="4477990"/>
            <a:ext cx="4572000" cy="1754326"/>
          </a:xfrm>
          <a:prstGeom prst="rect">
            <a:avLst/>
          </a:prstGeom>
        </p:spPr>
        <p:txBody>
          <a:bodyPr>
            <a:spAutoFit/>
          </a:bodyPr>
          <a:lstStyle/>
          <a:p>
            <a:pPr algn="just"/>
            <a:r>
              <a:rPr lang="es-MX" dirty="0"/>
              <a:t>Los más utilizados son los motores diésel y los de gasolina, según sea su potencia. Si la potencia necesaria es elevada, sobre todo en lo que respecta a plantas de cogeneración, los motores utilizados suelen ser de gas, biogás o diésel.</a:t>
            </a:r>
          </a:p>
        </p:txBody>
      </p:sp>
      <p:pic>
        <p:nvPicPr>
          <p:cNvPr id="9" name="Picture 4" descr="Motor de exposición con seccionami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956" y="1946098"/>
            <a:ext cx="3223309" cy="21001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976984" y="3989730"/>
            <a:ext cx="4289251" cy="369332"/>
          </a:xfrm>
          <a:prstGeom prst="rect">
            <a:avLst/>
          </a:prstGeom>
        </p:spPr>
        <p:txBody>
          <a:bodyPr wrap="none">
            <a:spAutoFit/>
          </a:bodyPr>
          <a:lstStyle/>
          <a:p>
            <a:r>
              <a:rPr lang="es-MX" b="0" i="0" dirty="0">
                <a:effectLst/>
                <a:latin typeface="Tahoma" panose="020B0604030504040204" pitchFamily="34" charset="0"/>
              </a:rPr>
              <a:t>Motor de exposición con seccionamiento</a:t>
            </a:r>
            <a:endParaRPr lang="es-MX" dirty="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5851" y="4477990"/>
            <a:ext cx="4144641" cy="1853879"/>
          </a:xfrm>
          <a:prstGeom prst="rect">
            <a:avLst/>
          </a:prstGeom>
        </p:spPr>
      </p:pic>
      <p:sp>
        <p:nvSpPr>
          <p:cNvPr id="12" name="Rectángulo 11"/>
          <p:cNvSpPr/>
          <p:nvPr/>
        </p:nvSpPr>
        <p:spPr>
          <a:xfrm>
            <a:off x="6256715" y="6291539"/>
            <a:ext cx="1927131" cy="369332"/>
          </a:xfrm>
          <a:prstGeom prst="rect">
            <a:avLst/>
          </a:prstGeom>
        </p:spPr>
        <p:txBody>
          <a:bodyPr wrap="none">
            <a:spAutoFit/>
          </a:bodyPr>
          <a:lstStyle/>
          <a:p>
            <a:r>
              <a:rPr lang="es-MX" b="0" i="0" dirty="0">
                <a:effectLst/>
                <a:latin typeface="Tahoma" panose="020B0604030504040204" pitchFamily="34" charset="0"/>
              </a:rPr>
              <a:t>Motor MTU a gas</a:t>
            </a:r>
            <a:endParaRPr lang="es-MX" dirty="0"/>
          </a:p>
        </p:txBody>
      </p:sp>
    </p:spTree>
    <p:extLst>
      <p:ext uri="{BB962C8B-B14F-4D97-AF65-F5344CB8AC3E}">
        <p14:creationId xmlns:p14="http://schemas.microsoft.com/office/powerpoint/2010/main" val="3596903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ítulo 1"/>
          <p:cNvSpPr>
            <a:spLocks noGrp="1"/>
          </p:cNvSpPr>
          <p:nvPr>
            <p:ph type="title"/>
          </p:nvPr>
        </p:nvSpPr>
        <p:spPr>
          <a:xfrm>
            <a:off x="673754" y="643467"/>
            <a:ext cx="4203045" cy="1375608"/>
          </a:xfrm>
        </p:spPr>
        <p:txBody>
          <a:bodyPr anchor="ctr">
            <a:normAutofit/>
          </a:bodyPr>
          <a:lstStyle/>
          <a:p>
            <a:r>
              <a:rPr lang="es-MX" b="1">
                <a:solidFill>
                  <a:schemeClr val="bg1"/>
                </a:solidFill>
              </a:rPr>
              <a:t>EL ALTERNADOR</a:t>
            </a:r>
            <a:endParaRPr lang="es-MX">
              <a:solidFill>
                <a:schemeClr val="bg1"/>
              </a:solidFill>
            </a:endParaRPr>
          </a:p>
        </p:txBody>
      </p:sp>
      <p:sp>
        <p:nvSpPr>
          <p:cNvPr id="3" name="Marcador de contenido 2"/>
          <p:cNvSpPr>
            <a:spLocks noGrp="1"/>
          </p:cNvSpPr>
          <p:nvPr>
            <p:ph idx="1"/>
          </p:nvPr>
        </p:nvSpPr>
        <p:spPr>
          <a:xfrm>
            <a:off x="673754" y="2160590"/>
            <a:ext cx="3973943" cy="3440110"/>
          </a:xfrm>
        </p:spPr>
        <p:txBody>
          <a:bodyPr>
            <a:normAutofit/>
          </a:bodyPr>
          <a:lstStyle/>
          <a:p>
            <a:r>
              <a:rPr lang="es-MX">
                <a:solidFill>
                  <a:schemeClr val="bg1"/>
                </a:solidFill>
              </a:rPr>
              <a:t>Es el componente más importante de la planta eléctrica, se encarga de transformar la energía mecánica del motor en energía eléctrica. Va unido al volate del motor a través de unos discos de fijación o a través de un acoplamiento flexible que transmite el movimiento del volante del motor al rotor del alternador.</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1" y="1493930"/>
            <a:ext cx="5143500" cy="3857625"/>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3 CuadroTexto"/>
          <p:cNvSpPr txBox="1"/>
          <p:nvPr/>
        </p:nvSpPr>
        <p:spPr>
          <a:xfrm>
            <a:off x="6096001" y="4965793"/>
            <a:ext cx="5143500" cy="385762"/>
          </a:xfrm>
          <a:prstGeom prst="rect">
            <a:avLst/>
          </a:prstGeom>
          <a:solidFill>
            <a:srgbClr val="000000">
              <a:alpha val="50000"/>
            </a:srgbClr>
          </a:solidFill>
          <a:ln>
            <a:noFill/>
          </a:ln>
        </p:spPr>
        <p:txBody>
          <a:bodyPr wrap="square" rtlCol="0">
            <a:noAutofit/>
          </a:bodyPr>
          <a:lstStyle/>
          <a:p>
            <a:pPr algn="ctr">
              <a:spcAft>
                <a:spcPts val="600"/>
              </a:spcAft>
            </a:pPr>
            <a:r>
              <a:rPr lang="es-MX" sz="1200">
                <a:solidFill>
                  <a:srgbClr val="FFFFFF"/>
                </a:solidFill>
              </a:rPr>
              <a:t>El alternador también deberá ajustarse a las necesidades específicas de cada aplicación</a:t>
            </a:r>
          </a:p>
        </p:txBody>
      </p:sp>
    </p:spTree>
    <p:extLst>
      <p:ext uri="{BB962C8B-B14F-4D97-AF65-F5344CB8AC3E}">
        <p14:creationId xmlns:p14="http://schemas.microsoft.com/office/powerpoint/2010/main" val="2351034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17308" b="1"/>
          <a:stretch/>
        </p:blipFill>
        <p:spPr>
          <a:xfrm>
            <a:off x="212548" y="-1"/>
            <a:ext cx="4671437" cy="4236855"/>
          </a:xfrm>
          <a:custGeom>
            <a:avLst/>
            <a:gdLst/>
            <a:ahLst/>
            <a:cxnLst/>
            <a:rect l="l" t="t" r="r" b="b"/>
            <a:pathLst>
              <a:path w="4671437" h="4236855">
                <a:moveTo>
                  <a:pt x="630049" y="0"/>
                </a:moveTo>
                <a:lnTo>
                  <a:pt x="4671437" y="0"/>
                </a:lnTo>
                <a:lnTo>
                  <a:pt x="4671437" y="1"/>
                </a:lnTo>
                <a:lnTo>
                  <a:pt x="3814017" y="1"/>
                </a:lnTo>
                <a:lnTo>
                  <a:pt x="3181159" y="4236855"/>
                </a:lnTo>
                <a:lnTo>
                  <a:pt x="0" y="4236855"/>
                </a:lnTo>
                <a:close/>
              </a:path>
            </a:pathLst>
          </a:custGeom>
        </p:spPr>
      </p:pic>
      <p:sp>
        <p:nvSpPr>
          <p:cNvPr id="2" name="Título 1"/>
          <p:cNvSpPr>
            <a:spLocks noGrp="1"/>
          </p:cNvSpPr>
          <p:nvPr>
            <p:ph type="title"/>
          </p:nvPr>
        </p:nvSpPr>
        <p:spPr>
          <a:xfrm>
            <a:off x="4159225" y="609600"/>
            <a:ext cx="5114776" cy="1320800"/>
          </a:xfrm>
        </p:spPr>
        <p:txBody>
          <a:bodyPr>
            <a:normAutofit/>
          </a:bodyPr>
          <a:lstStyle/>
          <a:p>
            <a:r>
              <a:rPr lang="es-MX" b="1" dirty="0"/>
              <a:t>CUADRO ELECTRICO DE CONTROL</a:t>
            </a:r>
            <a:endParaRPr lang="es-MX" dirty="0"/>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33104" r="1" b="8944"/>
          <a:stretch/>
        </p:blipFill>
        <p:spPr>
          <a:xfrm>
            <a:off x="20" y="4235547"/>
            <a:ext cx="3393882" cy="2622453"/>
          </a:xfrm>
          <a:custGeom>
            <a:avLst/>
            <a:gdLst/>
            <a:ahLst/>
            <a:cxnLst/>
            <a:rect l="l" t="t" r="r" b="b"/>
            <a:pathLst>
              <a:path w="3393902" h="2622453">
                <a:moveTo>
                  <a:pt x="212741" y="0"/>
                </a:moveTo>
                <a:lnTo>
                  <a:pt x="3393902" y="0"/>
                </a:lnTo>
                <a:lnTo>
                  <a:pt x="3002186" y="2622453"/>
                </a:lnTo>
                <a:lnTo>
                  <a:pt x="0" y="2622453"/>
                </a:lnTo>
                <a:lnTo>
                  <a:pt x="0" y="1430607"/>
                </a:lnTo>
                <a:close/>
              </a:path>
            </a:pathLst>
          </a:custGeom>
        </p:spPr>
      </p:pic>
      <p:sp>
        <p:nvSpPr>
          <p:cNvPr id="10" name="Isosceles Triangle 30">
            <a:extLst>
              <a:ext uri="{FF2B5EF4-FFF2-40B4-BE49-F238E27FC236}">
                <a16:creationId xmlns:a16="http://schemas.microsoft.com/office/drawing/2014/main" id="{47F84956-48F4-4B90-ACFA-EB0EAC390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5A3C2A43-ABEE-4B08-B7AA-35E4BF568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4159225" y="2160589"/>
            <a:ext cx="5114776" cy="3880773"/>
          </a:xfrm>
        </p:spPr>
        <p:txBody>
          <a:bodyPr>
            <a:normAutofit/>
          </a:bodyPr>
          <a:lstStyle/>
          <a:p>
            <a:r>
              <a:rPr lang="es-MX" dirty="0"/>
              <a:t>Es el elemento que nos permite controlar el equipo y su funcionamiento, a través del mismo podemos poner la planta en marcha, apagarla y controlar los </a:t>
            </a:r>
            <a:r>
              <a:rPr lang="es-MX" dirty="0" err="1"/>
              <a:t>parametros</a:t>
            </a:r>
            <a:r>
              <a:rPr lang="es-MX" dirty="0"/>
              <a:t> de su funcionamiento.</a:t>
            </a:r>
          </a:p>
          <a:p>
            <a:r>
              <a:rPr lang="es-MX" dirty="0"/>
              <a:t>Este componente de la planta varía según las exigencias de cada aplicación, así podemos diferencias cuadro de control automático y eléctrico.  Siendo un equipo de arranque automático aquél que para su funcionamiento no necesita de la intervención de personas, este arrancara la planta eléctrica de manera autónoma.</a:t>
            </a:r>
            <a:endParaRPr lang="es-MX"/>
          </a:p>
        </p:txBody>
      </p:sp>
    </p:spTree>
    <p:extLst>
      <p:ext uri="{BB962C8B-B14F-4D97-AF65-F5344CB8AC3E}">
        <p14:creationId xmlns:p14="http://schemas.microsoft.com/office/powerpoint/2010/main" val="1836488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title"/>
          </p:nvPr>
        </p:nvSpPr>
        <p:spPr>
          <a:xfrm>
            <a:off x="7400012" y="-232475"/>
            <a:ext cx="4512989" cy="1524996"/>
          </a:xfrm>
        </p:spPr>
        <p:txBody>
          <a:bodyPr anchor="ctr">
            <a:normAutofit/>
          </a:bodyPr>
          <a:lstStyle/>
          <a:p>
            <a:r>
              <a:rPr lang="es-MX" b="1" dirty="0">
                <a:solidFill>
                  <a:srgbClr val="FFFFFF"/>
                </a:solidFill>
              </a:rPr>
              <a:t>Bancada de apoyo</a:t>
            </a:r>
            <a:endParaRPr lang="es-MX" dirty="0">
              <a:solidFill>
                <a:srgbClr val="FFFFFF"/>
              </a:solidFill>
            </a:endParaRPr>
          </a:p>
        </p:txBody>
      </p:sp>
      <p:pic>
        <p:nvPicPr>
          <p:cNvPr id="5" name="Imagen 4"/>
          <p:cNvPicPr>
            <a:picLocks noChangeAspect="1"/>
          </p:cNvPicPr>
          <p:nvPr/>
        </p:nvPicPr>
        <p:blipFill rotWithShape="1">
          <a:blip r:embed="rId2"/>
          <a:srcRect l="38485" t="33759" r="19843" b="15009"/>
          <a:stretch/>
        </p:blipFill>
        <p:spPr>
          <a:xfrm>
            <a:off x="59484" y="1695450"/>
            <a:ext cx="5231841" cy="3618044"/>
          </a:xfrm>
          <a:prstGeom prst="rect">
            <a:avLst/>
          </a:prstGeom>
        </p:spPr>
      </p:pic>
      <p:sp>
        <p:nvSpPr>
          <p:cNvPr id="3" name="Marcador de contenido 2"/>
          <p:cNvSpPr>
            <a:spLocks noGrp="1"/>
          </p:cNvSpPr>
          <p:nvPr>
            <p:ph idx="1"/>
          </p:nvPr>
        </p:nvSpPr>
        <p:spPr>
          <a:xfrm>
            <a:off x="5291326" y="1027601"/>
            <a:ext cx="6974560" cy="5195645"/>
          </a:xfrm>
        </p:spPr>
        <p:txBody>
          <a:bodyPr anchor="t">
            <a:normAutofit/>
          </a:bodyPr>
          <a:lstStyle/>
          <a:p>
            <a:pPr fontAlgn="base">
              <a:lnSpc>
                <a:spcPct val="90000"/>
              </a:lnSpc>
            </a:pPr>
            <a:r>
              <a:rPr lang="es-MX" dirty="0">
                <a:solidFill>
                  <a:srgbClr val="FFFFFF"/>
                </a:solidFill>
              </a:rPr>
              <a:t>Este elemento sirve de base de sujeción al conjunto de motor y alternador, su forma y construcción es variable según sea la función o características específicas la planta eléctrica.</a:t>
            </a:r>
          </a:p>
          <a:p>
            <a:pPr fontAlgn="base">
              <a:lnSpc>
                <a:spcPct val="90000"/>
              </a:lnSpc>
            </a:pPr>
            <a:r>
              <a:rPr lang="es-MX" dirty="0">
                <a:solidFill>
                  <a:srgbClr val="FFFFFF"/>
                </a:solidFill>
              </a:rPr>
              <a:t>La norma general es que dicha bancada se realice en chapa metálica o perfiles metálicos a fin de dotar al conjunto de la </a:t>
            </a:r>
            <a:r>
              <a:rPr lang="es-MX" dirty="0" err="1">
                <a:solidFill>
                  <a:srgbClr val="FFFFFF"/>
                </a:solidFill>
              </a:rPr>
              <a:t>robusted</a:t>
            </a:r>
            <a:r>
              <a:rPr lang="es-MX" dirty="0">
                <a:solidFill>
                  <a:srgbClr val="FFFFFF"/>
                </a:solidFill>
              </a:rPr>
              <a:t> necesaria.</a:t>
            </a:r>
          </a:p>
          <a:p>
            <a:pPr fontAlgn="base">
              <a:lnSpc>
                <a:spcPct val="90000"/>
              </a:lnSpc>
            </a:pPr>
            <a:r>
              <a:rPr lang="es-MX" dirty="0">
                <a:solidFill>
                  <a:srgbClr val="FFFFFF"/>
                </a:solidFill>
              </a:rPr>
              <a:t>La unión a la planta eléctrica se puede realizar de diversas formas, siendo lo más habitual el realizar dicha unión mediante unos apoyos anti vibratorios, que amortiguan las vibraciones producidas en su funcionamiento, o también directamente sobre la bancada colocándose los tacos anti vibratorios en la parte inferior de la misma, a fin de evitar que las vibraciones entre la parte rígida y la parte vibratoria, sometan a esfuerzos mecánicos excesivos a los elementos de unión.</a:t>
            </a:r>
            <a:endParaRPr lang="es-MX" sz="1100" dirty="0">
              <a:solidFill>
                <a:srgbClr val="FFFFFF"/>
              </a:solidFill>
            </a:endParaRPr>
          </a:p>
        </p:txBody>
      </p:sp>
    </p:spTree>
    <p:extLst>
      <p:ext uri="{BB962C8B-B14F-4D97-AF65-F5344CB8AC3E}">
        <p14:creationId xmlns:p14="http://schemas.microsoft.com/office/powerpoint/2010/main" val="624039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816164" y="836712"/>
            <a:ext cx="4968552" cy="2520280"/>
          </a:xfrm>
        </p:spPr>
        <p:txBody>
          <a:bodyPr>
            <a:normAutofit lnSpcReduction="10000"/>
          </a:bodyPr>
          <a:lstStyle/>
          <a:p>
            <a:pPr marL="45720" indent="0">
              <a:buNone/>
            </a:pPr>
            <a:r>
              <a:rPr lang="es-MX" sz="1800" b="1" dirty="0">
                <a:solidFill>
                  <a:schemeClr val="tx1"/>
                </a:solidFill>
              </a:rPr>
              <a:t>EL MOTOR A GASOLINA</a:t>
            </a:r>
            <a:endParaRPr lang="es-MX" sz="1800" dirty="0">
              <a:solidFill>
                <a:schemeClr val="tx1"/>
              </a:solidFill>
            </a:endParaRPr>
          </a:p>
          <a:p>
            <a:pPr marL="45720" indent="0" algn="just">
              <a:buNone/>
            </a:pPr>
            <a:r>
              <a:rPr lang="es-ES" sz="1800" dirty="0"/>
              <a:t>Los motores de gasolina pueden ser de 2 y 4 tiempos. </a:t>
            </a:r>
            <a:r>
              <a:rPr lang="es-MX" sz="1800" dirty="0"/>
              <a:t>Contrariamente a los motores diésel, los motores de gasolina presentan otro tipo de encendido, en el tiempo de la compresión se inicia la combustión de la mezcla comprimida de combustible y aire, mediante una chispa eléctrica que genera la bujía v</a:t>
            </a:r>
          </a:p>
        </p:txBody>
      </p:sp>
      <p:sp>
        <p:nvSpPr>
          <p:cNvPr id="5" name="3 Rectángulo"/>
          <p:cNvSpPr/>
          <p:nvPr/>
        </p:nvSpPr>
        <p:spPr>
          <a:xfrm>
            <a:off x="2688372" y="273619"/>
            <a:ext cx="3280322" cy="400110"/>
          </a:xfrm>
          <a:prstGeom prst="rect">
            <a:avLst/>
          </a:prstGeom>
        </p:spPr>
        <p:txBody>
          <a:bodyPr wrap="none">
            <a:spAutoFit/>
          </a:bodyPr>
          <a:lstStyle/>
          <a:p>
            <a:pPr fontAlgn="base"/>
            <a:r>
              <a:rPr lang="es-MX" sz="2000" b="1" dirty="0"/>
              <a:t>SISTEMA DE COMBUSTIBLE</a:t>
            </a:r>
          </a:p>
        </p:txBody>
      </p:sp>
      <p:pic>
        <p:nvPicPr>
          <p:cNvPr id="6" name="Picture 2" descr="Cus20098"/>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6000740" y="275928"/>
            <a:ext cx="3547206" cy="300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contenido"/>
          <p:cNvSpPr txBox="1">
            <a:spLocks/>
          </p:cNvSpPr>
          <p:nvPr/>
        </p:nvSpPr>
        <p:spPr>
          <a:xfrm>
            <a:off x="4884108" y="3447143"/>
            <a:ext cx="4968552" cy="196305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ctr">
              <a:buNone/>
            </a:pPr>
            <a:r>
              <a:rPr lang="es-MX" sz="1800" b="1" dirty="0"/>
              <a:t>EL MOTOR DIESEL</a:t>
            </a:r>
          </a:p>
          <a:p>
            <a:pPr marL="45720" indent="0" algn="just">
              <a:buNone/>
            </a:pPr>
            <a:r>
              <a:rPr lang="es-ES" sz="1800" dirty="0"/>
              <a:t>El motor diésel funciona de forma semejante al motor de gasolina. La principal diferencia que hay entre ellos consiste, en que el motor diésel, se emplea un grado de comprensión bastante más elevado</a:t>
            </a:r>
            <a:endParaRPr lang="es-MX" sz="1800" dirty="0"/>
          </a:p>
        </p:txBody>
      </p:sp>
      <p:pic>
        <p:nvPicPr>
          <p:cNvPr id="8" name="Picture 4" descr="http://autos.starmedia.com/imagenes/2014/06/Motor-di%C3%A9s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80" y="3284984"/>
            <a:ext cx="3731267" cy="3355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095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35360" y="260648"/>
            <a:ext cx="9793088" cy="3960440"/>
          </a:xfrm>
        </p:spPr>
        <p:txBody>
          <a:bodyPr>
            <a:normAutofit/>
          </a:bodyPr>
          <a:lstStyle/>
          <a:p>
            <a:pPr marL="45720" indent="0">
              <a:buNone/>
            </a:pPr>
            <a:r>
              <a:rPr lang="es-MX" b="1" dirty="0"/>
              <a:t>Un sistema de gases de escape</a:t>
            </a:r>
          </a:p>
          <a:p>
            <a:pPr marL="45720" indent="0">
              <a:buNone/>
            </a:pPr>
            <a:r>
              <a:rPr lang="es-MX" sz="1800" dirty="0"/>
              <a:t>La instalación de una planta eléctrica no esta completa hasta que se instala un adecuado sistema de escape . El buen diseño de un sistema de escape procurara siempre canalizar los gases de escape del motor a una zona donde no represente peligro para los seres humanos (asfixia por monóxido de carbono).</a:t>
            </a:r>
          </a:p>
          <a:p>
            <a:pPr marL="45720" indent="0">
              <a:buNone/>
            </a:pPr>
            <a:endParaRPr lang="es-MX" sz="1800" dirty="0"/>
          </a:p>
          <a:p>
            <a:pPr marL="45720" indent="0" algn="just">
              <a:buNone/>
            </a:pPr>
            <a:r>
              <a:rPr lang="es-MX" sz="1800" dirty="0"/>
              <a:t>El punto crucial en el diseño, desde el punto de vista mecánico es la limitación de la contra-presión en el escape. Si la longitud del tubo de escape con relación a su diámetro no es la adecuada, se produce una restricción al flujo de los gases, por efecto de la viscosidad dinámica del fluido (gases).</a:t>
            </a:r>
          </a:p>
        </p:txBody>
      </p:sp>
      <p:pic>
        <p:nvPicPr>
          <p:cNvPr id="7170" name="Picture 2" descr="https://stmeu.files.wordpress.com/2010/02/ecopetrol_campo_tibu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851" y="3717033"/>
            <a:ext cx="5152032" cy="298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39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1"/>
          <p:cNvSpPr>
            <a:spLocks noGrp="1"/>
          </p:cNvSpPr>
          <p:nvPr>
            <p:ph type="title"/>
          </p:nvPr>
        </p:nvSpPr>
        <p:spPr>
          <a:xfrm>
            <a:off x="5536734" y="609600"/>
            <a:ext cx="3737268" cy="1320800"/>
          </a:xfrm>
        </p:spPr>
        <p:txBody>
          <a:bodyPr>
            <a:normAutofit/>
          </a:bodyPr>
          <a:lstStyle/>
          <a:p>
            <a:pPr>
              <a:lnSpc>
                <a:spcPct val="90000"/>
              </a:lnSpc>
            </a:pPr>
            <a:r>
              <a:rPr lang="es-MX" sz="2800"/>
              <a:t>Plan Maestro de Mantenimiento a una Planta de Emergencia </a:t>
            </a:r>
          </a:p>
        </p:txBody>
      </p:sp>
      <p:sp>
        <p:nvSpPr>
          <p:cNvPr id="3" name="Marcador de contenido 2"/>
          <p:cNvSpPr>
            <a:spLocks noGrp="1"/>
          </p:cNvSpPr>
          <p:nvPr>
            <p:ph idx="1"/>
          </p:nvPr>
        </p:nvSpPr>
        <p:spPr>
          <a:xfrm>
            <a:off x="5209563" y="2160590"/>
            <a:ext cx="6633249" cy="3911736"/>
          </a:xfrm>
        </p:spPr>
        <p:txBody>
          <a:bodyPr>
            <a:noAutofit/>
          </a:bodyPr>
          <a:lstStyle/>
          <a:p>
            <a:pPr marL="0" indent="0">
              <a:lnSpc>
                <a:spcPct val="90000"/>
              </a:lnSpc>
              <a:buNone/>
            </a:pPr>
            <a:r>
              <a:rPr lang="es-ES" sz="2000" dirty="0"/>
              <a:t>1. Antes de encender la planta eléctrica revisar:</a:t>
            </a:r>
          </a:p>
          <a:p>
            <a:pPr marL="0" indent="0">
              <a:lnSpc>
                <a:spcPct val="90000"/>
              </a:lnSpc>
              <a:buNone/>
            </a:pPr>
            <a:br>
              <a:rPr lang="es-ES" sz="2000" dirty="0"/>
            </a:br>
            <a:r>
              <a:rPr lang="es-ES" sz="2000" dirty="0"/>
              <a:t>a) Nivel de agua en el radiador</a:t>
            </a:r>
            <a:br>
              <a:rPr lang="es-ES" sz="2000" dirty="0"/>
            </a:br>
            <a:r>
              <a:rPr lang="es-ES" sz="2000" dirty="0"/>
              <a:t>b) Nivel de aceite en el cárter</a:t>
            </a:r>
            <a:br>
              <a:rPr lang="es-ES" sz="2000" dirty="0"/>
            </a:br>
            <a:r>
              <a:rPr lang="es-ES" sz="2000" dirty="0"/>
              <a:t>c) Nivel de agua en celdas de batería</a:t>
            </a:r>
            <a:br>
              <a:rPr lang="es-ES" sz="2000" dirty="0"/>
            </a:br>
            <a:r>
              <a:rPr lang="es-ES" sz="2000" dirty="0"/>
              <a:t>d) Nivel de combustible en tanque diario</a:t>
            </a:r>
            <a:br>
              <a:rPr lang="es-ES" sz="2000" dirty="0"/>
            </a:br>
            <a:r>
              <a:rPr lang="es-ES" sz="2000" dirty="0"/>
              <a:t>e) Verificar limpieza en terminales de batería.</a:t>
            </a:r>
            <a:br>
              <a:rPr lang="es-ES" sz="2000" dirty="0"/>
            </a:br>
            <a:br>
              <a:rPr lang="es-ES" sz="2000" dirty="0"/>
            </a:br>
            <a:r>
              <a:rPr lang="es-ES" sz="2000" dirty="0"/>
              <a:t>2. Colocar el interruptor principal del generador “MAIN “en OFF</a:t>
            </a:r>
            <a:br>
              <a:rPr lang="es-ES" sz="2000" dirty="0"/>
            </a:br>
            <a:br>
              <a:rPr lang="es-ES" sz="2000" dirty="0"/>
            </a:br>
            <a:r>
              <a:rPr lang="es-ES" sz="2000" dirty="0"/>
              <a:t>3. Colocar los selectores de operación en el modo manual para arrancar la planta eléctrica.</a:t>
            </a:r>
            <a:br>
              <a:rPr lang="es-ES" sz="2000" dirty="0"/>
            </a:br>
            <a:endParaRPr lang="es-MX" sz="2000"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7862" r="1347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50892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10785" y="1341439"/>
            <a:ext cx="8003345" cy="5139260"/>
          </a:xfrm>
        </p:spPr>
        <p:txBody>
          <a:bodyPr>
            <a:noAutofit/>
          </a:bodyPr>
          <a:lstStyle/>
          <a:p>
            <a:pPr marL="0" indent="0">
              <a:lnSpc>
                <a:spcPct val="90000"/>
              </a:lnSpc>
              <a:buNone/>
            </a:pPr>
            <a:r>
              <a:rPr lang="es-ES" sz="2000" dirty="0"/>
              <a:t>4. Se pone a funcionar de esta manera por unos 10 minutos y se revisa lo siguiente:</a:t>
            </a:r>
          </a:p>
          <a:p>
            <a:pPr marL="0" indent="0">
              <a:lnSpc>
                <a:spcPct val="90000"/>
              </a:lnSpc>
              <a:buNone/>
            </a:pPr>
            <a:br>
              <a:rPr lang="es-ES" sz="2000" dirty="0"/>
            </a:br>
            <a:r>
              <a:rPr lang="es-ES" sz="2000" dirty="0"/>
              <a:t>a) Frecuencia del generador (60 a 61Hz).</a:t>
            </a:r>
          </a:p>
          <a:p>
            <a:pPr marL="0" indent="0">
              <a:lnSpc>
                <a:spcPct val="90000"/>
              </a:lnSpc>
              <a:buNone/>
            </a:pPr>
            <a:br>
              <a:rPr lang="es-ES" sz="2000" dirty="0"/>
            </a:br>
            <a:r>
              <a:rPr lang="es-ES" sz="2000" dirty="0"/>
              <a:t>b) De ser necesario se ajusta el voltaje al valor correcto por medio del potenciómetro de ajuste.</a:t>
            </a:r>
          </a:p>
          <a:p>
            <a:pPr marL="0" indent="0">
              <a:lnSpc>
                <a:spcPct val="90000"/>
              </a:lnSpc>
              <a:buNone/>
            </a:pPr>
            <a:br>
              <a:rPr lang="es-ES" sz="2000" dirty="0"/>
            </a:br>
            <a:r>
              <a:rPr lang="es-ES" sz="2000" dirty="0"/>
              <a:t>c) Durante todo el tiempo que tarde la planta trabajando se debe estar revisando la temperatura del agua (180ºF) presión de aceite (70 PSI)</a:t>
            </a:r>
            <a:br>
              <a:rPr lang="es-ES" sz="2000" dirty="0"/>
            </a:br>
            <a:r>
              <a:rPr lang="es-ES" sz="2000" dirty="0"/>
              <a:t>Si todo está correcto se acciona el interruptor en la posición de apagado "off” para que el motor se apague.</a:t>
            </a:r>
            <a:endParaRPr lang="es-MX" sz="2000"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3989" r="15341" b="-1"/>
          <a:stretch/>
        </p:blipFill>
        <p:spPr>
          <a:xfrm>
            <a:off x="77870" y="809625"/>
            <a:ext cx="3744061" cy="4622468"/>
          </a:xfrm>
          <a:prstGeom prst="rect">
            <a:avLst/>
          </a:prstGeom>
        </p:spPr>
      </p:pic>
    </p:spTree>
    <p:extLst>
      <p:ext uri="{BB962C8B-B14F-4D97-AF65-F5344CB8AC3E}">
        <p14:creationId xmlns:p14="http://schemas.microsoft.com/office/powerpoint/2010/main" val="2904381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9658" y="223151"/>
            <a:ext cx="7968147" cy="6443979"/>
          </a:xfrm>
        </p:spPr>
        <p:txBody>
          <a:bodyPr>
            <a:noAutofit/>
          </a:bodyPr>
          <a:lstStyle/>
          <a:p>
            <a:pPr>
              <a:lnSpc>
                <a:spcPct val="90000"/>
              </a:lnSpc>
            </a:pPr>
            <a:r>
              <a:rPr lang="es-ES" sz="2000" dirty="0"/>
              <a:t>5. Luego de la revisión preliminar y si todo está correcto simular falla de energia eléctrica y revisar lo siguiente:</a:t>
            </a:r>
          </a:p>
          <a:p>
            <a:pPr>
              <a:lnSpc>
                <a:spcPct val="90000"/>
              </a:lnSpc>
            </a:pPr>
            <a:br>
              <a:rPr lang="es-ES" sz="2000" dirty="0"/>
            </a:br>
            <a:r>
              <a:rPr lang="es-ES" sz="2000" dirty="0"/>
              <a:t>a) Corriente, voltaje y frecuencia del generador según los parámetros de operación (que pueden variar de un sistema a otro).</a:t>
            </a:r>
          </a:p>
          <a:p>
            <a:pPr>
              <a:lnSpc>
                <a:spcPct val="90000"/>
              </a:lnSpc>
            </a:pPr>
            <a:br>
              <a:rPr lang="es-ES" sz="2000" dirty="0"/>
            </a:br>
            <a:r>
              <a:rPr lang="es-ES" sz="2000" dirty="0"/>
              <a:t>b) Si alguno de estos valores está fuera de su rango de operación, notifique de inmediato al Departamento de Mantenimiento.</a:t>
            </a:r>
          </a:p>
          <a:p>
            <a:pPr>
              <a:lnSpc>
                <a:spcPct val="90000"/>
              </a:lnSpc>
            </a:pPr>
            <a:br>
              <a:rPr lang="es-ES" sz="2000" dirty="0"/>
            </a:br>
            <a:r>
              <a:rPr lang="es-ES" sz="2000" dirty="0"/>
              <a:t>c) Si la temperatura del agua es muy alta, con mucha precaución quitar el tapón al radiador, revisar el nivel del agua y reponerla en caso de necesidad (sin parar el motor) si el nivel del agua se encuentra bien, buscar la manera de ventilar el motor por otros medios. También conviene verificar si el generador está muy cargado, ya que esa puede ser la causa, y si ese es el caso, se deberá disminuir la carga eléctrica hasta llegar a la corriente nominal de placa del generador. En caso de obstrucción de las celdas del radiador lavarlo a vapor para retirar la suciedad.</a:t>
            </a:r>
            <a:br>
              <a:rPr lang="es-ES" sz="2000" dirty="0"/>
            </a:br>
            <a:endParaRPr lang="es-MX" sz="2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7805" y="2370107"/>
            <a:ext cx="3145536" cy="2117786"/>
          </a:xfrm>
          <a:prstGeom prst="rect">
            <a:avLst/>
          </a:prstGeom>
        </p:spPr>
      </p:pic>
    </p:spTree>
    <p:extLst>
      <p:ext uri="{BB962C8B-B14F-4D97-AF65-F5344CB8AC3E}">
        <p14:creationId xmlns:p14="http://schemas.microsoft.com/office/powerpoint/2010/main" val="2215160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734096"/>
            <a:ext cx="10233322" cy="5773235"/>
          </a:xfrm>
        </p:spPr>
        <p:txBody>
          <a:bodyPr>
            <a:normAutofit/>
          </a:bodyPr>
          <a:lstStyle/>
          <a:p>
            <a:r>
              <a:rPr lang="es-ES" dirty="0"/>
              <a:t>d) Si la presión del aceite es muy baja para el motor, esperar que se enfríe, luego revisar el nivel de aceite y reponerlo en caso de ser necesario (con el motor apagado). Después volver a encender el motor. Si la presión no estabiliza, llamar al personal de Mantenimiento.</a:t>
            </a:r>
          </a:p>
          <a:p>
            <a:br>
              <a:rPr lang="es-ES" dirty="0"/>
            </a:br>
            <a:r>
              <a:rPr lang="es-ES" dirty="0"/>
              <a:t>e) Si el amperímetro que señala la carga del alternador al acumulador proporciona una señal negativa, significa que el alternador no está cargando. </a:t>
            </a:r>
            <a:endParaRPr lang="es-MX" dirty="0"/>
          </a:p>
          <a:p>
            <a:pPr algn="just"/>
            <a:r>
              <a:rPr lang="es-ES" dirty="0"/>
              <a:t>e) Si el amperímetro que señala la carga del alternador al acumulador proporciona una señal negativa, significa que el alternador no está cargando. En este caso se debe verificar el estado del alternador, regulador de voltaje y conexiones.</a:t>
            </a:r>
          </a:p>
          <a:p>
            <a:pPr algn="just"/>
            <a:br>
              <a:rPr lang="es-ES" dirty="0"/>
            </a:br>
            <a:r>
              <a:rPr lang="es-ES" dirty="0"/>
              <a:t>f) Si la frecuencia del generador baja a un punto peligroso, personal autorizado debe calibrar al generador del motor a fin de compensar la caída de frecuencia, es normal que el generador trabajando a plena carga baje un poco su frecuencia.</a:t>
            </a:r>
          </a:p>
          <a:p>
            <a:pPr algn="just"/>
            <a:br>
              <a:rPr lang="es-ES" dirty="0"/>
            </a:br>
            <a:r>
              <a:rPr lang="es-ES" dirty="0"/>
              <a:t>g) Si el voltaje del generador baja su valor, es posible recuperarlo girando el potenciómetro del regulador de voltaje.</a:t>
            </a:r>
            <a:endParaRPr lang="es-MX" dirty="0"/>
          </a:p>
        </p:txBody>
      </p:sp>
    </p:spTree>
    <p:extLst>
      <p:ext uri="{BB962C8B-B14F-4D97-AF65-F5344CB8AC3E}">
        <p14:creationId xmlns:p14="http://schemas.microsoft.com/office/powerpoint/2010/main" val="2172955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p:cNvSpPr>
            <a:spLocks noGrp="1"/>
          </p:cNvSpPr>
          <p:nvPr>
            <p:ph type="ctrTitle"/>
          </p:nvPr>
        </p:nvSpPr>
        <p:spPr>
          <a:xfrm>
            <a:off x="5380563" y="2404534"/>
            <a:ext cx="3893439" cy="1646302"/>
          </a:xfrm>
        </p:spPr>
        <p:txBody>
          <a:bodyPr>
            <a:normAutofit/>
          </a:bodyPr>
          <a:lstStyle/>
          <a:p>
            <a:pPr>
              <a:lnSpc>
                <a:spcPct val="90000"/>
              </a:lnSpc>
            </a:pPr>
            <a:r>
              <a:rPr lang="es-MX"/>
              <a:t>Plantas de Emergencia  </a:t>
            </a:r>
          </a:p>
        </p:txBody>
      </p:sp>
      <p:pic>
        <p:nvPicPr>
          <p:cNvPr id="1026" name="Picture 2" descr="Alquiler Generador Eléctrico Caterpillar 3412 725KW/906KVA">
            <a:extLst>
              <a:ext uri="{FF2B5EF4-FFF2-40B4-BE49-F238E27FC236}">
                <a16:creationId xmlns:a16="http://schemas.microsoft.com/office/drawing/2014/main" id="{8EA5665C-A7D6-4E42-83B0-76A70E0D9D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52" r="6510" b="3"/>
          <a:stretch/>
        </p:blipFill>
        <p:spPr bwMode="auto">
          <a:xfrm>
            <a:off x="332680" y="-1"/>
            <a:ext cx="5062280" cy="3429000"/>
          </a:xfrm>
          <a:custGeom>
            <a:avLst/>
            <a:gdLst/>
            <a:ahLst/>
            <a:cxnLst/>
            <a:rect l="l" t="t" r="r" b="b"/>
            <a:pathLst>
              <a:path w="5062280" h="3429000">
                <a:moveTo>
                  <a:pt x="509916" y="0"/>
                </a:moveTo>
                <a:lnTo>
                  <a:pt x="5062280" y="0"/>
                </a:lnTo>
                <a:lnTo>
                  <a:pt x="5062280" y="21851"/>
                </a:lnTo>
                <a:lnTo>
                  <a:pt x="4549416" y="3429000"/>
                </a:lnTo>
                <a:lnTo>
                  <a:pt x="0" y="3429000"/>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Alquiler Generador Eléctrico Perkins Modasa MP82 81KW/102KVA">
            <a:extLst>
              <a:ext uri="{FF2B5EF4-FFF2-40B4-BE49-F238E27FC236}">
                <a16:creationId xmlns:a16="http://schemas.microsoft.com/office/drawing/2014/main" id="{D891CBED-4453-4FB4-A988-62539EED4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18" r="9470" b="3"/>
          <a:stretch/>
        </p:blipFill>
        <p:spPr bwMode="auto">
          <a:xfrm>
            <a:off x="20" y="3428999"/>
            <a:ext cx="4882076" cy="3429001"/>
          </a:xfrm>
          <a:custGeom>
            <a:avLst/>
            <a:gdLst/>
            <a:ahLst/>
            <a:cxnLst/>
            <a:rect l="l" t="t" r="r" b="b"/>
            <a:pathLst>
              <a:path w="4882096" h="3429001">
                <a:moveTo>
                  <a:pt x="332680" y="0"/>
                </a:moveTo>
                <a:lnTo>
                  <a:pt x="4882096" y="0"/>
                </a:lnTo>
                <a:lnTo>
                  <a:pt x="4365943" y="3429001"/>
                </a:lnTo>
                <a:lnTo>
                  <a:pt x="0" y="3429001"/>
                </a:lnTo>
                <a:lnTo>
                  <a:pt x="0" y="2237155"/>
                </a:lnTo>
                <a:close/>
              </a:path>
            </a:pathLst>
          </a:cu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44ECB373-FE53-4714-8BA6-043C52FC07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33493"/>
            <a:ext cx="45494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951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656824"/>
            <a:ext cx="7206037" cy="6107960"/>
          </a:xfrm>
        </p:spPr>
        <p:txBody>
          <a:bodyPr>
            <a:noAutofit/>
          </a:bodyPr>
          <a:lstStyle/>
          <a:p>
            <a:r>
              <a:rPr lang="es-ES" sz="2000" dirty="0"/>
              <a:t>6. Si en el trabajo de la planta llegaran a actuar las protecciones, debe verificar la temperatura del agua y presión del aceite. Si actúa la protección por alta temperatura de agua dejar que el motor enfríe y después reponer el faltante.</a:t>
            </a:r>
            <a:endParaRPr lang="es-MX" sz="2000" dirty="0"/>
          </a:p>
          <a:p>
            <a:br>
              <a:rPr lang="es-ES" sz="2000" dirty="0"/>
            </a:br>
            <a:r>
              <a:rPr lang="es-ES" sz="2000" dirty="0"/>
              <a:t>7. Para detener el motor, desconecte la carga manualmente y deje trabajar el motor durante tres minutos al vacío.</a:t>
            </a:r>
            <a:br>
              <a:rPr lang="es-ES" sz="2000" dirty="0"/>
            </a:br>
            <a:br>
              <a:rPr lang="es-ES" sz="2000" dirty="0"/>
            </a:br>
            <a:r>
              <a:rPr lang="es-ES" sz="2000" dirty="0"/>
              <a:t>8. Conviene arrancar el motor por lo menos una vez a la semana por un lapso de 30 minutos, para mantener bien cargado el acumulador, cuando no existe cargador de baterías conectado a la planta; y para mantener el magnetismo remanente del generador en buen rango. También para corregir posibles fallas.</a:t>
            </a:r>
            <a:br>
              <a:rPr lang="es-ES" sz="2000" dirty="0"/>
            </a:br>
            <a:br>
              <a:rPr lang="es-ES" sz="2000" dirty="0"/>
            </a:br>
            <a:r>
              <a:rPr lang="es-ES" sz="2000" dirty="0"/>
              <a:t>9. Cualquier duda o anomalía observada reportarla al personal de mantenimiento.</a:t>
            </a:r>
            <a:br>
              <a:rPr lang="es-ES" sz="2000" dirty="0"/>
            </a:br>
            <a:r>
              <a:rPr lang="es-ES" sz="2000" dirty="0"/>
              <a:t> </a:t>
            </a:r>
            <a:endParaRPr lang="es-MX" sz="2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989" y="1304550"/>
            <a:ext cx="4089083" cy="4089083"/>
          </a:xfrm>
          <a:prstGeom prst="rect">
            <a:avLst/>
          </a:prstGeom>
        </p:spPr>
      </p:pic>
    </p:spTree>
    <p:extLst>
      <p:ext uri="{BB962C8B-B14F-4D97-AF65-F5344CB8AC3E}">
        <p14:creationId xmlns:p14="http://schemas.microsoft.com/office/powerpoint/2010/main" val="1576238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77334" y="609600"/>
            <a:ext cx="9655386" cy="830580"/>
          </a:xfrm>
        </p:spPr>
        <p:txBody>
          <a:bodyPr/>
          <a:lstStyle/>
          <a:p>
            <a:r>
              <a:rPr lang="es-ES" dirty="0"/>
              <a:t>PUNTOS IMPORTANTES DEL MANTENIMIENTO </a:t>
            </a:r>
            <a:endParaRPr lang="es-MX" dirty="0"/>
          </a:p>
        </p:txBody>
      </p:sp>
      <p:sp>
        <p:nvSpPr>
          <p:cNvPr id="3" name="Marcador de contenido 2"/>
          <p:cNvSpPr>
            <a:spLocks noGrp="1"/>
          </p:cNvSpPr>
          <p:nvPr>
            <p:ph idx="1"/>
          </p:nvPr>
        </p:nvSpPr>
        <p:spPr>
          <a:xfrm>
            <a:off x="677334" y="1645921"/>
            <a:ext cx="5426286" cy="4395442"/>
          </a:xfrm>
        </p:spPr>
        <p:txBody>
          <a:bodyPr/>
          <a:lstStyle/>
          <a:p>
            <a:r>
              <a:rPr lang="es-ES" sz="2000" b="1" dirty="0"/>
              <a:t>1. Verificar diariamente:</a:t>
            </a:r>
          </a:p>
          <a:p>
            <a:br>
              <a:rPr lang="es-ES" sz="2000" b="1" dirty="0"/>
            </a:br>
            <a:r>
              <a:rPr lang="es-ES" dirty="0"/>
              <a:t>a) Nivel del agua en el radiador.</a:t>
            </a:r>
            <a:br>
              <a:rPr lang="es-ES" dirty="0"/>
            </a:br>
            <a:r>
              <a:rPr lang="es-ES" dirty="0"/>
              <a:t>b) Nivel de aceite en el cárter</a:t>
            </a:r>
            <a:br>
              <a:rPr lang="es-ES" dirty="0"/>
            </a:br>
            <a:r>
              <a:rPr lang="es-ES" dirty="0"/>
              <a:t>c) Nivel de combustible en el tanque.</a:t>
            </a:r>
            <a:br>
              <a:rPr lang="es-ES" dirty="0"/>
            </a:br>
            <a:r>
              <a:rPr lang="es-ES" dirty="0"/>
              <a:t>d) Válvulas de combustible abiertas.</a:t>
            </a:r>
            <a:br>
              <a:rPr lang="es-ES" dirty="0"/>
            </a:br>
            <a:r>
              <a:rPr lang="es-ES" dirty="0"/>
              <a:t>e) Nivel de agua destilada en las baterías y limpieza de los bornes.</a:t>
            </a:r>
            <a:br>
              <a:rPr lang="es-ES" dirty="0"/>
            </a:br>
            <a:r>
              <a:rPr lang="es-ES" dirty="0"/>
              <a:t>f) Limpieza y buen estado del filtro de aire.</a:t>
            </a:r>
            <a:br>
              <a:rPr lang="es-ES" dirty="0"/>
            </a:br>
            <a:r>
              <a:rPr lang="es-ES" dirty="0"/>
              <a:t>g) Que no haya fugas de agua, aceite y/o combustible.</a:t>
            </a:r>
            <a:br>
              <a:rPr lang="es-ES" dirty="0"/>
            </a:br>
            <a:r>
              <a:rPr lang="es-ES" dirty="0"/>
              <a:t>h) Observar si hay tornillos flojos, elementos caídos, sucios o faltantes en el motor y tableros.</a:t>
            </a:r>
            <a:br>
              <a:rPr lang="es-ES" dirty="0"/>
            </a:br>
            <a:endParaRPr lang="es-MX"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620" y="1645920"/>
            <a:ext cx="4913602" cy="3680459"/>
          </a:xfrm>
          <a:prstGeom prst="rect">
            <a:avLst/>
          </a:prstGeom>
        </p:spPr>
      </p:pic>
    </p:spTree>
    <p:extLst>
      <p:ext uri="{BB962C8B-B14F-4D97-AF65-F5344CB8AC3E}">
        <p14:creationId xmlns:p14="http://schemas.microsoft.com/office/powerpoint/2010/main" val="3720378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515155"/>
            <a:ext cx="10364047" cy="5526207"/>
          </a:xfrm>
        </p:spPr>
        <p:txBody>
          <a:bodyPr>
            <a:normAutofit/>
          </a:bodyPr>
          <a:lstStyle/>
          <a:p>
            <a:r>
              <a:rPr lang="es-ES" sz="2000" b="1" dirty="0"/>
              <a:t>2. Semanalmente, además de lo anterior:</a:t>
            </a:r>
          </a:p>
          <a:p>
            <a:br>
              <a:rPr lang="es-ES" b="1" dirty="0"/>
            </a:br>
            <a:r>
              <a:rPr lang="es-ES" dirty="0"/>
              <a:t>a) Operar la planta en vacío y si se puede con carga para comprobar que todos sus elementos operan satisfactoriamente, durante unos treinta minutos por lo menos.</a:t>
            </a:r>
            <a:br>
              <a:rPr lang="es-ES" dirty="0"/>
            </a:br>
            <a:r>
              <a:rPr lang="es-ES" dirty="0"/>
              <a:t>b) Limpiar el polvo que se haya acumulado sobre la planta o en los pasos de aire de enfriamiento, asimismo los tableros.</a:t>
            </a:r>
            <a:br>
              <a:rPr lang="es-ES" dirty="0"/>
            </a:br>
            <a:br>
              <a:rPr lang="es-ES" dirty="0"/>
            </a:br>
            <a:r>
              <a:rPr lang="es-ES" sz="2000" b="1" dirty="0"/>
              <a:t>3. Mensualmente: </a:t>
            </a:r>
            <a:r>
              <a:rPr lang="es-ES" dirty="0"/>
              <a:t>Comprobar todos los puntos anteriores, además:</a:t>
            </a:r>
            <a:br>
              <a:rPr lang="es-ES" dirty="0"/>
            </a:br>
            <a:r>
              <a:rPr lang="es-ES" dirty="0"/>
              <a:t>a) Comprobar la tensión correcta y el buen estado de las fajas del ventilador, alternador, etc.</a:t>
            </a:r>
            <a:br>
              <a:rPr lang="es-ES" dirty="0"/>
            </a:br>
            <a:r>
              <a:rPr lang="es-ES" dirty="0"/>
              <a:t>b) Limpiar los tableros y contactos de relevadores si es necesario.</a:t>
            </a:r>
            <a:br>
              <a:rPr lang="es-ES" dirty="0"/>
            </a:br>
            <a:r>
              <a:rPr lang="es-ES" dirty="0"/>
              <a:t>c) Observe cuidadosamente todos los elementos de la planta y tableros para corregir posibles fallas.</a:t>
            </a:r>
          </a:p>
          <a:p>
            <a:r>
              <a:rPr lang="es-ES" dirty="0"/>
              <a:t>4. Cada 150 horas de trabajo, además de lo anterior:</a:t>
            </a:r>
            <a:br>
              <a:rPr lang="es-ES" dirty="0"/>
            </a:br>
            <a:r>
              <a:rPr lang="es-ES" dirty="0"/>
              <a:t>a) Cambiar filtro de aceite.</a:t>
            </a:r>
            <a:br>
              <a:rPr lang="es-ES" dirty="0"/>
            </a:br>
            <a:r>
              <a:rPr lang="es-ES" dirty="0"/>
              <a:t>b) Si el motor está equipado con filtro de aire o tipo húmedo cambiarle el aceite.</a:t>
            </a:r>
            <a:br>
              <a:rPr lang="es-ES" dirty="0"/>
            </a:br>
            <a:br>
              <a:rPr lang="es-ES" dirty="0"/>
            </a:b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3931" y="4869180"/>
            <a:ext cx="2990850" cy="1783080"/>
          </a:xfrm>
          <a:prstGeom prst="rect">
            <a:avLst/>
          </a:prstGeom>
        </p:spPr>
      </p:pic>
    </p:spTree>
    <p:extLst>
      <p:ext uri="{BB962C8B-B14F-4D97-AF65-F5344CB8AC3E}">
        <p14:creationId xmlns:p14="http://schemas.microsoft.com/office/powerpoint/2010/main" val="1898712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618186"/>
            <a:ext cx="8596668" cy="5371661"/>
          </a:xfrm>
        </p:spPr>
        <p:txBody>
          <a:bodyPr/>
          <a:lstStyle/>
          <a:p>
            <a:r>
              <a:rPr lang="es-ES" dirty="0"/>
              <a:t>5. Cada 300 horas de trabajo, además de lo anterior:</a:t>
            </a:r>
            <a:br>
              <a:rPr lang="es-ES" dirty="0"/>
            </a:br>
            <a:r>
              <a:rPr lang="es-ES" dirty="0"/>
              <a:t>a) Cambiar el elemento anticorrosivo del agua.</a:t>
            </a:r>
            <a:br>
              <a:rPr lang="es-ES" dirty="0"/>
            </a:br>
            <a:r>
              <a:rPr lang="es-ES" dirty="0"/>
              <a:t>b) Cambiar los filtros de combustible.</a:t>
            </a:r>
            <a:br>
              <a:rPr lang="es-ES" dirty="0"/>
            </a:br>
            <a:br>
              <a:rPr lang="es-ES" dirty="0"/>
            </a:br>
            <a:r>
              <a:rPr lang="es-ES" dirty="0"/>
              <a:t>6. Cada año:</a:t>
            </a:r>
            <a:br>
              <a:rPr lang="es-ES" dirty="0"/>
            </a:br>
            <a:r>
              <a:rPr lang="es-ES" dirty="0"/>
              <a:t>a) Si el filtro de aire es tipo seco, cambiarlo.</a:t>
            </a:r>
            <a:br>
              <a:rPr lang="es-ES" dirty="0"/>
            </a:br>
            <a:br>
              <a:rPr lang="es-ES" dirty="0"/>
            </a:br>
            <a:r>
              <a:rPr lang="es-ES" dirty="0"/>
              <a:t>7. Para tiempos mayores, consultar el manual de operación y mantenimiento del motor en particular.</a:t>
            </a:r>
            <a:br>
              <a:rPr lang="es-ES" dirty="0"/>
            </a:br>
            <a:br>
              <a:rPr lang="es-ES" dirty="0"/>
            </a:br>
            <a:endParaRPr lang="es-MX" dirty="0"/>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4730" y="3505199"/>
            <a:ext cx="4034790" cy="2741263"/>
          </a:xfrm>
          <a:prstGeom prst="rect">
            <a:avLst/>
          </a:prstGeom>
        </p:spPr>
      </p:pic>
    </p:spTree>
    <p:extLst>
      <p:ext uri="{BB962C8B-B14F-4D97-AF65-F5344CB8AC3E}">
        <p14:creationId xmlns:p14="http://schemas.microsoft.com/office/powerpoint/2010/main" val="3300173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76519"/>
            <a:ext cx="9973494" cy="5885644"/>
          </a:xfrm>
        </p:spPr>
        <p:txBody>
          <a:bodyPr>
            <a:normAutofit fontScale="85000" lnSpcReduction="20000"/>
          </a:bodyPr>
          <a:lstStyle/>
          <a:p>
            <a:r>
              <a:rPr lang="es-ES" dirty="0"/>
              <a:t>MANTENIMIENTO PREVENTIVO EN PLANTAS DE EMERGENCIA</a:t>
            </a:r>
          </a:p>
          <a:p>
            <a:br>
              <a:rPr lang="es-ES" dirty="0"/>
            </a:br>
            <a:r>
              <a:rPr lang="es-ES" dirty="0"/>
              <a:t>La vida útil de los equipos se prolonga con un buen mantenimiento preventivo, que puede ser por horas de trabajo o por tiempo. Se recomienda por lo menos cada 200 horas de operación o 6 meses, lo que ocurra primero.</a:t>
            </a:r>
            <a:br>
              <a:rPr lang="es-ES" dirty="0"/>
            </a:br>
            <a:br>
              <a:rPr lang="es-ES" dirty="0"/>
            </a:br>
            <a:r>
              <a:rPr lang="es-ES" dirty="0"/>
              <a:t>Este mantenimiento preventivo consiste en: </a:t>
            </a:r>
            <a:br>
              <a:rPr lang="es-ES" dirty="0"/>
            </a:br>
            <a:r>
              <a:rPr lang="es-ES" dirty="0"/>
              <a:t>Cambio de aceite y filtros</a:t>
            </a:r>
            <a:br>
              <a:rPr lang="es-ES" dirty="0"/>
            </a:br>
            <a:r>
              <a:rPr lang="es-ES" dirty="0"/>
              <a:t>Cambio de anticongelante </a:t>
            </a:r>
            <a:br>
              <a:rPr lang="es-ES" dirty="0"/>
            </a:br>
            <a:r>
              <a:rPr lang="es-ES" dirty="0"/>
              <a:t>Revisión y medición de densidad en electrolito de baterías </a:t>
            </a:r>
            <a:br>
              <a:rPr lang="es-ES" dirty="0"/>
            </a:br>
            <a:r>
              <a:rPr lang="es-ES" dirty="0"/>
              <a:t>Revisión y/o cambio de mangueras y bandas</a:t>
            </a:r>
            <a:br>
              <a:rPr lang="es-ES" dirty="0"/>
            </a:br>
            <a:r>
              <a:rPr lang="es-ES" dirty="0"/>
              <a:t>Reapriete de conexiones mecánicas y eléctricas </a:t>
            </a:r>
            <a:br>
              <a:rPr lang="es-ES" dirty="0"/>
            </a:br>
            <a:r>
              <a:rPr lang="es-ES" dirty="0"/>
              <a:t>Ajuste de voltaje y frecuencia así como prueba de protecciones </a:t>
            </a:r>
            <a:br>
              <a:rPr lang="es-ES" dirty="0"/>
            </a:br>
            <a:r>
              <a:rPr lang="es-ES" dirty="0"/>
              <a:t>Ajuste y reapriete de conexiones eléctricas al tablero de transferencia </a:t>
            </a:r>
            <a:br>
              <a:rPr lang="es-ES" dirty="0"/>
            </a:br>
            <a:r>
              <a:rPr lang="es-ES" dirty="0"/>
              <a:t>Limpieza en general (lavado con </a:t>
            </a:r>
            <a:r>
              <a:rPr lang="es-ES" dirty="0" err="1"/>
              <a:t>hidrolavadora</a:t>
            </a:r>
            <a:r>
              <a:rPr lang="es-ES" dirty="0"/>
              <a:t>) </a:t>
            </a:r>
            <a:br>
              <a:rPr lang="es-ES" dirty="0"/>
            </a:br>
            <a:r>
              <a:rPr lang="es-ES" dirty="0"/>
              <a:t>Pruebas en vació, con carga, en manual y automático </a:t>
            </a:r>
            <a:br>
              <a:rPr lang="es-ES" dirty="0"/>
            </a:br>
            <a:br>
              <a:rPr lang="es-ES" dirty="0"/>
            </a:br>
            <a:r>
              <a:rPr lang="es-ES" dirty="0"/>
              <a:t>MANTENIMIENTO CORRECTIVO</a:t>
            </a:r>
            <a:br>
              <a:rPr lang="es-ES" dirty="0"/>
            </a:br>
            <a:r>
              <a:rPr lang="es-ES" dirty="0"/>
              <a:t>Cuando un equipo falla es necesario tener un stock de refacciones y/o personal capacitado para resolver cualquier contingencia a cualquier hora, cualquier día, en cualquier lugar.</a:t>
            </a:r>
            <a:br>
              <a:rPr lang="es-ES" dirty="0"/>
            </a:br>
            <a:br>
              <a:rPr lang="es-ES" dirty="0"/>
            </a:br>
            <a:r>
              <a:rPr lang="es-ES" dirty="0"/>
              <a:t>Normalmente se presenta que la planta: </a:t>
            </a:r>
            <a:br>
              <a:rPr lang="es-ES" dirty="0"/>
            </a:br>
            <a:r>
              <a:rPr lang="es-ES" dirty="0"/>
              <a:t>no arranca </a:t>
            </a:r>
            <a:br>
              <a:rPr lang="es-ES" dirty="0"/>
            </a:br>
            <a:r>
              <a:rPr lang="es-ES" dirty="0"/>
              <a:t>no genera </a:t>
            </a:r>
            <a:br>
              <a:rPr lang="es-ES" dirty="0"/>
            </a:br>
            <a:r>
              <a:rPr lang="es-ES" dirty="0"/>
              <a:t>no transfiere, etc. </a:t>
            </a:r>
            <a:br>
              <a:rPr lang="es-ES" dirty="0"/>
            </a:br>
            <a:br>
              <a:rPr lang="es-ES" dirty="0"/>
            </a:br>
            <a:r>
              <a:rPr lang="es-ES" dirty="0"/>
              <a:t>Sin mantenimiento o Con mantenimiento</a:t>
            </a:r>
            <a:endParaRPr lang="es-MX" dirty="0"/>
          </a:p>
          <a:p>
            <a:r>
              <a:rPr lang="es-ES" dirty="0"/>
              <a:t> </a:t>
            </a:r>
            <a:endParaRPr lang="es-MX" dirty="0"/>
          </a:p>
          <a:p>
            <a:endParaRPr lang="es-MX" dirty="0"/>
          </a:p>
        </p:txBody>
      </p:sp>
    </p:spTree>
    <p:extLst>
      <p:ext uri="{BB962C8B-B14F-4D97-AF65-F5344CB8AC3E}">
        <p14:creationId xmlns:p14="http://schemas.microsoft.com/office/powerpoint/2010/main" val="3134814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94197"/>
          </a:xfrm>
        </p:spPr>
        <p:txBody>
          <a:bodyPr/>
          <a:lstStyle/>
          <a:p>
            <a:r>
              <a:rPr lang="es-MX" dirty="0"/>
              <a:t>Costos </a:t>
            </a:r>
          </a:p>
        </p:txBody>
      </p:sp>
      <p:sp>
        <p:nvSpPr>
          <p:cNvPr id="3" name="Marcador de contenido 2"/>
          <p:cNvSpPr>
            <a:spLocks noGrp="1"/>
          </p:cNvSpPr>
          <p:nvPr>
            <p:ph idx="1"/>
          </p:nvPr>
        </p:nvSpPr>
        <p:spPr>
          <a:xfrm>
            <a:off x="677334" y="1555282"/>
            <a:ext cx="8596668" cy="3880773"/>
          </a:xfrm>
        </p:spPr>
        <p:txBody>
          <a:bodyPr/>
          <a:lstStyle/>
          <a:p>
            <a:pPr fontAlgn="base"/>
            <a:r>
              <a:rPr lang="es-MX" dirty="0"/>
              <a:t>Planta De Emergencia Motor </a:t>
            </a:r>
            <a:r>
              <a:rPr lang="es-MX" dirty="0" err="1"/>
              <a:t>Cummins</a:t>
            </a:r>
            <a:r>
              <a:rPr lang="es-MX" dirty="0"/>
              <a:t>, Generador </a:t>
            </a:r>
            <a:r>
              <a:rPr lang="es-MX" dirty="0" err="1"/>
              <a:t>Marathon</a:t>
            </a:r>
            <a:r>
              <a:rPr lang="es-MX" dirty="0"/>
              <a:t> 30 </a:t>
            </a:r>
            <a:r>
              <a:rPr lang="es-MX" dirty="0" err="1"/>
              <a:t>Kw</a:t>
            </a:r>
            <a:endParaRPr lang="es-MX" dirty="0"/>
          </a:p>
          <a:p>
            <a:pPr fontAlgn="base"/>
            <a:r>
              <a:rPr lang="es-MX" b="1" dirty="0"/>
              <a:t>$ 64,000</a:t>
            </a:r>
          </a:p>
          <a:p>
            <a:pPr fontAlgn="base"/>
            <a:r>
              <a:rPr lang="es-MX" dirty="0"/>
              <a:t>MOTOR: CUMMINS</a:t>
            </a:r>
          </a:p>
          <a:p>
            <a:pPr fontAlgn="base"/>
            <a:r>
              <a:rPr lang="es-MX" dirty="0"/>
              <a:t>MODELO 4B</a:t>
            </a:r>
          </a:p>
          <a:p>
            <a:pPr fontAlgn="base"/>
            <a:r>
              <a:rPr lang="es-MX" dirty="0"/>
              <a:t>GENERADOR: MARATHON</a:t>
            </a:r>
          </a:p>
          <a:p>
            <a:pPr fontAlgn="base"/>
            <a:r>
              <a:rPr lang="es-MX" dirty="0"/>
              <a:t>ARRANQUE MANUAL</a:t>
            </a:r>
          </a:p>
          <a:p>
            <a:pPr fontAlgn="base"/>
            <a:r>
              <a:rPr lang="es-MX" dirty="0"/>
              <a:t>GARANTIZADA</a:t>
            </a:r>
          </a:p>
          <a:p>
            <a:pPr fontAlgn="base"/>
            <a:r>
              <a:rPr lang="es-MX" dirty="0"/>
              <a:t>POCAS HORAS DE TRABAJO</a:t>
            </a:r>
          </a:p>
          <a:p>
            <a:endParaRPr lang="es-MX" dirty="0"/>
          </a:p>
        </p:txBody>
      </p:sp>
      <p:pic>
        <p:nvPicPr>
          <p:cNvPr id="4" name="Imagen 3"/>
          <p:cNvPicPr>
            <a:picLocks noChangeAspect="1"/>
          </p:cNvPicPr>
          <p:nvPr/>
        </p:nvPicPr>
        <p:blipFill rotWithShape="1">
          <a:blip r:embed="rId2"/>
          <a:srcRect l="6414" t="35344" r="57259" b="16593"/>
          <a:stretch/>
        </p:blipFill>
        <p:spPr>
          <a:xfrm>
            <a:off x="5370491" y="2240924"/>
            <a:ext cx="4726546" cy="3515932"/>
          </a:xfrm>
          <a:prstGeom prst="rect">
            <a:avLst/>
          </a:prstGeom>
        </p:spPr>
      </p:pic>
    </p:spTree>
    <p:extLst>
      <p:ext uri="{BB962C8B-B14F-4D97-AF65-F5344CB8AC3E}">
        <p14:creationId xmlns:p14="http://schemas.microsoft.com/office/powerpoint/2010/main" val="1882606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2939" y="937096"/>
            <a:ext cx="8596668" cy="3880773"/>
          </a:xfrm>
        </p:spPr>
        <p:txBody>
          <a:bodyPr>
            <a:normAutofit fontScale="92500" lnSpcReduction="20000"/>
          </a:bodyPr>
          <a:lstStyle/>
          <a:p>
            <a:pPr fontAlgn="base"/>
            <a:r>
              <a:rPr lang="es-MX" dirty="0"/>
              <a:t>Características</a:t>
            </a:r>
          </a:p>
          <a:p>
            <a:pPr fontAlgn="base"/>
            <a:br>
              <a:rPr lang="es-MX" dirty="0"/>
            </a:br>
            <a:r>
              <a:rPr lang="es-MX" dirty="0"/>
              <a:t>-Marca                      -IGSA</a:t>
            </a:r>
          </a:p>
          <a:p>
            <a:pPr fontAlgn="base"/>
            <a:r>
              <a:rPr lang="es-MX" dirty="0"/>
              <a:t>-Modelo                     -1200 </a:t>
            </a:r>
            <a:r>
              <a:rPr lang="es-MX" dirty="0" err="1"/>
              <a:t>Kw</a:t>
            </a:r>
            <a:r>
              <a:rPr lang="es-MX" dirty="0"/>
              <a:t> </a:t>
            </a:r>
          </a:p>
          <a:p>
            <a:pPr fontAlgn="base"/>
            <a:r>
              <a:rPr lang="es-MX" dirty="0"/>
              <a:t>-Año                           -2001</a:t>
            </a:r>
          </a:p>
          <a:p>
            <a:pPr fontAlgn="base"/>
            <a:r>
              <a:rPr lang="es-MX" dirty="0"/>
              <a:t>-</a:t>
            </a:r>
            <a:r>
              <a:rPr lang="es-MX" dirty="0" err="1"/>
              <a:t>Descripcion</a:t>
            </a:r>
            <a:r>
              <a:rPr lang="es-MX" dirty="0"/>
              <a:t>               -Planta de luz/generador de 1200 </a:t>
            </a:r>
            <a:r>
              <a:rPr lang="es-MX" dirty="0" err="1"/>
              <a:t>Kw</a:t>
            </a:r>
            <a:endParaRPr lang="es-MX" dirty="0"/>
          </a:p>
          <a:p>
            <a:pPr fontAlgn="base"/>
            <a:r>
              <a:rPr lang="es-MX" dirty="0"/>
              <a:t>-Motor                        -General Motors 16 </a:t>
            </a:r>
            <a:r>
              <a:rPr lang="es-MX" dirty="0" err="1"/>
              <a:t>cil</a:t>
            </a:r>
            <a:r>
              <a:rPr lang="es-MX" dirty="0"/>
              <a:t>. </a:t>
            </a:r>
          </a:p>
          <a:p>
            <a:pPr fontAlgn="base"/>
            <a:r>
              <a:rPr lang="es-MX" dirty="0"/>
              <a:t>-Combustible              -Diesel </a:t>
            </a:r>
          </a:p>
          <a:p>
            <a:pPr fontAlgn="base"/>
            <a:r>
              <a:rPr lang="es-MX" dirty="0"/>
              <a:t>-Horas de uso             -</a:t>
            </a:r>
          </a:p>
          <a:p>
            <a:pPr fontAlgn="base"/>
            <a:r>
              <a:rPr lang="es-MX" dirty="0"/>
              <a:t>-Sistema </a:t>
            </a:r>
            <a:r>
              <a:rPr lang="es-MX" dirty="0" err="1"/>
              <a:t>electrico</a:t>
            </a:r>
            <a:r>
              <a:rPr lang="es-MX" dirty="0"/>
              <a:t>       -24 Volts</a:t>
            </a:r>
          </a:p>
          <a:p>
            <a:pPr fontAlgn="base"/>
            <a:r>
              <a:rPr lang="es-MX" dirty="0"/>
              <a:t>-Otros                         -</a:t>
            </a:r>
          </a:p>
          <a:p>
            <a:pPr fontAlgn="base"/>
            <a:r>
              <a:rPr lang="es-MX" dirty="0"/>
              <a:t>             Precio $ 350,000.00 m.n.</a:t>
            </a:r>
          </a:p>
          <a:p>
            <a:endParaRPr lang="es-MX" dirty="0"/>
          </a:p>
        </p:txBody>
      </p:sp>
      <p:pic>
        <p:nvPicPr>
          <p:cNvPr id="4" name="Imagen 3"/>
          <p:cNvPicPr>
            <a:picLocks noChangeAspect="1"/>
          </p:cNvPicPr>
          <p:nvPr/>
        </p:nvPicPr>
        <p:blipFill rotWithShape="1">
          <a:blip r:embed="rId2"/>
          <a:srcRect l="6415" t="35519" r="57457" b="16418"/>
          <a:stretch/>
        </p:blipFill>
        <p:spPr>
          <a:xfrm>
            <a:off x="7145201" y="825351"/>
            <a:ext cx="3593205" cy="2687521"/>
          </a:xfrm>
          <a:prstGeom prst="rect">
            <a:avLst/>
          </a:prstGeom>
        </p:spPr>
      </p:pic>
      <p:pic>
        <p:nvPicPr>
          <p:cNvPr id="5" name="Imagen 4"/>
          <p:cNvPicPr>
            <a:picLocks noChangeAspect="1"/>
          </p:cNvPicPr>
          <p:nvPr/>
        </p:nvPicPr>
        <p:blipFill rotWithShape="1">
          <a:blip r:embed="rId3"/>
          <a:srcRect l="6711" t="35519" r="57556" b="16241"/>
          <a:stretch/>
        </p:blipFill>
        <p:spPr>
          <a:xfrm>
            <a:off x="7145202" y="3512872"/>
            <a:ext cx="3593205" cy="2727252"/>
          </a:xfrm>
          <a:prstGeom prst="rect">
            <a:avLst/>
          </a:prstGeom>
        </p:spPr>
      </p:pic>
    </p:spTree>
    <p:extLst>
      <p:ext uri="{BB962C8B-B14F-4D97-AF65-F5344CB8AC3E}">
        <p14:creationId xmlns:p14="http://schemas.microsoft.com/office/powerpoint/2010/main" val="3456922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8613" t="23767" r="10420" b="47535"/>
          <a:stretch/>
        </p:blipFill>
        <p:spPr>
          <a:xfrm>
            <a:off x="3464417" y="218942"/>
            <a:ext cx="5177307" cy="940156"/>
          </a:xfrm>
          <a:prstGeom prst="rect">
            <a:avLst/>
          </a:prstGeom>
        </p:spPr>
      </p:pic>
      <p:pic>
        <p:nvPicPr>
          <p:cNvPr id="5" name="Imagen 4"/>
          <p:cNvPicPr>
            <a:picLocks noChangeAspect="1"/>
          </p:cNvPicPr>
          <p:nvPr/>
        </p:nvPicPr>
        <p:blipFill rotWithShape="1">
          <a:blip r:embed="rId3"/>
          <a:srcRect l="10473" t="10167" r="11727" b="15009"/>
          <a:stretch/>
        </p:blipFill>
        <p:spPr>
          <a:xfrm>
            <a:off x="991673" y="1159098"/>
            <a:ext cx="10122794" cy="5473522"/>
          </a:xfrm>
          <a:prstGeom prst="rect">
            <a:avLst/>
          </a:prstGeom>
        </p:spPr>
      </p:pic>
    </p:spTree>
    <p:extLst>
      <p:ext uri="{BB962C8B-B14F-4D97-AF65-F5344CB8AC3E}">
        <p14:creationId xmlns:p14="http://schemas.microsoft.com/office/powerpoint/2010/main" val="1850101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0383" t="17001" r="11827" b="20951"/>
          <a:stretch/>
        </p:blipFill>
        <p:spPr>
          <a:xfrm>
            <a:off x="734097" y="656821"/>
            <a:ext cx="10338910" cy="5022762"/>
          </a:xfrm>
          <a:prstGeom prst="rect">
            <a:avLst/>
          </a:prstGeom>
        </p:spPr>
      </p:pic>
    </p:spTree>
    <p:extLst>
      <p:ext uri="{BB962C8B-B14F-4D97-AF65-F5344CB8AC3E}">
        <p14:creationId xmlns:p14="http://schemas.microsoft.com/office/powerpoint/2010/main" val="3001577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6725" t="16006" r="23952" b="20619"/>
          <a:stretch/>
        </p:blipFill>
        <p:spPr>
          <a:xfrm>
            <a:off x="927280" y="347729"/>
            <a:ext cx="9477504" cy="5692462"/>
          </a:xfrm>
          <a:prstGeom prst="rect">
            <a:avLst/>
          </a:prstGeom>
        </p:spPr>
      </p:pic>
    </p:spTree>
    <p:extLst>
      <p:ext uri="{BB962C8B-B14F-4D97-AF65-F5344CB8AC3E}">
        <p14:creationId xmlns:p14="http://schemas.microsoft.com/office/powerpoint/2010/main" val="1155528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91166"/>
          </a:xfrm>
        </p:spPr>
        <p:txBody>
          <a:bodyPr/>
          <a:lstStyle/>
          <a:p>
            <a:r>
              <a:rPr lang="es-MX" dirty="0"/>
              <a:t>Partes de una Planta de Emergencia </a:t>
            </a:r>
          </a:p>
        </p:txBody>
      </p:sp>
      <p:pic>
        <p:nvPicPr>
          <p:cNvPr id="4" name="Marcador de contenido 3"/>
          <p:cNvPicPr>
            <a:picLocks noGrp="1" noChangeAspect="1"/>
          </p:cNvPicPr>
          <p:nvPr>
            <p:ph idx="1"/>
          </p:nvPr>
        </p:nvPicPr>
        <p:blipFill rotWithShape="1">
          <a:blip r:embed="rId2"/>
          <a:srcRect l="28291" t="15010" r="21900" b="12324"/>
          <a:stretch/>
        </p:blipFill>
        <p:spPr>
          <a:xfrm>
            <a:off x="1571224" y="1300766"/>
            <a:ext cx="7508382" cy="5017695"/>
          </a:xfrm>
          <a:prstGeom prst="rect">
            <a:avLst/>
          </a:prstGeom>
        </p:spPr>
      </p:pic>
    </p:spTree>
    <p:extLst>
      <p:ext uri="{BB962C8B-B14F-4D97-AF65-F5344CB8AC3E}">
        <p14:creationId xmlns:p14="http://schemas.microsoft.com/office/powerpoint/2010/main" val="1471652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3442" t="14015" r="24698" b="13319"/>
          <a:stretch/>
        </p:blipFill>
        <p:spPr>
          <a:xfrm>
            <a:off x="1081826" y="334848"/>
            <a:ext cx="9388698" cy="6300411"/>
          </a:xfrm>
          <a:prstGeom prst="rect">
            <a:avLst/>
          </a:prstGeom>
        </p:spPr>
      </p:pic>
    </p:spTree>
    <p:extLst>
      <p:ext uri="{BB962C8B-B14F-4D97-AF65-F5344CB8AC3E}">
        <p14:creationId xmlns:p14="http://schemas.microsoft.com/office/powerpoint/2010/main" val="826102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260649"/>
            <a:ext cx="9777164" cy="1110952"/>
          </a:xfrm>
        </p:spPr>
        <p:txBody>
          <a:bodyPr>
            <a:normAutofit fontScale="90000"/>
          </a:bodyPr>
          <a:lstStyle/>
          <a:p>
            <a:r>
              <a:rPr lang="es-MX" sz="3200" b="1" dirty="0"/>
              <a:t>VENTAJAS DE PLANTAS DE GAS VS PLANTAS DIESEL Y DE GASOLINA</a:t>
            </a:r>
            <a:br>
              <a:rPr lang="es-MX" sz="3200" dirty="0"/>
            </a:br>
            <a:endParaRPr lang="es-MX" sz="3200" dirty="0"/>
          </a:p>
        </p:txBody>
      </p:sp>
      <p:sp>
        <p:nvSpPr>
          <p:cNvPr id="5" name="2 Marcador de contenido"/>
          <p:cNvSpPr>
            <a:spLocks noGrp="1"/>
          </p:cNvSpPr>
          <p:nvPr>
            <p:ph idx="1"/>
          </p:nvPr>
        </p:nvSpPr>
        <p:spPr>
          <a:xfrm>
            <a:off x="251520" y="1577339"/>
            <a:ext cx="10378380" cy="5071041"/>
          </a:xfrm>
        </p:spPr>
        <p:txBody>
          <a:bodyPr>
            <a:normAutofit lnSpcReduction="10000"/>
          </a:bodyPr>
          <a:lstStyle/>
          <a:p>
            <a:r>
              <a:rPr lang="es-MX" b="1" dirty="0"/>
              <a:t>Bajo mantenimiento: </a:t>
            </a:r>
            <a:r>
              <a:rPr lang="es-MX" dirty="0"/>
              <a:t>Al no tener bomba de inyección, inyectores o componentes en el carburador, se reduce al mínimo ya que no requiere mano de obra calificada.</a:t>
            </a:r>
          </a:p>
          <a:p>
            <a:r>
              <a:rPr lang="es-MX" b="1" dirty="0"/>
              <a:t>Eficiencia al arranque: </a:t>
            </a:r>
            <a:r>
              <a:rPr lang="es-MX" dirty="0"/>
              <a:t>Al no tener componentes sofisticados en su sistema de carburación, nos permite el paso directo de gas a la cámara de compresión haciendo 100% seguro el suministro de combustible.</a:t>
            </a:r>
          </a:p>
          <a:p>
            <a:r>
              <a:rPr lang="es-MX" b="1" dirty="0"/>
              <a:t>Costo de instalación:</a:t>
            </a:r>
            <a:r>
              <a:rPr lang="es-MX" dirty="0"/>
              <a:t> La caseta del tipo intemperie permite reducir considerablemente este costo al no requerir cuarto de máquinas, cimentación y blindajes especiales para evitar vandalismo.</a:t>
            </a:r>
          </a:p>
          <a:p>
            <a:r>
              <a:rPr lang="es-MX" b="1" dirty="0"/>
              <a:t>Contaminantes: </a:t>
            </a:r>
            <a:r>
              <a:rPr lang="es-MX" dirty="0"/>
              <a:t>Al ser carburación a gas, la emisión es muy baja haciéndola ecológica y baja en ruido.</a:t>
            </a:r>
          </a:p>
          <a:p>
            <a:r>
              <a:rPr lang="es-MX" b="1" dirty="0"/>
              <a:t>Ruido:</a:t>
            </a:r>
            <a:r>
              <a:rPr lang="es-MX" dirty="0"/>
              <a:t> La carburación a gas por ser más suave proporciona menores decibeles de ruido.</a:t>
            </a:r>
          </a:p>
          <a:p>
            <a:r>
              <a:rPr lang="es-MX" b="1" dirty="0"/>
              <a:t>Suministro de combustible:</a:t>
            </a:r>
            <a:r>
              <a:rPr lang="es-MX" dirty="0"/>
              <a:t> Al tener tanque estacionario, no hay compromisos con operarios y riesgos de derrame de </a:t>
            </a:r>
            <a:r>
              <a:rPr lang="es-MX" dirty="0" err="1"/>
              <a:t>diesel</a:t>
            </a:r>
            <a:r>
              <a:rPr lang="es-MX" dirty="0"/>
              <a:t> o gasolina, ya que la empresa gasera suministra por medio de un contrato.</a:t>
            </a:r>
          </a:p>
          <a:p>
            <a:r>
              <a:rPr lang="es-MX" b="1" dirty="0"/>
              <a:t>Programador semanal:</a:t>
            </a:r>
            <a:r>
              <a:rPr lang="es-MX" dirty="0"/>
              <a:t> Permite mantener en óptimas condiciones todos los componentes del motor. Esto se programa para que arranque una vez a la semana el día y la hora que usted lo requiera.</a:t>
            </a:r>
          </a:p>
          <a:p>
            <a:endParaRPr lang="es-MX" dirty="0"/>
          </a:p>
        </p:txBody>
      </p:sp>
    </p:spTree>
    <p:extLst>
      <p:ext uri="{BB962C8B-B14F-4D97-AF65-F5344CB8AC3E}">
        <p14:creationId xmlns:p14="http://schemas.microsoft.com/office/powerpoint/2010/main" val="2035463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5360" y="260649"/>
            <a:ext cx="9753600" cy="1154097"/>
          </a:xfrm>
        </p:spPr>
        <p:txBody>
          <a:bodyPr>
            <a:normAutofit/>
          </a:bodyPr>
          <a:lstStyle/>
          <a:p>
            <a:r>
              <a:rPr lang="es-MX" sz="3200" b="1" i="1" dirty="0"/>
              <a:t>Beneficios de las plantas de emergencia</a:t>
            </a:r>
          </a:p>
        </p:txBody>
      </p:sp>
      <p:graphicFrame>
        <p:nvGraphicFramePr>
          <p:cNvPr id="6" name="2 Marcador de contenido">
            <a:extLst>
              <a:ext uri="{FF2B5EF4-FFF2-40B4-BE49-F238E27FC236}">
                <a16:creationId xmlns:a16="http://schemas.microsoft.com/office/drawing/2014/main" id="{44F7928A-0C95-4C48-BBC7-E223723DFB98}"/>
              </a:ext>
            </a:extLst>
          </p:cNvPr>
          <p:cNvGraphicFramePr>
            <a:graphicFrameLocks noGrp="1"/>
          </p:cNvGraphicFramePr>
          <p:nvPr>
            <p:ph idx="1"/>
          </p:nvPr>
        </p:nvGraphicFramePr>
        <p:xfrm>
          <a:off x="13702" y="1412776"/>
          <a:ext cx="11746927"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rot="5400000">
            <a:off x="10386866" y="3421071"/>
            <a:ext cx="237458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pascual</a:t>
            </a:r>
          </a:p>
        </p:txBody>
      </p:sp>
    </p:spTree>
    <p:extLst>
      <p:ext uri="{BB962C8B-B14F-4D97-AF65-F5344CB8AC3E}">
        <p14:creationId xmlns:p14="http://schemas.microsoft.com/office/powerpoint/2010/main" val="3716304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Plantas eléctricas de emergencia</a:t>
            </a:r>
            <a:endParaRPr lang="es-MX" dirty="0"/>
          </a:p>
        </p:txBody>
      </p:sp>
      <p:sp>
        <p:nvSpPr>
          <p:cNvPr id="3" name="Marcador de contenido 2"/>
          <p:cNvSpPr>
            <a:spLocks noGrp="1"/>
          </p:cNvSpPr>
          <p:nvPr>
            <p:ph idx="1"/>
          </p:nvPr>
        </p:nvSpPr>
        <p:spPr>
          <a:xfrm>
            <a:off x="920422" y="1930400"/>
            <a:ext cx="6418926" cy="3931118"/>
          </a:xfrm>
        </p:spPr>
        <p:txBody>
          <a:bodyPr>
            <a:normAutofit/>
          </a:bodyPr>
          <a:lstStyle/>
          <a:p>
            <a:pPr algn="just"/>
            <a:r>
              <a:rPr lang="es-MX" sz="2000" dirty="0"/>
              <a:t>Son máquinas que hacen mover a un generador con una fuerza mecánica, éstos motores trabajan con gas </a:t>
            </a:r>
            <a:r>
              <a:rPr lang="es-MX" sz="2000" dirty="0" err="1"/>
              <a:t>oil</a:t>
            </a:r>
            <a:r>
              <a:rPr lang="es-MX" sz="2000" dirty="0"/>
              <a:t>. Comúnmente las plantas eléctricas de emergencia son utilizadas en lugares donde es muy importante la electricidad y así ellos pueden generar su propia electricidad y asistir sus necesidades algunos  lugares donde es escencial no perder la energía aunque sea unos minutos, como: hospitales, centros medico de salud, hoteles, centros comerciales, entre otros.</a:t>
            </a:r>
          </a:p>
          <a:p>
            <a:endParaRPr lang="es-MX" sz="2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691" y="1930400"/>
            <a:ext cx="4168798" cy="3208020"/>
          </a:xfrm>
          <a:prstGeom prst="rect">
            <a:avLst/>
          </a:prstGeom>
        </p:spPr>
      </p:pic>
    </p:spTree>
    <p:extLst>
      <p:ext uri="{BB962C8B-B14F-4D97-AF65-F5344CB8AC3E}">
        <p14:creationId xmlns:p14="http://schemas.microsoft.com/office/powerpoint/2010/main" val="3273526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29803"/>
          </a:xfrm>
        </p:spPr>
        <p:txBody>
          <a:bodyPr/>
          <a:lstStyle/>
          <a:p>
            <a:r>
              <a:rPr lang="es-MX" dirty="0"/>
              <a:t>OPERACIÓN AUTOMATICA</a:t>
            </a:r>
          </a:p>
        </p:txBody>
      </p:sp>
      <p:sp>
        <p:nvSpPr>
          <p:cNvPr id="4" name="Título 1"/>
          <p:cNvSpPr>
            <a:spLocks noGrp="1"/>
          </p:cNvSpPr>
          <p:nvPr>
            <p:ph idx="1"/>
          </p:nvPr>
        </p:nvSpPr>
        <p:spPr>
          <a:xfrm>
            <a:off x="677334" y="1493949"/>
            <a:ext cx="8596668" cy="4547413"/>
          </a:xfrm>
        </p:spPr>
        <p:txBody>
          <a:bodyPr>
            <a:normAutofit fontScale="97500"/>
          </a:bodyPr>
          <a:lstStyle/>
          <a:p>
            <a:br>
              <a:rPr lang="es-MX" b="1" dirty="0"/>
            </a:br>
            <a:endParaRPr lang="es-MX" dirty="0"/>
          </a:p>
        </p:txBody>
      </p:sp>
      <p:sp>
        <p:nvSpPr>
          <p:cNvPr id="5" name="Rectángulo 4"/>
          <p:cNvSpPr/>
          <p:nvPr/>
        </p:nvSpPr>
        <p:spPr>
          <a:xfrm>
            <a:off x="528497" y="1872063"/>
            <a:ext cx="8603087" cy="4524315"/>
          </a:xfrm>
          <a:prstGeom prst="rect">
            <a:avLst/>
          </a:prstGeom>
        </p:spPr>
        <p:txBody>
          <a:bodyPr wrap="square">
            <a:spAutoFit/>
          </a:bodyPr>
          <a:lstStyle/>
          <a:p>
            <a:r>
              <a:rPr lang="es-MX" b="0" i="0" u="none" strike="noStrike" baseline="0" dirty="0">
                <a:latin typeface="Arial" panose="020B0604020202020204" pitchFamily="34" charset="0"/>
              </a:rPr>
              <a:t>a) Los selectores del control maestro (TTA) deben estar ubicados en la posición de</a:t>
            </a:r>
          </a:p>
          <a:p>
            <a:r>
              <a:rPr lang="es-MX" b="0" i="0" u="none" strike="noStrike" baseline="0" dirty="0">
                <a:latin typeface="Arial" panose="020B0604020202020204" pitchFamily="34" charset="0"/>
              </a:rPr>
              <a:t>automático. El control maestro es una tarjeta electrónica que se encarga de</a:t>
            </a:r>
          </a:p>
          <a:p>
            <a:r>
              <a:rPr lang="es-MX" b="0" i="0" u="none" strike="noStrike" baseline="0" dirty="0">
                <a:latin typeface="Arial" panose="020B0604020202020204" pitchFamily="34" charset="0"/>
              </a:rPr>
              <a:t>controlar y proteger el motor de la planta eléctrica.</a:t>
            </a:r>
          </a:p>
          <a:p>
            <a:endParaRPr lang="es-MX" b="0" i="0" u="none" strike="noStrike" baseline="0" dirty="0">
              <a:latin typeface="Arial" panose="020B0604020202020204" pitchFamily="34" charset="0"/>
            </a:endParaRPr>
          </a:p>
          <a:p>
            <a:r>
              <a:rPr lang="es-MX" b="0" i="0" u="none" strike="noStrike" baseline="0" dirty="0">
                <a:latin typeface="Arial" panose="020B0604020202020204" pitchFamily="34" charset="0"/>
              </a:rPr>
              <a:t>b) En caso de fallar la energía normal suministrada por la compañía de servicios</a:t>
            </a:r>
          </a:p>
          <a:p>
            <a:r>
              <a:rPr lang="es-MX" b="0" i="0" u="none" strike="noStrike" baseline="0" dirty="0">
                <a:latin typeface="Arial" panose="020B0604020202020204" pitchFamily="34" charset="0"/>
              </a:rPr>
              <a:t>eléctricos, la planta arrancará con un retardo de 3 a 5 segundos después del</a:t>
            </a:r>
          </a:p>
          <a:p>
            <a:r>
              <a:rPr lang="es-MX" b="0" i="0" u="none" strike="noStrike" baseline="0" dirty="0">
                <a:latin typeface="Arial" panose="020B0604020202020204" pitchFamily="34" charset="0"/>
              </a:rPr>
              <a:t>corte del energia eléctrica. Luego la energía eléctrica generada por la planta es</a:t>
            </a:r>
          </a:p>
          <a:p>
            <a:r>
              <a:rPr lang="es-MX" b="0" i="0" u="none" strike="noStrike" baseline="0" dirty="0">
                <a:latin typeface="Arial" panose="020B0604020202020204" pitchFamily="34" charset="0"/>
              </a:rPr>
              <a:t>conducida a los diferentes circuitos del sistema de emergencia a través del</a:t>
            </a:r>
          </a:p>
          <a:p>
            <a:r>
              <a:rPr lang="es-MX" b="0" i="0" u="none" strike="noStrike" baseline="0" dirty="0">
                <a:latin typeface="Arial" panose="020B0604020202020204" pitchFamily="34" charset="0"/>
              </a:rPr>
              <a:t>panel de transferencia, a esta operación se le conoce como transferencia automática de energía.</a:t>
            </a:r>
          </a:p>
          <a:p>
            <a:endParaRPr lang="es-MX" b="0" i="0" u="none" strike="noStrike" baseline="0" dirty="0">
              <a:latin typeface="Arial" panose="020B0604020202020204" pitchFamily="34" charset="0"/>
            </a:endParaRPr>
          </a:p>
          <a:p>
            <a:r>
              <a:rPr lang="es-MX" b="0" i="0" u="none" strike="noStrike" baseline="0" dirty="0">
                <a:latin typeface="Arial" panose="020B0604020202020204" pitchFamily="34" charset="0"/>
              </a:rPr>
              <a:t>c) Después de 25 segundos de normalizado el servicio de energía eléctrica de la</a:t>
            </a:r>
          </a:p>
          <a:p>
            <a:r>
              <a:rPr lang="es-MX" b="0" i="0" u="none" strike="noStrike" baseline="0" dirty="0">
                <a:latin typeface="Arial" panose="020B0604020202020204" pitchFamily="34" charset="0"/>
              </a:rPr>
              <a:t>compañía suministradora, automáticamente se realiza la </a:t>
            </a:r>
            <a:r>
              <a:rPr lang="es-MX" b="0" i="0" u="none" strike="noStrike" baseline="0" dirty="0" err="1">
                <a:latin typeface="Arial" panose="020B0604020202020204" pitchFamily="34" charset="0"/>
              </a:rPr>
              <a:t>retransferencia</a:t>
            </a:r>
            <a:r>
              <a:rPr lang="es-MX" b="0" i="0" u="none" strike="noStrike" baseline="0" dirty="0">
                <a:latin typeface="Arial" panose="020B0604020202020204" pitchFamily="34" charset="0"/>
              </a:rPr>
              <a:t> (la</a:t>
            </a:r>
          </a:p>
          <a:p>
            <a:r>
              <a:rPr lang="es-MX" b="0" i="0" u="none" strike="noStrike" baseline="0" dirty="0">
                <a:latin typeface="Arial" panose="020B0604020202020204" pitchFamily="34" charset="0"/>
              </a:rPr>
              <a:t>carga es alimentada nuevamente por la energía eléctrica del servicio normal)</a:t>
            </a:r>
          </a:p>
          <a:p>
            <a:r>
              <a:rPr lang="es-MX" b="0" i="0" u="none" strike="noStrike" baseline="0" dirty="0">
                <a:latin typeface="Arial" panose="020B0604020202020204" pitchFamily="34" charset="0"/>
              </a:rPr>
              <a:t>quedando aproximadamente 5 minutos encendida la planta para el</a:t>
            </a:r>
          </a:p>
          <a:p>
            <a:r>
              <a:rPr lang="es-MX" b="0" i="0" u="none" strike="noStrike" baseline="0" dirty="0">
                <a:latin typeface="Arial" panose="020B0604020202020204" pitchFamily="34" charset="0"/>
              </a:rPr>
              <a:t>enfriamiento del motor. El apagado del equipo es automático.</a:t>
            </a:r>
            <a:endParaRPr lang="es-MX"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1161758"/>
            <a:ext cx="2389501" cy="1924341"/>
          </a:xfrm>
          <a:prstGeom prst="rect">
            <a:avLst/>
          </a:prstGeom>
        </p:spPr>
      </p:pic>
    </p:spTree>
    <p:extLst>
      <p:ext uri="{BB962C8B-B14F-4D97-AF65-F5344CB8AC3E}">
        <p14:creationId xmlns:p14="http://schemas.microsoft.com/office/powerpoint/2010/main" val="3255863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07076"/>
          </a:xfrm>
        </p:spPr>
        <p:txBody>
          <a:bodyPr/>
          <a:lstStyle/>
          <a:p>
            <a:r>
              <a:rPr lang="es-MX" dirty="0"/>
              <a:t>OPERACIÓN MANUAL</a:t>
            </a:r>
          </a:p>
        </p:txBody>
      </p:sp>
      <p:sp>
        <p:nvSpPr>
          <p:cNvPr id="3" name="Marcador de contenido 2"/>
          <p:cNvSpPr>
            <a:spLocks noGrp="1"/>
          </p:cNvSpPr>
          <p:nvPr>
            <p:ph idx="1"/>
          </p:nvPr>
        </p:nvSpPr>
        <p:spPr>
          <a:xfrm>
            <a:off x="677334" y="1687133"/>
            <a:ext cx="8596668" cy="4354230"/>
          </a:xfrm>
        </p:spPr>
        <p:txBody>
          <a:bodyPr/>
          <a:lstStyle/>
          <a:p>
            <a:pPr algn="just"/>
            <a:r>
              <a:rPr lang="es-MX" dirty="0"/>
              <a:t>En esta modalidad, se verifica el buen funcionamiento de la planta sin interrumpir la alimentación normal de la energía eléctrica.</a:t>
            </a:r>
          </a:p>
          <a:p>
            <a:pPr algn="just"/>
            <a:r>
              <a:rPr lang="es-MX" dirty="0"/>
              <a:t>El selector de control maestro debe colocarse en la posición de “Manual”.</a:t>
            </a:r>
          </a:p>
          <a:p>
            <a:pPr algn="just"/>
            <a:r>
              <a:rPr lang="es-MX" dirty="0"/>
              <a:t>Como medida de seguridad para que la planta eléctrica trabaje sin carga (en vacío), se debe colocar el interruptor principal “</a:t>
            </a:r>
            <a:r>
              <a:rPr lang="es-MX" dirty="0" err="1"/>
              <a:t>Main</a:t>
            </a:r>
            <a:r>
              <a:rPr lang="es-MX" dirty="0"/>
              <a:t>” del generador en posición de apagado off.</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4385" y="3624232"/>
            <a:ext cx="2983230" cy="2225949"/>
          </a:xfrm>
          <a:prstGeom prst="rect">
            <a:avLst/>
          </a:prstGeom>
        </p:spPr>
      </p:pic>
    </p:spTree>
    <p:extLst>
      <p:ext uri="{BB962C8B-B14F-4D97-AF65-F5344CB8AC3E}">
        <p14:creationId xmlns:p14="http://schemas.microsoft.com/office/powerpoint/2010/main" val="3638457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03539"/>
            <a:ext cx="8596668" cy="678286"/>
          </a:xfrm>
        </p:spPr>
        <p:txBody>
          <a:bodyPr>
            <a:normAutofit fontScale="90000"/>
          </a:bodyPr>
          <a:lstStyle/>
          <a:p>
            <a:r>
              <a:rPr lang="es-MX" b="1" dirty="0"/>
              <a:t>Clasificación de las plantas de emergencia.</a:t>
            </a:r>
            <a:endParaRPr lang="es-MX" dirty="0"/>
          </a:p>
        </p:txBody>
      </p:sp>
      <p:sp>
        <p:nvSpPr>
          <p:cNvPr id="5" name="Marcador de contenido 2"/>
          <p:cNvSpPr>
            <a:spLocks noGrp="1"/>
          </p:cNvSpPr>
          <p:nvPr>
            <p:ph idx="1"/>
          </p:nvPr>
        </p:nvSpPr>
        <p:spPr>
          <a:xfrm>
            <a:off x="677334" y="1184855"/>
            <a:ext cx="8596668" cy="3618965"/>
          </a:xfrm>
        </p:spPr>
        <p:txBody>
          <a:bodyPr numCol="2">
            <a:normAutofit/>
          </a:bodyPr>
          <a:lstStyle/>
          <a:p>
            <a:pPr fontAlgn="base"/>
            <a:r>
              <a:rPr lang="es-MX" dirty="0"/>
              <a:t>a) De acuerdo al tipo de combustible:</a:t>
            </a:r>
          </a:p>
          <a:p>
            <a:pPr marL="0" indent="0" fontAlgn="base">
              <a:buNone/>
            </a:pPr>
            <a:r>
              <a:rPr lang="es-MX" dirty="0"/>
              <a:t>– Con motor a gas (LP) </a:t>
            </a:r>
            <a:r>
              <a:rPr lang="es-MX" dirty="0" err="1"/>
              <a:t>ó</a:t>
            </a:r>
            <a:r>
              <a:rPr lang="es-MX" dirty="0"/>
              <a:t> natural.</a:t>
            </a:r>
          </a:p>
          <a:p>
            <a:pPr marL="0" indent="0" fontAlgn="base">
              <a:buNone/>
            </a:pPr>
            <a:r>
              <a:rPr lang="es-MX" dirty="0"/>
              <a:t>– Con motor a gasolina.</a:t>
            </a:r>
          </a:p>
          <a:p>
            <a:pPr marL="0" indent="0" fontAlgn="base">
              <a:buNone/>
            </a:pPr>
            <a:r>
              <a:rPr lang="es-MX" dirty="0"/>
              <a:t>– Con motor a diesel.</a:t>
            </a:r>
          </a:p>
          <a:p>
            <a:pPr marL="0" indent="0" fontAlgn="base">
              <a:buNone/>
            </a:pPr>
            <a:r>
              <a:rPr lang="es-MX" dirty="0"/>
              <a:t>– Sistema </a:t>
            </a:r>
            <a:r>
              <a:rPr lang="es-MX" dirty="0" err="1"/>
              <a:t>Bifuel</a:t>
            </a:r>
            <a:r>
              <a:rPr lang="es-MX" dirty="0"/>
              <a:t> (diesel/gas)</a:t>
            </a:r>
          </a:p>
          <a:p>
            <a:pPr fontAlgn="base"/>
            <a:r>
              <a:rPr lang="es-MX" dirty="0"/>
              <a:t>b) De acuerdo a su instalación.</a:t>
            </a:r>
          </a:p>
          <a:p>
            <a:pPr marL="0" indent="0" fontAlgn="base">
              <a:buNone/>
            </a:pPr>
            <a:r>
              <a:rPr lang="es-MX" dirty="0"/>
              <a:t>– Estacionarias.</a:t>
            </a:r>
          </a:p>
          <a:p>
            <a:pPr marL="0" indent="0" fontAlgn="base">
              <a:buNone/>
            </a:pPr>
            <a:r>
              <a:rPr lang="es-MX" dirty="0"/>
              <a:t>– Móviles.</a:t>
            </a:r>
          </a:p>
          <a:p>
            <a:pPr fontAlgn="base"/>
            <a:r>
              <a:rPr lang="es-MX" dirty="0"/>
              <a:t>c) Por su operación.</a:t>
            </a:r>
          </a:p>
          <a:p>
            <a:pPr marL="0" indent="0" fontAlgn="base">
              <a:buNone/>
            </a:pPr>
            <a:r>
              <a:rPr lang="es-MX" dirty="0"/>
              <a:t>– Manual.</a:t>
            </a:r>
          </a:p>
          <a:p>
            <a:pPr marL="0" indent="0" fontAlgn="base">
              <a:buNone/>
            </a:pPr>
            <a:r>
              <a:rPr lang="es-MX" dirty="0"/>
              <a:t>– Semiautomática</a:t>
            </a:r>
          </a:p>
          <a:p>
            <a:pPr marL="0" indent="0" fontAlgn="base">
              <a:buNone/>
            </a:pPr>
            <a:r>
              <a:rPr lang="es-MX" dirty="0"/>
              <a:t>– Automática </a:t>
            </a:r>
          </a:p>
          <a:p>
            <a:pPr marL="0" indent="0" fontAlgn="base">
              <a:buNone/>
            </a:pPr>
            <a:r>
              <a:rPr lang="es-MX" dirty="0"/>
              <a:t>d) Por su aplicación.</a:t>
            </a:r>
          </a:p>
          <a:p>
            <a:pPr marL="0" indent="0" fontAlgn="base">
              <a:buNone/>
            </a:pPr>
            <a:r>
              <a:rPr lang="es-MX" dirty="0"/>
              <a:t>– Emergencia.</a:t>
            </a:r>
          </a:p>
          <a:p>
            <a:pPr marL="0" indent="0" fontAlgn="base">
              <a:buNone/>
            </a:pPr>
            <a:r>
              <a:rPr lang="es-MX" dirty="0"/>
              <a:t>– Continua.</a:t>
            </a:r>
          </a:p>
          <a:p>
            <a:pPr marL="0" indent="0">
              <a:buNone/>
            </a:pPr>
            <a:endParaRPr lang="es-MX"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520" y="3812856"/>
            <a:ext cx="4041140" cy="2689543"/>
          </a:xfrm>
          <a:prstGeom prst="rect">
            <a:avLst/>
          </a:prstGeom>
        </p:spPr>
      </p:pic>
    </p:spTree>
    <p:extLst>
      <p:ext uri="{BB962C8B-B14F-4D97-AF65-F5344CB8AC3E}">
        <p14:creationId xmlns:p14="http://schemas.microsoft.com/office/powerpoint/2010/main" val="508572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normAutofit/>
          </a:bodyPr>
          <a:lstStyle/>
          <a:p>
            <a:r>
              <a:rPr lang="es-MX" b="1" dirty="0"/>
              <a:t>Tipos de plantas eléctricas</a:t>
            </a:r>
            <a:br>
              <a:rPr lang="es-MX" b="1" dirty="0"/>
            </a:br>
            <a:endParaRPr lang="es-MX" dirty="0"/>
          </a:p>
        </p:txBody>
      </p:sp>
      <p:sp>
        <p:nvSpPr>
          <p:cNvPr id="4" name="Marcador de contenido 2"/>
          <p:cNvSpPr>
            <a:spLocks noGrp="1"/>
          </p:cNvSpPr>
          <p:nvPr>
            <p:ph idx="1"/>
          </p:nvPr>
        </p:nvSpPr>
        <p:spPr>
          <a:xfrm>
            <a:off x="677334" y="1589089"/>
            <a:ext cx="9861126" cy="4537391"/>
          </a:xfrm>
        </p:spPr>
        <p:txBody>
          <a:bodyPr>
            <a:normAutofit/>
          </a:bodyPr>
          <a:lstStyle/>
          <a:p>
            <a:pPr algn="just"/>
            <a:r>
              <a:rPr lang="es-MX" b="1" dirty="0"/>
              <a:t>Planta eléctrica solar:</a:t>
            </a:r>
            <a:r>
              <a:rPr lang="es-MX" dirty="0"/>
              <a:t> Es la interconexión de diversos dispositivos que transforman la energía solar en electricidad, también llamados sistemas </a:t>
            </a:r>
            <a:r>
              <a:rPr lang="es-MX" dirty="0" err="1"/>
              <a:t>fotovoltáicos</a:t>
            </a:r>
            <a:r>
              <a:rPr lang="es-MX" dirty="0"/>
              <a:t>. La planta eléctrica solar permite cubrir la necesidad de electrificación en regiones montañosas, aisladas o de difícil acceso.</a:t>
            </a:r>
          </a:p>
          <a:p>
            <a:pPr algn="just"/>
            <a:r>
              <a:rPr lang="es-MX" b="1" dirty="0"/>
              <a:t>Planta eléctrica portátil:</a:t>
            </a:r>
            <a:r>
              <a:rPr lang="es-MX" dirty="0"/>
              <a:t> La planta portátil funciona a gasolina, genera 12 voltios. Incluye un contador de horas de uso y se le puede adaptar ruedas para moverla. Son recomendables para hogares pequeños que tengan pocos aparatos eléctricos.</a:t>
            </a:r>
          </a:p>
          <a:p>
            <a:pPr algn="just"/>
            <a:r>
              <a:rPr lang="es-MX" b="1" dirty="0"/>
              <a:t>Planta eléctrica diesel: </a:t>
            </a:r>
            <a:r>
              <a:rPr lang="es-MX" dirty="0"/>
              <a:t>Funciona con la quema de combustibles de la misma forma que lo hace un motor de cualquier vehículo. Se utiliza también en los hospitales o en bases militares.</a:t>
            </a:r>
          </a:p>
          <a:p>
            <a:pPr algn="just"/>
            <a:r>
              <a:rPr lang="es-MX" b="1" dirty="0"/>
              <a:t>Plantas eléctricas industriales: </a:t>
            </a:r>
            <a:r>
              <a:rPr lang="es-MX" dirty="0"/>
              <a:t>Pueden ser utilizadas en trabajo continuo o emergencia ("Stand </a:t>
            </a:r>
            <a:r>
              <a:rPr lang="es-MX" dirty="0" err="1"/>
              <a:t>By</a:t>
            </a:r>
            <a:r>
              <a:rPr lang="es-MX" dirty="0"/>
              <a:t>"). Las plantas industriales tienen capacidades desde 14 KW hasta 2MW en diferentes voltajes y frecuencias.</a:t>
            </a:r>
          </a:p>
          <a:p>
            <a:endParaRPr lang="es-MX" dirty="0"/>
          </a:p>
        </p:txBody>
      </p:sp>
    </p:spTree>
    <p:extLst>
      <p:ext uri="{BB962C8B-B14F-4D97-AF65-F5344CB8AC3E}">
        <p14:creationId xmlns:p14="http://schemas.microsoft.com/office/powerpoint/2010/main" val="2084211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1 Título"/>
          <p:cNvSpPr>
            <a:spLocks noGrp="1"/>
          </p:cNvSpPr>
          <p:nvPr>
            <p:ph type="title"/>
          </p:nvPr>
        </p:nvSpPr>
        <p:spPr>
          <a:xfrm>
            <a:off x="673754" y="643467"/>
            <a:ext cx="4203045" cy="1375608"/>
          </a:xfrm>
        </p:spPr>
        <p:txBody>
          <a:bodyPr anchor="ctr">
            <a:normAutofit/>
          </a:bodyPr>
          <a:lstStyle/>
          <a:p>
            <a:pPr>
              <a:lnSpc>
                <a:spcPct val="90000"/>
              </a:lnSpc>
            </a:pPr>
            <a:r>
              <a:rPr lang="es-MX" sz="2000">
                <a:solidFill>
                  <a:schemeClr val="bg1"/>
                </a:solidFill>
              </a:rPr>
              <a:t>Una planta eléctrica está constituida fundamentalmente por seis elementos básicos que son los siguientes:</a:t>
            </a:r>
          </a:p>
        </p:txBody>
      </p:sp>
      <p:sp>
        <p:nvSpPr>
          <p:cNvPr id="5" name="2 Marcador de contenido"/>
          <p:cNvSpPr>
            <a:spLocks noGrp="1"/>
          </p:cNvSpPr>
          <p:nvPr>
            <p:ph idx="1"/>
          </p:nvPr>
        </p:nvSpPr>
        <p:spPr>
          <a:xfrm>
            <a:off x="673754" y="2160590"/>
            <a:ext cx="3973943" cy="3440110"/>
          </a:xfrm>
        </p:spPr>
        <p:txBody>
          <a:bodyPr>
            <a:normAutofit/>
          </a:bodyPr>
          <a:lstStyle/>
          <a:p>
            <a:pPr fontAlgn="base"/>
            <a:r>
              <a:rPr lang="es-MX" dirty="0">
                <a:solidFill>
                  <a:schemeClr val="bg1"/>
                </a:solidFill>
              </a:rPr>
              <a:t>1) Motor</a:t>
            </a:r>
          </a:p>
          <a:p>
            <a:pPr fontAlgn="base"/>
            <a:r>
              <a:rPr lang="es-MX" dirty="0">
                <a:solidFill>
                  <a:schemeClr val="bg1"/>
                </a:solidFill>
              </a:rPr>
              <a:t>2) Alternador</a:t>
            </a:r>
          </a:p>
          <a:p>
            <a:pPr fontAlgn="base"/>
            <a:r>
              <a:rPr lang="es-MX" dirty="0">
                <a:solidFill>
                  <a:schemeClr val="bg1"/>
                </a:solidFill>
              </a:rPr>
              <a:t>3) Cuadro eléctrico de mando y control</a:t>
            </a:r>
          </a:p>
          <a:p>
            <a:pPr fontAlgn="base"/>
            <a:r>
              <a:rPr lang="es-MX" dirty="0">
                <a:solidFill>
                  <a:schemeClr val="bg1"/>
                </a:solidFill>
              </a:rPr>
              <a:t>4) Una bancada de apoyo</a:t>
            </a:r>
          </a:p>
          <a:p>
            <a:pPr fontAlgn="base"/>
            <a:r>
              <a:rPr lang="es-MX" dirty="0">
                <a:solidFill>
                  <a:schemeClr val="bg1"/>
                </a:solidFill>
              </a:rPr>
              <a:t>5) Sistema de combustible</a:t>
            </a:r>
          </a:p>
          <a:p>
            <a:pPr fontAlgn="base"/>
            <a:r>
              <a:rPr lang="es-MX" dirty="0">
                <a:solidFill>
                  <a:schemeClr val="bg1"/>
                </a:solidFill>
              </a:rPr>
              <a:t>6) Un sistema de gases de escape</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940" t="39484" r="22025" b="21826"/>
          <a:stretch/>
        </p:blipFill>
        <p:spPr bwMode="auto">
          <a:xfrm>
            <a:off x="5488770" y="1543050"/>
            <a:ext cx="6483599" cy="38099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902967272"/>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309</TotalTime>
  <Words>3043</Words>
  <Application>Microsoft Office PowerPoint</Application>
  <PresentationFormat>Panorámica</PresentationFormat>
  <Paragraphs>150</Paragraphs>
  <Slides>32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Tahoma</vt:lpstr>
      <vt:lpstr>Trebuchet MS</vt:lpstr>
      <vt:lpstr>Wingdings</vt:lpstr>
      <vt:lpstr>Wingdings 3</vt:lpstr>
      <vt:lpstr>Faceta</vt:lpstr>
      <vt:lpstr>MAQUINAS TERMICAS UT N°9 Mantenimiento de plantas de emergencia  </vt:lpstr>
      <vt:lpstr>Plantas de Emergencia  </vt:lpstr>
      <vt:lpstr>Partes de una Planta de Emergencia </vt:lpstr>
      <vt:lpstr>Plantas eléctricas de emergencia</vt:lpstr>
      <vt:lpstr>OPERACIÓN AUTOMATICA</vt:lpstr>
      <vt:lpstr>OPERACIÓN MANUAL</vt:lpstr>
      <vt:lpstr>Clasificación de las plantas de emergencia.</vt:lpstr>
      <vt:lpstr>Tipos de plantas eléctricas </vt:lpstr>
      <vt:lpstr>Una planta eléctrica está constituida fundamentalmente por seis elementos básicos que son los siguientes:</vt:lpstr>
      <vt:lpstr>Presentación de PowerPoint</vt:lpstr>
      <vt:lpstr>EL ALTERNADOR</vt:lpstr>
      <vt:lpstr>CUADRO ELECTRICO DE CONTROL</vt:lpstr>
      <vt:lpstr>Bancada de apoyo</vt:lpstr>
      <vt:lpstr>Presentación de PowerPoint</vt:lpstr>
      <vt:lpstr>Presentación de PowerPoint</vt:lpstr>
      <vt:lpstr>Plan Maestro de Mantenimiento a una Planta de Emergencia </vt:lpstr>
      <vt:lpstr>Presentación de PowerPoint</vt:lpstr>
      <vt:lpstr>Presentación de PowerPoint</vt:lpstr>
      <vt:lpstr>Presentación de PowerPoint</vt:lpstr>
      <vt:lpstr>Presentación de PowerPoint</vt:lpstr>
      <vt:lpstr>PUNTOS IMPORTANTES DEL MANTENIMIENTO </vt:lpstr>
      <vt:lpstr>Presentación de PowerPoint</vt:lpstr>
      <vt:lpstr>Presentación de PowerPoint</vt:lpstr>
      <vt:lpstr>Presentación de PowerPoint</vt:lpstr>
      <vt:lpstr>Costos </vt:lpstr>
      <vt:lpstr>Presentación de PowerPoint</vt:lpstr>
      <vt:lpstr>Presentación de PowerPoint</vt:lpstr>
      <vt:lpstr>Presentación de PowerPoint</vt:lpstr>
      <vt:lpstr>Presentación de PowerPoint</vt:lpstr>
      <vt:lpstr>Presentación de PowerPoint</vt:lpstr>
      <vt:lpstr>VENTAJAS DE PLANTAS DE GAS VS PLANTAS DIESEL Y DE GASOLINA </vt:lpstr>
      <vt:lpstr>Beneficios de las plantas de emergencia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MAQUINAS TERMICAS UT N°9 Mantenimiento de plantas de emergencia  </dc:title>
  <dc:creator>Walter Capeletti (prof.)</dc:creator>
  <cp:lastModifiedBy>Walter Capeletti (prof.)</cp:lastModifiedBy>
  <cp:revision>4</cp:revision>
  <dcterms:created xsi:type="dcterms:W3CDTF">2020-10-21T20:50:07Z</dcterms:created>
  <dcterms:modified xsi:type="dcterms:W3CDTF">2020-10-28T19:36:32Z</dcterms:modified>
</cp:coreProperties>
</file>