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68" r:id="rId6"/>
    <p:sldId id="259" r:id="rId7"/>
    <p:sldId id="260" r:id="rId8"/>
    <p:sldId id="261" r:id="rId9"/>
    <p:sldId id="262" r:id="rId10"/>
    <p:sldId id="263" r:id="rId11"/>
    <p:sldId id="264" r:id="rId12"/>
    <p:sldId id="265" r:id="rId13"/>
    <p:sldId id="266"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B4BB28B-27BD-4878-B2EA-B97561B4BA23}" type="slidenum">
              <a:rPr lang="es-ES" smtClean="0"/>
              <a:pPr/>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B4BB28B-27BD-4878-B2EA-B97561B4BA23}"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1B4BB28B-27BD-4878-B2EA-B97561B4BA23}" type="slidenum">
              <a:rPr lang="es-ES" smtClean="0"/>
              <a:pPr/>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1B4BB28B-27BD-4878-B2EA-B97561B4BA23}" type="slidenum">
              <a:rPr lang="es-ES" smtClean="0"/>
              <a:pPr/>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B4BB28B-27BD-4878-B2EA-B97561B4BA23}" type="slidenum">
              <a:rPr lang="es-ES" smtClean="0"/>
              <a:pPr/>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ED893064-CF9C-4273-9C0C-CBCB483429ED}" type="datetimeFigureOut">
              <a:rPr lang="es-ES" smtClean="0"/>
              <a:pPr/>
              <a:t>04/03/2026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B4BB28B-27BD-4878-B2EA-B97561B4BA23}" type="slidenum">
              <a:rPr lang="es-ES" smtClean="0"/>
              <a:pPr/>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1B4BB28B-27BD-4878-B2EA-B97561B4BA23}"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1B4BB28B-27BD-4878-B2EA-B97561B4BA2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1B4BB28B-27BD-4878-B2EA-B97561B4BA2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B4BB28B-27BD-4878-B2EA-B97561B4BA23}" type="slidenum">
              <a:rPr lang="es-ES" smtClean="0"/>
              <a:pPr/>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ED893064-CF9C-4273-9C0C-CBCB483429ED}" type="datetimeFigureOut">
              <a:rPr lang="es-ES" smtClean="0"/>
              <a:pPr/>
              <a:t>04/03/2026</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1B4BB28B-27BD-4878-B2EA-B97561B4BA23}" type="slidenum">
              <a:rPr lang="es-ES" smtClean="0"/>
              <a:pPr/>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ED893064-CF9C-4273-9C0C-CBCB483429ED}" type="datetimeFigureOut">
              <a:rPr lang="es-ES" smtClean="0"/>
              <a:pPr/>
              <a:t>04/03/2026</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D893064-CF9C-4273-9C0C-CBCB483429ED}" type="datetimeFigureOut">
              <a:rPr lang="es-ES" smtClean="0"/>
              <a:pPr/>
              <a:t>04/03/2026</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B4BB28B-27BD-4878-B2EA-B97561B4BA23}" type="slidenum">
              <a:rPr lang="es-ES" smtClean="0"/>
              <a:pPr/>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28596" y="2643182"/>
            <a:ext cx="8286808" cy="3929090"/>
          </a:xfrm>
        </p:spPr>
        <p:txBody>
          <a:bodyPr>
            <a:normAutofit fontScale="25000" lnSpcReduction="20000"/>
          </a:bodyPr>
          <a:lstStyle/>
          <a:p>
            <a:r>
              <a:rPr lang="es-ES" sz="4200" dirty="0" smtClean="0">
                <a:solidFill>
                  <a:schemeClr val="tx1"/>
                </a:solidFill>
              </a:rPr>
              <a:t>¿Qué es la Toxicología Laboral? </a:t>
            </a:r>
          </a:p>
          <a:p>
            <a:endParaRPr lang="es-ES" sz="2900" dirty="0" smtClean="0">
              <a:solidFill>
                <a:schemeClr val="tx1"/>
              </a:solidFill>
            </a:endParaRPr>
          </a:p>
          <a:p>
            <a:pPr algn="just">
              <a:lnSpc>
                <a:spcPct val="170000"/>
              </a:lnSpc>
            </a:pPr>
            <a:r>
              <a:rPr lang="es-ES" sz="3600" dirty="0" smtClean="0">
                <a:solidFill>
                  <a:schemeClr val="tx1"/>
                </a:solidFill>
              </a:rPr>
              <a:t>es una </a:t>
            </a:r>
            <a:r>
              <a:rPr lang="es-ES" sz="3600" u="sng" dirty="0" smtClean="0">
                <a:solidFill>
                  <a:schemeClr val="tx1"/>
                </a:solidFill>
              </a:rPr>
              <a:t>rama</a:t>
            </a:r>
            <a:r>
              <a:rPr lang="es-ES" sz="3600" dirty="0" smtClean="0">
                <a:solidFill>
                  <a:schemeClr val="tx1"/>
                </a:solidFill>
              </a:rPr>
              <a:t> especializada de la toxicología general que se dedica al </a:t>
            </a:r>
            <a:r>
              <a:rPr lang="es-ES" sz="3600" u="sng" dirty="0" smtClean="0">
                <a:solidFill>
                  <a:schemeClr val="tx1"/>
                </a:solidFill>
              </a:rPr>
              <a:t>estudio</a:t>
            </a:r>
            <a:r>
              <a:rPr lang="es-ES" sz="3600" dirty="0" smtClean="0">
                <a:solidFill>
                  <a:schemeClr val="tx1"/>
                </a:solidFill>
              </a:rPr>
              <a:t> sistemático de los </a:t>
            </a:r>
            <a:r>
              <a:rPr lang="es-ES" sz="3600" u="sng" dirty="0" smtClean="0">
                <a:solidFill>
                  <a:schemeClr val="tx1"/>
                </a:solidFill>
              </a:rPr>
              <a:t>efectos nocivos </a:t>
            </a:r>
            <a:r>
              <a:rPr lang="es-ES" sz="3600" dirty="0" smtClean="0">
                <a:solidFill>
                  <a:schemeClr val="tx1"/>
                </a:solidFill>
              </a:rPr>
              <a:t>que las sustancias químicas producen sobre </a:t>
            </a:r>
            <a:r>
              <a:rPr lang="es-ES" sz="3600" u="sng" dirty="0" smtClean="0">
                <a:solidFill>
                  <a:schemeClr val="tx1"/>
                </a:solidFill>
              </a:rPr>
              <a:t>la salud </a:t>
            </a:r>
            <a:r>
              <a:rPr lang="es-ES" sz="3600" dirty="0" smtClean="0">
                <a:solidFill>
                  <a:schemeClr val="tx1"/>
                </a:solidFill>
              </a:rPr>
              <a:t>de los trabajadores. </a:t>
            </a:r>
          </a:p>
          <a:p>
            <a:pPr algn="just">
              <a:lnSpc>
                <a:spcPct val="170000"/>
              </a:lnSpc>
            </a:pPr>
            <a:r>
              <a:rPr lang="es-ES" sz="3600" dirty="0" smtClean="0">
                <a:solidFill>
                  <a:schemeClr val="tx1"/>
                </a:solidFill>
              </a:rPr>
              <a:t>Su </a:t>
            </a:r>
            <a:r>
              <a:rPr lang="es-ES" sz="3600" u="sng" dirty="0" smtClean="0">
                <a:solidFill>
                  <a:schemeClr val="tx1"/>
                </a:solidFill>
              </a:rPr>
              <a:t>campo</a:t>
            </a:r>
            <a:r>
              <a:rPr lang="es-ES" sz="3600" dirty="0" smtClean="0">
                <a:solidFill>
                  <a:schemeClr val="tx1"/>
                </a:solidFill>
              </a:rPr>
              <a:t> de acción abarca desde la </a:t>
            </a:r>
            <a:r>
              <a:rPr lang="es-ES" sz="3600" u="sng" dirty="0" smtClean="0">
                <a:solidFill>
                  <a:schemeClr val="tx1"/>
                </a:solidFill>
              </a:rPr>
              <a:t>identificación</a:t>
            </a:r>
            <a:r>
              <a:rPr lang="es-ES" sz="3600" dirty="0" smtClean="0">
                <a:solidFill>
                  <a:schemeClr val="tx1"/>
                </a:solidFill>
              </a:rPr>
              <a:t> de agentes tóxicos presentes en el </a:t>
            </a:r>
            <a:r>
              <a:rPr lang="es-ES" sz="3600" u="sng" dirty="0" smtClean="0">
                <a:solidFill>
                  <a:schemeClr val="tx1"/>
                </a:solidFill>
              </a:rPr>
              <a:t>entorno de trabajo </a:t>
            </a:r>
            <a:r>
              <a:rPr lang="es-ES" sz="3600" dirty="0" smtClean="0">
                <a:solidFill>
                  <a:schemeClr val="tx1"/>
                </a:solidFill>
              </a:rPr>
              <a:t>hasta el </a:t>
            </a:r>
            <a:r>
              <a:rPr lang="es-ES" sz="3600" u="sng" dirty="0" smtClean="0">
                <a:solidFill>
                  <a:schemeClr val="tx1"/>
                </a:solidFill>
              </a:rPr>
              <a:t>análisis</a:t>
            </a:r>
            <a:r>
              <a:rPr lang="es-ES" sz="3600" dirty="0" smtClean="0">
                <a:solidFill>
                  <a:schemeClr val="tx1"/>
                </a:solidFill>
              </a:rPr>
              <a:t> detallado de cómo estas sustancias ingresan al organismo, se distribuyen, se metabolizan y finalmente se eliminan.</a:t>
            </a:r>
          </a:p>
          <a:p>
            <a:pPr algn="just">
              <a:lnSpc>
                <a:spcPct val="170000"/>
              </a:lnSpc>
            </a:pPr>
            <a:r>
              <a:rPr lang="es-ES" sz="3600" i="1" u="sng" dirty="0" smtClean="0">
                <a:solidFill>
                  <a:schemeClr val="accent1"/>
                </a:solidFill>
              </a:rPr>
              <a:t>Estudio de efectos </a:t>
            </a:r>
          </a:p>
          <a:p>
            <a:pPr algn="just">
              <a:lnSpc>
                <a:spcPct val="170000"/>
              </a:lnSpc>
            </a:pPr>
            <a:r>
              <a:rPr lang="es-ES" sz="3600" dirty="0" smtClean="0">
                <a:solidFill>
                  <a:schemeClr val="tx1"/>
                </a:solidFill>
              </a:rPr>
              <a:t>Analiza cómo los tóxicos afectan órganos y sistemas durante la exposición en la jornada laboral</a:t>
            </a:r>
            <a:r>
              <a:rPr lang="es-ES" sz="3600" i="1" u="sng" dirty="0" smtClean="0">
                <a:solidFill>
                  <a:schemeClr val="accent1"/>
                </a:solidFill>
              </a:rPr>
              <a:t>. </a:t>
            </a:r>
          </a:p>
          <a:p>
            <a:pPr algn="just">
              <a:lnSpc>
                <a:spcPct val="170000"/>
              </a:lnSpc>
            </a:pPr>
            <a:r>
              <a:rPr lang="es-ES" sz="3600" i="1" u="sng" dirty="0" smtClean="0">
                <a:solidFill>
                  <a:schemeClr val="accent1"/>
                </a:solidFill>
              </a:rPr>
              <a:t>Prevención </a:t>
            </a:r>
          </a:p>
          <a:p>
            <a:pPr algn="just">
              <a:lnSpc>
                <a:spcPct val="170000"/>
              </a:lnSpc>
            </a:pPr>
            <a:r>
              <a:rPr lang="es-ES" sz="3600" dirty="0" smtClean="0">
                <a:solidFill>
                  <a:schemeClr val="tx1"/>
                </a:solidFill>
              </a:rPr>
              <a:t>Busca anticiparse a las enfermedades profesionales causadas por agentes químicos mediante controles efectivos. </a:t>
            </a:r>
          </a:p>
          <a:p>
            <a:pPr algn="just">
              <a:lnSpc>
                <a:spcPct val="170000"/>
              </a:lnSpc>
            </a:pPr>
            <a:r>
              <a:rPr lang="es-ES" sz="3600" i="1" u="sng" dirty="0" smtClean="0">
                <a:solidFill>
                  <a:schemeClr val="accent1"/>
                </a:solidFill>
              </a:rPr>
              <a:t>Protección integral </a:t>
            </a:r>
          </a:p>
          <a:p>
            <a:pPr algn="just">
              <a:lnSpc>
                <a:spcPct val="170000"/>
              </a:lnSpc>
            </a:pPr>
            <a:r>
              <a:rPr lang="es-ES" sz="3600" dirty="0" smtClean="0">
                <a:solidFill>
                  <a:schemeClr val="tx1"/>
                </a:solidFill>
              </a:rPr>
              <a:t>Garantiza que las condiciones de trabajo no comprometan la salud ni la calidad de vida del trabajador.</a:t>
            </a:r>
            <a:endParaRPr lang="es-ES" sz="3600" dirty="0">
              <a:solidFill>
                <a:schemeClr val="tx1"/>
              </a:solidFill>
            </a:endParaRPr>
          </a:p>
        </p:txBody>
      </p:sp>
      <p:sp>
        <p:nvSpPr>
          <p:cNvPr id="2" name="1 Título"/>
          <p:cNvSpPr>
            <a:spLocks noGrp="1"/>
          </p:cNvSpPr>
          <p:nvPr>
            <p:ph type="ctrTitle"/>
          </p:nvPr>
        </p:nvSpPr>
        <p:spPr/>
        <p:txBody>
          <a:bodyPr>
            <a:normAutofit fontScale="90000"/>
          </a:bodyPr>
          <a:lstStyle/>
          <a:p>
            <a:r>
              <a:rPr lang="es-ES" dirty="0" smtClean="0"/>
              <a:t>UNIDAD 1: Introducción a la Toxicología Laboral.</a:t>
            </a:r>
            <a:br>
              <a:rPr lang="es-ES" dirty="0" smtClean="0"/>
            </a:br>
            <a:r>
              <a:rPr lang="es-ES" sz="1300" dirty="0" smtClean="0">
                <a:solidFill>
                  <a:schemeClr val="tx1"/>
                </a:solidFill>
              </a:rPr>
              <a:t>Concepto, alcance e importancia de la disciplina que protege la salud de los trabajadores frente al riesgo químico</a:t>
            </a:r>
            <a:endParaRPr lang="es-ES" sz="13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85728"/>
            <a:ext cx="8534400" cy="758952"/>
          </a:xfrm>
        </p:spPr>
        <p:txBody>
          <a:bodyPr>
            <a:normAutofit fontScale="90000"/>
          </a:bodyPr>
          <a:lstStyle/>
          <a:p>
            <a:r>
              <a:rPr lang="es-ES" sz="2700" dirty="0" smtClean="0">
                <a:solidFill>
                  <a:srgbClr val="C00000"/>
                </a:solidFill>
              </a:rPr>
              <a:t>Concepto de Agente Contaminante en el Ambiente de Trabajo </a:t>
            </a:r>
            <a:r>
              <a:rPr lang="es-ES" dirty="0" smtClean="0"/>
              <a:t/>
            </a:r>
            <a:br>
              <a:rPr lang="es-ES" dirty="0" smtClean="0"/>
            </a:br>
            <a:r>
              <a:rPr lang="es-ES" sz="1000" dirty="0" smtClean="0">
                <a:solidFill>
                  <a:schemeClr val="tx1"/>
                </a:solidFill>
              </a:rPr>
              <a:t>Un agente contaminante es toda sustancia química, física o biológica presente en el lugar de trabajo que, en concentraciones o intensidades suficientes, puede causar daño a la salud del trabajador. Su correcta identificación y control es la piedra angular de la toxicología laboral.</a:t>
            </a:r>
            <a:endParaRPr lang="es-ES" sz="1000" dirty="0">
              <a:solidFill>
                <a:schemeClr val="tx1"/>
              </a:solidFill>
            </a:endParaRPr>
          </a:p>
        </p:txBody>
      </p:sp>
      <p:sp>
        <p:nvSpPr>
          <p:cNvPr id="3" name="2 Marcador de contenido"/>
          <p:cNvSpPr>
            <a:spLocks noGrp="1"/>
          </p:cNvSpPr>
          <p:nvPr>
            <p:ph sz="quarter" idx="1"/>
          </p:nvPr>
        </p:nvSpPr>
        <p:spPr/>
        <p:txBody>
          <a:bodyPr>
            <a:normAutofit fontScale="70000" lnSpcReduction="20000"/>
          </a:bodyPr>
          <a:lstStyle/>
          <a:p>
            <a:r>
              <a:rPr lang="es-ES" sz="3400" dirty="0" smtClean="0"/>
              <a:t>Gases y Vapores </a:t>
            </a:r>
          </a:p>
          <a:p>
            <a:pPr>
              <a:buNone/>
            </a:pPr>
            <a:r>
              <a:rPr lang="es-ES" dirty="0" smtClean="0"/>
              <a:t>Sustancias en estado gaseoso como monóxido de carbono, vapores de solventes orgánicos(tolueno, acetona) y gases de soldadura(</a:t>
            </a:r>
            <a:r>
              <a:rPr lang="es-ES" dirty="0" err="1" smtClean="0"/>
              <a:t>ox</a:t>
            </a:r>
            <a:r>
              <a:rPr lang="es-ES" dirty="0" smtClean="0"/>
              <a:t>. De </a:t>
            </a:r>
            <a:r>
              <a:rPr lang="es-ES" dirty="0" err="1" smtClean="0"/>
              <a:t>nitrogrno</a:t>
            </a:r>
            <a:r>
              <a:rPr lang="es-ES" dirty="0" smtClean="0"/>
              <a:t>, ozono) que se dispersan en el aire del ambiente laboral. </a:t>
            </a:r>
          </a:p>
          <a:p>
            <a:r>
              <a:rPr lang="es-ES" sz="3400" dirty="0" smtClean="0"/>
              <a:t>Polvos y Partículas </a:t>
            </a:r>
          </a:p>
          <a:p>
            <a:pPr>
              <a:buNone/>
            </a:pPr>
            <a:r>
              <a:rPr lang="es-ES" dirty="0" smtClean="0"/>
              <a:t>Material </a:t>
            </a:r>
            <a:r>
              <a:rPr lang="es-ES" dirty="0" err="1" smtClean="0"/>
              <a:t>particulado</a:t>
            </a:r>
            <a:r>
              <a:rPr lang="es-ES" dirty="0" smtClean="0"/>
              <a:t> como polvo de sílice, asbesto, carbón y partículas metálicas generadas por procesos de corte, trituración o lijado industrial. </a:t>
            </a:r>
          </a:p>
          <a:p>
            <a:r>
              <a:rPr lang="es-ES" sz="3400" dirty="0" smtClean="0"/>
              <a:t>Líquidos Químicos </a:t>
            </a:r>
          </a:p>
          <a:p>
            <a:pPr>
              <a:buNone/>
            </a:pPr>
            <a:r>
              <a:rPr lang="es-ES" dirty="0" smtClean="0"/>
              <a:t>Solventes, ácidos, bases y pesticidas en forma líquida que pueden ingresar al organismo por contacto dérmico, inhalación de nieblas o ingestión accidental. </a:t>
            </a:r>
          </a:p>
          <a:p>
            <a:r>
              <a:rPr lang="es-ES" sz="3400" dirty="0" smtClean="0"/>
              <a:t>Metales Pesados </a:t>
            </a:r>
          </a:p>
          <a:p>
            <a:pPr>
              <a:buNone/>
            </a:pPr>
            <a:r>
              <a:rPr lang="es-ES" dirty="0" smtClean="0"/>
              <a:t>Plomo, mercurio, cadmio y cromo son ejemplos de contaminantes metálicos con efectos acumulativos graves sobre el sistema nervioso, renal y hematológico.</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8534400" cy="758952"/>
          </a:xfrm>
        </p:spPr>
        <p:txBody>
          <a:bodyPr>
            <a:noAutofit/>
          </a:bodyPr>
          <a:lstStyle/>
          <a:p>
            <a:r>
              <a:rPr lang="es-ES" sz="2800" dirty="0" smtClean="0">
                <a:solidFill>
                  <a:srgbClr val="C00000"/>
                </a:solidFill>
              </a:rPr>
              <a:t>Caso Práctico: Programa "Buena Química" en Argentina</a:t>
            </a:r>
            <a:endParaRPr lang="es-ES" sz="2800" dirty="0">
              <a:solidFill>
                <a:srgbClr val="C00000"/>
              </a:solidFill>
            </a:endParaRPr>
          </a:p>
        </p:txBody>
      </p:sp>
      <p:sp>
        <p:nvSpPr>
          <p:cNvPr id="3" name="2 Marcador de contenido"/>
          <p:cNvSpPr>
            <a:spLocks noGrp="1"/>
          </p:cNvSpPr>
          <p:nvPr>
            <p:ph sz="quarter" idx="1"/>
          </p:nvPr>
        </p:nvSpPr>
        <p:spPr>
          <a:xfrm>
            <a:off x="357158" y="1500174"/>
            <a:ext cx="8503920" cy="4572000"/>
          </a:xfrm>
        </p:spPr>
        <p:txBody>
          <a:bodyPr>
            <a:noAutofit/>
          </a:bodyPr>
          <a:lstStyle/>
          <a:p>
            <a:pPr algn="just">
              <a:lnSpc>
                <a:spcPct val="170000"/>
              </a:lnSpc>
              <a:buNone/>
            </a:pPr>
            <a:r>
              <a:rPr lang="es-ES" sz="1600" dirty="0" smtClean="0"/>
              <a:t>El programa </a:t>
            </a:r>
            <a:r>
              <a:rPr lang="es-ES" sz="1600" i="1" dirty="0" smtClean="0"/>
              <a:t>"Buena Química", </a:t>
            </a:r>
            <a:r>
              <a:rPr lang="es-ES" sz="1600" dirty="0" smtClean="0"/>
              <a:t>impulsado por la Superintendencia de Riesgos del Trabajo </a:t>
            </a:r>
            <a:r>
              <a:rPr lang="es-ES" sz="1600" b="1" dirty="0" smtClean="0"/>
              <a:t>(SRT) </a:t>
            </a:r>
            <a:r>
              <a:rPr lang="es-ES" sz="1600" dirty="0" smtClean="0"/>
              <a:t>de Argentina, es un ejemplo destacado de cómo la </a:t>
            </a:r>
            <a:r>
              <a:rPr lang="es-ES" sz="1600" b="1" dirty="0" smtClean="0"/>
              <a:t>toxicología laboral </a:t>
            </a:r>
            <a:r>
              <a:rPr lang="es-ES" sz="1600" dirty="0" smtClean="0"/>
              <a:t>se traduce en acciones concretas para proteger a los trabajadores. Esta iniciativa fue diseñada para promover el trabajo seguro con sustancias químicas en diversos sectores productivos del país. A través de campañas de capacitación, difusión y asesoramiento técnico, el programa busca que tanto empleadores como trabajadores comprendan los riesgos asociados a la manipulación de sustancias químicas y adopten prácticas seguras en su rutina diaria. Incluye material didáctico, guías prácticas y talleres presenciales orientados a la prevención. Este tipo de intervención demuestra que la inversión en formación y concientización es una de las herramientas más efectivas para reducir accidentes y enfermedades profesionales de origen químico.</a:t>
            </a:r>
            <a:endParaRPr lang="es-E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85728"/>
            <a:ext cx="8534400" cy="758952"/>
          </a:xfrm>
        </p:spPr>
        <p:txBody>
          <a:bodyPr>
            <a:noAutofit/>
          </a:bodyPr>
          <a:lstStyle/>
          <a:p>
            <a:r>
              <a:rPr lang="es-ES" sz="2800" dirty="0" smtClean="0">
                <a:solidFill>
                  <a:srgbClr val="C00000"/>
                </a:solidFill>
              </a:rPr>
              <a:t>Caso Práctico: Programa "Buena Química" en Argentina</a:t>
            </a:r>
            <a:endParaRPr lang="es-ES" sz="2800" dirty="0"/>
          </a:p>
        </p:txBody>
      </p:sp>
      <p:sp>
        <p:nvSpPr>
          <p:cNvPr id="3" name="2 Marcador de contenido"/>
          <p:cNvSpPr>
            <a:spLocks noGrp="1"/>
          </p:cNvSpPr>
          <p:nvPr>
            <p:ph sz="quarter" idx="1"/>
          </p:nvPr>
        </p:nvSpPr>
        <p:spPr/>
        <p:txBody>
          <a:bodyPr>
            <a:normAutofit lnSpcReduction="10000"/>
          </a:bodyPr>
          <a:lstStyle/>
          <a:p>
            <a:pPr>
              <a:buNone/>
            </a:pPr>
            <a:r>
              <a:rPr lang="es-ES" b="1" dirty="0" smtClean="0"/>
              <a:t>Pilares del Programa</a:t>
            </a:r>
          </a:p>
          <a:p>
            <a:r>
              <a:rPr lang="es-ES" dirty="0" smtClean="0"/>
              <a:t>Capacitación: </a:t>
            </a:r>
          </a:p>
          <a:p>
            <a:pPr>
              <a:buNone/>
            </a:pPr>
            <a:r>
              <a:rPr lang="es-ES" dirty="0" smtClean="0"/>
              <a:t>Talleres y cursos sobre manejo seguro de químicos</a:t>
            </a:r>
          </a:p>
          <a:p>
            <a:r>
              <a:rPr lang="es-ES" dirty="0" smtClean="0"/>
              <a:t>Difusión: </a:t>
            </a:r>
          </a:p>
          <a:p>
            <a:pPr>
              <a:buNone/>
            </a:pPr>
            <a:r>
              <a:rPr lang="es-ES" dirty="0" smtClean="0"/>
              <a:t>Material informativo y campañas de concientización </a:t>
            </a:r>
          </a:p>
          <a:p>
            <a:r>
              <a:rPr lang="es-ES" dirty="0" smtClean="0"/>
              <a:t>Asesoramiento: </a:t>
            </a:r>
          </a:p>
          <a:p>
            <a:pPr>
              <a:buNone/>
            </a:pPr>
            <a:r>
              <a:rPr lang="es-ES" dirty="0" smtClean="0"/>
              <a:t>Apoyo técnico especializado a empresas </a:t>
            </a:r>
          </a:p>
          <a:p>
            <a:r>
              <a:rPr lang="es-ES" dirty="0" smtClean="0"/>
              <a:t>Prevención: </a:t>
            </a:r>
          </a:p>
          <a:p>
            <a:pPr>
              <a:buNone/>
            </a:pPr>
            <a:r>
              <a:rPr lang="es-ES" dirty="0" smtClean="0"/>
              <a:t>Protocolos y guías de actuación ante emergencias químicas</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200" dirty="0" smtClean="0">
                <a:solidFill>
                  <a:srgbClr val="C00000"/>
                </a:solidFill>
              </a:rPr>
              <a:t>Conclusión: La Toxicología Laboral como Pilar de la Seguridad </a:t>
            </a:r>
            <a:r>
              <a:rPr lang="es-ES" dirty="0" smtClean="0"/>
              <a:t/>
            </a:r>
            <a:br>
              <a:rPr lang="es-ES" dirty="0" smtClean="0"/>
            </a:br>
            <a:r>
              <a:rPr lang="es-ES" sz="1000" dirty="0" smtClean="0">
                <a:solidFill>
                  <a:schemeClr val="tx1"/>
                </a:solidFill>
              </a:rPr>
              <a:t>La toxicología laboral es una disciplina fundamental e irrenunciable para garantizar ambientes de trabajo saludables y prevenir daños derivados de la exposición a agentes químicos. Su correcto ejercicio requiere formación especializada, actualización permanente y un compromiso multidisciplinario entre profesionales de la salud, la ingeniería y la gestión organizacional</a:t>
            </a:r>
            <a:endParaRPr lang="es-ES" sz="1000"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r>
              <a:rPr lang="es-ES" dirty="0" smtClean="0"/>
              <a:t>Prevención</a:t>
            </a:r>
          </a:p>
          <a:p>
            <a:pPr>
              <a:buNone/>
            </a:pPr>
            <a:r>
              <a:rPr lang="es-ES" dirty="0" smtClean="0"/>
              <a:t> Es más eficaz y económico prevenir que curar. La identificación temprana de riesgos salva vidas.</a:t>
            </a:r>
          </a:p>
          <a:p>
            <a:r>
              <a:rPr lang="es-ES" dirty="0" smtClean="0"/>
              <a:t>Integración </a:t>
            </a:r>
          </a:p>
          <a:p>
            <a:pPr>
              <a:buNone/>
            </a:pPr>
            <a:r>
              <a:rPr lang="es-ES" dirty="0" smtClean="0"/>
              <a:t>Solo la articulación entre toxicología, salud ocupacional e higiene industrial garantiza protección real. </a:t>
            </a:r>
          </a:p>
          <a:p>
            <a:r>
              <a:rPr lang="es-ES" dirty="0" smtClean="0"/>
              <a:t>Compromiso </a:t>
            </a:r>
          </a:p>
          <a:p>
            <a:pPr>
              <a:buNone/>
            </a:pPr>
            <a:r>
              <a:rPr lang="es-ES" dirty="0" smtClean="0"/>
              <a:t>Cada profesional tiene la responsabilidad de aplicar estos conocimientos en su práctica diaria. </a:t>
            </a:r>
          </a:p>
          <a:p>
            <a:pPr>
              <a:buNone/>
            </a:pPr>
            <a:endParaRPr lang="es-ES" dirty="0" smtClean="0"/>
          </a:p>
          <a:p>
            <a:pPr>
              <a:buNone/>
            </a:pPr>
            <a:r>
              <a:rPr lang="es-ES" sz="2200" b="1" i="1" dirty="0" smtClean="0"/>
              <a:t>"La verdadera medida de una sociedad se refleja en cómo protege la salud de quienes trabajan para construirla.”</a:t>
            </a:r>
            <a:endParaRPr lang="es-ES" sz="2200"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357166"/>
            <a:ext cx="8534400" cy="758952"/>
          </a:xfrm>
        </p:spPr>
        <p:txBody>
          <a:bodyPr>
            <a:noAutofit/>
          </a:bodyPr>
          <a:lstStyle/>
          <a:p>
            <a:r>
              <a:rPr lang="es-ES" sz="2800" dirty="0" smtClean="0">
                <a:solidFill>
                  <a:schemeClr val="accent1"/>
                </a:solidFill>
              </a:rPr>
              <a:t>ALCANCE E IMPORTANCIA DE LA TOXICOLOGÍA LABORAL</a:t>
            </a:r>
            <a:endParaRPr lang="es-ES" sz="2800" dirty="0">
              <a:solidFill>
                <a:schemeClr val="accent1"/>
              </a:solidFill>
            </a:endParaRPr>
          </a:p>
        </p:txBody>
      </p:sp>
      <p:sp>
        <p:nvSpPr>
          <p:cNvPr id="3" name="2 Marcador de contenido"/>
          <p:cNvSpPr>
            <a:spLocks noGrp="1"/>
          </p:cNvSpPr>
          <p:nvPr>
            <p:ph sz="quarter" idx="1"/>
          </p:nvPr>
        </p:nvSpPr>
        <p:spPr/>
        <p:txBody>
          <a:bodyPr>
            <a:normAutofit fontScale="55000" lnSpcReduction="20000"/>
          </a:bodyPr>
          <a:lstStyle/>
          <a:p>
            <a:pPr algn="just"/>
            <a:r>
              <a:rPr lang="es-ES" dirty="0" smtClean="0"/>
              <a:t>La toxicología laboral tiene un alcance que trasciende las fronteras del laboratorio. </a:t>
            </a:r>
          </a:p>
          <a:p>
            <a:pPr algn="just">
              <a:buNone/>
            </a:pPr>
            <a:endParaRPr lang="es-ES" dirty="0" smtClean="0"/>
          </a:p>
          <a:p>
            <a:pPr algn="just"/>
            <a:r>
              <a:rPr lang="es-ES" u="sng" dirty="0" smtClean="0"/>
              <a:t>Objetivo principal:</a:t>
            </a:r>
            <a:r>
              <a:rPr lang="es-ES" dirty="0" smtClean="0"/>
              <a:t> Es la </a:t>
            </a:r>
            <a:r>
              <a:rPr lang="es-ES" i="1" dirty="0" smtClean="0"/>
              <a:t>prevención de daños a la salud </a:t>
            </a:r>
            <a:r>
              <a:rPr lang="es-ES" dirty="0" smtClean="0"/>
              <a:t>derivados de la exposición continua o intermitente a contaminantes químicos en el ambiente de trabajo. </a:t>
            </a:r>
          </a:p>
          <a:p>
            <a:pPr algn="just">
              <a:buNone/>
            </a:pPr>
            <a:endParaRPr lang="es-ES" dirty="0" smtClean="0"/>
          </a:p>
          <a:p>
            <a:pPr algn="just">
              <a:buNone/>
            </a:pPr>
            <a:r>
              <a:rPr lang="es-ES" dirty="0" smtClean="0"/>
              <a:t>En Argentina, donde sectores como el petroquímico, farmacéutico y textil tienen una presencia significativa, las enfermedades químicas laborales representan una preocupación importante para la salud pública. </a:t>
            </a:r>
          </a:p>
          <a:p>
            <a:pPr algn="just">
              <a:buNone/>
            </a:pPr>
            <a:endParaRPr lang="es-ES" dirty="0" smtClean="0"/>
          </a:p>
          <a:p>
            <a:pPr algn="just">
              <a:buNone/>
            </a:pPr>
            <a:r>
              <a:rPr lang="es-ES" dirty="0" smtClean="0"/>
              <a:t>Más allá de las cifras, la toxicología laboral contribuye directamente a la creación de ambientes laborales seguros y saludables, impactando positivamente en la calidad de vida de los trabajadores y en la productividad de las organizaciones en el contexto laboral e industrial argentino. </a:t>
            </a:r>
          </a:p>
          <a:p>
            <a:pPr algn="just">
              <a:buNone/>
            </a:pPr>
            <a:endParaRPr lang="es-ES" dirty="0" smtClean="0"/>
          </a:p>
          <a:p>
            <a:pPr algn="just"/>
            <a:r>
              <a:rPr lang="es-ES" dirty="0" smtClean="0"/>
              <a:t>350K+ Trabajadores expuestos En industrias químicas y afines en Argentina (estimado).</a:t>
            </a:r>
          </a:p>
          <a:p>
            <a:pPr algn="just">
              <a:buNone/>
            </a:pPr>
            <a:endParaRPr lang="es-ES" dirty="0" smtClean="0"/>
          </a:p>
          <a:p>
            <a:pPr algn="just"/>
            <a:r>
              <a:rPr lang="es-ES" dirty="0" smtClean="0"/>
              <a:t>13M Sustancias conocidas Registradas en bases de datos químicas mundiales.</a:t>
            </a:r>
          </a:p>
          <a:p>
            <a:pPr algn="just">
              <a:buNone/>
            </a:pPr>
            <a:endParaRPr lang="es-ES" dirty="0" smtClean="0"/>
          </a:p>
          <a:p>
            <a:pPr algn="just"/>
            <a:r>
              <a:rPr lang="es-ES" dirty="0" smtClean="0"/>
              <a:t>100k Sustancias utilizadas activamente en la industria global</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142852"/>
            <a:ext cx="8501122" cy="973266"/>
          </a:xfrm>
        </p:spPr>
        <p:txBody>
          <a:bodyPr>
            <a:normAutofit/>
          </a:bodyPr>
          <a:lstStyle/>
          <a:p>
            <a:r>
              <a:rPr lang="es-ES" sz="2700" dirty="0" smtClean="0">
                <a:solidFill>
                  <a:schemeClr val="accent1"/>
                </a:solidFill>
              </a:rPr>
              <a:t>Áreas de la Toxicología Laboral</a:t>
            </a:r>
            <a:r>
              <a:rPr lang="es-ES" dirty="0" smtClean="0"/>
              <a:t/>
            </a:r>
            <a:br>
              <a:rPr lang="es-ES" dirty="0" smtClean="0"/>
            </a:br>
            <a:r>
              <a:rPr lang="es-ES" sz="1000" dirty="0" smtClean="0">
                <a:solidFill>
                  <a:schemeClr val="tx1"/>
                </a:solidFill>
              </a:rPr>
              <a:t>La toxicología laboral se organiza en áreas de acción complementarias que, en conjunto, conforman un marco integral para la protección de la salud en el trabajo. Cada una de estas áreas cumple un rol específico y esencial</a:t>
            </a:r>
            <a:endParaRPr lang="es-ES" sz="1000" dirty="0">
              <a:solidFill>
                <a:schemeClr val="tx1"/>
              </a:solidFill>
            </a:endParaRPr>
          </a:p>
        </p:txBody>
      </p:sp>
      <p:graphicFrame>
        <p:nvGraphicFramePr>
          <p:cNvPr id="6" name="5 Marcador de contenido"/>
          <p:cNvGraphicFramePr>
            <a:graphicFrameLocks noGrp="1"/>
          </p:cNvGraphicFramePr>
          <p:nvPr>
            <p:ph sz="quarter" idx="1"/>
          </p:nvPr>
        </p:nvGraphicFramePr>
        <p:xfrm>
          <a:off x="214281" y="1527174"/>
          <a:ext cx="8591584" cy="4616469"/>
        </p:xfrm>
        <a:graphic>
          <a:graphicData uri="http://schemas.openxmlformats.org/drawingml/2006/table">
            <a:tbl>
              <a:tblPr firstRow="1" bandRow="1">
                <a:tableStyleId>{5C22544A-7EE6-4342-B048-85BDC9FD1C3A}</a:tableStyleId>
              </a:tblPr>
              <a:tblGrid>
                <a:gridCol w="2147896"/>
                <a:gridCol w="2147896"/>
                <a:gridCol w="2147896"/>
                <a:gridCol w="2147896"/>
              </a:tblGrid>
              <a:tr h="982227">
                <a:tc>
                  <a:txBody>
                    <a:bodyPr/>
                    <a:lstStyle/>
                    <a:p>
                      <a:pPr algn="l"/>
                      <a:r>
                        <a:rPr lang="es-ES" dirty="0" smtClean="0"/>
                        <a:t>Evaluación y Control de Riesgos</a:t>
                      </a:r>
                      <a:endParaRPr lang="es-ES" dirty="0"/>
                    </a:p>
                  </a:txBody>
                  <a:tcPr/>
                </a:tc>
                <a:tc>
                  <a:txBody>
                    <a:bodyPr/>
                    <a:lstStyle/>
                    <a:p>
                      <a:r>
                        <a:rPr lang="es-ES" dirty="0" smtClean="0"/>
                        <a:t>Diagnóstico y Vigilancia</a:t>
                      </a:r>
                      <a:endParaRPr lang="es-ES" dirty="0"/>
                    </a:p>
                  </a:txBody>
                  <a:tcPr/>
                </a:tc>
                <a:tc>
                  <a:txBody>
                    <a:bodyPr/>
                    <a:lstStyle/>
                    <a:p>
                      <a:r>
                        <a:rPr lang="es-ES" dirty="0" smtClean="0"/>
                        <a:t>Investigación Toxicológica</a:t>
                      </a:r>
                      <a:endParaRPr lang="es-ES" dirty="0"/>
                    </a:p>
                  </a:txBody>
                  <a:tcPr/>
                </a:tc>
                <a:tc>
                  <a:txBody>
                    <a:bodyPr/>
                    <a:lstStyle/>
                    <a:p>
                      <a:r>
                        <a:rPr lang="es-ES" dirty="0" smtClean="0"/>
                        <a:t>Capacitación y Asesoramiento</a:t>
                      </a:r>
                      <a:endParaRPr lang="es-ES" dirty="0"/>
                    </a:p>
                  </a:txBody>
                  <a:tcPr/>
                </a:tc>
              </a:tr>
              <a:tr h="3634242">
                <a:tc>
                  <a:txBody>
                    <a:bodyPr/>
                    <a:lstStyle/>
                    <a:p>
                      <a:pPr algn="l"/>
                      <a:r>
                        <a:rPr lang="es-ES" dirty="0" smtClean="0"/>
                        <a:t>Identificación de agentes químicos peligrosos y medición de niveles de exposición para determinar si superan los límites seguros establecidos por la normativa vigente.</a:t>
                      </a:r>
                      <a:endParaRPr lang="es-ES" dirty="0"/>
                    </a:p>
                  </a:txBody>
                  <a:tcPr/>
                </a:tc>
                <a:tc>
                  <a:txBody>
                    <a:bodyPr/>
                    <a:lstStyle/>
                    <a:p>
                      <a:r>
                        <a:rPr lang="es-ES" dirty="0" smtClean="0"/>
                        <a:t>Monitoreo sistemático de la salud de los trabajadores expuestos mediante exámenes periódicos, </a:t>
                      </a:r>
                      <a:r>
                        <a:rPr lang="es-ES" dirty="0" err="1" smtClean="0"/>
                        <a:t>biomarcadores</a:t>
                      </a:r>
                      <a:r>
                        <a:rPr lang="es-ES" dirty="0" smtClean="0"/>
                        <a:t> y evaluaciones clínicas especializadas.</a:t>
                      </a:r>
                      <a:endParaRPr lang="es-ES" dirty="0"/>
                    </a:p>
                  </a:txBody>
                  <a:tcPr/>
                </a:tc>
                <a:tc>
                  <a:txBody>
                    <a:bodyPr/>
                    <a:lstStyle/>
                    <a:p>
                      <a:r>
                        <a:rPr lang="es-ES" dirty="0" smtClean="0"/>
                        <a:t>Estudio de los mecanismos de acción tóxica a nivel celular y molecular, y desarrollo de medidas preventivas basadas en evidencia científica.</a:t>
                      </a:r>
                      <a:endParaRPr lang="es-ES" dirty="0"/>
                    </a:p>
                  </a:txBody>
                  <a:tcPr/>
                </a:tc>
                <a:tc>
                  <a:txBody>
                    <a:bodyPr/>
                    <a:lstStyle/>
                    <a:p>
                      <a:r>
                        <a:rPr lang="es-ES" dirty="0" smtClean="0"/>
                        <a:t>Formación continua del personal en manejo seguro de sustancias, lectura de hojas de seguridad y protocolos de emergencia ante derrames o exposiciones.</a:t>
                      </a:r>
                      <a:endParaRPr lang="es-ES"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200" b="1" dirty="0" smtClean="0">
                <a:solidFill>
                  <a:srgbClr val="C00000"/>
                </a:solidFill>
              </a:rPr>
              <a:t>Niveles de exposición y normativa vigente en Argentina</a:t>
            </a:r>
            <a:r>
              <a:rPr lang="es-ES" b="1" dirty="0" smtClean="0"/>
              <a:t/>
            </a:r>
            <a:br>
              <a:rPr lang="es-ES" b="1" dirty="0" smtClean="0"/>
            </a:br>
            <a:r>
              <a:rPr lang="es-ES" sz="1100" dirty="0" smtClean="0">
                <a:solidFill>
                  <a:schemeClr val="tx1"/>
                </a:solidFill>
              </a:rPr>
              <a:t>Cuando se habla de </a:t>
            </a:r>
            <a:r>
              <a:rPr lang="es-ES" sz="1100" b="1" dirty="0" smtClean="0">
                <a:solidFill>
                  <a:schemeClr val="tx1"/>
                </a:solidFill>
              </a:rPr>
              <a:t>medición de niveles de exposición a agentes químicos</a:t>
            </a:r>
            <a:r>
              <a:rPr lang="es-ES" sz="1100" dirty="0" smtClean="0">
                <a:solidFill>
                  <a:schemeClr val="tx1"/>
                </a:solidFill>
              </a:rPr>
              <a:t>, se hace referencia a comparar la concentración de una sustancia presente en el ambiente laboral con valores establecidos por normativas oficiales.</a:t>
            </a:r>
            <a:endParaRPr lang="es-ES" dirty="0"/>
          </a:p>
        </p:txBody>
      </p:sp>
      <p:sp>
        <p:nvSpPr>
          <p:cNvPr id="3" name="2 Marcador de contenido"/>
          <p:cNvSpPr>
            <a:spLocks noGrp="1"/>
          </p:cNvSpPr>
          <p:nvPr>
            <p:ph sz="quarter" idx="1"/>
          </p:nvPr>
        </p:nvSpPr>
        <p:spPr/>
        <p:txBody>
          <a:bodyPr>
            <a:normAutofit fontScale="55000" lnSpcReduction="20000"/>
          </a:bodyPr>
          <a:lstStyle/>
          <a:p>
            <a:r>
              <a:rPr lang="es-ES" dirty="0" smtClean="0"/>
              <a:t>Estos valores se denominan: </a:t>
            </a:r>
            <a:r>
              <a:rPr lang="es-ES" b="1" dirty="0" smtClean="0"/>
              <a:t>Límites de Exposición Ocupacional</a:t>
            </a:r>
            <a:endParaRPr lang="es-ES" dirty="0" smtClean="0"/>
          </a:p>
          <a:p>
            <a:pPr>
              <a:buNone/>
            </a:pPr>
            <a:r>
              <a:rPr lang="es-ES" dirty="0" smtClean="0"/>
              <a:t>Su objetivo es </a:t>
            </a:r>
            <a:r>
              <a:rPr lang="es-ES" b="1" dirty="0" smtClean="0"/>
              <a:t>proteger la salud del trabajador, </a:t>
            </a:r>
            <a:r>
              <a:rPr lang="es-ES" dirty="0" smtClean="0"/>
              <a:t>evitando efectos tóxicos.</a:t>
            </a:r>
          </a:p>
          <a:p>
            <a:pPr>
              <a:buNone/>
            </a:pPr>
            <a:endParaRPr lang="es-ES" b="1" dirty="0" smtClean="0"/>
          </a:p>
          <a:p>
            <a:pPr>
              <a:buNone/>
            </a:pPr>
            <a:r>
              <a:rPr lang="es-ES" b="1" dirty="0" smtClean="0"/>
              <a:t>AR1. Normativa vigente en Argentina</a:t>
            </a:r>
          </a:p>
          <a:p>
            <a:r>
              <a:rPr lang="es-ES" dirty="0" smtClean="0"/>
              <a:t>En nuestro país, la regulación del riesgo químico laboral está principalmente a cargo de la:</a:t>
            </a:r>
          </a:p>
          <a:p>
            <a:pPr>
              <a:buNone/>
            </a:pPr>
            <a:r>
              <a:rPr lang="es-ES" dirty="0" smtClean="0"/>
              <a:t>Superintendencia de Riesgos del Trabajo (SRT) y se basa en normas nacionales e internacionales como:</a:t>
            </a:r>
          </a:p>
          <a:p>
            <a:r>
              <a:rPr lang="es-ES" dirty="0" smtClean="0"/>
              <a:t>Ley 19.587 de Higiene y Seguridad en el Trabajo</a:t>
            </a:r>
          </a:p>
          <a:p>
            <a:r>
              <a:rPr lang="es-ES" dirty="0" smtClean="0"/>
              <a:t>Decreto 351/79 (reglamentario)</a:t>
            </a:r>
          </a:p>
          <a:p>
            <a:r>
              <a:rPr lang="es-ES" dirty="0" smtClean="0"/>
              <a:t>Resoluciones SRT sobre sustancias peligrosas</a:t>
            </a:r>
          </a:p>
          <a:p>
            <a:r>
              <a:rPr lang="es-ES" dirty="0" smtClean="0"/>
              <a:t>También se utilizan referencias internacionales de la: American </a:t>
            </a:r>
            <a:r>
              <a:rPr lang="es-ES" dirty="0" err="1" smtClean="0"/>
              <a:t>Conference</a:t>
            </a:r>
            <a:r>
              <a:rPr lang="es-ES" dirty="0" smtClean="0"/>
              <a:t> of </a:t>
            </a:r>
            <a:r>
              <a:rPr lang="es-ES" dirty="0" err="1" smtClean="0"/>
              <a:t>Governmental</a:t>
            </a:r>
            <a:r>
              <a:rPr lang="es-ES" dirty="0" smtClean="0"/>
              <a:t> Industrial </a:t>
            </a:r>
            <a:r>
              <a:rPr lang="es-ES" dirty="0" err="1" smtClean="0"/>
              <a:t>Hygienists</a:t>
            </a:r>
            <a:r>
              <a:rPr lang="es-ES" dirty="0" smtClean="0"/>
              <a:t> (ACGIH).</a:t>
            </a:r>
          </a:p>
          <a:p>
            <a:pPr>
              <a:buNone/>
            </a:pPr>
            <a:endParaRPr lang="es-ES" b="1" dirty="0" smtClean="0"/>
          </a:p>
          <a:p>
            <a:pPr>
              <a:buNone/>
            </a:pPr>
            <a:r>
              <a:rPr lang="es-ES" b="1" dirty="0" smtClean="0"/>
              <a:t>Qué son los límites de exposición?</a:t>
            </a:r>
          </a:p>
          <a:p>
            <a:r>
              <a:rPr lang="es-ES" dirty="0" smtClean="0"/>
              <a:t>Son valores que indican la </a:t>
            </a:r>
            <a:r>
              <a:rPr lang="es-ES" b="1" dirty="0" smtClean="0"/>
              <a:t>concentración máxima permitida de una sustancia en el aire del ambiente laboral</a:t>
            </a:r>
            <a:r>
              <a:rPr lang="es-ES" dirty="0" smtClean="0"/>
              <a:t> sin producir daño en la mayoría de los trabajadores.</a:t>
            </a:r>
          </a:p>
          <a:p>
            <a:pPr>
              <a:buNone/>
            </a:pPr>
            <a:endParaRPr lang="es-ES" dirty="0" smtClean="0"/>
          </a:p>
          <a:p>
            <a:pPr>
              <a:buNone/>
            </a:pPr>
            <a:r>
              <a:rPr lang="es-ES" dirty="0" smtClean="0"/>
              <a:t>Se expresan generalmente en:</a:t>
            </a:r>
          </a:p>
          <a:p>
            <a:r>
              <a:rPr lang="es-ES" dirty="0" smtClean="0"/>
              <a:t>ppm (partes por millón) PARA GASES Y VAPORES</a:t>
            </a:r>
          </a:p>
          <a:p>
            <a:r>
              <a:rPr lang="es-ES" dirty="0" smtClean="0"/>
              <a:t>mg/m³ (miligramos por metro cúbico de aire) POLOV,HUMO Y AEROSOLES</a:t>
            </a:r>
          </a:p>
          <a:p>
            <a:endParaRPr lang="es-ES" dirty="0" smtClean="0"/>
          </a:p>
          <a:p>
            <a:pPr>
              <a:buNone/>
            </a:pPr>
            <a:endParaRPr lang="es-ES" dirty="0" smtClean="0"/>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rgbClr val="C00000"/>
                </a:solidFill>
              </a:rPr>
              <a:t>Tipos de Límites de Ex</a:t>
            </a:r>
            <a:r>
              <a:rPr lang="es-ES" sz="500" b="1" dirty="0" smtClean="0">
                <a:solidFill>
                  <a:srgbClr val="C00000"/>
                </a:solidFill>
              </a:rPr>
              <a:t> </a:t>
            </a:r>
            <a:r>
              <a:rPr lang="es-ES" sz="3600" b="1" dirty="0" smtClean="0">
                <a:solidFill>
                  <a:srgbClr val="C00000"/>
                </a:solidFill>
              </a:rPr>
              <a:t>posición</a:t>
            </a:r>
            <a:endParaRPr lang="es-ES" dirty="0">
              <a:solidFill>
                <a:srgbClr val="C00000"/>
              </a:solidFill>
            </a:endParaRPr>
          </a:p>
        </p:txBody>
      </p:sp>
      <p:sp>
        <p:nvSpPr>
          <p:cNvPr id="3" name="2 Marcador de contenido"/>
          <p:cNvSpPr>
            <a:spLocks noGrp="1"/>
          </p:cNvSpPr>
          <p:nvPr>
            <p:ph sz="quarter" idx="1"/>
          </p:nvPr>
        </p:nvSpPr>
        <p:spPr/>
        <p:txBody>
          <a:bodyPr>
            <a:normAutofit fontScale="25000" lnSpcReduction="20000"/>
          </a:bodyPr>
          <a:lstStyle/>
          <a:p>
            <a:pPr>
              <a:buNone/>
            </a:pPr>
            <a:r>
              <a:rPr lang="es-ES" sz="4800" b="1" dirty="0" smtClean="0"/>
              <a:t>TLV-TWA (Promedio ponderado en el tiempo)</a:t>
            </a:r>
          </a:p>
          <a:p>
            <a:pPr>
              <a:buNone/>
            </a:pPr>
            <a:r>
              <a:rPr lang="es-ES" sz="4800" dirty="0" smtClean="0"/>
              <a:t>Es el nivel permitido para una jornada laboral normal:  8 horas diarias -  40 horas semanales. Es el valor más importante en higiene laboral.</a:t>
            </a:r>
          </a:p>
          <a:p>
            <a:pPr>
              <a:buNone/>
            </a:pPr>
            <a:r>
              <a:rPr lang="es-ES" sz="4800" b="1" dirty="0" smtClean="0"/>
              <a:t> TLV-STEL (Límite de exposición corta duración)</a:t>
            </a:r>
          </a:p>
          <a:p>
            <a:pPr>
              <a:buNone/>
            </a:pPr>
            <a:r>
              <a:rPr lang="es-ES" sz="4800" dirty="0" smtClean="0"/>
              <a:t>Es la concentración máxima permitida durante períodos cortos: 15 minutos -  sin repetirse muchas veces. Se aplica a sustancias irritantes o tóxicas agudas. (NH3) CO</a:t>
            </a:r>
          </a:p>
          <a:p>
            <a:pPr>
              <a:buNone/>
            </a:pPr>
            <a:r>
              <a:rPr lang="es-ES" sz="4800" b="1" dirty="0" smtClean="0"/>
              <a:t> TLV-C (Valor techo)</a:t>
            </a:r>
          </a:p>
          <a:p>
            <a:pPr>
              <a:buNone/>
            </a:pPr>
            <a:r>
              <a:rPr lang="es-ES" sz="4800" dirty="0" smtClean="0"/>
              <a:t>Es la concentración que </a:t>
            </a:r>
            <a:r>
              <a:rPr lang="es-ES" sz="4800" b="1" dirty="0" smtClean="0"/>
              <a:t>nunca debe superarse</a:t>
            </a:r>
            <a:r>
              <a:rPr lang="es-ES" sz="4800" dirty="0" smtClean="0"/>
              <a:t>. Se usa para sustancias muy peligrosas. (Cl2)</a:t>
            </a:r>
          </a:p>
          <a:p>
            <a:pPr>
              <a:buNone/>
            </a:pPr>
            <a:r>
              <a:rPr lang="es-ES" sz="4800" b="1" dirty="0" smtClean="0"/>
              <a:t>Ejemplos reales de valores en Argentina</a:t>
            </a:r>
          </a:p>
          <a:p>
            <a:pPr>
              <a:buNone/>
            </a:pPr>
            <a:r>
              <a:rPr lang="es-ES" sz="4800" b="1" dirty="0" smtClean="0"/>
              <a:t>Monóxido de carbono (CO) </a:t>
            </a:r>
            <a:r>
              <a:rPr lang="es-ES" sz="4800" dirty="0" smtClean="0"/>
              <a:t>TLV-TWA: 25 ppm</a:t>
            </a:r>
          </a:p>
          <a:p>
            <a:pPr>
              <a:buNone/>
            </a:pPr>
            <a:r>
              <a:rPr lang="es-ES" sz="4800" dirty="0" smtClean="0"/>
              <a:t>Riesgo: Reduce el transporte de oxígeno en sangre. Produce asfixia química</a:t>
            </a:r>
          </a:p>
          <a:p>
            <a:pPr>
              <a:buNone/>
            </a:pPr>
            <a:r>
              <a:rPr lang="es-ES" sz="4800" dirty="0" smtClean="0"/>
              <a:t>Ejemplo laboral: Talleres mecánicos con mala ventilación.</a:t>
            </a:r>
          </a:p>
          <a:p>
            <a:pPr>
              <a:buNone/>
            </a:pPr>
            <a:r>
              <a:rPr lang="es-ES" sz="4800" b="1" dirty="0" smtClean="0"/>
              <a:t>Plomo (Pb) </a:t>
            </a:r>
            <a:r>
              <a:rPr lang="es-ES" sz="4800" dirty="0" smtClean="0"/>
              <a:t>Límite: 0,05 mg/m³. Riesgo: Daño neurológico, Anemia, Problemas renales</a:t>
            </a:r>
          </a:p>
          <a:p>
            <a:pPr>
              <a:buNone/>
            </a:pPr>
            <a:r>
              <a:rPr lang="es-ES" sz="4800" dirty="0" smtClean="0"/>
              <a:t>Ejemplo: Fábricas de baterías.</a:t>
            </a:r>
          </a:p>
          <a:p>
            <a:pPr>
              <a:buNone/>
            </a:pPr>
            <a:r>
              <a:rPr lang="es-ES" sz="4800" b="1" dirty="0" smtClean="0"/>
              <a:t>Benceno </a:t>
            </a:r>
            <a:r>
              <a:rPr lang="es-ES" sz="4800" dirty="0" smtClean="0"/>
              <a:t>Límite: 0,5 ppm. </a:t>
            </a:r>
            <a:r>
              <a:rPr lang="es-ES" sz="4800" dirty="0" err="1" smtClean="0"/>
              <a:t>Riesgo:Cancerígeno</a:t>
            </a:r>
            <a:r>
              <a:rPr lang="es-ES" sz="4800" dirty="0" smtClean="0"/>
              <a:t>, Afecta médula ósea</a:t>
            </a:r>
          </a:p>
          <a:p>
            <a:pPr>
              <a:buNone/>
            </a:pPr>
            <a:r>
              <a:rPr lang="es-ES" sz="4800" dirty="0" smtClean="0"/>
              <a:t>Ejemplo: Industria petroquímica. Minería, construcción.</a:t>
            </a:r>
          </a:p>
          <a:p>
            <a:pPr>
              <a:buNone/>
            </a:pPr>
            <a:r>
              <a:rPr lang="es-ES" sz="4800" b="1" dirty="0" smtClean="0"/>
              <a:t>¿Cómo se miden los niveles de exposición?</a:t>
            </a:r>
          </a:p>
          <a:p>
            <a:pPr>
              <a:buNone/>
            </a:pPr>
            <a:r>
              <a:rPr lang="es-ES" sz="4800" dirty="0" smtClean="0"/>
              <a:t>Se utilizan técnicas de higiene industrial:</a:t>
            </a:r>
          </a:p>
          <a:p>
            <a:pPr>
              <a:buNone/>
            </a:pPr>
            <a:r>
              <a:rPr lang="es-ES" sz="4800" b="1" dirty="0" smtClean="0"/>
              <a:t>✔ Muestreo ambiental</a:t>
            </a:r>
          </a:p>
          <a:p>
            <a:r>
              <a:rPr lang="es-ES" sz="4800" dirty="0" smtClean="0"/>
              <a:t>Bombas personales de aire</a:t>
            </a:r>
          </a:p>
          <a:p>
            <a:r>
              <a:rPr lang="es-ES" sz="4800" dirty="0" smtClean="0"/>
              <a:t>Detectores portátiles</a:t>
            </a:r>
          </a:p>
          <a:p>
            <a:r>
              <a:rPr lang="es-ES" sz="4800" dirty="0" smtClean="0"/>
              <a:t>Tubos colorimétricos</a:t>
            </a:r>
          </a:p>
          <a:p>
            <a:pPr>
              <a:buNone/>
            </a:pPr>
            <a:r>
              <a:rPr lang="es-ES" sz="4800" b="1" dirty="0" smtClean="0"/>
              <a:t>✔ Monitoreo biológico</a:t>
            </a:r>
          </a:p>
          <a:p>
            <a:r>
              <a:rPr lang="es-ES" sz="4800" dirty="0" smtClean="0"/>
              <a:t>Mide la sustancia en el organismo:</a:t>
            </a:r>
          </a:p>
          <a:p>
            <a:r>
              <a:rPr lang="es-ES" sz="4800" dirty="0" smtClean="0"/>
              <a:t>Sangre</a:t>
            </a:r>
          </a:p>
          <a:p>
            <a:r>
              <a:rPr lang="es-ES" sz="4800" dirty="0" smtClean="0"/>
              <a:t>Orina</a:t>
            </a:r>
          </a:p>
          <a:p>
            <a:r>
              <a:rPr lang="es-ES" sz="4800" dirty="0" smtClean="0"/>
              <a:t>Aire exhalado</a:t>
            </a:r>
          </a:p>
          <a:p>
            <a:pPr>
              <a:buNone/>
            </a:pPr>
            <a:r>
              <a:rPr lang="es-ES" sz="4800" dirty="0" smtClean="0"/>
              <a:t>Ejemplo: Plomo en sangre.</a:t>
            </a:r>
          </a:p>
          <a:p>
            <a:endParaRPr lang="es-ES" sz="4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0"/>
            <a:ext cx="8621870" cy="987552"/>
          </a:xfrm>
        </p:spPr>
        <p:txBody>
          <a:bodyPr>
            <a:normAutofit fontScale="90000"/>
          </a:bodyPr>
          <a:lstStyle/>
          <a:p>
            <a:r>
              <a:rPr lang="es-ES" sz="3100" dirty="0" smtClean="0"/>
              <a:t/>
            </a:r>
            <a:br>
              <a:rPr lang="es-ES" sz="3100" dirty="0" smtClean="0"/>
            </a:br>
            <a:r>
              <a:rPr lang="es-ES" sz="3100" dirty="0" smtClean="0"/>
              <a:t/>
            </a:r>
            <a:br>
              <a:rPr lang="es-ES" sz="3100" dirty="0" smtClean="0"/>
            </a:br>
            <a:r>
              <a:rPr lang="es-ES" sz="3100" dirty="0" smtClean="0"/>
              <a:t/>
            </a:r>
            <a:br>
              <a:rPr lang="es-ES" sz="3100" dirty="0" smtClean="0"/>
            </a:br>
            <a:r>
              <a:rPr lang="es-ES" sz="2700" dirty="0" smtClean="0">
                <a:solidFill>
                  <a:schemeClr val="accent1"/>
                </a:solidFill>
              </a:rPr>
              <a:t>Evolución Histórica de la Toxicología Laboral </a:t>
            </a:r>
            <a:r>
              <a:rPr lang="es-ES" sz="3100" dirty="0" smtClean="0"/>
              <a:t/>
            </a:r>
            <a:br>
              <a:rPr lang="es-ES" sz="3100" dirty="0" smtClean="0"/>
            </a:br>
            <a:r>
              <a:rPr lang="es-ES" sz="1100" dirty="0" smtClean="0">
                <a:solidFill>
                  <a:schemeClr val="tx1"/>
                </a:solidFill>
              </a:rPr>
              <a:t>La toxicología laboral no surgió de un día para otro, sino que es el resultado de siglos de observación, tragedia y avance científico. Desde los primeros reconocimientos de enfermedades profesionales hasta la sofisticada disciplina que conocemos hoy, su historia refleja la lucha constante por proteger al trabajador</a:t>
            </a:r>
            <a:endParaRPr lang="es-ES" sz="1100" dirty="0">
              <a:solidFill>
                <a:schemeClr val="tx1"/>
              </a:solidFill>
            </a:endParaRPr>
          </a:p>
        </p:txBody>
      </p:sp>
      <p:sp>
        <p:nvSpPr>
          <p:cNvPr id="3" name="2 Marcador de contenido"/>
          <p:cNvSpPr>
            <a:spLocks noGrp="1"/>
          </p:cNvSpPr>
          <p:nvPr>
            <p:ph sz="quarter" idx="1"/>
          </p:nvPr>
        </p:nvSpPr>
        <p:spPr>
          <a:xfrm>
            <a:off x="301752" y="1527048"/>
            <a:ext cx="8503920" cy="4973786"/>
          </a:xfrm>
        </p:spPr>
        <p:txBody>
          <a:bodyPr>
            <a:normAutofit fontScale="47500" lnSpcReduction="20000"/>
          </a:bodyPr>
          <a:lstStyle/>
          <a:p>
            <a:pPr algn="ctr">
              <a:buNone/>
            </a:pPr>
            <a:r>
              <a:rPr lang="es-ES" b="1" dirty="0" smtClean="0"/>
              <a:t>Edad Antigua: Los Primeros Venenos </a:t>
            </a:r>
          </a:p>
          <a:p>
            <a:pPr algn="just">
              <a:buNone/>
            </a:pPr>
            <a:r>
              <a:rPr lang="es-ES" dirty="0" smtClean="0"/>
              <a:t>Primeras Referencias </a:t>
            </a:r>
          </a:p>
          <a:p>
            <a:pPr algn="just">
              <a:buNone/>
            </a:pPr>
            <a:r>
              <a:rPr lang="es-ES" dirty="0" smtClean="0"/>
              <a:t>Papiro de </a:t>
            </a:r>
            <a:r>
              <a:rPr lang="es-ES" dirty="0" err="1" smtClean="0"/>
              <a:t>Ebers</a:t>
            </a:r>
            <a:r>
              <a:rPr lang="es-ES" dirty="0" smtClean="0"/>
              <a:t> (1500 a.C.): cicuta, acónito, opio, plomo, cobre, antimonio </a:t>
            </a:r>
          </a:p>
          <a:p>
            <a:pPr algn="just">
              <a:buNone/>
            </a:pPr>
            <a:r>
              <a:rPr lang="es-ES" dirty="0" smtClean="0"/>
              <a:t>Libro de Job (1400 a.C.): flechas envenenadas </a:t>
            </a:r>
          </a:p>
          <a:p>
            <a:pPr algn="just">
              <a:buNone/>
            </a:pPr>
            <a:r>
              <a:rPr lang="es-ES" dirty="0" smtClean="0"/>
              <a:t>Hipócrates (400 a.C.): principios de toxicología clásica</a:t>
            </a:r>
            <a:endParaRPr lang="es-ES" b="1" dirty="0" smtClean="0"/>
          </a:p>
          <a:p>
            <a:pPr algn="ctr">
              <a:buNone/>
            </a:pPr>
            <a:endParaRPr lang="es-ES" b="1" dirty="0" smtClean="0"/>
          </a:p>
          <a:p>
            <a:pPr algn="ctr">
              <a:buNone/>
            </a:pPr>
            <a:r>
              <a:rPr lang="es-ES" b="1" dirty="0" smtClean="0"/>
              <a:t>SIGLO XVI--- </a:t>
            </a:r>
            <a:r>
              <a:rPr lang="es-ES" b="1" dirty="0" err="1" smtClean="0"/>
              <a:t>Paracelso</a:t>
            </a:r>
            <a:r>
              <a:rPr lang="es-ES" b="1" dirty="0" smtClean="0"/>
              <a:t>: El Padre de la Toxicología Moderna </a:t>
            </a:r>
          </a:p>
          <a:p>
            <a:pPr algn="ctr">
              <a:buNone/>
            </a:pPr>
            <a:r>
              <a:rPr lang="es-ES" sz="3600" dirty="0" smtClean="0"/>
              <a:t>"Todas las sustancias son veneno; la diferencia está en la dosis“</a:t>
            </a:r>
          </a:p>
          <a:p>
            <a:pPr algn="ctr">
              <a:buNone/>
            </a:pPr>
            <a:r>
              <a:rPr lang="es-ES" sz="3600" dirty="0" smtClean="0"/>
              <a:t> </a:t>
            </a:r>
          </a:p>
          <a:p>
            <a:pPr>
              <a:buNone/>
            </a:pPr>
            <a:r>
              <a:rPr lang="es-ES" i="1" dirty="0" smtClean="0"/>
              <a:t>01 Experimentación esencial </a:t>
            </a:r>
          </a:p>
          <a:p>
            <a:pPr>
              <a:buNone/>
            </a:pPr>
            <a:r>
              <a:rPr lang="es-ES" dirty="0" smtClean="0"/>
              <a:t>Análisis de respuesta a sustancias químicas mediante pruebas </a:t>
            </a:r>
          </a:p>
          <a:p>
            <a:pPr>
              <a:buNone/>
            </a:pPr>
            <a:r>
              <a:rPr lang="es-ES" i="1" dirty="0" smtClean="0"/>
              <a:t>02 Distinguir efectos </a:t>
            </a:r>
          </a:p>
          <a:p>
            <a:pPr>
              <a:buNone/>
            </a:pPr>
            <a:r>
              <a:rPr lang="es-ES" dirty="0" smtClean="0"/>
              <a:t>Separar propiedades terapéuticas de las tóxicas </a:t>
            </a:r>
          </a:p>
          <a:p>
            <a:pPr>
              <a:buNone/>
            </a:pPr>
            <a:r>
              <a:rPr lang="es-ES" i="1" dirty="0" smtClean="0"/>
              <a:t>03 Relación dosis-respuesta</a:t>
            </a:r>
          </a:p>
          <a:p>
            <a:pPr>
              <a:buNone/>
            </a:pPr>
            <a:r>
              <a:rPr lang="es-ES" dirty="0" smtClean="0"/>
              <a:t> Los efectos son indistinguibles salvo por la dosis </a:t>
            </a:r>
          </a:p>
          <a:p>
            <a:pPr>
              <a:buNone/>
            </a:pPr>
            <a:r>
              <a:rPr lang="es-ES" i="1" dirty="0" smtClean="0"/>
              <a:t>04 Especificidad</a:t>
            </a:r>
          </a:p>
          <a:p>
            <a:pPr>
              <a:buNone/>
            </a:pPr>
            <a:r>
              <a:rPr lang="es-ES" dirty="0" smtClean="0"/>
              <a:t> Averiguar el grado de especificidad de las sustancias.</a:t>
            </a:r>
          </a:p>
          <a:p>
            <a:pPr>
              <a:buNone/>
            </a:pPr>
            <a:endParaRPr lang="es-ES" dirty="0" smtClean="0"/>
          </a:p>
          <a:p>
            <a:pPr>
              <a:buNone/>
            </a:pPr>
            <a:r>
              <a:rPr lang="es-ES" sz="2500" b="1" dirty="0" err="1" smtClean="0"/>
              <a:t>Paracelso</a:t>
            </a:r>
            <a:r>
              <a:rPr lang="es-ES" sz="2500" b="1" dirty="0" smtClean="0"/>
              <a:t> (1493-1541) marcó la transición de la filosofía y magia a la ciencia moderna. </a:t>
            </a:r>
            <a:endParaRPr lang="es-ES" sz="2500" b="1" i="1" dirty="0" smtClean="0"/>
          </a:p>
          <a:p>
            <a:pPr>
              <a:buNone/>
            </a:pPr>
            <a:endParaRPr lang="es-AR" b="1" i="1" dirty="0" smtClean="0"/>
          </a:p>
          <a:p>
            <a:pPr>
              <a:buNone/>
            </a:pPr>
            <a:endParaRPr lang="es-ES" b="1" i="1" dirty="0" smtClean="0"/>
          </a:p>
          <a:p>
            <a:pPr>
              <a:buNone/>
            </a:pPr>
            <a:r>
              <a:rPr lang="es-ES" b="1" i="1" dirty="0" smtClean="0"/>
              <a:t>Revolución Industrial </a:t>
            </a:r>
            <a:r>
              <a:rPr lang="es-ES" b="1" i="1" dirty="0" smtClean="0"/>
              <a:t> (siglo </a:t>
            </a:r>
            <a:r>
              <a:rPr lang="es-ES" b="1" i="1" dirty="0" err="1" smtClean="0"/>
              <a:t>xvii</a:t>
            </a:r>
            <a:r>
              <a:rPr lang="es-ES" b="1" i="1" smtClean="0"/>
              <a:t>)</a:t>
            </a:r>
            <a:endParaRPr lang="es-ES" b="1" i="1" dirty="0" smtClean="0"/>
          </a:p>
          <a:p>
            <a:pPr algn="just">
              <a:buNone/>
            </a:pPr>
            <a:r>
              <a:rPr lang="es-ES" dirty="0" smtClean="0"/>
              <a:t>Primeros reconocimientos formales de enfermedades causadas por la exposición a químicos en fábricas. </a:t>
            </a:r>
            <a:r>
              <a:rPr lang="es-ES" i="1" dirty="0" smtClean="0"/>
              <a:t>Bernardino </a:t>
            </a:r>
            <a:r>
              <a:rPr lang="es-ES" i="1" dirty="0" err="1" smtClean="0"/>
              <a:t>Ramazzini</a:t>
            </a:r>
            <a:r>
              <a:rPr lang="es-ES" i="1" dirty="0" smtClean="0"/>
              <a:t> </a:t>
            </a:r>
            <a:r>
              <a:rPr lang="es-ES" dirty="0" smtClean="0"/>
              <a:t>publica </a:t>
            </a:r>
            <a:r>
              <a:rPr lang="es-ES" i="1" dirty="0" smtClean="0"/>
              <a:t>De </a:t>
            </a:r>
            <a:r>
              <a:rPr lang="es-ES" i="1" dirty="0" err="1" smtClean="0"/>
              <a:t>Morbis</a:t>
            </a:r>
            <a:r>
              <a:rPr lang="es-ES" i="1" dirty="0" smtClean="0"/>
              <a:t> </a:t>
            </a:r>
            <a:r>
              <a:rPr lang="es-ES" i="1" dirty="0" err="1" smtClean="0"/>
              <a:t>Artificum</a:t>
            </a:r>
            <a:r>
              <a:rPr lang="es-ES" dirty="0" smtClean="0"/>
              <a:t>, considerado el padre de la medicina del trabajo.</a:t>
            </a:r>
          </a:p>
          <a:p>
            <a:pPr algn="just">
              <a:buNone/>
            </a:pPr>
            <a:endParaRPr lang="es-ES" dirty="0" smtClean="0"/>
          </a:p>
          <a:p>
            <a:pPr algn="just">
              <a:buNone/>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600" dirty="0" smtClean="0">
                <a:solidFill>
                  <a:schemeClr val="accent1"/>
                </a:solidFill>
              </a:rPr>
              <a:t>Evolución Histórica de la Toxicología Laboral</a:t>
            </a:r>
            <a:endParaRPr lang="es-ES" dirty="0"/>
          </a:p>
        </p:txBody>
      </p:sp>
      <p:sp>
        <p:nvSpPr>
          <p:cNvPr id="3" name="2 Marcador de contenido"/>
          <p:cNvSpPr>
            <a:spLocks noGrp="1"/>
          </p:cNvSpPr>
          <p:nvPr>
            <p:ph sz="quarter" idx="1"/>
          </p:nvPr>
        </p:nvSpPr>
        <p:spPr>
          <a:xfrm>
            <a:off x="301752" y="1527048"/>
            <a:ext cx="8503920" cy="4973786"/>
          </a:xfrm>
        </p:spPr>
        <p:txBody>
          <a:bodyPr>
            <a:normAutofit fontScale="47500" lnSpcReduction="20000"/>
          </a:bodyPr>
          <a:lstStyle/>
          <a:p>
            <a:pPr algn="just">
              <a:buNone/>
            </a:pPr>
            <a:r>
              <a:rPr lang="es-AR" b="1" i="1" dirty="0" smtClean="0"/>
              <a:t>Siglo XX temprano </a:t>
            </a:r>
          </a:p>
          <a:p>
            <a:pPr algn="just">
              <a:buNone/>
            </a:pPr>
            <a:r>
              <a:rPr lang="es-ES" dirty="0" smtClean="0"/>
              <a:t>Desarrollo de las primeras normativas y estándares de seguridad industrial. Se establecen los valores límite umbral (TLV) y se crean organismos reguladores especializados.</a:t>
            </a:r>
          </a:p>
          <a:p>
            <a:pPr>
              <a:buNone/>
            </a:pPr>
            <a:endParaRPr lang="es-ES" b="1" i="1" dirty="0" smtClean="0"/>
          </a:p>
          <a:p>
            <a:pPr>
              <a:buNone/>
            </a:pPr>
            <a:r>
              <a:rPr lang="es-ES" b="1" i="1" dirty="0" smtClean="0"/>
              <a:t>Argentina: Primeras regulaciones (1970s-1980s) </a:t>
            </a:r>
            <a:r>
              <a:rPr lang="es-ES" dirty="0" smtClean="0"/>
              <a:t>Creación de las primeras regulaciones de salud ocupacional en Argentina, desarrollo de estándares de seguridad laboral y creciente conciencia sobre los riesgos químicos en industrias clave (petroquímica, textil, farmacéutica).</a:t>
            </a:r>
          </a:p>
          <a:p>
            <a:pPr>
              <a:buNone/>
            </a:pPr>
            <a:endParaRPr lang="es-ES" b="1" i="1" dirty="0" smtClean="0"/>
          </a:p>
          <a:p>
            <a:pPr>
              <a:buNone/>
            </a:pPr>
            <a:r>
              <a:rPr lang="es-ES" b="1" i="1" dirty="0" smtClean="0"/>
              <a:t>Segunda mitad del siglo XX </a:t>
            </a:r>
          </a:p>
          <a:p>
            <a:pPr algn="just">
              <a:buNone/>
            </a:pPr>
            <a:r>
              <a:rPr lang="es-ES" dirty="0" smtClean="0"/>
              <a:t>Avances significativos en métodos analíticos, </a:t>
            </a:r>
            <a:r>
              <a:rPr lang="es-ES" dirty="0" err="1" smtClean="0"/>
              <a:t>toxicocinética</a:t>
            </a:r>
            <a:r>
              <a:rPr lang="es-ES" dirty="0" smtClean="0"/>
              <a:t> y </a:t>
            </a:r>
            <a:r>
              <a:rPr lang="es-ES" dirty="0" err="1" smtClean="0"/>
              <a:t>toxicodinámica</a:t>
            </a:r>
            <a:r>
              <a:rPr lang="es-ES" dirty="0" smtClean="0"/>
              <a:t>. Se perfeccionan técnicas de monitoreo biológico y ambiental para evaluar riesgos con precisión. En Argentina, se impulsa la investigación toxicológica y se establecen programas de salud ocupacional en importantes centros industriales.</a:t>
            </a:r>
          </a:p>
          <a:p>
            <a:pPr algn="just">
              <a:buNone/>
            </a:pPr>
            <a:endParaRPr lang="es-ES" dirty="0" smtClean="0"/>
          </a:p>
          <a:p>
            <a:pPr algn="just">
              <a:buNone/>
            </a:pPr>
            <a:r>
              <a:rPr lang="es-ES" b="1" i="1" dirty="0" smtClean="0"/>
              <a:t>Argentina: Modernización normativa (1990s-2000s) </a:t>
            </a:r>
          </a:p>
          <a:p>
            <a:pPr algn="just">
              <a:buNone/>
            </a:pPr>
            <a:r>
              <a:rPr lang="es-ES" dirty="0" smtClean="0"/>
              <a:t>Creación de la Superintendencia de Riesgos del Trabajo (SRT), adopción de estándares internacionales y desarrollo de sistemas de monitoreo más rigurosos para la exposición química en el ámbito laboral argentino.</a:t>
            </a:r>
          </a:p>
          <a:p>
            <a:pPr algn="just">
              <a:buNone/>
            </a:pPr>
            <a:endParaRPr lang="es-ES" dirty="0" smtClean="0"/>
          </a:p>
          <a:p>
            <a:pPr algn="just">
              <a:buNone/>
            </a:pPr>
            <a:r>
              <a:rPr lang="es-AR" b="1" i="1" dirty="0" smtClean="0"/>
              <a:t>Actualidad</a:t>
            </a:r>
          </a:p>
          <a:p>
            <a:pPr algn="just">
              <a:buNone/>
            </a:pPr>
            <a:r>
              <a:rPr lang="es-ES" dirty="0" smtClean="0"/>
              <a:t>Integración plena con salud ocupacional e higiene industrial. Uso de biotecnología, inteligencia artificial y modelos predictivos para la evaluación de riesgos químicos emergentes. En Argentina, se destacan programas como </a:t>
            </a:r>
            <a:r>
              <a:rPr lang="es-ES" b="1" dirty="0" smtClean="0"/>
              <a:t>"Buena Química" </a:t>
            </a:r>
            <a:r>
              <a:rPr lang="es-ES" dirty="0" smtClean="0"/>
              <a:t>y la incorporación de herramientas digitales para la evaluación de riesgos en diversas industrias.</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2200" dirty="0" smtClean="0">
                <a:solidFill>
                  <a:srgbClr val="C00000"/>
                </a:solidFill>
              </a:rPr>
              <a:t>Rol del Profesional en Higiene y Seguridad frente al Riesgo Químico </a:t>
            </a:r>
            <a:r>
              <a:rPr lang="es-ES" sz="2400" dirty="0" smtClean="0"/>
              <a:t/>
            </a:r>
            <a:br>
              <a:rPr lang="es-ES" sz="2400" dirty="0" smtClean="0"/>
            </a:br>
            <a:r>
              <a:rPr lang="es-ES" sz="1200" dirty="0" smtClean="0">
                <a:solidFill>
                  <a:schemeClr val="tx1"/>
                </a:solidFill>
              </a:rPr>
              <a:t>El profesional en higiene y seguridad es el primer eslabón en la cadena de protección del trabajador. Su formación en toxicología laboral le permite actuar de manera proactiva y técnicamente sólida frente a los peligros químicos del entorno industrial</a:t>
            </a:r>
            <a:endParaRPr lang="es-ES" sz="1200" dirty="0">
              <a:solidFill>
                <a:schemeClr val="tx1"/>
              </a:solidFill>
            </a:endParaRPr>
          </a:p>
        </p:txBody>
      </p:sp>
      <p:sp>
        <p:nvSpPr>
          <p:cNvPr id="3" name="2 Marcador de contenido"/>
          <p:cNvSpPr>
            <a:spLocks noGrp="1"/>
          </p:cNvSpPr>
          <p:nvPr>
            <p:ph sz="quarter" idx="1"/>
          </p:nvPr>
        </p:nvSpPr>
        <p:spPr>
          <a:xfrm>
            <a:off x="301752" y="1527048"/>
            <a:ext cx="8503920" cy="4902348"/>
          </a:xfrm>
        </p:spPr>
        <p:txBody>
          <a:bodyPr>
            <a:normAutofit fontScale="77500" lnSpcReduction="20000"/>
          </a:bodyPr>
          <a:lstStyle/>
          <a:p>
            <a:r>
              <a:rPr lang="es-ES" b="1" dirty="0" smtClean="0"/>
              <a:t>Identificación y evaluación</a:t>
            </a:r>
          </a:p>
          <a:p>
            <a:pPr>
              <a:buNone/>
            </a:pPr>
            <a:r>
              <a:rPr lang="es-ES" dirty="0" smtClean="0"/>
              <a:t> Reconocer agentes tóxicos presentes en el ambiente y evaluar los niveles de exposición mediante mediciones ambientales y biológicas, comparándolos con los estándares normativos.</a:t>
            </a:r>
          </a:p>
          <a:p>
            <a:r>
              <a:rPr lang="es-ES" b="1" dirty="0" smtClean="0"/>
              <a:t>Vigilancia médica </a:t>
            </a:r>
          </a:p>
          <a:p>
            <a:pPr>
              <a:buNone/>
            </a:pPr>
            <a:r>
              <a:rPr lang="es-ES" dirty="0" smtClean="0"/>
              <a:t>Coordinar exámenes periódicos de salud y seguimiento clínico de los trabajadores expuestos, interpretando </a:t>
            </a:r>
            <a:r>
              <a:rPr lang="es-ES" dirty="0" err="1" smtClean="0"/>
              <a:t>biomarcadores</a:t>
            </a:r>
            <a:r>
              <a:rPr lang="es-ES" dirty="0" smtClean="0"/>
              <a:t> de exposición y efecto para intervenir a tiempo. </a:t>
            </a:r>
          </a:p>
          <a:p>
            <a:r>
              <a:rPr lang="es-ES" b="1" dirty="0" smtClean="0"/>
              <a:t>Medidas de control </a:t>
            </a:r>
          </a:p>
          <a:p>
            <a:pPr>
              <a:buNone/>
            </a:pPr>
            <a:r>
              <a:rPr lang="es-ES" dirty="0" smtClean="0"/>
              <a:t>Implementar controles de ingeniería como ventilación localizada, sustitución de sustancias peligrosas, uso adecuado de equipos de protección personal (EPP) y programas de capacitación continua.</a:t>
            </a:r>
          </a:p>
          <a:p>
            <a:r>
              <a:rPr lang="es-ES" b="1" dirty="0" smtClean="0"/>
              <a:t>Cultura de seguridad </a:t>
            </a:r>
          </a:p>
          <a:p>
            <a:pPr>
              <a:buNone/>
            </a:pPr>
            <a:r>
              <a:rPr lang="es-ES" dirty="0" smtClean="0"/>
              <a:t>Promover activamente una cultura organizacional basada en la prevención, el cumplimiento normativo y la participación activa de todos los niveles jerárquicos en la gestión del riesgo químico.</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914384"/>
          </a:xfrm>
        </p:spPr>
        <p:txBody>
          <a:bodyPr>
            <a:noAutofit/>
          </a:bodyPr>
          <a:lstStyle/>
          <a:p>
            <a:r>
              <a:rPr lang="es-ES" sz="2000" dirty="0" smtClean="0">
                <a:solidFill>
                  <a:srgbClr val="C00000"/>
                </a:solidFill>
              </a:rPr>
              <a:t/>
            </a:r>
            <a:br>
              <a:rPr lang="es-ES" sz="2000" dirty="0" smtClean="0">
                <a:solidFill>
                  <a:srgbClr val="C00000"/>
                </a:solidFill>
              </a:rPr>
            </a:br>
            <a:r>
              <a:rPr lang="es-ES" sz="2000" dirty="0" smtClean="0">
                <a:solidFill>
                  <a:srgbClr val="C00000"/>
                </a:solidFill>
              </a:rPr>
              <a:t/>
            </a:r>
            <a:br>
              <a:rPr lang="es-ES" sz="2000" dirty="0" smtClean="0">
                <a:solidFill>
                  <a:srgbClr val="C00000"/>
                </a:solidFill>
              </a:rPr>
            </a:br>
            <a:r>
              <a:rPr lang="es-ES" sz="2000" dirty="0" smtClean="0">
                <a:solidFill>
                  <a:srgbClr val="C00000"/>
                </a:solidFill>
              </a:rPr>
              <a:t/>
            </a:r>
            <a:br>
              <a:rPr lang="es-ES" sz="2000" dirty="0" smtClean="0">
                <a:solidFill>
                  <a:srgbClr val="C00000"/>
                </a:solidFill>
              </a:rPr>
            </a:br>
            <a:r>
              <a:rPr lang="es-ES" sz="2000" dirty="0" smtClean="0">
                <a:solidFill>
                  <a:srgbClr val="C00000"/>
                </a:solidFill>
              </a:rPr>
              <a:t/>
            </a:r>
            <a:br>
              <a:rPr lang="es-ES" sz="2000" dirty="0" smtClean="0">
                <a:solidFill>
                  <a:srgbClr val="C00000"/>
                </a:solidFill>
              </a:rPr>
            </a:br>
            <a:r>
              <a:rPr lang="es-ES" sz="2000" dirty="0" smtClean="0">
                <a:solidFill>
                  <a:srgbClr val="C00000"/>
                </a:solidFill>
              </a:rPr>
              <a:t> </a:t>
            </a:r>
            <a:br>
              <a:rPr lang="es-ES" sz="2000" dirty="0" smtClean="0">
                <a:solidFill>
                  <a:srgbClr val="C00000"/>
                </a:solidFill>
              </a:rPr>
            </a:br>
            <a:r>
              <a:rPr lang="es-ES" sz="2000" dirty="0" smtClean="0">
                <a:solidFill>
                  <a:srgbClr val="C00000"/>
                </a:solidFill>
              </a:rPr>
              <a:t>Relación entre Toxicología Laboral, Salud Ocupacional e Higiene Industrial</a:t>
            </a:r>
            <a:r>
              <a:rPr lang="es-ES" sz="2400" dirty="0" smtClean="0">
                <a:solidFill>
                  <a:srgbClr val="C00000"/>
                </a:solidFill>
              </a:rPr>
              <a:t/>
            </a:r>
            <a:br>
              <a:rPr lang="es-ES" sz="2400" dirty="0" smtClean="0">
                <a:solidFill>
                  <a:srgbClr val="C00000"/>
                </a:solidFill>
              </a:rPr>
            </a:br>
            <a:r>
              <a:rPr lang="es-ES" sz="900" dirty="0" smtClean="0">
                <a:solidFill>
                  <a:schemeClr val="tx1"/>
                </a:solidFill>
              </a:rPr>
              <a:t> Estas tres disciplinas no operan de forma aislada, sino que conforman un sistema integrado cuyo objetivo común es preservar la salud del trabajador. Cada una aporta una perspectiva única y complementaria, y su articulación es lo que permite una gestión eficaz del riesgo químico.</a:t>
            </a:r>
            <a:endParaRPr lang="es-ES" sz="900" dirty="0">
              <a:solidFill>
                <a:schemeClr val="tx1"/>
              </a:solidFill>
            </a:endParaRPr>
          </a:p>
        </p:txBody>
      </p:sp>
      <p:sp>
        <p:nvSpPr>
          <p:cNvPr id="3" name="2 Marcador de contenido"/>
          <p:cNvSpPr>
            <a:spLocks noGrp="1"/>
          </p:cNvSpPr>
          <p:nvPr>
            <p:ph sz="quarter" idx="1"/>
          </p:nvPr>
        </p:nvSpPr>
        <p:spPr/>
        <p:txBody>
          <a:bodyPr>
            <a:normAutofit fontScale="62500" lnSpcReduction="20000"/>
          </a:bodyPr>
          <a:lstStyle/>
          <a:p>
            <a:r>
              <a:rPr lang="es-ES" i="1" dirty="0" smtClean="0"/>
              <a:t>Toxicología Laboral </a:t>
            </a:r>
          </a:p>
          <a:p>
            <a:pPr>
              <a:buNone/>
            </a:pPr>
            <a:r>
              <a:rPr lang="es-ES" dirty="0" smtClean="0"/>
              <a:t>Estudia los efectos y mecanismos de acción de los tóxicos sobre el organismo humano. </a:t>
            </a:r>
          </a:p>
          <a:p>
            <a:r>
              <a:rPr lang="es-ES" i="1" dirty="0" smtClean="0"/>
              <a:t>Salud Ocupacional </a:t>
            </a:r>
          </a:p>
          <a:p>
            <a:pPr>
              <a:buNone/>
            </a:pPr>
            <a:r>
              <a:rPr lang="es-ES" dirty="0" smtClean="0"/>
              <a:t>Protege y promueve el bienestar físico, mental y social integral del trabajador. </a:t>
            </a:r>
          </a:p>
          <a:p>
            <a:r>
              <a:rPr lang="es-ES" i="1" dirty="0" smtClean="0"/>
              <a:t>Higiene Industrial </a:t>
            </a:r>
          </a:p>
          <a:p>
            <a:pPr>
              <a:buNone/>
            </a:pPr>
            <a:r>
              <a:rPr lang="es-ES" dirty="0" smtClean="0"/>
              <a:t>Identifica, mide y controla los contaminantes presentes en el ambiente laboral</a:t>
            </a:r>
          </a:p>
          <a:p>
            <a:pPr>
              <a:buNone/>
            </a:pPr>
            <a:endParaRPr lang="es-ES" i="1" dirty="0" smtClean="0"/>
          </a:p>
          <a:p>
            <a:pPr>
              <a:buNone/>
            </a:pPr>
            <a:r>
              <a:rPr lang="es-ES" b="1" i="1" dirty="0" smtClean="0"/>
              <a:t>Trabajo Conjunto </a:t>
            </a:r>
          </a:p>
          <a:p>
            <a:pPr>
              <a:buNone/>
            </a:pPr>
            <a:r>
              <a:rPr lang="es-ES" dirty="0" smtClean="0"/>
              <a:t>La sinergia entre las tres disciplinas permite minimizar riesgos y prevenir enfermedades profesionales de manera efectiva. </a:t>
            </a:r>
          </a:p>
          <a:p>
            <a:pPr>
              <a:buNone/>
            </a:pPr>
            <a:endParaRPr lang="es-ES" dirty="0" smtClean="0"/>
          </a:p>
          <a:p>
            <a:pPr>
              <a:buNone/>
            </a:pPr>
            <a:endParaRPr lang="es-ES" b="1" dirty="0" smtClean="0"/>
          </a:p>
          <a:p>
            <a:pPr>
              <a:buNone/>
            </a:pPr>
            <a:r>
              <a:rPr lang="es-ES" b="1" dirty="0" smtClean="0"/>
              <a:t>Dato clave:</a:t>
            </a:r>
          </a:p>
          <a:p>
            <a:pPr algn="just">
              <a:buNone/>
            </a:pPr>
            <a:r>
              <a:rPr lang="es-ES" dirty="0" smtClean="0"/>
              <a:t> </a:t>
            </a:r>
            <a:r>
              <a:rPr lang="es-ES" i="1" dirty="0" smtClean="0"/>
              <a:t>Ninguna de estas disciplinas puede funcionar eficazmente por sí sola. La verdadera protección del trabajador surge cuando toxicología, salud ocupacional e higiene industrial trabajan de manera coordinada y multidisciplinaria</a:t>
            </a:r>
            <a:endParaRPr lang="es-ES"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7415</TotalTime>
  <Words>1830</Words>
  <Application>Microsoft Office PowerPoint</Application>
  <PresentationFormat>Presentación en pantalla (4:3)</PresentationFormat>
  <Paragraphs>171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Civil</vt:lpstr>
      <vt:lpstr>UNIDAD 1: Introducción a la Toxicología Laboral. Concepto, alcance e importancia de la disciplina que protege la salud de los trabajadores frente al riesgo químico</vt:lpstr>
      <vt:lpstr>ALCANCE E IMPORTANCIA DE LA TOXICOLOGÍA LABORAL</vt:lpstr>
      <vt:lpstr>Áreas de la Toxicología Laboral La toxicología laboral se organiza en áreas de acción complementarias que, en conjunto, conforman un marco integral para la protección de la salud en el trabajo. Cada una de estas áreas cumple un rol específico y esencial</vt:lpstr>
      <vt:lpstr>Niveles de exposición y normativa vigente en Argentina Cuando se habla de medición de niveles de exposición a agentes químicos, se hace referencia a comparar la concentración de una sustancia presente en el ambiente laboral con valores establecidos por normativas oficiales.</vt:lpstr>
      <vt:lpstr>Tipos de Límites de Ex posición</vt:lpstr>
      <vt:lpstr>   Evolución Histórica de la Toxicología Laboral  La toxicología laboral no surgió de un día para otro, sino que es el resultado de siglos de observación, tragedia y avance científico. Desde los primeros reconocimientos de enfermedades profesionales hasta la sofisticada disciplina que conocemos hoy, su historia refleja la lucha constante por proteger al trabajador</vt:lpstr>
      <vt:lpstr>Evolución Histórica de la Toxicología Laboral</vt:lpstr>
      <vt:lpstr>Rol del Profesional en Higiene y Seguridad frente al Riesgo Químico  El profesional en higiene y seguridad es el primer eslabón en la cadena de protección del trabajador. Su formación en toxicología laboral le permite actuar de manera proactiva y técnicamente sólida frente a los peligros químicos del entorno industrial</vt:lpstr>
      <vt:lpstr>      Relación entre Toxicología Laboral, Salud Ocupacional e Higiene Industrial  Estas tres disciplinas no operan de forma aislada, sino que conforman un sistema integrado cuyo objetivo común es preservar la salud del trabajador. Cada una aporta una perspectiva única y complementaria, y su articulación es lo que permite una gestión eficaz del riesgo químico.</vt:lpstr>
      <vt:lpstr>Concepto de Agente Contaminante en el Ambiente de Trabajo  Un agente contaminante es toda sustancia química, física o biológica presente en el lugar de trabajo que, en concentraciones o intensidades suficientes, puede causar daño a la salud del trabajador. Su correcta identificación y control es la piedra angular de la toxicología laboral.</vt:lpstr>
      <vt:lpstr>Caso Práctico: Programa "Buena Química" en Argentina</vt:lpstr>
      <vt:lpstr>Caso Práctico: Programa "Buena Química" en Argentina</vt:lpstr>
      <vt:lpstr>Conclusión: La Toxicología Laboral como Pilar de la Seguridad  La toxicología laboral es una disciplina fundamental e irrenunciable para garantizar ambientes de trabajo saludables y prevenir daños derivados de la exposición a agentes químicos. Su correcto ejercicio requiere formación especializada, actualización permanente y un compromiso multidisciplinario entre profesionales de la salud, la ingeniería y la gestión organizacional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1: Introducción a la Toxicología Laboral. Concepto, alcance e importancia de la disciplina que protege la salud de los trabajadores frente al riesgo químico</dc:title>
  <dc:creator>Educacion4.0</dc:creator>
  <cp:lastModifiedBy>Educacion4.0</cp:lastModifiedBy>
  <cp:revision>23</cp:revision>
  <dcterms:created xsi:type="dcterms:W3CDTF">2026-02-23T22:03:35Z</dcterms:created>
  <dcterms:modified xsi:type="dcterms:W3CDTF">2026-03-04T22:18:34Z</dcterms:modified>
</cp:coreProperties>
</file>