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8"/>
  </p:handoutMasterIdLst>
  <p:sldIdLst>
    <p:sldId id="273" r:id="rId2"/>
    <p:sldId id="271" r:id="rId3"/>
    <p:sldId id="272" r:id="rId4"/>
    <p:sldId id="270" r:id="rId5"/>
    <p:sldId id="278" r:id="rId6"/>
    <p:sldId id="276" r:id="rId7"/>
    <p:sldId id="280" r:id="rId8"/>
    <p:sldId id="281" r:id="rId9"/>
    <p:sldId id="282" r:id="rId10"/>
    <p:sldId id="284" r:id="rId11"/>
    <p:sldId id="291" r:id="rId12"/>
    <p:sldId id="292" r:id="rId13"/>
    <p:sldId id="275" r:id="rId14"/>
    <p:sldId id="266" r:id="rId15"/>
    <p:sldId id="267" r:id="rId16"/>
    <p:sldId id="268" r:id="rId1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64" autoAdjust="0"/>
  </p:normalViewPr>
  <p:slideViewPr>
    <p:cSldViewPr snapToGrid="0">
      <p:cViewPr>
        <p:scale>
          <a:sx n="75" d="100"/>
          <a:sy n="75" d="100"/>
        </p:scale>
        <p:origin x="-52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44BD3-55A5-4853-B07F-FA7F6160FA70}" type="datetimeFigureOut">
              <a:rPr lang="es-AR" smtClean="0"/>
              <a:t>23/06/2021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D4DAB-3C88-45A1-99B0-F16E376782B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5261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ACA0-03E4-49AB-AADC-86EFA390CD72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AD5-7ED2-4483-A541-C249CA70578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ACA0-03E4-49AB-AADC-86EFA390CD72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AD5-7ED2-4483-A541-C249CA70578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ACA0-03E4-49AB-AADC-86EFA390CD72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AD5-7ED2-4483-A541-C249CA70578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ACA0-03E4-49AB-AADC-86EFA390CD72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AD5-7ED2-4483-A541-C249CA70578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ACA0-03E4-49AB-AADC-86EFA390CD72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AD5-7ED2-4483-A541-C249CA70578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ACA0-03E4-49AB-AADC-86EFA390CD72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AD5-7ED2-4483-A541-C249CA705784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ACA0-03E4-49AB-AADC-86EFA390CD72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AD5-7ED2-4483-A541-C249CA70578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ACA0-03E4-49AB-AADC-86EFA390CD72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AD5-7ED2-4483-A541-C249CA70578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ACA0-03E4-49AB-AADC-86EFA390CD72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AD5-7ED2-4483-A541-C249CA70578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ACA0-03E4-49AB-AADC-86EFA390CD72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5CAAD5-7ED2-4483-A541-C249CA70578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ACA0-03E4-49AB-AADC-86EFA390CD72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AD5-7ED2-4483-A541-C249CA70578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8DDACA0-03E4-49AB-AADC-86EFA390CD72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35CAAD5-7ED2-4483-A541-C249CA705784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sz="8000" dirty="0" smtClean="0"/>
              <a:t>DESCRIBING</a:t>
            </a:r>
            <a:br>
              <a:rPr lang="es-AR" sz="8000" dirty="0" smtClean="0"/>
            </a:br>
            <a:r>
              <a:rPr lang="es-AR" sz="8000" dirty="0" smtClean="0"/>
              <a:t>safety rules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15163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531822" y="1562100"/>
            <a:ext cx="1122551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Examples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Employers </a:t>
            </a:r>
            <a:r>
              <a:rPr lang="en-US" b="1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should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 select the controls that are the most feasible, effective, and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permanent.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TO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EFFECTIVELY CONTROL and prevent hazards, employers </a:t>
            </a:r>
            <a:r>
              <a:rPr lang="en-US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should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identify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and evaluate options for controlling hazards, using a “hierarchy of controls.”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In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general, employees </a:t>
            </a:r>
            <a:r>
              <a:rPr lang="en-US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should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properly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wear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PPE…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A hazard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assessment </a:t>
            </a:r>
            <a:r>
              <a:rPr lang="en-US" b="1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should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identify physical and health-related hazards.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This periodic reassessment </a:t>
            </a:r>
            <a:r>
              <a:rPr lang="en-US" b="1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should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 also include a review of injury and illness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records…</a:t>
            </a:r>
            <a:endParaRPr lang="es-AR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530600" y="666621"/>
            <a:ext cx="482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b="1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SHOULD</a:t>
            </a:r>
            <a:r>
              <a:rPr lang="es-A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r>
              <a:rPr lang="es-AR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recommendation</a:t>
            </a:r>
            <a:r>
              <a:rPr lang="es-A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to do </a:t>
            </a:r>
            <a:r>
              <a:rPr lang="es-AR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something</a:t>
            </a:r>
            <a:r>
              <a:rPr lang="es-AR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es-AR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b="1" dirty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SHOULDN’T</a:t>
            </a:r>
            <a:r>
              <a:rPr lang="es-A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r>
              <a:rPr lang="es-AR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negative</a:t>
            </a:r>
            <a:r>
              <a:rPr lang="es-A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recommendation</a:t>
            </a:r>
            <a:r>
              <a:rPr lang="es-AR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es-AR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048000" y="204956"/>
            <a:ext cx="530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400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Suggestion</a:t>
            </a:r>
            <a:r>
              <a:rPr lang="es-AR" sz="2400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s-AR" sz="2400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recommendation</a:t>
            </a:r>
            <a:r>
              <a:rPr lang="es-AR" sz="2400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s-AR" sz="2400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advice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2449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058373" y="558918"/>
            <a:ext cx="1094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600" b="1" dirty="0" smtClean="0">
                <a:solidFill>
                  <a:srgbClr val="FF0000"/>
                </a:solidFill>
              </a:rPr>
              <a:t>CAN</a:t>
            </a:r>
            <a:endParaRPr lang="es-AR" dirty="0">
              <a:solidFill>
                <a:srgbClr val="FF000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73388" y="1654543"/>
            <a:ext cx="10834107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You</a:t>
            </a:r>
            <a:r>
              <a:rPr lang="es-AR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cannot</a:t>
            </a:r>
            <a:r>
              <a:rPr lang="es-AR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drive industrial </a:t>
            </a:r>
            <a:r>
              <a:rPr lang="es-AR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vehicles</a:t>
            </a:r>
            <a:r>
              <a:rPr lang="es-AR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here</a:t>
            </a:r>
            <a:r>
              <a:rPr lang="es-AR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You</a:t>
            </a:r>
            <a:r>
              <a:rPr lang="es-AR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cannot</a:t>
            </a:r>
            <a:r>
              <a:rPr lang="es-AR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walk</a:t>
            </a:r>
            <a:r>
              <a:rPr lang="es-AR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this</a:t>
            </a:r>
            <a:r>
              <a:rPr lang="es-AR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way</a:t>
            </a:r>
            <a:r>
              <a:rPr lang="es-AR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en-US" dirty="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Additional </a:t>
            </a: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training may be needed to ensure that workers </a:t>
            </a:r>
            <a:r>
              <a:rPr lang="en-US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can</a:t>
            </a: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incorporate any assigned safety and health responsibilities into their daily routines and activities. </a:t>
            </a:r>
            <a:endParaRPr lang="en-US" dirty="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It </a:t>
            </a: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is important that each employer and contractor consider how its work and safety activities </a:t>
            </a:r>
            <a:r>
              <a:rPr lang="en-US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can</a:t>
            </a: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affect the safety of other employers and workers at the site. </a:t>
            </a:r>
            <a:endParaRPr lang="es-AR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Losing </a:t>
            </a: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workers to injury or illness, even for a short time, </a:t>
            </a:r>
            <a:r>
              <a:rPr lang="en-US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can</a:t>
            </a: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cause significant disruption and cost…</a:t>
            </a:r>
            <a:endParaRPr lang="es-AR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s-AR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369024" y="420419"/>
            <a:ext cx="25795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 smtClean="0"/>
              <a:t>Idea </a:t>
            </a:r>
            <a:r>
              <a:rPr lang="es-AR" dirty="0"/>
              <a:t>of PERMISSION. </a:t>
            </a:r>
            <a:endParaRPr lang="es-A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 smtClean="0"/>
              <a:t>Idea of POSSIBILITY.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60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7780" y="744203"/>
            <a:ext cx="1096296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Objects </a:t>
            </a:r>
            <a:r>
              <a:rPr lang="en-US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might</a:t>
            </a: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fall from above and strike </a:t>
            </a:r>
            <a:r>
              <a:rPr lang="en-US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workers on </a:t>
            </a: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the </a:t>
            </a:r>
            <a:r>
              <a:rPr lang="en-US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head.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The </a:t>
            </a: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following are examples of workplace hazards that </a:t>
            </a:r>
            <a:r>
              <a:rPr lang="en-US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could</a:t>
            </a: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cause bodily injury</a:t>
            </a:r>
            <a:r>
              <a:rPr lang="en-US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: Temperature extremes…</a:t>
            </a:r>
            <a:endParaRPr lang="en-US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Collect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, organize, and review information with workers to determine what types of hazards </a:t>
            </a:r>
            <a:r>
              <a:rPr lang="en-US" b="1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may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 be present and which workers </a:t>
            </a:r>
            <a:r>
              <a:rPr lang="en-US" b="1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may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 be exposed or potentially exposed. </a:t>
            </a:r>
            <a:endParaRPr lang="en-US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For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example, gases and vapors </a:t>
            </a:r>
            <a:r>
              <a:rPr lang="en-US" b="1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may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 be invisible, often have no odor, and </a:t>
            </a:r>
            <a:r>
              <a:rPr lang="en-US" b="1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may not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have an immediately noticeable harmful health effect. </a:t>
            </a:r>
            <a:endParaRPr lang="en-US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Identify </a:t>
            </a:r>
            <a:r>
              <a:rPr lang="en-US" i="1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biological hazards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—determine whether workers </a:t>
            </a:r>
            <a:r>
              <a:rPr lang="en-US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might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be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exposed to sources of infectious diseases, molds, toxic or poisonous plants, or animal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materials…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Review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medical records to identify cases of musculoskeletal injuries, skin irritation or dermatitis, hearing loss, or lung disease that </a:t>
            </a:r>
            <a:r>
              <a:rPr lang="en-US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could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be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related to workplace exposures. </a:t>
            </a:r>
          </a:p>
          <a:p>
            <a:endParaRPr lang="en-US" sz="1600" dirty="0" smtClean="0"/>
          </a:p>
          <a:p>
            <a:r>
              <a:rPr lang="en-US" dirty="0" smtClean="0">
                <a:solidFill>
                  <a:srgbClr val="000000"/>
                </a:solidFill>
                <a:latin typeface="Gotham Narrow Book"/>
              </a:rPr>
              <a:t> </a:t>
            </a:r>
            <a:endParaRPr lang="es-AR" dirty="0"/>
          </a:p>
        </p:txBody>
      </p:sp>
      <p:sp>
        <p:nvSpPr>
          <p:cNvPr id="3" name="CuadroTexto 2"/>
          <p:cNvSpPr txBox="1"/>
          <p:nvPr/>
        </p:nvSpPr>
        <p:spPr>
          <a:xfrm>
            <a:off x="1283110" y="309716"/>
            <a:ext cx="9247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>
                <a:solidFill>
                  <a:srgbClr val="FF0000"/>
                </a:solidFill>
              </a:rPr>
              <a:t>MAY, MIGHT and COULD</a:t>
            </a:r>
            <a:r>
              <a:rPr lang="es-AR" sz="2000" b="1" dirty="0" smtClean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es-AR" sz="2000" dirty="0" err="1" smtClean="0"/>
              <a:t>Possibility</a:t>
            </a:r>
            <a:r>
              <a:rPr lang="es-AR" sz="2000" dirty="0" smtClean="0"/>
              <a:t> </a:t>
            </a:r>
            <a:r>
              <a:rPr lang="es-AR" sz="2000" dirty="0"/>
              <a:t>in </a:t>
            </a:r>
            <a:r>
              <a:rPr lang="es-AR" sz="2000" dirty="0" err="1"/>
              <a:t>the</a:t>
            </a:r>
            <a:r>
              <a:rPr lang="es-AR" sz="2000" dirty="0"/>
              <a:t> </a:t>
            </a:r>
            <a:r>
              <a:rPr lang="es-AR" sz="2000" dirty="0" err="1"/>
              <a:t>present</a:t>
            </a:r>
            <a:r>
              <a:rPr lang="es-AR" sz="2000" dirty="0"/>
              <a:t> </a:t>
            </a:r>
            <a:r>
              <a:rPr lang="es-AR" sz="2000" dirty="0" err="1"/>
              <a:t>or</a:t>
            </a:r>
            <a:r>
              <a:rPr lang="es-AR" sz="2000" dirty="0"/>
              <a:t> </a:t>
            </a:r>
            <a:r>
              <a:rPr lang="es-AR" sz="2000" dirty="0" err="1" smtClean="0"/>
              <a:t>future</a:t>
            </a:r>
            <a:r>
              <a:rPr lang="es-AR" sz="2000" dirty="0" smtClean="0"/>
              <a:t>.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34268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 rot="19491822">
            <a:off x="1140284" y="2184555"/>
            <a:ext cx="7531497" cy="1204306"/>
          </a:xfrm>
        </p:spPr>
        <p:txBody>
          <a:bodyPr/>
          <a:lstStyle/>
          <a:p>
            <a:pPr algn="ctr"/>
            <a:r>
              <a:rPr lang="es-AR" sz="6000" dirty="0" smtClean="0"/>
              <a:t>PRESENT PASSIVE </a:t>
            </a:r>
            <a:br>
              <a:rPr lang="es-AR" sz="6000" dirty="0" smtClean="0"/>
            </a:br>
            <a:r>
              <a:rPr lang="es-AR" sz="6000" dirty="0" smtClean="0"/>
              <a:t>VOICE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773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764127"/>
              </p:ext>
            </p:extLst>
          </p:nvPr>
        </p:nvGraphicFramePr>
        <p:xfrm>
          <a:off x="3066869" y="525658"/>
          <a:ext cx="8128000" cy="14630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xmlns="" val="1236735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sz="2400" dirty="0" smtClean="0"/>
                        <a:t>ACTIVE VOICE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5470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AR" sz="2000" dirty="0" smtClean="0"/>
                    </a:p>
                    <a:p>
                      <a:pPr algn="ctr"/>
                      <a:r>
                        <a:rPr lang="es-AR" sz="2000" dirty="0" err="1" smtClean="0"/>
                        <a:t>The</a:t>
                      </a:r>
                      <a:r>
                        <a:rPr lang="es-AR" sz="2000" dirty="0" smtClean="0"/>
                        <a:t> use of PPE </a:t>
                      </a:r>
                      <a:r>
                        <a:rPr lang="es-AR" sz="2000" b="1" dirty="0" err="1" smtClean="0"/>
                        <a:t>minimizes</a:t>
                      </a:r>
                      <a:r>
                        <a:rPr lang="es-AR" sz="2000" dirty="0" smtClean="0"/>
                        <a:t> injuries.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7449563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591487"/>
              </p:ext>
            </p:extLst>
          </p:nvPr>
        </p:nvGraphicFramePr>
        <p:xfrm>
          <a:off x="3092269" y="2977724"/>
          <a:ext cx="8128000" cy="137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xmlns="" val="1236735274"/>
                    </a:ext>
                  </a:extLst>
                </a:gridCol>
              </a:tblGrid>
              <a:tr h="224728">
                <a:tc>
                  <a:txBody>
                    <a:bodyPr/>
                    <a:lstStyle/>
                    <a:p>
                      <a:pPr algn="ctr"/>
                      <a:r>
                        <a:rPr lang="es-AR" sz="2400" dirty="0" smtClean="0"/>
                        <a:t>PASSIVE VOICE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5470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spc="1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pc="10" dirty="0" smtClean="0"/>
                        <a:t>Injuries </a:t>
                      </a:r>
                      <a:r>
                        <a:rPr lang="en-US" sz="1800" b="1" spc="10" dirty="0" smtClean="0"/>
                        <a:t>are minimized </a:t>
                      </a:r>
                      <a:r>
                        <a:rPr lang="en-US" sz="1800" spc="10" dirty="0" smtClean="0"/>
                        <a:t>by the use of PPE.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7449563"/>
                  </a:ext>
                </a:extLst>
              </a:tr>
            </a:tbl>
          </a:graphicData>
        </a:graphic>
      </p:graphicFrame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254814"/>
              </p:ext>
            </p:extLst>
          </p:nvPr>
        </p:nvGraphicFramePr>
        <p:xfrm>
          <a:off x="3066869" y="1988698"/>
          <a:ext cx="8127999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xmlns="" val="215796139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148442599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649346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err="1" smtClean="0"/>
                        <a:t>The</a:t>
                      </a:r>
                      <a:r>
                        <a:rPr lang="es-AR" sz="1800" dirty="0" smtClean="0"/>
                        <a:t> use of PPE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err="1" smtClean="0"/>
                        <a:t>minimizes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/>
                        <a:t>injuries.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4695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DIRECT OBJECT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37457999"/>
                  </a:ext>
                </a:extLst>
              </a:tr>
            </a:tbl>
          </a:graphicData>
        </a:graphic>
      </p:graphicFrame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354409"/>
              </p:ext>
            </p:extLst>
          </p:nvPr>
        </p:nvGraphicFramePr>
        <p:xfrm>
          <a:off x="3092269" y="4288487"/>
          <a:ext cx="8127999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xmlns="" val="254408483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109551749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15884277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spc="10" dirty="0" smtClean="0"/>
                        <a:t>Injuries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pc="10" dirty="0" smtClean="0"/>
                        <a:t>are minimized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pc="10" dirty="0" smtClean="0"/>
                        <a:t>by the use of PPE.</a:t>
                      </a:r>
                      <a:endParaRPr lang="en-US" sz="1800" spc="10" dirty="0" smtClean="0"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7188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COMPLEMENT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030831"/>
                  </a:ext>
                </a:extLst>
              </a:tr>
            </a:tbl>
          </a:graphicData>
        </a:graphic>
      </p:graphicFrame>
      <p:pic>
        <p:nvPicPr>
          <p:cNvPr id="5124" name="Picture 4" descr="Warning sign attention please Royalty Free Vector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87"/>
          <a:stretch/>
        </p:blipFill>
        <p:spPr bwMode="auto">
          <a:xfrm>
            <a:off x="358775" y="235742"/>
            <a:ext cx="2538933" cy="263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68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1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351016"/>
              </p:ext>
            </p:extLst>
          </p:nvPr>
        </p:nvGraphicFramePr>
        <p:xfrm>
          <a:off x="1834969" y="453208"/>
          <a:ext cx="8128000" cy="137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xmlns="" val="1236735274"/>
                    </a:ext>
                  </a:extLst>
                </a:gridCol>
              </a:tblGrid>
              <a:tr h="224728">
                <a:tc>
                  <a:txBody>
                    <a:bodyPr/>
                    <a:lstStyle/>
                    <a:p>
                      <a:pPr algn="ctr"/>
                      <a:r>
                        <a:rPr lang="es-AR" sz="2400" dirty="0" smtClean="0"/>
                        <a:t>PASSIVE VOICE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5470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spc="1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pc="10" dirty="0" smtClean="0"/>
                        <a:t>Injuries are minimized by the use of PPE.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7449563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683529"/>
              </p:ext>
            </p:extLst>
          </p:nvPr>
        </p:nvGraphicFramePr>
        <p:xfrm>
          <a:off x="1834969" y="1824808"/>
          <a:ext cx="8127999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xmlns="" val="254408483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109551749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15884277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spc="10" dirty="0" smtClean="0"/>
                        <a:t>Injuries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pc="10" dirty="0" smtClean="0"/>
                        <a:t>are minimized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pc="10" dirty="0" smtClean="0"/>
                        <a:t>by the use of PPE.</a:t>
                      </a:r>
                      <a:endParaRPr lang="en-US" sz="1800" spc="10" dirty="0" smtClean="0"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7188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COMPLEMENT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030831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352233"/>
              </p:ext>
            </p:extLst>
          </p:nvPr>
        </p:nvGraphicFramePr>
        <p:xfrm>
          <a:off x="4122055" y="4617065"/>
          <a:ext cx="4616995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2618">
                  <a:extLst>
                    <a:ext uri="{9D8B030D-6E8A-4147-A177-3AD203B41FA5}">
                      <a16:colId xmlns:a16="http://schemas.microsoft.com/office/drawing/2014/main" xmlns="" val="3215505267"/>
                    </a:ext>
                  </a:extLst>
                </a:gridCol>
                <a:gridCol w="2364377">
                  <a:extLst>
                    <a:ext uri="{9D8B030D-6E8A-4147-A177-3AD203B41FA5}">
                      <a16:colId xmlns:a16="http://schemas.microsoft.com/office/drawing/2014/main" xmlns="" val="41166008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Injuries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are </a:t>
                      </a:r>
                      <a:r>
                        <a:rPr lang="es-AR" dirty="0" err="1" smtClean="0"/>
                        <a:t>minimized</a:t>
                      </a:r>
                      <a:r>
                        <a:rPr lang="es-AR" dirty="0" smtClean="0"/>
                        <a:t>.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43119616"/>
                  </a:ext>
                </a:extLst>
              </a:tr>
              <a:tr h="316482">
                <a:tc>
                  <a:txBody>
                    <a:bodyPr/>
                    <a:lstStyle/>
                    <a:p>
                      <a:pPr algn="ctr"/>
                      <a:r>
                        <a:rPr lang="es-AR" smtClean="0"/>
                        <a:t>SUBJECT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VERB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68202007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685436" y="2895599"/>
            <a:ext cx="9771017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object of the active sentence becomes the subject of the passive sentence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Verb: (</a:t>
            </a:r>
            <a:r>
              <a:rPr lang="en-US" b="1" i="1" dirty="0" smtClean="0"/>
              <a:t>to </a:t>
            </a:r>
            <a:r>
              <a:rPr lang="en-US" b="1" i="1" dirty="0"/>
              <a:t>be</a:t>
            </a:r>
            <a:r>
              <a:rPr lang="en-US" b="1" dirty="0"/>
              <a:t> + past participle</a:t>
            </a:r>
            <a:r>
              <a:rPr lang="en-US" dirty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subject of the active sentence becomes the object of the passive sentence (or is dropped)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75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559337" y="19663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/>
              <a:t>PASSIVE VOICE: uses</a:t>
            </a:r>
            <a:endParaRPr lang="en-US" sz="2800" b="1" dirty="0"/>
          </a:p>
        </p:txBody>
      </p:sp>
      <p:sp>
        <p:nvSpPr>
          <p:cNvPr id="5" name="Rectángulo 4"/>
          <p:cNvSpPr/>
          <p:nvPr/>
        </p:nvSpPr>
        <p:spPr>
          <a:xfrm>
            <a:off x="279398" y="2834777"/>
            <a:ext cx="45345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ea typeface="Arial Unicode MS" panose="020B0604020202020204"/>
                <a:cs typeface="Arial Unicode MS" panose="020B0604020202020204" pitchFamily="34" charset="-128"/>
              </a:rPr>
              <a:t>To </a:t>
            </a:r>
            <a:r>
              <a:rPr lang="en-US" sz="1600" dirty="0">
                <a:ea typeface="Arial Unicode MS" panose="020B0604020202020204"/>
                <a:cs typeface="Arial Unicode MS" panose="020B0604020202020204" pitchFamily="34" charset="-128"/>
              </a:rPr>
              <a:t>be discreet or tactful by not naming the </a:t>
            </a:r>
            <a:r>
              <a:rPr lang="en-US" sz="1600" dirty="0" smtClean="0">
                <a:ea typeface="Arial Unicode MS" panose="020B0604020202020204"/>
                <a:cs typeface="Arial Unicode MS" panose="020B0604020202020204" pitchFamily="34" charset="-128"/>
              </a:rPr>
              <a:t>agent.</a:t>
            </a:r>
            <a:endParaRPr lang="en-US" sz="1600" dirty="0">
              <a:ea typeface="Arial Unicode MS" panose="020B0604020202020204"/>
              <a:cs typeface="Arial Unicode MS" panose="020B0604020202020204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n-US" sz="1600" dirty="0" smtClean="0">
                <a:ea typeface="Arial Unicode MS" panose="020B0604020202020204"/>
                <a:cs typeface="Arial Unicode MS" panose="020B0604020202020204" pitchFamily="34" charset="-128"/>
              </a:rPr>
              <a:t>    The fire exit </a:t>
            </a:r>
            <a:r>
              <a:rPr lang="en-US" sz="1600" b="1" dirty="0" smtClean="0">
                <a:ea typeface="Arial Unicode MS" panose="020B0604020202020204"/>
                <a:cs typeface="Arial Unicode MS" panose="020B0604020202020204" pitchFamily="34" charset="-128"/>
              </a:rPr>
              <a:t>is blocked </a:t>
            </a:r>
            <a:r>
              <a:rPr lang="en-US" sz="1600" dirty="0" smtClean="0">
                <a:ea typeface="Arial Unicode MS" panose="020B0604020202020204"/>
                <a:cs typeface="Arial Unicode MS" panose="020B0604020202020204" pitchFamily="34" charset="-128"/>
              </a:rPr>
              <a:t>again!</a:t>
            </a:r>
            <a:endParaRPr lang="en-US" sz="1600" dirty="0">
              <a:ea typeface="Arial Unicode MS" panose="020B0604020202020204"/>
              <a:cs typeface="Arial Unicode MS" panose="020B0604020202020204" pitchFamily="34" charset="-128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79400" y="1040924"/>
            <a:ext cx="38227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To emphasize the object or party receiving the </a:t>
            </a:r>
            <a:r>
              <a:rPr lang="en-US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action.</a:t>
            </a:r>
            <a:endParaRPr lang="en-US" sz="1600" dirty="0">
              <a:solidFill>
                <a:srgbClr val="000000"/>
              </a:solidFill>
              <a:ea typeface="Arial Unicode MS" panose="020B0604020202020204"/>
              <a:cs typeface="Arial Unicode MS" panose="020B0604020202020204" pitchFamily="34" charset="-128"/>
            </a:endParaRPr>
          </a:p>
          <a:p>
            <a:pPr lvl="0">
              <a:lnSpc>
                <a:spcPct val="150000"/>
              </a:lnSpc>
            </a:pPr>
            <a:r>
              <a:rPr lang="es-AR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     </a:t>
            </a:r>
            <a:r>
              <a:rPr lang="es-AR" sz="1600" dirty="0" err="1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Ear</a:t>
            </a:r>
            <a:r>
              <a:rPr lang="es-AR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protection</a:t>
            </a:r>
            <a:r>
              <a:rPr lang="es-AR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b="1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must</a:t>
            </a:r>
            <a:r>
              <a:rPr lang="es-AR" sz="1600" b="1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be </a:t>
            </a:r>
            <a:r>
              <a:rPr lang="es-AR" sz="1600" b="1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worn</a:t>
            </a:r>
            <a:r>
              <a:rPr lang="es-AR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860800" y="1040924"/>
            <a:ext cx="35179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When the agent (doer) is </a:t>
            </a:r>
            <a:r>
              <a:rPr lang="en-US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unknown. The machine </a:t>
            </a:r>
            <a:r>
              <a:rPr lang="en-US" sz="1600" b="1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was broken </a:t>
            </a:r>
            <a:r>
              <a:rPr lang="en-US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yesterday.</a:t>
            </a:r>
          </a:p>
          <a:p>
            <a:pPr lvl="0">
              <a:lnSpc>
                <a:spcPct val="150000"/>
              </a:lnSpc>
            </a:pPr>
            <a:r>
              <a:rPr lang="en-US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     A </a:t>
            </a:r>
            <a:r>
              <a:rPr lang="en-US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big fire </a:t>
            </a:r>
            <a:r>
              <a:rPr lang="en-US" sz="1600" b="1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was caused </a:t>
            </a:r>
            <a:r>
              <a:rPr lang="en-US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yesterday.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569200" y="998605"/>
            <a:ext cx="426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To emphasize the action instead of the </a:t>
            </a:r>
            <a:r>
              <a:rPr lang="en-US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actor.</a:t>
            </a:r>
            <a:endParaRPr lang="en-US" sz="1600" dirty="0">
              <a:solidFill>
                <a:srgbClr val="000000"/>
              </a:solidFill>
              <a:ea typeface="Arial Unicode MS" panose="020B0604020202020204"/>
              <a:cs typeface="Arial Unicode MS" panose="020B0604020202020204" pitchFamily="34" charset="-128"/>
            </a:endParaRPr>
          </a:p>
          <a:p>
            <a:pPr lvl="0">
              <a:lnSpc>
                <a:spcPct val="150000"/>
              </a:lnSpc>
            </a:pPr>
            <a:r>
              <a:rPr lang="es-AR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     A </a:t>
            </a:r>
            <a:r>
              <a:rPr lang="es-AR" sz="1600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potential</a:t>
            </a:r>
            <a:r>
              <a:rPr lang="es-AR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hazard</a:t>
            </a:r>
            <a:r>
              <a:rPr lang="es-AR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b="1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is</a:t>
            </a:r>
            <a:r>
              <a:rPr lang="es-AR" sz="1600" b="1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b="1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communicated</a:t>
            </a:r>
            <a:r>
              <a:rPr lang="es-AR" sz="1600" b="1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by</a:t>
            </a:r>
            <a:r>
              <a:rPr lang="es-AR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the</a:t>
            </a:r>
            <a:r>
              <a:rPr lang="es-AR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/>
            </a:r>
            <a:br>
              <a:rPr lang="es-AR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</a:br>
            <a:r>
              <a:rPr lang="es-AR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     </a:t>
            </a:r>
            <a:r>
              <a:rPr lang="es-AR" sz="1600" dirty="0" err="1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colour</a:t>
            </a:r>
            <a:r>
              <a:rPr lang="es-AR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yellow</a:t>
            </a:r>
            <a:r>
              <a:rPr lang="es-AR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99000" y="2834777"/>
            <a:ext cx="5918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When the agent (doer) is </a:t>
            </a:r>
            <a:r>
              <a:rPr lang="en-US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unimportant.</a:t>
            </a:r>
          </a:p>
          <a:p>
            <a:pPr lvl="0">
              <a:lnSpc>
                <a:spcPct val="150000"/>
              </a:lnSpc>
            </a:pPr>
            <a:r>
              <a:rPr lang="en-US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    Safety </a:t>
            </a:r>
            <a:r>
              <a:rPr lang="en-US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signs </a:t>
            </a:r>
            <a:r>
              <a:rPr lang="en-US" sz="1600" b="1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are used</a:t>
            </a:r>
            <a:r>
              <a:rPr lang="en-US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to draw attention to health and safety </a:t>
            </a:r>
            <a:r>
              <a:rPr lang="en-US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/>
            </a:r>
            <a:br>
              <a:rPr lang="en-US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</a:br>
            <a:r>
              <a:rPr lang="en-US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     hazards.</a:t>
            </a:r>
          </a:p>
          <a:p>
            <a:pPr lvl="0">
              <a:lnSpc>
                <a:spcPct val="150000"/>
              </a:lnSpc>
            </a:pPr>
            <a:r>
              <a:rPr lang="en-US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    </a:t>
            </a:r>
            <a:r>
              <a:rPr lang="es-AR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Personal </a:t>
            </a:r>
            <a:r>
              <a:rPr lang="es-AR" sz="1600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protective</a:t>
            </a:r>
            <a:r>
              <a:rPr lang="es-AR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equipment</a:t>
            </a:r>
            <a:r>
              <a:rPr lang="es-AR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b="1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must</a:t>
            </a:r>
            <a:r>
              <a:rPr lang="es-AR" sz="1600" b="1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be </a:t>
            </a:r>
            <a:r>
              <a:rPr lang="es-AR" sz="1600" b="1" dirty="0" err="1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worn</a:t>
            </a:r>
            <a:r>
              <a:rPr lang="es-AR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.</a:t>
            </a:r>
            <a:br>
              <a:rPr lang="es-AR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</a:br>
            <a:r>
              <a:rPr lang="es-AR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     </a:t>
            </a:r>
            <a:r>
              <a:rPr lang="es-AR" sz="1600" dirty="0" err="1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The</a:t>
            </a:r>
            <a:r>
              <a:rPr lang="es-AR" sz="1600" dirty="0" smtClean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possibility</a:t>
            </a:r>
            <a:r>
              <a:rPr lang="es-AR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of </a:t>
            </a:r>
            <a:r>
              <a:rPr lang="es-AR" sz="1600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injury</a:t>
            </a:r>
            <a:r>
              <a:rPr lang="es-AR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, </a:t>
            </a:r>
            <a:r>
              <a:rPr lang="es-AR" sz="1600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injury</a:t>
            </a:r>
            <a:r>
              <a:rPr lang="es-AR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or</a:t>
            </a:r>
            <a:r>
              <a:rPr lang="es-AR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other</a:t>
            </a:r>
            <a:r>
              <a:rPr lang="es-AR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loss</a:t>
            </a:r>
            <a:r>
              <a:rPr lang="es-AR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b="1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is</a:t>
            </a:r>
            <a:r>
              <a:rPr lang="es-AR" sz="1600" b="1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 </a:t>
            </a:r>
            <a:r>
              <a:rPr lang="es-AR" sz="1600" b="1" dirty="0" err="1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minimized</a:t>
            </a:r>
            <a:r>
              <a:rPr lang="es-AR" sz="1600" dirty="0">
                <a:solidFill>
                  <a:srgbClr val="000000"/>
                </a:solidFill>
                <a:ea typeface="Arial Unicode MS" panose="020B0604020202020204"/>
                <a:cs typeface="Arial Unicode MS" panose="020B0604020202020204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086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2" grpId="0"/>
      <p:bldP spid="4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33452" y="4040610"/>
            <a:ext cx="64162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Protective </a:t>
            </a:r>
            <a:r>
              <a:rPr lang="en-US" sz="2800" dirty="0"/>
              <a:t>clothing must be worn.</a:t>
            </a:r>
          </a:p>
        </p:txBody>
      </p:sp>
      <p:sp>
        <p:nvSpPr>
          <p:cNvPr id="2" name="1 Rectángulo"/>
          <p:cNvSpPr/>
          <p:nvPr/>
        </p:nvSpPr>
        <p:spPr>
          <a:xfrm>
            <a:off x="1723293" y="460531"/>
            <a:ext cx="868679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solidFill>
                  <a:srgbClr val="000000"/>
                </a:solidFill>
              </a:rPr>
              <a:t>What </a:t>
            </a:r>
            <a:r>
              <a:rPr lang="en-US" sz="3200" b="1" i="1" dirty="0" smtClean="0">
                <a:solidFill>
                  <a:srgbClr val="000000"/>
                </a:solidFill>
              </a:rPr>
              <a:t>is the difference in </a:t>
            </a:r>
            <a:r>
              <a:rPr lang="en-US" sz="3200" b="1" i="1" dirty="0">
                <a:solidFill>
                  <a:srgbClr val="000000"/>
                </a:solidFill>
              </a:rPr>
              <a:t>meaning between these statements?</a:t>
            </a:r>
            <a:r>
              <a:rPr lang="en-US" sz="2800" i="1" dirty="0">
                <a:solidFill>
                  <a:srgbClr val="000000"/>
                </a:solidFill>
              </a:rPr>
              <a:t/>
            </a:r>
            <a:br>
              <a:rPr lang="en-US" sz="2800" i="1" dirty="0">
                <a:solidFill>
                  <a:srgbClr val="000000"/>
                </a:solidFill>
              </a:rPr>
            </a:br>
            <a:endParaRPr lang="es-AR" i="1" dirty="0"/>
          </a:p>
        </p:txBody>
      </p:sp>
      <p:sp>
        <p:nvSpPr>
          <p:cNvPr id="3" name="2 Rectángulo"/>
          <p:cNvSpPr/>
          <p:nvPr/>
        </p:nvSpPr>
        <p:spPr>
          <a:xfrm>
            <a:off x="1133451" y="2245122"/>
            <a:ext cx="499500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00"/>
                </a:solidFill>
              </a:rPr>
              <a:t>Wear </a:t>
            </a:r>
            <a:r>
              <a:rPr lang="en-US" sz="2800" dirty="0">
                <a:solidFill>
                  <a:srgbClr val="000000"/>
                </a:solidFill>
              </a:rPr>
              <a:t>protective clothing.</a:t>
            </a:r>
            <a:br>
              <a:rPr lang="en-US" sz="2800" dirty="0">
                <a:solidFill>
                  <a:srgbClr val="000000"/>
                </a:solidFill>
              </a:rPr>
            </a:br>
            <a:endParaRPr lang="es-AR" dirty="0"/>
          </a:p>
        </p:txBody>
      </p:sp>
      <p:sp>
        <p:nvSpPr>
          <p:cNvPr id="5" name="4 Rectángulo"/>
          <p:cNvSpPr/>
          <p:nvPr/>
        </p:nvSpPr>
        <p:spPr>
          <a:xfrm>
            <a:off x="1133451" y="3181775"/>
            <a:ext cx="604106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00"/>
                </a:solidFill>
              </a:rPr>
              <a:t>Always </a:t>
            </a:r>
            <a:r>
              <a:rPr lang="en-US" sz="2800" dirty="0">
                <a:solidFill>
                  <a:srgbClr val="000000"/>
                </a:solidFill>
              </a:rPr>
              <a:t>wear protective clothing.</a:t>
            </a:r>
            <a:br>
              <a:rPr lang="en-US" sz="2800" dirty="0">
                <a:solidFill>
                  <a:srgbClr val="000000"/>
                </a:solidFill>
              </a:rPr>
            </a:br>
            <a:endParaRPr lang="es-AR" dirty="0"/>
          </a:p>
        </p:txBody>
      </p:sp>
      <p:pic>
        <p:nvPicPr>
          <p:cNvPr id="1026" name="Picture 2" descr="Brain thinking clipart clipartfox 2 - ClipartBar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006" y="1242646"/>
            <a:ext cx="3566217" cy="3422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01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266734" y="3330090"/>
            <a:ext cx="69374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We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use a </a:t>
            </a:r>
            <a:r>
              <a:rPr lang="en-US" sz="24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MODAL VERB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EMPHASIS.</a:t>
            </a: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Protective clothing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worn.</a:t>
            </a:r>
          </a:p>
          <a:p>
            <a:pPr marL="742950" lvl="1" indent="-285750">
              <a:lnSpc>
                <a:spcPct val="150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Protective clothing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worn.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31800" y="254486"/>
            <a:ext cx="77724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can make safety rules in these ways: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31800" y="868095"/>
            <a:ext cx="7086600" cy="1694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an </a:t>
            </a:r>
            <a:r>
              <a:rPr lang="en-US" sz="24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IMPERATIVE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lnSpc>
                <a:spcPct val="150000"/>
              </a:lnSpc>
              <a:buFont typeface="+mj-lt"/>
              <a:buAutoNum type="alphaLcPeriod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Wear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protective clothing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(+)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buFont typeface="+mj-lt"/>
              <a:buAutoNum type="alphaLcPeriod"/>
            </a:pPr>
            <a:r>
              <a:rPr lang="en-US" sz="2400" b="1" dirty="0">
                <a:solidFill>
                  <a:srgbClr val="000000"/>
                </a:solidFill>
              </a:rPr>
              <a:t>Do not </a:t>
            </a:r>
            <a:r>
              <a:rPr lang="en-US" sz="2400" dirty="0">
                <a:solidFill>
                  <a:srgbClr val="000000"/>
                </a:solidFill>
              </a:rPr>
              <a:t>smoke in this area</a:t>
            </a:r>
            <a:r>
              <a:rPr lang="en-US" sz="2400" dirty="0" smtClean="0">
                <a:solidFill>
                  <a:srgbClr val="000000"/>
                </a:solidFill>
              </a:rPr>
              <a:t>. (-)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499100" y="847985"/>
            <a:ext cx="6362700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400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ALWAYS/NEVER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used to emphasize that the rule </a:t>
            </a:r>
            <a:r>
              <a:rPr lang="en-US" sz="24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holds in all cases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lnSpc>
                <a:spcPct val="150000"/>
              </a:lnSpc>
              <a:buFont typeface="+mj-lt"/>
              <a:buAutoNum type="alphaLcPeriod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wear protective clothing.</a:t>
            </a:r>
          </a:p>
          <a:p>
            <a:pPr marL="742950" lvl="1" indent="-285750">
              <a:lnSpc>
                <a:spcPct val="150000"/>
              </a:lnSpc>
              <a:buFont typeface="+mj-lt"/>
              <a:buAutoNum type="alphaLcPeriod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Never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put boxes on the fire exit.</a:t>
            </a:r>
          </a:p>
        </p:txBody>
      </p:sp>
    </p:spTree>
    <p:extLst>
      <p:ext uri="{BB962C8B-B14F-4D97-AF65-F5344CB8AC3E}">
        <p14:creationId xmlns:p14="http://schemas.microsoft.com/office/powerpoint/2010/main" val="237675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 rot="19588450">
            <a:off x="1724486" y="1781204"/>
            <a:ext cx="7531497" cy="1204306"/>
          </a:xfrm>
        </p:spPr>
        <p:txBody>
          <a:bodyPr/>
          <a:lstStyle/>
          <a:p>
            <a:r>
              <a:rPr lang="es-AR" sz="8000" dirty="0" smtClean="0"/>
              <a:t>Modal </a:t>
            </a:r>
            <a:r>
              <a:rPr lang="es-AR" sz="8000" dirty="0" err="1" smtClean="0"/>
              <a:t>verbs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13518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517411" y="720785"/>
            <a:ext cx="1789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OBLIGATION</a:t>
            </a:r>
            <a:endParaRPr lang="en-US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7927891" y="720785"/>
            <a:ext cx="2638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PROHIBITION</a:t>
            </a:r>
            <a:endParaRPr lang="en-US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1047954" y="3503970"/>
            <a:ext cx="74626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 smtClean="0"/>
              <a:t>PERMISSION</a:t>
            </a:r>
            <a:r>
              <a:rPr lang="en-US" sz="2000" dirty="0" smtClean="0"/>
              <a:t>: 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CAN</a:t>
            </a:r>
          </a:p>
          <a:p>
            <a:pPr>
              <a:lnSpc>
                <a:spcPct val="200000"/>
              </a:lnSpc>
            </a:pPr>
            <a:r>
              <a:rPr lang="en-US" sz="2000" b="1" dirty="0" smtClean="0"/>
              <a:t>NOT PERMISSION</a:t>
            </a:r>
            <a:r>
              <a:rPr lang="en-US" sz="2000" dirty="0" smtClean="0"/>
              <a:t>: 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CAN’T </a:t>
            </a:r>
            <a:r>
              <a:rPr lang="en-US" sz="2000" dirty="0" smtClean="0"/>
              <a:t>(informal) 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/ CANNOT </a:t>
            </a:r>
            <a:r>
              <a:rPr lang="en-US" sz="2000" dirty="0" smtClean="0"/>
              <a:t>(formal) </a:t>
            </a:r>
          </a:p>
          <a:p>
            <a:pPr>
              <a:lnSpc>
                <a:spcPct val="200000"/>
              </a:lnSpc>
            </a:pPr>
            <a:endParaRPr lang="en-US" sz="20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995066"/>
              </p:ext>
            </p:extLst>
          </p:nvPr>
        </p:nvGraphicFramePr>
        <p:xfrm>
          <a:off x="644504" y="1296750"/>
          <a:ext cx="10721995" cy="177665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613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574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245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648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138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88794">
                <a:tc>
                  <a:txBody>
                    <a:bodyPr/>
                    <a:lstStyle/>
                    <a:p>
                      <a:pPr algn="ctr"/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Wear</a:t>
                      </a:r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a hard hat here.</a:t>
                      </a:r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Do not</a:t>
                      </a:r>
                    </a:p>
                    <a:p>
                      <a:pPr algn="r"/>
                      <a:r>
                        <a:rPr lang="en-US" noProof="0" dirty="0" smtClean="0"/>
                        <a:t>Don’t</a:t>
                      </a:r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touch the machine.</a:t>
                      </a:r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9063"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Always</a:t>
                      </a:r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wear</a:t>
                      </a:r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Never</a:t>
                      </a:r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8794"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You </a:t>
                      </a:r>
                      <a:r>
                        <a:rPr lang="en-US" b="1" noProof="0" dirty="0" smtClean="0"/>
                        <a:t>must</a:t>
                      </a:r>
                      <a:endParaRPr lang="en-US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You </a:t>
                      </a:r>
                      <a:r>
                        <a:rPr lang="en-US" b="1" noProof="0" dirty="0" smtClean="0"/>
                        <a:t>must not</a:t>
                      </a:r>
                    </a:p>
                    <a:p>
                      <a:pPr algn="r"/>
                      <a:r>
                        <a:rPr lang="en-US" noProof="0" dirty="0" smtClean="0"/>
                        <a:t>You </a:t>
                      </a:r>
                      <a:r>
                        <a:rPr lang="en-US" b="1" noProof="0" dirty="0" smtClean="0"/>
                        <a:t>mustn’t</a:t>
                      </a:r>
                      <a:endParaRPr lang="en-US" b="1" noProof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50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758801"/>
              </p:ext>
            </p:extLst>
          </p:nvPr>
        </p:nvGraphicFramePr>
        <p:xfrm>
          <a:off x="495298" y="508000"/>
          <a:ext cx="11214101" cy="5702299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368531">
                  <a:extLst>
                    <a:ext uri="{9D8B030D-6E8A-4147-A177-3AD203B41FA5}">
                      <a16:colId xmlns:a16="http://schemas.microsoft.com/office/drawing/2014/main" xmlns="" val="2689453476"/>
                    </a:ext>
                  </a:extLst>
                </a:gridCol>
                <a:gridCol w="2937674">
                  <a:extLst>
                    <a:ext uri="{9D8B030D-6E8A-4147-A177-3AD203B41FA5}">
                      <a16:colId xmlns:a16="http://schemas.microsoft.com/office/drawing/2014/main" xmlns="" val="1666283391"/>
                    </a:ext>
                  </a:extLst>
                </a:gridCol>
                <a:gridCol w="6907896">
                  <a:extLst>
                    <a:ext uri="{9D8B030D-6E8A-4147-A177-3AD203B41FA5}">
                      <a16:colId xmlns:a16="http://schemas.microsoft.com/office/drawing/2014/main" xmlns="" val="871000972"/>
                    </a:ext>
                  </a:extLst>
                </a:gridCol>
              </a:tblGrid>
              <a:tr h="357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VERB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USE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EXAMPLE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extLst>
                  <a:ext uri="{0D108BD9-81ED-4DB2-BD59-A6C34878D82A}">
                    <a16:rowId xmlns:a16="http://schemas.microsoft.com/office/drawing/2014/main" xmlns="" val="4278718286"/>
                  </a:ext>
                </a:extLst>
              </a:tr>
              <a:tr h="1071428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Permission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No permission (</a:t>
                      </a:r>
                      <a:r>
                        <a:rPr lang="en-GB" sz="1800" u="sng" dirty="0" smtClean="0">
                          <a:effectLst/>
                        </a:rPr>
                        <a:t>prohibition</a:t>
                      </a:r>
                      <a:r>
                        <a:rPr lang="en-GB" sz="1800" dirty="0" smtClean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You </a:t>
                      </a:r>
                      <a:r>
                        <a:rPr lang="en-GB" sz="1800" b="1" dirty="0" smtClean="0">
                          <a:effectLst/>
                        </a:rPr>
                        <a:t>can</a:t>
                      </a:r>
                      <a:r>
                        <a:rPr lang="en-GB" sz="1800" dirty="0" smtClean="0">
                          <a:effectLst/>
                        </a:rPr>
                        <a:t> drive industrial vehicles here.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You </a:t>
                      </a:r>
                      <a:r>
                        <a:rPr lang="en-GB" sz="1800" b="1" dirty="0" smtClean="0">
                          <a:effectLst/>
                        </a:rPr>
                        <a:t>cannot</a:t>
                      </a:r>
                      <a:r>
                        <a:rPr lang="en-GB" sz="1800" dirty="0" smtClean="0">
                          <a:effectLst/>
                        </a:rPr>
                        <a:t> walk this way.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extLst>
                  <a:ext uri="{0D108BD9-81ED-4DB2-BD59-A6C34878D82A}">
                    <a16:rowId xmlns:a16="http://schemas.microsoft.com/office/drawing/2014/main" xmlns="" val="3693930546"/>
                  </a:ext>
                </a:extLst>
              </a:tr>
              <a:tr h="413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Possibility</a:t>
                      </a:r>
                      <a:r>
                        <a:rPr lang="en-US" sz="18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Smoking </a:t>
                      </a:r>
                      <a:r>
                        <a:rPr lang="en-GB" sz="1800" b="1" dirty="0">
                          <a:effectLst/>
                        </a:rPr>
                        <a:t>can</a:t>
                      </a:r>
                      <a:r>
                        <a:rPr lang="en-GB" sz="1800" dirty="0">
                          <a:effectLst/>
                        </a:rPr>
                        <a:t> cause cancer.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extLst>
                  <a:ext uri="{0D108BD9-81ED-4DB2-BD59-A6C34878D82A}">
                    <a16:rowId xmlns:a16="http://schemas.microsoft.com/office/drawing/2014/main" xmlns="" val="2524711727"/>
                  </a:ext>
                </a:extLst>
              </a:tr>
              <a:tr h="4132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COULD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 anchor="ctr"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Possibility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You </a:t>
                      </a:r>
                      <a:r>
                        <a:rPr lang="en-GB" sz="1800" b="1" dirty="0" smtClean="0">
                          <a:effectLst/>
                        </a:rPr>
                        <a:t>could</a:t>
                      </a:r>
                      <a:r>
                        <a:rPr lang="en-GB" sz="1800" baseline="0" dirty="0" smtClean="0">
                          <a:effectLst/>
                        </a:rPr>
                        <a:t> injure your hands and arms.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extLst>
                  <a:ext uri="{0D108BD9-81ED-4DB2-BD59-A6C34878D82A}">
                    <a16:rowId xmlns:a16="http://schemas.microsoft.com/office/drawing/2014/main" xmlns="" val="1716305708"/>
                  </a:ext>
                </a:extLst>
              </a:tr>
              <a:tr h="4132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MAY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01" marR="68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You </a:t>
                      </a:r>
                      <a:r>
                        <a:rPr lang="en-GB" sz="1800" b="1" dirty="0" smtClean="0">
                          <a:effectLst/>
                        </a:rPr>
                        <a:t>may</a:t>
                      </a:r>
                      <a:r>
                        <a:rPr lang="en-GB" sz="1800" dirty="0" smtClean="0">
                          <a:effectLst/>
                        </a:rPr>
                        <a:t> trap your fingers if the machine is unguarded.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extLst>
                  <a:ext uri="{0D108BD9-81ED-4DB2-BD59-A6C34878D82A}">
                    <a16:rowId xmlns:a16="http://schemas.microsoft.com/office/drawing/2014/main" xmlns="" val="1869161864"/>
                  </a:ext>
                </a:extLst>
              </a:tr>
              <a:tr h="4132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MIGHT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001" marR="68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You </a:t>
                      </a:r>
                      <a:r>
                        <a:rPr lang="en-GB" sz="1800" b="1" dirty="0" smtClean="0">
                          <a:effectLst/>
                        </a:rPr>
                        <a:t>might</a:t>
                      </a:r>
                      <a:r>
                        <a:rPr lang="en-GB" sz="1800" dirty="0" smtClean="0">
                          <a:effectLst/>
                        </a:rPr>
                        <a:t> get</a:t>
                      </a:r>
                      <a:r>
                        <a:rPr lang="en-GB" sz="1800" baseline="0" dirty="0" smtClean="0">
                          <a:effectLst/>
                        </a:rPr>
                        <a:t> burns if you work with hot oil.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extLst>
                  <a:ext uri="{0D108BD9-81ED-4DB2-BD59-A6C34878D82A}">
                    <a16:rowId xmlns:a16="http://schemas.microsoft.com/office/drawing/2014/main" xmlns="" val="1053560610"/>
                  </a:ext>
                </a:extLst>
              </a:tr>
              <a:tr h="876132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MUST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Obligation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You </a:t>
                      </a:r>
                      <a:r>
                        <a:rPr lang="en-GB" sz="1800" b="1" dirty="0" smtClean="0">
                          <a:effectLst/>
                        </a:rPr>
                        <a:t>must</a:t>
                      </a:r>
                      <a:r>
                        <a:rPr lang="en-GB" sz="1800" baseline="0" dirty="0" smtClean="0">
                          <a:effectLst/>
                        </a:rPr>
                        <a:t> use PPE when working with chemicals.</a:t>
                      </a:r>
                      <a:endParaRPr lang="en-GB" sz="1800" dirty="0" smtClean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Safety boots </a:t>
                      </a:r>
                      <a:r>
                        <a:rPr lang="en-GB" sz="1800" b="1" dirty="0" smtClean="0">
                          <a:effectLst/>
                        </a:rPr>
                        <a:t>must</a:t>
                      </a:r>
                      <a:r>
                        <a:rPr lang="en-GB" sz="1800" dirty="0" smtClean="0">
                          <a:effectLst/>
                        </a:rPr>
                        <a:t> be worn.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extLst>
                  <a:ext uri="{0D108BD9-81ED-4DB2-BD59-A6C34878D82A}">
                    <a16:rowId xmlns:a16="http://schemas.microsoft.com/office/drawing/2014/main" xmlns="" val="3998845466"/>
                  </a:ext>
                </a:extLst>
              </a:tr>
              <a:tr h="4721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Prohibition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You </a:t>
                      </a:r>
                      <a:r>
                        <a:rPr lang="en-GB" sz="1800" b="1" dirty="0">
                          <a:effectLst/>
                        </a:rPr>
                        <a:t>mustn’t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smtClean="0">
                          <a:effectLst/>
                        </a:rPr>
                        <a:t>eat in the lab.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extLst>
                  <a:ext uri="{0D108BD9-81ED-4DB2-BD59-A6C34878D82A}">
                    <a16:rowId xmlns:a16="http://schemas.microsoft.com/office/drawing/2014/main" xmlns="" val="1841328683"/>
                  </a:ext>
                </a:extLst>
              </a:tr>
              <a:tr h="41320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HAVE TO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Obligation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You </a:t>
                      </a:r>
                      <a:r>
                        <a:rPr lang="en-GB" sz="1800" b="1" dirty="0">
                          <a:effectLst/>
                        </a:rPr>
                        <a:t>have to </a:t>
                      </a:r>
                      <a:r>
                        <a:rPr lang="en-GB" sz="1800" dirty="0">
                          <a:effectLst/>
                        </a:rPr>
                        <a:t>stop when the traffic light is red. (</a:t>
                      </a:r>
                      <a:r>
                        <a:rPr lang="en-GB" sz="1800" i="1" u="sng" dirty="0">
                          <a:effectLst/>
                        </a:rPr>
                        <a:t>imposed obligation</a:t>
                      </a:r>
                      <a:r>
                        <a:rPr lang="en-GB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extLst>
                  <a:ext uri="{0D108BD9-81ED-4DB2-BD59-A6C34878D82A}">
                    <a16:rowId xmlns:a16="http://schemas.microsoft.com/office/drawing/2014/main" xmlns="" val="725129455"/>
                  </a:ext>
                </a:extLst>
              </a:tr>
              <a:tr h="4461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Negative:</a:t>
                      </a:r>
                      <a:r>
                        <a:rPr lang="en-GB" sz="1800" baseline="0" dirty="0" smtClean="0">
                          <a:effectLst/>
                        </a:rPr>
                        <a:t> lack of necessity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 </a:t>
                      </a:r>
                      <a:r>
                        <a:rPr lang="en-GB" sz="1800" b="1" dirty="0">
                          <a:effectLst/>
                        </a:rPr>
                        <a:t>don’t have to </a:t>
                      </a:r>
                      <a:r>
                        <a:rPr lang="en-GB" sz="1800" dirty="0">
                          <a:effectLst/>
                        </a:rPr>
                        <a:t>go to work tomorrow. (</a:t>
                      </a:r>
                      <a:r>
                        <a:rPr lang="en-GB" sz="1800" i="1" u="sng" dirty="0">
                          <a:effectLst/>
                        </a:rPr>
                        <a:t>not necessary</a:t>
                      </a:r>
                      <a:r>
                        <a:rPr lang="en-GB" sz="1800" dirty="0" smtClean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extLst>
                  <a:ext uri="{0D108BD9-81ED-4DB2-BD59-A6C34878D82A}">
                    <a16:rowId xmlns:a16="http://schemas.microsoft.com/office/drawing/2014/main" xmlns="" val="2358604804"/>
                  </a:ext>
                </a:extLst>
              </a:tr>
              <a:tr h="4132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SHOULD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Give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advice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You </a:t>
                      </a:r>
                      <a:r>
                        <a:rPr lang="en-GB" sz="1800" b="1" dirty="0">
                          <a:effectLst/>
                        </a:rPr>
                        <a:t>should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smtClean="0">
                          <a:effectLst/>
                        </a:rPr>
                        <a:t>wear safety glasses.</a:t>
                      </a:r>
                      <a:r>
                        <a:rPr lang="en-GB" sz="1800" baseline="0" dirty="0" smtClean="0">
                          <a:effectLst/>
                        </a:rPr>
                        <a:t>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001" marR="68001" marT="0" marB="0"/>
                </a:tc>
                <a:extLst>
                  <a:ext uri="{0D108BD9-81ED-4DB2-BD59-A6C34878D82A}">
                    <a16:rowId xmlns:a16="http://schemas.microsoft.com/office/drawing/2014/main" xmlns="" val="786070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47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est English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5" t="11416" r="50000" b="34887"/>
          <a:stretch/>
        </p:blipFill>
        <p:spPr bwMode="auto">
          <a:xfrm>
            <a:off x="3810000" y="420497"/>
            <a:ext cx="3614738" cy="398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Test English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1757" r="1325" b="34480"/>
          <a:stretch/>
        </p:blipFill>
        <p:spPr bwMode="auto">
          <a:xfrm>
            <a:off x="7759700" y="420497"/>
            <a:ext cx="3614738" cy="3992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 rot="19588450">
            <a:off x="270127" y="472898"/>
            <a:ext cx="3040936" cy="12043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7200" dirty="0" err="1" smtClean="0"/>
              <a:t>form</a:t>
            </a:r>
            <a:endParaRPr lang="en-US" sz="8000" dirty="0"/>
          </a:p>
        </p:txBody>
      </p:sp>
      <p:sp>
        <p:nvSpPr>
          <p:cNvPr id="8" name="CuadroTexto 7"/>
          <p:cNvSpPr txBox="1"/>
          <p:nvPr/>
        </p:nvSpPr>
        <p:spPr>
          <a:xfrm>
            <a:off x="733774" y="3204203"/>
            <a:ext cx="239304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/>
              <a:t>MUSTN’T:</a:t>
            </a:r>
            <a:r>
              <a:rPr lang="es-AR" sz="1600" dirty="0" smtClean="0"/>
              <a:t> </a:t>
            </a:r>
            <a:r>
              <a:rPr lang="es-AR" sz="1600" u="sng" dirty="0" err="1" smtClean="0"/>
              <a:t>prohibition</a:t>
            </a:r>
            <a:r>
              <a:rPr lang="es-AR" sz="1600" dirty="0" smtClean="0"/>
              <a:t>. </a:t>
            </a:r>
            <a:r>
              <a:rPr lang="es-AR" sz="1600" dirty="0" err="1" smtClean="0"/>
              <a:t>It</a:t>
            </a:r>
            <a:r>
              <a:rPr lang="es-AR" sz="1600" dirty="0" smtClean="0"/>
              <a:t> </a:t>
            </a:r>
            <a:r>
              <a:rPr lang="es-AR" sz="1600" dirty="0" err="1" smtClean="0"/>
              <a:t>is</a:t>
            </a:r>
            <a:r>
              <a:rPr lang="es-AR" sz="1600" dirty="0" smtClean="0"/>
              <a:t> </a:t>
            </a:r>
            <a:r>
              <a:rPr lang="es-AR" sz="1600" dirty="0" err="1" smtClean="0"/>
              <a:t>important</a:t>
            </a:r>
            <a:r>
              <a:rPr lang="es-AR" sz="1600" dirty="0" smtClean="0"/>
              <a:t> </a:t>
            </a:r>
            <a:r>
              <a:rPr lang="es-AR" sz="1600" dirty="0" err="1" smtClean="0"/>
              <a:t>or</a:t>
            </a:r>
            <a:r>
              <a:rPr lang="es-AR" sz="1600" dirty="0" smtClean="0"/>
              <a:t> </a:t>
            </a:r>
            <a:r>
              <a:rPr lang="es-AR" sz="1600" dirty="0" err="1" smtClean="0"/>
              <a:t>necessary</a:t>
            </a:r>
            <a:r>
              <a:rPr lang="es-AR" sz="1600" dirty="0" smtClean="0"/>
              <a:t> NOT to do </a:t>
            </a:r>
            <a:r>
              <a:rPr lang="es-AR" sz="1600" dirty="0" err="1" smtClean="0"/>
              <a:t>something</a:t>
            </a:r>
            <a:r>
              <a:rPr lang="es-AR" sz="1600" dirty="0" smtClean="0"/>
              <a:t>.</a:t>
            </a:r>
          </a:p>
          <a:p>
            <a:endParaRPr lang="es-AR" sz="1600" dirty="0"/>
          </a:p>
          <a:p>
            <a:r>
              <a:rPr lang="es-AR" sz="1600" b="1" dirty="0" smtClean="0"/>
              <a:t>DON’T HAVE TO:</a:t>
            </a:r>
            <a:r>
              <a:rPr lang="es-AR" sz="1600" dirty="0" smtClean="0"/>
              <a:t>  </a:t>
            </a:r>
            <a:r>
              <a:rPr lang="es-AR" sz="1600" dirty="0" err="1" smtClean="0"/>
              <a:t>when</a:t>
            </a:r>
            <a:r>
              <a:rPr lang="es-AR" sz="1600" dirty="0" smtClean="0"/>
              <a:t> </a:t>
            </a:r>
            <a:r>
              <a:rPr lang="es-AR" sz="1600" dirty="0" err="1" smtClean="0"/>
              <a:t>shomething</a:t>
            </a:r>
            <a:r>
              <a:rPr lang="es-AR" sz="1600" dirty="0" smtClean="0"/>
              <a:t> </a:t>
            </a:r>
            <a:r>
              <a:rPr lang="es-AR" sz="1600" dirty="0" err="1" smtClean="0"/>
              <a:t>is</a:t>
            </a:r>
            <a:r>
              <a:rPr lang="es-AR" sz="1600" dirty="0" smtClean="0"/>
              <a:t> </a:t>
            </a:r>
            <a:r>
              <a:rPr lang="es-AR" sz="1600" u="sng" dirty="0" smtClean="0"/>
              <a:t>NOT NECESSARY</a:t>
            </a:r>
            <a:r>
              <a:rPr lang="es-AR" sz="1600" dirty="0" smtClean="0"/>
              <a:t>.</a:t>
            </a:r>
            <a:endParaRPr lang="es-AR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27298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odals: can, could, may, might, should, have to, mus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37" t="15125" r="6408" b="12671"/>
          <a:stretch/>
        </p:blipFill>
        <p:spPr bwMode="auto">
          <a:xfrm>
            <a:off x="4292601" y="626352"/>
            <a:ext cx="7121526" cy="4409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ay attention clipart 3 » Clipart St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55161">
            <a:off x="31259" y="431799"/>
            <a:ext cx="4286250" cy="272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41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1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823602" y="330090"/>
            <a:ext cx="4598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i="1" dirty="0" smtClean="0"/>
              <a:t>MUST </a:t>
            </a:r>
            <a:r>
              <a:rPr lang="es-AR" sz="2800" b="1" i="1" dirty="0" err="1" smtClean="0"/>
              <a:t>or</a:t>
            </a:r>
            <a:r>
              <a:rPr lang="es-AR" sz="2800" b="1" i="1" dirty="0" smtClean="0"/>
              <a:t> HAVE TO?</a:t>
            </a:r>
            <a:endParaRPr lang="en-US" sz="2800" b="1" i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518243" y="1499641"/>
            <a:ext cx="734305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AR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MUST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speaker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expressing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a </a:t>
            </a:r>
            <a:r>
              <a:rPr lang="es-AR" u="sng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personal </a:t>
            </a:r>
            <a:r>
              <a:rPr lang="es-AR" u="sng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opinon</a:t>
            </a:r>
            <a:r>
              <a:rPr lang="es-AR" u="sng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u="sng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or</a:t>
            </a:r>
            <a:r>
              <a:rPr lang="es-AR" u="sng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u="sng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authority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>
              <a:lnSpc>
                <a:spcPct val="200000"/>
              </a:lnSpc>
            </a:pPr>
            <a:r>
              <a:rPr lang="es-AR" b="1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MUST</a:t>
            </a:r>
            <a:r>
              <a:rPr lang="es-AR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used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in </a:t>
            </a:r>
            <a:r>
              <a:rPr lang="es-AR" b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written</a:t>
            </a:r>
            <a:r>
              <a:rPr lang="es-AR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b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instructions</a:t>
            </a:r>
            <a:r>
              <a:rPr lang="es-AR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s-AR" b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orders</a:t>
            </a:r>
            <a:r>
              <a:rPr lang="es-AR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s-AR" b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signs</a:t>
            </a:r>
            <a:r>
              <a:rPr lang="es-AR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and</a:t>
            </a:r>
            <a:r>
              <a:rPr lang="es-AR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b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notices</a:t>
            </a:r>
            <a:r>
              <a:rPr lang="es-AR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>
              <a:lnSpc>
                <a:spcPct val="200000"/>
              </a:lnSpc>
            </a:pP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Examples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Visitors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b="1" i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must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report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to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reception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on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arrival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Passengers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b="1" i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must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wear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seat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belts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. (</a:t>
            </a:r>
            <a:r>
              <a:rPr lang="es-AR" i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instruction</a:t>
            </a:r>
            <a:r>
              <a:rPr lang="es-AR" i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i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on</a:t>
            </a:r>
            <a:r>
              <a:rPr lang="es-AR" i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a </a:t>
            </a:r>
            <a:r>
              <a:rPr lang="es-AR" i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plane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Candidadates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b="1" i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must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answer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six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questions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. (</a:t>
            </a:r>
            <a:r>
              <a:rPr lang="es-AR" i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instructions</a:t>
            </a:r>
            <a:r>
              <a:rPr lang="es-AR" i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i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on</a:t>
            </a:r>
            <a:r>
              <a:rPr lang="es-AR" i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i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an</a:t>
            </a:r>
            <a:r>
              <a:rPr lang="es-AR" i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i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exam</a:t>
            </a:r>
            <a:r>
              <a:rPr lang="es-AR" i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i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paper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>
              <a:lnSpc>
                <a:spcPct val="200000"/>
              </a:lnSpc>
            </a:pPr>
            <a:endParaRPr lang="es-AR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lnSpc>
                <a:spcPct val="200000"/>
              </a:lnSpc>
            </a:pPr>
            <a:endParaRPr lang="es-AR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lnSpc>
                <a:spcPct val="200000"/>
              </a:lnSpc>
            </a:pPr>
            <a:endParaRPr lang="es-AR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421728" y="1499641"/>
            <a:ext cx="46044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We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use </a:t>
            </a:r>
            <a:r>
              <a:rPr lang="es-AR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HAVE TO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when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commenting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on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something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which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b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obligatory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or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b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important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because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of a </a:t>
            </a:r>
            <a:r>
              <a:rPr lang="es-AR" u="sng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law</a:t>
            </a:r>
            <a:r>
              <a:rPr lang="es-AR" u="sng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u="sng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or</a:t>
            </a:r>
            <a:r>
              <a:rPr lang="es-AR" u="sng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rule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 </a:t>
            </a:r>
            <a:r>
              <a:rPr lang="es-AR" b="1" i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have</a:t>
            </a:r>
            <a:r>
              <a:rPr lang="es-AR" b="1" i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to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wear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uniform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at </a:t>
            </a:r>
            <a:r>
              <a:rPr lang="es-AR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school</a:t>
            </a:r>
            <a:r>
              <a:rPr lang="es-AR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endParaRPr lang="es-AR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518243" y="853310"/>
            <a:ext cx="1013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AR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Both</a:t>
            </a:r>
            <a:r>
              <a:rPr lang="es-A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b="1" dirty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MUST</a:t>
            </a:r>
            <a:r>
              <a:rPr lang="es-AR" dirty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and </a:t>
            </a:r>
            <a:r>
              <a:rPr lang="es-AR" b="1" dirty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HAVE TO </a:t>
            </a:r>
            <a:r>
              <a:rPr lang="es-AR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express</a:t>
            </a:r>
            <a:r>
              <a:rPr lang="es-A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A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idea </a:t>
            </a:r>
            <a:r>
              <a:rPr lang="es-AR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that</a:t>
            </a:r>
            <a:r>
              <a:rPr lang="es-A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something</a:t>
            </a:r>
            <a:r>
              <a:rPr lang="es-A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es-A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necessary</a:t>
            </a:r>
            <a:r>
              <a:rPr lang="es-A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or</a:t>
            </a:r>
            <a:r>
              <a:rPr lang="es-A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very</a:t>
            </a:r>
            <a:r>
              <a:rPr lang="es-AR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AR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important</a:t>
            </a:r>
            <a:r>
              <a:rPr lang="es-A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809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625</TotalTime>
  <Words>942</Words>
  <Application>Microsoft Office PowerPoint</Application>
  <PresentationFormat>Personalizado</PresentationFormat>
  <Paragraphs>151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Ángulos</vt:lpstr>
      <vt:lpstr>DESCRIBING safety rules</vt:lpstr>
      <vt:lpstr>Presentación de PowerPoint</vt:lpstr>
      <vt:lpstr>Presentación de PowerPoint</vt:lpstr>
      <vt:lpstr>Modal verbs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 PASSIVE  VOICE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PASSIVE VOICE</dc:title>
  <dc:creator>Usuario</dc:creator>
  <cp:lastModifiedBy>pc</cp:lastModifiedBy>
  <cp:revision>218</cp:revision>
  <cp:lastPrinted>2020-05-31T15:25:33Z</cp:lastPrinted>
  <dcterms:created xsi:type="dcterms:W3CDTF">2018-05-06T13:52:14Z</dcterms:created>
  <dcterms:modified xsi:type="dcterms:W3CDTF">2021-06-23T19:39:06Z</dcterms:modified>
</cp:coreProperties>
</file>