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81" r:id="rId3"/>
    <p:sldId id="282" r:id="rId4"/>
    <p:sldId id="257" r:id="rId5"/>
    <p:sldId id="258" r:id="rId6"/>
    <p:sldId id="285" r:id="rId7"/>
    <p:sldId id="284" r:id="rId8"/>
    <p:sldId id="259" r:id="rId9"/>
    <p:sldId id="286" r:id="rId10"/>
    <p:sldId id="261" r:id="rId11"/>
    <p:sldId id="262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F1701"/>
    <a:srgbClr val="352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84311-D845-4CB7-8BD7-675A1C083D67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97B37-602B-4C86-8CBB-BD3A5F9025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259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ES" smtClean="0">
              <a:latin typeface="Arial" panose="020B0604020202020204" pitchFamily="34" charset="0"/>
            </a:endParaRPr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10ED4-3DFB-4FB0-802D-0BBD7E312058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87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5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57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038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00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20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37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1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2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43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43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3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475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37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867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22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6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52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7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5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2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8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2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987912"/>
            <a:ext cx="7620000" cy="1143000"/>
          </a:xfrm>
        </p:spPr>
        <p:txBody>
          <a:bodyPr/>
          <a:lstStyle/>
          <a:p>
            <a:pPr>
              <a:defRPr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CARRERA: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TECNICATURA UNIVESITARIA EN  </a:t>
            </a:r>
            <a:b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GESTION EMPRESAS TURISTICAS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3DBB5E73-C953-4975-993C-7E6D8A5AC582}" type="slidenum">
              <a:rPr lang="es-ES" sz="1400">
                <a:solidFill>
                  <a:srgbClr val="2F2B2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z="140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097464" y="5659438"/>
            <a:ext cx="5113337" cy="3984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s-ES" altLang="es-E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 MARCIO QUARIN</a:t>
            </a:r>
          </a:p>
        </p:txBody>
      </p:sp>
      <p:sp>
        <p:nvSpPr>
          <p:cNvPr id="5" name="Rectangle 45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2197509" y="2627800"/>
            <a:ext cx="72599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i="1" u="sng" dirty="0">
                <a:solidFill>
                  <a:srgbClr val="0070C0"/>
                </a:solidFill>
              </a:rPr>
              <a:t>CATEDRA:</a:t>
            </a:r>
            <a:r>
              <a:rPr lang="es-ES" sz="4000" b="1" i="1" u="sng" dirty="0">
                <a:solidFill>
                  <a:srgbClr val="0070C0"/>
                </a:solidFill>
              </a:rPr>
              <a:t> </a:t>
            </a:r>
            <a:r>
              <a:rPr lang="es-E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                    			DE EMPRESAS</a:t>
            </a:r>
          </a:p>
        </p:txBody>
      </p:sp>
      <p:pic>
        <p:nvPicPr>
          <p:cNvPr id="410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25" y="782123"/>
            <a:ext cx="25463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524000" y="4266730"/>
            <a:ext cx="9614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</a:t>
            </a:r>
            <a:r>
              <a:rPr lang="es-ES" sz="3200" b="1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es-ES" sz="3200" b="1" i="1" dirty="0" smtClean="0">
                <a:solidFill>
                  <a:srgbClr val="00B0F0"/>
                </a:solidFill>
              </a:rPr>
              <a:t>:  </a:t>
            </a:r>
            <a:r>
              <a:rPr lang="es-ES" sz="3200" b="1" i="1" dirty="0" smtClean="0">
                <a:solidFill>
                  <a:srgbClr val="00B0F0"/>
                </a:solidFill>
              </a:rPr>
              <a:t>PROCESO DE </a:t>
            </a:r>
            <a:r>
              <a:rPr lang="es-ES" sz="3200" b="1" i="1" dirty="0" smtClean="0">
                <a:solidFill>
                  <a:srgbClr val="00B0F0"/>
                </a:solidFill>
              </a:rPr>
              <a:t>ORGANIZACION</a:t>
            </a:r>
            <a:r>
              <a:rPr lang="es-ES" sz="3200" dirty="0" smtClean="0">
                <a:solidFill>
                  <a:srgbClr val="00B0F0"/>
                </a:solidFill>
              </a:rPr>
              <a:t>. </a:t>
            </a:r>
            <a:endParaRPr lang="es-E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4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ORGANIGRAMAS</a:t>
            </a:r>
            <a:endParaRPr lang="es-ES" sz="40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</a:rPr>
              <a:t> VENTAJAS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</a:rPr>
              <a:t>LIMITACIONES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</a:rPr>
              <a:t>DESCRIPCION DEL PUESTO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</a:rPr>
              <a:t>ENSEÑAR LA NATURALEZA DE LA ORGANIZACIÓN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</a:rPr>
              <a:t>RED NATURAL DE RELACIONES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</a:rPr>
              <a:t>CULTURA ORGANIZACIONAL. </a:t>
            </a:r>
            <a:endParaRPr lang="es-ES" sz="2400" dirty="0">
              <a:solidFill>
                <a:schemeClr val="accent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74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51CC9D9-C19B-4709-89D9-8CAA142BBDAB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412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1F1DDC-588D-4126-BDF4-A612E756F96B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7413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E6E16C7-26DB-4B1C-BB5A-1389285134ED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741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8F199C0-F21E-49A9-91B7-568C5EEE35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741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2510954-AA39-47C3-9263-40962192DF6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741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67708D-BEAD-475D-9C70-DF94FC952B20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229" y="377326"/>
            <a:ext cx="4441371" cy="313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3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83346"/>
            <a:ext cx="10160000" cy="752973"/>
          </a:xfrm>
          <a:ln w="28575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ORGANIZACION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" altLang="en-US"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5" b="7506"/>
          <a:stretch>
            <a:fillRect/>
          </a:stretch>
        </p:blipFill>
        <p:spPr bwMode="auto">
          <a:xfrm>
            <a:off x="3306809" y="1120548"/>
            <a:ext cx="5040313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echa derecha 4"/>
          <p:cNvSpPr/>
          <p:nvPr/>
        </p:nvSpPr>
        <p:spPr>
          <a:xfrm>
            <a:off x="3483429" y="3806505"/>
            <a:ext cx="1114697" cy="23513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4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73B79CB-C574-4843-9C80-A57DC626A30A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29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609554" y="1343302"/>
            <a:ext cx="6914651" cy="50226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Identificación </a:t>
            </a:r>
            <a:r>
              <a:rPr lang="es-ES" sz="2000" b="1" dirty="0">
                <a:solidFill>
                  <a:srgbClr val="0000CC"/>
                </a:solidFill>
                <a:latin typeface="Verdana" panose="020B0604030504040204" pitchFamily="34" charset="0"/>
              </a:rPr>
              <a:t>y clasificación de las actividades requeridas</a:t>
            </a:r>
            <a:r>
              <a:rPr 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Agrupamiento </a:t>
            </a:r>
            <a:r>
              <a:rPr lang="es-ES" sz="2000" b="1" dirty="0">
                <a:solidFill>
                  <a:srgbClr val="0000CC"/>
                </a:solidFill>
                <a:latin typeface="Verdana" panose="020B0604030504040204" pitchFamily="34" charset="0"/>
              </a:rPr>
              <a:t>de las actividades necesarias para alcanzar objetivos</a:t>
            </a:r>
            <a:r>
              <a:rPr 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Asignación </a:t>
            </a:r>
            <a:r>
              <a:rPr lang="es-ES" sz="2000" b="1" dirty="0">
                <a:solidFill>
                  <a:srgbClr val="0000CC"/>
                </a:solidFill>
                <a:latin typeface="Verdana" panose="020B0604030504040204" pitchFamily="34" charset="0"/>
              </a:rPr>
              <a:t>a cada grupo un gerente para supervisarlo</a:t>
            </a:r>
            <a:r>
              <a:rPr 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Disposición </a:t>
            </a:r>
            <a:r>
              <a:rPr lang="es-ES" sz="2000" b="1" dirty="0">
                <a:solidFill>
                  <a:srgbClr val="0000CC"/>
                </a:solidFill>
                <a:latin typeface="Verdana" panose="020B0604030504040204" pitchFamily="34" charset="0"/>
              </a:rPr>
              <a:t>de coordinación horizontal y vertical en la estructura </a:t>
            </a:r>
            <a:r>
              <a:rPr 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de la </a:t>
            </a:r>
            <a:r>
              <a:rPr lang="es-ES" sz="2000" b="1" dirty="0">
                <a:solidFill>
                  <a:srgbClr val="0000CC"/>
                </a:solidFill>
                <a:latin typeface="Verdana" panose="020B0604030504040204" pitchFamily="34" charset="0"/>
              </a:rPr>
              <a:t>organización. </a:t>
            </a:r>
            <a:endParaRPr lang="es-ES" sz="2000" b="1" dirty="0" smtClean="0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endParaRPr lang="es-ES" sz="2000" b="1" dirty="0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lvl="0" indent="-342900" defTabSz="457200">
              <a:spcBef>
                <a:spcPts val="1000"/>
              </a:spcBef>
              <a:buClr>
                <a:srgbClr val="A53010"/>
              </a:buClr>
              <a:buFont typeface="Wingdings 3" panose="05040102010807070707" pitchFamily="18" charset="2"/>
              <a:buChar char=""/>
            </a:pPr>
            <a:r>
              <a:rPr lang="es-ES" sz="2000" b="1" i="1" u="sng" dirty="0" smtClean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ORGANIZACIÓN</a:t>
            </a:r>
            <a:r>
              <a:rPr lang="es-ES" sz="2000" b="1" i="1" u="sng" dirty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.</a:t>
            </a:r>
            <a:r>
              <a:rPr lang="es-ES" sz="2000" b="1" dirty="0">
                <a:solidFill>
                  <a:srgbClr val="404040"/>
                </a:solidFill>
                <a:latin typeface="Century Gothic" panose="020B0502020202020204"/>
              </a:rPr>
              <a:t> Implica una estructura formalizada intencional de roles o posiciones. </a:t>
            </a:r>
          </a:p>
          <a:p>
            <a:pPr marL="1143000" lvl="2" defTabSz="457200">
              <a:spcBef>
                <a:spcPts val="1000"/>
              </a:spcBef>
              <a:buClr>
                <a:srgbClr val="A53010"/>
              </a:buClr>
              <a:buFont typeface="Wingdings 3" panose="05040102010807070707" pitchFamily="18" charset="2"/>
              <a:buChar char=""/>
            </a:pPr>
            <a:r>
              <a:rPr lang="es-ES" sz="2000" b="1" dirty="0">
                <a:solidFill>
                  <a:srgbClr val="728653">
                    <a:lumMod val="75000"/>
                  </a:srgbClr>
                </a:solidFill>
                <a:latin typeface="Century Gothic" panose="020B0502020202020204"/>
              </a:rPr>
              <a:t>FORMAL</a:t>
            </a:r>
          </a:p>
          <a:p>
            <a:pPr marL="1143000" lvl="2" defTabSz="457200">
              <a:spcBef>
                <a:spcPts val="1000"/>
              </a:spcBef>
              <a:buClr>
                <a:srgbClr val="A53010"/>
              </a:buClr>
              <a:buFont typeface="Wingdings 3" panose="05040102010807070707" pitchFamily="18" charset="2"/>
              <a:buChar char=""/>
            </a:pPr>
            <a:r>
              <a:rPr lang="es-ES" sz="2000" b="1" dirty="0">
                <a:solidFill>
                  <a:srgbClr val="728653">
                    <a:lumMod val="75000"/>
                  </a:srgbClr>
                </a:solidFill>
                <a:latin typeface="Century Gothic" panose="020B0502020202020204"/>
              </a:rPr>
              <a:t>INFORMAL</a:t>
            </a: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endParaRPr lang="es-ES" sz="2000" b="1" dirty="0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endParaRPr lang="es-ES" altLang="es-ES" sz="2000" b="1" dirty="0" smtClean="0">
              <a:solidFill>
                <a:srgbClr val="0000CC"/>
              </a:solidFill>
              <a:latin typeface="Verdana" panose="020B0604030504040204" pitchFamily="34" charset="0"/>
            </a:endParaRPr>
          </a:p>
        </p:txBody>
      </p:sp>
      <p:sp>
        <p:nvSpPr>
          <p:cNvPr id="12293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E2B4EA0-E1DD-4E3F-8B48-EA685AF18E4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4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C947EAE-7F1A-4EE7-B205-55B20F6D1124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5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3D8E505-E904-4F9D-AA0F-857514C9E038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51387D9-CB1C-4E37-91EF-1E026C5E0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47D3C97-2E3C-4723-A298-372CD1299F2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A31CE8C-00E0-4D79-A45A-AA4B91BABF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76075BD-C117-4660-A9A5-318C81EEC2F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E748904-F376-47CD-A8FC-AFF8CE4B213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1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14EB9C2-6EFB-48F5-8351-7917B391AD0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2" name="5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BAE5509-33FA-4701-882B-A45663A14B9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3" name="Text Box 4"/>
          <p:cNvSpPr txBox="1">
            <a:spLocks noChangeArrowheads="1"/>
          </p:cNvSpPr>
          <p:nvPr/>
        </p:nvSpPr>
        <p:spPr bwMode="auto">
          <a:xfrm>
            <a:off x="2116138" y="17875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609600" y="283346"/>
            <a:ext cx="10160000" cy="752973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algn="ctr"/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ORGANIZACION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2" name="Picture 2" descr="Proceso de Organización Administrativa | Etapas del proces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6834">
            <a:off x="7700107" y="1976567"/>
            <a:ext cx="3356967" cy="252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brir llave 17"/>
          <p:cNvSpPr/>
          <p:nvPr/>
        </p:nvSpPr>
        <p:spPr>
          <a:xfrm rot="16200000">
            <a:off x="3828620" y="813382"/>
            <a:ext cx="476519" cy="6914651"/>
          </a:xfrm>
          <a:prstGeom prst="leftBrace">
            <a:avLst>
              <a:gd name="adj1" fmla="val 67792"/>
              <a:gd name="adj2" fmla="val 50000"/>
            </a:avLst>
          </a:prstGeom>
          <a:noFill/>
          <a:ln w="57150" cap="rnd" cmpd="sng" algn="ctr">
            <a:solidFill>
              <a:srgbClr val="A53010">
                <a:shade val="9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9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CDB8DAF-67B8-4B57-A269-279E4F4EE092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25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0595" y="163386"/>
            <a:ext cx="9657806" cy="491389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PE" sz="32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PE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DIVISION ORGANIZACIONAL: POR DEPARTAMENTOS</a:t>
            </a:r>
            <a:r>
              <a:rPr lang="es-PE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. </a:t>
            </a:r>
            <a:endParaRPr lang="es-ES" sz="2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331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597CE28-828D-40E9-859C-F303A499F42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7E7F1BD-4DD1-4AE0-ABB0-5EDE4243D28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D49E2D7-5594-4501-B7FD-D90B3875D83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921F27-2013-482C-986F-115D259547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E336F2E-A256-444C-BADF-AA441547388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B8DF7F-F0EB-4D16-A0B7-DD2ADE5C706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9DBD48-A783-4687-8966-278FA3ECC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E138DC1-9735-4B36-965F-3DBA05FE0D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95B528B-3E48-4508-B822-FE2BD8F203E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4D54A61-04FC-4F22-BA6F-4EF7FFB0AAD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6" name="Text Box 4"/>
          <p:cNvSpPr txBox="1">
            <a:spLocks noChangeArrowheads="1"/>
          </p:cNvSpPr>
          <p:nvPr/>
        </p:nvSpPr>
        <p:spPr bwMode="auto">
          <a:xfrm>
            <a:off x="2135189" y="1700214"/>
            <a:ext cx="4681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D60093"/>
              </a:solidFill>
              <a:latin typeface="Verdana" panose="020B0604030504040204" pitchFamily="34" charset="0"/>
            </a:endParaRPr>
          </a:p>
        </p:txBody>
      </p:sp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1774825" y="1160464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CC0066"/>
              </a:solidFill>
              <a:latin typeface="Verdana" panose="020B0604030504040204" pitchFamily="34" charset="0"/>
            </a:endParaRPr>
          </a:p>
        </p:txBody>
      </p:sp>
      <p:pic>
        <p:nvPicPr>
          <p:cNvPr id="2050" name="Picture 2" descr="La Esquina de la Gestión (Alberto Redondo Salas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573" y="654775"/>
            <a:ext cx="5477628" cy="612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/>
          <p:cNvSpPr txBox="1"/>
          <p:nvPr/>
        </p:nvSpPr>
        <p:spPr>
          <a:xfrm rot="19938279">
            <a:off x="1448627" y="1254465"/>
            <a:ext cx="183750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FUNCION </a:t>
            </a:r>
            <a:endParaRPr lang="es-ES" sz="2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16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CDB8DAF-67B8-4B57-A269-279E4F4EE092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25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0595" y="163386"/>
            <a:ext cx="9657806" cy="491389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PE" sz="32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PE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DIVISION ORGANIZACIONAL: POR DEPARTAMENTOS</a:t>
            </a:r>
            <a:r>
              <a:rPr lang="es-PE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. </a:t>
            </a:r>
            <a:endParaRPr lang="es-ES" sz="2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331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597CE28-828D-40E9-859C-F303A499F42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7E7F1BD-4DD1-4AE0-ABB0-5EDE4243D28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D49E2D7-5594-4501-B7FD-D90B3875D83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921F27-2013-482C-986F-115D259547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E336F2E-A256-444C-BADF-AA441547388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B8DF7F-F0EB-4D16-A0B7-DD2ADE5C706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9DBD48-A783-4687-8966-278FA3ECC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E138DC1-9735-4B36-965F-3DBA05FE0D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95B528B-3E48-4508-B822-FE2BD8F203E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4D54A61-04FC-4F22-BA6F-4EF7FFB0AAD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6" name="Text Box 4"/>
          <p:cNvSpPr txBox="1">
            <a:spLocks noChangeArrowheads="1"/>
          </p:cNvSpPr>
          <p:nvPr/>
        </p:nvSpPr>
        <p:spPr bwMode="auto">
          <a:xfrm>
            <a:off x="2135189" y="1700214"/>
            <a:ext cx="4681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D60093"/>
              </a:solidFill>
              <a:latin typeface="Verdana" panose="020B0604030504040204" pitchFamily="34" charset="0"/>
            </a:endParaRPr>
          </a:p>
        </p:txBody>
      </p:sp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1774825" y="1160464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CC0066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2284" y="1034592"/>
            <a:ext cx="8101716" cy="506056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 rot="20511479">
            <a:off x="281064" y="1018903"/>
            <a:ext cx="183750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CLIENTES </a:t>
            </a:r>
            <a:endParaRPr lang="es-ES" sz="2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994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6900" y="1160464"/>
            <a:ext cx="7423974" cy="5397089"/>
          </a:xfrm>
          <a:prstGeom prst="rect">
            <a:avLst/>
          </a:prstGeom>
        </p:spPr>
      </p:pic>
      <p:sp>
        <p:nvSpPr>
          <p:cNvPr id="1331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CDB8DAF-67B8-4B57-A269-279E4F4EE092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25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0595" y="163386"/>
            <a:ext cx="9657806" cy="491389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PE" sz="32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PE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DIVISION ORGANIZACIONAL: POR DEPARTAMENTOS</a:t>
            </a:r>
            <a:r>
              <a:rPr lang="es-PE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. </a:t>
            </a:r>
            <a:endParaRPr lang="es-ES" sz="2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331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597CE28-828D-40E9-859C-F303A499F42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7E7F1BD-4DD1-4AE0-ABB0-5EDE4243D28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D49E2D7-5594-4501-B7FD-D90B3875D83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921F27-2013-482C-986F-115D259547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E336F2E-A256-444C-BADF-AA441547388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B8DF7F-F0EB-4D16-A0B7-DD2ADE5C706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9DBD48-A783-4687-8966-278FA3ECC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E138DC1-9735-4B36-965F-3DBA05FE0D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95B528B-3E48-4508-B822-FE2BD8F203E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4D54A61-04FC-4F22-BA6F-4EF7FFB0AAD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6" name="Text Box 4"/>
          <p:cNvSpPr txBox="1">
            <a:spLocks noChangeArrowheads="1"/>
          </p:cNvSpPr>
          <p:nvPr/>
        </p:nvSpPr>
        <p:spPr bwMode="auto">
          <a:xfrm>
            <a:off x="2135189" y="1700214"/>
            <a:ext cx="4681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D60093"/>
              </a:solidFill>
              <a:latin typeface="Verdana" panose="020B0604030504040204" pitchFamily="34" charset="0"/>
            </a:endParaRPr>
          </a:p>
        </p:txBody>
      </p:sp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1774825" y="1160464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CC0066"/>
              </a:solidFill>
              <a:latin typeface="Verdana" panose="020B0604030504040204" pitchFamily="34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 rot="19647561">
            <a:off x="747612" y="1244174"/>
            <a:ext cx="2054425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PRODUCTOS </a:t>
            </a:r>
            <a:endParaRPr lang="es-ES" sz="20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69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259DEA-080B-4171-BE03-E0B6A2F9F7C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6653" name="Rectangle 49"/>
          <p:cNvSpPr>
            <a:spLocks noGrp="1" noChangeArrowheads="1"/>
          </p:cNvSpPr>
          <p:nvPr>
            <p:ph type="title" idx="4294967295"/>
          </p:nvPr>
        </p:nvSpPr>
        <p:spPr>
          <a:xfrm>
            <a:off x="600348" y="321471"/>
            <a:ext cx="9814560" cy="674414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DIVISION ORGANIZACIONAL: POR NIVELES </a:t>
            </a:r>
            <a:endParaRPr lang="es-ES" sz="2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434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F704E7A-3DFC-429E-8FD4-C8C438B91259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1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BDCD533-E9D4-4299-A99F-674A189792D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2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F31C2F2-23DD-4FBA-9CE7-B0B1C2E35F3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3176833-19FC-426C-8CE6-B8EE81844DF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26BA83-B2FB-4189-ADDC-BA6EAD43A14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6D146FC-F8D6-477F-A9A3-AACCC2C5E79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E73157D-5002-49FE-A912-082E35B0AAC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DB431AB-1217-4080-9BE7-EE963BA8770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348" y="1393370"/>
            <a:ext cx="10061595" cy="410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9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259DEA-080B-4171-BE03-E0B6A2F9F7C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6653" name="Rectangle 49"/>
          <p:cNvSpPr>
            <a:spLocks noGrp="1" noChangeArrowheads="1"/>
          </p:cNvSpPr>
          <p:nvPr>
            <p:ph type="title" idx="4294967295"/>
          </p:nvPr>
        </p:nvSpPr>
        <p:spPr>
          <a:xfrm>
            <a:off x="600348" y="321471"/>
            <a:ext cx="9814560" cy="674414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DIVISION ORGANIZACIONAL: POR NIVELES </a:t>
            </a:r>
            <a:endParaRPr lang="es-ES" sz="2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434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F704E7A-3DFC-429E-8FD4-C8C438B91259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1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BDCD533-E9D4-4299-A99F-674A189792D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2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F31C2F2-23DD-4FBA-9CE7-B0B1C2E35F3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3176833-19FC-426C-8CE6-B8EE81844DF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26BA83-B2FB-4189-ADDC-BA6EAD43A14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6D146FC-F8D6-477F-A9A3-AACCC2C5E79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E73157D-5002-49FE-A912-082E35B0AAC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DB431AB-1217-4080-9BE7-EE963BA8770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518" y="1460700"/>
            <a:ext cx="10190390" cy="3797438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792277" y="5722953"/>
            <a:ext cx="9430701" cy="56230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3600" b="1" smtClean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_tradnl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LA ESTRUCTURA Y EL PROCESO DE ORGANIZAR</a:t>
            </a:r>
            <a:endParaRPr lang="es-ES" sz="2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5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Rectangle 4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AUTORIDAD</a:t>
            </a:r>
            <a:endParaRPr lang="es-ES" sz="36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4F1701"/>
                </a:solidFill>
              </a:rPr>
              <a:t> </a:t>
            </a:r>
            <a:r>
              <a:rPr lang="es-ES" dirty="0" smtClean="0">
                <a:solidFill>
                  <a:srgbClr val="00B050"/>
                </a:solidFill>
              </a:rPr>
              <a:t>AUTORIDAD DE LINEA</a:t>
            </a:r>
            <a:endParaRPr lang="es-ES" dirty="0">
              <a:solidFill>
                <a:srgbClr val="4F1701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B050"/>
                </a:solidFill>
              </a:rPr>
              <a:t>PERSONAL DE STAFF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B050"/>
                </a:solidFill>
              </a:rPr>
              <a:t>AUTORIDAD FUNCIONAL </a:t>
            </a:r>
            <a:endParaRPr lang="es-ES" dirty="0">
              <a:solidFill>
                <a:srgbClr val="00B05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B050"/>
                </a:solidFill>
              </a:rPr>
              <a:t>DESENTRALIZACION DE LA AUTORIDAD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es-ES" dirty="0">
              <a:solidFill>
                <a:srgbClr val="00B05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es-ES" dirty="0" smtClean="0">
              <a:solidFill>
                <a:srgbClr val="00B05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es-ES" dirty="0">
              <a:solidFill>
                <a:srgbClr val="00B05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es-ES" dirty="0" smtClean="0">
              <a:solidFill>
                <a:srgbClr val="00B05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es-ES" dirty="0">
              <a:solidFill>
                <a:srgbClr val="00B05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es-ES" dirty="0" smtClean="0">
              <a:solidFill>
                <a:srgbClr val="00B05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B050"/>
                </a:solidFill>
              </a:rPr>
              <a:t>DELEGACION DE AUTORIDAD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B050"/>
                </a:solidFill>
              </a:rPr>
              <a:t>EL ARTE DE DELEGAR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es-ES" dirty="0">
              <a:solidFill>
                <a:srgbClr val="00B050"/>
              </a:solidFill>
            </a:endParaRPr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BF4414-9C18-4526-A097-1FC4F13A85F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388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F6279EB-A007-4E16-93EF-2C7FC834C2BE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89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13F5320-CC82-4767-B1F7-47058645DA67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9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8FCE89D-0D81-4F99-BDB3-CCFFD6BFA39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CE7D0-A183-440D-97C6-B216676A5B1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3623C9-AC61-4CAA-88A4-3CF22764C7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241C26-7C16-4880-A42C-B3546245634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C44292-054C-4411-9F44-872E9E92EC7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403" name="10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EDD8C5-5554-4BC6-8B4B-36D35000D4C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19" y="3293269"/>
            <a:ext cx="6924675" cy="21717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344" y="142875"/>
            <a:ext cx="47625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243</Words>
  <Application>Microsoft Office PowerPoint</Application>
  <PresentationFormat>Panorámica</PresentationFormat>
  <Paragraphs>128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21" baseType="lpstr">
      <vt:lpstr>Arial</vt:lpstr>
      <vt:lpstr>Bahnschrift SemiBold</vt:lpstr>
      <vt:lpstr>Calibri</vt:lpstr>
      <vt:lpstr>Cambria</vt:lpstr>
      <vt:lpstr>Century Gothic</vt:lpstr>
      <vt:lpstr>Garamond</vt:lpstr>
      <vt:lpstr>Verdana</vt:lpstr>
      <vt:lpstr>Wingdings</vt:lpstr>
      <vt:lpstr>Wingdings 3</vt:lpstr>
      <vt:lpstr>Adyacencia</vt:lpstr>
      <vt:lpstr>1_Adyacencia</vt:lpstr>
      <vt:lpstr>CARRERA: TECNICATURA UNIVESITARIA EN                           GESTION EMPRESAS TURISTICAS</vt:lpstr>
      <vt:lpstr>ORGANIZACION </vt:lpstr>
      <vt:lpstr>Presentación de PowerPoint</vt:lpstr>
      <vt:lpstr> DIVISION ORGANIZACIONAL: POR DEPARTAMENTOS. </vt:lpstr>
      <vt:lpstr> DIVISION ORGANIZACIONAL: POR DEPARTAMENTOS. </vt:lpstr>
      <vt:lpstr> DIVISION ORGANIZACIONAL: POR DEPARTAMENTOS. </vt:lpstr>
      <vt:lpstr> DIVISION ORGANIZACIONAL: POR NIVELES </vt:lpstr>
      <vt:lpstr> DIVISION ORGANIZACIONAL: POR NIVELES </vt:lpstr>
      <vt:lpstr> AUTORIDAD</vt:lpstr>
      <vt:lpstr> ORGANIGRAMAS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CARRERA: TECNICATURA UNIVESITARIA EN                           GESTION EMPRESAS TURISTICAS</dc:title>
  <dc:creator>Usuario de Windows</dc:creator>
  <cp:lastModifiedBy>Usuario de Windows</cp:lastModifiedBy>
  <cp:revision>44</cp:revision>
  <dcterms:created xsi:type="dcterms:W3CDTF">2020-03-27T13:36:44Z</dcterms:created>
  <dcterms:modified xsi:type="dcterms:W3CDTF">2020-05-01T13:09:08Z</dcterms:modified>
</cp:coreProperties>
</file>