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61" r:id="rId3"/>
    <p:sldId id="262" r:id="rId4"/>
    <p:sldId id="257" r:id="rId5"/>
    <p:sldId id="258"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8D472-33E9-4613-9716-BBF8E4748A3F}" type="datetimeFigureOut">
              <a:rPr lang="en-US" smtClean="0"/>
              <a:t>8/12/2022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60D12-AEBB-4CE1-AE5C-3DD19E7E728A}" type="slidenum">
              <a:rPr lang="en-US" smtClean="0"/>
              <a:t>‹Nº›</a:t>
            </a:fld>
            <a:endParaRPr lang="en-US"/>
          </a:p>
        </p:txBody>
      </p:sp>
    </p:spTree>
    <p:extLst>
      <p:ext uri="{BB962C8B-B14F-4D97-AF65-F5344CB8AC3E}">
        <p14:creationId xmlns:p14="http://schemas.microsoft.com/office/powerpoint/2010/main" val="227769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6460D12-AEBB-4CE1-AE5C-3DD19E7E728A}" type="slidenum">
              <a:rPr lang="en-US" smtClean="0"/>
              <a:t>28</a:t>
            </a:fld>
            <a:endParaRPr lang="en-US"/>
          </a:p>
        </p:txBody>
      </p:sp>
    </p:spTree>
    <p:extLst>
      <p:ext uri="{BB962C8B-B14F-4D97-AF65-F5344CB8AC3E}">
        <p14:creationId xmlns:p14="http://schemas.microsoft.com/office/powerpoint/2010/main" val="50454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7902391-B0BE-426F-AE8A-510FFBB9EBF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8A441-FDC9-4078-B92C-6C9CFF612C0B}"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35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02391-B0BE-426F-AE8A-510FFBB9EBF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282209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02391-B0BE-426F-AE8A-510FFBB9EBF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64396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02391-B0BE-426F-AE8A-510FFBB9EBF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424024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7902391-B0BE-426F-AE8A-510FFBB9EBF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8A441-FDC9-4078-B92C-6C9CFF612C0B}"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7902391-B0BE-426F-AE8A-510FFBB9EBF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2324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7902391-B0BE-426F-AE8A-510FFBB9EBF9}"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279323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902391-B0BE-426F-AE8A-510FFBB9EBF9}"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11525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902391-B0BE-426F-AE8A-510FFBB9EBF9}" type="datetimeFigureOut">
              <a:rPr lang="en-US" smtClean="0"/>
              <a:t>8/12/2022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379644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7902391-B0BE-426F-AE8A-510FFBB9EBF9}" type="datetimeFigureOut">
              <a:rPr lang="en-US" smtClean="0"/>
              <a:t>8/12/2022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B38A441-FDC9-4078-B92C-6C9CFF612C0B}" type="slidenum">
              <a:rPr lang="en-US" smtClean="0"/>
              <a:t>‹Nº›</a:t>
            </a:fld>
            <a:endParaRPr lang="en-US"/>
          </a:p>
        </p:txBody>
      </p:sp>
    </p:spTree>
    <p:extLst>
      <p:ext uri="{BB962C8B-B14F-4D97-AF65-F5344CB8AC3E}">
        <p14:creationId xmlns:p14="http://schemas.microsoft.com/office/powerpoint/2010/main" val="79372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7902391-B0BE-426F-AE8A-510FFBB9EBF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8A441-FDC9-4078-B92C-6C9CFF612C0B}" type="slidenum">
              <a:rPr lang="en-US" smtClean="0"/>
              <a:t>‹Nº›</a:t>
            </a:fld>
            <a:endParaRPr lang="en-US"/>
          </a:p>
        </p:txBody>
      </p:sp>
    </p:spTree>
    <p:extLst>
      <p:ext uri="{BB962C8B-B14F-4D97-AF65-F5344CB8AC3E}">
        <p14:creationId xmlns:p14="http://schemas.microsoft.com/office/powerpoint/2010/main" val="408768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902391-B0BE-426F-AE8A-510FFBB9EBF9}" type="datetimeFigureOut">
              <a:rPr lang="en-US" smtClean="0"/>
              <a:t>8/12/2022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B38A441-FDC9-4078-B92C-6C9CFF612C0B}"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76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5" Type="http://schemas.microsoft.com/office/2007/relationships/hdphoto" Target="../media/hdphoto3.wdp"/><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62.png"/><Relationship Id="rId4" Type="http://schemas.openxmlformats.org/officeDocument/2006/relationships/image" Target="../media/image59.png"/><Relationship Id="rId9" Type="http://schemas.microsoft.com/office/2007/relationships/hdphoto" Target="../media/hdphoto8.wdp"/></Relationships>
</file>

<file path=ppt/slides/_rels/slide41.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microsoft.com/office/2007/relationships/hdphoto" Target="../media/hdphoto11.wdp"/><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66.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8.png"/><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758952"/>
            <a:ext cx="10058400" cy="1527048"/>
          </a:xfrm>
        </p:spPr>
        <p:txBody>
          <a:bodyPr>
            <a:normAutofit/>
          </a:bodyPr>
          <a:lstStyle/>
          <a:p>
            <a:r>
              <a:rPr lang="en-US" sz="6600" b="1" dirty="0" err="1"/>
              <a:t>Análisis</a:t>
            </a:r>
            <a:r>
              <a:rPr lang="en-US" sz="6600" b="1" dirty="0"/>
              <a:t> de </a:t>
            </a:r>
            <a:r>
              <a:rPr lang="en-US" sz="6600" b="1" dirty="0" err="1"/>
              <a:t>Estructuras</a:t>
            </a:r>
            <a:r>
              <a:rPr lang="en-US" sz="6600" b="1" dirty="0"/>
              <a:t> </a:t>
            </a:r>
            <a:r>
              <a:rPr lang="en-US" sz="6600" b="1" dirty="0" err="1"/>
              <a:t>Planas</a:t>
            </a:r>
            <a:r>
              <a:rPr lang="en-US" sz="6600" b="1" dirty="0"/>
              <a:t> </a:t>
            </a:r>
            <a:endParaRPr lang="en-US" sz="6600" dirty="0"/>
          </a:p>
        </p:txBody>
      </p:sp>
      <p:sp>
        <p:nvSpPr>
          <p:cNvPr id="3" name="Subtítulo 2"/>
          <p:cNvSpPr>
            <a:spLocks noGrp="1"/>
          </p:cNvSpPr>
          <p:nvPr>
            <p:ph type="subTitle" idx="1"/>
          </p:nvPr>
        </p:nvSpPr>
        <p:spPr>
          <a:xfrm>
            <a:off x="2479962" y="2515983"/>
            <a:ext cx="6738851" cy="1143000"/>
          </a:xfrm>
        </p:spPr>
        <p:txBody>
          <a:bodyPr>
            <a:noAutofit/>
          </a:bodyPr>
          <a:lstStyle/>
          <a:p>
            <a:pPr marL="342900" indent="-342900">
              <a:buFont typeface="Arial" panose="020B0604020202020204" pitchFamily="34" charset="0"/>
              <a:buChar char="•"/>
            </a:pPr>
            <a:r>
              <a:rPr lang="en-US" sz="2800" b="1" dirty="0">
                <a:solidFill>
                  <a:schemeClr val="tx1"/>
                </a:solidFill>
              </a:rPr>
              <a:t>Marcos O BASTIDORES</a:t>
            </a:r>
          </a:p>
          <a:p>
            <a:pPr marL="342900" indent="-342900">
              <a:buFont typeface="Arial" panose="020B0604020202020204" pitchFamily="34" charset="0"/>
              <a:buChar char="•"/>
            </a:pPr>
            <a:r>
              <a:rPr lang="en-US" sz="2800" b="1" dirty="0" err="1">
                <a:solidFill>
                  <a:schemeClr val="tx1"/>
                </a:solidFill>
              </a:rPr>
              <a:t>Máquinas</a:t>
            </a:r>
            <a:endParaRPr lang="en-US" sz="2800" b="1" dirty="0">
              <a:solidFill>
                <a:schemeClr val="tx1"/>
              </a:solidFill>
            </a:endParaRPr>
          </a:p>
          <a:p>
            <a:pPr marL="342900" indent="-342900">
              <a:buFont typeface="Arial" panose="020B0604020202020204" pitchFamily="34" charset="0"/>
              <a:buChar char="•"/>
            </a:pPr>
            <a:r>
              <a:rPr lang="en-US" sz="2800" b="1" dirty="0">
                <a:solidFill>
                  <a:schemeClr val="tx1"/>
                </a:solidFill>
              </a:rPr>
              <a:t> cables </a:t>
            </a:r>
          </a:p>
        </p:txBody>
      </p:sp>
      <p:sp>
        <p:nvSpPr>
          <p:cNvPr id="4" name="Subtítulo 2"/>
          <p:cNvSpPr txBox="1">
            <a:spLocks/>
          </p:cNvSpPr>
          <p:nvPr/>
        </p:nvSpPr>
        <p:spPr>
          <a:xfrm>
            <a:off x="3538448" y="4427910"/>
            <a:ext cx="5680365" cy="615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AR" sz="2800" b="1" cap="none" dirty="0">
                <a:solidFill>
                  <a:schemeClr val="tx1">
                    <a:lumMod val="50000"/>
                    <a:lumOff val="50000"/>
                  </a:schemeClr>
                </a:solidFill>
              </a:rPr>
              <a:t>Estabilidad – UTN – </a:t>
            </a:r>
            <a:r>
              <a:rPr lang="es-AR" sz="2800" b="1" cap="none" dirty="0" err="1">
                <a:solidFill>
                  <a:schemeClr val="tx1">
                    <a:lumMod val="50000"/>
                    <a:lumOff val="50000"/>
                  </a:schemeClr>
                </a:solidFill>
              </a:rPr>
              <a:t>FRRq</a:t>
            </a:r>
            <a:r>
              <a:rPr lang="es-AR" sz="2800" b="1" cap="none" dirty="0">
                <a:solidFill>
                  <a:schemeClr val="tx1">
                    <a:lumMod val="50000"/>
                    <a:lumOff val="50000"/>
                  </a:schemeClr>
                </a:solidFill>
              </a:rPr>
              <a:t> </a:t>
            </a:r>
            <a:endParaRPr lang="en-US" sz="2800" b="1" cap="none" dirty="0">
              <a:solidFill>
                <a:schemeClr val="tx1">
                  <a:lumMod val="50000"/>
                  <a:lumOff val="50000"/>
                </a:schemeClr>
              </a:solidFill>
            </a:endParaRPr>
          </a:p>
        </p:txBody>
      </p:sp>
      <p:sp>
        <p:nvSpPr>
          <p:cNvPr id="5" name="Cerrar llave 4"/>
          <p:cNvSpPr/>
          <p:nvPr/>
        </p:nvSpPr>
        <p:spPr>
          <a:xfrm>
            <a:off x="6968836" y="2515983"/>
            <a:ext cx="304800" cy="933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onector 7"/>
          <p:cNvSpPr/>
          <p:nvPr/>
        </p:nvSpPr>
        <p:spPr>
          <a:xfrm>
            <a:off x="7525787" y="275428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1</a:t>
            </a:r>
            <a:endParaRPr lang="en-US" b="1" dirty="0"/>
          </a:p>
        </p:txBody>
      </p:sp>
      <p:sp>
        <p:nvSpPr>
          <p:cNvPr id="9" name="Conector 8"/>
          <p:cNvSpPr/>
          <p:nvPr/>
        </p:nvSpPr>
        <p:spPr>
          <a:xfrm>
            <a:off x="4630187" y="3658983"/>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2</a:t>
            </a:r>
            <a:endParaRPr lang="en-US" b="1" dirty="0"/>
          </a:p>
        </p:txBody>
      </p:sp>
    </p:spTree>
    <p:extLst>
      <p:ext uri="{BB962C8B-B14F-4D97-AF65-F5344CB8AC3E}">
        <p14:creationId xmlns:p14="http://schemas.microsoft.com/office/powerpoint/2010/main" val="642399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05346" y="1845734"/>
                <a:ext cx="9950334" cy="4023360"/>
              </a:xfrm>
            </p:spPr>
            <p:txBody>
              <a:bodyPr/>
              <a:lstStyle/>
              <a:p>
                <a:r>
                  <a:rPr lang="es-AR" dirty="0">
                    <a:solidFill>
                      <a:schemeClr val="tx1"/>
                    </a:solidFill>
                  </a:rPr>
                  <a:t>Ahora, considerando el elemento AE </a:t>
                </a:r>
              </a:p>
              <a:p>
                <a:endParaRPr lang="es-AR" dirty="0">
                  <a:solidFill>
                    <a:schemeClr val="tx1"/>
                  </a:solidFill>
                </a:endParaRPr>
              </a:p>
              <a:p>
                <a:endParaRPr lang="es-AR" dirty="0">
                  <a:solidFill>
                    <a:schemeClr val="tx1"/>
                  </a:solidFill>
                </a:endParaRPr>
              </a:p>
              <a:p>
                <a:endParaRPr lang="es-AR" dirty="0">
                  <a:solidFill>
                    <a:schemeClr val="tx1"/>
                  </a:solidFill>
                </a:endParaRPr>
              </a:p>
              <a:p>
                <a:r>
                  <a:rPr lang="es-AR" dirty="0">
                    <a:solidFill>
                      <a:schemeClr val="tx1"/>
                    </a:solidFill>
                  </a:rPr>
                  <a:t>                               y con los valores obtenidos, tomando </a:t>
                </a:r>
                <a14:m>
                  <m:oMath xmlns:m="http://schemas.openxmlformats.org/officeDocument/2006/math">
                    <m:nary>
                      <m:naryPr>
                        <m:chr m:val="∑"/>
                        <m:limLoc m:val="undOvr"/>
                        <m:subHide m:val="on"/>
                        <m:supHide m:val="on"/>
                        <m:ctrlPr>
                          <a:rPr lang="en-US" i="1">
                            <a:solidFill>
                              <a:schemeClr val="tx1"/>
                            </a:solidFill>
                            <a:latin typeface="Cambria Math" panose="02040503050406030204" pitchFamily="18" charset="0"/>
                          </a:rPr>
                        </m:ctrlPr>
                      </m:naryPr>
                      <m:sub/>
                      <m:sup/>
                      <m:e>
                        <m:sSub>
                          <m:sSubPr>
                            <m:ctrlPr>
                              <a:rPr lang="en-US" i="1">
                                <a:solidFill>
                                  <a:schemeClr val="tx1"/>
                                </a:solidFill>
                                <a:latin typeface="Cambria Math" panose="02040503050406030204" pitchFamily="18" charset="0"/>
                              </a:rPr>
                            </m:ctrlPr>
                          </m:sSubPr>
                          <m:e>
                            <m:r>
                              <a:rPr lang="es-AR" i="1">
                                <a:solidFill>
                                  <a:schemeClr val="tx1"/>
                                </a:solidFill>
                                <a:latin typeface="Cambria Math" panose="02040503050406030204" pitchFamily="18" charset="0"/>
                              </a:rPr>
                              <m:t>𝑀</m:t>
                            </m:r>
                          </m:e>
                          <m:sub>
                            <m:r>
                              <a:rPr lang="es-AR" i="1">
                                <a:solidFill>
                                  <a:schemeClr val="tx1"/>
                                </a:solidFill>
                                <a:latin typeface="Cambria Math" panose="02040503050406030204" pitchFamily="18" charset="0"/>
                              </a:rPr>
                              <m:t>𝐴</m:t>
                            </m:r>
                          </m:sub>
                        </m:sSub>
                      </m:e>
                    </m:nary>
                    <m:r>
                      <a:rPr lang="es-AR" i="1">
                        <a:solidFill>
                          <a:schemeClr val="tx1"/>
                        </a:solidFill>
                        <a:latin typeface="Cambria Math" panose="02040503050406030204" pitchFamily="18" charset="0"/>
                      </a:rPr>
                      <m:t>=0</m:t>
                    </m:r>
                  </m:oMath>
                </a14:m>
                <a:r>
                  <a:rPr lang="es-AR" dirty="0">
                    <a:solidFill>
                      <a:schemeClr val="tx1"/>
                    </a:solidFill>
                  </a:rPr>
                  <a:t>, se determina Ex</a:t>
                </a:r>
              </a:p>
              <a:p>
                <a:r>
                  <a:rPr lang="es-AR" dirty="0">
                    <a:solidFill>
                      <a:schemeClr val="tx1"/>
                    </a:solidFill>
                  </a:rPr>
                  <a:t>                               haciendo </a:t>
                </a:r>
                <a14:m>
                  <m:oMath xmlns:m="http://schemas.openxmlformats.org/officeDocument/2006/math">
                    <m:nary>
                      <m:naryPr>
                        <m:chr m:val="∑"/>
                        <m:limLoc m:val="undOvr"/>
                        <m:subHide m:val="on"/>
                        <m:supHide m:val="on"/>
                        <m:ctrlPr>
                          <a:rPr lang="en-US" i="1">
                            <a:solidFill>
                              <a:schemeClr val="tx1"/>
                            </a:solidFill>
                            <a:latin typeface="Cambria Math" panose="02040503050406030204" pitchFamily="18" charset="0"/>
                          </a:rPr>
                        </m:ctrlPr>
                      </m:naryPr>
                      <m:sub/>
                      <m:sup/>
                      <m:e>
                        <m:sSub>
                          <m:sSubPr>
                            <m:ctrlPr>
                              <a:rPr lang="en-US" i="1">
                                <a:solidFill>
                                  <a:schemeClr val="tx1"/>
                                </a:solidFill>
                                <a:latin typeface="Cambria Math" panose="02040503050406030204" pitchFamily="18" charset="0"/>
                              </a:rPr>
                            </m:ctrlPr>
                          </m:sSubPr>
                          <m:e>
                            <m:r>
                              <a:rPr lang="es-AR" i="1">
                                <a:solidFill>
                                  <a:schemeClr val="tx1"/>
                                </a:solidFill>
                                <a:latin typeface="Cambria Math" panose="02040503050406030204" pitchFamily="18" charset="0"/>
                              </a:rPr>
                              <m:t>𝐹</m:t>
                            </m:r>
                          </m:e>
                          <m:sub>
                            <m:r>
                              <a:rPr lang="es-AR" i="1">
                                <a:solidFill>
                                  <a:schemeClr val="tx1"/>
                                </a:solidFill>
                                <a:latin typeface="Cambria Math" panose="02040503050406030204" pitchFamily="18" charset="0"/>
                              </a:rPr>
                              <m:t>𝑥</m:t>
                            </m:r>
                          </m:sub>
                        </m:sSub>
                      </m:e>
                    </m:nary>
                    <m:r>
                      <a:rPr lang="es-AR" i="1">
                        <a:solidFill>
                          <a:schemeClr val="tx1"/>
                        </a:solidFill>
                        <a:latin typeface="Cambria Math" panose="02040503050406030204" pitchFamily="18" charset="0"/>
                      </a:rPr>
                      <m:t>=0</m:t>
                    </m:r>
                  </m:oMath>
                </a14:m>
                <a:r>
                  <a:rPr lang="es-AR" dirty="0">
                    <a:solidFill>
                      <a:schemeClr val="tx1"/>
                    </a:solidFill>
                  </a:rPr>
                  <a:t>, se halla </a:t>
                </a:r>
                <a:r>
                  <a:rPr lang="es-AR" dirty="0" err="1">
                    <a:solidFill>
                      <a:schemeClr val="tx1"/>
                    </a:solidFill>
                  </a:rPr>
                  <a:t>Ax</a:t>
                </a:r>
                <a:r>
                  <a:rPr lang="es-AR" dirty="0">
                    <a:solidFill>
                      <a:schemeClr val="tx1"/>
                    </a:solidFill>
                  </a:rPr>
                  <a:t>. </a:t>
                </a:r>
              </a:p>
              <a:p>
                <a:r>
                  <a:rPr lang="es-AR" dirty="0">
                    <a:solidFill>
                      <a:schemeClr val="tx1"/>
                    </a:solidFill>
                  </a:rPr>
                  <a:t>                               Tomando </a:t>
                </a:r>
                <a14:m>
                  <m:oMath xmlns:m="http://schemas.openxmlformats.org/officeDocument/2006/math">
                    <m:nary>
                      <m:naryPr>
                        <m:chr m:val="∑"/>
                        <m:limLoc m:val="undOvr"/>
                        <m:subHide m:val="on"/>
                        <m:supHide m:val="on"/>
                        <m:ctrlPr>
                          <a:rPr lang="en-US" i="1">
                            <a:solidFill>
                              <a:schemeClr val="tx1"/>
                            </a:solidFill>
                            <a:latin typeface="Cambria Math" panose="02040503050406030204" pitchFamily="18" charset="0"/>
                          </a:rPr>
                        </m:ctrlPr>
                      </m:naryPr>
                      <m:sub/>
                      <m:sup/>
                      <m:e>
                        <m:sSub>
                          <m:sSubPr>
                            <m:ctrlPr>
                              <a:rPr lang="en-US" i="1">
                                <a:solidFill>
                                  <a:schemeClr val="tx1"/>
                                </a:solidFill>
                                <a:latin typeface="Cambria Math" panose="02040503050406030204" pitchFamily="18" charset="0"/>
                              </a:rPr>
                            </m:ctrlPr>
                          </m:sSubPr>
                          <m:e>
                            <m:r>
                              <a:rPr lang="es-AR" i="1">
                                <a:solidFill>
                                  <a:schemeClr val="tx1"/>
                                </a:solidFill>
                                <a:latin typeface="Cambria Math" panose="02040503050406030204" pitchFamily="18" charset="0"/>
                              </a:rPr>
                              <m:t>𝐹</m:t>
                            </m:r>
                          </m:e>
                          <m:sub>
                            <m:r>
                              <a:rPr lang="es-AR" i="1">
                                <a:solidFill>
                                  <a:schemeClr val="tx1"/>
                                </a:solidFill>
                                <a:latin typeface="Cambria Math" panose="02040503050406030204" pitchFamily="18" charset="0"/>
                              </a:rPr>
                              <m:t>𝑦</m:t>
                            </m:r>
                          </m:sub>
                        </m:sSub>
                      </m:e>
                    </m:nary>
                    <m:r>
                      <a:rPr lang="es-AR" i="1">
                        <a:solidFill>
                          <a:schemeClr val="tx1"/>
                        </a:solidFill>
                        <a:latin typeface="Cambria Math" panose="02040503050406030204" pitchFamily="18" charset="0"/>
                      </a:rPr>
                      <m:t>=0</m:t>
                    </m:r>
                  </m:oMath>
                </a14:m>
                <a:r>
                  <a:rPr lang="es-AR" dirty="0">
                    <a:solidFill>
                      <a:schemeClr val="tx1"/>
                    </a:solidFill>
                  </a:rPr>
                  <a:t>, se encuentra que Ay es igual a </a:t>
                </a:r>
                <a:r>
                  <a:rPr lang="es-AR" dirty="0" err="1">
                    <a:solidFill>
                      <a:schemeClr val="tx1"/>
                    </a:solidFill>
                  </a:rPr>
                  <a:t>Ey</a:t>
                </a:r>
                <a:r>
                  <a:rPr lang="es-AR" dirty="0">
                    <a:solidFill>
                      <a:schemeClr val="tx1"/>
                    </a:solidFill>
                  </a:rPr>
                  <a:t>.</a:t>
                </a:r>
                <a:endParaRPr lang="en-US" dirty="0">
                  <a:solidFill>
                    <a:schemeClr val="tx1"/>
                  </a:solidFill>
                </a:endParaRPr>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05346" y="1845734"/>
                <a:ext cx="9950334" cy="4023360"/>
              </a:xfrm>
              <a:blipFill>
                <a:blip r:embed="rId2"/>
                <a:stretch>
                  <a:fillRect l="-674" t="-1667"/>
                </a:stretch>
              </a:blipFill>
            </p:spPr>
            <p:txBody>
              <a:bodyPr/>
              <a:lstStyle/>
              <a:p>
                <a:r>
                  <a:rPr lang="en-US">
                    <a:noFill/>
                  </a:rPr>
                  <a:t> </a:t>
                </a:r>
              </a:p>
            </p:txBody>
          </p:sp>
        </mc:Fallback>
      </mc:AlternateContent>
      <p:sp>
        <p:nvSpPr>
          <p:cNvPr id="4"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pic>
        <p:nvPicPr>
          <p:cNvPr id="5" name="Imagen 4"/>
          <p:cNvPicPr/>
          <p:nvPr/>
        </p:nvPicPr>
        <p:blipFill rotWithShape="1">
          <a:blip r:embed="rId3">
            <a:extLst>
              <a:ext uri="{28A0092B-C50C-407E-A947-70E740481C1C}">
                <a14:useLocalDpi xmlns:a14="http://schemas.microsoft.com/office/drawing/2010/main" val="0"/>
              </a:ext>
            </a:extLst>
          </a:blip>
          <a:srcRect l="40394" t="48301" r="50950" b="11249"/>
          <a:stretch/>
        </p:blipFill>
        <p:spPr bwMode="auto">
          <a:xfrm>
            <a:off x="1097280" y="2153614"/>
            <a:ext cx="1563831" cy="4023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962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97280" y="1845734"/>
                <a:ext cx="6370320" cy="4023360"/>
              </a:xfrm>
            </p:spPr>
            <p:txBody>
              <a:bodyPr>
                <a:normAutofit fontScale="25000" lnSpcReduction="20000"/>
              </a:bodyPr>
              <a:lstStyle/>
              <a:p>
                <a:r>
                  <a:rPr lang="es-AR" sz="8000" dirty="0">
                    <a:solidFill>
                      <a:schemeClr val="tx1"/>
                    </a:solidFill>
                  </a:rPr>
                  <a:t>Considerando el elemento AD:</a:t>
                </a:r>
              </a:p>
              <a:p>
                <a:r>
                  <a:rPr lang="es-AR" sz="8000" dirty="0">
                    <a:solidFill>
                      <a:schemeClr val="tx1"/>
                    </a:solidFill>
                  </a:rPr>
                  <a:t> tomando momentos respecto a D, se determina Ay</a:t>
                </a:r>
              </a:p>
              <a:p>
                <a:r>
                  <a:rPr lang="es-AR" sz="8000" dirty="0">
                    <a:solidFill>
                      <a:schemeClr val="tx1"/>
                    </a:solidFill>
                  </a:rPr>
                  <a:t>haciendo </a:t>
                </a:r>
                <a14:m>
                  <m:oMath xmlns:m="http://schemas.openxmlformats.org/officeDocument/2006/math">
                    <m:nary>
                      <m:naryPr>
                        <m:chr m:val="∑"/>
                        <m:limLoc m:val="undOvr"/>
                        <m:subHide m:val="on"/>
                        <m:supHide m:val="on"/>
                        <m:ctrlPr>
                          <a:rPr lang="en-US" sz="8000" i="1">
                            <a:solidFill>
                              <a:schemeClr val="tx1"/>
                            </a:solidFill>
                            <a:latin typeface="Cambria Math" panose="02040503050406030204" pitchFamily="18" charset="0"/>
                          </a:rPr>
                        </m:ctrlPr>
                      </m:naryPr>
                      <m:sub/>
                      <m:sup/>
                      <m:e>
                        <m:sSub>
                          <m:sSubPr>
                            <m:ctrlPr>
                              <a:rPr lang="en-US" sz="8000" i="1">
                                <a:solidFill>
                                  <a:schemeClr val="tx1"/>
                                </a:solidFill>
                                <a:latin typeface="Cambria Math" panose="02040503050406030204" pitchFamily="18" charset="0"/>
                              </a:rPr>
                            </m:ctrlPr>
                          </m:sSubPr>
                          <m:e>
                            <m:r>
                              <a:rPr lang="es-AR" sz="8000" i="1">
                                <a:solidFill>
                                  <a:schemeClr val="tx1"/>
                                </a:solidFill>
                                <a:latin typeface="Cambria Math" panose="02040503050406030204" pitchFamily="18" charset="0"/>
                              </a:rPr>
                              <m:t>𝐹</m:t>
                            </m:r>
                          </m:e>
                          <m:sub>
                            <m:r>
                              <a:rPr lang="es-AR" sz="8000" i="1">
                                <a:solidFill>
                                  <a:schemeClr val="tx1"/>
                                </a:solidFill>
                                <a:latin typeface="Cambria Math" panose="02040503050406030204" pitchFamily="18" charset="0"/>
                              </a:rPr>
                              <m:t>𝑥</m:t>
                            </m:r>
                          </m:sub>
                        </m:sSub>
                      </m:e>
                    </m:nary>
                    <m:r>
                      <a:rPr lang="es-AR" sz="8000" i="1">
                        <a:solidFill>
                          <a:schemeClr val="tx1"/>
                        </a:solidFill>
                        <a:latin typeface="Cambria Math" panose="02040503050406030204" pitchFamily="18" charset="0"/>
                      </a:rPr>
                      <m:t>=0</m:t>
                    </m:r>
                  </m:oMath>
                </a14:m>
                <a:r>
                  <a:rPr lang="es-AR" sz="8000" dirty="0">
                    <a:solidFill>
                      <a:schemeClr val="tx1"/>
                    </a:solidFill>
                  </a:rPr>
                  <a:t>, se obtiene </a:t>
                </a:r>
                <a:r>
                  <a:rPr lang="es-AR" sz="8000" dirty="0" err="1">
                    <a:solidFill>
                      <a:schemeClr val="tx1"/>
                    </a:solidFill>
                  </a:rPr>
                  <a:t>Dx</a:t>
                </a:r>
                <a:endParaRPr lang="es-AR" sz="8000" dirty="0">
                  <a:solidFill>
                    <a:schemeClr val="tx1"/>
                  </a:solidFill>
                </a:endParaRPr>
              </a:p>
              <a:p>
                <a:r>
                  <a:rPr lang="es-AR" sz="8000" dirty="0">
                    <a:solidFill>
                      <a:schemeClr val="tx1"/>
                    </a:solidFill>
                  </a:rPr>
                  <a:t>haciendo </a:t>
                </a:r>
                <a14:m>
                  <m:oMath xmlns:m="http://schemas.openxmlformats.org/officeDocument/2006/math">
                    <m:nary>
                      <m:naryPr>
                        <m:chr m:val="∑"/>
                        <m:limLoc m:val="undOvr"/>
                        <m:subHide m:val="on"/>
                        <m:supHide m:val="on"/>
                        <m:ctrlPr>
                          <a:rPr lang="en-US" sz="8000" i="1">
                            <a:solidFill>
                              <a:schemeClr val="tx1"/>
                            </a:solidFill>
                            <a:latin typeface="Cambria Math" panose="02040503050406030204" pitchFamily="18" charset="0"/>
                          </a:rPr>
                        </m:ctrlPr>
                      </m:naryPr>
                      <m:sub/>
                      <m:sup/>
                      <m:e>
                        <m:sSub>
                          <m:sSubPr>
                            <m:ctrlPr>
                              <a:rPr lang="en-US" sz="8000" i="1">
                                <a:solidFill>
                                  <a:schemeClr val="tx1"/>
                                </a:solidFill>
                                <a:latin typeface="Cambria Math" panose="02040503050406030204" pitchFamily="18" charset="0"/>
                              </a:rPr>
                            </m:ctrlPr>
                          </m:sSubPr>
                          <m:e>
                            <m:r>
                              <a:rPr lang="es-AR" sz="8000" i="1">
                                <a:solidFill>
                                  <a:schemeClr val="tx1"/>
                                </a:solidFill>
                                <a:latin typeface="Cambria Math" panose="02040503050406030204" pitchFamily="18" charset="0"/>
                              </a:rPr>
                              <m:t>𝐹</m:t>
                            </m:r>
                          </m:e>
                          <m:sub>
                            <m:r>
                              <a:rPr lang="es-AR" sz="8000" i="1">
                                <a:solidFill>
                                  <a:schemeClr val="tx1"/>
                                </a:solidFill>
                                <a:latin typeface="Cambria Math" panose="02040503050406030204" pitchFamily="18" charset="0"/>
                              </a:rPr>
                              <m:t>𝑦</m:t>
                            </m:r>
                          </m:sub>
                        </m:sSub>
                      </m:e>
                    </m:nary>
                    <m:r>
                      <a:rPr lang="es-AR" sz="8000" i="1">
                        <a:solidFill>
                          <a:schemeClr val="tx1"/>
                        </a:solidFill>
                        <a:latin typeface="Cambria Math" panose="02040503050406030204" pitchFamily="18" charset="0"/>
                      </a:rPr>
                      <m:t>=0</m:t>
                    </m:r>
                  </m:oMath>
                </a14:m>
                <a:r>
                  <a:rPr lang="es-AR" sz="8000" dirty="0">
                    <a:solidFill>
                      <a:schemeClr val="tx1"/>
                    </a:solidFill>
                  </a:rPr>
                  <a:t>, se obtiene Dy. </a:t>
                </a:r>
              </a:p>
              <a:p>
                <a:pPr marL="0" indent="0">
                  <a:buNone/>
                </a:pPr>
                <a:endParaRPr lang="es-AR" sz="8000" dirty="0">
                  <a:solidFill>
                    <a:schemeClr val="tx1"/>
                  </a:solidFill>
                </a:endParaRPr>
              </a:p>
              <a:p>
                <a:r>
                  <a:rPr lang="es-AR" sz="8000" dirty="0">
                    <a:solidFill>
                      <a:schemeClr val="tx1"/>
                    </a:solidFill>
                  </a:rPr>
                  <a:t>De esta manera se determinan todas las incógnitas.</a:t>
                </a:r>
                <a:endParaRPr lang="en-US" sz="8000" dirty="0">
                  <a:solidFill>
                    <a:schemeClr val="tx1"/>
                  </a:solidFill>
                </a:endParaRPr>
              </a:p>
              <a:p>
                <a:pPr algn="just"/>
                <a:r>
                  <a:rPr lang="es-AR" sz="8000" dirty="0">
                    <a:solidFill>
                      <a:schemeClr val="tx1"/>
                    </a:solidFill>
                  </a:rPr>
                  <a:t>Los valores de </a:t>
                </a:r>
                <a:r>
                  <a:rPr lang="es-AR" sz="8000" dirty="0" err="1">
                    <a:solidFill>
                      <a:schemeClr val="tx1"/>
                    </a:solidFill>
                  </a:rPr>
                  <a:t>Ey</a:t>
                </a:r>
                <a:r>
                  <a:rPr lang="es-AR" sz="8000" dirty="0">
                    <a:solidFill>
                      <a:schemeClr val="tx1"/>
                    </a:solidFill>
                  </a:rPr>
                  <a:t> y Dy, se hubieran podido obtener del marco completo haciendo </a:t>
                </a:r>
                <a14:m>
                  <m:oMath xmlns:m="http://schemas.openxmlformats.org/officeDocument/2006/math">
                    <m:nary>
                      <m:naryPr>
                        <m:chr m:val="∑"/>
                        <m:limLoc m:val="undOvr"/>
                        <m:subHide m:val="on"/>
                        <m:supHide m:val="on"/>
                        <m:ctrlPr>
                          <a:rPr lang="en-US" sz="8000" i="1">
                            <a:solidFill>
                              <a:schemeClr val="tx1"/>
                            </a:solidFill>
                            <a:latin typeface="Cambria Math" panose="02040503050406030204" pitchFamily="18" charset="0"/>
                          </a:rPr>
                        </m:ctrlPr>
                      </m:naryPr>
                      <m:sub/>
                      <m:sup/>
                      <m:e>
                        <m:sSub>
                          <m:sSubPr>
                            <m:ctrlPr>
                              <a:rPr lang="en-US" sz="8000" i="1">
                                <a:solidFill>
                                  <a:schemeClr val="tx1"/>
                                </a:solidFill>
                                <a:latin typeface="Cambria Math" panose="02040503050406030204" pitchFamily="18" charset="0"/>
                              </a:rPr>
                            </m:ctrlPr>
                          </m:sSubPr>
                          <m:e>
                            <m:r>
                              <a:rPr lang="es-AR" sz="8000" i="1">
                                <a:solidFill>
                                  <a:schemeClr val="tx1"/>
                                </a:solidFill>
                                <a:latin typeface="Cambria Math" panose="02040503050406030204" pitchFamily="18" charset="0"/>
                              </a:rPr>
                              <m:t>𝑀</m:t>
                            </m:r>
                          </m:e>
                          <m:sub>
                            <m:r>
                              <a:rPr lang="es-AR" sz="8000" i="1">
                                <a:solidFill>
                                  <a:schemeClr val="tx1"/>
                                </a:solidFill>
                                <a:latin typeface="Cambria Math" panose="02040503050406030204" pitchFamily="18" charset="0"/>
                              </a:rPr>
                              <m:t>𝐸</m:t>
                            </m:r>
                          </m:sub>
                        </m:sSub>
                      </m:e>
                    </m:nary>
                    <m:r>
                      <a:rPr lang="es-AR" sz="8000" i="1">
                        <a:solidFill>
                          <a:schemeClr val="tx1"/>
                        </a:solidFill>
                        <a:latin typeface="Cambria Math" panose="02040503050406030204" pitchFamily="18" charset="0"/>
                      </a:rPr>
                      <m:t>=0</m:t>
                    </m:r>
                  </m:oMath>
                </a14:m>
                <a:r>
                  <a:rPr lang="es-AR" sz="8000" dirty="0">
                    <a:solidFill>
                      <a:schemeClr val="tx1"/>
                    </a:solidFill>
                  </a:rPr>
                  <a:t>y </a:t>
                </a:r>
                <a14:m>
                  <m:oMath xmlns:m="http://schemas.openxmlformats.org/officeDocument/2006/math">
                    <m:nary>
                      <m:naryPr>
                        <m:chr m:val="∑"/>
                        <m:limLoc m:val="undOvr"/>
                        <m:subHide m:val="on"/>
                        <m:supHide m:val="on"/>
                        <m:ctrlPr>
                          <a:rPr lang="en-US" sz="8000" i="1">
                            <a:solidFill>
                              <a:schemeClr val="tx1"/>
                            </a:solidFill>
                            <a:latin typeface="Cambria Math" panose="02040503050406030204" pitchFamily="18" charset="0"/>
                          </a:rPr>
                        </m:ctrlPr>
                      </m:naryPr>
                      <m:sub/>
                      <m:sup/>
                      <m:e>
                        <m:sSub>
                          <m:sSubPr>
                            <m:ctrlPr>
                              <a:rPr lang="en-US" sz="8000" i="1">
                                <a:solidFill>
                                  <a:schemeClr val="tx1"/>
                                </a:solidFill>
                                <a:latin typeface="Cambria Math" panose="02040503050406030204" pitchFamily="18" charset="0"/>
                              </a:rPr>
                            </m:ctrlPr>
                          </m:sSubPr>
                          <m:e>
                            <m:r>
                              <a:rPr lang="es-AR" sz="8000" i="1">
                                <a:solidFill>
                                  <a:schemeClr val="tx1"/>
                                </a:solidFill>
                                <a:latin typeface="Cambria Math" panose="02040503050406030204" pitchFamily="18" charset="0"/>
                              </a:rPr>
                              <m:t>𝑀</m:t>
                            </m:r>
                          </m:e>
                          <m:sub>
                            <m:r>
                              <a:rPr lang="es-AR" sz="8000" i="1">
                                <a:solidFill>
                                  <a:schemeClr val="tx1"/>
                                </a:solidFill>
                                <a:latin typeface="Cambria Math" panose="02040503050406030204" pitchFamily="18" charset="0"/>
                              </a:rPr>
                              <m:t>𝐷</m:t>
                            </m:r>
                          </m:sub>
                        </m:sSub>
                      </m:e>
                    </m:nary>
                    <m:r>
                      <a:rPr lang="es-AR" sz="8000" i="1">
                        <a:solidFill>
                          <a:schemeClr val="tx1"/>
                        </a:solidFill>
                        <a:latin typeface="Cambria Math" panose="02040503050406030204" pitchFamily="18" charset="0"/>
                      </a:rPr>
                      <m:t>=</m:t>
                    </m:r>
                    <m:r>
                      <a:rPr lang="es-AR" sz="8000" i="1" smtClean="0">
                        <a:solidFill>
                          <a:schemeClr val="tx1"/>
                        </a:solidFill>
                        <a:latin typeface="Cambria Math" panose="02040503050406030204" pitchFamily="18" charset="0"/>
                      </a:rPr>
                      <m:t>0</m:t>
                    </m:r>
                  </m:oMath>
                </a14:m>
                <a:r>
                  <a:rPr lang="es-AR" sz="8000" dirty="0">
                    <a:solidFill>
                      <a:schemeClr val="tx1"/>
                    </a:solidFill>
                  </a:rPr>
                  <a:t>, respectivamente, pero se debe tener en cuenta que estas ecuaciones no son independientes de las planteadas anteriormente, aunque se pueden utilizar como medio de comprobación.</a:t>
                </a:r>
                <a:endParaRPr lang="en-US" sz="8000" dirty="0">
                  <a:solidFill>
                    <a:schemeClr val="tx1"/>
                  </a:solidFill>
                </a:endParaRPr>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97280" y="1845734"/>
                <a:ext cx="6370320" cy="4023360"/>
              </a:xfrm>
              <a:blipFill>
                <a:blip r:embed="rId2"/>
                <a:stretch>
                  <a:fillRect l="-957" t="-2879" r="-2392"/>
                </a:stretch>
              </a:blipFill>
            </p:spPr>
            <p:txBody>
              <a:bodyPr/>
              <a:lstStyle/>
              <a:p>
                <a:r>
                  <a:rPr lang="en-US">
                    <a:noFill/>
                  </a:rPr>
                  <a:t> </a:t>
                </a:r>
              </a:p>
            </p:txBody>
          </p:sp>
        </mc:Fallback>
      </mc:AlternateContent>
      <p:sp>
        <p:nvSpPr>
          <p:cNvPr id="5"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7661564" y="1967345"/>
            <a:ext cx="4378036" cy="4170219"/>
          </a:xfrm>
          <a:prstGeom prst="rect">
            <a:avLst/>
          </a:prstGeom>
          <a:noFill/>
          <a:ln>
            <a:noFill/>
          </a:ln>
        </p:spPr>
      </p:pic>
    </p:spTree>
    <p:extLst>
      <p:ext uri="{BB962C8B-B14F-4D97-AF65-F5344CB8AC3E}">
        <p14:creationId xmlns:p14="http://schemas.microsoft.com/office/powerpoint/2010/main" val="263738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AR" sz="2800" dirty="0">
                <a:solidFill>
                  <a:schemeClr val="tx1"/>
                </a:solidFill>
              </a:rPr>
              <a:t>Un conjunto de elementos estructurales arreglados de tal forma que transmitan una fuerza, produzcan movimiento o realicen trabajo, se considera como máquina.</a:t>
            </a:r>
            <a:endParaRPr lang="en-US" sz="2800" dirty="0">
              <a:solidFill>
                <a:schemeClr val="tx1"/>
              </a:solidFill>
            </a:endParaRPr>
          </a:p>
          <a:p>
            <a:pPr algn="just"/>
            <a:r>
              <a:rPr lang="es-AR" sz="2800" dirty="0">
                <a:solidFill>
                  <a:schemeClr val="tx1"/>
                </a:solidFill>
              </a:rPr>
              <a:t>Como en general una máquina tiene elementos móviles, desde el punto de vista estático el número de incógnitas puede ser menor que el de las ecuaciones disponibles. Sin perder de vista esto, el procedimiento para analizar máquinas en equilibrio, lo cual en algunos casos es un problema artificioso, es similar al desarrollado para los marcos.</a:t>
            </a:r>
            <a:endParaRPr lang="en-US" sz="2800" dirty="0">
              <a:solidFill>
                <a:schemeClr val="tx1"/>
              </a:solidFill>
            </a:endParaRPr>
          </a:p>
          <a:p>
            <a:pPr algn="just"/>
            <a:endParaRPr lang="en-US" sz="2800" dirty="0"/>
          </a:p>
        </p:txBody>
      </p:sp>
      <p:sp>
        <p:nvSpPr>
          <p:cNvPr id="7" name="Título 1"/>
          <p:cNvSpPr>
            <a:spLocks noGrp="1"/>
          </p:cNvSpPr>
          <p:nvPr>
            <p:ph type="title"/>
          </p:nvPr>
        </p:nvSpPr>
        <p:spPr>
          <a:xfrm>
            <a:off x="1097280" y="286604"/>
            <a:ext cx="10058400" cy="1057288"/>
          </a:xfrm>
        </p:spPr>
        <p:txBody>
          <a:bodyPr/>
          <a:lstStyle/>
          <a:p>
            <a:r>
              <a:rPr lang="es-AR" b="1" dirty="0">
                <a:solidFill>
                  <a:schemeClr val="accent1"/>
                </a:solidFill>
              </a:rPr>
              <a:t>MÁQUINAS</a:t>
            </a:r>
            <a:endParaRPr lang="en-US" b="1" dirty="0">
              <a:solidFill>
                <a:schemeClr val="accent1"/>
              </a:solidFill>
            </a:endParaRPr>
          </a:p>
        </p:txBody>
      </p:sp>
    </p:spTree>
    <p:extLst>
      <p:ext uri="{BB962C8B-B14F-4D97-AF65-F5344CB8AC3E}">
        <p14:creationId xmlns:p14="http://schemas.microsoft.com/office/powerpoint/2010/main" val="58425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S" dirty="0">
                <a:solidFill>
                  <a:schemeClr val="tx1"/>
                </a:solidFill>
              </a:rPr>
              <a:t>¿Qué fuerzas se ejercen sobre la bola en </a:t>
            </a:r>
            <a:r>
              <a:rPr lang="es-ES" i="1" dirty="0">
                <a:solidFill>
                  <a:schemeClr val="tx1"/>
                </a:solidFill>
              </a:rPr>
              <a:t>E </a:t>
            </a:r>
            <a:r>
              <a:rPr lang="es-ES" dirty="0">
                <a:solidFill>
                  <a:schemeClr val="tx1"/>
                </a:solidFill>
              </a:rPr>
              <a:t>como resultado de las fuerzas de 150 N que se aplican sobre las pinzas mostradas?</a:t>
            </a:r>
            <a:endParaRPr lang="en-US" dirty="0">
              <a:solidFill>
                <a:schemeClr val="tx1"/>
              </a:solidFill>
            </a:endParaRPr>
          </a:p>
        </p:txBody>
      </p:sp>
      <p:sp>
        <p:nvSpPr>
          <p:cNvPr id="5" name="Título 1"/>
          <p:cNvSpPr>
            <a:spLocks noGrp="1"/>
          </p:cNvSpPr>
          <p:nvPr>
            <p:ph type="title"/>
          </p:nvPr>
        </p:nvSpPr>
        <p:spPr>
          <a:xfrm>
            <a:off x="1097280" y="286603"/>
            <a:ext cx="10058400" cy="1084997"/>
          </a:xfrm>
        </p:spPr>
        <p:txBody>
          <a:bodyPr/>
          <a:lstStyle/>
          <a:p>
            <a:r>
              <a:rPr lang="es-AR" dirty="0"/>
              <a:t>Análisis de una Máquina</a:t>
            </a:r>
            <a:endParaRPr lang="en-US" dirty="0"/>
          </a:p>
        </p:txBody>
      </p:sp>
      <p:pic>
        <p:nvPicPr>
          <p:cNvPr id="6" name="Imagen 5"/>
          <p:cNvPicPr>
            <a:picLocks noChangeAspect="1"/>
          </p:cNvPicPr>
          <p:nvPr/>
        </p:nvPicPr>
        <p:blipFill>
          <a:blip r:embed="rId2"/>
          <a:stretch>
            <a:fillRect/>
          </a:stretch>
        </p:blipFill>
        <p:spPr>
          <a:xfrm>
            <a:off x="3629889" y="2512412"/>
            <a:ext cx="4993181" cy="2773413"/>
          </a:xfrm>
          <a:prstGeom prst="rect">
            <a:avLst/>
          </a:prstGeom>
        </p:spPr>
      </p:pic>
      <p:sp>
        <p:nvSpPr>
          <p:cNvPr id="7" name="Rectángulo 6"/>
          <p:cNvSpPr/>
          <p:nvPr/>
        </p:nvSpPr>
        <p:spPr>
          <a:xfrm>
            <a:off x="1097280" y="5285825"/>
            <a:ext cx="10180320" cy="1015663"/>
          </a:xfrm>
          <a:prstGeom prst="rect">
            <a:avLst/>
          </a:prstGeom>
        </p:spPr>
        <p:txBody>
          <a:bodyPr wrap="square">
            <a:spAutoFit/>
          </a:bodyPr>
          <a:lstStyle/>
          <a:p>
            <a:pPr algn="just"/>
            <a:r>
              <a:rPr lang="es-ES" sz="2000" dirty="0"/>
              <a:t>Un par de pinzas es un ejemplo de una máquina simple, una estructura diseñada para moverse y ejercer fuerzas. Las interconexiones de los elementos están diseñadas para obtener una ventaja mecánica, sometiendo un objeto a fuerzas mayores que las ejercidas por el usuario.</a:t>
            </a:r>
            <a:endParaRPr lang="en-US" sz="2000" dirty="0"/>
          </a:p>
        </p:txBody>
      </p:sp>
    </p:spTree>
    <p:extLst>
      <p:ext uri="{BB962C8B-B14F-4D97-AF65-F5344CB8AC3E}">
        <p14:creationId xmlns:p14="http://schemas.microsoft.com/office/powerpoint/2010/main" val="278091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79" y="1984279"/>
            <a:ext cx="5178829" cy="4167139"/>
          </a:xfrm>
        </p:spPr>
        <p:txBody>
          <a:bodyPr>
            <a:normAutofit/>
          </a:bodyPr>
          <a:lstStyle/>
          <a:p>
            <a:pPr algn="just"/>
            <a:r>
              <a:rPr lang="es-ES" dirty="0">
                <a:solidFill>
                  <a:schemeClr val="tx1"/>
                </a:solidFill>
              </a:rPr>
              <a:t>En este caso no se puede obtener información del diagrama de cuerpo libre de la estructura entera. Se deben determinar las fuerzas ejercidas sobre la bola dibujando diagramas de cuerpo libre de los elementos.</a:t>
            </a:r>
          </a:p>
          <a:p>
            <a:pPr algn="just"/>
            <a:r>
              <a:rPr lang="es-ES" dirty="0">
                <a:solidFill>
                  <a:schemeClr val="tx1"/>
                </a:solidFill>
              </a:rPr>
              <a:t>Se “desarman” las pinzas para obtener los diagramas de cuerpo libre de los elementos marcados como (1), (2) y (3). </a:t>
            </a:r>
          </a:p>
          <a:p>
            <a:pPr algn="just"/>
            <a:r>
              <a:rPr lang="es-ES" dirty="0">
                <a:solidFill>
                  <a:schemeClr val="tx1"/>
                </a:solidFill>
              </a:rPr>
              <a:t>En los diagramas de cuerpo libre (1) y (3), la fuerza </a:t>
            </a:r>
            <a:r>
              <a:rPr lang="es-ES" i="1" dirty="0">
                <a:solidFill>
                  <a:schemeClr val="tx1"/>
                </a:solidFill>
              </a:rPr>
              <a:t>R </a:t>
            </a:r>
            <a:r>
              <a:rPr lang="es-ES" dirty="0">
                <a:solidFill>
                  <a:schemeClr val="tx1"/>
                </a:solidFill>
              </a:rPr>
              <a:t>es ejercida por el elemento de dos fuerzas </a:t>
            </a:r>
            <a:r>
              <a:rPr lang="es-ES" i="1" dirty="0">
                <a:solidFill>
                  <a:schemeClr val="tx1"/>
                </a:solidFill>
              </a:rPr>
              <a:t>AB</a:t>
            </a:r>
            <a:r>
              <a:rPr lang="es-ES" dirty="0">
                <a:solidFill>
                  <a:schemeClr val="tx1"/>
                </a:solidFill>
              </a:rPr>
              <a:t>. El ángulo </a:t>
            </a:r>
            <a:r>
              <a:rPr lang="es-ES" dirty="0">
                <a:solidFill>
                  <a:schemeClr val="tx1"/>
                </a:solidFill>
                <a:latin typeface="GreekC" panose="00000400000000000000" pitchFamily="2" charset="0"/>
                <a:cs typeface="GreekC" panose="00000400000000000000" pitchFamily="2" charset="0"/>
              </a:rPr>
              <a:t>a</a:t>
            </a:r>
            <a:r>
              <a:rPr lang="es-ES" dirty="0">
                <a:solidFill>
                  <a:schemeClr val="tx1"/>
                </a:solidFill>
                <a:cs typeface="GreekC" panose="00000400000000000000" pitchFamily="2" charset="0"/>
              </a:rPr>
              <a:t>=</a:t>
            </a:r>
            <a:r>
              <a:rPr lang="es-ES" dirty="0">
                <a:solidFill>
                  <a:schemeClr val="tx1"/>
                </a:solidFill>
              </a:rPr>
              <a:t> </a:t>
            </a:r>
            <a:r>
              <a:rPr lang="es-ES" dirty="0" err="1">
                <a:solidFill>
                  <a:schemeClr val="tx1"/>
                </a:solidFill>
              </a:rPr>
              <a:t>arctan</a:t>
            </a:r>
            <a:r>
              <a:rPr lang="es-ES" dirty="0">
                <a:solidFill>
                  <a:schemeClr val="tx1"/>
                </a:solidFill>
              </a:rPr>
              <a:t>(30/70) = 23.2°. El objetivo aquí es determinar la fuerza </a:t>
            </a:r>
            <a:r>
              <a:rPr lang="es-ES" i="1" dirty="0">
                <a:solidFill>
                  <a:schemeClr val="tx1"/>
                </a:solidFill>
              </a:rPr>
              <a:t>E </a:t>
            </a:r>
            <a:r>
              <a:rPr lang="en-US" dirty="0" err="1">
                <a:solidFill>
                  <a:schemeClr val="tx1"/>
                </a:solidFill>
              </a:rPr>
              <a:t>ejercida</a:t>
            </a:r>
            <a:r>
              <a:rPr lang="en-US" dirty="0">
                <a:solidFill>
                  <a:schemeClr val="tx1"/>
                </a:solidFill>
              </a:rPr>
              <a:t> </a:t>
            </a:r>
            <a:r>
              <a:rPr lang="en-US" dirty="0" err="1">
                <a:solidFill>
                  <a:schemeClr val="tx1"/>
                </a:solidFill>
              </a:rPr>
              <a:t>por</a:t>
            </a:r>
            <a:r>
              <a:rPr lang="en-US" dirty="0">
                <a:solidFill>
                  <a:schemeClr val="tx1"/>
                </a:solidFill>
              </a:rPr>
              <a:t> la bola.</a:t>
            </a:r>
          </a:p>
        </p:txBody>
      </p:sp>
      <p:sp>
        <p:nvSpPr>
          <p:cNvPr id="4" name="Título 1"/>
          <p:cNvSpPr>
            <a:spLocks noGrp="1"/>
          </p:cNvSpPr>
          <p:nvPr>
            <p:ph type="title"/>
          </p:nvPr>
        </p:nvSpPr>
        <p:spPr>
          <a:xfrm>
            <a:off x="1097280" y="286603"/>
            <a:ext cx="10058400" cy="1084997"/>
          </a:xfrm>
        </p:spPr>
        <p:txBody>
          <a:bodyPr/>
          <a:lstStyle/>
          <a:p>
            <a:r>
              <a:rPr lang="es-AR" dirty="0"/>
              <a:t>Análisis de una Máquina</a:t>
            </a:r>
            <a:endParaRPr lang="en-US" dirty="0"/>
          </a:p>
        </p:txBody>
      </p:sp>
      <p:pic>
        <p:nvPicPr>
          <p:cNvPr id="5" name="Imagen 4"/>
          <p:cNvPicPr>
            <a:picLocks noChangeAspect="1"/>
          </p:cNvPicPr>
          <p:nvPr/>
        </p:nvPicPr>
        <p:blipFill rotWithShape="1">
          <a:blip r:embed="rId2"/>
          <a:srcRect l="11241" t="24716" r="48722" b="17140"/>
          <a:stretch/>
        </p:blipFill>
        <p:spPr>
          <a:xfrm>
            <a:off x="6417423" y="1857465"/>
            <a:ext cx="5414357" cy="4420765"/>
          </a:xfrm>
          <a:prstGeom prst="rect">
            <a:avLst/>
          </a:prstGeom>
        </p:spPr>
      </p:pic>
    </p:spTree>
    <p:extLst>
      <p:ext uri="{BB962C8B-B14F-4D97-AF65-F5344CB8AC3E}">
        <p14:creationId xmlns:p14="http://schemas.microsoft.com/office/powerpoint/2010/main" val="228760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S" dirty="0">
                <a:solidFill>
                  <a:schemeClr val="tx1"/>
                </a:solidFill>
              </a:rPr>
              <a:t>El diagrama de cuerpo libre del elemento (3) tiene sólo tres fuerzas desconocidas y la carga de 150 N, por lo que es posible determinar </a:t>
            </a:r>
            <a:r>
              <a:rPr lang="es-ES" i="1" dirty="0">
                <a:solidFill>
                  <a:schemeClr val="tx1"/>
                </a:solidFill>
              </a:rPr>
              <a:t>R</a:t>
            </a:r>
            <a:r>
              <a:rPr lang="es-ES" dirty="0">
                <a:solidFill>
                  <a:schemeClr val="tx1"/>
                </a:solidFill>
              </a:rPr>
              <a:t>, </a:t>
            </a:r>
            <a:r>
              <a:rPr lang="es-ES" i="1" dirty="0" err="1">
                <a:solidFill>
                  <a:schemeClr val="tx1"/>
                </a:solidFill>
              </a:rPr>
              <a:t>Dx</a:t>
            </a:r>
            <a:r>
              <a:rPr lang="es-ES" i="1" dirty="0">
                <a:solidFill>
                  <a:schemeClr val="tx1"/>
                </a:solidFill>
              </a:rPr>
              <a:t> </a:t>
            </a:r>
            <a:r>
              <a:rPr lang="es-ES" dirty="0">
                <a:solidFill>
                  <a:schemeClr val="tx1"/>
                </a:solidFill>
              </a:rPr>
              <a:t>y </a:t>
            </a:r>
            <a:r>
              <a:rPr lang="es-ES" i="1" dirty="0">
                <a:solidFill>
                  <a:schemeClr val="tx1"/>
                </a:solidFill>
              </a:rPr>
              <a:t>Dy </a:t>
            </a:r>
            <a:r>
              <a:rPr lang="es-ES" dirty="0">
                <a:solidFill>
                  <a:schemeClr val="tx1"/>
                </a:solidFill>
              </a:rPr>
              <a:t>a partir sólo de este diagrama de cuerpo libre. Las ecuaciones de equilibrio son:</a:t>
            </a:r>
          </a:p>
          <a:p>
            <a:r>
              <a:rPr lang="pt-BR" i="1" dirty="0" err="1">
                <a:solidFill>
                  <a:schemeClr val="tx1"/>
                </a:solidFill>
                <a:latin typeface="GreekC" panose="00000400000000000000" pitchFamily="2" charset="0"/>
                <a:cs typeface="GreekC" panose="00000400000000000000" pitchFamily="2" charset="0"/>
              </a:rPr>
              <a:t>S</a:t>
            </a:r>
            <a:r>
              <a:rPr lang="pt-BR" i="1" dirty="0" err="1">
                <a:solidFill>
                  <a:schemeClr val="tx1"/>
                </a:solidFill>
              </a:rPr>
              <a:t>Fx</a:t>
            </a:r>
            <a:r>
              <a:rPr lang="pt-BR" i="1" dirty="0">
                <a:solidFill>
                  <a:schemeClr val="tx1"/>
                </a:solidFill>
              </a:rPr>
              <a:t> = 0     </a:t>
            </a:r>
            <a:r>
              <a:rPr lang="pt-BR" dirty="0">
                <a:solidFill>
                  <a:schemeClr val="tx1"/>
                </a:solidFill>
              </a:rPr>
              <a:t> </a:t>
            </a:r>
            <a:r>
              <a:rPr lang="pt-BR" i="1" dirty="0" err="1">
                <a:solidFill>
                  <a:schemeClr val="tx1"/>
                </a:solidFill>
              </a:rPr>
              <a:t>Dx</a:t>
            </a:r>
            <a:r>
              <a:rPr lang="pt-BR" i="1" dirty="0">
                <a:solidFill>
                  <a:schemeClr val="tx1"/>
                </a:solidFill>
              </a:rPr>
              <a:t> +</a:t>
            </a:r>
            <a:r>
              <a:rPr lang="pt-BR" dirty="0">
                <a:solidFill>
                  <a:schemeClr val="tx1"/>
                </a:solidFill>
              </a:rPr>
              <a:t> </a:t>
            </a:r>
            <a:r>
              <a:rPr lang="pt-BR" i="1" dirty="0">
                <a:solidFill>
                  <a:schemeClr val="tx1"/>
                </a:solidFill>
              </a:rPr>
              <a:t>R . </a:t>
            </a:r>
            <a:r>
              <a:rPr lang="pt-BR" dirty="0">
                <a:solidFill>
                  <a:schemeClr val="tx1"/>
                </a:solidFill>
              </a:rPr>
              <a:t>cos </a:t>
            </a:r>
            <a:r>
              <a:rPr lang="pt-BR" dirty="0">
                <a:solidFill>
                  <a:schemeClr val="tx1"/>
                </a:solidFill>
                <a:latin typeface="GreekC" panose="00000400000000000000" pitchFamily="2" charset="0"/>
                <a:cs typeface="GreekC" panose="00000400000000000000" pitchFamily="2" charset="0"/>
              </a:rPr>
              <a:t>a</a:t>
            </a:r>
            <a:r>
              <a:rPr lang="pt-BR" dirty="0">
                <a:solidFill>
                  <a:schemeClr val="tx1"/>
                </a:solidFill>
              </a:rPr>
              <a:t> = 0,</a:t>
            </a:r>
          </a:p>
          <a:p>
            <a:r>
              <a:rPr lang="pt-BR" i="1" dirty="0" err="1">
                <a:solidFill>
                  <a:schemeClr val="tx1"/>
                </a:solidFill>
                <a:latin typeface="GreekC" panose="00000400000000000000" pitchFamily="2" charset="0"/>
                <a:cs typeface="GreekC" panose="00000400000000000000" pitchFamily="2" charset="0"/>
              </a:rPr>
              <a:t>S</a:t>
            </a:r>
            <a:r>
              <a:rPr lang="pt-BR" i="1" dirty="0" err="1">
                <a:solidFill>
                  <a:schemeClr val="tx1"/>
                </a:solidFill>
              </a:rPr>
              <a:t>Fy</a:t>
            </a:r>
            <a:r>
              <a:rPr lang="pt-BR" i="1" dirty="0">
                <a:solidFill>
                  <a:schemeClr val="tx1"/>
                </a:solidFill>
              </a:rPr>
              <a:t> = 0     </a:t>
            </a:r>
            <a:r>
              <a:rPr lang="pt-BR" dirty="0">
                <a:solidFill>
                  <a:schemeClr val="tx1"/>
                </a:solidFill>
              </a:rPr>
              <a:t> </a:t>
            </a:r>
            <a:r>
              <a:rPr lang="pt-BR" i="1" dirty="0" err="1">
                <a:solidFill>
                  <a:schemeClr val="tx1"/>
                </a:solidFill>
              </a:rPr>
              <a:t>Dy</a:t>
            </a:r>
            <a:r>
              <a:rPr lang="pt-BR" i="1" dirty="0">
                <a:solidFill>
                  <a:schemeClr val="tx1"/>
                </a:solidFill>
              </a:rPr>
              <a:t> -</a:t>
            </a:r>
            <a:r>
              <a:rPr lang="pt-BR" dirty="0">
                <a:solidFill>
                  <a:schemeClr val="tx1"/>
                </a:solidFill>
              </a:rPr>
              <a:t> </a:t>
            </a:r>
            <a:r>
              <a:rPr lang="pt-BR" i="1" dirty="0">
                <a:solidFill>
                  <a:schemeClr val="tx1"/>
                </a:solidFill>
              </a:rPr>
              <a:t>R . </a:t>
            </a:r>
            <a:r>
              <a:rPr lang="pt-BR" dirty="0" err="1">
                <a:solidFill>
                  <a:schemeClr val="tx1"/>
                </a:solidFill>
              </a:rPr>
              <a:t>sen</a:t>
            </a:r>
            <a:r>
              <a:rPr lang="pt-BR" dirty="0">
                <a:solidFill>
                  <a:schemeClr val="tx1"/>
                </a:solidFill>
              </a:rPr>
              <a:t> </a:t>
            </a:r>
            <a:r>
              <a:rPr lang="pt-BR" dirty="0">
                <a:solidFill>
                  <a:schemeClr val="tx1"/>
                </a:solidFill>
                <a:latin typeface="GreekC" panose="00000400000000000000" pitchFamily="2" charset="0"/>
                <a:cs typeface="GreekC" panose="00000400000000000000" pitchFamily="2" charset="0"/>
              </a:rPr>
              <a:t>a</a:t>
            </a:r>
            <a:r>
              <a:rPr lang="pt-BR" dirty="0">
                <a:solidFill>
                  <a:schemeClr val="tx1"/>
                </a:solidFill>
              </a:rPr>
              <a:t> + 150 N = 0,</a:t>
            </a:r>
          </a:p>
          <a:p>
            <a:r>
              <a:rPr lang="pt-BR" i="1" dirty="0" err="1">
                <a:solidFill>
                  <a:schemeClr val="tx1"/>
                </a:solidFill>
                <a:latin typeface="GreekC" panose="00000400000000000000" pitchFamily="2" charset="0"/>
                <a:cs typeface="GreekC" panose="00000400000000000000" pitchFamily="2" charset="0"/>
              </a:rPr>
              <a:t>S</a:t>
            </a:r>
            <a:r>
              <a:rPr lang="pt-BR" i="1" dirty="0" err="1">
                <a:solidFill>
                  <a:schemeClr val="tx1"/>
                </a:solidFill>
              </a:rPr>
              <a:t>M</a:t>
            </a:r>
            <a:r>
              <a:rPr lang="pt-BR" sz="1400" dirty="0" err="1">
                <a:solidFill>
                  <a:schemeClr val="tx1"/>
                </a:solidFill>
              </a:rPr>
              <a:t>punto</a:t>
            </a:r>
            <a:r>
              <a:rPr lang="pt-BR" sz="1400" dirty="0">
                <a:solidFill>
                  <a:schemeClr val="tx1"/>
                </a:solidFill>
              </a:rPr>
              <a:t> </a:t>
            </a:r>
            <a:r>
              <a:rPr lang="pt-BR" sz="1400" i="1" dirty="0">
                <a:solidFill>
                  <a:schemeClr val="tx1"/>
                </a:solidFill>
              </a:rPr>
              <a:t>B</a:t>
            </a:r>
            <a:r>
              <a:rPr lang="pt-BR" i="1" dirty="0">
                <a:solidFill>
                  <a:schemeClr val="tx1"/>
                </a:solidFill>
              </a:rPr>
              <a:t> </a:t>
            </a:r>
            <a:r>
              <a:rPr lang="pt-BR" dirty="0">
                <a:solidFill>
                  <a:schemeClr val="tx1"/>
                </a:solidFill>
              </a:rPr>
              <a:t> = 0 </a:t>
            </a:r>
          </a:p>
          <a:p>
            <a:r>
              <a:rPr lang="pt-BR" dirty="0">
                <a:solidFill>
                  <a:schemeClr val="tx1"/>
                </a:solidFill>
              </a:rPr>
              <a:t>  - (30 mm) . </a:t>
            </a:r>
            <a:r>
              <a:rPr lang="pt-BR" i="1" dirty="0" err="1">
                <a:solidFill>
                  <a:schemeClr val="tx1"/>
                </a:solidFill>
              </a:rPr>
              <a:t>Dy</a:t>
            </a:r>
            <a:r>
              <a:rPr lang="pt-BR" i="1" dirty="0">
                <a:solidFill>
                  <a:schemeClr val="tx1"/>
                </a:solidFill>
              </a:rPr>
              <a:t> +</a:t>
            </a:r>
            <a:r>
              <a:rPr lang="pt-BR" dirty="0">
                <a:solidFill>
                  <a:schemeClr val="tx1"/>
                </a:solidFill>
              </a:rPr>
              <a:t> (100 mm) . (150 N) = 0.</a:t>
            </a:r>
            <a:endParaRPr lang="en-US" dirty="0">
              <a:solidFill>
                <a:schemeClr val="tx1"/>
              </a:solidFill>
            </a:endParaRPr>
          </a:p>
        </p:txBody>
      </p:sp>
      <p:sp>
        <p:nvSpPr>
          <p:cNvPr id="5" name="Título 1"/>
          <p:cNvSpPr>
            <a:spLocks noGrp="1"/>
          </p:cNvSpPr>
          <p:nvPr>
            <p:ph type="title"/>
          </p:nvPr>
        </p:nvSpPr>
        <p:spPr>
          <a:xfrm>
            <a:off x="1097280" y="286603"/>
            <a:ext cx="10058400" cy="1084997"/>
          </a:xfrm>
        </p:spPr>
        <p:txBody>
          <a:bodyPr/>
          <a:lstStyle/>
          <a:p>
            <a:r>
              <a:rPr lang="es-AR" dirty="0"/>
              <a:t>Análisis de una Máquina</a:t>
            </a:r>
            <a:endParaRPr lang="en-US" dirty="0"/>
          </a:p>
        </p:txBody>
      </p:sp>
      <p:pic>
        <p:nvPicPr>
          <p:cNvPr id="6" name="Imagen 5"/>
          <p:cNvPicPr>
            <a:picLocks noChangeAspect="1"/>
          </p:cNvPicPr>
          <p:nvPr/>
        </p:nvPicPr>
        <p:blipFill>
          <a:blip r:embed="rId2"/>
          <a:stretch>
            <a:fillRect/>
          </a:stretch>
        </p:blipFill>
        <p:spPr>
          <a:xfrm>
            <a:off x="6223463" y="3081763"/>
            <a:ext cx="4725472" cy="2238381"/>
          </a:xfrm>
          <a:prstGeom prst="rect">
            <a:avLst/>
          </a:prstGeom>
        </p:spPr>
      </p:pic>
      <p:sp>
        <p:nvSpPr>
          <p:cNvPr id="7" name="Rectángulo 6"/>
          <p:cNvSpPr/>
          <p:nvPr/>
        </p:nvSpPr>
        <p:spPr>
          <a:xfrm>
            <a:off x="1097279" y="5696897"/>
            <a:ext cx="9404465" cy="400110"/>
          </a:xfrm>
          <a:prstGeom prst="rect">
            <a:avLst/>
          </a:prstGeom>
        </p:spPr>
        <p:txBody>
          <a:bodyPr wrap="square">
            <a:spAutoFit/>
          </a:bodyPr>
          <a:lstStyle/>
          <a:p>
            <a:r>
              <a:rPr lang="es-AR" sz="2000" dirty="0"/>
              <a:t>Resolviendo estas ecuaciones se obtiene</a:t>
            </a:r>
            <a:r>
              <a:rPr lang="en-US" sz="2000" dirty="0"/>
              <a:t> </a:t>
            </a:r>
            <a:r>
              <a:rPr lang="en-US" sz="2000" i="1" dirty="0" err="1"/>
              <a:t>Dx</a:t>
            </a:r>
            <a:r>
              <a:rPr lang="en-US" sz="2000" i="1" dirty="0"/>
              <a:t> = -</a:t>
            </a:r>
            <a:r>
              <a:rPr lang="en-US" sz="2000" dirty="0"/>
              <a:t>1517 N, </a:t>
            </a:r>
            <a:r>
              <a:rPr lang="en-US" sz="2000" i="1" dirty="0" err="1"/>
              <a:t>Dy</a:t>
            </a:r>
            <a:r>
              <a:rPr lang="en-US" sz="2000" i="1" dirty="0"/>
              <a:t> =</a:t>
            </a:r>
            <a:r>
              <a:rPr lang="en-US" sz="2000" dirty="0"/>
              <a:t> 500 N y </a:t>
            </a:r>
            <a:r>
              <a:rPr lang="en-US" sz="2000" i="1" dirty="0"/>
              <a:t>R =</a:t>
            </a:r>
            <a:r>
              <a:rPr lang="en-US" sz="2000" dirty="0"/>
              <a:t> 1650 N.</a:t>
            </a:r>
          </a:p>
        </p:txBody>
      </p:sp>
    </p:spTree>
    <p:extLst>
      <p:ext uri="{BB962C8B-B14F-4D97-AF65-F5344CB8AC3E}">
        <p14:creationId xmlns:p14="http://schemas.microsoft.com/office/powerpoint/2010/main" val="148223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ES" dirty="0">
                <a:solidFill>
                  <a:schemeClr val="tx1"/>
                </a:solidFill>
              </a:rPr>
              <a:t>Conociendo </a:t>
            </a:r>
            <a:r>
              <a:rPr lang="es-ES" i="1" dirty="0" err="1">
                <a:solidFill>
                  <a:schemeClr val="tx1"/>
                </a:solidFill>
              </a:rPr>
              <a:t>Dx</a:t>
            </a:r>
            <a:r>
              <a:rPr lang="es-ES" i="1" dirty="0">
                <a:solidFill>
                  <a:schemeClr val="tx1"/>
                </a:solidFill>
              </a:rPr>
              <a:t> </a:t>
            </a:r>
            <a:r>
              <a:rPr lang="es-ES" dirty="0">
                <a:solidFill>
                  <a:schemeClr val="tx1"/>
                </a:solidFill>
              </a:rPr>
              <a:t>se puede determinar </a:t>
            </a:r>
            <a:r>
              <a:rPr lang="es-ES" i="1" dirty="0">
                <a:solidFill>
                  <a:schemeClr val="tx1"/>
                </a:solidFill>
              </a:rPr>
              <a:t>E </a:t>
            </a:r>
            <a:r>
              <a:rPr lang="es-ES" dirty="0">
                <a:solidFill>
                  <a:schemeClr val="tx1"/>
                </a:solidFill>
              </a:rPr>
              <a:t>a partir del diagrama de cuerpo libre del elemento </a:t>
            </a:r>
            <a:r>
              <a:rPr lang="en-US" dirty="0">
                <a:solidFill>
                  <a:schemeClr val="tx1"/>
                </a:solidFill>
              </a:rPr>
              <a:t>(2) </a:t>
            </a:r>
          </a:p>
          <a:p>
            <a:pPr algn="just"/>
            <a:r>
              <a:rPr lang="es-AR" dirty="0">
                <a:solidFill>
                  <a:schemeClr val="tx1"/>
                </a:solidFill>
              </a:rPr>
              <a:t>Sumando momentos respecto </a:t>
            </a:r>
            <a:r>
              <a:rPr lang="en-US" dirty="0">
                <a:solidFill>
                  <a:schemeClr val="tx1"/>
                </a:solidFill>
              </a:rPr>
              <a:t>a </a:t>
            </a:r>
            <a:r>
              <a:rPr lang="en-US" i="1" dirty="0">
                <a:solidFill>
                  <a:schemeClr val="tx1"/>
                </a:solidFill>
              </a:rPr>
              <a:t>C</a:t>
            </a:r>
            <a:r>
              <a:rPr lang="en-US" dirty="0">
                <a:solidFill>
                  <a:schemeClr val="tx1"/>
                </a:solidFill>
              </a:rPr>
              <a:t>,</a:t>
            </a:r>
          </a:p>
          <a:p>
            <a:pPr algn="just"/>
            <a:r>
              <a:rPr lang="it-IT" i="1" dirty="0">
                <a:solidFill>
                  <a:schemeClr val="tx1"/>
                </a:solidFill>
                <a:latin typeface="GreekC" panose="00000400000000000000" pitchFamily="2" charset="0"/>
                <a:cs typeface="GreekC" panose="00000400000000000000" pitchFamily="2" charset="0"/>
              </a:rPr>
              <a:t>S</a:t>
            </a:r>
            <a:r>
              <a:rPr lang="it-IT" i="1" dirty="0">
                <a:solidFill>
                  <a:schemeClr val="tx1"/>
                </a:solidFill>
              </a:rPr>
              <a:t>M </a:t>
            </a:r>
            <a:r>
              <a:rPr lang="it-IT" sz="1400" dirty="0">
                <a:solidFill>
                  <a:schemeClr val="tx1"/>
                </a:solidFill>
              </a:rPr>
              <a:t>punto </a:t>
            </a:r>
            <a:r>
              <a:rPr lang="it-IT" sz="1400" i="1" dirty="0">
                <a:solidFill>
                  <a:schemeClr val="tx1"/>
                </a:solidFill>
              </a:rPr>
              <a:t>C </a:t>
            </a:r>
            <a:r>
              <a:rPr lang="it-IT" i="1" dirty="0">
                <a:solidFill>
                  <a:schemeClr val="tx1"/>
                </a:solidFill>
              </a:rPr>
              <a:t>= 0</a:t>
            </a:r>
          </a:p>
          <a:p>
            <a:pPr algn="just"/>
            <a:r>
              <a:rPr lang="it-IT" dirty="0">
                <a:solidFill>
                  <a:schemeClr val="tx1"/>
                </a:solidFill>
              </a:rPr>
              <a:t>  (30 mm) . </a:t>
            </a:r>
            <a:r>
              <a:rPr lang="it-IT" i="1" dirty="0">
                <a:solidFill>
                  <a:schemeClr val="tx1"/>
                </a:solidFill>
              </a:rPr>
              <a:t>E </a:t>
            </a:r>
            <a:r>
              <a:rPr lang="it-IT" dirty="0">
                <a:solidFill>
                  <a:schemeClr val="tx1"/>
                </a:solidFill>
              </a:rPr>
              <a:t> + (30 mm) . </a:t>
            </a:r>
            <a:r>
              <a:rPr lang="it-IT" i="1" dirty="0">
                <a:solidFill>
                  <a:schemeClr val="tx1"/>
                </a:solidFill>
              </a:rPr>
              <a:t>Dx =</a:t>
            </a:r>
            <a:r>
              <a:rPr lang="it-IT" dirty="0">
                <a:solidFill>
                  <a:schemeClr val="tx1"/>
                </a:solidFill>
              </a:rPr>
              <a:t> 0. </a:t>
            </a:r>
          </a:p>
          <a:p>
            <a:pPr algn="just"/>
            <a:r>
              <a:rPr lang="es-ES" dirty="0">
                <a:solidFill>
                  <a:schemeClr val="tx1"/>
                </a:solidFill>
              </a:rPr>
              <a:t>La fuerza ejercida por las pinzas sobre la bola es </a:t>
            </a:r>
            <a:r>
              <a:rPr lang="es-ES" i="1" dirty="0">
                <a:solidFill>
                  <a:schemeClr val="tx1"/>
                </a:solidFill>
              </a:rPr>
              <a:t>E= - </a:t>
            </a:r>
            <a:r>
              <a:rPr lang="es-ES" i="1" dirty="0" err="1">
                <a:solidFill>
                  <a:schemeClr val="tx1"/>
                </a:solidFill>
              </a:rPr>
              <a:t>Dx</a:t>
            </a:r>
            <a:r>
              <a:rPr lang="es-ES" i="1" dirty="0">
                <a:solidFill>
                  <a:schemeClr val="tx1"/>
                </a:solidFill>
              </a:rPr>
              <a:t> =</a:t>
            </a:r>
            <a:r>
              <a:rPr lang="es-ES" dirty="0">
                <a:solidFill>
                  <a:schemeClr val="tx1"/>
                </a:solidFill>
              </a:rPr>
              <a:t> 1517 N. </a:t>
            </a:r>
          </a:p>
          <a:p>
            <a:pPr algn="just"/>
            <a:r>
              <a:rPr lang="es-ES" dirty="0">
                <a:solidFill>
                  <a:schemeClr val="tx1"/>
                </a:solidFill>
              </a:rPr>
              <a:t>La ventaja mecánica de las pinzas es (1517 N)/(150 N) = 10.1</a:t>
            </a:r>
            <a:endParaRPr lang="en-US" dirty="0">
              <a:solidFill>
                <a:schemeClr val="tx1"/>
              </a:solidFill>
            </a:endParaRPr>
          </a:p>
        </p:txBody>
      </p:sp>
      <p:sp>
        <p:nvSpPr>
          <p:cNvPr id="4" name="Título 1"/>
          <p:cNvSpPr>
            <a:spLocks noGrp="1"/>
          </p:cNvSpPr>
          <p:nvPr>
            <p:ph type="title"/>
          </p:nvPr>
        </p:nvSpPr>
        <p:spPr>
          <a:xfrm>
            <a:off x="1097280" y="286603"/>
            <a:ext cx="10058400" cy="1084997"/>
          </a:xfrm>
        </p:spPr>
        <p:txBody>
          <a:bodyPr/>
          <a:lstStyle/>
          <a:p>
            <a:r>
              <a:rPr lang="es-AR" dirty="0"/>
              <a:t>Análisis de una Máquina</a:t>
            </a:r>
            <a:endParaRPr lang="en-US" dirty="0"/>
          </a:p>
        </p:txBody>
      </p:sp>
      <p:pic>
        <p:nvPicPr>
          <p:cNvPr id="5" name="Imagen 4"/>
          <p:cNvPicPr>
            <a:picLocks noChangeAspect="1"/>
          </p:cNvPicPr>
          <p:nvPr/>
        </p:nvPicPr>
        <p:blipFill>
          <a:blip r:embed="rId2"/>
          <a:stretch>
            <a:fillRect/>
          </a:stretch>
        </p:blipFill>
        <p:spPr>
          <a:xfrm>
            <a:off x="8201891" y="2422213"/>
            <a:ext cx="3158836" cy="3748159"/>
          </a:xfrm>
          <a:prstGeom prst="rect">
            <a:avLst/>
          </a:prstGeom>
        </p:spPr>
      </p:pic>
    </p:spTree>
    <p:extLst>
      <p:ext uri="{BB962C8B-B14F-4D97-AF65-F5344CB8AC3E}">
        <p14:creationId xmlns:p14="http://schemas.microsoft.com/office/powerpoint/2010/main" val="6782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01870"/>
          </a:xfrm>
        </p:spPr>
        <p:txBody>
          <a:bodyPr/>
          <a:lstStyle/>
          <a:p>
            <a:r>
              <a:rPr lang="es-AR" dirty="0"/>
              <a:t>Conclusión</a:t>
            </a:r>
            <a:endParaRPr lang="en-US" dirty="0"/>
          </a:p>
        </p:txBody>
      </p:sp>
      <p:sp>
        <p:nvSpPr>
          <p:cNvPr id="3" name="Marcador de contenido 2"/>
          <p:cNvSpPr>
            <a:spLocks noGrp="1"/>
          </p:cNvSpPr>
          <p:nvPr>
            <p:ph idx="1"/>
          </p:nvPr>
        </p:nvSpPr>
        <p:spPr/>
        <p:txBody>
          <a:bodyPr>
            <a:normAutofit/>
          </a:bodyPr>
          <a:lstStyle/>
          <a:p>
            <a:pPr algn="just"/>
            <a:r>
              <a:rPr lang="es-ES" sz="2800" dirty="0">
                <a:solidFill>
                  <a:schemeClr val="tx1"/>
                </a:solidFill>
              </a:rPr>
              <a:t>¿Cuál es la motivación para determinar las reacciones sobre los elementos de las pinzas? </a:t>
            </a:r>
          </a:p>
          <a:p>
            <a:pPr algn="just"/>
            <a:r>
              <a:rPr lang="es-ES" sz="2800" dirty="0">
                <a:solidFill>
                  <a:schemeClr val="tx1"/>
                </a:solidFill>
              </a:rPr>
              <a:t>Este proceso resulta esencial para el diseño de herramientas y máquinas. Para diseñar la configuración de las pinzas y elegir los materiales y dimensiones de sus elementos, es necesario determinar todas las fuerzas que actúan sobre éstos, como se hizo en este ejemplo. Una vez que se conocen las fuerzas, pueden usarse los métodos de mecánica de materiales para evaluar qué tan adecuados son los elementos para soportar dichas fuerzas.</a:t>
            </a:r>
            <a:endParaRPr lang="en-US" sz="2800" dirty="0">
              <a:solidFill>
                <a:schemeClr val="tx1"/>
              </a:solidFill>
            </a:endParaRPr>
          </a:p>
        </p:txBody>
      </p:sp>
    </p:spTree>
    <p:extLst>
      <p:ext uri="{BB962C8B-B14F-4D97-AF65-F5344CB8AC3E}">
        <p14:creationId xmlns:p14="http://schemas.microsoft.com/office/powerpoint/2010/main" val="285637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289079"/>
            <a:ext cx="10058400" cy="2809393"/>
          </a:xfrm>
        </p:spPr>
        <p:txBody>
          <a:bodyPr/>
          <a:lstStyle/>
          <a:p>
            <a:pPr algn="just"/>
            <a:r>
              <a:rPr lang="es-AR" sz="2400" dirty="0">
                <a:solidFill>
                  <a:schemeClr val="tx1"/>
                </a:solidFill>
              </a:rPr>
              <a:t>Los cables son elementos flexibles que tienen diversas aplicaciones en ingeniería. Como elementos estructurales sirven para soportar cargas; se utilizan en algunos medios de transporte como ascensores, teleféricos, etc., y también como conductores en las líneas de transmisión eléctrica.</a:t>
            </a:r>
            <a:endParaRPr lang="en-US" sz="2400" dirty="0">
              <a:solidFill>
                <a:schemeClr val="tx1"/>
              </a:solidFill>
            </a:endParaRPr>
          </a:p>
          <a:p>
            <a:pPr algn="just"/>
            <a:r>
              <a:rPr lang="es-AR" sz="2400" dirty="0">
                <a:solidFill>
                  <a:schemeClr val="tx1"/>
                </a:solidFill>
              </a:rPr>
              <a:t>Se analizarán cables que, estando sujetos en sus extremos, soportan cargas que pueden ser concentradas o distribuidas, bien sea uniformemente a lo largo de la horizontal o a lo largo de su longitud.</a:t>
            </a:r>
            <a:endParaRPr lang="en-US" sz="2400" dirty="0">
              <a:solidFill>
                <a:schemeClr val="tx1"/>
              </a:solidFill>
            </a:endParaRPr>
          </a:p>
          <a:p>
            <a:endParaRPr lang="en-US" dirty="0"/>
          </a:p>
        </p:txBody>
      </p:sp>
      <p:sp>
        <p:nvSpPr>
          <p:cNvPr id="4" name="Título 1"/>
          <p:cNvSpPr>
            <a:spLocks noGrp="1"/>
          </p:cNvSpPr>
          <p:nvPr>
            <p:ph type="title"/>
          </p:nvPr>
        </p:nvSpPr>
        <p:spPr>
          <a:xfrm>
            <a:off x="1097280" y="286604"/>
            <a:ext cx="10058400" cy="1057288"/>
          </a:xfrm>
        </p:spPr>
        <p:txBody>
          <a:bodyPr/>
          <a:lstStyle/>
          <a:p>
            <a:r>
              <a:rPr lang="es-AR" b="1" dirty="0">
                <a:solidFill>
                  <a:schemeClr val="accent1"/>
                </a:solidFill>
              </a:rPr>
              <a:t>        </a:t>
            </a:r>
            <a:r>
              <a:rPr lang="es-AR" b="1" dirty="0"/>
              <a:t>CABLES</a:t>
            </a:r>
            <a:endParaRPr lang="en-US" b="1" dirty="0"/>
          </a:p>
        </p:txBody>
      </p:sp>
      <p:sp>
        <p:nvSpPr>
          <p:cNvPr id="5" name="Conector 4"/>
          <p:cNvSpPr/>
          <p:nvPr/>
        </p:nvSpPr>
        <p:spPr>
          <a:xfrm>
            <a:off x="1388223" y="72182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2</a:t>
            </a:r>
            <a:endParaRPr lang="en-US" b="1" dirty="0"/>
          </a:p>
        </p:txBody>
      </p:sp>
    </p:spTree>
    <p:extLst>
      <p:ext uri="{BB962C8B-B14F-4D97-AF65-F5344CB8AC3E}">
        <p14:creationId xmlns:p14="http://schemas.microsoft.com/office/powerpoint/2010/main" val="324058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Se tienen cargas discretas o concentradas cuando sobre un cable se consideran un número arbitrario </a:t>
            </a:r>
            <a:r>
              <a:rPr lang="es-AR" i="1" dirty="0">
                <a:solidFill>
                  <a:schemeClr val="tx1"/>
                </a:solidFill>
              </a:rPr>
              <a:t>N </a:t>
            </a:r>
            <a:r>
              <a:rPr lang="es-AR" dirty="0">
                <a:solidFill>
                  <a:schemeClr val="tx1"/>
                </a:solidFill>
              </a:rPr>
              <a:t>de cuerpos suspendidos, del mismo. Se supone que el peso del cable puede despreciarse comparado con los pesos suspendidos, y que el cable es lo bastante flexible para aproximar su forma con una serie de segmentos rectos.</a:t>
            </a:r>
            <a:endParaRPr lang="en-US" dirty="0">
              <a:solidFill>
                <a:schemeClr val="tx1"/>
              </a:solidFill>
            </a:endParaRPr>
          </a:p>
          <a:p>
            <a:endParaRPr lang="en-US" dirty="0"/>
          </a:p>
        </p:txBody>
      </p:sp>
      <p:sp>
        <p:nvSpPr>
          <p:cNvPr id="5" name="Rectángulo 4"/>
          <p:cNvSpPr/>
          <p:nvPr/>
        </p:nvSpPr>
        <p:spPr>
          <a:xfrm>
            <a:off x="1097280" y="643852"/>
            <a:ext cx="9779152" cy="847604"/>
          </a:xfrm>
          <a:prstGeom prst="rect">
            <a:avLst/>
          </a:prstGeom>
        </p:spPr>
        <p:txBody>
          <a:bodyPr wrap="none">
            <a:spAutoFit/>
          </a:bodyPr>
          <a:lstStyle/>
          <a:p>
            <a:pPr>
              <a:lnSpc>
                <a:spcPct val="107000"/>
              </a:lnSpc>
              <a:spcAft>
                <a:spcPts val="800"/>
              </a:spcAft>
            </a:pPr>
            <a:r>
              <a:rPr lang="es-AR" sz="4800" cap="all"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Cables con cargas concentradas</a:t>
            </a:r>
            <a:endParaRPr lang="en-US" sz="4800" cap="all"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p:nvPr/>
        </p:nvPicPr>
        <p:blipFill rotWithShape="1">
          <a:blip r:embed="rId2"/>
          <a:srcRect l="18275" t="28053" r="57790" b="52817"/>
          <a:stretch/>
        </p:blipFill>
        <p:spPr bwMode="auto">
          <a:xfrm>
            <a:off x="2576945" y="3001558"/>
            <a:ext cx="5788563" cy="3221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764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3"/>
            <a:ext cx="10058400" cy="4430375"/>
          </a:xfrm>
        </p:spPr>
        <p:txBody>
          <a:bodyPr>
            <a:normAutofit/>
          </a:bodyPr>
          <a:lstStyle/>
          <a:p>
            <a:pPr algn="just"/>
            <a:r>
              <a:rPr lang="en-US" dirty="0" err="1">
                <a:solidFill>
                  <a:schemeClr val="tx1"/>
                </a:solidFill>
              </a:rPr>
              <a:t>En</a:t>
            </a:r>
            <a:r>
              <a:rPr lang="en-US" dirty="0">
                <a:solidFill>
                  <a:schemeClr val="tx1"/>
                </a:solidFill>
              </a:rPr>
              <a:t> </a:t>
            </a:r>
            <a:r>
              <a:rPr lang="en-US" dirty="0" err="1">
                <a:solidFill>
                  <a:schemeClr val="tx1"/>
                </a:solidFill>
              </a:rPr>
              <a:t>esta</a:t>
            </a:r>
            <a:r>
              <a:rPr lang="en-US" dirty="0">
                <a:solidFill>
                  <a:schemeClr val="tx1"/>
                </a:solidFill>
              </a:rPr>
              <a:t> </a:t>
            </a:r>
            <a:r>
              <a:rPr lang="en-US" dirty="0" err="1">
                <a:solidFill>
                  <a:schemeClr val="tx1"/>
                </a:solidFill>
              </a:rPr>
              <a:t>sección</a:t>
            </a:r>
            <a:r>
              <a:rPr lang="en-US" dirty="0">
                <a:solidFill>
                  <a:schemeClr val="tx1"/>
                </a:solidFill>
              </a:rPr>
              <a:t> </a:t>
            </a:r>
            <a:r>
              <a:rPr lang="es-ES" dirty="0">
                <a:solidFill>
                  <a:schemeClr val="tx1"/>
                </a:solidFill>
              </a:rPr>
              <a:t>se considerarán estructuras de elementos interconectados que no satisfacen la definición de una armadura o reticulado. Estas estructuras se denominan </a:t>
            </a:r>
            <a:r>
              <a:rPr lang="es-ES" i="1" dirty="0">
                <a:solidFill>
                  <a:schemeClr val="tx1"/>
                </a:solidFill>
              </a:rPr>
              <a:t>bastidores o marcos (1) </a:t>
            </a:r>
            <a:r>
              <a:rPr lang="es-ES" dirty="0">
                <a:solidFill>
                  <a:schemeClr val="tx1"/>
                </a:solidFill>
              </a:rPr>
              <a:t>si están diseñados para permanecer en reposo al soportar cargas, y </a:t>
            </a:r>
            <a:r>
              <a:rPr lang="es-ES" i="1" dirty="0">
                <a:solidFill>
                  <a:schemeClr val="tx1"/>
                </a:solidFill>
              </a:rPr>
              <a:t>máquinas (2) </a:t>
            </a:r>
            <a:r>
              <a:rPr lang="es-ES" dirty="0">
                <a:solidFill>
                  <a:schemeClr val="tx1"/>
                </a:solidFill>
              </a:rPr>
              <a:t>si están diseñadas para moverse y aplicar cargas.</a:t>
            </a:r>
          </a:p>
          <a:p>
            <a:pPr algn="just"/>
            <a:endParaRPr lang="es-ES" dirty="0"/>
          </a:p>
          <a:p>
            <a:pPr algn="just"/>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endParaRPr lang="es-ES" dirty="0"/>
          </a:p>
          <a:p>
            <a:pPr marL="0" indent="0" algn="just">
              <a:buNone/>
            </a:pPr>
            <a:r>
              <a:rPr lang="es-ES" dirty="0"/>
              <a:t>                                       (1)                                                                                 (2)</a:t>
            </a:r>
          </a:p>
        </p:txBody>
      </p:sp>
      <p:pic>
        <p:nvPicPr>
          <p:cNvPr id="4" name="Imagen 3"/>
          <p:cNvPicPr>
            <a:picLocks noChangeAspect="1"/>
          </p:cNvPicPr>
          <p:nvPr/>
        </p:nvPicPr>
        <p:blipFill rotWithShape="1">
          <a:blip r:embed="rId2"/>
          <a:srcRect l="38926" t="27557" r="35518" b="46117"/>
          <a:stretch/>
        </p:blipFill>
        <p:spPr>
          <a:xfrm>
            <a:off x="6742281" y="3241964"/>
            <a:ext cx="3731756" cy="2161309"/>
          </a:xfrm>
          <a:prstGeom prst="rect">
            <a:avLst/>
          </a:prstGeom>
        </p:spPr>
      </p:pic>
      <p:pic>
        <p:nvPicPr>
          <p:cNvPr id="5" name="Imagen 4"/>
          <p:cNvPicPr>
            <a:picLocks noChangeAspect="1"/>
          </p:cNvPicPr>
          <p:nvPr/>
        </p:nvPicPr>
        <p:blipFill rotWithShape="1">
          <a:blip r:embed="rId3"/>
          <a:srcRect l="11027" t="23390" r="63311" b="47253"/>
          <a:stretch/>
        </p:blipFill>
        <p:spPr>
          <a:xfrm>
            <a:off x="1967345" y="3348071"/>
            <a:ext cx="3540170" cy="2276873"/>
          </a:xfrm>
          <a:prstGeom prst="rect">
            <a:avLst/>
          </a:prstGeom>
        </p:spPr>
      </p:pic>
      <p:sp>
        <p:nvSpPr>
          <p:cNvPr id="7" name="Título 1"/>
          <p:cNvSpPr>
            <a:spLocks noGrp="1"/>
          </p:cNvSpPr>
          <p:nvPr>
            <p:ph type="title"/>
          </p:nvPr>
        </p:nvSpPr>
        <p:spPr>
          <a:xfrm>
            <a:off x="1983976" y="286604"/>
            <a:ext cx="10058400" cy="1098852"/>
          </a:xfrm>
        </p:spPr>
        <p:txBody>
          <a:bodyPr/>
          <a:lstStyle/>
          <a:p>
            <a:r>
              <a:rPr lang="es-AR" dirty="0"/>
              <a:t>MARCOS O BASTIDORES Y MÁQUINAS</a:t>
            </a:r>
            <a:endParaRPr lang="en-US" dirty="0"/>
          </a:p>
        </p:txBody>
      </p:sp>
      <p:sp>
        <p:nvSpPr>
          <p:cNvPr id="8" name="Conector 7"/>
          <p:cNvSpPr/>
          <p:nvPr/>
        </p:nvSpPr>
        <p:spPr>
          <a:xfrm>
            <a:off x="1346658" y="78061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1</a:t>
            </a:r>
            <a:endParaRPr lang="en-US" b="1" dirty="0"/>
          </a:p>
        </p:txBody>
      </p:sp>
    </p:spTree>
    <p:extLst>
      <p:ext uri="{BB962C8B-B14F-4D97-AF65-F5344CB8AC3E}">
        <p14:creationId xmlns:p14="http://schemas.microsoft.com/office/powerpoint/2010/main" val="2159439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Supongamos que conocemos las distancias horizontales </a:t>
            </a:r>
            <a:r>
              <a:rPr lang="es-AR" i="1" dirty="0">
                <a:solidFill>
                  <a:schemeClr val="tx1"/>
                </a:solidFill>
              </a:rPr>
              <a:t>b</a:t>
            </a:r>
            <a:r>
              <a:rPr lang="es-AR" sz="1200" dirty="0">
                <a:solidFill>
                  <a:schemeClr val="tx1"/>
                </a:solidFill>
              </a:rPr>
              <a:t>1</a:t>
            </a:r>
            <a:r>
              <a:rPr lang="es-AR" dirty="0">
                <a:solidFill>
                  <a:schemeClr val="tx1"/>
                </a:solidFill>
              </a:rPr>
              <a:t>, </a:t>
            </a:r>
            <a:r>
              <a:rPr lang="es-AR" i="1" dirty="0">
                <a:solidFill>
                  <a:schemeClr val="tx1"/>
                </a:solidFill>
              </a:rPr>
              <a:t>b</a:t>
            </a:r>
            <a:r>
              <a:rPr lang="es-AR" sz="1200" dirty="0">
                <a:solidFill>
                  <a:schemeClr val="tx1"/>
                </a:solidFill>
              </a:rPr>
              <a:t>2</a:t>
            </a:r>
            <a:r>
              <a:rPr lang="es-AR" dirty="0">
                <a:solidFill>
                  <a:schemeClr val="tx1"/>
                </a:solidFill>
              </a:rPr>
              <a:t>, ..., </a:t>
            </a:r>
            <a:r>
              <a:rPr lang="es-AR" i="1" dirty="0">
                <a:solidFill>
                  <a:schemeClr val="tx1"/>
                </a:solidFill>
              </a:rPr>
              <a:t>b</a:t>
            </a:r>
            <a:r>
              <a:rPr lang="es-AR" sz="1200" i="1" dirty="0">
                <a:solidFill>
                  <a:schemeClr val="tx1"/>
                </a:solidFill>
              </a:rPr>
              <a:t>N+1</a:t>
            </a:r>
            <a:r>
              <a:rPr lang="es-AR" dirty="0">
                <a:solidFill>
                  <a:schemeClr val="tx1"/>
                </a:solidFill>
              </a:rPr>
              <a:t> y que la distancia vertical </a:t>
            </a:r>
            <a:r>
              <a:rPr lang="es-AR" i="1" dirty="0">
                <a:solidFill>
                  <a:schemeClr val="tx1"/>
                </a:solidFill>
              </a:rPr>
              <a:t>h</a:t>
            </a:r>
            <a:r>
              <a:rPr lang="es-AR" sz="1200" i="1" dirty="0">
                <a:solidFill>
                  <a:schemeClr val="tx1"/>
                </a:solidFill>
              </a:rPr>
              <a:t>N</a:t>
            </a:r>
            <a:r>
              <a:rPr lang="es-AR" sz="1200" dirty="0">
                <a:solidFill>
                  <a:schemeClr val="tx1"/>
                </a:solidFill>
              </a:rPr>
              <a:t>+1</a:t>
            </a:r>
            <a:r>
              <a:rPr lang="es-AR" dirty="0">
                <a:solidFill>
                  <a:schemeClr val="tx1"/>
                </a:solidFill>
              </a:rPr>
              <a:t> que especifica la posición de la conexión derecha del cable también es conocida. </a:t>
            </a:r>
            <a:endParaRPr lang="en-US" dirty="0">
              <a:solidFill>
                <a:schemeClr val="tx1"/>
              </a:solidFill>
            </a:endParaRPr>
          </a:p>
          <a:p>
            <a:pPr algn="just"/>
            <a:r>
              <a:rPr lang="es-AR" dirty="0">
                <a:solidFill>
                  <a:schemeClr val="tx1"/>
                </a:solidFill>
              </a:rPr>
              <a:t>Se tienen dos objetivos: 1) determinar la configuración (forma) del cable calculando las distancias verticales </a:t>
            </a:r>
            <a:r>
              <a:rPr lang="es-AR" i="1" dirty="0">
                <a:solidFill>
                  <a:schemeClr val="tx1"/>
                </a:solidFill>
              </a:rPr>
              <a:t>h</a:t>
            </a:r>
            <a:r>
              <a:rPr lang="es-AR" sz="1200" dirty="0">
                <a:solidFill>
                  <a:schemeClr val="tx1"/>
                </a:solidFill>
              </a:rPr>
              <a:t>1</a:t>
            </a:r>
            <a:r>
              <a:rPr lang="es-AR" dirty="0">
                <a:solidFill>
                  <a:schemeClr val="tx1"/>
                </a:solidFill>
              </a:rPr>
              <a:t>, </a:t>
            </a:r>
            <a:r>
              <a:rPr lang="es-AR" i="1" dirty="0">
                <a:solidFill>
                  <a:schemeClr val="tx1"/>
                </a:solidFill>
              </a:rPr>
              <a:t>h</a:t>
            </a:r>
            <a:r>
              <a:rPr lang="es-AR" sz="1200" dirty="0">
                <a:solidFill>
                  <a:schemeClr val="tx1"/>
                </a:solidFill>
              </a:rPr>
              <a:t>2</a:t>
            </a:r>
            <a:r>
              <a:rPr lang="es-AR" dirty="0">
                <a:solidFill>
                  <a:schemeClr val="tx1"/>
                </a:solidFill>
              </a:rPr>
              <a:t>, ..., </a:t>
            </a:r>
            <a:r>
              <a:rPr lang="es-AR" i="1" dirty="0" err="1">
                <a:solidFill>
                  <a:schemeClr val="tx1"/>
                </a:solidFill>
              </a:rPr>
              <a:t>h</a:t>
            </a:r>
            <a:r>
              <a:rPr lang="es-AR" sz="1200" i="1" dirty="0" err="1">
                <a:solidFill>
                  <a:schemeClr val="tx1"/>
                </a:solidFill>
              </a:rPr>
              <a:t>N</a:t>
            </a:r>
            <a:r>
              <a:rPr lang="es-AR" i="1" dirty="0">
                <a:solidFill>
                  <a:schemeClr val="tx1"/>
                </a:solidFill>
              </a:rPr>
              <a:t> </a:t>
            </a:r>
            <a:r>
              <a:rPr lang="es-AR" dirty="0">
                <a:solidFill>
                  <a:schemeClr val="tx1"/>
                </a:solidFill>
              </a:rPr>
              <a:t>que especifican las posiciones de los puntos de unión de los pesos, y 2) determinar los esfuerzos (las tensiones) en los segmentos 1, 2, ..., </a:t>
            </a:r>
            <a:r>
              <a:rPr lang="es-AR" i="1" dirty="0">
                <a:solidFill>
                  <a:schemeClr val="tx1"/>
                </a:solidFill>
              </a:rPr>
              <a:t>N</a:t>
            </a:r>
            <a:r>
              <a:rPr lang="es-AR" dirty="0">
                <a:solidFill>
                  <a:schemeClr val="tx1"/>
                </a:solidFill>
              </a:rPr>
              <a:t>+1 del cable.</a:t>
            </a:r>
            <a:endParaRPr lang="en-US" dirty="0">
              <a:solidFill>
                <a:schemeClr val="tx1"/>
              </a:solidFill>
            </a:endParaRPr>
          </a:p>
          <a:p>
            <a:pPr algn="just"/>
            <a:r>
              <a:rPr lang="es-AR" dirty="0">
                <a:solidFill>
                  <a:schemeClr val="tx1"/>
                </a:solidFill>
              </a:rPr>
              <a:t>Se comienza por dibujar un diagrama de cuerpo libre, cortando el cable en su punto de conexión izquierdo y justo a la derecha del peso </a:t>
            </a:r>
            <a:r>
              <a:rPr lang="es-AR" i="1" dirty="0">
                <a:solidFill>
                  <a:schemeClr val="tx1"/>
                </a:solidFill>
              </a:rPr>
              <a:t>W</a:t>
            </a:r>
            <a:r>
              <a:rPr lang="es-AR" sz="1200" dirty="0">
                <a:solidFill>
                  <a:schemeClr val="tx1"/>
                </a:solidFill>
              </a:rPr>
              <a:t>1</a:t>
            </a:r>
            <a:r>
              <a:rPr lang="es-AR" dirty="0">
                <a:solidFill>
                  <a:schemeClr val="tx1"/>
                </a:solidFill>
              </a:rPr>
              <a:t>. </a:t>
            </a:r>
            <a:endParaRPr lang="en-US" dirty="0">
              <a:solidFill>
                <a:schemeClr val="tx1"/>
              </a:solidFill>
            </a:endParaRPr>
          </a:p>
        </p:txBody>
      </p:sp>
      <p:sp>
        <p:nvSpPr>
          <p:cNvPr id="5" name="Rectángulo 4"/>
          <p:cNvSpPr/>
          <p:nvPr/>
        </p:nvSpPr>
        <p:spPr>
          <a:xfrm>
            <a:off x="1097280" y="643852"/>
            <a:ext cx="9442457" cy="646331"/>
          </a:xfrm>
          <a:prstGeom prst="rect">
            <a:avLst/>
          </a:prstGeom>
        </p:spPr>
        <p:txBody>
          <a:bodyPr wrap="none">
            <a:spAutoFit/>
          </a:bodyPr>
          <a:lstStyle/>
          <a:p>
            <a:r>
              <a:rPr lang="es-AR" sz="3600" dirty="0">
                <a:solidFill>
                  <a:schemeClr val="tx1">
                    <a:lumMod val="75000"/>
                    <a:lumOff val="25000"/>
                  </a:schemeClr>
                </a:solidFill>
              </a:rPr>
              <a:t>Determinación de la configuración y las tensiones</a:t>
            </a:r>
            <a:endParaRPr lang="en-US" sz="3600" dirty="0">
              <a:solidFill>
                <a:schemeClr val="tx1">
                  <a:lumMod val="75000"/>
                  <a:lumOff val="25000"/>
                </a:schemeClr>
              </a:solidFill>
            </a:endParaRPr>
          </a:p>
        </p:txBody>
      </p:sp>
      <p:pic>
        <p:nvPicPr>
          <p:cNvPr id="7" name="Imagen 6"/>
          <p:cNvPicPr/>
          <p:nvPr/>
        </p:nvPicPr>
        <p:blipFill rotWithShape="1">
          <a:blip r:embed="rId2"/>
          <a:srcRect l="17997" t="46524" r="67625" b="32197"/>
          <a:stretch/>
        </p:blipFill>
        <p:spPr bwMode="auto">
          <a:xfrm>
            <a:off x="5818508" y="3964881"/>
            <a:ext cx="2854437" cy="22973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757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97280" y="1845734"/>
            <a:ext cx="10058400" cy="4070157"/>
          </a:xfrm>
        </p:spPr>
        <p:txBody>
          <a:bodyPr/>
          <a:lstStyle/>
          <a:p>
            <a:pPr algn="just"/>
            <a:r>
              <a:rPr lang="es-AR" dirty="0">
                <a:solidFill>
                  <a:schemeClr val="tx1"/>
                </a:solidFill>
              </a:rPr>
              <a:t>Se descompone la tensión del cable en el punto de conexión izquierdo en sus componentes horizontal y vertical, </a:t>
            </a:r>
            <a:r>
              <a:rPr lang="es-AR" i="1" dirty="0">
                <a:solidFill>
                  <a:schemeClr val="tx1"/>
                </a:solidFill>
              </a:rPr>
              <a:t>T</a:t>
            </a:r>
            <a:r>
              <a:rPr lang="es-AR" sz="1400" i="1" dirty="0">
                <a:solidFill>
                  <a:schemeClr val="tx1"/>
                </a:solidFill>
              </a:rPr>
              <a:t>h</a:t>
            </a:r>
            <a:r>
              <a:rPr lang="es-AR" i="1" dirty="0">
                <a:solidFill>
                  <a:schemeClr val="tx1"/>
                </a:solidFill>
              </a:rPr>
              <a:t> </a:t>
            </a:r>
            <a:r>
              <a:rPr lang="es-AR" dirty="0">
                <a:solidFill>
                  <a:schemeClr val="tx1"/>
                </a:solidFill>
              </a:rPr>
              <a:t>y </a:t>
            </a:r>
            <a:r>
              <a:rPr lang="es-AR" i="1" dirty="0">
                <a:solidFill>
                  <a:schemeClr val="tx1"/>
                </a:solidFill>
              </a:rPr>
              <a:t>T</a:t>
            </a:r>
            <a:r>
              <a:rPr lang="es-AR" sz="1400" i="1" dirty="0">
                <a:solidFill>
                  <a:schemeClr val="tx1"/>
                </a:solidFill>
              </a:rPr>
              <a:t>v</a:t>
            </a:r>
            <a:r>
              <a:rPr lang="es-AR" dirty="0">
                <a:solidFill>
                  <a:schemeClr val="tx1"/>
                </a:solidFill>
              </a:rPr>
              <a:t>. Sumando momentos respecto al punto de unión </a:t>
            </a:r>
            <a:r>
              <a:rPr lang="es-AR" i="1" dirty="0">
                <a:solidFill>
                  <a:schemeClr val="tx1"/>
                </a:solidFill>
              </a:rPr>
              <a:t>A</a:t>
            </a:r>
            <a:r>
              <a:rPr lang="es-AR" sz="1200" dirty="0">
                <a:solidFill>
                  <a:schemeClr val="tx1"/>
                </a:solidFill>
              </a:rPr>
              <a:t>1</a:t>
            </a:r>
            <a:r>
              <a:rPr lang="es-AR" dirty="0">
                <a:solidFill>
                  <a:schemeClr val="tx1"/>
                </a:solidFill>
              </a:rPr>
              <a:t>, se obtiene la ecuación</a:t>
            </a:r>
            <a:endParaRPr lang="en-US" dirty="0">
              <a:solidFill>
                <a:schemeClr val="tx1"/>
              </a:solidFill>
            </a:endParaRPr>
          </a:p>
          <a:p>
            <a:pPr marL="0" indent="0">
              <a:buNone/>
            </a:pPr>
            <a:endParaRPr lang="es-AR" dirty="0"/>
          </a:p>
          <a:p>
            <a:pPr algn="just"/>
            <a:r>
              <a:rPr lang="es-AR" dirty="0">
                <a:solidFill>
                  <a:schemeClr val="tx1"/>
                </a:solidFill>
              </a:rPr>
              <a:t>El siguiente paso es dibujar un diagrama de cuerpo libre cortando el cable en su punto de conexión izquierdo y justo a la derecha del peso </a:t>
            </a:r>
            <a:r>
              <a:rPr lang="es-AR" i="1" dirty="0">
                <a:solidFill>
                  <a:schemeClr val="tx1"/>
                </a:solidFill>
              </a:rPr>
              <a:t>W</a:t>
            </a:r>
            <a:r>
              <a:rPr lang="es-AR" sz="1200" dirty="0">
                <a:solidFill>
                  <a:schemeClr val="tx1"/>
                </a:solidFill>
              </a:rPr>
              <a:t>2</a:t>
            </a:r>
            <a:r>
              <a:rPr lang="es-AR" dirty="0">
                <a:solidFill>
                  <a:schemeClr val="tx1"/>
                </a:solidFill>
              </a:rPr>
              <a:t>.</a:t>
            </a:r>
            <a:endParaRPr lang="en-US" dirty="0">
              <a:solidFill>
                <a:schemeClr val="tx1"/>
              </a:solidFill>
            </a:endParaRPr>
          </a:p>
          <a:p>
            <a:endParaRPr lang="en-US" dirty="0"/>
          </a:p>
        </p:txBody>
      </p:sp>
      <mc:AlternateContent xmlns:mc="http://schemas.openxmlformats.org/markup-compatibility/2006" xmlns:a14="http://schemas.microsoft.com/office/drawing/2010/main">
        <mc:Choice Requires="a14">
          <p:sp>
            <p:nvSpPr>
              <p:cNvPr id="4" name="Rectángulo 3"/>
              <p:cNvSpPr/>
              <p:nvPr/>
            </p:nvSpPr>
            <p:spPr>
              <a:xfrm>
                <a:off x="4194229" y="2600662"/>
                <a:ext cx="3803541" cy="13518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𝑝𝑢𝑛𝑡𝑜</m:t>
                              </m:r>
                              <m:r>
                                <a:rPr lang="en-US" i="0">
                                  <a:latin typeface="Cambria Math" panose="02040503050406030204" pitchFamily="18" charset="0"/>
                                </a:rPr>
                                <m:t> </m:t>
                              </m:r>
                              <m:r>
                                <a:rPr lang="en-US" i="1">
                                  <a:latin typeface="Cambria Math" panose="02040503050406030204" pitchFamily="18" charset="0"/>
                                </a:rPr>
                                <m:t>𝐴</m:t>
                              </m:r>
                              <m:r>
                                <a:rPr lang="en-US" i="0">
                                  <a:latin typeface="Cambria Math" panose="02040503050406030204" pitchFamily="18" charset="0"/>
                                </a:rPr>
                                <m:t>1</m:t>
                              </m:r>
                            </m:sub>
                          </m:sSub>
                        </m:e>
                      </m:nary>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1</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1</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𝑣</m:t>
                          </m:r>
                        </m:sub>
                      </m:sSub>
                      <m:r>
                        <a:rPr lang="en-US" i="0">
                          <a:latin typeface="Cambria Math" panose="02040503050406030204" pitchFamily="18" charset="0"/>
                        </a:rPr>
                        <m:t>=0</m:t>
                      </m:r>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4194229" y="2600662"/>
                <a:ext cx="3803541" cy="1351867"/>
              </a:xfrm>
              <a:prstGeom prst="rect">
                <a:avLst/>
              </a:prstGeom>
              <a:blipFill>
                <a:blip r:embed="rId2"/>
                <a:stretch>
                  <a:fillRect/>
                </a:stretch>
              </a:blipFill>
            </p:spPr>
            <p:txBody>
              <a:bodyPr/>
              <a:lstStyle/>
              <a:p>
                <a:r>
                  <a:rPr lang="en-US">
                    <a:noFill/>
                  </a:rPr>
                  <a:t> </a:t>
                </a:r>
              </a:p>
            </p:txBody>
          </p:sp>
        </mc:Fallback>
      </mc:AlternateContent>
      <p:sp>
        <p:nvSpPr>
          <p:cNvPr id="8" name="Rectángulo 7"/>
          <p:cNvSpPr/>
          <p:nvPr/>
        </p:nvSpPr>
        <p:spPr>
          <a:xfrm>
            <a:off x="1097280" y="643852"/>
            <a:ext cx="9442457" cy="646331"/>
          </a:xfrm>
          <a:prstGeom prst="rect">
            <a:avLst/>
          </a:prstGeom>
        </p:spPr>
        <p:txBody>
          <a:bodyPr wrap="none">
            <a:spAutoFit/>
          </a:bodyPr>
          <a:lstStyle/>
          <a:p>
            <a:r>
              <a:rPr lang="es-AR" sz="3600" dirty="0">
                <a:solidFill>
                  <a:schemeClr val="tx1">
                    <a:lumMod val="75000"/>
                    <a:lumOff val="25000"/>
                  </a:schemeClr>
                </a:solidFill>
              </a:rPr>
              <a:t>Determinación de la configuración y las tensiones</a:t>
            </a:r>
            <a:endParaRPr lang="en-US" sz="3600" dirty="0">
              <a:solidFill>
                <a:schemeClr val="tx1">
                  <a:lumMod val="75000"/>
                  <a:lumOff val="25000"/>
                </a:schemeClr>
              </a:solidFill>
            </a:endParaRPr>
          </a:p>
        </p:txBody>
      </p:sp>
      <p:pic>
        <p:nvPicPr>
          <p:cNvPr id="9" name="Imagen 8"/>
          <p:cNvPicPr/>
          <p:nvPr/>
        </p:nvPicPr>
        <p:blipFill rotWithShape="1">
          <a:blip r:embed="rId3">
            <a:extLst>
              <a:ext uri="{28A0092B-C50C-407E-A947-70E740481C1C}">
                <a14:useLocalDpi xmlns:a14="http://schemas.microsoft.com/office/drawing/2010/main" val="0"/>
              </a:ext>
            </a:extLst>
          </a:blip>
          <a:srcRect l="18182" t="67964" r="64377" b="8231"/>
          <a:stretch/>
        </p:blipFill>
        <p:spPr bwMode="auto">
          <a:xfrm>
            <a:off x="6769446" y="3675439"/>
            <a:ext cx="4161789" cy="26422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84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59527"/>
            <a:ext cx="10235738" cy="4488873"/>
          </a:xfrm>
        </p:spPr>
        <p:txBody>
          <a:bodyPr>
            <a:normAutofit fontScale="92500" lnSpcReduction="20000"/>
          </a:bodyPr>
          <a:lstStyle/>
          <a:p>
            <a:r>
              <a:rPr lang="es-AR" sz="2200" dirty="0">
                <a:solidFill>
                  <a:schemeClr val="tx1"/>
                </a:solidFill>
              </a:rPr>
              <a:t>Sumando momentos respecto a </a:t>
            </a:r>
            <a:r>
              <a:rPr lang="es-AR" sz="2200" i="1" dirty="0">
                <a:solidFill>
                  <a:schemeClr val="tx1"/>
                </a:solidFill>
              </a:rPr>
              <a:t>A</a:t>
            </a:r>
            <a:r>
              <a:rPr lang="es-AR" sz="2200" dirty="0">
                <a:solidFill>
                  <a:schemeClr val="tx1"/>
                </a:solidFill>
              </a:rPr>
              <a:t>2, se obtiene</a:t>
            </a:r>
            <a:endParaRPr lang="en-US" sz="2200" dirty="0">
              <a:solidFill>
                <a:schemeClr val="tx1"/>
              </a:solidFill>
            </a:endParaRPr>
          </a:p>
          <a:p>
            <a:pPr marL="0" indent="0">
              <a:buNone/>
            </a:pPr>
            <a:endParaRPr lang="es-AR" sz="2200" dirty="0"/>
          </a:p>
          <a:p>
            <a:pPr marL="0" indent="0">
              <a:buNone/>
            </a:pPr>
            <a:endParaRPr lang="es-AR" sz="2200" dirty="0"/>
          </a:p>
          <a:p>
            <a:pPr algn="just"/>
            <a:r>
              <a:rPr lang="es-AR" sz="2200" dirty="0">
                <a:solidFill>
                  <a:schemeClr val="tx1"/>
                </a:solidFill>
              </a:rPr>
              <a:t>Procediendo de esta manera, cortando el cable justo a la derecha de cada uno de los </a:t>
            </a:r>
            <a:r>
              <a:rPr lang="es-AR" sz="2200" i="1" dirty="0">
                <a:solidFill>
                  <a:schemeClr val="tx1"/>
                </a:solidFill>
              </a:rPr>
              <a:t>N </a:t>
            </a:r>
            <a:r>
              <a:rPr lang="es-AR" sz="2200" dirty="0">
                <a:solidFill>
                  <a:schemeClr val="tx1"/>
                </a:solidFill>
              </a:rPr>
              <a:t>pesos, se obtienen </a:t>
            </a:r>
            <a:r>
              <a:rPr lang="es-AR" sz="2200" i="1" dirty="0">
                <a:solidFill>
                  <a:schemeClr val="tx1"/>
                </a:solidFill>
              </a:rPr>
              <a:t>N </a:t>
            </a:r>
            <a:r>
              <a:rPr lang="es-AR" sz="2200" dirty="0">
                <a:solidFill>
                  <a:schemeClr val="tx1"/>
                </a:solidFill>
              </a:rPr>
              <a:t>ecuaciones. También se puede dibujar un diagrama de cuerpo libre cortando el cable en sus puntos de conexión izquierdo y derecho, y sumar momentos respecto al punto de conexión derecho. De esta manera se obtienen </a:t>
            </a:r>
            <a:r>
              <a:rPr lang="es-AR" sz="2200" i="1" dirty="0">
                <a:solidFill>
                  <a:schemeClr val="tx1"/>
                </a:solidFill>
              </a:rPr>
              <a:t>N</a:t>
            </a:r>
            <a:r>
              <a:rPr lang="es-AR" sz="2200" dirty="0">
                <a:solidFill>
                  <a:schemeClr val="tx1"/>
                </a:solidFill>
              </a:rPr>
              <a:t>+1 ecuaciones en términos de </a:t>
            </a:r>
            <a:r>
              <a:rPr lang="es-AR" sz="2200" i="1" dirty="0">
                <a:solidFill>
                  <a:schemeClr val="tx1"/>
                </a:solidFill>
              </a:rPr>
              <a:t>N+</a:t>
            </a:r>
            <a:r>
              <a:rPr lang="es-AR" sz="2200" dirty="0">
                <a:solidFill>
                  <a:schemeClr val="tx1"/>
                </a:solidFill>
              </a:rPr>
              <a:t>2 incógnitas: las dos componentes de la tensión </a:t>
            </a:r>
            <a:r>
              <a:rPr lang="es-AR" sz="2200" i="1" dirty="0">
                <a:solidFill>
                  <a:schemeClr val="tx1"/>
                </a:solidFill>
              </a:rPr>
              <a:t>T</a:t>
            </a:r>
            <a:r>
              <a:rPr lang="es-AR" sz="2200" dirty="0">
                <a:solidFill>
                  <a:schemeClr val="tx1"/>
                </a:solidFill>
              </a:rPr>
              <a:t>h y </a:t>
            </a:r>
            <a:r>
              <a:rPr lang="es-AR" sz="2200" i="1" dirty="0">
                <a:solidFill>
                  <a:schemeClr val="tx1"/>
                </a:solidFill>
              </a:rPr>
              <a:t>T</a:t>
            </a:r>
            <a:r>
              <a:rPr lang="es-AR" sz="2200" dirty="0">
                <a:solidFill>
                  <a:schemeClr val="tx1"/>
                </a:solidFill>
              </a:rPr>
              <a:t>v y las posiciones verticales de los puntos de unión </a:t>
            </a:r>
            <a:r>
              <a:rPr lang="es-AR" sz="2200" i="1" dirty="0">
                <a:solidFill>
                  <a:schemeClr val="tx1"/>
                </a:solidFill>
              </a:rPr>
              <a:t>h</a:t>
            </a:r>
            <a:r>
              <a:rPr lang="es-AR" sz="2200" dirty="0">
                <a:solidFill>
                  <a:schemeClr val="tx1"/>
                </a:solidFill>
              </a:rPr>
              <a:t>1, </a:t>
            </a:r>
            <a:r>
              <a:rPr lang="es-AR" sz="2200" i="1" dirty="0">
                <a:solidFill>
                  <a:schemeClr val="tx1"/>
                </a:solidFill>
              </a:rPr>
              <a:t>h</a:t>
            </a:r>
            <a:r>
              <a:rPr lang="es-AR" sz="2200" dirty="0">
                <a:solidFill>
                  <a:schemeClr val="tx1"/>
                </a:solidFill>
              </a:rPr>
              <a:t>2, ..., </a:t>
            </a:r>
            <a:r>
              <a:rPr lang="es-AR" sz="2200" i="1" dirty="0" err="1">
                <a:solidFill>
                  <a:schemeClr val="tx1"/>
                </a:solidFill>
              </a:rPr>
              <a:t>h</a:t>
            </a:r>
            <a:r>
              <a:rPr lang="es-AR" sz="2200" dirty="0" err="1">
                <a:solidFill>
                  <a:schemeClr val="tx1"/>
                </a:solidFill>
              </a:rPr>
              <a:t>N</a:t>
            </a:r>
            <a:r>
              <a:rPr lang="es-AR" sz="2200" dirty="0">
                <a:solidFill>
                  <a:schemeClr val="tx1"/>
                </a:solidFill>
              </a:rPr>
              <a:t>.</a:t>
            </a:r>
            <a:endParaRPr lang="en-US" sz="2200" dirty="0">
              <a:solidFill>
                <a:schemeClr val="tx1"/>
              </a:solidFill>
            </a:endParaRPr>
          </a:p>
          <a:p>
            <a:pPr algn="just"/>
            <a:r>
              <a:rPr lang="es-AR" sz="2200" dirty="0">
                <a:solidFill>
                  <a:schemeClr val="tx1"/>
                </a:solidFill>
              </a:rPr>
              <a:t>Si también se especifica la posición vertical de un solo punto de unión, se puede resolver el sistema de ecuaciones para las posiciones verticales de los otros puntos de unión, y queda determinada la configuración del cable.</a:t>
            </a:r>
            <a:endParaRPr lang="en-US" sz="2200" dirty="0">
              <a:solidFill>
                <a:schemeClr val="tx1"/>
              </a:solidFill>
            </a:endParaRPr>
          </a:p>
          <a:p>
            <a:pPr algn="just"/>
            <a:r>
              <a:rPr lang="es-AR" sz="2200" dirty="0">
                <a:solidFill>
                  <a:schemeClr val="tx1"/>
                </a:solidFill>
              </a:rPr>
              <a:t>Una vez conocidas la configuración del cable y la fuerza </a:t>
            </a:r>
            <a:r>
              <a:rPr lang="es-AR" sz="2200" i="1" dirty="0">
                <a:solidFill>
                  <a:schemeClr val="tx1"/>
                </a:solidFill>
              </a:rPr>
              <a:t>T</a:t>
            </a:r>
            <a:r>
              <a:rPr lang="es-AR" sz="2200" dirty="0">
                <a:solidFill>
                  <a:schemeClr val="tx1"/>
                </a:solidFill>
              </a:rPr>
              <a:t>h, se puede determinar la tensión en cualquier segmento cortando el cable en su punto de conexión izquierdo dentro del segmento y sumando fuerzas en dirección horizontal.</a:t>
            </a:r>
            <a:endParaRPr lang="en-US" sz="2200" dirty="0">
              <a:solidFill>
                <a:schemeClr val="tx1"/>
              </a:solidFill>
            </a:endParaRPr>
          </a:p>
          <a:p>
            <a:endParaRPr lang="en-US" dirty="0"/>
          </a:p>
        </p:txBody>
      </p:sp>
      <p:sp>
        <p:nvSpPr>
          <p:cNvPr id="8" name="Rectángulo 7"/>
          <p:cNvSpPr/>
          <p:nvPr/>
        </p:nvSpPr>
        <p:spPr>
          <a:xfrm>
            <a:off x="1097280" y="643852"/>
            <a:ext cx="9442457" cy="646331"/>
          </a:xfrm>
          <a:prstGeom prst="rect">
            <a:avLst/>
          </a:prstGeom>
        </p:spPr>
        <p:txBody>
          <a:bodyPr wrap="none">
            <a:spAutoFit/>
          </a:bodyPr>
          <a:lstStyle/>
          <a:p>
            <a:r>
              <a:rPr lang="es-AR" sz="3600" dirty="0">
                <a:solidFill>
                  <a:schemeClr val="tx1">
                    <a:lumMod val="75000"/>
                    <a:lumOff val="25000"/>
                  </a:schemeClr>
                </a:solidFill>
              </a:rPr>
              <a:t>Determinación de la configuración y las tensiones</a:t>
            </a:r>
            <a:endParaRPr lang="en-US" sz="3600"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2" name="Rectángulo 1"/>
              <p:cNvSpPr/>
              <p:nvPr/>
            </p:nvSpPr>
            <p:spPr>
              <a:xfrm>
                <a:off x="3416402" y="2115762"/>
                <a:ext cx="5597494" cy="13518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𝑝𝑢𝑛𝑡𝑜</m:t>
                              </m:r>
                              <m:r>
                                <a:rPr lang="en-US" i="0">
                                  <a:latin typeface="Cambria Math" panose="02040503050406030204" pitchFamily="18" charset="0"/>
                                </a:rPr>
                                <m:t> </m:t>
                              </m:r>
                              <m:r>
                                <a:rPr lang="en-US" i="1">
                                  <a:latin typeface="Cambria Math" panose="02040503050406030204" pitchFamily="18" charset="0"/>
                                </a:rPr>
                                <m:t>𝐴</m:t>
                              </m:r>
                              <m:r>
                                <a:rPr lang="en-US" i="0">
                                  <a:latin typeface="Cambria Math" panose="02040503050406030204" pitchFamily="18" charset="0"/>
                                </a:rPr>
                                <m:t>2</m:t>
                              </m:r>
                            </m:sub>
                          </m:sSub>
                        </m:e>
                      </m:nary>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2</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r>
                        <a:rPr lang="en-US" i="0">
                          <a:latin typeface="Cambria Math" panose="02040503050406030204" pitchFamily="18" charset="0"/>
                        </a:rPr>
                        <m:t>− </m:t>
                      </m:r>
                      <m:sSub>
                        <m:sSubPr>
                          <m:ctrlPr>
                            <a:rPr lang="en-US" i="1">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𝑏</m:t>
                              </m:r>
                            </m:e>
                          </m:d>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2</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𝑣</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2</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1</m:t>
                          </m:r>
                        </m:sub>
                      </m:sSub>
                      <m:r>
                        <a:rPr lang="en-US" i="0">
                          <a:latin typeface="Cambria Math" panose="02040503050406030204" pitchFamily="18" charset="0"/>
                        </a:rPr>
                        <m:t>=0</m:t>
                      </m:r>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3416402" y="2115762"/>
                <a:ext cx="5597494" cy="135186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487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953491"/>
            <a:ext cx="10058400" cy="3546763"/>
          </a:xfrm>
        </p:spPr>
        <p:txBody>
          <a:bodyPr/>
          <a:lstStyle/>
          <a:p>
            <a:r>
              <a:rPr lang="es-AR" dirty="0">
                <a:solidFill>
                  <a:schemeClr val="tx1"/>
                </a:solidFill>
              </a:rPr>
              <a:t>Los pesos mostrados son </a:t>
            </a:r>
            <a:r>
              <a:rPr lang="es-AR" i="1" dirty="0">
                <a:solidFill>
                  <a:schemeClr val="tx1"/>
                </a:solidFill>
              </a:rPr>
              <a:t>W</a:t>
            </a:r>
            <a:r>
              <a:rPr lang="es-AR" dirty="0">
                <a:solidFill>
                  <a:schemeClr val="tx1"/>
                </a:solidFill>
              </a:rPr>
              <a:t>1 = 50 lb y </a:t>
            </a:r>
            <a:r>
              <a:rPr lang="es-AR" i="1" dirty="0">
                <a:solidFill>
                  <a:schemeClr val="tx1"/>
                </a:solidFill>
              </a:rPr>
              <a:t>W</a:t>
            </a:r>
            <a:r>
              <a:rPr lang="es-AR" dirty="0">
                <a:solidFill>
                  <a:schemeClr val="tx1"/>
                </a:solidFill>
              </a:rPr>
              <a:t>2 = 100 lb, y la distancia vertical </a:t>
            </a:r>
            <a:r>
              <a:rPr lang="es-AR" i="1" dirty="0">
                <a:solidFill>
                  <a:schemeClr val="tx1"/>
                </a:solidFill>
              </a:rPr>
              <a:t>h</a:t>
            </a:r>
            <a:r>
              <a:rPr lang="es-AR" dirty="0">
                <a:solidFill>
                  <a:schemeClr val="tx1"/>
                </a:solidFill>
              </a:rPr>
              <a:t>1 = 4 pies.</a:t>
            </a:r>
            <a:endParaRPr lang="en-US" dirty="0">
              <a:solidFill>
                <a:schemeClr val="tx1"/>
              </a:solidFill>
            </a:endParaRPr>
          </a:p>
          <a:p>
            <a:r>
              <a:rPr lang="es-AR" dirty="0">
                <a:solidFill>
                  <a:schemeClr val="tx1"/>
                </a:solidFill>
              </a:rPr>
              <a:t>a) Determinar la distancia vertical </a:t>
            </a:r>
            <a:r>
              <a:rPr lang="es-AR" i="1" dirty="0">
                <a:solidFill>
                  <a:schemeClr val="tx1"/>
                </a:solidFill>
              </a:rPr>
              <a:t>h</a:t>
            </a:r>
            <a:r>
              <a:rPr lang="es-AR" sz="1400" dirty="0">
                <a:solidFill>
                  <a:schemeClr val="tx1"/>
                </a:solidFill>
              </a:rPr>
              <a:t>2</a:t>
            </a:r>
            <a:r>
              <a:rPr lang="es-AR" dirty="0">
                <a:solidFill>
                  <a:schemeClr val="tx1"/>
                </a:solidFill>
              </a:rPr>
              <a:t>.</a:t>
            </a:r>
            <a:endParaRPr lang="en-US" dirty="0">
              <a:solidFill>
                <a:schemeClr val="tx1"/>
              </a:solidFill>
            </a:endParaRPr>
          </a:p>
          <a:p>
            <a:r>
              <a:rPr lang="es-AR" dirty="0">
                <a:solidFill>
                  <a:schemeClr val="tx1"/>
                </a:solidFill>
              </a:rPr>
              <a:t>b) ¿Qué valor tiene la tensión máxima en el cable?</a:t>
            </a:r>
            <a:endParaRPr lang="en-US" dirty="0">
              <a:solidFill>
                <a:schemeClr val="tx1"/>
              </a:solidFill>
            </a:endParaRPr>
          </a:p>
          <a:p>
            <a:endParaRPr lang="en-US" dirty="0"/>
          </a:p>
        </p:txBody>
      </p:sp>
      <p:sp>
        <p:nvSpPr>
          <p:cNvPr id="4" name="Rectángulo 3"/>
          <p:cNvSpPr/>
          <p:nvPr/>
        </p:nvSpPr>
        <p:spPr>
          <a:xfrm>
            <a:off x="1097280" y="643852"/>
            <a:ext cx="9863662" cy="847604"/>
          </a:xfrm>
          <a:prstGeom prst="rect">
            <a:avLst/>
          </a:prstGeom>
        </p:spPr>
        <p:txBody>
          <a:bodyPr wrap="none">
            <a:spAutoFit/>
          </a:bodyPr>
          <a:lstStyle/>
          <a:p>
            <a:pPr>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 – Cables con cargas puntuales</a:t>
            </a:r>
            <a:endParaRPr lang="en-US"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40563" t="47092" r="32960" b="31777"/>
          <a:stretch/>
        </p:blipFill>
        <p:spPr bwMode="auto">
          <a:xfrm>
            <a:off x="2940627" y="3272703"/>
            <a:ext cx="5870863" cy="29341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702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97280" y="2466109"/>
            <a:ext cx="10058400" cy="3713018"/>
          </a:xfrm>
        </p:spPr>
        <p:txBody>
          <a:bodyPr/>
          <a:lstStyle/>
          <a:p>
            <a:r>
              <a:rPr lang="es-AR" dirty="0">
                <a:solidFill>
                  <a:schemeClr val="tx1"/>
                </a:solidFill>
              </a:rPr>
              <a:t>D.C.L. tramo (1)                                                     D.C.L. tramos (1) y (2)</a:t>
            </a:r>
            <a:endParaRPr lang="en-US" dirty="0">
              <a:solidFill>
                <a:schemeClr val="tx1"/>
              </a:solidFill>
            </a:endParaRPr>
          </a:p>
          <a:p>
            <a:endParaRPr lang="en-US" dirty="0">
              <a:solidFill>
                <a:schemeClr val="tx1"/>
              </a:solidFill>
            </a:endParaRPr>
          </a:p>
        </p:txBody>
      </p:sp>
      <p:sp>
        <p:nvSpPr>
          <p:cNvPr id="8" name="Rectángulo 7"/>
          <p:cNvSpPr/>
          <p:nvPr/>
        </p:nvSpPr>
        <p:spPr>
          <a:xfrm>
            <a:off x="1097280" y="643852"/>
            <a:ext cx="9863662" cy="847604"/>
          </a:xfrm>
          <a:prstGeom prst="rect">
            <a:avLst/>
          </a:prstGeom>
        </p:spPr>
        <p:txBody>
          <a:bodyPr wrap="none">
            <a:spAutoFit/>
          </a:bodyPr>
          <a:lstStyle/>
          <a:p>
            <a:pPr>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 – Cables con cargas puntuales</a:t>
            </a:r>
            <a:endParaRPr lang="en-US"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rotWithShape="1">
          <a:blip r:embed="rId2"/>
          <a:srcRect l="50081" t="23193" r="37123" b="61720"/>
          <a:stretch/>
        </p:blipFill>
        <p:spPr bwMode="auto">
          <a:xfrm>
            <a:off x="1097280" y="2913239"/>
            <a:ext cx="3779520" cy="232378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ángulo 2"/>
              <p:cNvSpPr/>
              <p:nvPr/>
            </p:nvSpPr>
            <p:spPr>
              <a:xfrm>
                <a:off x="1352746" y="5328066"/>
                <a:ext cx="3268587"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0">
                                  <a:latin typeface="Cambria Math" panose="02040503050406030204" pitchFamily="18" charset="0"/>
                                </a:rPr>
                                <m:t>1</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1</m:t>
                              </m:r>
                            </m:sub>
                          </m:sSub>
                        </m:e>
                      </m:nary>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r>
                        <a:rPr lang="en-US" i="0">
                          <a:latin typeface="Cambria Math" panose="02040503050406030204" pitchFamily="18" charset="0"/>
                        </a:rPr>
                        <m:t>+6 . 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𝑣</m:t>
                          </m:r>
                        </m:sub>
                      </m:sSub>
                      <m:r>
                        <a:rPr lang="en-US" i="0">
                          <a:latin typeface="Cambria Math" panose="02040503050406030204" pitchFamily="18" charset="0"/>
                        </a:rPr>
                        <m:t>=0</m:t>
                      </m:r>
                    </m:oMath>
                  </m:oMathPara>
                </a14:m>
                <a:endParaRPr lang="en-US" dirty="0"/>
              </a:p>
            </p:txBody>
          </p:sp>
        </mc:Choice>
        <mc:Fallback xmlns="">
          <p:sp>
            <p:nvSpPr>
              <p:cNvPr id="3" name="Rectángulo 2"/>
              <p:cNvSpPr>
                <a:spLocks noRot="1" noChangeAspect="1" noMove="1" noResize="1" noEditPoints="1" noAdjustHandles="1" noChangeArrowheads="1" noChangeShapeType="1" noTextEdit="1"/>
              </p:cNvSpPr>
              <p:nvPr/>
            </p:nvSpPr>
            <p:spPr>
              <a:xfrm>
                <a:off x="1352746" y="5328066"/>
                <a:ext cx="3268587" cy="763094"/>
              </a:xfrm>
              <a:prstGeom prst="rect">
                <a:avLst/>
              </a:prstGeom>
              <a:blipFill>
                <a:blip r:embed="rId3"/>
                <a:stretch>
                  <a:fillRect/>
                </a:stretch>
              </a:blipFill>
            </p:spPr>
            <p:txBody>
              <a:bodyPr/>
              <a:lstStyle/>
              <a:p>
                <a:r>
                  <a:rPr lang="en-US">
                    <a:noFill/>
                  </a:rPr>
                  <a:t> </a:t>
                </a:r>
              </a:p>
            </p:txBody>
          </p:sp>
        </mc:Fallback>
      </mc:AlternateContent>
      <p:pic>
        <p:nvPicPr>
          <p:cNvPr id="10" name="Imagen 9"/>
          <p:cNvPicPr/>
          <p:nvPr/>
        </p:nvPicPr>
        <p:blipFill rotWithShape="1">
          <a:blip r:embed="rId2">
            <a:extLst>
              <a:ext uri="{28A0092B-C50C-407E-A947-70E740481C1C}">
                <a14:useLocalDpi xmlns:a14="http://schemas.microsoft.com/office/drawing/2010/main" val="0"/>
              </a:ext>
            </a:extLst>
          </a:blip>
          <a:srcRect l="44992" t="38152" r="37268" b="49403"/>
          <a:stretch/>
        </p:blipFill>
        <p:spPr bwMode="auto">
          <a:xfrm>
            <a:off x="5205412" y="2899383"/>
            <a:ext cx="5462588" cy="242076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1" name="Rectángulo 10"/>
              <p:cNvSpPr/>
              <p:nvPr/>
            </p:nvSpPr>
            <p:spPr>
              <a:xfrm>
                <a:off x="5895009" y="5300361"/>
                <a:ext cx="4419800"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0">
                                  <a:latin typeface="Cambria Math" panose="02040503050406030204" pitchFamily="18" charset="0"/>
                                </a:rPr>
                                <m:t>2</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2</m:t>
                              </m:r>
                            </m:sub>
                          </m:sSub>
                        </m:e>
                      </m:nary>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r>
                        <a:rPr lang="en-US" i="0">
                          <a:latin typeface="Cambria Math" panose="02040503050406030204" pitchFamily="18" charset="0"/>
                        </a:rPr>
                        <m:t>+16 . 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𝑣</m:t>
                          </m:r>
                        </m:sub>
                      </m:sSub>
                      <m:r>
                        <a:rPr lang="en-US" i="0">
                          <a:latin typeface="Cambria Math" panose="02040503050406030204" pitchFamily="18" charset="0"/>
                        </a:rPr>
                        <m:t>−10 .  </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1</m:t>
                          </m:r>
                        </m:sub>
                      </m:sSub>
                      <m:r>
                        <a:rPr lang="en-US" i="0">
                          <a:latin typeface="Cambria Math" panose="02040503050406030204" pitchFamily="18" charset="0"/>
                        </a:rPr>
                        <m:t>=0</m:t>
                      </m:r>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5895009" y="5300361"/>
                <a:ext cx="4419800" cy="763094"/>
              </a:xfrm>
              <a:prstGeom prst="rect">
                <a:avLst/>
              </a:prstGeom>
              <a:blipFill>
                <a:blip r:embed="rId4"/>
                <a:stretch>
                  <a:fillRect/>
                </a:stretch>
              </a:blipFill>
            </p:spPr>
            <p:txBody>
              <a:bodyPr/>
              <a:lstStyle/>
              <a:p>
                <a:r>
                  <a:rPr lang="en-US">
                    <a:noFill/>
                  </a:rPr>
                  <a:t> </a:t>
                </a:r>
              </a:p>
            </p:txBody>
          </p:sp>
        </mc:Fallback>
      </mc:AlternateContent>
      <p:sp>
        <p:nvSpPr>
          <p:cNvPr id="12" name="CuadroTexto 11"/>
          <p:cNvSpPr txBox="1"/>
          <p:nvPr/>
        </p:nvSpPr>
        <p:spPr>
          <a:xfrm>
            <a:off x="1241365" y="1873212"/>
            <a:ext cx="6087689" cy="369332"/>
          </a:xfrm>
          <a:prstGeom prst="rect">
            <a:avLst/>
          </a:prstGeom>
          <a:noFill/>
        </p:spPr>
        <p:txBody>
          <a:bodyPr wrap="square" rtlCol="0">
            <a:spAutoFit/>
          </a:bodyPr>
          <a:lstStyle/>
          <a:p>
            <a:r>
              <a:rPr lang="es-AR" dirty="0"/>
              <a:t>a) Cálculo de la distancia vertical </a:t>
            </a:r>
            <a:r>
              <a:rPr lang="es-AR" i="1" dirty="0"/>
              <a:t>h</a:t>
            </a:r>
            <a:r>
              <a:rPr lang="es-AR" sz="1200" dirty="0"/>
              <a:t>2</a:t>
            </a:r>
            <a:endParaRPr lang="en-US" dirty="0"/>
          </a:p>
        </p:txBody>
      </p:sp>
    </p:spTree>
    <p:extLst>
      <p:ext uri="{BB962C8B-B14F-4D97-AF65-F5344CB8AC3E}">
        <p14:creationId xmlns:p14="http://schemas.microsoft.com/office/powerpoint/2010/main" val="142374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a:solidFill>
                  <a:schemeClr val="tx1"/>
                </a:solidFill>
              </a:rPr>
              <a:t>D.C.L. tramos (1), (2) y (3)</a:t>
            </a:r>
            <a:endParaRPr lang="en-US" dirty="0">
              <a:solidFill>
                <a:schemeClr val="tx1"/>
              </a:solidFill>
            </a:endParaRPr>
          </a:p>
          <a:p>
            <a:endParaRPr lang="en-US" dirty="0"/>
          </a:p>
        </p:txBody>
      </p:sp>
      <p:sp>
        <p:nvSpPr>
          <p:cNvPr id="9" name="Rectángulo 8"/>
          <p:cNvSpPr/>
          <p:nvPr/>
        </p:nvSpPr>
        <p:spPr>
          <a:xfrm>
            <a:off x="1097280" y="643852"/>
            <a:ext cx="9863662" cy="847604"/>
          </a:xfrm>
          <a:prstGeom prst="rect">
            <a:avLst/>
          </a:prstGeom>
        </p:spPr>
        <p:txBody>
          <a:bodyPr wrap="none">
            <a:spAutoFit/>
          </a:bodyPr>
          <a:lstStyle/>
          <a:p>
            <a:pPr>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 – Cables con cargas puntuales</a:t>
            </a:r>
            <a:endParaRPr lang="en-US"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313709" y="2459614"/>
            <a:ext cx="6942754" cy="2347913"/>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3525544" y="5039860"/>
                <a:ext cx="5201872"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0">
                                  <a:latin typeface="Cambria Math" panose="02040503050406030204" pitchFamily="18" charset="0"/>
                                </a:rPr>
                                <m:t>3</m:t>
                              </m:r>
                            </m:sub>
                          </m:sSub>
                          <m:r>
                            <a:rPr lang="en-US" i="0">
                              <a:latin typeface="Cambria Math" panose="02040503050406030204" pitchFamily="18" charset="0"/>
                            </a:rPr>
                            <m:t>= − 2</m:t>
                          </m:r>
                        </m:e>
                      </m:nary>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r>
                        <a:rPr lang="en-US" i="0">
                          <a:latin typeface="Cambria Math" panose="02040503050406030204" pitchFamily="18" charset="0"/>
                        </a:rPr>
                        <m:t>+19 . 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𝑣</m:t>
                          </m:r>
                        </m:sub>
                      </m:sSub>
                      <m:r>
                        <a:rPr lang="en-US" i="0">
                          <a:latin typeface="Cambria Math" panose="02040503050406030204" pitchFamily="18" charset="0"/>
                        </a:rPr>
                        <m:t>−13 .  </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1</m:t>
                          </m:r>
                        </m:sub>
                      </m:sSub>
                      <m:r>
                        <a:rPr lang="en-US" i="0">
                          <a:latin typeface="Cambria Math" panose="02040503050406030204" pitchFamily="18" charset="0"/>
                        </a:rPr>
                        <m:t>−3 .  </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0">
                              <a:latin typeface="Cambria Math" panose="02040503050406030204" pitchFamily="18" charset="0"/>
                            </a:rPr>
                            <m:t>2</m:t>
                          </m:r>
                        </m:sub>
                      </m:sSub>
                      <m:r>
                        <a:rPr lang="en-US" i="0">
                          <a:latin typeface="Cambria Math" panose="02040503050406030204" pitchFamily="18" charset="0"/>
                        </a:rPr>
                        <m:t>=0</m:t>
                      </m:r>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3525544" y="5039860"/>
                <a:ext cx="5201872" cy="76309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679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Se resuelve el sistema de tres ecuaciones planteadas, sabiendo que W</a:t>
            </a:r>
            <a:r>
              <a:rPr lang="es-AR" sz="1400" dirty="0">
                <a:solidFill>
                  <a:schemeClr val="tx1"/>
                </a:solidFill>
              </a:rPr>
              <a:t>1</a:t>
            </a:r>
            <a:r>
              <a:rPr lang="es-AR" dirty="0">
                <a:solidFill>
                  <a:schemeClr val="tx1"/>
                </a:solidFill>
              </a:rPr>
              <a:t> = 50 lb, W</a:t>
            </a:r>
            <a:r>
              <a:rPr lang="es-AR" sz="1400" dirty="0">
                <a:solidFill>
                  <a:schemeClr val="tx1"/>
                </a:solidFill>
              </a:rPr>
              <a:t>2</a:t>
            </a:r>
            <a:r>
              <a:rPr lang="es-AR" dirty="0">
                <a:solidFill>
                  <a:schemeClr val="tx1"/>
                </a:solidFill>
              </a:rPr>
              <a:t> = 100 lb y    h</a:t>
            </a:r>
            <a:r>
              <a:rPr lang="es-AR" sz="1400" dirty="0">
                <a:solidFill>
                  <a:schemeClr val="tx1"/>
                </a:solidFill>
              </a:rPr>
              <a:t>1</a:t>
            </a:r>
            <a:r>
              <a:rPr lang="es-AR" dirty="0">
                <a:solidFill>
                  <a:schemeClr val="tx1"/>
                </a:solidFill>
              </a:rPr>
              <a:t> = 4 pies.</a:t>
            </a:r>
          </a:p>
          <a:p>
            <a:pPr algn="just"/>
            <a:r>
              <a:rPr lang="es-AR" dirty="0">
                <a:solidFill>
                  <a:schemeClr val="tx1"/>
                </a:solidFill>
              </a:rPr>
              <a:t>Se obtiene:   </a:t>
            </a:r>
          </a:p>
          <a:p>
            <a:pPr algn="just"/>
            <a:r>
              <a:rPr lang="es-AR" dirty="0">
                <a:solidFill>
                  <a:schemeClr val="tx1"/>
                </a:solidFill>
              </a:rPr>
              <a:t>                      T</a:t>
            </a:r>
            <a:r>
              <a:rPr lang="es-AR" sz="1400" dirty="0">
                <a:solidFill>
                  <a:schemeClr val="tx1"/>
                </a:solidFill>
              </a:rPr>
              <a:t>h</a:t>
            </a:r>
            <a:r>
              <a:rPr lang="es-AR" dirty="0">
                <a:solidFill>
                  <a:schemeClr val="tx1"/>
                </a:solidFill>
              </a:rPr>
              <a:t> = 89,1 lb</a:t>
            </a:r>
          </a:p>
          <a:p>
            <a:pPr algn="just"/>
            <a:r>
              <a:rPr lang="es-AR" dirty="0">
                <a:solidFill>
                  <a:schemeClr val="tx1"/>
                </a:solidFill>
              </a:rPr>
              <a:t>                      T</a:t>
            </a:r>
            <a:r>
              <a:rPr lang="es-AR" sz="1400" dirty="0">
                <a:solidFill>
                  <a:schemeClr val="tx1"/>
                </a:solidFill>
              </a:rPr>
              <a:t>v</a:t>
            </a:r>
            <a:r>
              <a:rPr lang="es-AR" dirty="0">
                <a:solidFill>
                  <a:schemeClr val="tx1"/>
                </a:solidFill>
              </a:rPr>
              <a:t> = 59,4 lb</a:t>
            </a:r>
          </a:p>
          <a:p>
            <a:pPr algn="just"/>
            <a:r>
              <a:rPr lang="es-AR" dirty="0">
                <a:solidFill>
                  <a:schemeClr val="tx1"/>
                </a:solidFill>
              </a:rPr>
              <a:t>                      h</a:t>
            </a:r>
            <a:r>
              <a:rPr lang="es-AR" sz="1400" dirty="0">
                <a:solidFill>
                  <a:schemeClr val="tx1"/>
                </a:solidFill>
              </a:rPr>
              <a:t>2</a:t>
            </a:r>
            <a:r>
              <a:rPr lang="es-AR" dirty="0">
                <a:solidFill>
                  <a:schemeClr val="tx1"/>
                </a:solidFill>
              </a:rPr>
              <a:t> = 5,05 lb </a:t>
            </a:r>
          </a:p>
          <a:p>
            <a:r>
              <a:rPr lang="es-AR" dirty="0">
                <a:solidFill>
                  <a:schemeClr val="tx1"/>
                </a:solidFill>
              </a:rPr>
              <a:t>b) Cálculo de la tensión máxima en el cable</a:t>
            </a:r>
            <a:endParaRPr lang="en-US" dirty="0">
              <a:solidFill>
                <a:schemeClr val="tx1"/>
              </a:solidFill>
            </a:endParaRPr>
          </a:p>
          <a:p>
            <a:pPr algn="just"/>
            <a:r>
              <a:rPr lang="es-ES" dirty="0">
                <a:solidFill>
                  <a:schemeClr val="tx1"/>
                </a:solidFill>
              </a:rPr>
              <a:t>La tensión máxima se produce en el segmento con la mayor pendiente con respecto a la horizontal. En este problema, T</a:t>
            </a:r>
            <a:r>
              <a:rPr lang="es-ES" sz="1400" dirty="0">
                <a:solidFill>
                  <a:schemeClr val="tx1"/>
                </a:solidFill>
              </a:rPr>
              <a:t>3</a:t>
            </a:r>
            <a:r>
              <a:rPr lang="es-ES" dirty="0">
                <a:solidFill>
                  <a:schemeClr val="tx1"/>
                </a:solidFill>
              </a:rPr>
              <a:t> es la mayor tensión. El ángulo entre T</a:t>
            </a:r>
            <a:r>
              <a:rPr lang="es-ES" sz="1400" dirty="0">
                <a:solidFill>
                  <a:schemeClr val="tx1"/>
                </a:solidFill>
              </a:rPr>
              <a:t>3</a:t>
            </a:r>
            <a:r>
              <a:rPr lang="es-ES" dirty="0">
                <a:solidFill>
                  <a:schemeClr val="tx1"/>
                </a:solidFill>
              </a:rPr>
              <a:t> y la horizontal es:</a:t>
            </a:r>
            <a:endParaRPr lang="en-US" dirty="0">
              <a:solidFill>
                <a:schemeClr val="tx1"/>
              </a:solidFill>
            </a:endParaRPr>
          </a:p>
          <a:p>
            <a:endParaRPr lang="en-US" dirty="0">
              <a:solidFill>
                <a:schemeClr val="tx1"/>
              </a:solidFill>
            </a:endParaRPr>
          </a:p>
        </p:txBody>
      </p:sp>
      <p:sp>
        <p:nvSpPr>
          <p:cNvPr id="6" name="Rectángulo 5"/>
          <p:cNvSpPr/>
          <p:nvPr/>
        </p:nvSpPr>
        <p:spPr>
          <a:xfrm>
            <a:off x="1097280" y="643852"/>
            <a:ext cx="9863662" cy="847604"/>
          </a:xfrm>
          <a:prstGeom prst="rect">
            <a:avLst/>
          </a:prstGeom>
        </p:spPr>
        <p:txBody>
          <a:bodyPr wrap="none">
            <a:spAutoFit/>
          </a:bodyPr>
          <a:lstStyle/>
          <a:p>
            <a:pPr>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 – Cables con cargas puntuales</a:t>
            </a:r>
            <a:endParaRPr lang="en-US"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4591572" y="5508689"/>
                <a:ext cx="306981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r>
                        <a:rPr lang="en-US" i="0">
                          <a:latin typeface="Cambria Math" panose="02040503050406030204" pitchFamily="18" charset="0"/>
                        </a:rPr>
                        <m:t>=</m:t>
                      </m:r>
                      <m:r>
                        <a:rPr lang="en-US" i="1">
                          <a:latin typeface="Cambria Math" panose="02040503050406030204" pitchFamily="18" charset="0"/>
                        </a:rPr>
                        <m:t>𝑎𝑟𝑐𝑡𝑔</m:t>
                      </m:r>
                      <m:r>
                        <a:rPr lang="en-US" i="0">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2</m:t>
                                  </m:r>
                                </m:sub>
                              </m:sSub>
                              <m:r>
                                <a:rPr lang="en-US" i="0">
                                  <a:latin typeface="Cambria Math" panose="02040503050406030204" pitchFamily="18" charset="0"/>
                                </a:rPr>
                                <m:t>−2</m:t>
                              </m:r>
                            </m:num>
                            <m:den>
                              <m:r>
                                <a:rPr lang="en-US" i="0">
                                  <a:latin typeface="Cambria Math" panose="02040503050406030204" pitchFamily="18" charset="0"/>
                                </a:rPr>
                                <m:t>3</m:t>
                              </m:r>
                            </m:den>
                          </m:f>
                        </m:e>
                      </m:d>
                      <m:r>
                        <a:rPr lang="en-US" i="0">
                          <a:latin typeface="Cambria Math" panose="02040503050406030204" pitchFamily="18" charset="0"/>
                        </a:rPr>
                        <m:t>=45,5°</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4591572" y="5508689"/>
                <a:ext cx="3069815" cy="71468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168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solidFill>
                  <a:schemeClr val="tx1"/>
                </a:solidFill>
              </a:rPr>
              <a:t>Sumando fuerzas horizontales en el tercer diagrama de cuerpo libre, obtenemos:</a:t>
            </a:r>
          </a:p>
          <a:p>
            <a:endParaRPr lang="es-ES" dirty="0">
              <a:solidFill>
                <a:schemeClr val="tx1"/>
              </a:solidFill>
            </a:endParaRPr>
          </a:p>
          <a:p>
            <a:endParaRPr lang="es-ES" dirty="0">
              <a:solidFill>
                <a:schemeClr val="tx1"/>
              </a:solidFill>
            </a:endParaRPr>
          </a:p>
          <a:p>
            <a:r>
              <a:rPr lang="es-ES" dirty="0">
                <a:solidFill>
                  <a:schemeClr val="tx1"/>
                </a:solidFill>
              </a:rPr>
              <a:t>Despejando T</a:t>
            </a:r>
            <a:r>
              <a:rPr lang="es-ES" sz="1400" dirty="0">
                <a:solidFill>
                  <a:schemeClr val="tx1"/>
                </a:solidFill>
              </a:rPr>
              <a:t>3</a:t>
            </a:r>
            <a:endParaRPr lang="en-US" sz="1400" dirty="0">
              <a:solidFill>
                <a:schemeClr val="tx1"/>
              </a:solidFill>
            </a:endParaRPr>
          </a:p>
          <a:p>
            <a:endParaRPr lang="en-US" dirty="0">
              <a:solidFill>
                <a:schemeClr val="tx1"/>
              </a:solidFill>
            </a:endParaRPr>
          </a:p>
        </p:txBody>
      </p:sp>
      <p:sp>
        <p:nvSpPr>
          <p:cNvPr id="7" name="Rectángulo 6"/>
          <p:cNvSpPr/>
          <p:nvPr/>
        </p:nvSpPr>
        <p:spPr>
          <a:xfrm>
            <a:off x="1097280" y="643852"/>
            <a:ext cx="9863662" cy="847604"/>
          </a:xfrm>
          <a:prstGeom prst="rect">
            <a:avLst/>
          </a:prstGeom>
        </p:spPr>
        <p:txBody>
          <a:bodyPr wrap="none">
            <a:spAutoFit/>
          </a:bodyPr>
          <a:lstStyle/>
          <a:p>
            <a:pPr>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 – Cables con cargas puntuales</a:t>
            </a:r>
            <a:endParaRPr lang="en-US"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4999537" y="2413061"/>
                <a:ext cx="22538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3</m:t>
                          </m:r>
                        </m:sub>
                      </m:sSub>
                      <m:r>
                        <a:rPr lang="en-US" i="0">
                          <a:latin typeface="Cambria Math" panose="02040503050406030204" pitchFamily="18" charset="0"/>
                        </a:rPr>
                        <m:t> .</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r>
                            <a:rPr lang="en-US" i="1">
                              <a:latin typeface="Cambria Math" panose="02040503050406030204" pitchFamily="18" charset="0"/>
                            </a:rPr>
                            <m:t>𝜃</m:t>
                          </m:r>
                          <m:r>
                            <a:rPr lang="en-US" i="0">
                              <a:latin typeface="Cambria Math" panose="02040503050406030204" pitchFamily="18" charset="0"/>
                            </a:rPr>
                            <m:t>=0</m:t>
                          </m:r>
                        </m:e>
                      </m:func>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4999537" y="2413061"/>
                <a:ext cx="225388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078817" y="3536396"/>
                <a:ext cx="3480183"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3</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h</m:t>
                              </m:r>
                            </m:sub>
                          </m:sSub>
                        </m:num>
                        <m:den>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r>
                                <a:rPr lang="en-US" i="1">
                                  <a:latin typeface="Cambria Math" panose="02040503050406030204" pitchFamily="18" charset="0"/>
                                </a:rPr>
                                <m:t>𝜃</m:t>
                              </m:r>
                            </m:e>
                          </m:func>
                        </m:den>
                      </m:f>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89,1</m:t>
                          </m:r>
                        </m:num>
                        <m:den>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r>
                                <a:rPr lang="en-US" i="0">
                                  <a:latin typeface="Cambria Math" panose="02040503050406030204" pitchFamily="18" charset="0"/>
                                </a:rPr>
                                <m:t>45,5°</m:t>
                              </m:r>
                            </m:e>
                          </m:func>
                        </m:den>
                      </m:f>
                      <m:r>
                        <a:rPr lang="en-US" i="0">
                          <a:latin typeface="Cambria Math" panose="02040503050406030204" pitchFamily="18" charset="0"/>
                        </a:rPr>
                        <m:t>=127 </m:t>
                      </m:r>
                      <m:r>
                        <a:rPr lang="en-US" i="1">
                          <a:latin typeface="Cambria Math" panose="02040503050406030204" pitchFamily="18" charset="0"/>
                        </a:rPr>
                        <m:t>𝑙𝑏</m:t>
                      </m:r>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4078817" y="3536396"/>
                <a:ext cx="3480183" cy="6420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866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Consideremos un cable suspendido sometido a una carga uniformemente distribuida a lo largo de una línea horizontal. Se ignora el peso del cable. El origen del sistema coordenado está en el punto más bajo del cable. Sea la función </a:t>
            </a:r>
            <a:r>
              <a:rPr lang="es-AR" i="1" dirty="0">
                <a:solidFill>
                  <a:schemeClr val="tx1"/>
                </a:solidFill>
              </a:rPr>
              <a:t>y</a:t>
            </a:r>
            <a:r>
              <a:rPr lang="es-AR" dirty="0">
                <a:solidFill>
                  <a:schemeClr val="tx1"/>
                </a:solidFill>
              </a:rPr>
              <a:t>(</a:t>
            </a:r>
            <a:r>
              <a:rPr lang="es-AR" i="1" dirty="0">
                <a:solidFill>
                  <a:schemeClr val="tx1"/>
                </a:solidFill>
              </a:rPr>
              <a:t>x</a:t>
            </a:r>
            <a:r>
              <a:rPr lang="es-AR" dirty="0">
                <a:solidFill>
                  <a:schemeClr val="tx1"/>
                </a:solidFill>
              </a:rPr>
              <a:t>) la curva descrita por el cable en el plano </a:t>
            </a:r>
            <a:r>
              <a:rPr lang="es-AR" i="1" dirty="0">
                <a:solidFill>
                  <a:schemeClr val="tx1"/>
                </a:solidFill>
              </a:rPr>
              <a:t>x</a:t>
            </a:r>
            <a:r>
              <a:rPr lang="es-AR" dirty="0">
                <a:solidFill>
                  <a:schemeClr val="tx1"/>
                </a:solidFill>
              </a:rPr>
              <a:t>-</a:t>
            </a:r>
            <a:r>
              <a:rPr lang="es-AR" i="1" dirty="0">
                <a:solidFill>
                  <a:schemeClr val="tx1"/>
                </a:solidFill>
              </a:rPr>
              <a:t>y</a:t>
            </a:r>
            <a:r>
              <a:rPr lang="es-AR" dirty="0">
                <a:solidFill>
                  <a:schemeClr val="tx1"/>
                </a:solidFill>
              </a:rPr>
              <a:t>. El objetivo consiste en determinar la curva </a:t>
            </a:r>
            <a:r>
              <a:rPr lang="es-AR" i="1" dirty="0">
                <a:solidFill>
                  <a:schemeClr val="tx1"/>
                </a:solidFill>
              </a:rPr>
              <a:t>y</a:t>
            </a:r>
            <a:r>
              <a:rPr lang="es-AR" dirty="0">
                <a:solidFill>
                  <a:schemeClr val="tx1"/>
                </a:solidFill>
              </a:rPr>
              <a:t>(</a:t>
            </a:r>
            <a:r>
              <a:rPr lang="es-AR" i="1" dirty="0">
                <a:solidFill>
                  <a:schemeClr val="tx1"/>
                </a:solidFill>
              </a:rPr>
              <a:t>x</a:t>
            </a:r>
            <a:r>
              <a:rPr lang="es-AR" dirty="0">
                <a:solidFill>
                  <a:schemeClr val="tx1"/>
                </a:solidFill>
              </a:rPr>
              <a:t>) y la tensión en el cable.</a:t>
            </a:r>
            <a:endParaRPr lang="en-US" dirty="0">
              <a:solidFill>
                <a:schemeClr val="tx1"/>
              </a:solidFill>
            </a:endParaRPr>
          </a:p>
          <a:p>
            <a:pPr algn="just"/>
            <a:endParaRPr lang="en-US" dirty="0">
              <a:solidFill>
                <a:schemeClr val="tx1"/>
              </a:solidFill>
            </a:endParaRPr>
          </a:p>
        </p:txBody>
      </p:sp>
      <p:sp>
        <p:nvSpPr>
          <p:cNvPr id="2" name="Rectángulo 1"/>
          <p:cNvSpPr/>
          <p:nvPr/>
        </p:nvSpPr>
        <p:spPr>
          <a:xfrm>
            <a:off x="1097279" y="574578"/>
            <a:ext cx="9861665" cy="1211998"/>
          </a:xfrm>
          <a:prstGeom prst="rect">
            <a:avLst/>
          </a:prstGeom>
        </p:spPr>
        <p:txBody>
          <a:bodyPr wrap="square">
            <a:spAutoFit/>
          </a:bodyPr>
          <a:lstStyle/>
          <a:p>
            <a:pPr algn="ctr">
              <a:lnSpc>
                <a:spcPct val="107000"/>
              </a:lnSpc>
              <a:spcAft>
                <a:spcPts val="0"/>
              </a:spcAft>
            </a:pPr>
            <a:r>
              <a:rPr lang="es-AR" sz="3400" cap="all" dirty="0">
                <a:solidFill>
                  <a:schemeClr val="accent1"/>
                </a:solidFill>
                <a:latin typeface="Calibri" panose="020F0502020204030204" pitchFamily="34" charset="0"/>
                <a:ea typeface="Calibri" panose="020F0502020204030204" pitchFamily="34" charset="0"/>
                <a:cs typeface="Calibri" panose="020F0502020204030204" pitchFamily="34" charset="0"/>
              </a:rPr>
              <a:t>Cables con Cargas uniformemente distribuidas   - a lo largo de líneas rectas - </a:t>
            </a:r>
            <a:endParaRPr lang="en-US" sz="3400" cap="all"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3"/>
          <a:srcRect l="40247" t="55242" r="42398" b="28379"/>
          <a:stretch/>
        </p:blipFill>
        <p:spPr bwMode="auto">
          <a:xfrm>
            <a:off x="3352800" y="3048000"/>
            <a:ext cx="5264727" cy="3144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825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t>Se obtiene un diagrama de cuerpo libre cortando el cable en su punto más bajo y en una posición arbitraria </a:t>
            </a:r>
            <a:r>
              <a:rPr lang="es-AR" i="1" dirty="0"/>
              <a:t>x</a:t>
            </a:r>
            <a:r>
              <a:rPr lang="es-AR" dirty="0"/>
              <a:t>. El término </a:t>
            </a:r>
            <a:r>
              <a:rPr lang="es-AR" i="1" dirty="0"/>
              <a:t>T</a:t>
            </a:r>
            <a:r>
              <a:rPr lang="es-AR" baseline="-25000" dirty="0"/>
              <a:t>0</a:t>
            </a:r>
            <a:r>
              <a:rPr lang="es-AR" dirty="0"/>
              <a:t> es la tensión en el punto más bajo del cable, y </a:t>
            </a:r>
            <a:r>
              <a:rPr lang="es-AR" i="1" dirty="0"/>
              <a:t>T </a:t>
            </a:r>
            <a:r>
              <a:rPr lang="es-AR" dirty="0"/>
              <a:t>es la tensión en </a:t>
            </a:r>
            <a:r>
              <a:rPr lang="es-AR" i="1" dirty="0"/>
              <a:t>x</a:t>
            </a:r>
            <a:r>
              <a:rPr lang="es-AR" dirty="0"/>
              <a:t>. La fuerza hacia abajo ejercida por la carga distribuida es </a:t>
            </a:r>
            <a:r>
              <a:rPr lang="es-AR" dirty="0" err="1"/>
              <a:t>w</a:t>
            </a:r>
            <a:r>
              <a:rPr lang="es-AR" i="1" dirty="0" err="1"/>
              <a:t>x</a:t>
            </a:r>
            <a:r>
              <a:rPr lang="es-AR" dirty="0"/>
              <a:t>. De este diagrama de cuerpo libre se obtienen las ecuaciones de equilibrio</a:t>
            </a:r>
            <a:endParaRPr lang="en-US" dirty="0"/>
          </a:p>
          <a:p>
            <a:pPr algn="just"/>
            <a:endParaRPr lang="en-US" dirty="0"/>
          </a:p>
        </p:txBody>
      </p:sp>
      <p:sp>
        <p:nvSpPr>
          <p:cNvPr id="4" name="Rectángulo 3"/>
          <p:cNvSpPr/>
          <p:nvPr/>
        </p:nvSpPr>
        <p:spPr>
          <a:xfrm>
            <a:off x="1097280" y="643852"/>
            <a:ext cx="4156202" cy="830997"/>
          </a:xfrm>
          <a:prstGeom prst="rect">
            <a:avLst/>
          </a:prstGeom>
        </p:spPr>
        <p:txBody>
          <a:bodyPr wrap="none">
            <a:spAutoFit/>
          </a:bodyPr>
          <a:lstStyle/>
          <a:p>
            <a:r>
              <a:rPr lang="es-AR" sz="4800" dirty="0">
                <a:solidFill>
                  <a:schemeClr val="tx1">
                    <a:lumMod val="75000"/>
                    <a:lumOff val="25000"/>
                  </a:schemeClr>
                </a:solidFill>
              </a:rPr>
              <a:t>Forma del cable</a:t>
            </a:r>
            <a:endParaRPr lang="en-US" sz="4800" dirty="0">
              <a:solidFill>
                <a:schemeClr val="tx1">
                  <a:lumMod val="75000"/>
                  <a:lumOff val="25000"/>
                </a:schemeClr>
              </a:solidFill>
            </a:endParaRPr>
          </a:p>
        </p:txBody>
      </p:sp>
      <p:pic>
        <p:nvPicPr>
          <p:cNvPr id="6" name="Imagen 5"/>
          <p:cNvPicPr/>
          <p:nvPr/>
        </p:nvPicPr>
        <p:blipFill rotWithShape="1">
          <a:blip r:embed="rId2"/>
          <a:srcRect l="44281" t="71819" r="44052" b="10646"/>
          <a:stretch/>
        </p:blipFill>
        <p:spPr bwMode="auto">
          <a:xfrm>
            <a:off x="1097280" y="3247593"/>
            <a:ext cx="4156202" cy="2992386"/>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rotWithShape="1">
          <a:blip r:embed="rId3"/>
          <a:srcRect l="43079" t="30019" r="47018" b="57481"/>
          <a:stretch/>
        </p:blipFill>
        <p:spPr>
          <a:xfrm>
            <a:off x="6456217" y="3280127"/>
            <a:ext cx="2660073" cy="1887797"/>
          </a:xfrm>
          <a:prstGeom prst="rect">
            <a:avLst/>
          </a:prstGeom>
        </p:spPr>
      </p:pic>
    </p:spTree>
    <p:extLst>
      <p:ext uri="{BB962C8B-B14F-4D97-AF65-F5344CB8AC3E}">
        <p14:creationId xmlns:p14="http://schemas.microsoft.com/office/powerpoint/2010/main" val="392072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289079"/>
            <a:ext cx="10058400" cy="3488266"/>
          </a:xfrm>
        </p:spPr>
        <p:txBody>
          <a:bodyPr>
            <a:normAutofit/>
          </a:bodyPr>
          <a:lstStyle/>
          <a:p>
            <a:pPr algn="just"/>
            <a:r>
              <a:rPr lang="es-ES" sz="2400" dirty="0">
                <a:solidFill>
                  <a:schemeClr val="tx1"/>
                </a:solidFill>
              </a:rPr>
              <a:t>Para analizar un bastidor (o marco) o una máquina, se dibuja un diagrama de cuerpo libre de toda la estructura (es decir, tratándola como un solo objeto) y se determinan la reacciones en sus soportes. </a:t>
            </a:r>
          </a:p>
          <a:p>
            <a:pPr algn="just"/>
            <a:r>
              <a:rPr lang="es-ES" sz="2400" dirty="0">
                <a:solidFill>
                  <a:schemeClr val="tx1"/>
                </a:solidFill>
              </a:rPr>
              <a:t>En algunos casos, la estructura entera será estáticamente indeterminada, pero se debe determinar tantas reacciones como sea posible. </a:t>
            </a:r>
          </a:p>
          <a:p>
            <a:pPr algn="just"/>
            <a:r>
              <a:rPr lang="es-ES" sz="2400" dirty="0">
                <a:solidFill>
                  <a:schemeClr val="tx1"/>
                </a:solidFill>
              </a:rPr>
              <a:t>Luego se dibujan diagramas de cuerpo libre de elementos individuales, o de combinaciones de elementos seleccionados, y se aplican las ecuaciones de equilibrio para determinar las fuerzas y los pares que actúan sobre ellos.</a:t>
            </a:r>
            <a:endParaRPr lang="en-US" sz="2400" dirty="0">
              <a:solidFill>
                <a:schemeClr val="tx1"/>
              </a:solidFill>
            </a:endParaRPr>
          </a:p>
          <a:p>
            <a:endParaRPr lang="en-US" sz="2400" dirty="0"/>
          </a:p>
        </p:txBody>
      </p:sp>
      <p:sp>
        <p:nvSpPr>
          <p:cNvPr id="4" name="Título 1"/>
          <p:cNvSpPr>
            <a:spLocks noGrp="1"/>
          </p:cNvSpPr>
          <p:nvPr>
            <p:ph type="title"/>
          </p:nvPr>
        </p:nvSpPr>
        <p:spPr>
          <a:xfrm>
            <a:off x="1983976" y="286604"/>
            <a:ext cx="10058400" cy="1098852"/>
          </a:xfrm>
        </p:spPr>
        <p:txBody>
          <a:bodyPr/>
          <a:lstStyle/>
          <a:p>
            <a:r>
              <a:rPr lang="es-AR" dirty="0"/>
              <a:t>MARCOS O BASTIDORES Y MÁQUINAS</a:t>
            </a:r>
            <a:endParaRPr lang="en-US" dirty="0"/>
          </a:p>
        </p:txBody>
      </p:sp>
      <p:sp>
        <p:nvSpPr>
          <p:cNvPr id="5" name="Conector 4"/>
          <p:cNvSpPr/>
          <p:nvPr/>
        </p:nvSpPr>
        <p:spPr>
          <a:xfrm>
            <a:off x="1346658" y="78061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1</a:t>
            </a:r>
            <a:endParaRPr lang="en-US" b="1" dirty="0"/>
          </a:p>
        </p:txBody>
      </p:sp>
    </p:spTree>
    <p:extLst>
      <p:ext uri="{BB962C8B-B14F-4D97-AF65-F5344CB8AC3E}">
        <p14:creationId xmlns:p14="http://schemas.microsoft.com/office/powerpoint/2010/main" val="2107338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3"/>
            <a:ext cx="10058400" cy="4374957"/>
          </a:xfrm>
        </p:spPr>
        <p:txBody>
          <a:bodyPr>
            <a:normAutofit/>
          </a:bodyPr>
          <a:lstStyle/>
          <a:p>
            <a:r>
              <a:rPr lang="es-AR" dirty="0">
                <a:solidFill>
                  <a:schemeClr val="tx1"/>
                </a:solidFill>
              </a:rPr>
              <a:t>Se elimina la tensión </a:t>
            </a:r>
            <a:r>
              <a:rPr lang="es-AR" i="1" dirty="0">
                <a:solidFill>
                  <a:schemeClr val="tx1"/>
                </a:solidFill>
              </a:rPr>
              <a:t>T </a:t>
            </a:r>
            <a:r>
              <a:rPr lang="es-AR" dirty="0">
                <a:solidFill>
                  <a:schemeClr val="tx1"/>
                </a:solidFill>
              </a:rPr>
              <a:t>dividiendo la segunda ecuación entre la primera, para obtener</a:t>
            </a:r>
          </a:p>
          <a:p>
            <a:pPr marL="0" indent="0">
              <a:buNone/>
            </a:pPr>
            <a:r>
              <a:rPr lang="es-AR" dirty="0"/>
              <a:t>                                                                                                  </a:t>
            </a:r>
            <a:r>
              <a:rPr lang="en-US" dirty="0" err="1">
                <a:solidFill>
                  <a:schemeClr val="tx1"/>
                </a:solidFill>
              </a:rPr>
              <a:t>donde</a:t>
            </a:r>
            <a:endParaRPr lang="es-AR" dirty="0"/>
          </a:p>
          <a:p>
            <a:pPr algn="just"/>
            <a:endParaRPr lang="es-AR" sz="200" dirty="0">
              <a:solidFill>
                <a:schemeClr val="tx1"/>
              </a:solidFill>
            </a:endParaRPr>
          </a:p>
          <a:p>
            <a:pPr algn="just"/>
            <a:r>
              <a:rPr lang="es-AR" dirty="0">
                <a:solidFill>
                  <a:schemeClr val="tx1"/>
                </a:solidFill>
              </a:rPr>
              <a:t>La pendiente del cable en </a:t>
            </a:r>
            <a:r>
              <a:rPr lang="es-AR" i="1" dirty="0">
                <a:solidFill>
                  <a:schemeClr val="tx1"/>
                </a:solidFill>
              </a:rPr>
              <a:t>x </a:t>
            </a:r>
            <a:r>
              <a:rPr lang="es-AR" dirty="0">
                <a:solidFill>
                  <a:schemeClr val="tx1"/>
                </a:solidFill>
              </a:rPr>
              <a:t>es </a:t>
            </a:r>
            <a:r>
              <a:rPr lang="es-AR" i="1" dirty="0" err="1">
                <a:solidFill>
                  <a:schemeClr val="tx1"/>
                </a:solidFill>
              </a:rPr>
              <a:t>dy</a:t>
            </a:r>
            <a:r>
              <a:rPr lang="es-AR" dirty="0">
                <a:solidFill>
                  <a:schemeClr val="tx1"/>
                </a:solidFill>
              </a:rPr>
              <a:t>/</a:t>
            </a:r>
            <a:r>
              <a:rPr lang="es-AR" i="1" dirty="0">
                <a:solidFill>
                  <a:schemeClr val="tx1"/>
                </a:solidFill>
              </a:rPr>
              <a:t>dx </a:t>
            </a:r>
            <a:r>
              <a:rPr lang="es-AR" dirty="0">
                <a:solidFill>
                  <a:schemeClr val="tx1"/>
                </a:solidFill>
              </a:rPr>
              <a:t>= tan θ, por lo que se obtiene una ecuación diferencial que define la curva descrita por el cable:</a:t>
            </a:r>
            <a:endParaRPr lang="en-US" dirty="0">
              <a:solidFill>
                <a:schemeClr val="tx1"/>
              </a:solidFill>
            </a:endParaRPr>
          </a:p>
          <a:p>
            <a:pPr marL="0" indent="0">
              <a:buNone/>
            </a:pPr>
            <a:endParaRPr lang="es-AR" dirty="0"/>
          </a:p>
          <a:p>
            <a:r>
              <a:rPr lang="es-AR" dirty="0">
                <a:solidFill>
                  <a:schemeClr val="tx1"/>
                </a:solidFill>
              </a:rPr>
              <a:t>Se ha escogido el sistema coordenado de manera que </a:t>
            </a:r>
            <a:r>
              <a:rPr lang="es-AR" i="1" dirty="0">
                <a:solidFill>
                  <a:schemeClr val="tx1"/>
                </a:solidFill>
              </a:rPr>
              <a:t>y </a:t>
            </a:r>
            <a:r>
              <a:rPr lang="es-AR" dirty="0">
                <a:solidFill>
                  <a:schemeClr val="tx1"/>
                </a:solidFill>
              </a:rPr>
              <a:t>= 0 en </a:t>
            </a:r>
            <a:r>
              <a:rPr lang="es-AR" i="1" dirty="0">
                <a:solidFill>
                  <a:schemeClr val="tx1"/>
                </a:solidFill>
              </a:rPr>
              <a:t>x </a:t>
            </a:r>
            <a:r>
              <a:rPr lang="es-AR" dirty="0">
                <a:solidFill>
                  <a:schemeClr val="tx1"/>
                </a:solidFill>
              </a:rPr>
              <a:t>= 0. Integrando la ecuación (1),</a:t>
            </a:r>
          </a:p>
          <a:p>
            <a:endParaRPr lang="es-AR" dirty="0">
              <a:solidFill>
                <a:schemeClr val="tx1"/>
              </a:solidFill>
            </a:endParaRPr>
          </a:p>
          <a:p>
            <a:endParaRPr lang="es-AR" sz="500" dirty="0">
              <a:solidFill>
                <a:schemeClr val="tx1"/>
              </a:solidFill>
            </a:endParaRPr>
          </a:p>
          <a:p>
            <a:r>
              <a:rPr lang="es-AR" dirty="0">
                <a:solidFill>
                  <a:schemeClr val="tx1"/>
                </a:solidFill>
              </a:rPr>
              <a:t>se encuentra que la curva descrita por el cable es la parábola</a:t>
            </a:r>
            <a:endParaRPr lang="en-US" dirty="0">
              <a:solidFill>
                <a:schemeClr val="tx1"/>
              </a:solidFill>
            </a:endParaRPr>
          </a:p>
          <a:p>
            <a:endParaRPr lang="es-AR" dirty="0">
              <a:solidFill>
                <a:schemeClr val="tx1"/>
              </a:solidFill>
            </a:endParaRPr>
          </a:p>
          <a:p>
            <a:endParaRPr lang="en-US" dirty="0">
              <a:solidFill>
                <a:schemeClr val="tx1"/>
              </a:solidFill>
            </a:endParaRPr>
          </a:p>
          <a:p>
            <a:endParaRPr lang="en-US" dirty="0"/>
          </a:p>
          <a:p>
            <a:pPr algn="just"/>
            <a:endParaRPr lang="en-US" dirty="0"/>
          </a:p>
        </p:txBody>
      </p:sp>
      <p:sp>
        <p:nvSpPr>
          <p:cNvPr id="10" name="Rectángulo 9"/>
          <p:cNvSpPr/>
          <p:nvPr/>
        </p:nvSpPr>
        <p:spPr>
          <a:xfrm>
            <a:off x="1097280" y="643852"/>
            <a:ext cx="4156202" cy="830997"/>
          </a:xfrm>
          <a:prstGeom prst="rect">
            <a:avLst/>
          </a:prstGeom>
        </p:spPr>
        <p:txBody>
          <a:bodyPr wrap="none">
            <a:spAutoFit/>
          </a:bodyPr>
          <a:lstStyle/>
          <a:p>
            <a:r>
              <a:rPr lang="es-AR" sz="4800" dirty="0">
                <a:solidFill>
                  <a:schemeClr val="tx1">
                    <a:lumMod val="75000"/>
                    <a:lumOff val="25000"/>
                  </a:schemeClr>
                </a:solidFill>
              </a:rPr>
              <a:t>Forma del cable</a:t>
            </a:r>
            <a:endParaRPr lang="en-US" sz="4800" dirty="0">
              <a:solidFill>
                <a:schemeClr val="tx1">
                  <a:lumMod val="75000"/>
                  <a:lumOff val="25000"/>
                </a:schemeClr>
              </a:solidFill>
            </a:endParaRPr>
          </a:p>
        </p:txBody>
      </p:sp>
      <p:pic>
        <p:nvPicPr>
          <p:cNvPr id="2" name="Imagen 1"/>
          <p:cNvPicPr>
            <a:picLocks noChangeAspect="1"/>
          </p:cNvPicPr>
          <p:nvPr/>
        </p:nvPicPr>
        <p:blipFill rotWithShape="1">
          <a:blip r:embed="rId2"/>
          <a:srcRect l="16990" t="31724" r="72468" b="61079"/>
          <a:stretch/>
        </p:blipFill>
        <p:spPr>
          <a:xfrm>
            <a:off x="2889766" y="2147453"/>
            <a:ext cx="2062140" cy="791529"/>
          </a:xfrm>
          <a:prstGeom prst="rect">
            <a:avLst/>
          </a:prstGeom>
        </p:spPr>
      </p:pic>
      <p:pic>
        <p:nvPicPr>
          <p:cNvPr id="13" name="Imagen 12"/>
          <p:cNvPicPr>
            <a:picLocks noChangeAspect="1"/>
          </p:cNvPicPr>
          <p:nvPr/>
        </p:nvPicPr>
        <p:blipFill rotWithShape="1">
          <a:blip r:embed="rId2"/>
          <a:srcRect l="17203" t="42708" r="77259" b="51042"/>
          <a:stretch/>
        </p:blipFill>
        <p:spPr>
          <a:xfrm>
            <a:off x="7647709" y="2209221"/>
            <a:ext cx="1149928" cy="729761"/>
          </a:xfrm>
          <a:prstGeom prst="rect">
            <a:avLst/>
          </a:prstGeom>
        </p:spPr>
      </p:pic>
      <p:pic>
        <p:nvPicPr>
          <p:cNvPr id="14" name="Imagen 13"/>
          <p:cNvPicPr>
            <a:picLocks noChangeAspect="1"/>
          </p:cNvPicPr>
          <p:nvPr/>
        </p:nvPicPr>
        <p:blipFill rotWithShape="1">
          <a:blip r:embed="rId2"/>
          <a:srcRect l="16884" t="56534" r="76727" b="37027"/>
          <a:stretch/>
        </p:blipFill>
        <p:spPr>
          <a:xfrm>
            <a:off x="4951906" y="3368818"/>
            <a:ext cx="1399309" cy="792940"/>
          </a:xfrm>
          <a:prstGeom prst="rect">
            <a:avLst/>
          </a:prstGeom>
        </p:spPr>
      </p:pic>
      <p:sp>
        <p:nvSpPr>
          <p:cNvPr id="15" name="CuadroTexto 14"/>
          <p:cNvSpPr txBox="1"/>
          <p:nvPr/>
        </p:nvSpPr>
        <p:spPr>
          <a:xfrm>
            <a:off x="6689559" y="3531877"/>
            <a:ext cx="568036" cy="369332"/>
          </a:xfrm>
          <a:prstGeom prst="rect">
            <a:avLst/>
          </a:prstGeom>
          <a:noFill/>
        </p:spPr>
        <p:txBody>
          <a:bodyPr wrap="square" rtlCol="0">
            <a:spAutoFit/>
          </a:bodyPr>
          <a:lstStyle/>
          <a:p>
            <a:r>
              <a:rPr lang="es-AR" dirty="0"/>
              <a:t>(1)</a:t>
            </a:r>
            <a:endParaRPr lang="en-US" dirty="0"/>
          </a:p>
        </p:txBody>
      </p:sp>
      <p:pic>
        <p:nvPicPr>
          <p:cNvPr id="17" name="Imagen 16"/>
          <p:cNvPicPr>
            <a:picLocks noChangeAspect="1"/>
          </p:cNvPicPr>
          <p:nvPr/>
        </p:nvPicPr>
        <p:blipFill rotWithShape="1">
          <a:blip r:embed="rId3"/>
          <a:srcRect l="17097" t="69792" r="71936" b="22822"/>
          <a:stretch/>
        </p:blipFill>
        <p:spPr>
          <a:xfrm>
            <a:off x="4867686" y="4532642"/>
            <a:ext cx="2105891" cy="797375"/>
          </a:xfrm>
          <a:prstGeom prst="rect">
            <a:avLst/>
          </a:prstGeom>
        </p:spPr>
      </p:pic>
      <p:pic>
        <p:nvPicPr>
          <p:cNvPr id="19" name="Imagen 18"/>
          <p:cNvPicPr>
            <a:picLocks noChangeAspect="1"/>
          </p:cNvPicPr>
          <p:nvPr/>
        </p:nvPicPr>
        <p:blipFill rotWithShape="1">
          <a:blip r:embed="rId4"/>
          <a:srcRect l="16990" t="82481" r="75982" b="9943"/>
          <a:stretch/>
        </p:blipFill>
        <p:spPr>
          <a:xfrm>
            <a:off x="7883236" y="5330018"/>
            <a:ext cx="1574905" cy="954488"/>
          </a:xfrm>
          <a:prstGeom prst="rect">
            <a:avLst/>
          </a:prstGeom>
        </p:spPr>
      </p:pic>
      <p:sp>
        <p:nvSpPr>
          <p:cNvPr id="20" name="CuadroTexto 19"/>
          <p:cNvSpPr txBox="1"/>
          <p:nvPr/>
        </p:nvSpPr>
        <p:spPr>
          <a:xfrm>
            <a:off x="9458141" y="5622596"/>
            <a:ext cx="568036" cy="369332"/>
          </a:xfrm>
          <a:prstGeom prst="rect">
            <a:avLst/>
          </a:prstGeom>
          <a:noFill/>
        </p:spPr>
        <p:txBody>
          <a:bodyPr wrap="square" rtlCol="0">
            <a:spAutoFit/>
          </a:bodyPr>
          <a:lstStyle/>
          <a:p>
            <a:r>
              <a:rPr lang="es-AR" dirty="0"/>
              <a:t>(2)</a:t>
            </a:r>
            <a:endParaRPr lang="en-US" dirty="0"/>
          </a:p>
        </p:txBody>
      </p:sp>
    </p:spTree>
    <p:extLst>
      <p:ext uri="{BB962C8B-B14F-4D97-AF65-F5344CB8AC3E}">
        <p14:creationId xmlns:p14="http://schemas.microsoft.com/office/powerpoint/2010/main" val="2424052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a:solidFill>
                  <a:schemeClr val="tx1"/>
                </a:solidFill>
              </a:rPr>
              <a:t>Para determinar la distribución de la tensión en el cable, se elevan al cuadrado ambos lados de las ecuaciones </a:t>
            </a:r>
          </a:p>
          <a:p>
            <a:endParaRPr lang="es-AR" dirty="0"/>
          </a:p>
          <a:p>
            <a:endParaRPr lang="es-AR" dirty="0"/>
          </a:p>
          <a:p>
            <a:r>
              <a:rPr lang="es-AR" dirty="0">
                <a:solidFill>
                  <a:schemeClr val="tx1"/>
                </a:solidFill>
              </a:rPr>
              <a:t>elevando todos los miembros al cuadrado y sumándolos, se obtiene</a:t>
            </a:r>
          </a:p>
          <a:p>
            <a:endParaRPr lang="es-AR" dirty="0">
              <a:solidFill>
                <a:schemeClr val="tx1"/>
              </a:solidFill>
            </a:endParaRPr>
          </a:p>
          <a:p>
            <a:endParaRPr lang="es-AR" dirty="0"/>
          </a:p>
          <a:p>
            <a:pPr algn="just"/>
            <a:r>
              <a:rPr lang="es-AR" dirty="0">
                <a:solidFill>
                  <a:schemeClr val="tx1"/>
                </a:solidFill>
              </a:rPr>
              <a:t>La tensión es mínima en el punto más bajo del cable y crece con su distancia al punto más bajo.</a:t>
            </a:r>
            <a:endParaRPr lang="en-US" dirty="0">
              <a:solidFill>
                <a:schemeClr val="tx1"/>
              </a:solidFill>
            </a:endParaRPr>
          </a:p>
          <a:p>
            <a:endParaRPr lang="en-US" dirty="0"/>
          </a:p>
          <a:p>
            <a:endParaRPr lang="en-US" dirty="0"/>
          </a:p>
        </p:txBody>
      </p:sp>
      <p:sp>
        <p:nvSpPr>
          <p:cNvPr id="2" name="Rectángulo 1"/>
          <p:cNvSpPr/>
          <p:nvPr/>
        </p:nvSpPr>
        <p:spPr>
          <a:xfrm>
            <a:off x="1097280" y="616142"/>
            <a:ext cx="4906600" cy="847604"/>
          </a:xfrm>
          <a:prstGeom prst="rect">
            <a:avLst/>
          </a:prstGeom>
        </p:spPr>
        <p:txBody>
          <a:bodyPr wrap="none">
            <a:spAutoFit/>
          </a:bodyPr>
          <a:lstStyle/>
          <a:p>
            <a:pPr>
              <a:lnSpc>
                <a:spcPct val="107000"/>
              </a:lnSpc>
              <a:spcAft>
                <a:spcPts val="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Tensión en 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rotWithShape="1">
          <a:blip r:embed="rId2"/>
          <a:srcRect l="43079" t="30019" r="47018" b="57481"/>
          <a:stretch/>
        </p:blipFill>
        <p:spPr>
          <a:xfrm>
            <a:off x="3976254" y="2407294"/>
            <a:ext cx="1579419" cy="1120880"/>
          </a:xfrm>
          <a:prstGeom prst="rect">
            <a:avLst/>
          </a:prstGeom>
        </p:spPr>
      </p:pic>
      <p:pic>
        <p:nvPicPr>
          <p:cNvPr id="11" name="Imagen 10"/>
          <p:cNvPicPr>
            <a:picLocks noChangeAspect="1"/>
          </p:cNvPicPr>
          <p:nvPr/>
        </p:nvPicPr>
        <p:blipFill rotWithShape="1">
          <a:blip r:embed="rId3"/>
          <a:srcRect l="16990" t="58617" r="71510" b="35512"/>
          <a:stretch/>
        </p:blipFill>
        <p:spPr>
          <a:xfrm>
            <a:off x="3768436" y="3910162"/>
            <a:ext cx="2413371" cy="692727"/>
          </a:xfrm>
          <a:prstGeom prst="rect">
            <a:avLst/>
          </a:prstGeom>
        </p:spPr>
      </p:pic>
      <p:sp>
        <p:nvSpPr>
          <p:cNvPr id="12" name="CuadroTexto 11"/>
          <p:cNvSpPr txBox="1"/>
          <p:nvPr/>
        </p:nvSpPr>
        <p:spPr>
          <a:xfrm>
            <a:off x="6437850" y="4071859"/>
            <a:ext cx="568036" cy="369332"/>
          </a:xfrm>
          <a:prstGeom prst="rect">
            <a:avLst/>
          </a:prstGeom>
          <a:noFill/>
        </p:spPr>
        <p:txBody>
          <a:bodyPr wrap="square" rtlCol="0">
            <a:spAutoFit/>
          </a:bodyPr>
          <a:lstStyle/>
          <a:p>
            <a:r>
              <a:rPr lang="es-AR" dirty="0"/>
              <a:t>(3)</a:t>
            </a:r>
            <a:endParaRPr lang="en-US" dirty="0"/>
          </a:p>
        </p:txBody>
      </p:sp>
    </p:spTree>
    <p:extLst>
      <p:ext uri="{BB962C8B-B14F-4D97-AF65-F5344CB8AC3E}">
        <p14:creationId xmlns:p14="http://schemas.microsoft.com/office/powerpoint/2010/main" val="129231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En algunas aplicaciones es útil tener una expresión para la longitud del cable en función de </a:t>
            </a:r>
            <a:r>
              <a:rPr lang="es-AR" i="1" dirty="0">
                <a:solidFill>
                  <a:schemeClr val="tx1"/>
                </a:solidFill>
              </a:rPr>
              <a:t>x</a:t>
            </a:r>
            <a:r>
              <a:rPr lang="es-AR" dirty="0">
                <a:solidFill>
                  <a:schemeClr val="tx1"/>
                </a:solidFill>
              </a:rPr>
              <a:t>. Se puede escribir la relación </a:t>
            </a:r>
            <a:r>
              <a:rPr lang="es-AR" i="1" dirty="0">
                <a:solidFill>
                  <a:schemeClr val="tx1"/>
                </a:solidFill>
              </a:rPr>
              <a:t>ds</a:t>
            </a:r>
            <a:r>
              <a:rPr lang="es-AR" baseline="30000" dirty="0">
                <a:solidFill>
                  <a:schemeClr val="tx1"/>
                </a:solidFill>
              </a:rPr>
              <a:t>2</a:t>
            </a:r>
            <a:r>
              <a:rPr lang="es-AR" dirty="0">
                <a:solidFill>
                  <a:schemeClr val="tx1"/>
                </a:solidFill>
              </a:rPr>
              <a:t> = </a:t>
            </a:r>
            <a:r>
              <a:rPr lang="es-AR" i="1" dirty="0">
                <a:solidFill>
                  <a:schemeClr val="tx1"/>
                </a:solidFill>
              </a:rPr>
              <a:t>dx</a:t>
            </a:r>
            <a:r>
              <a:rPr lang="es-AR" baseline="30000" dirty="0">
                <a:solidFill>
                  <a:schemeClr val="tx1"/>
                </a:solidFill>
              </a:rPr>
              <a:t>2</a:t>
            </a:r>
            <a:r>
              <a:rPr lang="es-AR" dirty="0">
                <a:solidFill>
                  <a:schemeClr val="tx1"/>
                </a:solidFill>
              </a:rPr>
              <a:t> + </a:t>
            </a:r>
            <a:r>
              <a:rPr lang="es-AR" i="1" dirty="0">
                <a:solidFill>
                  <a:schemeClr val="tx1"/>
                </a:solidFill>
              </a:rPr>
              <a:t>dy</a:t>
            </a:r>
            <a:r>
              <a:rPr lang="es-AR" baseline="30000" dirty="0">
                <a:solidFill>
                  <a:schemeClr val="tx1"/>
                </a:solidFill>
              </a:rPr>
              <a:t>2</a:t>
            </a:r>
            <a:r>
              <a:rPr lang="es-AR" dirty="0">
                <a:solidFill>
                  <a:schemeClr val="tx1"/>
                </a:solidFill>
              </a:rPr>
              <a:t>, donde </a:t>
            </a:r>
            <a:r>
              <a:rPr lang="es-AR" i="1" dirty="0" err="1">
                <a:solidFill>
                  <a:schemeClr val="tx1"/>
                </a:solidFill>
              </a:rPr>
              <a:t>ds</a:t>
            </a:r>
            <a:r>
              <a:rPr lang="es-AR" i="1" dirty="0">
                <a:solidFill>
                  <a:schemeClr val="tx1"/>
                </a:solidFill>
              </a:rPr>
              <a:t> </a:t>
            </a:r>
            <a:r>
              <a:rPr lang="es-AR" dirty="0">
                <a:solidFill>
                  <a:schemeClr val="tx1"/>
                </a:solidFill>
              </a:rPr>
              <a:t>es un elemento de longitud del cable (ver figura), en la forma</a:t>
            </a:r>
          </a:p>
          <a:p>
            <a:pPr algn="just"/>
            <a:endParaRPr lang="es-AR" dirty="0">
              <a:solidFill>
                <a:schemeClr val="tx1"/>
              </a:solidFill>
            </a:endParaRPr>
          </a:p>
          <a:p>
            <a:pPr algn="just"/>
            <a:endParaRPr lang="es-AR" dirty="0">
              <a:solidFill>
                <a:schemeClr val="tx1"/>
              </a:solidFill>
            </a:endParaRPr>
          </a:p>
          <a:p>
            <a:pPr algn="just"/>
            <a:endParaRPr lang="es-AR" dirty="0">
              <a:solidFill>
                <a:schemeClr val="tx1"/>
              </a:solidFill>
            </a:endParaRPr>
          </a:p>
          <a:p>
            <a:pPr algn="just"/>
            <a:endParaRPr lang="es-AR" dirty="0">
              <a:solidFill>
                <a:schemeClr val="tx1"/>
              </a:solidFill>
            </a:endParaRPr>
          </a:p>
          <a:p>
            <a:pPr algn="just"/>
            <a:r>
              <a:rPr lang="es-AR" dirty="0">
                <a:solidFill>
                  <a:schemeClr val="tx1"/>
                </a:solidFill>
              </a:rPr>
              <a:t>Sustituyendo la ecuación (1) en esta expresión e integrando, se obtiene una ecuación para la longitud </a:t>
            </a:r>
            <a:r>
              <a:rPr lang="es-AR" i="1" dirty="0">
                <a:solidFill>
                  <a:schemeClr val="tx1"/>
                </a:solidFill>
              </a:rPr>
              <a:t>s </a:t>
            </a:r>
            <a:r>
              <a:rPr lang="es-AR" dirty="0">
                <a:solidFill>
                  <a:schemeClr val="tx1"/>
                </a:solidFill>
              </a:rPr>
              <a:t>del cable en el intervalo horizontal de 0 a </a:t>
            </a:r>
            <a:r>
              <a:rPr lang="es-AR" i="1" dirty="0">
                <a:solidFill>
                  <a:schemeClr val="tx1"/>
                </a:solidFill>
              </a:rPr>
              <a:t>x</a:t>
            </a:r>
            <a:r>
              <a:rPr lang="es-AR" dirty="0">
                <a:solidFill>
                  <a:schemeClr val="tx1"/>
                </a:solidFill>
              </a:rPr>
              <a:t>:</a:t>
            </a:r>
            <a:endParaRPr lang="en-US" dirty="0">
              <a:solidFill>
                <a:schemeClr val="tx1"/>
              </a:solidFill>
            </a:endParaRPr>
          </a:p>
          <a:p>
            <a:pPr algn="just"/>
            <a:endParaRPr lang="en-US" dirty="0">
              <a:solidFill>
                <a:schemeClr val="tx1"/>
              </a:solidFill>
            </a:endParaRPr>
          </a:p>
          <a:p>
            <a:endParaRPr lang="en-US" dirty="0">
              <a:solidFill>
                <a:schemeClr val="tx1"/>
              </a:solidFill>
            </a:endParaRPr>
          </a:p>
        </p:txBody>
      </p:sp>
      <p:sp>
        <p:nvSpPr>
          <p:cNvPr id="2" name="Rectángulo 1"/>
          <p:cNvSpPr/>
          <p:nvPr/>
        </p:nvSpPr>
        <p:spPr>
          <a:xfrm>
            <a:off x="1097280" y="560724"/>
            <a:ext cx="4748095" cy="847604"/>
          </a:xfrm>
          <a:prstGeom prst="rect">
            <a:avLst/>
          </a:prstGeom>
        </p:spPr>
        <p:txBody>
          <a:bodyPr wrap="none">
            <a:spAutoFit/>
          </a:bodyPr>
          <a:lstStyle/>
          <a:p>
            <a:pPr algn="just">
              <a:lnSpc>
                <a:spcPct val="107000"/>
              </a:lnSpc>
              <a:spcAft>
                <a:spcPts val="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Longitud del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47352" t="62186" r="31603" b="21212"/>
          <a:stretch/>
        </p:blipFill>
        <p:spPr bwMode="auto">
          <a:xfrm>
            <a:off x="4746422" y="2431046"/>
            <a:ext cx="5187287" cy="1974700"/>
          </a:xfrm>
          <a:prstGeom prst="rect">
            <a:avLst/>
          </a:prstGeom>
          <a:ln>
            <a:noFill/>
          </a:ln>
          <a:extLst>
            <a:ext uri="{53640926-AAD7-44D8-BBD7-CCE9431645EC}">
              <a14:shadowObscured xmlns:a14="http://schemas.microsoft.com/office/drawing/2010/main"/>
            </a:ext>
          </a:extLst>
        </p:spPr>
      </p:pic>
      <p:pic>
        <p:nvPicPr>
          <p:cNvPr id="11" name="Imagen 10"/>
          <p:cNvPicPr>
            <a:picLocks noChangeAspect="1"/>
          </p:cNvPicPr>
          <p:nvPr/>
        </p:nvPicPr>
        <p:blipFill rotWithShape="1">
          <a:blip r:embed="rId3"/>
          <a:srcRect l="17097" t="67897" r="70019" b="24527"/>
          <a:stretch/>
        </p:blipFill>
        <p:spPr>
          <a:xfrm>
            <a:off x="1817917" y="3089563"/>
            <a:ext cx="2640331" cy="872837"/>
          </a:xfrm>
          <a:prstGeom prst="rect">
            <a:avLst/>
          </a:prstGeom>
        </p:spPr>
      </p:pic>
      <p:pic>
        <p:nvPicPr>
          <p:cNvPr id="12" name="Imagen 11"/>
          <p:cNvPicPr>
            <a:picLocks noChangeAspect="1"/>
          </p:cNvPicPr>
          <p:nvPr/>
        </p:nvPicPr>
        <p:blipFill rotWithShape="1">
          <a:blip r:embed="rId4"/>
          <a:srcRect l="17097" t="77935" r="58093" b="13353"/>
          <a:stretch/>
        </p:blipFill>
        <p:spPr>
          <a:xfrm>
            <a:off x="3200400" y="5228705"/>
            <a:ext cx="4785566" cy="944791"/>
          </a:xfrm>
          <a:prstGeom prst="rect">
            <a:avLst/>
          </a:prstGeom>
        </p:spPr>
      </p:pic>
    </p:spTree>
    <p:extLst>
      <p:ext uri="{BB962C8B-B14F-4D97-AF65-F5344CB8AC3E}">
        <p14:creationId xmlns:p14="http://schemas.microsoft.com/office/powerpoint/2010/main" val="285629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a:t>El cable de la figura soporta una carga distribuida de 100 lb/pie. </a:t>
            </a:r>
            <a:endParaRPr lang="en-US" dirty="0"/>
          </a:p>
          <a:p>
            <a:pPr marL="457200" indent="-457200">
              <a:buFont typeface="+mj-lt"/>
              <a:buAutoNum type="alphaLcParenR"/>
            </a:pPr>
            <a:r>
              <a:rPr lang="es-AR" dirty="0"/>
              <a:t>¿Cuál es la tensión en su punto más bajo?</a:t>
            </a:r>
            <a:endParaRPr lang="en-US" dirty="0"/>
          </a:p>
          <a:p>
            <a:pPr marL="457200" indent="-457200">
              <a:buFont typeface="+mj-lt"/>
              <a:buAutoNum type="alphaLcParenR"/>
            </a:pPr>
            <a:r>
              <a:rPr lang="es-AR" dirty="0"/>
              <a:t>¿Cuál es la tensión en su punto más alto?</a:t>
            </a:r>
            <a:endParaRPr lang="en-US" dirty="0"/>
          </a:p>
          <a:p>
            <a:pPr marL="457200" indent="-457200">
              <a:buFont typeface="+mj-lt"/>
              <a:buAutoNum type="alphaLcParenR"/>
            </a:pPr>
            <a:r>
              <a:rPr lang="es-AR" dirty="0"/>
              <a:t>¿Cuál es la longitud del cable?</a:t>
            </a:r>
            <a:endParaRPr lang="en-US" dirty="0"/>
          </a:p>
          <a:p>
            <a:endParaRPr lang="en-US" dirty="0">
              <a:solidFill>
                <a:schemeClr val="tx1"/>
              </a:solidFill>
            </a:endParaRPr>
          </a:p>
        </p:txBody>
      </p:sp>
      <p:sp>
        <p:nvSpPr>
          <p:cNvPr id="5" name="Rectángulo 4"/>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Cables con cargas uniformemente distribuida horizontal</a:t>
            </a:r>
            <a:endParaRPr lang="en-US"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47861" t="22037" r="33130" b="49587"/>
          <a:stretch/>
        </p:blipFill>
        <p:spPr bwMode="auto">
          <a:xfrm>
            <a:off x="6228050" y="2347422"/>
            <a:ext cx="4620059" cy="38594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47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19512" y="1845734"/>
            <a:ext cx="7436168" cy="4023360"/>
          </a:xfrm>
        </p:spPr>
        <p:txBody>
          <a:bodyPr/>
          <a:lstStyle/>
          <a:p>
            <a:pPr marL="457200" indent="-457200">
              <a:buFont typeface="+mj-lt"/>
              <a:buAutoNum type="alphaLcParenR"/>
            </a:pPr>
            <a:r>
              <a:rPr lang="es-AR" dirty="0">
                <a:solidFill>
                  <a:schemeClr val="tx1"/>
                </a:solidFill>
              </a:rPr>
              <a:t>La ecuación</a:t>
            </a:r>
          </a:p>
          <a:p>
            <a:endParaRPr lang="es-AR" dirty="0">
              <a:solidFill>
                <a:schemeClr val="tx1"/>
              </a:solidFill>
            </a:endParaRPr>
          </a:p>
          <a:p>
            <a:r>
              <a:rPr lang="es-AR" dirty="0">
                <a:solidFill>
                  <a:schemeClr val="tx1"/>
                </a:solidFill>
              </a:rPr>
              <a:t> debe satisfacerse para ambos puntos de conexión:</a:t>
            </a:r>
          </a:p>
          <a:p>
            <a:endParaRPr lang="es-AR" dirty="0">
              <a:solidFill>
                <a:schemeClr val="tx1"/>
              </a:solidFill>
            </a:endParaRPr>
          </a:p>
          <a:p>
            <a:endParaRPr lang="es-AR" dirty="0">
              <a:solidFill>
                <a:schemeClr val="tx1"/>
              </a:solidFill>
            </a:endParaRPr>
          </a:p>
          <a:p>
            <a:r>
              <a:rPr lang="es-AR" dirty="0">
                <a:solidFill>
                  <a:schemeClr val="tx1"/>
                </a:solidFill>
              </a:rPr>
              <a:t>Dividiendo la primera ecuación entre la segunda, se obtiene</a:t>
            </a:r>
          </a:p>
          <a:p>
            <a:endParaRPr lang="es-AR" dirty="0">
              <a:solidFill>
                <a:schemeClr val="tx1"/>
              </a:solidFill>
            </a:endParaRPr>
          </a:p>
          <a:p>
            <a:endParaRPr lang="es-AR" sz="500" dirty="0">
              <a:solidFill>
                <a:schemeClr val="tx1"/>
              </a:solidFill>
            </a:endParaRPr>
          </a:p>
          <a:p>
            <a:r>
              <a:rPr lang="es-AR" dirty="0">
                <a:solidFill>
                  <a:schemeClr val="tx1"/>
                </a:solidFill>
              </a:rPr>
              <a:t>La distancia horizontal del cable es</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Rectángulo 4"/>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Cables con cargas uniformemente distribuida horizontal</a:t>
            </a:r>
            <a:endParaRPr lang="en-US"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47861" t="22037" r="33130" b="49587"/>
          <a:stretch/>
        </p:blipFill>
        <p:spPr bwMode="auto">
          <a:xfrm>
            <a:off x="547687" y="1845734"/>
            <a:ext cx="3171825" cy="2661920"/>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2"/>
          <a:srcRect l="40733" t="50715" r="39579" b="27551"/>
          <a:stretch/>
        </p:blipFill>
        <p:spPr bwMode="auto">
          <a:xfrm>
            <a:off x="415636" y="4507654"/>
            <a:ext cx="3408219" cy="1828800"/>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50000"/>
                    </a14:imgEffect>
                  </a14:imgLayer>
                </a14:imgProps>
              </a:ext>
            </a:extLst>
          </a:blip>
          <a:srcRect l="16990" t="82481" r="75982" b="9943"/>
          <a:stretch/>
        </p:blipFill>
        <p:spPr>
          <a:xfrm>
            <a:off x="6103884" y="1783895"/>
            <a:ext cx="1574905" cy="954488"/>
          </a:xfrm>
          <a:prstGeom prst="rect">
            <a:avLst/>
          </a:prstGeom>
        </p:spPr>
      </p:pic>
      <p:pic>
        <p:nvPicPr>
          <p:cNvPr id="9" name="Imagen 8"/>
          <p:cNvPicPr/>
          <p:nvPr/>
        </p:nvPicPr>
        <p:blipFill>
          <a:blip r:embed="rId5">
            <a:lum bright="-20000" contrast="50000"/>
            <a:extLst>
              <a:ext uri="{28A0092B-C50C-407E-A947-70E740481C1C}">
                <a14:useLocalDpi xmlns:a14="http://schemas.microsoft.com/office/drawing/2010/main" val="0"/>
              </a:ext>
            </a:extLst>
          </a:blip>
          <a:srcRect/>
          <a:stretch>
            <a:fillRect/>
          </a:stretch>
        </p:blipFill>
        <p:spPr bwMode="auto">
          <a:xfrm>
            <a:off x="5063403" y="3293551"/>
            <a:ext cx="4302270" cy="659390"/>
          </a:xfrm>
          <a:prstGeom prst="rect">
            <a:avLst/>
          </a:prstGeom>
          <a:noFill/>
          <a:ln>
            <a:noFill/>
          </a:ln>
        </p:spPr>
      </p:pic>
      <p:pic>
        <p:nvPicPr>
          <p:cNvPr id="10" name="Imagen 9"/>
          <p:cNvPicPr/>
          <p:nvPr/>
        </p:nvPicPr>
        <p:blipFill>
          <a:blip r:embed="rId6">
            <a:lum bright="-20000" contrast="50000"/>
            <a:extLst>
              <a:ext uri="{28A0092B-C50C-407E-A947-70E740481C1C}">
                <a14:useLocalDpi xmlns:a14="http://schemas.microsoft.com/office/drawing/2010/main" val="0"/>
              </a:ext>
            </a:extLst>
          </a:blip>
          <a:srcRect/>
          <a:stretch>
            <a:fillRect/>
          </a:stretch>
        </p:blipFill>
        <p:spPr bwMode="auto">
          <a:xfrm>
            <a:off x="6695642" y="4550313"/>
            <a:ext cx="983147" cy="645142"/>
          </a:xfrm>
          <a:prstGeom prst="rect">
            <a:avLst/>
          </a:prstGeom>
          <a:noFill/>
          <a:ln>
            <a:noFill/>
          </a:ln>
        </p:spPr>
      </p:pic>
      <p:pic>
        <p:nvPicPr>
          <p:cNvPr id="11" name="Imagen 10"/>
          <p:cNvPicPr/>
          <p:nvPr/>
        </p:nvPicPr>
        <p:blipFill>
          <a:blip r:embed="rId7">
            <a:lum bright="-20000" contrast="50000"/>
            <a:extLst>
              <a:ext uri="{28A0092B-C50C-407E-A947-70E740481C1C}">
                <a14:useLocalDpi xmlns:a14="http://schemas.microsoft.com/office/drawing/2010/main" val="0"/>
              </a:ext>
            </a:extLst>
          </a:blip>
          <a:srcRect/>
          <a:stretch>
            <a:fillRect/>
          </a:stretch>
        </p:blipFill>
        <p:spPr bwMode="auto">
          <a:xfrm>
            <a:off x="6525385" y="5730399"/>
            <a:ext cx="1521335" cy="401068"/>
          </a:xfrm>
          <a:prstGeom prst="rect">
            <a:avLst/>
          </a:prstGeom>
          <a:noFill/>
          <a:ln>
            <a:noFill/>
          </a:ln>
        </p:spPr>
      </p:pic>
    </p:spTree>
    <p:extLst>
      <p:ext uri="{BB962C8B-B14F-4D97-AF65-F5344CB8AC3E}">
        <p14:creationId xmlns:p14="http://schemas.microsoft.com/office/powerpoint/2010/main" val="821228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a:solidFill>
                  <a:schemeClr val="tx1"/>
                </a:solidFill>
              </a:rPr>
              <a:t>Al resolver estas dos ecuaciones se obtiene</a:t>
            </a:r>
          </a:p>
          <a:p>
            <a:pPr marL="0" indent="0">
              <a:buNone/>
            </a:pPr>
            <a:r>
              <a:rPr lang="es-AR" dirty="0">
                <a:solidFill>
                  <a:schemeClr val="tx1"/>
                </a:solidFill>
              </a:rPr>
              <a:t>Sustituyendo las coordenadas del punto de conexión derecho en la ecuación</a:t>
            </a:r>
          </a:p>
          <a:p>
            <a:endParaRPr lang="es-AR" dirty="0">
              <a:solidFill>
                <a:schemeClr val="tx1"/>
              </a:solidFill>
            </a:endParaRPr>
          </a:p>
          <a:p>
            <a:endParaRPr lang="es-AR" sz="3500" dirty="0">
              <a:solidFill>
                <a:schemeClr val="tx1"/>
              </a:solidFill>
            </a:endParaRPr>
          </a:p>
          <a:p>
            <a:pPr marL="0" indent="0">
              <a:buNone/>
            </a:pPr>
            <a:r>
              <a:rPr lang="es-AR" dirty="0">
                <a:solidFill>
                  <a:schemeClr val="tx1"/>
                </a:solidFill>
              </a:rPr>
              <a:t>y resolviendo se obtiene </a:t>
            </a:r>
            <a:r>
              <a:rPr lang="es-AR" i="1" dirty="0">
                <a:solidFill>
                  <a:schemeClr val="tx1"/>
                </a:solidFill>
              </a:rPr>
              <a:t>a </a:t>
            </a:r>
            <a:r>
              <a:rPr lang="es-AR" dirty="0">
                <a:solidFill>
                  <a:schemeClr val="tx1"/>
                </a:solidFill>
              </a:rPr>
              <a:t>= 0,146 pies</a:t>
            </a:r>
            <a:r>
              <a:rPr lang="es-AR" baseline="30000" dirty="0">
                <a:solidFill>
                  <a:schemeClr val="tx1"/>
                </a:solidFill>
              </a:rPr>
              <a:t>-1</a:t>
            </a:r>
            <a:r>
              <a:rPr lang="es-AR" dirty="0">
                <a:solidFill>
                  <a:schemeClr val="tx1"/>
                </a:solidFill>
              </a:rPr>
              <a:t>. Por lo tanto, la tensión en el punto más bajo es</a:t>
            </a:r>
            <a:endParaRPr lang="en-US" dirty="0">
              <a:solidFill>
                <a:schemeClr val="tx1"/>
              </a:solidFill>
            </a:endParaRPr>
          </a:p>
          <a:p>
            <a:endParaRPr lang="en-US" dirty="0">
              <a:solidFill>
                <a:schemeClr val="tx1"/>
              </a:solidFill>
            </a:endParaRPr>
          </a:p>
          <a:p>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Cables con cargas uniformemente distribuida horizontal</a:t>
            </a:r>
            <a:endParaRPr lang="en-US"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lum bright="-20000" contrast="51000"/>
            <a:extLst>
              <a:ext uri="{28A0092B-C50C-407E-A947-70E740481C1C}">
                <a14:useLocalDpi xmlns:a14="http://schemas.microsoft.com/office/drawing/2010/main" val="0"/>
              </a:ext>
            </a:extLst>
          </a:blip>
          <a:srcRect/>
          <a:stretch>
            <a:fillRect/>
          </a:stretch>
        </p:blipFill>
        <p:spPr bwMode="auto">
          <a:xfrm>
            <a:off x="5940412" y="1907824"/>
            <a:ext cx="2524491" cy="408256"/>
          </a:xfrm>
          <a:prstGeom prst="rect">
            <a:avLst/>
          </a:prstGeom>
          <a:noFill/>
          <a:ln>
            <a:noFill/>
          </a:ln>
        </p:spPr>
      </p:pic>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50000"/>
                    </a14:imgEffect>
                  </a14:imgLayer>
                </a14:imgProps>
              </a:ext>
            </a:extLst>
          </a:blip>
          <a:srcRect l="16990" t="82481" r="75982" b="9943"/>
          <a:stretch/>
        </p:blipFill>
        <p:spPr>
          <a:xfrm>
            <a:off x="9170640" y="1964096"/>
            <a:ext cx="1574905" cy="954488"/>
          </a:xfrm>
          <a:prstGeom prst="rect">
            <a:avLst/>
          </a:prstGeom>
        </p:spPr>
      </p:pic>
      <p:pic>
        <p:nvPicPr>
          <p:cNvPr id="7" name="Imagen 6"/>
          <p:cNvPicPr/>
          <p:nvPr/>
        </p:nvPicPr>
        <p:blipFill>
          <a:blip r:embed="rId5">
            <a:lum bright="-20000" contrast="50000"/>
            <a:extLst>
              <a:ext uri="{28A0092B-C50C-407E-A947-70E740481C1C}">
                <a14:useLocalDpi xmlns:a14="http://schemas.microsoft.com/office/drawing/2010/main" val="0"/>
              </a:ext>
            </a:extLst>
          </a:blip>
          <a:srcRect/>
          <a:stretch>
            <a:fillRect/>
          </a:stretch>
        </p:blipFill>
        <p:spPr bwMode="auto">
          <a:xfrm>
            <a:off x="5131850" y="2631972"/>
            <a:ext cx="2070808" cy="1250710"/>
          </a:xfrm>
          <a:prstGeom prst="rect">
            <a:avLst/>
          </a:prstGeom>
          <a:noFill/>
          <a:ln>
            <a:noFill/>
          </a:ln>
        </p:spPr>
      </p:pic>
      <p:pic>
        <p:nvPicPr>
          <p:cNvPr id="8" name="Imagen 7"/>
          <p:cNvPicPr/>
          <p:nvPr/>
        </p:nvPicPr>
        <p:blipFill>
          <a:blip r:embed="rId6">
            <a:lum bright="-20000" contrast="50000"/>
            <a:extLst>
              <a:ext uri="{28A0092B-C50C-407E-A947-70E740481C1C}">
                <a14:useLocalDpi xmlns:a14="http://schemas.microsoft.com/office/drawing/2010/main" val="0"/>
              </a:ext>
            </a:extLst>
          </a:blip>
          <a:srcRect/>
          <a:stretch>
            <a:fillRect/>
          </a:stretch>
        </p:blipFill>
        <p:spPr bwMode="auto">
          <a:xfrm>
            <a:off x="4967873" y="4400865"/>
            <a:ext cx="2234785" cy="1670520"/>
          </a:xfrm>
          <a:prstGeom prst="rect">
            <a:avLst/>
          </a:prstGeom>
          <a:noFill/>
          <a:ln>
            <a:noFill/>
          </a:ln>
        </p:spPr>
      </p:pic>
    </p:spTree>
    <p:extLst>
      <p:ext uri="{BB962C8B-B14F-4D97-AF65-F5344CB8AC3E}">
        <p14:creationId xmlns:p14="http://schemas.microsoft.com/office/powerpoint/2010/main" val="3054326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457200" indent="-457200">
              <a:buFont typeface="+mj-lt"/>
              <a:buAutoNum type="alphaLcParenR" startAt="2"/>
            </a:pPr>
            <a:r>
              <a:rPr lang="es-AR" dirty="0">
                <a:solidFill>
                  <a:schemeClr val="tx1"/>
                </a:solidFill>
              </a:rPr>
              <a:t>TENSIÓN MÁXIMA </a:t>
            </a:r>
          </a:p>
          <a:p>
            <a:pPr marL="457200" indent="-457200">
              <a:buFont typeface="+mj-lt"/>
              <a:buAutoNum type="alphaLcParenR" startAt="2"/>
            </a:pPr>
            <a:endParaRPr lang="es-AR" dirty="0">
              <a:solidFill>
                <a:schemeClr val="tx1"/>
              </a:solidFill>
            </a:endParaRPr>
          </a:p>
          <a:p>
            <a:pPr marL="457200" indent="-457200">
              <a:buFont typeface="+mj-lt"/>
              <a:buAutoNum type="alphaLcParenR" startAt="2"/>
            </a:pPr>
            <a:endParaRPr lang="es-AR" dirty="0">
              <a:solidFill>
                <a:schemeClr val="tx1"/>
              </a:solidFill>
            </a:endParaRPr>
          </a:p>
          <a:p>
            <a:pPr marL="457200" indent="-457200">
              <a:buFont typeface="+mj-lt"/>
              <a:buAutoNum type="alphaLcParenR" startAt="2"/>
            </a:pPr>
            <a:endParaRPr lang="es-AR" sz="800" dirty="0">
              <a:solidFill>
                <a:schemeClr val="tx1"/>
              </a:solidFill>
            </a:endParaRPr>
          </a:p>
          <a:p>
            <a:pPr marL="457200" indent="-457200">
              <a:buFont typeface="+mj-lt"/>
              <a:buAutoNum type="alphaLcParenR" startAt="2"/>
            </a:pPr>
            <a:endParaRPr lang="es-AR" sz="800" dirty="0">
              <a:solidFill>
                <a:schemeClr val="tx1"/>
              </a:solidFill>
            </a:endParaRPr>
          </a:p>
          <a:p>
            <a:pPr marL="457200" indent="-457200">
              <a:buFont typeface="+mj-lt"/>
              <a:buAutoNum type="alphaLcParenR" startAt="2"/>
            </a:pPr>
            <a:endParaRPr lang="es-AR" sz="800" dirty="0">
              <a:solidFill>
                <a:schemeClr val="tx1"/>
              </a:solidFill>
            </a:endParaRPr>
          </a:p>
          <a:p>
            <a:pPr marL="457200" indent="-457200">
              <a:buFont typeface="+mj-lt"/>
              <a:buAutoNum type="alphaLcParenR" startAt="2"/>
            </a:pPr>
            <a:endParaRPr lang="es-AR" sz="800" dirty="0">
              <a:solidFill>
                <a:schemeClr val="tx1"/>
              </a:solidFill>
            </a:endParaRPr>
          </a:p>
          <a:p>
            <a:pPr marL="457200" indent="-457200">
              <a:buFont typeface="+mj-lt"/>
              <a:buAutoNum type="alphaLcParenR" startAt="2"/>
            </a:pPr>
            <a:r>
              <a:rPr lang="es-AR" dirty="0">
                <a:solidFill>
                  <a:schemeClr val="tx1"/>
                </a:solidFill>
              </a:rPr>
              <a:t>LONGITUD DEL CABLE</a:t>
            </a: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Cables con cargas uniformemente distribuida horizontal</a:t>
            </a:r>
            <a:endParaRPr lang="en-US"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lum bright="-20000" contrast="50000"/>
            <a:extLst>
              <a:ext uri="{28A0092B-C50C-407E-A947-70E740481C1C}">
                <a14:useLocalDpi xmlns:a14="http://schemas.microsoft.com/office/drawing/2010/main" val="0"/>
              </a:ext>
            </a:extLst>
          </a:blip>
          <a:srcRect/>
          <a:stretch>
            <a:fillRect/>
          </a:stretch>
        </p:blipFill>
        <p:spPr bwMode="auto">
          <a:xfrm>
            <a:off x="4037208" y="2089932"/>
            <a:ext cx="1885290" cy="596998"/>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3371799" y="2785504"/>
                <a:ext cx="5101397"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r>
                        <a:rPr lang="en-US" i="0">
                          <a:latin typeface="Cambria Math" panose="02040503050406030204" pitchFamily="18" charset="0"/>
                        </a:rPr>
                        <m:t>=686 </m:t>
                      </m:r>
                      <m:r>
                        <a:rPr lang="en-US" i="1">
                          <a:latin typeface="Cambria Math" panose="02040503050406030204" pitchFamily="18" charset="0"/>
                        </a:rPr>
                        <m:t>𝑙𝑏</m:t>
                      </m:r>
                      <m:r>
                        <a:rPr lang="en-US" i="0">
                          <a:latin typeface="Cambria Math" panose="02040503050406030204" pitchFamily="18" charset="0"/>
                        </a:rPr>
                        <m:t> . </m:t>
                      </m:r>
                      <m:rad>
                        <m:radPr>
                          <m:degHide m:val="on"/>
                          <m:ctrlPr>
                            <a:rPr lang="en-US" i="1">
                              <a:latin typeface="Cambria Math" panose="02040503050406030204" pitchFamily="18" charset="0"/>
                            </a:rPr>
                          </m:ctrlPr>
                        </m:radPr>
                        <m:deg/>
                        <m:e>
                          <m:r>
                            <a:rPr lang="en-US" i="0">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0,146 .</m:t>
                                  </m:r>
                                  <m:f>
                                    <m:fPr>
                                      <m:type m:val="skw"/>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𝑝𝑖𝑒𝑠</m:t>
                                      </m:r>
                                    </m:den>
                                  </m:f>
                                </m:e>
                              </m:d>
                            </m:e>
                            <m:sup>
                              <m:r>
                                <a:rPr lang="en-US" i="0">
                                  <a:latin typeface="Cambria Math" panose="02040503050406030204" pitchFamily="18" charset="0"/>
                                </a:rPr>
                                <m:t>2</m:t>
                              </m:r>
                            </m:sup>
                          </m:sSup>
                          <m:r>
                            <a:rPr lang="en-US" i="0">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23,4 </m:t>
                                  </m:r>
                                  <m:r>
                                    <a:rPr lang="en-US" i="1">
                                      <a:latin typeface="Cambria Math" panose="02040503050406030204" pitchFamily="18" charset="0"/>
                                    </a:rPr>
                                    <m:t>𝑝𝑖𝑒𝑠</m:t>
                                  </m:r>
                                </m:e>
                              </m:d>
                            </m:e>
                            <m:sup>
                              <m:r>
                                <a:rPr lang="en-US" i="0">
                                  <a:latin typeface="Cambria Math" panose="02040503050406030204" pitchFamily="18" charset="0"/>
                                </a:rPr>
                                <m:t>2</m:t>
                              </m:r>
                            </m:sup>
                          </m:sSup>
                        </m:e>
                      </m:rad>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3371799" y="2785504"/>
                <a:ext cx="5101397" cy="6560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78262" y="3723596"/>
                <a:ext cx="14964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r>
                        <a:rPr lang="en-US" i="0">
                          <a:latin typeface="Cambria Math" panose="02040503050406030204" pitchFamily="18" charset="0"/>
                        </a:rPr>
                        <m:t>=2.442 </m:t>
                      </m:r>
                      <m:r>
                        <a:rPr lang="en-US" i="1">
                          <a:latin typeface="Cambria Math" panose="02040503050406030204" pitchFamily="18" charset="0"/>
                        </a:rPr>
                        <m:t>𝑙𝑏</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5378262" y="3723596"/>
                <a:ext cx="149643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953998" y="5206907"/>
                <a:ext cx="1438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𝑠𝐿</m:t>
                      </m:r>
                      <m:r>
                        <a:rPr lang="en-US" i="0">
                          <a:latin typeface="Cambria Math" panose="02040503050406030204" pitchFamily="18" charset="0"/>
                        </a:rPr>
                        <m:t>+</m:t>
                      </m:r>
                      <m:r>
                        <a:rPr lang="en-US" i="1">
                          <a:latin typeface="Cambria Math" panose="02040503050406030204" pitchFamily="18" charset="0"/>
                        </a:rPr>
                        <m:t>𝑠𝑅</m:t>
                      </m:r>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2953998" y="5206907"/>
                <a:ext cx="143815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069488" y="5016953"/>
                <a:ext cx="5408852" cy="620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 . </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e>
                          </m:rad>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𝑎</m:t>
                              </m:r>
                            </m:den>
                          </m:f>
                          <m:r>
                            <a:rPr lang="en-US" i="0">
                              <a:latin typeface="Cambria Math" panose="02040503050406030204" pitchFamily="18" charset="0"/>
                            </a:rPr>
                            <m:t> .</m:t>
                          </m:r>
                          <m:func>
                            <m:funcPr>
                              <m:ctrlPr>
                                <a:rPr lang="en-US" i="1">
                                  <a:latin typeface="Cambria Math" panose="02040503050406030204" pitchFamily="18" charset="0"/>
                                </a:rPr>
                              </m:ctrlPr>
                            </m:funcPr>
                            <m:fName>
                              <m:r>
                                <m:rPr>
                                  <m:sty m:val="p"/>
                                </m:rPr>
                                <a:rPr lang="en-US" i="0">
                                  <a:latin typeface="Cambria Math" panose="02040503050406030204" pitchFamily="18" charset="0"/>
                                </a:rPr>
                                <m:t>ln</m:t>
                              </m:r>
                            </m:fName>
                            <m:e>
                              <m:d>
                                <m:dPr>
                                  <m:begChr m:val="["/>
                                  <m:endChr m:val="]"/>
                                  <m:ctrlPr>
                                    <a:rPr lang="en-US" i="1">
                                      <a:latin typeface="Cambria Math" panose="02040503050406030204" pitchFamily="18" charset="0"/>
                                    </a:rPr>
                                  </m:ctrlPr>
                                </m:dPr>
                                <m:e>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𝑥</m:t>
                                  </m:r>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e>
                                  </m:rad>
                                  <m:r>
                                    <a:rPr lang="en-US" i="0">
                                      <a:latin typeface="Cambria Math" panose="02040503050406030204" pitchFamily="18" charset="0"/>
                                    </a:rPr>
                                    <m:t> </m:t>
                                  </m:r>
                                </m:e>
                              </m:d>
                            </m:e>
                          </m:func>
                        </m:e>
                      </m:d>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5069488" y="5016953"/>
                <a:ext cx="5408852" cy="62068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9624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a:t>Resolviendo</a:t>
            </a:r>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Cables con cargas uniformemente distribuida horizontal</a:t>
            </a:r>
            <a:endParaRPr lang="en-US"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211895" y="2339617"/>
                <a:ext cx="11829170" cy="7801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𝑠𝐿</m:t>
                      </m:r>
                      <m:r>
                        <a:rPr lang="en-US" sz="1400" i="0">
                          <a:latin typeface="Cambria Math" panose="02040503050406030204" pitchFamily="18" charset="0"/>
                        </a:rPr>
                        <m:t>= </m:t>
                      </m:r>
                      <m:f>
                        <m:fPr>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0">
                              <a:latin typeface="Cambria Math" panose="02040503050406030204" pitchFamily="18" charset="0"/>
                            </a:rPr>
                            <m:t>2</m:t>
                          </m:r>
                        </m:den>
                      </m:f>
                      <m:r>
                        <a:rPr lang="en-US" sz="1400" i="0">
                          <a:latin typeface="Cambria Math" panose="02040503050406030204" pitchFamily="18" charset="0"/>
                        </a:rPr>
                        <m:t> . </m:t>
                      </m:r>
                      <m:d>
                        <m:dPr>
                          <m:begChr m:val="{"/>
                          <m:endChr m:val="}"/>
                          <m:ctrlPr>
                            <a:rPr lang="en-US" sz="1400" i="1">
                              <a:latin typeface="Cambria Math" panose="02040503050406030204" pitchFamily="18" charset="0"/>
                            </a:rPr>
                          </m:ctrlPr>
                        </m:dPr>
                        <m:e>
                          <m:r>
                            <a:rPr lang="en-US" sz="1400" i="0">
                              <a:latin typeface="Cambria Math" panose="02040503050406030204" pitchFamily="18" charset="0"/>
                            </a:rPr>
                            <m:t>23,4 </m:t>
                          </m:r>
                          <m:r>
                            <a:rPr lang="en-US" sz="1400" i="1">
                              <a:latin typeface="Cambria Math" panose="02040503050406030204" pitchFamily="18" charset="0"/>
                            </a:rPr>
                            <m:t>𝑝𝑖𝑒𝑠</m:t>
                          </m:r>
                          <m:r>
                            <a:rPr lang="en-US" sz="1400" i="0">
                              <a:latin typeface="Cambria Math" panose="02040503050406030204" pitchFamily="18" charset="0"/>
                            </a:rPr>
                            <m:t>.</m:t>
                          </m:r>
                          <m:rad>
                            <m:radPr>
                              <m:degHide m:val="on"/>
                              <m:ctrlPr>
                                <a:rPr lang="en-US" sz="1400" i="1">
                                  <a:latin typeface="Cambria Math" panose="02040503050406030204" pitchFamily="18" charset="0"/>
                                </a:rPr>
                              </m:ctrlPr>
                            </m:radPr>
                            <m:deg/>
                            <m:e>
                              <m:r>
                                <a:rPr lang="en-US" sz="1400" i="0">
                                  <a:latin typeface="Cambria Math" panose="02040503050406030204" pitchFamily="18" charset="0"/>
                                </a:rPr>
                                <m:t>1+</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e>
                                  </m:d>
                                </m:e>
                                <m:sup>
                                  <m:r>
                                    <a:rPr lang="en-US" sz="1400" i="0">
                                      <a:latin typeface="Cambria Math" panose="02040503050406030204" pitchFamily="18" charset="0"/>
                                    </a:rPr>
                                    <m:t>2</m:t>
                                  </m:r>
                                </m:sup>
                              </m:sSup>
                              <m:r>
                                <a:rPr lang="en-US" sz="1400" i="0">
                                  <a:latin typeface="Cambria Math" panose="02040503050406030204" pitchFamily="18" charset="0"/>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23,4 </m:t>
                                      </m:r>
                                      <m:r>
                                        <a:rPr lang="en-US" sz="1400" i="1">
                                          <a:latin typeface="Cambria Math" panose="02040503050406030204" pitchFamily="18" charset="0"/>
                                        </a:rPr>
                                        <m:t>𝑝𝑖𝑒𝑠</m:t>
                                      </m:r>
                                    </m:e>
                                  </m:d>
                                </m:e>
                                <m:sup>
                                  <m:r>
                                    <a:rPr lang="en-US" sz="1400" i="0">
                                      <a:latin typeface="Cambria Math" panose="02040503050406030204" pitchFamily="18" charset="0"/>
                                    </a:rPr>
                                    <m:t>2</m:t>
                                  </m:r>
                                </m:sup>
                              </m:sSup>
                            </m:e>
                          </m:rad>
                          <m:r>
                            <a:rPr lang="en-US" sz="1400" i="0">
                              <a:latin typeface="Cambria Math" panose="02040503050406030204" pitchFamily="18" charset="0"/>
                            </a:rPr>
                            <m:t>+ </m:t>
                          </m:r>
                          <m:f>
                            <m:fPr>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den>
                          </m:f>
                          <m:r>
                            <a:rPr lang="en-US" sz="1400" i="0">
                              <a:latin typeface="Cambria Math" panose="02040503050406030204" pitchFamily="18" charset="0"/>
                            </a:rPr>
                            <m:t> .</m:t>
                          </m:r>
                          <m:func>
                            <m:funcPr>
                              <m:ctrlPr>
                                <a:rPr lang="en-US" sz="1400" i="1">
                                  <a:latin typeface="Cambria Math" panose="02040503050406030204" pitchFamily="18" charset="0"/>
                                </a:rPr>
                              </m:ctrlPr>
                            </m:funcPr>
                            <m:fName>
                              <m:r>
                                <m:rPr>
                                  <m:sty m:val="p"/>
                                </m:rPr>
                                <a:rPr lang="en-US" sz="1400" i="0">
                                  <a:latin typeface="Cambria Math" panose="02040503050406030204" pitchFamily="18" charset="0"/>
                                </a:rPr>
                                <m:t>ln</m:t>
                              </m:r>
                            </m:fName>
                            <m:e>
                              <m:d>
                                <m:dPr>
                                  <m:begChr m:val="["/>
                                  <m:endChr m:val="]"/>
                                  <m:ctrlPr>
                                    <a:rPr lang="en-US" sz="1400" i="1">
                                      <a:latin typeface="Cambria Math" panose="02040503050406030204" pitchFamily="18" charset="0"/>
                                    </a:rPr>
                                  </m:ctrlPr>
                                </m:dPr>
                                <m:e>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r>
                                    <a:rPr lang="en-US" sz="1400" i="0">
                                      <a:latin typeface="Cambria Math" panose="02040503050406030204" pitchFamily="18" charset="0"/>
                                    </a:rPr>
                                    <m:t>.23,4 </m:t>
                                  </m:r>
                                  <m:r>
                                    <a:rPr lang="en-US" sz="1400" i="1">
                                      <a:latin typeface="Cambria Math" panose="02040503050406030204" pitchFamily="18" charset="0"/>
                                    </a:rPr>
                                    <m:t>𝑝𝑖𝑒𝑠</m:t>
                                  </m:r>
                                  <m:r>
                                    <a:rPr lang="en-US" sz="1400" i="0">
                                      <a:latin typeface="Cambria Math" panose="02040503050406030204" pitchFamily="18" charset="0"/>
                                    </a:rPr>
                                    <m:t>+</m:t>
                                  </m:r>
                                  <m:rad>
                                    <m:radPr>
                                      <m:degHide m:val="on"/>
                                      <m:ctrlPr>
                                        <a:rPr lang="en-US" sz="1400" i="1">
                                          <a:latin typeface="Cambria Math" panose="02040503050406030204" pitchFamily="18" charset="0"/>
                                        </a:rPr>
                                      </m:ctrlPr>
                                    </m:radPr>
                                    <m:deg/>
                                    <m:e>
                                      <m:r>
                                        <a:rPr lang="en-US" sz="1400" i="0">
                                          <a:latin typeface="Cambria Math" panose="02040503050406030204" pitchFamily="18" charset="0"/>
                                        </a:rPr>
                                        <m:t>1+</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e>
                                          </m:d>
                                        </m:e>
                                        <m:sup>
                                          <m:r>
                                            <a:rPr lang="en-US" sz="1400" i="0">
                                              <a:latin typeface="Cambria Math" panose="02040503050406030204" pitchFamily="18" charset="0"/>
                                            </a:rPr>
                                            <m:t>2</m:t>
                                          </m:r>
                                        </m:sup>
                                      </m:sSup>
                                      <m:r>
                                        <a:rPr lang="en-US" sz="1400" i="0">
                                          <a:latin typeface="Cambria Math" panose="02040503050406030204" pitchFamily="18" charset="0"/>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23,4 </m:t>
                                              </m:r>
                                              <m:r>
                                                <a:rPr lang="en-US" sz="1400" i="1">
                                                  <a:latin typeface="Cambria Math" panose="02040503050406030204" pitchFamily="18" charset="0"/>
                                                </a:rPr>
                                                <m:t>𝑝𝑖𝑒𝑠</m:t>
                                              </m:r>
                                            </m:e>
                                          </m:d>
                                        </m:e>
                                        <m:sup>
                                          <m:r>
                                            <a:rPr lang="en-US" sz="1400" i="0">
                                              <a:latin typeface="Cambria Math" panose="02040503050406030204" pitchFamily="18" charset="0"/>
                                            </a:rPr>
                                            <m:t>2</m:t>
                                          </m:r>
                                        </m:sup>
                                      </m:sSup>
                                    </m:e>
                                  </m:rad>
                                  <m:r>
                                    <a:rPr lang="en-US" sz="1400" i="0">
                                      <a:latin typeface="Cambria Math" panose="02040503050406030204" pitchFamily="18" charset="0"/>
                                    </a:rPr>
                                    <m:t> </m:t>
                                  </m:r>
                                </m:e>
                              </m:d>
                            </m:e>
                          </m:func>
                        </m:e>
                      </m:d>
                    </m:oMath>
                  </m:oMathPara>
                </a14:m>
                <a:endParaRPr lang="en-US" sz="1400" dirty="0"/>
              </a:p>
            </p:txBody>
          </p:sp>
        </mc:Choice>
        <mc:Fallback xmlns="">
          <p:sp>
            <p:nvSpPr>
              <p:cNvPr id="5" name="Rectángulo 4"/>
              <p:cNvSpPr>
                <a:spLocks noRot="1" noChangeAspect="1" noMove="1" noResize="1" noEditPoints="1" noAdjustHandles="1" noChangeArrowheads="1" noChangeShapeType="1" noTextEdit="1"/>
              </p:cNvSpPr>
              <p:nvPr/>
            </p:nvSpPr>
            <p:spPr>
              <a:xfrm>
                <a:off x="211895" y="2339617"/>
                <a:ext cx="11829170" cy="7801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188604" y="3244334"/>
                <a:ext cx="18147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𝑠𝐿</m:t>
                      </m:r>
                      <m:r>
                        <a:rPr lang="en-US" i="0">
                          <a:latin typeface="Cambria Math" panose="02040503050406030204" pitchFamily="18" charset="0"/>
                        </a:rPr>
                        <m:t>=54,96 </m:t>
                      </m:r>
                      <m:r>
                        <a:rPr lang="en-US" i="1">
                          <a:latin typeface="Cambria Math" panose="02040503050406030204" pitchFamily="18" charset="0"/>
                        </a:rPr>
                        <m:t>𝑝𝑖𝑒𝑠</m:t>
                      </m:r>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5188604" y="3244334"/>
                <a:ext cx="1814791" cy="369332"/>
              </a:xfrm>
              <a:prstGeom prst="rect">
                <a:avLst/>
              </a:prstGeom>
              <a:blipFill>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40487" y="3728323"/>
                <a:ext cx="11532430" cy="7801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𝑠</m:t>
                      </m:r>
                      <m:r>
                        <m:rPr>
                          <m:sty m:val="p"/>
                        </m:rPr>
                        <a:rPr lang="es-AR" sz="1400" b="0" i="0" smtClean="0">
                          <a:latin typeface="Cambria Math" panose="02040503050406030204" pitchFamily="18" charset="0"/>
                        </a:rPr>
                        <m:t>R</m:t>
                      </m:r>
                      <m:r>
                        <a:rPr lang="en-US" sz="1400" i="0">
                          <a:latin typeface="Cambria Math" panose="02040503050406030204" pitchFamily="18" charset="0"/>
                        </a:rPr>
                        <m:t>= </m:t>
                      </m:r>
                      <m:f>
                        <m:fPr>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0">
                              <a:latin typeface="Cambria Math" panose="02040503050406030204" pitchFamily="18" charset="0"/>
                            </a:rPr>
                            <m:t>2</m:t>
                          </m:r>
                        </m:den>
                      </m:f>
                      <m:r>
                        <a:rPr lang="en-US" sz="1400" i="0">
                          <a:latin typeface="Cambria Math" panose="02040503050406030204" pitchFamily="18" charset="0"/>
                        </a:rPr>
                        <m:t> . </m:t>
                      </m:r>
                      <m:d>
                        <m:dPr>
                          <m:begChr m:val="{"/>
                          <m:endChr m:val="}"/>
                          <m:ctrlPr>
                            <a:rPr lang="en-US" sz="1400" i="1">
                              <a:latin typeface="Cambria Math" panose="02040503050406030204" pitchFamily="18" charset="0"/>
                            </a:rPr>
                          </m:ctrlPr>
                        </m:dPr>
                        <m:e>
                          <m:r>
                            <a:rPr lang="en-US" sz="1400" i="0">
                              <a:latin typeface="Cambria Math" panose="02040503050406030204" pitchFamily="18" charset="0"/>
                            </a:rPr>
                            <m:t>16,6 </m:t>
                          </m:r>
                          <m:r>
                            <a:rPr lang="en-US" sz="1400" i="1">
                              <a:latin typeface="Cambria Math" panose="02040503050406030204" pitchFamily="18" charset="0"/>
                            </a:rPr>
                            <m:t>𝑝𝑖𝑒𝑠</m:t>
                          </m:r>
                          <m:r>
                            <a:rPr lang="en-US" sz="1400" i="0">
                              <a:latin typeface="Cambria Math" panose="02040503050406030204" pitchFamily="18" charset="0"/>
                            </a:rPr>
                            <m:t>.</m:t>
                          </m:r>
                          <m:rad>
                            <m:radPr>
                              <m:degHide m:val="on"/>
                              <m:ctrlPr>
                                <a:rPr lang="en-US" sz="1400" i="1">
                                  <a:latin typeface="Cambria Math" panose="02040503050406030204" pitchFamily="18" charset="0"/>
                                </a:rPr>
                              </m:ctrlPr>
                            </m:radPr>
                            <m:deg/>
                            <m:e>
                              <m:r>
                                <a:rPr lang="en-US" sz="1400" i="0">
                                  <a:latin typeface="Cambria Math" panose="02040503050406030204" pitchFamily="18" charset="0"/>
                                </a:rPr>
                                <m:t>1+</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e>
                                  </m:d>
                                </m:e>
                                <m:sup>
                                  <m:r>
                                    <a:rPr lang="en-US" sz="1400" i="0">
                                      <a:latin typeface="Cambria Math" panose="02040503050406030204" pitchFamily="18" charset="0"/>
                                    </a:rPr>
                                    <m:t>2</m:t>
                                  </m:r>
                                </m:sup>
                              </m:sSup>
                              <m:r>
                                <a:rPr lang="en-US" sz="1400" i="0">
                                  <a:latin typeface="Cambria Math" panose="02040503050406030204" pitchFamily="18" charset="0"/>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16,6 </m:t>
                                      </m:r>
                                      <m:r>
                                        <a:rPr lang="en-US" sz="1400" i="1">
                                          <a:latin typeface="Cambria Math" panose="02040503050406030204" pitchFamily="18" charset="0"/>
                                        </a:rPr>
                                        <m:t>𝑝𝑖𝑒𝑠</m:t>
                                      </m:r>
                                    </m:e>
                                  </m:d>
                                </m:e>
                                <m:sup>
                                  <m:r>
                                    <a:rPr lang="en-US" sz="1400" i="0">
                                      <a:latin typeface="Cambria Math" panose="02040503050406030204" pitchFamily="18" charset="0"/>
                                    </a:rPr>
                                    <m:t>2</m:t>
                                  </m:r>
                                </m:sup>
                              </m:sSup>
                            </m:e>
                          </m:rad>
                          <m:r>
                            <a:rPr lang="en-US" sz="1400" i="0">
                              <a:latin typeface="Cambria Math" panose="02040503050406030204" pitchFamily="18" charset="0"/>
                            </a:rPr>
                            <m:t>+ </m:t>
                          </m:r>
                          <m:f>
                            <m:fPr>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den>
                          </m:f>
                          <m:r>
                            <a:rPr lang="en-US" sz="1400" i="0">
                              <a:latin typeface="Cambria Math" panose="02040503050406030204" pitchFamily="18" charset="0"/>
                            </a:rPr>
                            <m:t> .</m:t>
                          </m:r>
                          <m:func>
                            <m:funcPr>
                              <m:ctrlPr>
                                <a:rPr lang="en-US" sz="1400" i="1">
                                  <a:latin typeface="Cambria Math" panose="02040503050406030204" pitchFamily="18" charset="0"/>
                                </a:rPr>
                              </m:ctrlPr>
                            </m:funcPr>
                            <m:fName>
                              <m:r>
                                <m:rPr>
                                  <m:sty m:val="p"/>
                                </m:rPr>
                                <a:rPr lang="en-US" sz="1400" i="0">
                                  <a:latin typeface="Cambria Math" panose="02040503050406030204" pitchFamily="18" charset="0"/>
                                </a:rPr>
                                <m:t>ln</m:t>
                              </m:r>
                            </m:fName>
                            <m:e>
                              <m:d>
                                <m:dPr>
                                  <m:begChr m:val="["/>
                                  <m:endChr m:val="]"/>
                                  <m:ctrlPr>
                                    <a:rPr lang="en-US" sz="1400" i="1">
                                      <a:latin typeface="Cambria Math" panose="02040503050406030204" pitchFamily="18" charset="0"/>
                                    </a:rPr>
                                  </m:ctrlPr>
                                </m:dPr>
                                <m:e>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r>
                                    <a:rPr lang="en-US" sz="1400" i="0">
                                      <a:latin typeface="Cambria Math" panose="02040503050406030204" pitchFamily="18" charset="0"/>
                                    </a:rPr>
                                    <m:t>.16,6 </m:t>
                                  </m:r>
                                  <m:r>
                                    <a:rPr lang="en-US" sz="1400" i="1">
                                      <a:latin typeface="Cambria Math" panose="02040503050406030204" pitchFamily="18" charset="0"/>
                                    </a:rPr>
                                    <m:t>𝑝𝑖𝑒𝑠</m:t>
                                  </m:r>
                                  <m:r>
                                    <a:rPr lang="en-US" sz="1400" i="0">
                                      <a:latin typeface="Cambria Math" panose="02040503050406030204" pitchFamily="18" charset="0"/>
                                    </a:rPr>
                                    <m:t>+</m:t>
                                  </m:r>
                                  <m:rad>
                                    <m:radPr>
                                      <m:degHide m:val="on"/>
                                      <m:ctrlPr>
                                        <a:rPr lang="en-US" sz="1400" i="1">
                                          <a:latin typeface="Cambria Math" panose="02040503050406030204" pitchFamily="18" charset="0"/>
                                        </a:rPr>
                                      </m:ctrlPr>
                                    </m:radPr>
                                    <m:deg/>
                                    <m:e>
                                      <m:r>
                                        <a:rPr lang="en-US" sz="1400" i="0">
                                          <a:latin typeface="Cambria Math" panose="02040503050406030204" pitchFamily="18" charset="0"/>
                                        </a:rPr>
                                        <m:t>1+</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0,146 .</m:t>
                                              </m:r>
                                              <m:f>
                                                <m:fPr>
                                                  <m:type m:val="skw"/>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𝑝𝑖𝑒𝑠</m:t>
                                                  </m:r>
                                                </m:den>
                                              </m:f>
                                            </m:e>
                                          </m:d>
                                        </m:e>
                                        <m:sup>
                                          <m:r>
                                            <a:rPr lang="en-US" sz="1400" i="0">
                                              <a:latin typeface="Cambria Math" panose="02040503050406030204" pitchFamily="18" charset="0"/>
                                            </a:rPr>
                                            <m:t>2</m:t>
                                          </m:r>
                                        </m:sup>
                                      </m:sSup>
                                      <m:r>
                                        <a:rPr lang="en-US" sz="1400" i="0">
                                          <a:latin typeface="Cambria Math" panose="02040503050406030204" pitchFamily="18" charset="0"/>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0">
                                                  <a:latin typeface="Cambria Math" panose="02040503050406030204" pitchFamily="18" charset="0"/>
                                                </a:rPr>
                                                <m:t>16,6 </m:t>
                                              </m:r>
                                              <m:r>
                                                <a:rPr lang="en-US" sz="1400" i="1">
                                                  <a:latin typeface="Cambria Math" panose="02040503050406030204" pitchFamily="18" charset="0"/>
                                                </a:rPr>
                                                <m:t>𝑝𝑖𝑒𝑠</m:t>
                                              </m:r>
                                            </m:e>
                                          </m:d>
                                        </m:e>
                                        <m:sup>
                                          <m:r>
                                            <a:rPr lang="en-US" sz="1400" i="0">
                                              <a:latin typeface="Cambria Math" panose="02040503050406030204" pitchFamily="18" charset="0"/>
                                            </a:rPr>
                                            <m:t>2</m:t>
                                          </m:r>
                                        </m:sup>
                                      </m:sSup>
                                    </m:e>
                                  </m:rad>
                                  <m:r>
                                    <a:rPr lang="en-US" sz="1400" i="0">
                                      <a:latin typeface="Cambria Math" panose="02040503050406030204" pitchFamily="18" charset="0"/>
                                    </a:rPr>
                                    <m:t> </m:t>
                                  </m:r>
                                </m:e>
                              </m:d>
                            </m:e>
                          </m:func>
                        </m:e>
                      </m:d>
                    </m:oMath>
                  </m:oMathPara>
                </a14:m>
                <a:endParaRPr lang="en-US" sz="1400" dirty="0"/>
              </a:p>
            </p:txBody>
          </p:sp>
        </mc:Choice>
        <mc:Fallback xmlns="">
          <p:sp>
            <p:nvSpPr>
              <p:cNvPr id="7" name="Rectángulo 6"/>
              <p:cNvSpPr>
                <a:spLocks noRot="1" noChangeAspect="1" noMove="1" noResize="1" noEditPoints="1" noAdjustHandles="1" noChangeArrowheads="1" noChangeShapeType="1" noTextEdit="1"/>
              </p:cNvSpPr>
              <p:nvPr/>
            </p:nvSpPr>
            <p:spPr>
              <a:xfrm>
                <a:off x="340487" y="3728323"/>
                <a:ext cx="11532430" cy="7801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162570" y="4710764"/>
                <a:ext cx="18408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𝑠𝑅</m:t>
                      </m:r>
                      <m:r>
                        <a:rPr lang="en-US" i="0">
                          <a:latin typeface="Cambria Math" panose="02040503050406030204" pitchFamily="18" charset="0"/>
                        </a:rPr>
                        <m:t>=34,41 </m:t>
                      </m:r>
                      <m:r>
                        <a:rPr lang="en-US" i="1">
                          <a:latin typeface="Cambria Math" panose="02040503050406030204" pitchFamily="18" charset="0"/>
                        </a:rPr>
                        <m:t>𝑝𝑖𝑒𝑠</m:t>
                      </m:r>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5162570" y="4710764"/>
                <a:ext cx="1840825"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944889" y="5416242"/>
                <a:ext cx="43631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=54,96 </m:t>
                      </m:r>
                      <m:r>
                        <a:rPr lang="en-US" i="1">
                          <a:latin typeface="Cambria Math" panose="02040503050406030204" pitchFamily="18" charset="0"/>
                        </a:rPr>
                        <m:t>𝑝𝑖𝑒𝑠</m:t>
                      </m:r>
                      <m:r>
                        <a:rPr lang="en-US" i="0">
                          <a:latin typeface="Cambria Math" panose="02040503050406030204" pitchFamily="18" charset="0"/>
                        </a:rPr>
                        <m:t>+34,41 </m:t>
                      </m:r>
                      <m:r>
                        <a:rPr lang="en-US" i="1">
                          <a:latin typeface="Cambria Math" panose="02040503050406030204" pitchFamily="18" charset="0"/>
                        </a:rPr>
                        <m:t>𝑝𝑖𝑒𝑠</m:t>
                      </m:r>
                      <m:r>
                        <a:rPr lang="en-US" i="0">
                          <a:latin typeface="Cambria Math" panose="02040503050406030204" pitchFamily="18" charset="0"/>
                        </a:rPr>
                        <m:t>=89,37 </m:t>
                      </m:r>
                      <m:r>
                        <a:rPr lang="en-US" i="1">
                          <a:latin typeface="Cambria Math" panose="02040503050406030204" pitchFamily="18" charset="0"/>
                        </a:rPr>
                        <m:t>𝑝𝑖𝑒𝑠</m:t>
                      </m:r>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3944889" y="5416242"/>
                <a:ext cx="4363181" cy="369332"/>
              </a:xfrm>
              <a:prstGeom prst="rect">
                <a:avLst/>
              </a:prstGeom>
              <a:blipFill>
                <a:blip r:embed="rId6"/>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277879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0166" y="1873868"/>
            <a:ext cx="7188591" cy="4175239"/>
          </a:xfrm>
        </p:spPr>
        <p:txBody>
          <a:bodyPr>
            <a:normAutofit fontScale="92500" lnSpcReduction="10000"/>
          </a:bodyPr>
          <a:lstStyle/>
          <a:p>
            <a:pPr algn="just"/>
            <a:r>
              <a:rPr lang="es-AR" dirty="0">
                <a:solidFill>
                  <a:schemeClr val="tx1"/>
                </a:solidFill>
              </a:rPr>
              <a:t>El peso de un cable lo somete a una carga uniformemente distribuida en toda su longitud. Si un cable se somete a fuerzas iguales y paralelas espaciadas uniformemente, la carga sobre el cable suele representarse uniformemente distribuida en toda su longitud. En esta sección se muestra cómo determinar la forma resultante del cable y la variación de su tensión.</a:t>
            </a:r>
            <a:endParaRPr lang="en-US" dirty="0">
              <a:solidFill>
                <a:schemeClr val="tx1"/>
              </a:solidFill>
            </a:endParaRPr>
          </a:p>
          <a:p>
            <a:pPr algn="just"/>
            <a:r>
              <a:rPr lang="es-AR" dirty="0">
                <a:solidFill>
                  <a:schemeClr val="tx1"/>
                </a:solidFill>
              </a:rPr>
              <a:t>Supongamos que sobre un cable actúa una carga distribuida que somete cada elemento </a:t>
            </a:r>
            <a:r>
              <a:rPr lang="es-AR" i="1" dirty="0" err="1">
                <a:solidFill>
                  <a:schemeClr val="tx1"/>
                </a:solidFill>
              </a:rPr>
              <a:t>ds</a:t>
            </a:r>
            <a:r>
              <a:rPr lang="es-AR" i="1" dirty="0">
                <a:solidFill>
                  <a:schemeClr val="tx1"/>
                </a:solidFill>
              </a:rPr>
              <a:t> </a:t>
            </a:r>
            <a:r>
              <a:rPr lang="es-AR" dirty="0">
                <a:solidFill>
                  <a:schemeClr val="tx1"/>
                </a:solidFill>
              </a:rPr>
              <a:t>de su longitud a una fuerza w.</a:t>
            </a:r>
            <a:r>
              <a:rPr lang="es-AR" i="1" dirty="0">
                <a:solidFill>
                  <a:schemeClr val="tx1"/>
                </a:solidFill>
              </a:rPr>
              <a:t>ds</a:t>
            </a:r>
            <a:r>
              <a:rPr lang="es-AR" dirty="0">
                <a:solidFill>
                  <a:schemeClr val="tx1"/>
                </a:solidFill>
              </a:rPr>
              <a:t>, donde w es constante. En la figura de la derecha se muestra el diagrama de cuerpo libre obtenido al cortar el cable en su punto más bajo y en un punto a una distancia </a:t>
            </a:r>
            <a:r>
              <a:rPr lang="es-AR" i="1" dirty="0">
                <a:solidFill>
                  <a:schemeClr val="tx1"/>
                </a:solidFill>
              </a:rPr>
              <a:t>s</a:t>
            </a:r>
            <a:r>
              <a:rPr lang="es-AR" dirty="0">
                <a:solidFill>
                  <a:schemeClr val="tx1"/>
                </a:solidFill>
              </a:rPr>
              <a:t>. Los términos </a:t>
            </a:r>
            <a:r>
              <a:rPr lang="es-AR" i="1" dirty="0">
                <a:solidFill>
                  <a:schemeClr val="tx1"/>
                </a:solidFill>
              </a:rPr>
              <a:t>T</a:t>
            </a:r>
            <a:r>
              <a:rPr lang="es-AR" sz="1500" dirty="0">
                <a:solidFill>
                  <a:schemeClr val="tx1"/>
                </a:solidFill>
              </a:rPr>
              <a:t>0</a:t>
            </a:r>
            <a:r>
              <a:rPr lang="es-AR" dirty="0">
                <a:solidFill>
                  <a:schemeClr val="tx1"/>
                </a:solidFill>
              </a:rPr>
              <a:t> y </a:t>
            </a:r>
            <a:r>
              <a:rPr lang="es-AR" i="1" dirty="0">
                <a:solidFill>
                  <a:schemeClr val="tx1"/>
                </a:solidFill>
              </a:rPr>
              <a:t>T </a:t>
            </a:r>
            <a:r>
              <a:rPr lang="es-AR" dirty="0">
                <a:solidFill>
                  <a:schemeClr val="tx1"/>
                </a:solidFill>
              </a:rPr>
              <a:t>son las tensiones en el punto más bajo y en </a:t>
            </a:r>
            <a:r>
              <a:rPr lang="es-AR" i="1" dirty="0">
                <a:solidFill>
                  <a:schemeClr val="tx1"/>
                </a:solidFill>
              </a:rPr>
              <a:t>s</a:t>
            </a:r>
            <a:r>
              <a:rPr lang="es-AR" dirty="0">
                <a:solidFill>
                  <a:schemeClr val="tx1"/>
                </a:solidFill>
              </a:rPr>
              <a:t>, respectivamente. La carga distribuida ejerce una fuerza </a:t>
            </a:r>
            <a:r>
              <a:rPr lang="es-AR" dirty="0" err="1">
                <a:solidFill>
                  <a:schemeClr val="tx1"/>
                </a:solidFill>
              </a:rPr>
              <a:t>w</a:t>
            </a:r>
            <a:r>
              <a:rPr lang="es-AR" i="1" dirty="0" err="1">
                <a:solidFill>
                  <a:schemeClr val="tx1"/>
                </a:solidFill>
              </a:rPr>
              <a:t>s</a:t>
            </a:r>
            <a:r>
              <a:rPr lang="es-AR" dirty="0">
                <a:solidFill>
                  <a:schemeClr val="tx1"/>
                </a:solidFill>
              </a:rPr>
              <a:t> hacia abajo. El origen del sistema coordenado se encuentra en el punto más bajo del cable. Sea la función </a:t>
            </a:r>
            <a:r>
              <a:rPr lang="es-AR" i="1" dirty="0">
                <a:solidFill>
                  <a:schemeClr val="tx1"/>
                </a:solidFill>
              </a:rPr>
              <a:t>y</a:t>
            </a:r>
            <a:r>
              <a:rPr lang="es-AR" dirty="0">
                <a:solidFill>
                  <a:schemeClr val="tx1"/>
                </a:solidFill>
              </a:rPr>
              <a:t>(</a:t>
            </a:r>
            <a:r>
              <a:rPr lang="es-AR" i="1" dirty="0">
                <a:solidFill>
                  <a:schemeClr val="tx1"/>
                </a:solidFill>
              </a:rPr>
              <a:t>x</a:t>
            </a:r>
            <a:r>
              <a:rPr lang="es-AR" dirty="0">
                <a:solidFill>
                  <a:schemeClr val="tx1"/>
                </a:solidFill>
              </a:rPr>
              <a:t>) la curva descrita por el cable en el plano </a:t>
            </a:r>
            <a:r>
              <a:rPr lang="es-AR" i="1" dirty="0">
                <a:solidFill>
                  <a:schemeClr val="tx1"/>
                </a:solidFill>
              </a:rPr>
              <a:t>x</a:t>
            </a:r>
            <a:r>
              <a:rPr lang="es-AR" dirty="0">
                <a:solidFill>
                  <a:schemeClr val="tx1"/>
                </a:solidFill>
              </a:rPr>
              <a:t>-</a:t>
            </a:r>
            <a:r>
              <a:rPr lang="es-AR" i="1" dirty="0">
                <a:solidFill>
                  <a:schemeClr val="tx1"/>
                </a:solidFill>
              </a:rPr>
              <a:t>y</a:t>
            </a:r>
            <a:r>
              <a:rPr lang="es-AR" dirty="0">
                <a:solidFill>
                  <a:schemeClr val="tx1"/>
                </a:solidFill>
              </a:rPr>
              <a:t>. El objetivo es determinar </a:t>
            </a:r>
            <a:r>
              <a:rPr lang="es-AR" i="1" dirty="0">
                <a:solidFill>
                  <a:schemeClr val="tx1"/>
                </a:solidFill>
              </a:rPr>
              <a:t>y</a:t>
            </a:r>
            <a:r>
              <a:rPr lang="es-AR" dirty="0">
                <a:solidFill>
                  <a:schemeClr val="tx1"/>
                </a:solidFill>
              </a:rPr>
              <a:t>(</a:t>
            </a:r>
            <a:r>
              <a:rPr lang="es-AR" i="1" dirty="0">
                <a:solidFill>
                  <a:schemeClr val="tx1"/>
                </a:solidFill>
              </a:rPr>
              <a:t>x</a:t>
            </a:r>
            <a:r>
              <a:rPr lang="es-AR" dirty="0">
                <a:solidFill>
                  <a:schemeClr val="tx1"/>
                </a:solidFill>
              </a:rPr>
              <a:t>) y </a:t>
            </a:r>
            <a:r>
              <a:rPr lang="es-AR" i="1" dirty="0">
                <a:solidFill>
                  <a:schemeClr val="tx1"/>
                </a:solidFill>
              </a:rPr>
              <a:t>T</a:t>
            </a:r>
            <a:r>
              <a:rPr lang="es-AR" dirty="0">
                <a:solidFill>
                  <a:schemeClr val="tx1"/>
                </a:solidFill>
              </a:rPr>
              <a:t>.</a:t>
            </a:r>
            <a:endParaRPr lang="en-US" dirty="0">
              <a:solidFill>
                <a:schemeClr val="tx1"/>
              </a:solidFill>
            </a:endParaRPr>
          </a:p>
          <a:p>
            <a:endParaRPr lang="en-US" dirty="0"/>
          </a:p>
        </p:txBody>
      </p:sp>
      <p:sp>
        <p:nvSpPr>
          <p:cNvPr id="4" name="Rectángulo 3"/>
          <p:cNvSpPr/>
          <p:nvPr/>
        </p:nvSpPr>
        <p:spPr>
          <a:xfrm>
            <a:off x="1195647" y="349495"/>
            <a:ext cx="9861665" cy="1211998"/>
          </a:xfrm>
          <a:prstGeom prst="rect">
            <a:avLst/>
          </a:prstGeom>
        </p:spPr>
        <p:txBody>
          <a:bodyPr wrap="square">
            <a:spAutoFit/>
          </a:bodyPr>
          <a:lstStyle/>
          <a:p>
            <a:pPr algn="ctr">
              <a:lnSpc>
                <a:spcPct val="107000"/>
              </a:lnSpc>
              <a:spcAft>
                <a:spcPts val="0"/>
              </a:spcAft>
            </a:pPr>
            <a:r>
              <a:rPr lang="es-AR" sz="3400" cap="all" dirty="0">
                <a:solidFill>
                  <a:schemeClr val="accent1"/>
                </a:solidFill>
                <a:latin typeface="Calibri" panose="020F0502020204030204" pitchFamily="34" charset="0"/>
                <a:ea typeface="Calibri" panose="020F0502020204030204" pitchFamily="34" charset="0"/>
                <a:cs typeface="Calibri" panose="020F0502020204030204" pitchFamily="34" charset="0"/>
              </a:rPr>
              <a:t>Cables con Cargas uniformemente distribuidas   - a lo largo </a:t>
            </a:r>
            <a:r>
              <a:rPr lang="es-AR" sz="3400" cap="all" dirty="0" err="1">
                <a:solidFill>
                  <a:schemeClr val="accent1"/>
                </a:solidFill>
                <a:latin typeface="Calibri" panose="020F0502020204030204" pitchFamily="34" charset="0"/>
                <a:ea typeface="Calibri" panose="020F0502020204030204" pitchFamily="34" charset="0"/>
                <a:cs typeface="Calibri" panose="020F0502020204030204" pitchFamily="34" charset="0"/>
              </a:rPr>
              <a:t>deL</a:t>
            </a:r>
            <a:r>
              <a:rPr lang="es-AR" sz="3400" cap="all" dirty="0">
                <a:solidFill>
                  <a:schemeClr val="accent1"/>
                </a:solidFill>
                <a:latin typeface="Calibri" panose="020F0502020204030204" pitchFamily="34" charset="0"/>
                <a:ea typeface="Calibri" panose="020F0502020204030204" pitchFamily="34" charset="0"/>
                <a:cs typeface="Calibri" panose="020F0502020204030204" pitchFamily="34" charset="0"/>
              </a:rPr>
              <a:t> cable -  (Catenarias)</a:t>
            </a:r>
            <a:endParaRPr lang="en-US" sz="3400" cap="all"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8541" t="25659" r="33129" b="42644"/>
          <a:stretch/>
        </p:blipFill>
        <p:spPr bwMode="auto">
          <a:xfrm>
            <a:off x="7638757" y="1873867"/>
            <a:ext cx="4121834" cy="4020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0714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A partir del diagrama de cuerpo libre de la figura anterior, se obtienen las ecuaciones de equilibrio</a:t>
            </a:r>
          </a:p>
          <a:p>
            <a:pPr algn="just"/>
            <a:endParaRPr lang="es-AR" dirty="0">
              <a:solidFill>
                <a:schemeClr val="tx1"/>
              </a:solidFill>
            </a:endParaRPr>
          </a:p>
          <a:p>
            <a:pPr algn="just"/>
            <a:endParaRPr lang="es-AR" dirty="0">
              <a:solidFill>
                <a:schemeClr val="tx1"/>
              </a:solidFill>
            </a:endParaRPr>
          </a:p>
          <a:p>
            <a:pPr algn="just"/>
            <a:r>
              <a:rPr lang="es-AR" dirty="0">
                <a:solidFill>
                  <a:schemeClr val="tx1"/>
                </a:solidFill>
              </a:rPr>
              <a:t>Dividiendo la ecuación (1) entre la ecuación (2), se obtiene</a:t>
            </a:r>
            <a:endParaRPr lang="en-US" dirty="0">
              <a:solidFill>
                <a:schemeClr val="tx1"/>
              </a:solidFill>
            </a:endParaRPr>
          </a:p>
          <a:p>
            <a:pPr algn="just"/>
            <a:r>
              <a:rPr lang="es-AR" dirty="0">
                <a:solidFill>
                  <a:schemeClr val="tx1"/>
                </a:solidFill>
              </a:rPr>
              <a:t>Donde</a:t>
            </a:r>
          </a:p>
          <a:p>
            <a:pPr algn="just"/>
            <a:endParaRPr lang="es-AR" dirty="0">
              <a:solidFill>
                <a:schemeClr val="tx1"/>
              </a:solidFill>
            </a:endParaRPr>
          </a:p>
          <a:p>
            <a:pPr algn="just"/>
            <a:r>
              <a:rPr lang="es-AR" dirty="0">
                <a:solidFill>
                  <a:schemeClr val="tx1"/>
                </a:solidFill>
              </a:rPr>
              <a:t>La pendiente del cable </a:t>
            </a:r>
            <a:r>
              <a:rPr lang="es-AR" i="1" dirty="0" err="1">
                <a:solidFill>
                  <a:schemeClr val="tx1"/>
                </a:solidFill>
              </a:rPr>
              <a:t>dy</a:t>
            </a:r>
            <a:r>
              <a:rPr lang="es-AR" dirty="0">
                <a:solidFill>
                  <a:schemeClr val="tx1"/>
                </a:solidFill>
              </a:rPr>
              <a:t>/</a:t>
            </a:r>
            <a:r>
              <a:rPr lang="es-AR" i="1" dirty="0">
                <a:solidFill>
                  <a:schemeClr val="tx1"/>
                </a:solidFill>
              </a:rPr>
              <a:t>dx </a:t>
            </a:r>
            <a:r>
              <a:rPr lang="es-AR" dirty="0">
                <a:solidFill>
                  <a:schemeClr val="tx1"/>
                </a:solidFill>
              </a:rPr>
              <a:t>= tan θ, por lo que la ecuación (3) puede escribirse</a:t>
            </a:r>
            <a:r>
              <a:rPr lang="en-US" dirty="0">
                <a:solidFill>
                  <a:schemeClr val="tx1"/>
                </a:solidFill>
              </a:rPr>
              <a:t> </a:t>
            </a:r>
            <a:r>
              <a:rPr lang="en-US" dirty="0" err="1">
                <a:solidFill>
                  <a:schemeClr val="tx1"/>
                </a:solidFill>
              </a:rPr>
              <a:t>como</a:t>
            </a:r>
            <a:r>
              <a:rPr lang="en-US" dirty="0">
                <a:solidFill>
                  <a:schemeClr val="tx1"/>
                </a:solidFill>
              </a:rPr>
              <a:t>:</a:t>
            </a:r>
          </a:p>
          <a:p>
            <a:pPr algn="just"/>
            <a:endParaRPr lang="en-US" dirty="0">
              <a:solidFill>
                <a:schemeClr val="tx1"/>
              </a:solidFill>
            </a:endParaRPr>
          </a:p>
          <a:p>
            <a:endParaRPr lang="en-US" dirty="0"/>
          </a:p>
        </p:txBody>
      </p:sp>
      <p:sp>
        <p:nvSpPr>
          <p:cNvPr id="4" name="Rectángulo 3"/>
          <p:cNvSpPr/>
          <p:nvPr/>
        </p:nvSpPr>
        <p:spPr>
          <a:xfrm>
            <a:off x="1097280" y="461338"/>
            <a:ext cx="4232377" cy="847604"/>
          </a:xfrm>
          <a:prstGeom prst="rect">
            <a:avLst/>
          </a:prstGeom>
        </p:spPr>
        <p:txBody>
          <a:bodyPr wrap="none">
            <a:spAutoFit/>
          </a:bodyPr>
          <a:lstStyle/>
          <a:p>
            <a:pPr algn="just">
              <a:lnSpc>
                <a:spcPct val="107000"/>
              </a:lnSpc>
              <a:spcAft>
                <a:spcPts val="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Forma del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50000"/>
                    </a14:imgEffect>
                  </a14:imgLayer>
                </a14:imgProps>
              </a:ext>
            </a:extLst>
          </a:blip>
          <a:srcRect l="17203" t="38163" r="74917" b="55776"/>
          <a:stretch/>
        </p:blipFill>
        <p:spPr>
          <a:xfrm>
            <a:off x="3754579" y="2507672"/>
            <a:ext cx="1698049" cy="734292"/>
          </a:xfrm>
          <a:prstGeom prst="rect">
            <a:avLst/>
          </a:prstGeom>
        </p:spPr>
      </p:pic>
      <p:sp>
        <p:nvSpPr>
          <p:cNvPr id="6" name="CuadroTexto 5"/>
          <p:cNvSpPr txBox="1"/>
          <p:nvPr/>
        </p:nvSpPr>
        <p:spPr>
          <a:xfrm>
            <a:off x="5452628" y="2535382"/>
            <a:ext cx="498763" cy="369332"/>
          </a:xfrm>
          <a:prstGeom prst="rect">
            <a:avLst/>
          </a:prstGeom>
          <a:noFill/>
        </p:spPr>
        <p:txBody>
          <a:bodyPr wrap="square" rtlCol="0">
            <a:spAutoFit/>
          </a:bodyPr>
          <a:lstStyle/>
          <a:p>
            <a:r>
              <a:rPr lang="es-AR" dirty="0"/>
              <a:t>(1)</a:t>
            </a:r>
            <a:endParaRPr lang="en-US" dirty="0"/>
          </a:p>
        </p:txBody>
      </p:sp>
      <p:sp>
        <p:nvSpPr>
          <p:cNvPr id="7" name="CuadroTexto 6"/>
          <p:cNvSpPr txBox="1"/>
          <p:nvPr/>
        </p:nvSpPr>
        <p:spPr>
          <a:xfrm>
            <a:off x="5460421" y="2874818"/>
            <a:ext cx="498763" cy="369332"/>
          </a:xfrm>
          <a:prstGeom prst="rect">
            <a:avLst/>
          </a:prstGeom>
          <a:noFill/>
        </p:spPr>
        <p:txBody>
          <a:bodyPr wrap="square" rtlCol="0">
            <a:spAutoFit/>
          </a:bodyPr>
          <a:lstStyle/>
          <a:p>
            <a:r>
              <a:rPr lang="es-AR" dirty="0"/>
              <a:t>(2)</a:t>
            </a:r>
            <a:endParaRPr lang="en-US" dirty="0"/>
          </a:p>
        </p:txBody>
      </p:sp>
      <p:pic>
        <p:nvPicPr>
          <p:cNvPr id="8" name="Imagen 7"/>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50000"/>
                    </a14:imgEffect>
                  </a14:imgLayer>
                </a14:imgProps>
              </a:ext>
            </a:extLst>
          </a:blip>
          <a:srcRect l="16990" t="48390" r="72255" b="44792"/>
          <a:stretch/>
        </p:blipFill>
        <p:spPr>
          <a:xfrm>
            <a:off x="7497559" y="3338731"/>
            <a:ext cx="2119746" cy="755554"/>
          </a:xfrm>
          <a:prstGeom prst="rect">
            <a:avLst/>
          </a:prstGeom>
        </p:spPr>
      </p:pic>
      <p:pic>
        <p:nvPicPr>
          <p:cNvPr id="9" name="Imagen 8"/>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50000"/>
                    </a14:imgEffect>
                  </a14:imgLayer>
                </a14:imgProps>
              </a:ext>
            </a:extLst>
          </a:blip>
          <a:srcRect l="17097" t="57860" r="76514" b="36079"/>
          <a:stretch/>
        </p:blipFill>
        <p:spPr>
          <a:xfrm>
            <a:off x="2189017" y="3906982"/>
            <a:ext cx="1350819" cy="720436"/>
          </a:xfrm>
          <a:prstGeom prst="rect">
            <a:avLst/>
          </a:prstGeom>
        </p:spPr>
      </p:pic>
      <p:sp>
        <p:nvSpPr>
          <p:cNvPr id="10" name="CuadroTexto 9"/>
          <p:cNvSpPr txBox="1"/>
          <p:nvPr/>
        </p:nvSpPr>
        <p:spPr>
          <a:xfrm>
            <a:off x="9640623" y="3488082"/>
            <a:ext cx="498763" cy="369332"/>
          </a:xfrm>
          <a:prstGeom prst="rect">
            <a:avLst/>
          </a:prstGeom>
          <a:noFill/>
        </p:spPr>
        <p:txBody>
          <a:bodyPr wrap="square" rtlCol="0">
            <a:spAutoFit/>
          </a:bodyPr>
          <a:lstStyle/>
          <a:p>
            <a:r>
              <a:rPr lang="es-AR" dirty="0"/>
              <a:t>(3)</a:t>
            </a:r>
            <a:endParaRPr lang="en-US" dirty="0"/>
          </a:p>
        </p:txBody>
      </p:sp>
      <p:sp>
        <p:nvSpPr>
          <p:cNvPr id="11" name="CuadroTexto 10"/>
          <p:cNvSpPr txBox="1"/>
          <p:nvPr/>
        </p:nvSpPr>
        <p:spPr>
          <a:xfrm>
            <a:off x="3255816" y="4044321"/>
            <a:ext cx="498763" cy="369332"/>
          </a:xfrm>
          <a:prstGeom prst="rect">
            <a:avLst/>
          </a:prstGeom>
          <a:noFill/>
        </p:spPr>
        <p:txBody>
          <a:bodyPr wrap="square" rtlCol="0">
            <a:spAutoFit/>
          </a:bodyPr>
          <a:lstStyle/>
          <a:p>
            <a:r>
              <a:rPr lang="es-AR" dirty="0"/>
              <a:t>(4)</a:t>
            </a:r>
            <a:endParaRPr lang="en-US" dirty="0"/>
          </a:p>
        </p:txBody>
      </p:sp>
      <p:pic>
        <p:nvPicPr>
          <p:cNvPr id="13" name="Imagen 12"/>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50000"/>
                    </a14:imgEffect>
                  </a14:imgLayer>
                </a14:imgProps>
              </a:ext>
            </a:extLst>
          </a:blip>
          <a:srcRect l="16884" t="69981" r="77472" b="24716"/>
          <a:stretch/>
        </p:blipFill>
        <p:spPr>
          <a:xfrm>
            <a:off x="4920146" y="5400410"/>
            <a:ext cx="1206334" cy="637309"/>
          </a:xfrm>
          <a:prstGeom prst="rect">
            <a:avLst/>
          </a:prstGeom>
        </p:spPr>
      </p:pic>
    </p:spTree>
    <p:extLst>
      <p:ext uri="{BB962C8B-B14F-4D97-AF65-F5344CB8AC3E}">
        <p14:creationId xmlns:p14="http://schemas.microsoft.com/office/powerpoint/2010/main" val="370735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57288"/>
          </a:xfrm>
        </p:spPr>
        <p:txBody>
          <a:bodyPr/>
          <a:lstStyle/>
          <a:p>
            <a:r>
              <a:rPr lang="es-AR" b="1" dirty="0">
                <a:solidFill>
                  <a:schemeClr val="accent1"/>
                </a:solidFill>
              </a:rPr>
              <a:t>MARCOS O BASTIDORES</a:t>
            </a:r>
            <a:endParaRPr lang="en-US" b="1" dirty="0">
              <a:solidFill>
                <a:schemeClr val="accent1"/>
              </a:solidFill>
            </a:endParaRPr>
          </a:p>
        </p:txBody>
      </p:sp>
      <p:sp>
        <p:nvSpPr>
          <p:cNvPr id="3" name="Marcador de contenido 2"/>
          <p:cNvSpPr>
            <a:spLocks noGrp="1"/>
          </p:cNvSpPr>
          <p:nvPr>
            <p:ph idx="1"/>
          </p:nvPr>
        </p:nvSpPr>
        <p:spPr>
          <a:xfrm>
            <a:off x="1097280" y="2427625"/>
            <a:ext cx="10058400" cy="2643139"/>
          </a:xfrm>
        </p:spPr>
        <p:txBody>
          <a:bodyPr>
            <a:normAutofit/>
          </a:bodyPr>
          <a:lstStyle/>
          <a:p>
            <a:pPr indent="-144000" algn="just">
              <a:buFont typeface="Courier New" panose="02070309020205020404" pitchFamily="49" charset="0"/>
              <a:buChar char="o"/>
            </a:pPr>
            <a:r>
              <a:rPr lang="es-AR" sz="2400" dirty="0"/>
              <a:t> </a:t>
            </a:r>
            <a:r>
              <a:rPr lang="es-AR" sz="2400" dirty="0">
                <a:solidFill>
                  <a:schemeClr val="tx1"/>
                </a:solidFill>
              </a:rPr>
              <a:t>A diferencia de los reticulados, los marcos o bastidores son estructuras que   tienen uno o mas elementos sometidos a dos o mas fuerzas; entonces, aunque el elemento sometido a tal condición sea recto las fuerzas ejercidas en las uniones no estarán dirigidas a lo largo de éste y en general serán de dirección desconocida; por tal razón han de manejarse en término de sus componentes.</a:t>
            </a:r>
          </a:p>
          <a:p>
            <a:pPr algn="just">
              <a:buFont typeface="Courier New" panose="02070309020205020404" pitchFamily="49" charset="0"/>
              <a:buChar char="o"/>
            </a:pPr>
            <a:r>
              <a:rPr lang="es-AR" sz="2400" dirty="0">
                <a:solidFill>
                  <a:schemeClr val="tx1"/>
                </a:solidFill>
              </a:rPr>
              <a:t> En general los marcos o bastidores son estructuras estacionarias.</a:t>
            </a:r>
            <a:endParaRPr lang="en-US" sz="2400" dirty="0">
              <a:solidFill>
                <a:schemeClr val="tx1"/>
              </a:solidFill>
            </a:endParaRPr>
          </a:p>
        </p:txBody>
      </p:sp>
    </p:spTree>
    <p:extLst>
      <p:ext uri="{BB962C8B-B14F-4D97-AF65-F5344CB8AC3E}">
        <p14:creationId xmlns:p14="http://schemas.microsoft.com/office/powerpoint/2010/main" val="232136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dirty="0">
                <a:solidFill>
                  <a:schemeClr val="tx1"/>
                </a:solidFill>
              </a:rPr>
              <a:t>La derivada de esta ecuación con respecto a </a:t>
            </a:r>
            <a:r>
              <a:rPr lang="es-ES" i="1" dirty="0">
                <a:solidFill>
                  <a:schemeClr val="tx1"/>
                </a:solidFill>
              </a:rPr>
              <a:t>x </a:t>
            </a:r>
            <a:r>
              <a:rPr lang="es-ES" dirty="0">
                <a:solidFill>
                  <a:schemeClr val="tx1"/>
                </a:solidFill>
              </a:rPr>
              <a:t>es</a:t>
            </a:r>
          </a:p>
          <a:p>
            <a:endParaRPr lang="es-ES" dirty="0">
              <a:solidFill>
                <a:schemeClr val="tx1"/>
              </a:solidFill>
            </a:endParaRPr>
          </a:p>
          <a:p>
            <a:pPr marL="0" indent="0">
              <a:buNone/>
            </a:pPr>
            <a:r>
              <a:rPr lang="es-ES" dirty="0">
                <a:solidFill>
                  <a:schemeClr val="tx1"/>
                </a:solidFill>
              </a:rPr>
              <a:t> </a:t>
            </a:r>
            <a:r>
              <a:rPr lang="en-US" dirty="0" err="1">
                <a:solidFill>
                  <a:schemeClr val="tx1"/>
                </a:solidFill>
              </a:rPr>
              <a:t>Usando</a:t>
            </a:r>
            <a:r>
              <a:rPr lang="en-US" dirty="0">
                <a:solidFill>
                  <a:schemeClr val="tx1"/>
                </a:solidFill>
              </a:rPr>
              <a:t> la </a:t>
            </a:r>
            <a:r>
              <a:rPr lang="en-US" dirty="0" err="1">
                <a:solidFill>
                  <a:schemeClr val="tx1"/>
                </a:solidFill>
              </a:rPr>
              <a:t>relación</a:t>
            </a:r>
            <a:endParaRPr lang="en-US" dirty="0">
              <a:solidFill>
                <a:schemeClr val="tx1"/>
              </a:solidFill>
            </a:endParaRPr>
          </a:p>
          <a:p>
            <a:pPr marL="0" indent="0">
              <a:buNone/>
            </a:pPr>
            <a:endParaRPr lang="es-AR" sz="800" dirty="0">
              <a:solidFill>
                <a:schemeClr val="tx1"/>
              </a:solidFill>
            </a:endParaRPr>
          </a:p>
          <a:p>
            <a:pPr marL="0" indent="0">
              <a:buNone/>
            </a:pPr>
            <a:r>
              <a:rPr lang="es-ES" dirty="0">
                <a:solidFill>
                  <a:schemeClr val="tx1"/>
                </a:solidFill>
              </a:rPr>
              <a:t>se puede escribir la derivada de </a:t>
            </a:r>
            <a:r>
              <a:rPr lang="es-ES" i="1" dirty="0">
                <a:solidFill>
                  <a:schemeClr val="tx1"/>
                </a:solidFill>
              </a:rPr>
              <a:t>s </a:t>
            </a:r>
            <a:r>
              <a:rPr lang="es-ES" dirty="0">
                <a:solidFill>
                  <a:schemeClr val="tx1"/>
                </a:solidFill>
              </a:rPr>
              <a:t>con respecto a </a:t>
            </a:r>
            <a:r>
              <a:rPr lang="es-ES" i="1" dirty="0">
                <a:solidFill>
                  <a:schemeClr val="tx1"/>
                </a:solidFill>
              </a:rPr>
              <a:t>x </a:t>
            </a:r>
            <a:r>
              <a:rPr lang="es-ES" dirty="0">
                <a:solidFill>
                  <a:schemeClr val="tx1"/>
                </a:solidFill>
              </a:rPr>
              <a:t>como</a:t>
            </a:r>
          </a:p>
          <a:p>
            <a:pPr marL="0" indent="0">
              <a:buNone/>
            </a:pPr>
            <a:endParaRPr lang="es-ES" sz="500" dirty="0">
              <a:solidFill>
                <a:schemeClr val="tx1"/>
              </a:solidFill>
            </a:endParaRPr>
          </a:p>
          <a:p>
            <a:pPr marL="0" indent="0">
              <a:buNone/>
            </a:pPr>
            <a:r>
              <a:rPr lang="es-ES" dirty="0">
                <a:solidFill>
                  <a:schemeClr val="tx1"/>
                </a:solidFill>
              </a:rPr>
              <a:t>Donde                                        es la pendiente. </a:t>
            </a:r>
          </a:p>
          <a:p>
            <a:pPr marL="0" indent="0">
              <a:buNone/>
            </a:pPr>
            <a:r>
              <a:rPr lang="es-ES" dirty="0">
                <a:solidFill>
                  <a:schemeClr val="tx1"/>
                </a:solidFill>
              </a:rPr>
              <a:t>Ahora, con la ecuación (6) se escribe la ecuación (5) </a:t>
            </a:r>
            <a:r>
              <a:rPr lang="en-US" dirty="0" err="1">
                <a:solidFill>
                  <a:schemeClr val="tx1"/>
                </a:solidFill>
              </a:rPr>
              <a:t>como</a:t>
            </a:r>
            <a:endParaRPr lang="en-US" dirty="0">
              <a:solidFill>
                <a:schemeClr val="tx1"/>
              </a:solidFill>
            </a:endParaRPr>
          </a:p>
        </p:txBody>
      </p:sp>
      <p:sp>
        <p:nvSpPr>
          <p:cNvPr id="4" name="Rectángulo 3"/>
          <p:cNvSpPr/>
          <p:nvPr/>
        </p:nvSpPr>
        <p:spPr>
          <a:xfrm>
            <a:off x="1097280" y="461338"/>
            <a:ext cx="4232377" cy="847604"/>
          </a:xfrm>
          <a:prstGeom prst="rect">
            <a:avLst/>
          </a:prstGeom>
        </p:spPr>
        <p:txBody>
          <a:bodyPr wrap="none">
            <a:spAutoFit/>
          </a:bodyPr>
          <a:lstStyle/>
          <a:p>
            <a:pPr algn="just">
              <a:lnSpc>
                <a:spcPct val="107000"/>
              </a:lnSpc>
              <a:spcAft>
                <a:spcPts val="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Forma del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50000"/>
                    </a14:imgEffect>
                  </a14:imgLayer>
                </a14:imgProps>
              </a:ext>
            </a:extLst>
          </a:blip>
          <a:srcRect l="16671" t="43655" r="72787" b="49906"/>
          <a:stretch/>
        </p:blipFill>
        <p:spPr>
          <a:xfrm>
            <a:off x="6456218" y="1845734"/>
            <a:ext cx="1976718" cy="678872"/>
          </a:xfrm>
          <a:prstGeom prst="rect">
            <a:avLst/>
          </a:prstGeom>
        </p:spPr>
      </p:pic>
      <p:sp>
        <p:nvSpPr>
          <p:cNvPr id="6" name="CuadroTexto 5"/>
          <p:cNvSpPr txBox="1"/>
          <p:nvPr/>
        </p:nvSpPr>
        <p:spPr>
          <a:xfrm>
            <a:off x="8532260" y="2000504"/>
            <a:ext cx="498763" cy="369332"/>
          </a:xfrm>
          <a:prstGeom prst="rect">
            <a:avLst/>
          </a:prstGeom>
          <a:noFill/>
        </p:spPr>
        <p:txBody>
          <a:bodyPr wrap="square" rtlCol="0">
            <a:spAutoFit/>
          </a:bodyPr>
          <a:lstStyle/>
          <a:p>
            <a:r>
              <a:rPr lang="es-AR" dirty="0"/>
              <a:t>(5)</a:t>
            </a:r>
            <a:endParaRPr lang="en-US" dirty="0"/>
          </a:p>
        </p:txBody>
      </p:sp>
      <p:pic>
        <p:nvPicPr>
          <p:cNvPr id="8" name="Imagen 7"/>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50000"/>
                    </a14:imgEffect>
                  </a14:imgLayer>
                </a14:imgProps>
              </a:ext>
            </a:extLst>
          </a:blip>
          <a:srcRect l="17097" t="53125" r="72788" b="42897"/>
          <a:stretch/>
        </p:blipFill>
        <p:spPr>
          <a:xfrm>
            <a:off x="3324045" y="2700996"/>
            <a:ext cx="2005612" cy="443345"/>
          </a:xfrm>
          <a:prstGeom prst="rect">
            <a:avLst/>
          </a:prstGeom>
        </p:spPr>
      </p:pic>
      <p:pic>
        <p:nvPicPr>
          <p:cNvPr id="9" name="Imagen 8"/>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50000"/>
                    </a14:imgEffect>
                  </a14:imgLayer>
                </a14:imgProps>
              </a:ext>
            </a:extLst>
          </a:blip>
          <a:srcRect l="16778" t="57860" r="65333" b="35322"/>
          <a:stretch/>
        </p:blipFill>
        <p:spPr>
          <a:xfrm>
            <a:off x="7301345" y="3357462"/>
            <a:ext cx="3232731" cy="692727"/>
          </a:xfrm>
          <a:prstGeom prst="rect">
            <a:avLst/>
          </a:prstGeom>
        </p:spPr>
      </p:pic>
      <p:sp>
        <p:nvSpPr>
          <p:cNvPr id="10" name="CuadroTexto 9"/>
          <p:cNvSpPr txBox="1"/>
          <p:nvPr/>
        </p:nvSpPr>
        <p:spPr>
          <a:xfrm>
            <a:off x="10699535" y="3519159"/>
            <a:ext cx="498763" cy="369332"/>
          </a:xfrm>
          <a:prstGeom prst="rect">
            <a:avLst/>
          </a:prstGeom>
          <a:noFill/>
        </p:spPr>
        <p:txBody>
          <a:bodyPr wrap="square" rtlCol="0">
            <a:spAutoFit/>
          </a:bodyPr>
          <a:lstStyle/>
          <a:p>
            <a:r>
              <a:rPr lang="es-AR" dirty="0"/>
              <a:t>(6)</a:t>
            </a:r>
            <a:endParaRPr lang="en-US" dirty="0"/>
          </a:p>
        </p:txBody>
      </p:sp>
      <p:pic>
        <p:nvPicPr>
          <p:cNvPr id="12" name="Imagen 11"/>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50000"/>
                    </a14:imgEffect>
                  </a14:imgLayer>
                </a14:imgProps>
              </a:ext>
            </a:extLst>
          </a:blip>
          <a:srcRect l="16884" t="68466" r="73745" b="25663"/>
          <a:stretch/>
        </p:blipFill>
        <p:spPr>
          <a:xfrm>
            <a:off x="2064326" y="4042329"/>
            <a:ext cx="1927125" cy="678873"/>
          </a:xfrm>
          <a:prstGeom prst="rect">
            <a:avLst/>
          </a:prstGeom>
        </p:spPr>
      </p:pic>
      <p:pic>
        <p:nvPicPr>
          <p:cNvPr id="14" name="Imagen 13"/>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50000"/>
                    </a14:imgEffect>
                  </a14:imgLayer>
                </a14:imgProps>
              </a:ext>
            </a:extLst>
          </a:blip>
          <a:srcRect l="16458" t="46685" r="71403" b="47065"/>
          <a:stretch/>
        </p:blipFill>
        <p:spPr>
          <a:xfrm>
            <a:off x="6999712" y="5112326"/>
            <a:ext cx="2614285" cy="756768"/>
          </a:xfrm>
          <a:prstGeom prst="rect">
            <a:avLst/>
          </a:prstGeom>
        </p:spPr>
      </p:pic>
    </p:spTree>
    <p:extLst>
      <p:ext uri="{BB962C8B-B14F-4D97-AF65-F5344CB8AC3E}">
        <p14:creationId xmlns:p14="http://schemas.microsoft.com/office/powerpoint/2010/main" val="2247748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solidFill>
                  <a:schemeClr val="tx1"/>
                </a:solidFill>
              </a:rPr>
              <a:t>La pendiente es </a:t>
            </a:r>
            <a:r>
              <a:rPr lang="es-ES" dirty="0">
                <a:solidFill>
                  <a:schemeClr val="tx1"/>
                </a:solidFill>
                <a:latin typeface="GreekC" panose="00000400000000000000" pitchFamily="2" charset="0"/>
                <a:cs typeface="GreekC" panose="00000400000000000000" pitchFamily="2" charset="0"/>
              </a:rPr>
              <a:t>s</a:t>
            </a:r>
            <a:r>
              <a:rPr lang="es-ES" dirty="0">
                <a:solidFill>
                  <a:schemeClr val="tx1"/>
                </a:solidFill>
              </a:rPr>
              <a:t> = 0 en </a:t>
            </a:r>
            <a:r>
              <a:rPr lang="es-ES" i="1" dirty="0">
                <a:solidFill>
                  <a:schemeClr val="tx1"/>
                </a:solidFill>
              </a:rPr>
              <a:t>x =</a:t>
            </a:r>
            <a:r>
              <a:rPr lang="es-ES" dirty="0">
                <a:solidFill>
                  <a:schemeClr val="tx1"/>
                </a:solidFill>
              </a:rPr>
              <a:t> 0. Integrando esta ecuación, se obtiene</a:t>
            </a:r>
          </a:p>
          <a:p>
            <a:endParaRPr lang="es-ES" dirty="0">
              <a:solidFill>
                <a:schemeClr val="tx1"/>
              </a:solidFill>
            </a:endParaRPr>
          </a:p>
          <a:p>
            <a:endParaRPr lang="es-ES" dirty="0">
              <a:solidFill>
                <a:schemeClr val="tx1"/>
              </a:solidFill>
            </a:endParaRPr>
          </a:p>
          <a:p>
            <a:r>
              <a:rPr lang="es-ES" dirty="0">
                <a:solidFill>
                  <a:schemeClr val="tx1"/>
                </a:solidFill>
              </a:rPr>
              <a:t>se determina la pendiente en función de </a:t>
            </a:r>
            <a:r>
              <a:rPr lang="es-ES" i="1" dirty="0">
                <a:solidFill>
                  <a:schemeClr val="tx1"/>
                </a:solidFill>
              </a:rPr>
              <a:t>x</a:t>
            </a:r>
            <a:r>
              <a:rPr lang="es-ES" dirty="0">
                <a:solidFill>
                  <a:schemeClr val="tx1"/>
                </a:solidFill>
              </a:rPr>
              <a:t>:</a:t>
            </a:r>
          </a:p>
          <a:p>
            <a:endParaRPr lang="es-ES" dirty="0">
              <a:solidFill>
                <a:schemeClr val="tx1"/>
              </a:solidFill>
            </a:endParaRPr>
          </a:p>
          <a:p>
            <a:endParaRPr lang="es-ES" dirty="0">
              <a:solidFill>
                <a:schemeClr val="tx1"/>
              </a:solidFill>
            </a:endParaRPr>
          </a:p>
          <a:p>
            <a:pPr algn="just"/>
            <a:r>
              <a:rPr lang="es-ES" dirty="0">
                <a:solidFill>
                  <a:schemeClr val="tx1"/>
                </a:solidFill>
              </a:rPr>
              <a:t>Luego, integrando esta ecuación con respecto a </a:t>
            </a:r>
            <a:r>
              <a:rPr lang="es-ES" i="1" dirty="0">
                <a:solidFill>
                  <a:schemeClr val="tx1"/>
                </a:solidFill>
              </a:rPr>
              <a:t>x</a:t>
            </a:r>
            <a:r>
              <a:rPr lang="es-ES" dirty="0">
                <a:solidFill>
                  <a:schemeClr val="tx1"/>
                </a:solidFill>
              </a:rPr>
              <a:t>, se obtiene la curva descrita por el cable, que se denomina </a:t>
            </a:r>
            <a:r>
              <a:rPr lang="es-ES" i="1" dirty="0">
                <a:solidFill>
                  <a:schemeClr val="tx1"/>
                </a:solidFill>
              </a:rPr>
              <a:t>catenaria</a:t>
            </a:r>
            <a:endParaRPr lang="es-ES" dirty="0">
              <a:solidFill>
                <a:schemeClr val="tx1"/>
              </a:solidFill>
            </a:endParaRPr>
          </a:p>
          <a:p>
            <a:endParaRPr lang="en-US" dirty="0">
              <a:solidFill>
                <a:schemeClr val="tx1"/>
              </a:solidFill>
            </a:endParaRPr>
          </a:p>
        </p:txBody>
      </p:sp>
      <p:sp>
        <p:nvSpPr>
          <p:cNvPr id="4" name="Rectángulo 3"/>
          <p:cNvSpPr/>
          <p:nvPr/>
        </p:nvSpPr>
        <p:spPr>
          <a:xfrm>
            <a:off x="1097280" y="461338"/>
            <a:ext cx="4232377" cy="847604"/>
          </a:xfrm>
          <a:prstGeom prst="rect">
            <a:avLst/>
          </a:prstGeom>
        </p:spPr>
        <p:txBody>
          <a:bodyPr wrap="none">
            <a:spAutoFit/>
          </a:bodyPr>
          <a:lstStyle/>
          <a:p>
            <a:pPr algn="just">
              <a:lnSpc>
                <a:spcPct val="107000"/>
              </a:lnSpc>
              <a:spcAft>
                <a:spcPts val="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Forma del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50000"/>
                    </a14:imgEffect>
                  </a14:imgLayer>
                </a14:imgProps>
              </a:ext>
            </a:extLst>
          </a:blip>
          <a:srcRect l="16671" t="56534" r="68208" b="36648"/>
          <a:stretch/>
        </p:blipFill>
        <p:spPr>
          <a:xfrm>
            <a:off x="4253345" y="2299855"/>
            <a:ext cx="3060318" cy="775854"/>
          </a:xfrm>
          <a:prstGeom prst="rect">
            <a:avLst/>
          </a:prstGeom>
        </p:spPr>
      </p:pic>
      <p:pic>
        <p:nvPicPr>
          <p:cNvPr id="7" name="Imagen 6"/>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50000"/>
                    </a14:imgEffect>
                  </a14:imgLayer>
                </a14:imgProps>
              </a:ext>
            </a:extLst>
          </a:blip>
          <a:srcRect l="16671" t="66951" r="63950" b="26420"/>
          <a:stretch/>
        </p:blipFill>
        <p:spPr>
          <a:xfrm>
            <a:off x="3694239" y="3612501"/>
            <a:ext cx="4178530" cy="803563"/>
          </a:xfrm>
          <a:prstGeom prst="rect">
            <a:avLst/>
          </a:prstGeom>
        </p:spPr>
      </p:pic>
      <p:sp>
        <p:nvSpPr>
          <p:cNvPr id="8" name="CuadroTexto 7"/>
          <p:cNvSpPr txBox="1"/>
          <p:nvPr/>
        </p:nvSpPr>
        <p:spPr>
          <a:xfrm>
            <a:off x="7872769" y="3885888"/>
            <a:ext cx="498763" cy="369332"/>
          </a:xfrm>
          <a:prstGeom prst="rect">
            <a:avLst/>
          </a:prstGeom>
          <a:noFill/>
        </p:spPr>
        <p:txBody>
          <a:bodyPr wrap="square" rtlCol="0">
            <a:spAutoFit/>
          </a:bodyPr>
          <a:lstStyle/>
          <a:p>
            <a:r>
              <a:rPr lang="es-AR" dirty="0"/>
              <a:t>(7)</a:t>
            </a:r>
            <a:endParaRPr lang="en-US" dirty="0"/>
          </a:p>
        </p:txBody>
      </p:sp>
      <p:pic>
        <p:nvPicPr>
          <p:cNvPr id="9" name="Imagen 8"/>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50000"/>
                    </a14:imgEffect>
                  </a14:imgLayer>
                </a14:imgProps>
              </a:ext>
            </a:extLst>
          </a:blip>
          <a:srcRect l="17203" t="80208" r="59797" b="13922"/>
          <a:stretch/>
        </p:blipFill>
        <p:spPr>
          <a:xfrm>
            <a:off x="3225328" y="5215225"/>
            <a:ext cx="5116351" cy="734291"/>
          </a:xfrm>
          <a:prstGeom prst="rect">
            <a:avLst/>
          </a:prstGeom>
        </p:spPr>
      </p:pic>
    </p:spTree>
    <p:extLst>
      <p:ext uri="{BB962C8B-B14F-4D97-AF65-F5344CB8AC3E}">
        <p14:creationId xmlns:p14="http://schemas.microsoft.com/office/powerpoint/2010/main" val="330714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a:solidFill>
                  <a:schemeClr val="tx1"/>
                </a:solidFill>
              </a:rPr>
              <a:t>Usando la ecuación (2) y la relación </a:t>
            </a:r>
            <a:r>
              <a:rPr lang="es-AR" i="1" dirty="0">
                <a:solidFill>
                  <a:schemeClr val="tx1"/>
                </a:solidFill>
              </a:rPr>
              <a:t>dx </a:t>
            </a:r>
            <a:r>
              <a:rPr lang="es-AR" dirty="0">
                <a:solidFill>
                  <a:schemeClr val="tx1"/>
                </a:solidFill>
              </a:rPr>
              <a:t>= </a:t>
            </a:r>
            <a:r>
              <a:rPr lang="es-AR" dirty="0" err="1">
                <a:solidFill>
                  <a:schemeClr val="tx1"/>
                </a:solidFill>
              </a:rPr>
              <a:t>cos</a:t>
            </a:r>
            <a:r>
              <a:rPr lang="es-AR" dirty="0">
                <a:solidFill>
                  <a:schemeClr val="tx1"/>
                </a:solidFill>
              </a:rPr>
              <a:t> θ . </a:t>
            </a:r>
            <a:r>
              <a:rPr lang="es-AR" i="1" dirty="0" err="1">
                <a:solidFill>
                  <a:schemeClr val="tx1"/>
                </a:solidFill>
              </a:rPr>
              <a:t>ds</a:t>
            </a:r>
            <a:r>
              <a:rPr lang="es-AR" dirty="0">
                <a:solidFill>
                  <a:schemeClr val="tx1"/>
                </a:solidFill>
              </a:rPr>
              <a:t>, se obtiene</a:t>
            </a:r>
          </a:p>
          <a:p>
            <a:endParaRPr lang="es-AR" dirty="0">
              <a:solidFill>
                <a:schemeClr val="tx1"/>
              </a:solidFill>
            </a:endParaRPr>
          </a:p>
          <a:p>
            <a:endParaRPr lang="es-AR" sz="1100" dirty="0">
              <a:solidFill>
                <a:schemeClr val="tx1"/>
              </a:solidFill>
            </a:endParaRPr>
          </a:p>
          <a:p>
            <a:pPr algn="just"/>
            <a:endParaRPr lang="es-AR" dirty="0">
              <a:solidFill>
                <a:schemeClr val="tx1"/>
              </a:solidFill>
            </a:endParaRPr>
          </a:p>
          <a:p>
            <a:pPr algn="just"/>
            <a:r>
              <a:rPr lang="es-AR" dirty="0">
                <a:solidFill>
                  <a:schemeClr val="tx1"/>
                </a:solidFill>
              </a:rPr>
              <a:t>Sustituyendo la ecuación (6) en esta expresión y utilizando la ecuación (7)</a:t>
            </a:r>
            <a:r>
              <a:rPr lang="en-US" dirty="0">
                <a:solidFill>
                  <a:schemeClr val="tx1"/>
                </a:solidFill>
              </a:rPr>
              <a:t> </a:t>
            </a:r>
            <a:r>
              <a:rPr lang="es-AR" dirty="0">
                <a:solidFill>
                  <a:schemeClr val="tx1"/>
                </a:solidFill>
              </a:rPr>
              <a:t>se obtiene la tensión en el cable en función de </a:t>
            </a:r>
            <a:r>
              <a:rPr lang="es-AR" i="1" dirty="0">
                <a:solidFill>
                  <a:schemeClr val="tx1"/>
                </a:solidFill>
              </a:rPr>
              <a:t>x</a:t>
            </a:r>
            <a:r>
              <a:rPr lang="es-AR" dirty="0">
                <a:solidFill>
                  <a:schemeClr val="tx1"/>
                </a:solidFill>
              </a:rPr>
              <a:t>:</a:t>
            </a:r>
            <a:endParaRPr lang="en-US" dirty="0">
              <a:solidFill>
                <a:schemeClr val="tx1"/>
              </a:solidFill>
            </a:endParaRPr>
          </a:p>
          <a:p>
            <a:endParaRPr lang="en-US" dirty="0">
              <a:solidFill>
                <a:schemeClr val="tx1"/>
              </a:solidFill>
            </a:endParaRPr>
          </a:p>
          <a:p>
            <a:endParaRPr lang="en-US" dirty="0"/>
          </a:p>
        </p:txBody>
      </p:sp>
      <p:sp>
        <p:nvSpPr>
          <p:cNvPr id="4" name="Rectángulo 3"/>
          <p:cNvSpPr/>
          <p:nvPr/>
        </p:nvSpPr>
        <p:spPr>
          <a:xfrm>
            <a:off x="1097280" y="445952"/>
            <a:ext cx="4999382" cy="847604"/>
          </a:xfrm>
          <a:prstGeom prst="rect">
            <a:avLst/>
          </a:prstGeom>
        </p:spPr>
        <p:txBody>
          <a:bodyPr wrap="none">
            <a:spAutoFit/>
          </a:bodyPr>
          <a:lstStyle/>
          <a:p>
            <a:pPr algn="just">
              <a:lnSpc>
                <a:spcPct val="107000"/>
              </a:lnSpc>
              <a:spcAft>
                <a:spcPts val="0"/>
              </a:spcAft>
            </a:pPr>
            <a:r>
              <a:rPr lang="es-AR" sz="4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Tensión en 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60000"/>
                    </a14:imgEffect>
                  </a14:imgLayer>
                </a14:imgProps>
              </a:ext>
            </a:extLst>
          </a:blip>
          <a:srcRect l="35519" t="32292" r="52236" b="61836"/>
          <a:stretch/>
        </p:blipFill>
        <p:spPr>
          <a:xfrm>
            <a:off x="4197927" y="2258291"/>
            <a:ext cx="3155709" cy="850669"/>
          </a:xfrm>
          <a:prstGeom prst="rect">
            <a:avLst/>
          </a:prstGeom>
        </p:spPr>
      </p:pic>
      <p:pic>
        <p:nvPicPr>
          <p:cNvPr id="6" name="Imagen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61000"/>
                    </a14:imgEffect>
                  </a14:imgLayer>
                </a14:imgProps>
              </a:ext>
            </a:extLst>
          </a:blip>
          <a:srcRect l="35093" t="44034" r="41269" b="48391"/>
          <a:stretch/>
        </p:blipFill>
        <p:spPr>
          <a:xfrm>
            <a:off x="3112863" y="4366394"/>
            <a:ext cx="5967598" cy="1075243"/>
          </a:xfrm>
          <a:prstGeom prst="rect">
            <a:avLst/>
          </a:prstGeom>
        </p:spPr>
      </p:pic>
      <p:sp>
        <p:nvSpPr>
          <p:cNvPr id="7" name="CuadroTexto 6"/>
          <p:cNvSpPr txBox="1"/>
          <p:nvPr/>
        </p:nvSpPr>
        <p:spPr>
          <a:xfrm>
            <a:off x="9051277" y="4801471"/>
            <a:ext cx="498763" cy="369332"/>
          </a:xfrm>
          <a:prstGeom prst="rect">
            <a:avLst/>
          </a:prstGeom>
          <a:noFill/>
        </p:spPr>
        <p:txBody>
          <a:bodyPr wrap="square" rtlCol="0">
            <a:spAutoFit/>
          </a:bodyPr>
          <a:lstStyle/>
          <a:p>
            <a:r>
              <a:rPr lang="es-AR" dirty="0"/>
              <a:t>(8)</a:t>
            </a:r>
            <a:endParaRPr lang="en-US" dirty="0"/>
          </a:p>
        </p:txBody>
      </p:sp>
    </p:spTree>
    <p:extLst>
      <p:ext uri="{BB962C8B-B14F-4D97-AF65-F5344CB8AC3E}">
        <p14:creationId xmlns:p14="http://schemas.microsoft.com/office/powerpoint/2010/main" val="2820183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De la ecuación (3), la longitud </a:t>
            </a:r>
            <a:r>
              <a:rPr lang="es-AR" i="1" dirty="0">
                <a:solidFill>
                  <a:schemeClr val="tx1"/>
                </a:solidFill>
              </a:rPr>
              <a:t>s </a:t>
            </a:r>
            <a:r>
              <a:rPr lang="es-AR" dirty="0">
                <a:solidFill>
                  <a:schemeClr val="tx1"/>
                </a:solidFill>
              </a:rPr>
              <a:t>del cable, desde el origen hasta el punto</a:t>
            </a:r>
            <a:r>
              <a:rPr lang="en-US" dirty="0">
                <a:solidFill>
                  <a:schemeClr val="tx1"/>
                </a:solidFill>
              </a:rPr>
              <a:t> </a:t>
            </a:r>
            <a:r>
              <a:rPr lang="es-AR" dirty="0">
                <a:solidFill>
                  <a:schemeClr val="tx1"/>
                </a:solidFill>
              </a:rPr>
              <a:t>donde el ángulo entre el cable y el eje </a:t>
            </a:r>
            <a:r>
              <a:rPr lang="es-AR" i="1" dirty="0">
                <a:solidFill>
                  <a:schemeClr val="tx1"/>
                </a:solidFill>
              </a:rPr>
              <a:t>x </a:t>
            </a:r>
            <a:r>
              <a:rPr lang="es-AR" dirty="0">
                <a:solidFill>
                  <a:schemeClr val="tx1"/>
                </a:solidFill>
              </a:rPr>
              <a:t>es igual θ, se determina mediante</a:t>
            </a:r>
          </a:p>
          <a:p>
            <a:pPr algn="just"/>
            <a:endParaRPr lang="es-AR" dirty="0">
              <a:solidFill>
                <a:schemeClr val="tx1"/>
              </a:solidFill>
            </a:endParaRPr>
          </a:p>
          <a:p>
            <a:pPr algn="just"/>
            <a:endParaRPr lang="es-AR" dirty="0">
              <a:solidFill>
                <a:schemeClr val="tx1"/>
              </a:solidFill>
            </a:endParaRPr>
          </a:p>
          <a:p>
            <a:pPr algn="just"/>
            <a:r>
              <a:rPr lang="es-AR" dirty="0">
                <a:solidFill>
                  <a:schemeClr val="tx1"/>
                </a:solidFill>
              </a:rPr>
              <a:t>Sustituyendo la ecuación (7) en esta ecuación, se obtiene una expresión para</a:t>
            </a:r>
            <a:r>
              <a:rPr lang="en-US" dirty="0">
                <a:solidFill>
                  <a:schemeClr val="tx1"/>
                </a:solidFill>
              </a:rPr>
              <a:t> </a:t>
            </a:r>
            <a:r>
              <a:rPr lang="es-AR" dirty="0">
                <a:solidFill>
                  <a:schemeClr val="tx1"/>
                </a:solidFill>
              </a:rPr>
              <a:t>la longitud </a:t>
            </a:r>
            <a:r>
              <a:rPr lang="es-AR" i="1" dirty="0">
                <a:solidFill>
                  <a:schemeClr val="tx1"/>
                </a:solidFill>
              </a:rPr>
              <a:t>s </a:t>
            </a:r>
            <a:r>
              <a:rPr lang="es-AR" dirty="0">
                <a:solidFill>
                  <a:schemeClr val="tx1"/>
                </a:solidFill>
              </a:rPr>
              <a:t>del cable en el intervalo horizontal desde su punto más bajo hasta </a:t>
            </a:r>
            <a:r>
              <a:rPr lang="es-AR" i="1" dirty="0">
                <a:solidFill>
                  <a:schemeClr val="tx1"/>
                </a:solidFill>
              </a:rPr>
              <a:t>x</a:t>
            </a:r>
            <a:r>
              <a:rPr lang="es-AR" dirty="0">
                <a:solidFill>
                  <a:schemeClr val="tx1"/>
                </a:solidFill>
              </a:rPr>
              <a:t>:</a:t>
            </a:r>
            <a:endParaRPr lang="en-US" dirty="0">
              <a:solidFill>
                <a:schemeClr val="tx1"/>
              </a:solidFill>
            </a:endParaRPr>
          </a:p>
          <a:p>
            <a:pPr algn="just"/>
            <a:endParaRPr lang="en-US" dirty="0">
              <a:solidFill>
                <a:schemeClr val="tx1"/>
              </a:solidFill>
            </a:endParaRPr>
          </a:p>
          <a:p>
            <a:endParaRPr lang="en-US" dirty="0"/>
          </a:p>
        </p:txBody>
      </p:sp>
      <p:sp>
        <p:nvSpPr>
          <p:cNvPr id="4" name="Rectángulo 3"/>
          <p:cNvSpPr/>
          <p:nvPr/>
        </p:nvSpPr>
        <p:spPr>
          <a:xfrm>
            <a:off x="1097280" y="517876"/>
            <a:ext cx="4839402" cy="847604"/>
          </a:xfrm>
          <a:prstGeom prst="rect">
            <a:avLst/>
          </a:prstGeom>
        </p:spPr>
        <p:txBody>
          <a:bodyPr wrap="none">
            <a:spAutoFit/>
          </a:bodyPr>
          <a:lstStyle/>
          <a:p>
            <a:pPr algn="just">
              <a:lnSpc>
                <a:spcPct val="107000"/>
              </a:lnSpc>
              <a:spcAft>
                <a:spcPts val="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Longitud del cable</a:t>
            </a:r>
            <a:endParaRPr lang="en-US" sz="4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60000"/>
                    </a14:imgEffect>
                  </a14:imgLayer>
                </a14:imgProps>
              </a:ext>
            </a:extLst>
          </a:blip>
          <a:srcRect l="35625" t="50284" r="54259" b="42898"/>
          <a:stretch/>
        </p:blipFill>
        <p:spPr>
          <a:xfrm>
            <a:off x="4835235" y="2521528"/>
            <a:ext cx="2413005" cy="914400"/>
          </a:xfrm>
          <a:prstGeom prst="rect">
            <a:avLst/>
          </a:prstGeom>
        </p:spPr>
      </p:pic>
      <p:pic>
        <p:nvPicPr>
          <p:cNvPr id="6" name="Imagen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60000"/>
                    </a14:imgEffect>
                  </a14:imgLayer>
                </a14:imgProps>
              </a:ext>
            </a:extLst>
          </a:blip>
          <a:srcRect l="36264" t="64299" r="46592" b="29262"/>
          <a:stretch/>
        </p:blipFill>
        <p:spPr>
          <a:xfrm>
            <a:off x="4308763" y="4475017"/>
            <a:ext cx="4123040" cy="870705"/>
          </a:xfrm>
          <a:prstGeom prst="rect">
            <a:avLst/>
          </a:prstGeom>
        </p:spPr>
      </p:pic>
    </p:spTree>
    <p:extLst>
      <p:ext uri="{BB962C8B-B14F-4D97-AF65-F5344CB8AC3E}">
        <p14:creationId xmlns:p14="http://schemas.microsoft.com/office/powerpoint/2010/main" val="2531601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r>
              <a:rPr lang="es-AR" dirty="0">
                <a:solidFill>
                  <a:schemeClr val="tx1"/>
                </a:solidFill>
              </a:rPr>
              <a:t>La masa por unidad de longitud de las líneas </a:t>
            </a:r>
            <a:r>
              <a:rPr lang="es-AR" i="1" dirty="0">
                <a:solidFill>
                  <a:schemeClr val="tx1"/>
                </a:solidFill>
              </a:rPr>
              <a:t>AB </a:t>
            </a:r>
            <a:r>
              <a:rPr lang="es-AR" dirty="0">
                <a:solidFill>
                  <a:schemeClr val="tx1"/>
                </a:solidFill>
              </a:rPr>
              <a:t>y </a:t>
            </a:r>
            <a:r>
              <a:rPr lang="es-AR" i="1" dirty="0">
                <a:solidFill>
                  <a:schemeClr val="tx1"/>
                </a:solidFill>
              </a:rPr>
              <a:t>BC</a:t>
            </a:r>
            <a:r>
              <a:rPr lang="en-US" dirty="0">
                <a:solidFill>
                  <a:schemeClr val="tx1"/>
                </a:solidFill>
              </a:rPr>
              <a:t> </a:t>
            </a:r>
            <a:r>
              <a:rPr lang="es-AR" dirty="0">
                <a:solidFill>
                  <a:schemeClr val="tx1"/>
                </a:solidFill>
              </a:rPr>
              <a:t>mostradas en la figura es de 2 kg/m. La tensión en el punto más</a:t>
            </a:r>
            <a:r>
              <a:rPr lang="en-US" dirty="0">
                <a:solidFill>
                  <a:schemeClr val="tx1"/>
                </a:solidFill>
              </a:rPr>
              <a:t> </a:t>
            </a:r>
            <a:r>
              <a:rPr lang="es-AR" dirty="0">
                <a:solidFill>
                  <a:schemeClr val="tx1"/>
                </a:solidFill>
              </a:rPr>
              <a:t>bajo de </a:t>
            </a:r>
            <a:r>
              <a:rPr lang="es-AR" i="1" dirty="0">
                <a:solidFill>
                  <a:schemeClr val="tx1"/>
                </a:solidFill>
              </a:rPr>
              <a:t>AB </a:t>
            </a:r>
            <a:r>
              <a:rPr lang="es-AR" dirty="0">
                <a:solidFill>
                  <a:schemeClr val="tx1"/>
                </a:solidFill>
              </a:rPr>
              <a:t>es 1.8 </a:t>
            </a:r>
            <a:r>
              <a:rPr lang="es-AR" dirty="0" err="1">
                <a:solidFill>
                  <a:schemeClr val="tx1"/>
                </a:solidFill>
              </a:rPr>
              <a:t>kN</a:t>
            </a:r>
            <a:r>
              <a:rPr lang="es-AR" dirty="0">
                <a:solidFill>
                  <a:schemeClr val="tx1"/>
                </a:solidFill>
              </a:rPr>
              <a:t>. Ambas líneas ejercen </a:t>
            </a:r>
            <a:r>
              <a:rPr lang="es-AR">
                <a:solidFill>
                  <a:schemeClr val="tx1"/>
                </a:solidFill>
              </a:rPr>
              <a:t>fuerzas horizontales</a:t>
            </a:r>
            <a:r>
              <a:rPr lang="en-US" dirty="0">
                <a:solidFill>
                  <a:schemeClr val="tx1"/>
                </a:solidFill>
              </a:rPr>
              <a:t> </a:t>
            </a:r>
            <a:r>
              <a:rPr lang="es-AR" dirty="0">
                <a:solidFill>
                  <a:schemeClr val="tx1"/>
                </a:solidFill>
              </a:rPr>
              <a:t>iguales en </a:t>
            </a:r>
            <a:r>
              <a:rPr lang="es-AR" i="1" dirty="0">
                <a:solidFill>
                  <a:schemeClr val="tx1"/>
                </a:solidFill>
              </a:rPr>
              <a:t>B</a:t>
            </a:r>
            <a:r>
              <a:rPr lang="es-AR" dirty="0">
                <a:solidFill>
                  <a:schemeClr val="tx1"/>
                </a:solidFill>
              </a:rPr>
              <a:t>.</a:t>
            </a:r>
            <a:endParaRPr lang="en-US" dirty="0">
              <a:solidFill>
                <a:schemeClr val="tx1"/>
              </a:solidFill>
            </a:endParaRPr>
          </a:p>
          <a:p>
            <a:pPr algn="just">
              <a:spcBef>
                <a:spcPts val="600"/>
              </a:spcBef>
            </a:pPr>
            <a:r>
              <a:rPr lang="es-AR" dirty="0">
                <a:solidFill>
                  <a:schemeClr val="tx1"/>
                </a:solidFill>
              </a:rPr>
              <a:t>a) Determine las magnitudes de </a:t>
            </a:r>
            <a:r>
              <a:rPr lang="es-AR" i="1" dirty="0">
                <a:solidFill>
                  <a:schemeClr val="tx1"/>
                </a:solidFill>
              </a:rPr>
              <a:t>h</a:t>
            </a:r>
            <a:r>
              <a:rPr lang="es-AR" dirty="0">
                <a:solidFill>
                  <a:schemeClr val="tx1"/>
                </a:solidFill>
              </a:rPr>
              <a:t>1 y </a:t>
            </a:r>
            <a:r>
              <a:rPr lang="es-AR" i="1" dirty="0">
                <a:solidFill>
                  <a:schemeClr val="tx1"/>
                </a:solidFill>
              </a:rPr>
              <a:t>h</a:t>
            </a:r>
            <a:r>
              <a:rPr lang="es-AR" dirty="0">
                <a:solidFill>
                  <a:schemeClr val="tx1"/>
                </a:solidFill>
              </a:rPr>
              <a:t>2.</a:t>
            </a:r>
            <a:endParaRPr lang="en-US" dirty="0">
              <a:solidFill>
                <a:schemeClr val="tx1"/>
              </a:solidFill>
            </a:endParaRPr>
          </a:p>
          <a:p>
            <a:pPr algn="just">
              <a:spcBef>
                <a:spcPts val="600"/>
              </a:spcBef>
            </a:pPr>
            <a:r>
              <a:rPr lang="es-AR" dirty="0">
                <a:solidFill>
                  <a:schemeClr val="tx1"/>
                </a:solidFill>
              </a:rPr>
              <a:t>b) Determine las tensiones máximas en las dos líneas.</a:t>
            </a:r>
            <a:endParaRPr lang="en-US" dirty="0">
              <a:solidFill>
                <a:schemeClr val="tx1"/>
              </a:solidFill>
            </a:endParaRPr>
          </a:p>
          <a:p>
            <a:pPr algn="just">
              <a:spcBef>
                <a:spcPts val="600"/>
              </a:spcBef>
            </a:pPr>
            <a:r>
              <a:rPr lang="es-AR" dirty="0">
                <a:solidFill>
                  <a:schemeClr val="tx1"/>
                </a:solidFill>
              </a:rPr>
              <a:t>c) Determine la longitud del cable entre los puntos A y C</a:t>
            </a:r>
            <a:endParaRPr lang="en-US" dirty="0">
              <a:solidFill>
                <a:schemeClr val="tx1"/>
              </a:solidFill>
            </a:endParaRPr>
          </a:p>
          <a:p>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s-AR"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Cables con cargas uniformemente distribuida a lo largo del cable </a:t>
            </a:r>
            <a:endParaRPr lang="en-US"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39036" t="40753" r="33129" b="39324"/>
          <a:stretch/>
        </p:blipFill>
        <p:spPr bwMode="auto">
          <a:xfrm>
            <a:off x="3220134" y="3916469"/>
            <a:ext cx="5726918" cy="2357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5392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457200" indent="-457200">
              <a:buFont typeface="+mj-lt"/>
              <a:buAutoNum type="alphaLcParenR"/>
            </a:pPr>
            <a:r>
              <a:rPr lang="es-AR" dirty="0">
                <a:solidFill>
                  <a:schemeClr val="tx1"/>
                </a:solidFill>
              </a:rPr>
              <a:t>Las </a:t>
            </a:r>
            <a:r>
              <a:rPr lang="es-ES" dirty="0">
                <a:solidFill>
                  <a:schemeClr val="tx1"/>
                </a:solidFill>
              </a:rPr>
              <a:t>líneas cumplen la condición para una catenaria</a:t>
            </a:r>
          </a:p>
          <a:p>
            <a:pPr lvl="0"/>
            <a:r>
              <a:rPr lang="es-AR" u="sng" dirty="0">
                <a:solidFill>
                  <a:schemeClr val="tx1"/>
                </a:solidFill>
              </a:rPr>
              <a:t>La línea AB</a:t>
            </a:r>
            <a:endParaRPr lang="en-US" u="sng" dirty="0">
              <a:solidFill>
                <a:schemeClr val="tx1"/>
              </a:solidFill>
            </a:endParaRPr>
          </a:p>
          <a:p>
            <a:r>
              <a:rPr lang="es-AR" dirty="0">
                <a:solidFill>
                  <a:schemeClr val="tx1"/>
                </a:solidFill>
              </a:rPr>
              <a:t>El peso por unidad de longitud es:</a:t>
            </a:r>
          </a:p>
          <a:p>
            <a:endParaRPr lang="es-AR" dirty="0">
              <a:solidFill>
                <a:schemeClr val="tx1"/>
              </a:solidFill>
            </a:endParaRPr>
          </a:p>
          <a:p>
            <a:r>
              <a:rPr lang="es-AR" dirty="0">
                <a:solidFill>
                  <a:schemeClr val="tx1"/>
                </a:solidFill>
              </a:rPr>
              <a:t>El parámetro</a:t>
            </a:r>
          </a:p>
          <a:p>
            <a:endParaRPr lang="es-AR" dirty="0">
              <a:solidFill>
                <a:schemeClr val="tx1"/>
              </a:solidFill>
            </a:endParaRPr>
          </a:p>
          <a:p>
            <a:r>
              <a:rPr lang="es-AR" dirty="0">
                <a:solidFill>
                  <a:schemeClr val="tx1"/>
                </a:solidFill>
              </a:rPr>
              <a:t>La flecha es</a:t>
            </a:r>
            <a:endParaRPr lang="en-US" dirty="0">
              <a:solidFill>
                <a:schemeClr val="tx1"/>
              </a:solidFill>
            </a:endParaRPr>
          </a:p>
          <a:p>
            <a:endParaRPr lang="en-US" dirty="0"/>
          </a:p>
          <a:p>
            <a:pPr marL="0" indent="0">
              <a:buNone/>
            </a:pPr>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s-AR"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Cables con cargas uniformemente distribuida a lo largo del cable </a:t>
            </a:r>
            <a:endParaRPr lang="en-US"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5204252" y="2589139"/>
                <a:ext cx="3527889"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𝑤</m:t>
                      </m:r>
                      <m:r>
                        <a:rPr lang="en-US" i="0">
                          <a:latin typeface="Cambria Math" panose="02040503050406030204" pitchFamily="18" charset="0"/>
                        </a:rPr>
                        <m:t>=2 </m:t>
                      </m:r>
                      <m:f>
                        <m:fPr>
                          <m:ctrlPr>
                            <a:rPr lang="en-US" i="1">
                              <a:latin typeface="Cambria Math" panose="02040503050406030204" pitchFamily="18" charset="0"/>
                            </a:rPr>
                          </m:ctrlPr>
                        </m:fPr>
                        <m:num>
                          <m:r>
                            <a:rPr lang="en-US" i="1">
                              <a:latin typeface="Cambria Math" panose="02040503050406030204" pitchFamily="18" charset="0"/>
                            </a:rPr>
                            <m:t>𝑘𝑔</m:t>
                          </m:r>
                        </m:num>
                        <m:den>
                          <m:r>
                            <a:rPr lang="en-US" i="1">
                              <a:latin typeface="Cambria Math" panose="02040503050406030204" pitchFamily="18" charset="0"/>
                            </a:rPr>
                            <m:t>𝑚</m:t>
                          </m:r>
                        </m:den>
                      </m:f>
                      <m:r>
                        <a:rPr lang="en-US" i="0">
                          <a:latin typeface="Cambria Math" panose="02040503050406030204" pitchFamily="18" charset="0"/>
                        </a:rPr>
                        <m:t> . 9,81 </m:t>
                      </m:r>
                      <m:f>
                        <m:fPr>
                          <m:ctrlPr>
                            <a:rPr lang="en-US" i="1">
                              <a:latin typeface="Cambria Math" panose="02040503050406030204" pitchFamily="18" charset="0"/>
                            </a:rPr>
                          </m:ctrlPr>
                        </m:fPr>
                        <m:num>
                          <m:r>
                            <a:rPr lang="en-US" i="1">
                              <a:latin typeface="Cambria Math" panose="02040503050406030204" pitchFamily="18" charset="0"/>
                            </a:rPr>
                            <m:t>𝑚</m:t>
                          </m:r>
                        </m:num>
                        <m:den>
                          <m:sSup>
                            <m:sSupPr>
                              <m:ctrlPr>
                                <a:rPr lang="en-US" i="1">
                                  <a:latin typeface="Cambria Math" panose="02040503050406030204" pitchFamily="18" charset="0"/>
                                </a:rPr>
                              </m:ctrlPr>
                            </m:sSupPr>
                            <m:e>
                              <m:r>
                                <a:rPr lang="en-US" i="1">
                                  <a:latin typeface="Cambria Math" panose="02040503050406030204" pitchFamily="18" charset="0"/>
                                </a:rPr>
                                <m:t>𝑠𝑒𝑔</m:t>
                              </m:r>
                            </m:e>
                            <m:sup>
                              <m:r>
                                <a:rPr lang="en-US" i="0">
                                  <a:latin typeface="Cambria Math" panose="02040503050406030204" pitchFamily="18" charset="0"/>
                                </a:rPr>
                                <m:t>2</m:t>
                              </m:r>
                            </m:sup>
                          </m:sSup>
                        </m:den>
                      </m:f>
                      <m:r>
                        <a:rPr lang="en-US" i="0">
                          <a:latin typeface="Cambria Math" panose="02040503050406030204" pitchFamily="18" charset="0"/>
                        </a:rPr>
                        <m:t>=19,62 </m:t>
                      </m:r>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𝑚</m:t>
                          </m:r>
                        </m:den>
                      </m:f>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5204252" y="2589139"/>
                <a:ext cx="3527889" cy="6668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020541" y="3323457"/>
                <a:ext cx="3590598" cy="837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𝑤</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𝐴𝐵</m:t>
                              </m:r>
                            </m:sub>
                          </m:sSub>
                        </m:den>
                      </m:f>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19,62</m:t>
                          </m:r>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𝑚</m:t>
                              </m:r>
                            </m:den>
                          </m:f>
                        </m:num>
                        <m:den>
                          <m:r>
                            <a:rPr lang="en-US" i="0">
                              <a:latin typeface="Cambria Math" panose="02040503050406030204" pitchFamily="18" charset="0"/>
                            </a:rPr>
                            <m:t>1.800 </m:t>
                          </m:r>
                          <m:r>
                            <a:rPr lang="en-US" i="1">
                              <a:latin typeface="Cambria Math" panose="02040503050406030204" pitchFamily="18" charset="0"/>
                            </a:rPr>
                            <m:t>𝑁</m:t>
                          </m:r>
                        </m:den>
                      </m:f>
                      <m:r>
                        <a:rPr lang="en-US" i="0">
                          <a:latin typeface="Cambria Math" panose="02040503050406030204" pitchFamily="18" charset="0"/>
                        </a:rPr>
                        <m:t>=0,0109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3020541" y="3323457"/>
                <a:ext cx="3590598" cy="83734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256548" y="4785319"/>
                <a:ext cx="441281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1</m:t>
                          </m:r>
                        </m:sub>
                      </m:sSub>
                      <m:r>
                        <a:rPr lang="en-US" i="0">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den>
                          </m:f>
                        </m:e>
                      </m:d>
                      <m:r>
                        <a:rPr lang="en-US" i="0">
                          <a:latin typeface="Cambria Math" panose="02040503050406030204" pitchFamily="18" charset="0"/>
                        </a:rPr>
                        <m:t> . </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i="0">
                                  <a:latin typeface="Cambria Math" panose="02040503050406030204" pitchFamily="18" charset="0"/>
                                </a:rPr>
                                <m:t>cosh</m:t>
                              </m:r>
                            </m:fName>
                            <m:e>
                              <m:d>
                                <m:dPr>
                                  <m:ctrlPr>
                                    <a:rPr lang="en-US" i="1">
                                      <a:latin typeface="Cambria Math" panose="02040503050406030204" pitchFamily="18" charset="0"/>
                                    </a:rPr>
                                  </m:ctrlPr>
                                </m:dPr>
                                <m:e>
                                  <m:r>
                                    <a:rPr lang="en-US" i="0">
                                      <a:latin typeface="Cambria Math" panose="02040503050406030204" pitchFamily="18" charset="0"/>
                                    </a:rPr>
                                    <m:t>30.</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e>
                              </m:d>
                              <m:r>
                                <a:rPr lang="en-US" i="0">
                                  <a:latin typeface="Cambria Math" panose="02040503050406030204" pitchFamily="18" charset="0"/>
                                </a:rPr>
                                <m:t>−1</m:t>
                              </m:r>
                            </m:e>
                          </m:func>
                        </m:e>
                      </m:d>
                      <m:r>
                        <a:rPr lang="en-US" i="0">
                          <a:latin typeface="Cambria Math" panose="02040503050406030204" pitchFamily="18" charset="0"/>
                        </a:rPr>
                        <m:t>=4,949 </m:t>
                      </m:r>
                      <m:r>
                        <a:rPr lang="en-US" i="1">
                          <a:latin typeface="Cambria Math" panose="02040503050406030204" pitchFamily="18" charset="0"/>
                        </a:rPr>
                        <m:t>𝑚</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3256548" y="4785319"/>
                <a:ext cx="4412811" cy="7146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711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u="sng" dirty="0">
                <a:solidFill>
                  <a:schemeClr val="tx1"/>
                </a:solidFill>
              </a:rPr>
              <a:t>La línea BC</a:t>
            </a:r>
            <a:endParaRPr lang="en-US" u="sng" dirty="0">
              <a:solidFill>
                <a:schemeClr val="tx1"/>
              </a:solidFill>
            </a:endParaRPr>
          </a:p>
          <a:p>
            <a:pPr algn="just"/>
            <a:r>
              <a:rPr lang="es-AR" dirty="0">
                <a:solidFill>
                  <a:schemeClr val="tx1"/>
                </a:solidFill>
              </a:rPr>
              <a:t>La componente horizontal de la tensión en B es TAB = 1,8 </a:t>
            </a:r>
            <a:r>
              <a:rPr lang="es-AR" dirty="0" err="1">
                <a:solidFill>
                  <a:schemeClr val="tx1"/>
                </a:solidFill>
              </a:rPr>
              <a:t>kN</a:t>
            </a:r>
            <a:r>
              <a:rPr lang="es-AR" dirty="0">
                <a:solidFill>
                  <a:schemeClr val="tx1"/>
                </a:solidFill>
              </a:rPr>
              <a:t>. Así la tensión en el punto más bajo de BC es 1,8 </a:t>
            </a:r>
            <a:r>
              <a:rPr lang="es-AR" dirty="0" err="1">
                <a:solidFill>
                  <a:schemeClr val="tx1"/>
                </a:solidFill>
              </a:rPr>
              <a:t>kN</a:t>
            </a:r>
            <a:r>
              <a:rPr lang="es-AR" dirty="0">
                <a:solidFill>
                  <a:schemeClr val="tx1"/>
                </a:solidFill>
              </a:rPr>
              <a:t>, y el parámetro a para la línea BC es igual a a</a:t>
            </a:r>
            <a:r>
              <a:rPr lang="es-AR" sz="1400" dirty="0">
                <a:solidFill>
                  <a:schemeClr val="tx1"/>
                </a:solidFill>
              </a:rPr>
              <a:t>1</a:t>
            </a:r>
            <a:r>
              <a:rPr lang="es-AR" dirty="0">
                <a:solidFill>
                  <a:schemeClr val="tx1"/>
                </a:solidFill>
              </a:rPr>
              <a:t>. La flecha para la línea BC será:</a:t>
            </a:r>
            <a:endParaRPr lang="en-US" dirty="0">
              <a:solidFill>
                <a:schemeClr val="tx1"/>
              </a:solidFill>
            </a:endParaRPr>
          </a:p>
          <a:p>
            <a:endParaRPr lang="es-AR" dirty="0"/>
          </a:p>
          <a:p>
            <a:endParaRPr lang="es-AR" dirty="0"/>
          </a:p>
          <a:p>
            <a:pPr marL="457200" lvl="0" indent="-457200">
              <a:buFont typeface="+mj-lt"/>
              <a:buAutoNum type="alphaLcParenR" startAt="2"/>
            </a:pPr>
            <a:r>
              <a:rPr lang="es-AR" dirty="0">
                <a:solidFill>
                  <a:schemeClr val="tx1"/>
                </a:solidFill>
              </a:rPr>
              <a:t>La máxima tensión en la línea AB, es:</a:t>
            </a:r>
          </a:p>
          <a:p>
            <a:pPr marL="457200" lvl="0" indent="-457200">
              <a:buFont typeface="+mj-lt"/>
              <a:buAutoNum type="alphaLcParenR" startAt="2"/>
            </a:pPr>
            <a:endParaRPr lang="es-AR" dirty="0">
              <a:solidFill>
                <a:schemeClr val="tx1"/>
              </a:solidFill>
            </a:endParaRPr>
          </a:p>
          <a:p>
            <a:pPr marL="0" indent="0" algn="just">
              <a:buNone/>
            </a:pPr>
            <a:r>
              <a:rPr lang="es-AR" dirty="0"/>
              <a:t>        </a:t>
            </a:r>
            <a:r>
              <a:rPr lang="es-AR" dirty="0">
                <a:solidFill>
                  <a:schemeClr val="tx1"/>
                </a:solidFill>
              </a:rPr>
              <a:t>La máxima tensión en la línea BC, es:</a:t>
            </a:r>
            <a:endParaRPr lang="en-US" dirty="0">
              <a:solidFill>
                <a:schemeClr val="tx1"/>
              </a:solidFill>
            </a:endParaRPr>
          </a:p>
          <a:p>
            <a:pPr marL="0" lvl="0" indent="0" algn="just">
              <a:buNone/>
            </a:pPr>
            <a:endParaRPr lang="en-US" dirty="0">
              <a:solidFill>
                <a:schemeClr val="tx1"/>
              </a:solidFill>
            </a:endParaRPr>
          </a:p>
          <a:p>
            <a:pPr marL="457200" indent="-457200">
              <a:buFont typeface="+mj-lt"/>
              <a:buAutoNum type="alphaLcParenR" startAt="2"/>
            </a:pPr>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s-AR"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Cables con cargas uniformemente distribuida a lo largo del cable </a:t>
            </a:r>
            <a:endParaRPr lang="en-US"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3886933" y="3071659"/>
                <a:ext cx="441813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0">
                              <a:latin typeface="Cambria Math" panose="02040503050406030204" pitchFamily="18" charset="0"/>
                            </a:rPr>
                            <m:t>2</m:t>
                          </m:r>
                        </m:sub>
                      </m:sSub>
                      <m:r>
                        <a:rPr lang="en-US" i="0">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den>
                          </m:f>
                        </m:e>
                      </m:d>
                      <m:r>
                        <a:rPr lang="en-US" i="0">
                          <a:latin typeface="Cambria Math" panose="02040503050406030204" pitchFamily="18" charset="0"/>
                        </a:rPr>
                        <m:t> . </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i="0">
                                  <a:latin typeface="Cambria Math" panose="02040503050406030204" pitchFamily="18" charset="0"/>
                                </a:rPr>
                                <m:t>cosh</m:t>
                              </m:r>
                            </m:fName>
                            <m:e>
                              <m:d>
                                <m:dPr>
                                  <m:ctrlPr>
                                    <a:rPr lang="en-US" i="1">
                                      <a:latin typeface="Cambria Math" panose="02040503050406030204" pitchFamily="18" charset="0"/>
                                    </a:rPr>
                                  </m:ctrlPr>
                                </m:dPr>
                                <m:e>
                                  <m:r>
                                    <a:rPr lang="en-US" i="0">
                                      <a:latin typeface="Cambria Math" panose="02040503050406030204" pitchFamily="18" charset="0"/>
                                    </a:rPr>
                                    <m:t>20.</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e>
                              </m:d>
                              <m:r>
                                <a:rPr lang="en-US" i="0">
                                  <a:latin typeface="Cambria Math" panose="02040503050406030204" pitchFamily="18" charset="0"/>
                                </a:rPr>
                                <m:t>−1</m:t>
                              </m:r>
                            </m:e>
                          </m:func>
                        </m:e>
                      </m:d>
                      <m:r>
                        <a:rPr lang="en-US" i="0">
                          <a:latin typeface="Cambria Math" panose="02040503050406030204" pitchFamily="18" charset="0"/>
                        </a:rPr>
                        <m:t>=2,189 </m:t>
                      </m:r>
                      <m:r>
                        <a:rPr lang="en-US" i="1">
                          <a:latin typeface="Cambria Math" panose="02040503050406030204" pitchFamily="18" charset="0"/>
                        </a:rPr>
                        <m:t>𝑚</m:t>
                      </m:r>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3886933" y="3071659"/>
                <a:ext cx="4418133" cy="7146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220087" y="4272661"/>
                <a:ext cx="3777573"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𝑚𝑎𝑥</m:t>
                          </m:r>
                        </m:sub>
                        <m:sup>
                          <m:r>
                            <a:rPr lang="en-US" i="1">
                              <a:latin typeface="Cambria Math" panose="02040503050406030204" pitchFamily="18" charset="0"/>
                            </a:rPr>
                            <m:t>𝐴𝐵</m:t>
                          </m:r>
                        </m:sup>
                      </m:sSubSup>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𝐴𝐵</m:t>
                          </m:r>
                        </m:sub>
                      </m:sSub>
                      <m:r>
                        <a:rPr lang="en-US" i="0">
                          <a:latin typeface="Cambria Math" panose="02040503050406030204" pitchFamily="18" charset="0"/>
                        </a:rPr>
                        <m:t>.</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cosh</m:t>
                          </m:r>
                        </m:fName>
                        <m:e>
                          <m:r>
                            <a:rPr lang="en-US" i="0">
                              <a:latin typeface="Cambria Math" panose="02040503050406030204" pitchFamily="18" charset="0"/>
                            </a:rPr>
                            <m:t>30.</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e>
                      </m:func>
                      <m:r>
                        <a:rPr lang="en-US" i="0">
                          <a:latin typeface="Cambria Math" panose="02040503050406030204" pitchFamily="18" charset="0"/>
                        </a:rPr>
                        <m:t>=1897,1 </m:t>
                      </m:r>
                      <m:r>
                        <a:rPr lang="en-US" i="1">
                          <a:latin typeface="Cambria Math" panose="02040503050406030204" pitchFamily="18" charset="0"/>
                        </a:rPr>
                        <m:t>𝑁</m:t>
                      </m:r>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5220087" y="4272661"/>
                <a:ext cx="3777573" cy="3700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215343" y="5354039"/>
                <a:ext cx="3782317"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𝑚𝑎𝑥</m:t>
                          </m:r>
                        </m:sub>
                        <m:sup>
                          <m:r>
                            <a:rPr lang="en-US" i="1">
                              <a:latin typeface="Cambria Math" panose="02040503050406030204" pitchFamily="18" charset="0"/>
                            </a:rPr>
                            <m:t>𝐵𝐶</m:t>
                          </m:r>
                        </m:sup>
                      </m:sSubSup>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𝐵𝐶</m:t>
                          </m:r>
                        </m:sub>
                      </m:sSub>
                      <m:r>
                        <a:rPr lang="en-US" i="0">
                          <a:latin typeface="Cambria Math" panose="02040503050406030204" pitchFamily="18" charset="0"/>
                        </a:rPr>
                        <m:t>.</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cosh</m:t>
                          </m:r>
                        </m:fName>
                        <m:e>
                          <m:r>
                            <a:rPr lang="en-US" i="0">
                              <a:latin typeface="Cambria Math" panose="02040503050406030204" pitchFamily="18" charset="0"/>
                            </a:rPr>
                            <m:t>20.</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e>
                      </m:func>
                      <m:r>
                        <a:rPr lang="en-US" i="0">
                          <a:latin typeface="Cambria Math" panose="02040503050406030204" pitchFamily="18" charset="0"/>
                        </a:rPr>
                        <m:t>=1842,9 </m:t>
                      </m:r>
                      <m:r>
                        <a:rPr lang="en-US" i="1">
                          <a:latin typeface="Cambria Math" panose="02040503050406030204" pitchFamily="18" charset="0"/>
                        </a:rPr>
                        <m:t>𝑁</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5215343" y="5354039"/>
                <a:ext cx="3782317" cy="3702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1649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457200" lvl="0" indent="-457200">
              <a:buFont typeface="+mj-lt"/>
              <a:buAutoNum type="alphaLcParenR" startAt="3"/>
            </a:pPr>
            <a:r>
              <a:rPr lang="es-AR" dirty="0">
                <a:solidFill>
                  <a:schemeClr val="tx1"/>
                </a:solidFill>
              </a:rPr>
              <a:t>La longitud del cable entre los puntos A y C será la suma de las longitudes parciales de los tramos entre dichos puntos                                                 ; calculadas mediante la expresión:</a:t>
            </a:r>
            <a:endParaRPr lang="en-US" dirty="0">
              <a:solidFill>
                <a:schemeClr val="tx1"/>
              </a:solidFill>
            </a:endParaRPr>
          </a:p>
          <a:p>
            <a:pPr marL="0" indent="0">
              <a:buNone/>
            </a:pPr>
            <a:endParaRPr lang="en-US" dirty="0"/>
          </a:p>
        </p:txBody>
      </p:sp>
      <p:sp>
        <p:nvSpPr>
          <p:cNvPr id="4" name="Rectángulo 3"/>
          <p:cNvSpPr/>
          <p:nvPr/>
        </p:nvSpPr>
        <p:spPr>
          <a:xfrm>
            <a:off x="1097280" y="131234"/>
            <a:ext cx="10058400" cy="1512209"/>
          </a:xfrm>
          <a:prstGeom prst="rect">
            <a:avLst/>
          </a:prstGeom>
        </p:spPr>
        <p:txBody>
          <a:bodyPr wrap="square">
            <a:spAutoFit/>
          </a:bodyPr>
          <a:lstStyle/>
          <a:p>
            <a:pPr algn="just">
              <a:lnSpc>
                <a:spcPct val="107000"/>
              </a:lnSpc>
              <a:spcAft>
                <a:spcPts val="800"/>
              </a:spcAft>
            </a:pPr>
            <a:r>
              <a:rPr lang="es-AR" sz="4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Ejercicio</a:t>
            </a:r>
            <a:r>
              <a:rPr lang="es-AR"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AR" sz="3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es-AR"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Cables con cargas uniformemente distribuida a lo largo del cable </a:t>
            </a:r>
            <a:endParaRPr lang="en-US" sz="29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4339535" y="2529034"/>
                <a:ext cx="387869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r>
                            <a:rPr lang="en-US" i="1">
                              <a:latin typeface="Cambria Math" panose="02040503050406030204" pitchFamily="18" charset="0"/>
                            </a:rPr>
                            <m:t>𝑎</m:t>
                          </m:r>
                        </m:den>
                      </m:f>
                      <m:r>
                        <a:rPr lang="en-US" i="0">
                          <a:latin typeface="Cambria Math" panose="02040503050406030204" pitchFamily="18" charset="0"/>
                        </a:rPr>
                        <m:t> . </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𝑥</m:t>
                              </m:r>
                            </m:sup>
                          </m:sSup>
                          <m:r>
                            <a:rPr lang="en-US" i="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𝑥</m:t>
                              </m:r>
                            </m:sup>
                          </m:sSup>
                        </m:e>
                      </m:d>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𝑠𝑒𝑛h</m:t>
                          </m:r>
                          <m:r>
                            <a:rPr lang="en-US" i="0">
                              <a:latin typeface="Cambria Math" panose="02040503050406030204" pitchFamily="18" charset="0"/>
                            </a:rPr>
                            <m:t> </m:t>
                          </m:r>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𝑥</m:t>
                          </m:r>
                        </m:num>
                        <m:den>
                          <m:r>
                            <a:rPr lang="en-US" i="1">
                              <a:latin typeface="Cambria Math" panose="02040503050406030204" pitchFamily="18" charset="0"/>
                            </a:rPr>
                            <m:t>𝑎</m:t>
                          </m:r>
                        </m:den>
                      </m:f>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4339535" y="2529034"/>
                <a:ext cx="3878690" cy="6182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426900" y="2105461"/>
                <a:ext cx="27924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1</m:t>
                          </m:r>
                          <m:r>
                            <a:rPr lang="en-US" i="1">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1</m:t>
                          </m:r>
                          <m:r>
                            <a:rPr lang="en-US" i="1">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2</m:t>
                          </m:r>
                          <m:r>
                            <a:rPr lang="en-US" i="1">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2</m:t>
                          </m:r>
                          <m:r>
                            <a:rPr lang="en-US" i="1">
                              <a:latin typeface="Cambria Math" panose="02040503050406030204" pitchFamily="18" charset="0"/>
                            </a:rPr>
                            <m:t>𝐿</m:t>
                          </m:r>
                        </m:sub>
                      </m:sSub>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4426900" y="2105461"/>
                <a:ext cx="279249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283445" y="3358223"/>
                <a:ext cx="4166846" cy="10173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1</m:t>
                          </m:r>
                          <m:r>
                            <a:rPr lang="en-US" i="1">
                              <a:latin typeface="Cambria Math" panose="02040503050406030204" pitchFamily="18" charset="0"/>
                            </a:rPr>
                            <m:t>𝑅</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𝑠𝑒𝑛h</m:t>
                          </m:r>
                          <m:r>
                            <a:rPr lang="en-US" i="0">
                              <a:latin typeface="Cambria Math" panose="02040503050406030204" pitchFamily="18" charset="0"/>
                            </a:rPr>
                            <m:t> 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r>
                            <a:rPr lang="en-US" i="0">
                              <a:latin typeface="Cambria Math" panose="02040503050406030204" pitchFamily="18" charset="0"/>
                            </a:rPr>
                            <m:t>.30 </m:t>
                          </m:r>
                          <m:r>
                            <a:rPr lang="en-US" i="1">
                              <a:latin typeface="Cambria Math" panose="02040503050406030204" pitchFamily="18" charset="0"/>
                            </a:rPr>
                            <m:t>𝑚</m:t>
                          </m:r>
                        </m:num>
                        <m:den>
                          <m:r>
                            <a:rPr lang="en-US" i="0">
                              <a:latin typeface="Cambria Math" panose="02040503050406030204" pitchFamily="18" charset="0"/>
                            </a:rPr>
                            <m:t>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den>
                      </m:f>
                      <m:r>
                        <a:rPr lang="en-US" i="0">
                          <a:latin typeface="Cambria Math" panose="02040503050406030204" pitchFamily="18" charset="0"/>
                        </a:rPr>
                        <m:t>=30,54 </m:t>
                      </m:r>
                      <m:r>
                        <a:rPr lang="en-US" i="1">
                          <a:latin typeface="Cambria Math" panose="02040503050406030204" pitchFamily="18" charset="0"/>
                        </a:rPr>
                        <m:t>𝑚</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1283445" y="3358223"/>
                <a:ext cx="4166846" cy="10173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823148" y="3316018"/>
                <a:ext cx="4147033" cy="10173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1</m:t>
                          </m:r>
                          <m:r>
                            <a:rPr lang="en-US" i="1">
                              <a:latin typeface="Cambria Math" panose="02040503050406030204" pitchFamily="18" charset="0"/>
                            </a:rPr>
                            <m:t>𝐿</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𝑠𝑒𝑛h</m:t>
                          </m:r>
                          <m:r>
                            <a:rPr lang="en-US" i="0">
                              <a:latin typeface="Cambria Math" panose="02040503050406030204" pitchFamily="18" charset="0"/>
                            </a:rPr>
                            <m:t> 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r>
                            <a:rPr lang="en-US" i="0">
                              <a:latin typeface="Cambria Math" panose="02040503050406030204" pitchFamily="18" charset="0"/>
                            </a:rPr>
                            <m:t>.30 </m:t>
                          </m:r>
                          <m:r>
                            <a:rPr lang="en-US" i="1">
                              <a:latin typeface="Cambria Math" panose="02040503050406030204" pitchFamily="18" charset="0"/>
                            </a:rPr>
                            <m:t>𝑚</m:t>
                          </m:r>
                        </m:num>
                        <m:den>
                          <m:r>
                            <a:rPr lang="en-US" i="0">
                              <a:latin typeface="Cambria Math" panose="02040503050406030204" pitchFamily="18" charset="0"/>
                            </a:rPr>
                            <m:t>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den>
                      </m:f>
                      <m:r>
                        <a:rPr lang="en-US" i="0">
                          <a:latin typeface="Cambria Math" panose="02040503050406030204" pitchFamily="18" charset="0"/>
                        </a:rPr>
                        <m:t>=30,54 </m:t>
                      </m:r>
                      <m:r>
                        <a:rPr lang="en-US" i="1">
                          <a:latin typeface="Cambria Math" panose="02040503050406030204" pitchFamily="18" charset="0"/>
                        </a:rPr>
                        <m:t>𝑚</m:t>
                      </m:r>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5823148" y="3316018"/>
                <a:ext cx="4147033" cy="10173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305229" y="4476956"/>
                <a:ext cx="4172168" cy="10173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2</m:t>
                          </m:r>
                          <m:r>
                            <a:rPr lang="en-US" i="1">
                              <a:latin typeface="Cambria Math" panose="02040503050406030204" pitchFamily="18" charset="0"/>
                            </a:rPr>
                            <m:t>𝑅</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𝑠𝑒𝑛h</m:t>
                          </m:r>
                          <m:r>
                            <a:rPr lang="en-US" i="0">
                              <a:latin typeface="Cambria Math" panose="02040503050406030204" pitchFamily="18" charset="0"/>
                            </a:rPr>
                            <m:t> 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r>
                            <a:rPr lang="en-US" i="0">
                              <a:latin typeface="Cambria Math" panose="02040503050406030204" pitchFamily="18" charset="0"/>
                            </a:rPr>
                            <m:t>.20 </m:t>
                          </m:r>
                          <m:r>
                            <a:rPr lang="en-US" i="1">
                              <a:latin typeface="Cambria Math" panose="02040503050406030204" pitchFamily="18" charset="0"/>
                            </a:rPr>
                            <m:t>𝑚</m:t>
                          </m:r>
                        </m:num>
                        <m:den>
                          <m:r>
                            <a:rPr lang="en-US" i="0">
                              <a:latin typeface="Cambria Math" panose="02040503050406030204" pitchFamily="18" charset="0"/>
                            </a:rPr>
                            <m:t>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den>
                      </m:f>
                      <m:r>
                        <a:rPr lang="en-US" i="0">
                          <a:latin typeface="Cambria Math" panose="02040503050406030204" pitchFamily="18" charset="0"/>
                        </a:rPr>
                        <m:t>=20,16 </m:t>
                      </m:r>
                      <m:r>
                        <a:rPr lang="en-US" i="1">
                          <a:latin typeface="Cambria Math" panose="02040503050406030204" pitchFamily="18" charset="0"/>
                        </a:rPr>
                        <m:t>𝑚</m:t>
                      </m:r>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1305229" y="4476956"/>
                <a:ext cx="4172168" cy="10173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850254" y="4420684"/>
                <a:ext cx="4152354" cy="10173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0">
                              <a:latin typeface="Cambria Math" panose="02040503050406030204" pitchFamily="18" charset="0"/>
                            </a:rPr>
                            <m:t>2</m:t>
                          </m:r>
                          <m:r>
                            <a:rPr lang="en-US" i="1">
                              <a:latin typeface="Cambria Math" panose="02040503050406030204" pitchFamily="18" charset="0"/>
                            </a:rPr>
                            <m:t>𝐿</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𝑠𝑒𝑛h</m:t>
                          </m:r>
                          <m:r>
                            <a:rPr lang="en-US" i="0">
                              <a:latin typeface="Cambria Math" panose="02040503050406030204" pitchFamily="18" charset="0"/>
                            </a:rPr>
                            <m:t> 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r>
                            <a:rPr lang="en-US" i="0">
                              <a:latin typeface="Cambria Math" panose="02040503050406030204" pitchFamily="18" charset="0"/>
                            </a:rPr>
                            <m:t>.20 </m:t>
                          </m:r>
                          <m:r>
                            <a:rPr lang="en-US" i="1">
                              <a:latin typeface="Cambria Math" panose="02040503050406030204" pitchFamily="18" charset="0"/>
                            </a:rPr>
                            <m:t>𝑚</m:t>
                          </m:r>
                        </m:num>
                        <m:den>
                          <m:r>
                            <a:rPr lang="en-US" i="0">
                              <a:latin typeface="Cambria Math" panose="02040503050406030204" pitchFamily="18" charset="0"/>
                            </a:rPr>
                            <m:t>0,0109 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𝑚</m:t>
                              </m:r>
                            </m:den>
                          </m:f>
                        </m:den>
                      </m:f>
                      <m:r>
                        <a:rPr lang="en-US" i="0">
                          <a:latin typeface="Cambria Math" panose="02040503050406030204" pitchFamily="18" charset="0"/>
                        </a:rPr>
                        <m:t>=20,16 </m:t>
                      </m:r>
                      <m:r>
                        <a:rPr lang="en-US" i="1">
                          <a:latin typeface="Cambria Math" panose="02040503050406030204" pitchFamily="18" charset="0"/>
                        </a:rPr>
                        <m:t>𝑚</m:t>
                      </m:r>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5850254" y="4420684"/>
                <a:ext cx="4152354" cy="101739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618564" y="5735098"/>
                <a:ext cx="47848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 30,54 </m:t>
                      </m:r>
                      <m:r>
                        <a:rPr lang="en-US" i="1">
                          <a:latin typeface="Cambria Math" panose="02040503050406030204" pitchFamily="18" charset="0"/>
                        </a:rPr>
                        <m:t>𝑚</m:t>
                      </m:r>
                      <m:r>
                        <a:rPr lang="en-US" i="0">
                          <a:latin typeface="Cambria Math" panose="02040503050406030204" pitchFamily="18" charset="0"/>
                        </a:rPr>
                        <m:t>+30,54 </m:t>
                      </m:r>
                      <m:r>
                        <a:rPr lang="en-US" i="1">
                          <a:latin typeface="Cambria Math" panose="02040503050406030204" pitchFamily="18" charset="0"/>
                        </a:rPr>
                        <m:t>𝑚</m:t>
                      </m:r>
                      <m:r>
                        <a:rPr lang="en-US" i="0">
                          <a:latin typeface="Cambria Math" panose="02040503050406030204" pitchFamily="18" charset="0"/>
                        </a:rPr>
                        <m:t>+20,16 </m:t>
                      </m:r>
                      <m:r>
                        <a:rPr lang="en-US" i="1">
                          <a:latin typeface="Cambria Math" panose="02040503050406030204" pitchFamily="18" charset="0"/>
                        </a:rPr>
                        <m:t>𝑚</m:t>
                      </m:r>
                      <m:r>
                        <a:rPr lang="en-US" i="0">
                          <a:latin typeface="Cambria Math" panose="02040503050406030204" pitchFamily="18" charset="0"/>
                        </a:rPr>
                        <m:t>+20,16 </m:t>
                      </m:r>
                      <m:r>
                        <a:rPr lang="en-US" i="1">
                          <a:latin typeface="Cambria Math" panose="02040503050406030204" pitchFamily="18" charset="0"/>
                        </a:rPr>
                        <m:t>𝑚</m:t>
                      </m:r>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618564" y="5735098"/>
                <a:ext cx="478483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5983431" y="5735098"/>
                <a:ext cx="16037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=101,40 </m:t>
                      </m:r>
                      <m:r>
                        <a:rPr lang="en-US" i="1">
                          <a:latin typeface="Cambria Math" panose="02040503050406030204" pitchFamily="18" charset="0"/>
                        </a:rPr>
                        <m:t>𝑚</m:t>
                      </m:r>
                    </m:oMath>
                  </m:oMathPara>
                </a14:m>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5983431" y="5735098"/>
                <a:ext cx="1603772"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979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sp>
        <p:nvSpPr>
          <p:cNvPr id="3" name="Marcador de contenido 2"/>
          <p:cNvSpPr>
            <a:spLocks noGrp="1"/>
          </p:cNvSpPr>
          <p:nvPr>
            <p:ph idx="1"/>
          </p:nvPr>
        </p:nvSpPr>
        <p:spPr/>
        <p:txBody>
          <a:bodyPr/>
          <a:lstStyle/>
          <a:p>
            <a:pPr algn="just"/>
            <a:r>
              <a:rPr lang="es-AR" dirty="0">
                <a:solidFill>
                  <a:schemeClr val="tx1"/>
                </a:solidFill>
              </a:rPr>
              <a:t>Consideremos el marco de la figura. Se desea conocer las fuerzas que actúan sobre los miembros AE, BC y AD cuando se aplica una carga P, como se muestra.</a:t>
            </a:r>
            <a:endParaRPr lang="en-US" dirty="0">
              <a:solidFill>
                <a:schemeClr val="tx1"/>
              </a:solidFill>
            </a:endParaRPr>
          </a:p>
          <a:p>
            <a:pPr algn="just"/>
            <a:endParaRPr lang="en-US" dirty="0">
              <a:solidFill>
                <a:schemeClr val="tx1"/>
              </a:solidFill>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49729" t="48601" r="27359" b="14873"/>
          <a:stretch/>
        </p:blipFill>
        <p:spPr bwMode="auto">
          <a:xfrm>
            <a:off x="4456833" y="2500101"/>
            <a:ext cx="3800476" cy="3679026"/>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8118765" y="4059382"/>
            <a:ext cx="3036916" cy="369332"/>
          </a:xfrm>
          <a:prstGeom prst="rect">
            <a:avLst/>
          </a:prstGeom>
          <a:noFill/>
        </p:spPr>
        <p:txBody>
          <a:bodyPr wrap="square" rtlCol="0">
            <a:spAutoFit/>
          </a:bodyPr>
          <a:lstStyle/>
          <a:p>
            <a:r>
              <a:rPr lang="es-AR" dirty="0"/>
              <a:t>D.C.L. de la estructura general</a:t>
            </a:r>
            <a:endParaRPr lang="en-US" dirty="0"/>
          </a:p>
        </p:txBody>
      </p:sp>
    </p:spTree>
    <p:extLst>
      <p:ext uri="{BB962C8B-B14F-4D97-AF65-F5344CB8AC3E}">
        <p14:creationId xmlns:p14="http://schemas.microsoft.com/office/powerpoint/2010/main" val="22387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3"/>
            <a:ext cx="10058400" cy="4180993"/>
          </a:xfrm>
        </p:spPr>
        <p:txBody>
          <a:bodyPr>
            <a:normAutofit fontScale="92500" lnSpcReduction="20000"/>
          </a:bodyPr>
          <a:lstStyle/>
          <a:p>
            <a:pPr algn="just"/>
            <a:r>
              <a:rPr lang="es-AR" dirty="0">
                <a:solidFill>
                  <a:schemeClr val="tx1"/>
                </a:solidFill>
              </a:rPr>
              <a:t>Como las articulaciones A, B, E y D son vínculos de segundo grado, las fuerzas en esos puntos son de dirección desconocida, y se representan por sus componentes </a:t>
            </a:r>
            <a:r>
              <a:rPr lang="es-AR" dirty="0" err="1">
                <a:solidFill>
                  <a:schemeClr val="tx1"/>
                </a:solidFill>
              </a:rPr>
              <a:t>Ax</a:t>
            </a:r>
            <a:r>
              <a:rPr lang="es-AR" dirty="0">
                <a:solidFill>
                  <a:schemeClr val="tx1"/>
                </a:solidFill>
              </a:rPr>
              <a:t>, Ay, </a:t>
            </a:r>
            <a:r>
              <a:rPr lang="es-AR" dirty="0" err="1">
                <a:solidFill>
                  <a:schemeClr val="tx1"/>
                </a:solidFill>
              </a:rPr>
              <a:t>Bx</a:t>
            </a:r>
            <a:r>
              <a:rPr lang="es-AR" dirty="0">
                <a:solidFill>
                  <a:schemeClr val="tx1"/>
                </a:solidFill>
              </a:rPr>
              <a:t>, </a:t>
            </a:r>
            <a:r>
              <a:rPr lang="es-AR" dirty="0" err="1">
                <a:solidFill>
                  <a:schemeClr val="tx1"/>
                </a:solidFill>
              </a:rPr>
              <a:t>By</a:t>
            </a:r>
            <a:r>
              <a:rPr lang="es-AR" dirty="0">
                <a:solidFill>
                  <a:schemeClr val="tx1"/>
                </a:solidFill>
              </a:rPr>
              <a:t>, etc. En el punto F se admite el desplazamiento de la barra BC en sentido horizontal; por lo tanto, en F existe un vínculo de primer grado, con reacción en dirección vertical (restringiendo el movimiento en esa dirección).</a:t>
            </a:r>
          </a:p>
          <a:p>
            <a:pPr algn="just"/>
            <a:r>
              <a:rPr lang="es-AR" dirty="0">
                <a:solidFill>
                  <a:schemeClr val="tx1"/>
                </a:solidFill>
              </a:rPr>
              <a:t>Desde el punto de vista de la estructura como un todo, no es posible determinar las cuatro componentes de reacciones: Ex, </a:t>
            </a:r>
            <a:r>
              <a:rPr lang="es-AR" dirty="0" err="1">
                <a:solidFill>
                  <a:schemeClr val="tx1"/>
                </a:solidFill>
              </a:rPr>
              <a:t>Ey</a:t>
            </a:r>
            <a:r>
              <a:rPr lang="es-AR" dirty="0">
                <a:solidFill>
                  <a:schemeClr val="tx1"/>
                </a:solidFill>
              </a:rPr>
              <a:t>, </a:t>
            </a:r>
            <a:r>
              <a:rPr lang="es-AR" dirty="0" err="1">
                <a:solidFill>
                  <a:schemeClr val="tx1"/>
                </a:solidFill>
              </a:rPr>
              <a:t>Dx</a:t>
            </a:r>
            <a:r>
              <a:rPr lang="es-AR" dirty="0">
                <a:solidFill>
                  <a:schemeClr val="tx1"/>
                </a:solidFill>
              </a:rPr>
              <a:t>, Dy ya que solo se dispone de tres ecuaciones. </a:t>
            </a:r>
          </a:p>
          <a:p>
            <a:pPr algn="just"/>
            <a:r>
              <a:rPr lang="es-AR" dirty="0">
                <a:solidFill>
                  <a:schemeClr val="tx1"/>
                </a:solidFill>
              </a:rPr>
              <a:t>Para comprobar si el sistema es estáticamente determinado, hay que desmembrarlo, contar el número de incógnitas y compararlo con el número de ecuaciones independientes; si el número de incógnitas es mayor, el sistema será indeterminado.</a:t>
            </a:r>
          </a:p>
          <a:p>
            <a:pPr algn="just"/>
            <a:r>
              <a:rPr lang="es-AR" dirty="0">
                <a:solidFill>
                  <a:schemeClr val="tx1"/>
                </a:solidFill>
              </a:rPr>
              <a:t>Al desmembrar la estructura, se deben expresar todas las fuerzas que los miembros ejercen entre sí. Por ejemplo, la barra 1 ejerce sobre la barra 2 una fuerza de dirección desconocida en B, la cual se representa por sus componentes </a:t>
            </a:r>
            <a:r>
              <a:rPr lang="es-AR" dirty="0" err="1">
                <a:solidFill>
                  <a:schemeClr val="tx1"/>
                </a:solidFill>
              </a:rPr>
              <a:t>Bx</a:t>
            </a:r>
            <a:r>
              <a:rPr lang="es-AR" dirty="0">
                <a:solidFill>
                  <a:schemeClr val="tx1"/>
                </a:solidFill>
              </a:rPr>
              <a:t> y </a:t>
            </a:r>
            <a:r>
              <a:rPr lang="es-AR" dirty="0" err="1">
                <a:solidFill>
                  <a:schemeClr val="tx1"/>
                </a:solidFill>
              </a:rPr>
              <a:t>By</a:t>
            </a:r>
            <a:r>
              <a:rPr lang="es-AR" dirty="0">
                <a:solidFill>
                  <a:schemeClr val="tx1"/>
                </a:solidFill>
              </a:rPr>
              <a:t> cuyos sentidos se seleccionan arbitrariamente; a su vez el cuerpo 2 ejerce, en el mismo punto, una fuerza igual y de sentido contrario, cuyas componentes –</a:t>
            </a:r>
            <a:r>
              <a:rPr lang="es-AR" dirty="0" err="1">
                <a:solidFill>
                  <a:schemeClr val="tx1"/>
                </a:solidFill>
              </a:rPr>
              <a:t>Bx</a:t>
            </a:r>
            <a:r>
              <a:rPr lang="es-AR" dirty="0">
                <a:solidFill>
                  <a:schemeClr val="tx1"/>
                </a:solidFill>
              </a:rPr>
              <a:t> y –</a:t>
            </a:r>
            <a:r>
              <a:rPr lang="es-AR" dirty="0" err="1">
                <a:solidFill>
                  <a:schemeClr val="tx1"/>
                </a:solidFill>
              </a:rPr>
              <a:t>By</a:t>
            </a:r>
            <a:r>
              <a:rPr lang="es-AR" dirty="0">
                <a:solidFill>
                  <a:schemeClr val="tx1"/>
                </a:solidFill>
              </a:rPr>
              <a:t> se colocan en el cuerpo 1. El signo se ha omitido, en el dibujo del despiece, puesto que se han colocado en sentido contrario (acción y reacción). Un procedimiento similar debe hacerse en el punto F. </a:t>
            </a:r>
            <a:endParaRPr lang="en-US" dirty="0">
              <a:solidFill>
                <a:schemeClr val="tx1"/>
              </a:solidFill>
            </a:endParaRPr>
          </a:p>
          <a:p>
            <a:endParaRPr lang="en-US" dirty="0"/>
          </a:p>
        </p:txBody>
      </p:sp>
      <p:sp>
        <p:nvSpPr>
          <p:cNvPr id="4"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spTree>
    <p:extLst>
      <p:ext uri="{BB962C8B-B14F-4D97-AF65-F5344CB8AC3E}">
        <p14:creationId xmlns:p14="http://schemas.microsoft.com/office/powerpoint/2010/main" val="206435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337262" y="2004805"/>
            <a:ext cx="7772400" cy="4188402"/>
          </a:xfrm>
          <a:prstGeom prst="rect">
            <a:avLst/>
          </a:prstGeom>
          <a:noFill/>
          <a:ln>
            <a:noFill/>
          </a:ln>
        </p:spPr>
      </p:pic>
      <p:sp>
        <p:nvSpPr>
          <p:cNvPr id="5"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sp>
        <p:nvSpPr>
          <p:cNvPr id="6" name="CuadroTexto 5"/>
          <p:cNvSpPr txBox="1"/>
          <p:nvPr/>
        </p:nvSpPr>
        <p:spPr>
          <a:xfrm>
            <a:off x="1097280" y="1879886"/>
            <a:ext cx="6730538" cy="369332"/>
          </a:xfrm>
          <a:prstGeom prst="rect">
            <a:avLst/>
          </a:prstGeom>
          <a:noFill/>
        </p:spPr>
        <p:txBody>
          <a:bodyPr wrap="square" rtlCol="0">
            <a:spAutoFit/>
          </a:bodyPr>
          <a:lstStyle/>
          <a:p>
            <a:r>
              <a:rPr lang="es-AR" u="sng" dirty="0"/>
              <a:t>Desmembramiento o despiece de la estructura</a:t>
            </a:r>
            <a:endParaRPr lang="en-US" u="sng" dirty="0"/>
          </a:p>
        </p:txBody>
      </p:sp>
    </p:spTree>
    <p:extLst>
      <p:ext uri="{BB962C8B-B14F-4D97-AF65-F5344CB8AC3E}">
        <p14:creationId xmlns:p14="http://schemas.microsoft.com/office/powerpoint/2010/main" val="79290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219807"/>
            <a:ext cx="10058400" cy="2947939"/>
          </a:xfrm>
        </p:spPr>
        <p:txBody>
          <a:bodyPr>
            <a:normAutofit/>
          </a:bodyPr>
          <a:lstStyle/>
          <a:p>
            <a:pPr algn="just"/>
            <a:r>
              <a:rPr lang="es-AR" dirty="0">
                <a:solidFill>
                  <a:schemeClr val="tx1"/>
                </a:solidFill>
              </a:rPr>
              <a:t>Lo importante, en el análisis de estructuras de este tipo, es que, si se asigna un sentido para una acción, la reacción, necesariamente es de sentido opuesto. Una forma de comprobar que es correcto el procedimiento de especificación de las fuerzas consiste en armar mentalmente la estructura y comprobar que las fuerzas internas desaparecen; así la estructura queda sometida únicamente a fuerzas externas.</a:t>
            </a:r>
            <a:endParaRPr lang="en-US" dirty="0">
              <a:solidFill>
                <a:schemeClr val="tx1"/>
              </a:solidFill>
            </a:endParaRPr>
          </a:p>
          <a:p>
            <a:pPr algn="just"/>
            <a:r>
              <a:rPr lang="es-AR" dirty="0">
                <a:solidFill>
                  <a:schemeClr val="tx1"/>
                </a:solidFill>
              </a:rPr>
              <a:t>Para cada elemento de la estructura, se pueden plantear tres ecuaciones de equilibrio que producen en total nueve ecuaciones independientes. Ahora observemos cuantas incógnitas hay: Ex, </a:t>
            </a:r>
            <a:r>
              <a:rPr lang="es-AR" dirty="0" err="1">
                <a:solidFill>
                  <a:schemeClr val="tx1"/>
                </a:solidFill>
              </a:rPr>
              <a:t>Ey</a:t>
            </a:r>
            <a:r>
              <a:rPr lang="es-AR" dirty="0">
                <a:solidFill>
                  <a:schemeClr val="tx1"/>
                </a:solidFill>
              </a:rPr>
              <a:t>, </a:t>
            </a:r>
            <a:r>
              <a:rPr lang="es-AR" dirty="0" err="1">
                <a:solidFill>
                  <a:schemeClr val="tx1"/>
                </a:solidFill>
              </a:rPr>
              <a:t>Fy</a:t>
            </a:r>
            <a:r>
              <a:rPr lang="es-AR" dirty="0">
                <a:solidFill>
                  <a:schemeClr val="tx1"/>
                </a:solidFill>
              </a:rPr>
              <a:t>, </a:t>
            </a:r>
            <a:r>
              <a:rPr lang="es-AR" dirty="0" err="1">
                <a:solidFill>
                  <a:schemeClr val="tx1"/>
                </a:solidFill>
              </a:rPr>
              <a:t>Ax</a:t>
            </a:r>
            <a:r>
              <a:rPr lang="es-AR" dirty="0">
                <a:solidFill>
                  <a:schemeClr val="tx1"/>
                </a:solidFill>
              </a:rPr>
              <a:t>, Ay, </a:t>
            </a:r>
            <a:r>
              <a:rPr lang="es-AR" dirty="0" err="1">
                <a:solidFill>
                  <a:schemeClr val="tx1"/>
                </a:solidFill>
              </a:rPr>
              <a:t>Dx</a:t>
            </a:r>
            <a:r>
              <a:rPr lang="es-AR" dirty="0">
                <a:solidFill>
                  <a:schemeClr val="tx1"/>
                </a:solidFill>
              </a:rPr>
              <a:t>, Dy, </a:t>
            </a:r>
            <a:r>
              <a:rPr lang="es-AR" dirty="0" err="1">
                <a:solidFill>
                  <a:schemeClr val="tx1"/>
                </a:solidFill>
              </a:rPr>
              <a:t>Bx</a:t>
            </a:r>
            <a:r>
              <a:rPr lang="es-AR" dirty="0">
                <a:solidFill>
                  <a:schemeClr val="tx1"/>
                </a:solidFill>
              </a:rPr>
              <a:t> y </a:t>
            </a:r>
            <a:r>
              <a:rPr lang="es-AR" dirty="0" err="1">
                <a:solidFill>
                  <a:schemeClr val="tx1"/>
                </a:solidFill>
              </a:rPr>
              <a:t>By</a:t>
            </a:r>
            <a:r>
              <a:rPr lang="es-AR" dirty="0">
                <a:solidFill>
                  <a:schemeClr val="tx1"/>
                </a:solidFill>
              </a:rPr>
              <a:t>. Dado que son nueve incógnitas en total, la estructura es estáticamente determinada.</a:t>
            </a:r>
            <a:endParaRPr lang="en-US" dirty="0">
              <a:solidFill>
                <a:schemeClr val="tx1"/>
              </a:solidFill>
            </a:endParaRPr>
          </a:p>
          <a:p>
            <a:endParaRPr lang="en-US" dirty="0"/>
          </a:p>
        </p:txBody>
      </p:sp>
      <p:sp>
        <p:nvSpPr>
          <p:cNvPr id="4"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spTree>
    <p:extLst>
      <p:ext uri="{BB962C8B-B14F-4D97-AF65-F5344CB8AC3E}">
        <p14:creationId xmlns:p14="http://schemas.microsoft.com/office/powerpoint/2010/main" val="421547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97280" y="1845733"/>
                <a:ext cx="10058400" cy="4430375"/>
              </a:xfrm>
            </p:spPr>
            <p:txBody>
              <a:bodyPr>
                <a:normAutofit/>
              </a:bodyPr>
              <a:lstStyle/>
              <a:p>
                <a:r>
                  <a:rPr lang="es-AR" dirty="0">
                    <a:solidFill>
                      <a:schemeClr val="tx1"/>
                    </a:solidFill>
                  </a:rPr>
                  <a:t>El procedimiento para determinar las nueve incógnitas es: </a:t>
                </a:r>
              </a:p>
              <a:p>
                <a:r>
                  <a:rPr lang="es-AR" dirty="0">
                    <a:solidFill>
                      <a:schemeClr val="tx1"/>
                    </a:solidFill>
                  </a:rPr>
                  <a:t>Se selecciona un elemento donde no haya más de tres incógnitas; para el ejemplo el elemento BC. </a:t>
                </a:r>
              </a:p>
              <a:p>
                <a:endParaRPr lang="es-AR" dirty="0">
                  <a:solidFill>
                    <a:schemeClr val="tx1"/>
                  </a:solidFill>
                </a:endParaRPr>
              </a:p>
              <a:p>
                <a:endParaRPr lang="es-AR" dirty="0">
                  <a:solidFill>
                    <a:schemeClr val="tx1"/>
                  </a:solidFill>
                </a:endParaRPr>
              </a:p>
              <a:p>
                <a:endParaRPr lang="es-AR" dirty="0">
                  <a:solidFill>
                    <a:schemeClr val="tx1"/>
                  </a:solidFill>
                </a:endParaRPr>
              </a:p>
              <a:p>
                <a:endParaRPr lang="es-AR" dirty="0">
                  <a:solidFill>
                    <a:schemeClr val="tx1"/>
                  </a:solidFill>
                </a:endParaRPr>
              </a:p>
              <a:p>
                <a:r>
                  <a:rPr lang="es-AR" dirty="0">
                    <a:solidFill>
                      <a:schemeClr val="tx1"/>
                    </a:solidFill>
                  </a:rPr>
                  <a:t>Tomando </a:t>
                </a:r>
                <a14:m>
                  <m:oMath xmlns:m="http://schemas.openxmlformats.org/officeDocument/2006/math">
                    <m:nary>
                      <m:naryPr>
                        <m:chr m:val="∑"/>
                        <m:limLoc m:val="undOvr"/>
                        <m:subHide m:val="on"/>
                        <m:supHide m:val="on"/>
                        <m:ctrlPr>
                          <a:rPr lang="en-US" i="1">
                            <a:solidFill>
                              <a:schemeClr val="tx1"/>
                            </a:solidFill>
                            <a:latin typeface="Cambria Math" panose="02040503050406030204" pitchFamily="18" charset="0"/>
                          </a:rPr>
                        </m:ctrlPr>
                      </m:naryPr>
                      <m:sub/>
                      <m:sup/>
                      <m:e>
                        <m:sSub>
                          <m:sSubPr>
                            <m:ctrlPr>
                              <a:rPr lang="en-US" i="1">
                                <a:solidFill>
                                  <a:schemeClr val="tx1"/>
                                </a:solidFill>
                                <a:latin typeface="Cambria Math" panose="02040503050406030204" pitchFamily="18" charset="0"/>
                              </a:rPr>
                            </m:ctrlPr>
                          </m:sSubPr>
                          <m:e>
                            <m:r>
                              <a:rPr lang="es-AR" i="1">
                                <a:solidFill>
                                  <a:schemeClr val="tx1"/>
                                </a:solidFill>
                                <a:latin typeface="Cambria Math" panose="02040503050406030204" pitchFamily="18" charset="0"/>
                              </a:rPr>
                              <m:t>𝑀</m:t>
                            </m:r>
                          </m:e>
                          <m:sub>
                            <m:r>
                              <a:rPr lang="es-AR" i="1">
                                <a:solidFill>
                                  <a:schemeClr val="tx1"/>
                                </a:solidFill>
                                <a:latin typeface="Cambria Math" panose="02040503050406030204" pitchFamily="18" charset="0"/>
                              </a:rPr>
                              <m:t>𝐹</m:t>
                            </m:r>
                          </m:sub>
                        </m:sSub>
                      </m:e>
                    </m:nary>
                    <m:r>
                      <a:rPr lang="es-AR" i="1">
                        <a:solidFill>
                          <a:schemeClr val="tx1"/>
                        </a:solidFill>
                        <a:latin typeface="Cambria Math" panose="02040503050406030204" pitchFamily="18" charset="0"/>
                      </a:rPr>
                      <m:t>=0</m:t>
                    </m:r>
                  </m:oMath>
                </a14:m>
                <a:r>
                  <a:rPr lang="es-AR" dirty="0">
                    <a:solidFill>
                      <a:schemeClr val="tx1"/>
                    </a:solidFill>
                  </a:rPr>
                  <a:t> se obtiene </a:t>
                </a:r>
                <a:r>
                  <a:rPr lang="es-AR" dirty="0" err="1">
                    <a:solidFill>
                      <a:schemeClr val="tx1"/>
                    </a:solidFill>
                  </a:rPr>
                  <a:t>By</a:t>
                </a:r>
                <a:r>
                  <a:rPr lang="es-AR" dirty="0">
                    <a:solidFill>
                      <a:schemeClr val="tx1"/>
                    </a:solidFill>
                  </a:rPr>
                  <a:t>; </a:t>
                </a:r>
              </a:p>
              <a:p>
                <a:r>
                  <a:rPr lang="es-AR" dirty="0">
                    <a:solidFill>
                      <a:schemeClr val="tx1"/>
                    </a:solidFill>
                  </a:rPr>
                  <a:t>haciendo </a:t>
                </a:r>
                <a14:m>
                  <m:oMath xmlns:m="http://schemas.openxmlformats.org/officeDocument/2006/math">
                    <m:nary>
                      <m:naryPr>
                        <m:chr m:val="∑"/>
                        <m:limLoc m:val="undOvr"/>
                        <m:subHide m:val="on"/>
                        <m:supHide m:val="on"/>
                        <m:ctrlPr>
                          <a:rPr lang="en-US" i="1">
                            <a:solidFill>
                              <a:schemeClr val="tx1"/>
                            </a:solidFill>
                            <a:latin typeface="Cambria Math" panose="02040503050406030204" pitchFamily="18" charset="0"/>
                          </a:rPr>
                        </m:ctrlPr>
                      </m:naryPr>
                      <m:sub/>
                      <m:sup/>
                      <m:e>
                        <m:sSub>
                          <m:sSubPr>
                            <m:ctrlPr>
                              <a:rPr lang="en-US" i="1">
                                <a:solidFill>
                                  <a:schemeClr val="tx1"/>
                                </a:solidFill>
                                <a:latin typeface="Cambria Math" panose="02040503050406030204" pitchFamily="18" charset="0"/>
                              </a:rPr>
                            </m:ctrlPr>
                          </m:sSubPr>
                          <m:e>
                            <m:r>
                              <a:rPr lang="es-AR" i="1">
                                <a:solidFill>
                                  <a:schemeClr val="tx1"/>
                                </a:solidFill>
                                <a:latin typeface="Cambria Math" panose="02040503050406030204" pitchFamily="18" charset="0"/>
                              </a:rPr>
                              <m:t>𝐹</m:t>
                            </m:r>
                          </m:e>
                          <m:sub>
                            <m:r>
                              <a:rPr lang="es-AR" i="1">
                                <a:solidFill>
                                  <a:schemeClr val="tx1"/>
                                </a:solidFill>
                                <a:latin typeface="Cambria Math" panose="02040503050406030204" pitchFamily="18" charset="0"/>
                              </a:rPr>
                              <m:t>𝑦</m:t>
                            </m:r>
                          </m:sub>
                        </m:sSub>
                      </m:e>
                    </m:nary>
                    <m:r>
                      <a:rPr lang="es-AR" i="1">
                        <a:solidFill>
                          <a:schemeClr val="tx1"/>
                        </a:solidFill>
                        <a:latin typeface="Cambria Math" panose="02040503050406030204" pitchFamily="18" charset="0"/>
                      </a:rPr>
                      <m:t>=0</m:t>
                    </m:r>
                  </m:oMath>
                </a14:m>
                <a:r>
                  <a:rPr lang="es-AR" dirty="0">
                    <a:solidFill>
                      <a:schemeClr val="tx1"/>
                    </a:solidFill>
                  </a:rPr>
                  <a:t>, se obtiene </a:t>
                </a:r>
                <a:r>
                  <a:rPr lang="es-AR" dirty="0" err="1">
                    <a:solidFill>
                      <a:schemeClr val="tx1"/>
                    </a:solidFill>
                  </a:rPr>
                  <a:t>Fy</a:t>
                </a:r>
                <a:endParaRPr lang="es-AR" dirty="0">
                  <a:solidFill>
                    <a:schemeClr val="tx1"/>
                  </a:solidFill>
                </a:endParaRPr>
              </a:p>
              <a:p>
                <a:r>
                  <a:rPr lang="es-AR" dirty="0">
                    <a:solidFill>
                      <a:schemeClr val="tx1"/>
                    </a:solidFill>
                  </a:rPr>
                  <a:t>haciendo </a:t>
                </a:r>
                <a14:m>
                  <m:oMath xmlns:m="http://schemas.openxmlformats.org/officeDocument/2006/math">
                    <m:nary>
                      <m:naryPr>
                        <m:chr m:val="∑"/>
                        <m:limLoc m:val="undOvr"/>
                        <m:subHide m:val="on"/>
                        <m:supHide m:val="on"/>
                        <m:ctrlPr>
                          <a:rPr lang="en-US" i="1">
                            <a:solidFill>
                              <a:schemeClr val="tx1"/>
                            </a:solidFill>
                            <a:latin typeface="Cambria Math" panose="02040503050406030204" pitchFamily="18" charset="0"/>
                          </a:rPr>
                        </m:ctrlPr>
                      </m:naryPr>
                      <m:sub/>
                      <m:sup/>
                      <m:e>
                        <m:sSub>
                          <m:sSubPr>
                            <m:ctrlPr>
                              <a:rPr lang="en-US" i="1">
                                <a:solidFill>
                                  <a:schemeClr val="tx1"/>
                                </a:solidFill>
                                <a:latin typeface="Cambria Math" panose="02040503050406030204" pitchFamily="18" charset="0"/>
                              </a:rPr>
                            </m:ctrlPr>
                          </m:sSubPr>
                          <m:e>
                            <m:r>
                              <a:rPr lang="es-AR" i="1">
                                <a:solidFill>
                                  <a:schemeClr val="tx1"/>
                                </a:solidFill>
                                <a:latin typeface="Cambria Math" panose="02040503050406030204" pitchFamily="18" charset="0"/>
                              </a:rPr>
                              <m:t>𝐹</m:t>
                            </m:r>
                          </m:e>
                          <m:sub>
                            <m:r>
                              <a:rPr lang="es-AR" i="1">
                                <a:solidFill>
                                  <a:schemeClr val="tx1"/>
                                </a:solidFill>
                                <a:latin typeface="Cambria Math" panose="02040503050406030204" pitchFamily="18" charset="0"/>
                              </a:rPr>
                              <m:t>𝑥</m:t>
                            </m:r>
                          </m:sub>
                        </m:sSub>
                      </m:e>
                    </m:nary>
                    <m:r>
                      <a:rPr lang="es-AR" i="1">
                        <a:solidFill>
                          <a:schemeClr val="tx1"/>
                        </a:solidFill>
                        <a:latin typeface="Cambria Math" panose="02040503050406030204" pitchFamily="18" charset="0"/>
                      </a:rPr>
                      <m:t>=0</m:t>
                    </m:r>
                  </m:oMath>
                </a14:m>
                <a:r>
                  <a:rPr lang="es-AR" dirty="0">
                    <a:solidFill>
                      <a:schemeClr val="tx1"/>
                    </a:solidFill>
                  </a:rPr>
                  <a:t>, se encuentra </a:t>
                </a:r>
                <a:r>
                  <a:rPr lang="es-AR" dirty="0" err="1">
                    <a:solidFill>
                      <a:schemeClr val="tx1"/>
                    </a:solidFill>
                  </a:rPr>
                  <a:t>Bx</a:t>
                </a:r>
                <a:r>
                  <a:rPr lang="es-AR" dirty="0">
                    <a:solidFill>
                      <a:schemeClr val="tx1"/>
                    </a:solidFill>
                  </a:rPr>
                  <a:t> = 0. </a:t>
                </a:r>
                <a:endParaRPr lang="en-US" dirty="0">
                  <a:solidFill>
                    <a:schemeClr val="tx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97280" y="1845733"/>
                <a:ext cx="10058400" cy="4430375"/>
              </a:xfrm>
              <a:blipFill>
                <a:blip r:embed="rId2"/>
                <a:stretch>
                  <a:fillRect l="-606" t="-1513" b="-13205"/>
                </a:stretch>
              </a:blipFill>
            </p:spPr>
            <p:txBody>
              <a:bodyPr/>
              <a:lstStyle/>
              <a:p>
                <a:r>
                  <a:rPr lang="en-US">
                    <a:noFill/>
                  </a:rPr>
                  <a:t> </a:t>
                </a:r>
              </a:p>
            </p:txBody>
          </p:sp>
        </mc:Fallback>
      </mc:AlternateContent>
      <p:sp>
        <p:nvSpPr>
          <p:cNvPr id="4" name="Título 1"/>
          <p:cNvSpPr>
            <a:spLocks noGrp="1"/>
          </p:cNvSpPr>
          <p:nvPr>
            <p:ph type="title"/>
          </p:nvPr>
        </p:nvSpPr>
        <p:spPr>
          <a:xfrm>
            <a:off x="1097280" y="286603"/>
            <a:ext cx="10058400" cy="1084997"/>
          </a:xfrm>
        </p:spPr>
        <p:txBody>
          <a:bodyPr/>
          <a:lstStyle/>
          <a:p>
            <a:r>
              <a:rPr lang="es-AR" dirty="0"/>
              <a:t>Análisis de un Bastidor</a:t>
            </a:r>
            <a:endParaRPr lang="en-US" dirty="0"/>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48710" t="59469" r="36185" b="23324"/>
          <a:stretch/>
        </p:blipFill>
        <p:spPr bwMode="auto">
          <a:xfrm>
            <a:off x="4602305" y="2731076"/>
            <a:ext cx="3322493" cy="19933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345463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832</TotalTime>
  <Words>3522</Words>
  <Application>Microsoft Office PowerPoint</Application>
  <PresentationFormat>Panorámica</PresentationFormat>
  <Paragraphs>312</Paragraphs>
  <Slides>47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Arial</vt:lpstr>
      <vt:lpstr>Calibri</vt:lpstr>
      <vt:lpstr>Calibri Light</vt:lpstr>
      <vt:lpstr>Cambria Math</vt:lpstr>
      <vt:lpstr>Courier New</vt:lpstr>
      <vt:lpstr>GreekC</vt:lpstr>
      <vt:lpstr>Times New Roman</vt:lpstr>
      <vt:lpstr>Retrospección</vt:lpstr>
      <vt:lpstr>Análisis de Estructuras Planas </vt:lpstr>
      <vt:lpstr>MARCOS O BASTIDORES Y MÁQUINAS</vt:lpstr>
      <vt:lpstr>MARCOS O BASTIDORES Y MÁQUINAS</vt:lpstr>
      <vt:lpstr>MARCOS O BASTIDORES</vt:lpstr>
      <vt:lpstr>Análisis de un Bastidor</vt:lpstr>
      <vt:lpstr>Análisis de un Bastidor</vt:lpstr>
      <vt:lpstr>Análisis de un Bastidor</vt:lpstr>
      <vt:lpstr>Análisis de un Bastidor</vt:lpstr>
      <vt:lpstr>Análisis de un Bastidor</vt:lpstr>
      <vt:lpstr>Análisis de un Bastidor</vt:lpstr>
      <vt:lpstr>Análisis de un Bastidor</vt:lpstr>
      <vt:lpstr>MÁQUINAS</vt:lpstr>
      <vt:lpstr>Análisis de una Máquina</vt:lpstr>
      <vt:lpstr>Análisis de una Máquina</vt:lpstr>
      <vt:lpstr>Análisis de una Máquina</vt:lpstr>
      <vt:lpstr>Análisis de una Máquina</vt:lpstr>
      <vt:lpstr>Conclusión</vt:lpstr>
      <vt:lpstr>        CABLES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Estructuras Planas </dc:title>
  <dc:creator>Usuario de Windows</dc:creator>
  <cp:lastModifiedBy>Walter Adrian Longhi (prof.)</cp:lastModifiedBy>
  <cp:revision>80</cp:revision>
  <dcterms:created xsi:type="dcterms:W3CDTF">2020-07-24T22:22:56Z</dcterms:created>
  <dcterms:modified xsi:type="dcterms:W3CDTF">2022-08-12T20:47:40Z</dcterms:modified>
</cp:coreProperties>
</file>