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1" r:id="rId2"/>
    <p:sldId id="2563" r:id="rId3"/>
    <p:sldId id="2583" r:id="rId4"/>
    <p:sldId id="2584" r:id="rId5"/>
    <p:sldId id="2565" r:id="rId6"/>
    <p:sldId id="2566" r:id="rId7"/>
    <p:sldId id="2567" r:id="rId8"/>
    <p:sldId id="2568" r:id="rId9"/>
    <p:sldId id="2569" r:id="rId10"/>
    <p:sldId id="2570" r:id="rId11"/>
    <p:sldId id="2585" r:id="rId12"/>
    <p:sldId id="2586" r:id="rId13"/>
    <p:sldId id="2587" r:id="rId14"/>
    <p:sldId id="2588" r:id="rId15"/>
    <p:sldId id="2589" r:id="rId16"/>
    <p:sldId id="2590" r:id="rId17"/>
    <p:sldId id="2591" r:id="rId18"/>
    <p:sldId id="2592" r:id="rId19"/>
    <p:sldId id="2593" r:id="rId20"/>
    <p:sldId id="2573" r:id="rId21"/>
    <p:sldId id="2574" r:id="rId22"/>
    <p:sldId id="2575" r:id="rId23"/>
    <p:sldId id="2576" r:id="rId24"/>
    <p:sldId id="2577" r:id="rId25"/>
    <p:sldId id="2578" r:id="rId26"/>
    <p:sldId id="2594" r:id="rId27"/>
    <p:sldId id="2579" r:id="rId28"/>
    <p:sldId id="2580" r:id="rId29"/>
    <p:sldId id="2581" r:id="rId30"/>
    <p:sldId id="2582" r:id="rId31"/>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ransformación de materiales mediante procesos mecánicos" id="{778EEAAE-969E-43A4-AA38-B4A3F8CDA200}">
          <p14:sldIdLst>
            <p14:sldId id="2561"/>
          </p14:sldIdLst>
        </p14:section>
        <p14:section name="Procesos sin arranque de virutas" id="{AD5A8118-6B33-4392-9012-840BFF521235}">
          <p14:sldIdLst>
            <p14:sldId id="2563"/>
            <p14:sldId id="2583"/>
            <p14:sldId id="2584"/>
            <p14:sldId id="2565"/>
          </p14:sldIdLst>
        </p14:section>
        <p14:section name="Procesos con arranque de virutas" id="{E97E0EFE-8F4E-4863-8134-A68B80723F16}">
          <p14:sldIdLst>
            <p14:sldId id="2566"/>
            <p14:sldId id="2567"/>
            <p14:sldId id="2568"/>
          </p14:sldIdLst>
        </p14:section>
        <p14:section name="Materiales para ingeniería" id="{2F2E096E-03A0-4BF4-BCAD-004A5E219331}">
          <p14:sldIdLst>
            <p14:sldId id="2569"/>
            <p14:sldId id="2570"/>
            <p14:sldId id="2585"/>
            <p14:sldId id="2586"/>
            <p14:sldId id="2587"/>
            <p14:sldId id="2588"/>
            <p14:sldId id="2589"/>
            <p14:sldId id="2590"/>
            <p14:sldId id="2591"/>
            <p14:sldId id="2592"/>
            <p14:sldId id="2593"/>
          </p14:sldIdLst>
        </p14:section>
        <p14:section name="Obtención de roscas por laminado" id="{90C9ED3E-150C-43C6-A27F-757931127641}">
          <p14:sldIdLst>
            <p14:sldId id="2573"/>
            <p14:sldId id="2574"/>
            <p14:sldId id="2575"/>
          </p14:sldIdLst>
        </p14:section>
        <p14:section name="Obtención de tubos" id="{D3671B46-05A9-487D-9DE7-68FEF1CB9DFA}">
          <p14:sldIdLst>
            <p14:sldId id="2576"/>
            <p14:sldId id="2577"/>
            <p14:sldId id="2578"/>
            <p14:sldId id="2594"/>
          </p14:sldIdLst>
        </p14:section>
        <p14:section name="Conformado de tubos" id="{12457DB7-D0B2-4FBB-A273-B7C82C2D4F98}">
          <p14:sldIdLst>
            <p14:sldId id="2579"/>
            <p14:sldId id="2580"/>
            <p14:sldId id="2581"/>
          </p14:sldIdLst>
        </p14:section>
        <p14:section name="Conclusión" id="{4EEFBFAC-4F42-4F7A-A62D-0E1EE8036028}">
          <p14:sldIdLst>
            <p14:sldId id="258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53" d="100"/>
          <a:sy n="53" d="100"/>
        </p:scale>
        <p:origin x="510" y="27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BC0C2E-B9DA-49B9-9329-DDD98E87C2F0}" type="doc">
      <dgm:prSet loTypeId="urn:microsoft.com/office/officeart/2024/3/layout/verticalVisualTextBlock1" loCatId="Picture" qsTypeId="urn:microsoft.com/office/officeart/2005/8/quickstyle/simple4" qsCatId="simple" csTypeId="urn:microsoft.com/office/officeart/2005/8/colors/accent0_1" csCatId="mainScheme" phldr="1"/>
      <dgm:spPr/>
      <dgm:t>
        <a:bodyPr/>
        <a:lstStyle/>
        <a:p>
          <a:endParaRPr lang="es-AR"/>
        </a:p>
      </dgm:t>
    </dgm:pt>
    <dgm:pt modelId="{BD9B1741-DED0-4C08-B076-E30CCEC1514F}">
      <dgm:prSet/>
      <dgm:spPr/>
      <dgm:t>
        <a:bodyPr/>
        <a:lstStyle/>
        <a:p>
          <a:pPr>
            <a:lnSpc>
              <a:spcPct val="100000"/>
            </a:lnSpc>
            <a:defRPr b="1"/>
          </a:pPr>
          <a:r>
            <a:rPr lang="es-AR"/>
            <a:t>Doblado de tubos</a:t>
          </a:r>
        </a:p>
      </dgm:t>
    </dgm:pt>
    <dgm:pt modelId="{1CCF7B29-8B99-4BDF-9C4D-094B9A8124D9}" type="parTrans" cxnId="{D75EB45E-13FD-479F-B478-69BCE378D9BE}">
      <dgm:prSet/>
      <dgm:spPr/>
      <dgm:t>
        <a:bodyPr/>
        <a:lstStyle/>
        <a:p>
          <a:endParaRPr lang="es-AR"/>
        </a:p>
      </dgm:t>
    </dgm:pt>
    <dgm:pt modelId="{7436DAF0-4258-4673-99AC-1A1CA6175A59}" type="sibTrans" cxnId="{D75EB45E-13FD-479F-B478-69BCE378D9BE}">
      <dgm:prSet/>
      <dgm:spPr/>
      <dgm:t>
        <a:bodyPr/>
        <a:lstStyle/>
        <a:p>
          <a:pPr>
            <a:lnSpc>
              <a:spcPct val="100000"/>
            </a:lnSpc>
            <a:defRPr b="1"/>
          </a:pPr>
          <a:endParaRPr lang="es-AR"/>
        </a:p>
      </dgm:t>
    </dgm:pt>
    <dgm:pt modelId="{5A0EB71E-419D-4EBA-8F63-24BABB896622}">
      <dgm:prSet/>
      <dgm:spPr/>
      <dgm:t>
        <a:bodyPr/>
        <a:lstStyle/>
        <a:p>
          <a:pPr>
            <a:lnSpc>
              <a:spcPct val="100000"/>
            </a:lnSpc>
          </a:pPr>
          <a:r>
            <a:rPr lang="es-AR"/>
            <a:t>El doblado de tubos es fundamental en la fabricación de estructuras y componentes que requieren formas específicas y curvadas.</a:t>
          </a:r>
        </a:p>
      </dgm:t>
    </dgm:pt>
    <dgm:pt modelId="{5FFD98E3-4951-4F0F-A991-DB3C9ADCE066}" type="parTrans" cxnId="{C5E29020-B089-4CF3-A2B4-08CA034E2657}">
      <dgm:prSet/>
      <dgm:spPr/>
      <dgm:t>
        <a:bodyPr/>
        <a:lstStyle/>
        <a:p>
          <a:endParaRPr lang="es-AR"/>
        </a:p>
      </dgm:t>
    </dgm:pt>
    <dgm:pt modelId="{7601A257-CEDC-4BFB-9E6A-5BF3400207B0}" type="sibTrans" cxnId="{C5E29020-B089-4CF3-A2B4-08CA034E2657}">
      <dgm:prSet/>
      <dgm:spPr/>
      <dgm:t>
        <a:bodyPr/>
        <a:lstStyle/>
        <a:p>
          <a:endParaRPr lang="es-AR"/>
        </a:p>
      </dgm:t>
    </dgm:pt>
    <dgm:pt modelId="{06195387-873D-4AF0-A42C-B4014256C232}">
      <dgm:prSet/>
      <dgm:spPr/>
      <dgm:t>
        <a:bodyPr/>
        <a:lstStyle/>
        <a:p>
          <a:pPr>
            <a:lnSpc>
              <a:spcPct val="100000"/>
            </a:lnSpc>
            <a:defRPr b="1"/>
          </a:pPr>
          <a:r>
            <a:rPr lang="es-AR"/>
            <a:t>Corte de tubos</a:t>
          </a:r>
        </a:p>
      </dgm:t>
    </dgm:pt>
    <dgm:pt modelId="{7181B8E6-A24A-4445-828C-9388D3B86751}" type="parTrans" cxnId="{2F780467-8BCD-4AB2-BE8C-433BD78E9BBB}">
      <dgm:prSet/>
      <dgm:spPr/>
      <dgm:t>
        <a:bodyPr/>
        <a:lstStyle/>
        <a:p>
          <a:endParaRPr lang="es-AR"/>
        </a:p>
      </dgm:t>
    </dgm:pt>
    <dgm:pt modelId="{CC29CA90-A0C9-4498-BB9E-C64DD125E678}" type="sibTrans" cxnId="{2F780467-8BCD-4AB2-BE8C-433BD78E9BBB}">
      <dgm:prSet/>
      <dgm:spPr/>
      <dgm:t>
        <a:bodyPr/>
        <a:lstStyle/>
        <a:p>
          <a:pPr>
            <a:lnSpc>
              <a:spcPct val="100000"/>
            </a:lnSpc>
            <a:defRPr b="1"/>
          </a:pPr>
          <a:endParaRPr lang="es-AR"/>
        </a:p>
      </dgm:t>
    </dgm:pt>
    <dgm:pt modelId="{41A9E821-7CC7-42D9-B205-338A1C647694}">
      <dgm:prSet/>
      <dgm:spPr/>
      <dgm:t>
        <a:bodyPr/>
        <a:lstStyle/>
        <a:p>
          <a:pPr>
            <a:lnSpc>
              <a:spcPct val="100000"/>
            </a:lnSpc>
          </a:pPr>
          <a:r>
            <a:rPr lang="es-AR"/>
            <a:t>El corte de tubos debe ejecutarse con precisión para garantizar que las piezas se ajusten correctamente a los diseños de ingeniería.</a:t>
          </a:r>
        </a:p>
      </dgm:t>
    </dgm:pt>
    <dgm:pt modelId="{F018599A-90A0-444F-BB0A-1932C2DBCA65}" type="parTrans" cxnId="{83AD6608-B5FD-42BC-98D8-CB57FB755CC1}">
      <dgm:prSet/>
      <dgm:spPr/>
      <dgm:t>
        <a:bodyPr/>
        <a:lstStyle/>
        <a:p>
          <a:endParaRPr lang="es-AR"/>
        </a:p>
      </dgm:t>
    </dgm:pt>
    <dgm:pt modelId="{35F6F440-295E-49F3-8DB1-AB09A4B82457}" type="sibTrans" cxnId="{83AD6608-B5FD-42BC-98D8-CB57FB755CC1}">
      <dgm:prSet/>
      <dgm:spPr/>
      <dgm:t>
        <a:bodyPr/>
        <a:lstStyle/>
        <a:p>
          <a:endParaRPr lang="es-AR"/>
        </a:p>
      </dgm:t>
    </dgm:pt>
    <dgm:pt modelId="{384C4DDE-9B4A-4EB5-92D8-7D3EFCB16411}">
      <dgm:prSet/>
      <dgm:spPr/>
      <dgm:t>
        <a:bodyPr/>
        <a:lstStyle/>
        <a:p>
          <a:pPr>
            <a:lnSpc>
              <a:spcPct val="100000"/>
            </a:lnSpc>
            <a:defRPr b="1"/>
          </a:pPr>
          <a:r>
            <a:rPr lang="es-AR"/>
            <a:t>Acoplamiento de tubos</a:t>
          </a:r>
        </a:p>
      </dgm:t>
    </dgm:pt>
    <dgm:pt modelId="{81103B70-AAA6-4660-9544-7005B5E1F16D}" type="parTrans" cxnId="{82FFB3B1-37C6-4619-AE01-6B5593BFD7F0}">
      <dgm:prSet/>
      <dgm:spPr/>
      <dgm:t>
        <a:bodyPr/>
        <a:lstStyle/>
        <a:p>
          <a:endParaRPr lang="es-AR"/>
        </a:p>
      </dgm:t>
    </dgm:pt>
    <dgm:pt modelId="{2634910A-1A44-469C-AEA5-5417902C98B6}" type="sibTrans" cxnId="{82FFB3B1-37C6-4619-AE01-6B5593BFD7F0}">
      <dgm:prSet/>
      <dgm:spPr/>
      <dgm:t>
        <a:bodyPr/>
        <a:lstStyle/>
        <a:p>
          <a:endParaRPr lang="es-AR"/>
        </a:p>
      </dgm:t>
    </dgm:pt>
    <dgm:pt modelId="{C4A0F3B5-4B19-4B25-9A13-E538B47C0ADF}">
      <dgm:prSet/>
      <dgm:spPr/>
      <dgm:t>
        <a:bodyPr/>
        <a:lstStyle/>
        <a:p>
          <a:pPr>
            <a:lnSpc>
              <a:spcPct val="100000"/>
            </a:lnSpc>
          </a:pPr>
          <a:r>
            <a:rPr lang="es-AR"/>
            <a:t>El acoplamiento es el proceso de unir secciones de tubos, crucial para la integridad y funcionalidad de las estructuras fabricadas.</a:t>
          </a:r>
        </a:p>
      </dgm:t>
    </dgm:pt>
    <dgm:pt modelId="{6487A4B9-2752-4DCF-B6BC-539ADD85EE09}" type="parTrans" cxnId="{C8DF8F17-1CB9-4827-A80C-664668E24E5E}">
      <dgm:prSet/>
      <dgm:spPr/>
      <dgm:t>
        <a:bodyPr/>
        <a:lstStyle/>
        <a:p>
          <a:endParaRPr lang="es-AR"/>
        </a:p>
      </dgm:t>
    </dgm:pt>
    <dgm:pt modelId="{240F754F-3498-4D1D-8F09-397A5FC65E99}" type="sibTrans" cxnId="{C8DF8F17-1CB9-4827-A80C-664668E24E5E}">
      <dgm:prSet/>
      <dgm:spPr/>
      <dgm:t>
        <a:bodyPr/>
        <a:lstStyle/>
        <a:p>
          <a:endParaRPr lang="es-AR"/>
        </a:p>
      </dgm:t>
    </dgm:pt>
    <dgm:pt modelId="{65280741-69C0-4770-AA25-E85F9598E5E1}" type="pres">
      <dgm:prSet presAssocID="{F3BC0C2E-B9DA-49B9-9329-DDD98E87C2F0}" presName="Root" presStyleCnt="0">
        <dgm:presLayoutVars>
          <dgm:dir/>
          <dgm:resizeHandles val="exact"/>
        </dgm:presLayoutVars>
      </dgm:prSet>
      <dgm:spPr/>
    </dgm:pt>
    <dgm:pt modelId="{66F9D3F4-DC6A-45CE-A0F2-A266E035B620}" type="pres">
      <dgm:prSet presAssocID="{BD9B1741-DED0-4C08-B076-E30CCEC1514F}" presName="Composite" presStyleCnt="0"/>
      <dgm:spPr/>
    </dgm:pt>
    <dgm:pt modelId="{1924FA2A-576C-496C-98AF-590E81164385}" type="pres">
      <dgm:prSet presAssocID="{BD9B1741-DED0-4C08-B076-E30CCEC1514F}"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25558" r="7693" b="2"/>
          <a:stretch/>
        </a:blipFill>
      </dgm:spPr>
      <dgm:extLst>
        <a:ext uri="{E40237B7-FDA0-4F09-8148-C483321AD2D9}">
          <dgm14:cNvPr xmlns:dgm14="http://schemas.microsoft.com/office/drawing/2010/diagram" id="0" name="" descr="Detalle del equipamiento"/>
        </a:ext>
      </dgm:extLst>
    </dgm:pt>
    <dgm:pt modelId="{8DF3CFCC-90E4-4FE7-A380-7B8A2CF8A198}" type="pres">
      <dgm:prSet presAssocID="{BD9B1741-DED0-4C08-B076-E30CCEC1514F}" presName="Subtitle" presStyleLbl="revTx" presStyleIdx="0" presStyleCnt="6">
        <dgm:presLayoutVars>
          <dgm:chMax val="0"/>
          <dgm:bulletEnabled/>
        </dgm:presLayoutVars>
      </dgm:prSet>
      <dgm:spPr/>
    </dgm:pt>
    <dgm:pt modelId="{B2CA5DAA-A8C9-477D-B642-F3572088679D}" type="pres">
      <dgm:prSet presAssocID="{BD9B1741-DED0-4C08-B076-E30CCEC1514F}" presName="Description" presStyleLbl="revTx" presStyleIdx="1" presStyleCnt="6">
        <dgm:presLayoutVars>
          <dgm:bulletEnabled/>
        </dgm:presLayoutVars>
      </dgm:prSet>
      <dgm:spPr/>
    </dgm:pt>
    <dgm:pt modelId="{2C88774A-59D9-4CEA-951A-D8526D9B032D}" type="pres">
      <dgm:prSet presAssocID="{7436DAF0-4258-4673-99AC-1A1CA6175A59}" presName="sibTrans" presStyleLbl="sibTrans2D1" presStyleIdx="0" presStyleCnt="0"/>
      <dgm:spPr/>
    </dgm:pt>
    <dgm:pt modelId="{5E506258-C9DD-464C-AF56-21AC5072C557}" type="pres">
      <dgm:prSet presAssocID="{06195387-873D-4AF0-A42C-B4014256C232}" presName="Composite" presStyleCnt="0"/>
      <dgm:spPr/>
    </dgm:pt>
    <dgm:pt modelId="{F54BF9C4-6094-437C-AE37-C870D9B456E9}" type="pres">
      <dgm:prSet presAssocID="{06195387-873D-4AF0-A42C-B4014256C232}"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30126" r="3125" b="2"/>
          <a:stretch/>
        </a:blipFill>
      </dgm:spPr>
      <dgm:extLst>
        <a:ext uri="{E40237B7-FDA0-4F09-8148-C483321AD2D9}">
          <dgm14:cNvPr xmlns:dgm14="http://schemas.microsoft.com/office/drawing/2010/diagram" id="0" name="" descr="Fresadora en funcionamiento (movimiento borroso)."/>
        </a:ext>
      </dgm:extLst>
    </dgm:pt>
    <dgm:pt modelId="{740E2B7D-6B14-4AF8-9B66-48D7A21A5C0D}" type="pres">
      <dgm:prSet presAssocID="{06195387-873D-4AF0-A42C-B4014256C232}" presName="Subtitle" presStyleLbl="revTx" presStyleIdx="2" presStyleCnt="6">
        <dgm:presLayoutVars>
          <dgm:chMax val="0"/>
          <dgm:bulletEnabled/>
        </dgm:presLayoutVars>
      </dgm:prSet>
      <dgm:spPr/>
    </dgm:pt>
    <dgm:pt modelId="{BE7C700A-A672-48B7-BD0D-A2602395BDB0}" type="pres">
      <dgm:prSet presAssocID="{06195387-873D-4AF0-A42C-B4014256C232}" presName="Description" presStyleLbl="revTx" presStyleIdx="3" presStyleCnt="6">
        <dgm:presLayoutVars>
          <dgm:bulletEnabled/>
        </dgm:presLayoutVars>
      </dgm:prSet>
      <dgm:spPr/>
    </dgm:pt>
    <dgm:pt modelId="{D011A213-FCD0-45B1-A30C-C1D8A7DF4BD0}" type="pres">
      <dgm:prSet presAssocID="{CC29CA90-A0C9-4498-BB9E-C64DD125E678}" presName="sibTrans" presStyleLbl="sibTrans2D1" presStyleIdx="0" presStyleCnt="0"/>
      <dgm:spPr/>
    </dgm:pt>
    <dgm:pt modelId="{D1811B7B-528A-48A2-B78C-4954BB1A4C92}" type="pres">
      <dgm:prSet presAssocID="{384C4DDE-9B4A-4EB5-92D8-7D3EFCB16411}" presName="Composite" presStyleCnt="0"/>
      <dgm:spPr/>
    </dgm:pt>
    <dgm:pt modelId="{5DBC09E1-1F7C-46F5-8B04-6A4B7CC4CF6F}" type="pres">
      <dgm:prSet presAssocID="{384C4DDE-9B4A-4EB5-92D8-7D3EFCB16411}"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22513" r="2489" b="3"/>
          <a:stretch/>
        </a:blipFill>
      </dgm:spPr>
      <dgm:extLst>
        <a:ext uri="{E40237B7-FDA0-4F09-8148-C483321AD2D9}">
          <dgm14:cNvPr xmlns:dgm14="http://schemas.microsoft.com/office/drawing/2010/diagram" id="0" name="" descr="Brida CF de acero inoxidable"/>
        </a:ext>
      </dgm:extLst>
    </dgm:pt>
    <dgm:pt modelId="{B2DB9824-6AFB-460D-A951-757631E14A66}" type="pres">
      <dgm:prSet presAssocID="{384C4DDE-9B4A-4EB5-92D8-7D3EFCB16411}" presName="Subtitle" presStyleLbl="revTx" presStyleIdx="4" presStyleCnt="6">
        <dgm:presLayoutVars>
          <dgm:chMax val="0"/>
          <dgm:bulletEnabled/>
        </dgm:presLayoutVars>
      </dgm:prSet>
      <dgm:spPr/>
    </dgm:pt>
    <dgm:pt modelId="{BCC3029C-C936-4E22-AAF1-6F32899034BA}" type="pres">
      <dgm:prSet presAssocID="{384C4DDE-9B4A-4EB5-92D8-7D3EFCB16411}" presName="Description" presStyleLbl="revTx" presStyleIdx="5" presStyleCnt="6">
        <dgm:presLayoutVars>
          <dgm:bulletEnabled/>
        </dgm:presLayoutVars>
      </dgm:prSet>
      <dgm:spPr/>
    </dgm:pt>
  </dgm:ptLst>
  <dgm:cxnLst>
    <dgm:cxn modelId="{83AD6608-B5FD-42BC-98D8-CB57FB755CC1}" srcId="{06195387-873D-4AF0-A42C-B4014256C232}" destId="{41A9E821-7CC7-42D9-B205-338A1C647694}" srcOrd="0" destOrd="0" parTransId="{F018599A-90A0-444F-BB0A-1932C2DBCA65}" sibTransId="{35F6F440-295E-49F3-8DB1-AB09A4B82457}"/>
    <dgm:cxn modelId="{C8DF8F17-1CB9-4827-A80C-664668E24E5E}" srcId="{384C4DDE-9B4A-4EB5-92D8-7D3EFCB16411}" destId="{C4A0F3B5-4B19-4B25-9A13-E538B47C0ADF}" srcOrd="0" destOrd="0" parTransId="{6487A4B9-2752-4DCF-B6BC-539ADD85EE09}" sibTransId="{240F754F-3498-4D1D-8F09-397A5FC65E99}"/>
    <dgm:cxn modelId="{C5E29020-B089-4CF3-A2B4-08CA034E2657}" srcId="{BD9B1741-DED0-4C08-B076-E30CCEC1514F}" destId="{5A0EB71E-419D-4EBA-8F63-24BABB896622}" srcOrd="0" destOrd="0" parTransId="{5FFD98E3-4951-4F0F-A991-DB3C9ADCE066}" sibTransId="{7601A257-CEDC-4BFB-9E6A-5BF3400207B0}"/>
    <dgm:cxn modelId="{13B2C05C-6D3F-45E5-87D3-8834D4DAF137}" type="presOf" srcId="{BD9B1741-DED0-4C08-B076-E30CCEC1514F}" destId="{8DF3CFCC-90E4-4FE7-A380-7B8A2CF8A198}" srcOrd="0" destOrd="0" presId="urn:microsoft.com/office/officeart/2024/3/layout/verticalVisualTextBlock1"/>
    <dgm:cxn modelId="{D75EB45E-13FD-479F-B478-69BCE378D9BE}" srcId="{F3BC0C2E-B9DA-49B9-9329-DDD98E87C2F0}" destId="{BD9B1741-DED0-4C08-B076-E30CCEC1514F}" srcOrd="0" destOrd="0" parTransId="{1CCF7B29-8B99-4BDF-9C4D-094B9A8124D9}" sibTransId="{7436DAF0-4258-4673-99AC-1A1CA6175A59}"/>
    <dgm:cxn modelId="{2F780467-8BCD-4AB2-BE8C-433BD78E9BBB}" srcId="{F3BC0C2E-B9DA-49B9-9329-DDD98E87C2F0}" destId="{06195387-873D-4AF0-A42C-B4014256C232}" srcOrd="1" destOrd="0" parTransId="{7181B8E6-A24A-4445-828C-9388D3B86751}" sibTransId="{CC29CA90-A0C9-4498-BB9E-C64DD125E678}"/>
    <dgm:cxn modelId="{7797306F-9F62-46A4-AB7B-D10727403720}" type="presOf" srcId="{41A9E821-7CC7-42D9-B205-338A1C647694}" destId="{BE7C700A-A672-48B7-BD0D-A2602395BDB0}" srcOrd="0" destOrd="0" presId="urn:microsoft.com/office/officeart/2024/3/layout/verticalVisualTextBlock1"/>
    <dgm:cxn modelId="{16629655-0A4E-4326-8153-262EF5C4E47D}" type="presOf" srcId="{06195387-873D-4AF0-A42C-B4014256C232}" destId="{740E2B7D-6B14-4AF8-9B66-48D7A21A5C0D}" srcOrd="0" destOrd="0" presId="urn:microsoft.com/office/officeart/2024/3/layout/verticalVisualTextBlock1"/>
    <dgm:cxn modelId="{975DBD57-8937-4F56-ADF8-176AF4A67BDF}" type="presOf" srcId="{F3BC0C2E-B9DA-49B9-9329-DDD98E87C2F0}" destId="{65280741-69C0-4770-AA25-E85F9598E5E1}" srcOrd="0" destOrd="0" presId="urn:microsoft.com/office/officeart/2024/3/layout/verticalVisualTextBlock1"/>
    <dgm:cxn modelId="{1F1F1779-BD10-42B6-94A9-1F8E36B3ACC7}" type="presOf" srcId="{5A0EB71E-419D-4EBA-8F63-24BABB896622}" destId="{B2CA5DAA-A8C9-477D-B642-F3572088679D}" srcOrd="0" destOrd="0" presId="urn:microsoft.com/office/officeart/2024/3/layout/verticalVisualTextBlock1"/>
    <dgm:cxn modelId="{F970DA86-05F7-49B9-A7E7-064BCD07FE9C}" type="presOf" srcId="{7436DAF0-4258-4673-99AC-1A1CA6175A59}" destId="{2C88774A-59D9-4CEA-951A-D8526D9B032D}" srcOrd="0" destOrd="0" presId="urn:microsoft.com/office/officeart/2024/3/layout/verticalVisualTextBlock1"/>
    <dgm:cxn modelId="{1144679B-B33F-483A-B1A4-E21C76062FBE}" type="presOf" srcId="{384C4DDE-9B4A-4EB5-92D8-7D3EFCB16411}" destId="{B2DB9824-6AFB-460D-A951-757631E14A66}" srcOrd="0" destOrd="0" presId="urn:microsoft.com/office/officeart/2024/3/layout/verticalVisualTextBlock1"/>
    <dgm:cxn modelId="{82FFB3B1-37C6-4619-AE01-6B5593BFD7F0}" srcId="{F3BC0C2E-B9DA-49B9-9329-DDD98E87C2F0}" destId="{384C4DDE-9B4A-4EB5-92D8-7D3EFCB16411}" srcOrd="2" destOrd="0" parTransId="{81103B70-AAA6-4660-9544-7005B5E1F16D}" sibTransId="{2634910A-1A44-469C-AEA5-5417902C98B6}"/>
    <dgm:cxn modelId="{B9E652EF-9404-4503-A37E-9571377E122D}" type="presOf" srcId="{C4A0F3B5-4B19-4B25-9A13-E538B47C0ADF}" destId="{BCC3029C-C936-4E22-AAF1-6F32899034BA}" srcOrd="0" destOrd="0" presId="urn:microsoft.com/office/officeart/2024/3/layout/verticalVisualTextBlock1"/>
    <dgm:cxn modelId="{EF124AFC-AFBB-4157-AEFD-8C5AEE69A79F}" type="presOf" srcId="{CC29CA90-A0C9-4498-BB9E-C64DD125E678}" destId="{D011A213-FCD0-45B1-A30C-C1D8A7DF4BD0}" srcOrd="0" destOrd="0" presId="urn:microsoft.com/office/officeart/2024/3/layout/verticalVisualTextBlock1"/>
    <dgm:cxn modelId="{5C30035B-F3CB-4931-AC91-E459037BF079}" type="presParOf" srcId="{65280741-69C0-4770-AA25-E85F9598E5E1}" destId="{66F9D3F4-DC6A-45CE-A0F2-A266E035B620}" srcOrd="0" destOrd="0" presId="urn:microsoft.com/office/officeart/2024/3/layout/verticalVisualTextBlock1"/>
    <dgm:cxn modelId="{ECE32528-9668-4BE2-9C3B-BD052470D32A}" type="presParOf" srcId="{66F9D3F4-DC6A-45CE-A0F2-A266E035B620}" destId="{1924FA2A-576C-496C-98AF-590E81164385}" srcOrd="0" destOrd="0" presId="urn:microsoft.com/office/officeart/2024/3/layout/verticalVisualTextBlock1"/>
    <dgm:cxn modelId="{FE94359B-6A13-4C39-B695-57359D17E23E}" type="presParOf" srcId="{66F9D3F4-DC6A-45CE-A0F2-A266E035B620}" destId="{8DF3CFCC-90E4-4FE7-A380-7B8A2CF8A198}" srcOrd="1" destOrd="0" presId="urn:microsoft.com/office/officeart/2024/3/layout/verticalVisualTextBlock1"/>
    <dgm:cxn modelId="{96BEA400-66F0-46D5-9181-D42F679F83B7}" type="presParOf" srcId="{66F9D3F4-DC6A-45CE-A0F2-A266E035B620}" destId="{B2CA5DAA-A8C9-477D-B642-F3572088679D}" srcOrd="2" destOrd="0" presId="urn:microsoft.com/office/officeart/2024/3/layout/verticalVisualTextBlock1"/>
    <dgm:cxn modelId="{696FBBD9-3B3D-465B-AC03-B4B4E16BB8BA}" type="presParOf" srcId="{65280741-69C0-4770-AA25-E85F9598E5E1}" destId="{2C88774A-59D9-4CEA-951A-D8526D9B032D}" srcOrd="1" destOrd="0" presId="urn:microsoft.com/office/officeart/2024/3/layout/verticalVisualTextBlock1"/>
    <dgm:cxn modelId="{0B51E258-CA3E-4038-84DE-654753B581E9}" type="presParOf" srcId="{65280741-69C0-4770-AA25-E85F9598E5E1}" destId="{5E506258-C9DD-464C-AF56-21AC5072C557}" srcOrd="2" destOrd="0" presId="urn:microsoft.com/office/officeart/2024/3/layout/verticalVisualTextBlock1"/>
    <dgm:cxn modelId="{B6D76D96-30AB-4EF3-AEFC-941B06916E45}" type="presParOf" srcId="{5E506258-C9DD-464C-AF56-21AC5072C557}" destId="{F54BF9C4-6094-437C-AE37-C870D9B456E9}" srcOrd="0" destOrd="0" presId="urn:microsoft.com/office/officeart/2024/3/layout/verticalVisualTextBlock1"/>
    <dgm:cxn modelId="{0EBFE970-9E2E-41C3-A44F-E2065DA1D635}" type="presParOf" srcId="{5E506258-C9DD-464C-AF56-21AC5072C557}" destId="{740E2B7D-6B14-4AF8-9B66-48D7A21A5C0D}" srcOrd="1" destOrd="0" presId="urn:microsoft.com/office/officeart/2024/3/layout/verticalVisualTextBlock1"/>
    <dgm:cxn modelId="{05099972-AB60-4088-9A56-7500A2098032}" type="presParOf" srcId="{5E506258-C9DD-464C-AF56-21AC5072C557}" destId="{BE7C700A-A672-48B7-BD0D-A2602395BDB0}" srcOrd="2" destOrd="0" presId="urn:microsoft.com/office/officeart/2024/3/layout/verticalVisualTextBlock1"/>
    <dgm:cxn modelId="{AA28E3F1-54F4-4E13-B17E-F3EEF32A8233}" type="presParOf" srcId="{65280741-69C0-4770-AA25-E85F9598E5E1}" destId="{D011A213-FCD0-45B1-A30C-C1D8A7DF4BD0}" srcOrd="3" destOrd="0" presId="urn:microsoft.com/office/officeart/2024/3/layout/verticalVisualTextBlock1"/>
    <dgm:cxn modelId="{8C4E17A5-B3F2-4CD0-9CDF-705826A379E0}" type="presParOf" srcId="{65280741-69C0-4770-AA25-E85F9598E5E1}" destId="{D1811B7B-528A-48A2-B78C-4954BB1A4C92}" srcOrd="4" destOrd="0" presId="urn:microsoft.com/office/officeart/2024/3/layout/verticalVisualTextBlock1"/>
    <dgm:cxn modelId="{978A1983-A02F-46A9-8621-DAFAF1F247C6}" type="presParOf" srcId="{D1811B7B-528A-48A2-B78C-4954BB1A4C92}" destId="{5DBC09E1-1F7C-46F5-8B04-6A4B7CC4CF6F}" srcOrd="0" destOrd="0" presId="urn:microsoft.com/office/officeart/2024/3/layout/verticalVisualTextBlock1"/>
    <dgm:cxn modelId="{23882922-1005-4394-897C-242C1ABF66EC}" type="presParOf" srcId="{D1811B7B-528A-48A2-B78C-4954BB1A4C92}" destId="{B2DB9824-6AFB-460D-A951-757631E14A66}" srcOrd="1" destOrd="0" presId="urn:microsoft.com/office/officeart/2024/3/layout/verticalVisualTextBlock1"/>
    <dgm:cxn modelId="{A018C956-A26E-4C34-B3A5-F9261DEBF152}" type="presParOf" srcId="{D1811B7B-528A-48A2-B78C-4954BB1A4C92}" destId="{BCC3029C-C936-4E22-AAF1-6F32899034BA}"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78C18B-5D92-446E-8374-C352EBF6D3D4}"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75A12DE3-424D-4815-A9D4-6EB28F242310}">
      <dgm:prSet custT="1"/>
      <dgm:spPr/>
      <dgm:t>
        <a:bodyPr/>
        <a:lstStyle/>
        <a:p>
          <a:pPr>
            <a:lnSpc>
              <a:spcPct val="100000"/>
            </a:lnSpc>
            <a:defRPr b="1"/>
          </a:pPr>
          <a:r>
            <a:rPr lang="es-ES" sz="2800"/>
            <a:t>Importancia de la Transformación de Materiales</a:t>
          </a:r>
          <a:endParaRPr lang="en-US" sz="2800"/>
        </a:p>
      </dgm:t>
    </dgm:pt>
    <dgm:pt modelId="{70435E67-63A0-48A7-A8E3-998E1CFB6E18}" type="parTrans" cxnId="{9BFFC2EC-BDEA-4565-A117-47B68A7A9A11}">
      <dgm:prSet/>
      <dgm:spPr/>
      <dgm:t>
        <a:bodyPr/>
        <a:lstStyle/>
        <a:p>
          <a:endParaRPr lang="en-US" sz="2800"/>
        </a:p>
      </dgm:t>
    </dgm:pt>
    <dgm:pt modelId="{5419DAEF-FF82-4587-BF27-A91DF8965E66}" type="sibTrans" cxnId="{9BFFC2EC-BDEA-4565-A117-47B68A7A9A11}">
      <dgm:prSet/>
      <dgm:spPr/>
      <dgm:t>
        <a:bodyPr/>
        <a:lstStyle/>
        <a:p>
          <a:pPr>
            <a:lnSpc>
              <a:spcPct val="100000"/>
            </a:lnSpc>
            <a:defRPr b="1"/>
          </a:pPr>
          <a:endParaRPr lang="en-US" sz="2800"/>
        </a:p>
      </dgm:t>
    </dgm:pt>
    <dgm:pt modelId="{6AE6E001-FC02-4248-93F6-610532A548C4}">
      <dgm:prSet custT="1"/>
      <dgm:spPr/>
      <dgm:t>
        <a:bodyPr/>
        <a:lstStyle/>
        <a:p>
          <a:pPr>
            <a:lnSpc>
              <a:spcPct val="100000"/>
            </a:lnSpc>
          </a:pPr>
          <a:r>
            <a:rPr lang="es-ES" sz="2000"/>
            <a:t>La transformación de materiales es esencial en la ingeniería moderna para crear productos efectivos y duraderos.</a:t>
          </a:r>
          <a:endParaRPr lang="en-US" sz="2000"/>
        </a:p>
      </dgm:t>
    </dgm:pt>
    <dgm:pt modelId="{1B4B1369-6B6C-4808-A835-34A55A2904A2}" type="parTrans" cxnId="{3A0C31E8-5054-45EF-86C3-32116C55FD00}">
      <dgm:prSet/>
      <dgm:spPr/>
      <dgm:t>
        <a:bodyPr/>
        <a:lstStyle/>
        <a:p>
          <a:endParaRPr lang="en-US" sz="2800"/>
        </a:p>
      </dgm:t>
    </dgm:pt>
    <dgm:pt modelId="{65B2A824-B47C-46D7-9B39-19046FBF80F9}" type="sibTrans" cxnId="{3A0C31E8-5054-45EF-86C3-32116C55FD00}">
      <dgm:prSet/>
      <dgm:spPr/>
      <dgm:t>
        <a:bodyPr/>
        <a:lstStyle/>
        <a:p>
          <a:endParaRPr lang="en-US" sz="2800"/>
        </a:p>
      </dgm:t>
    </dgm:pt>
    <dgm:pt modelId="{76F04515-701A-464E-9BE6-64FD5A2ABA2B}">
      <dgm:prSet custT="1"/>
      <dgm:spPr/>
      <dgm:t>
        <a:bodyPr/>
        <a:lstStyle/>
        <a:p>
          <a:pPr>
            <a:lnSpc>
              <a:spcPct val="100000"/>
            </a:lnSpc>
            <a:defRPr b="1"/>
          </a:pPr>
          <a:r>
            <a:rPr lang="es-ES" sz="2800"/>
            <a:t>Procesos Mecánicos Esenciales</a:t>
          </a:r>
          <a:endParaRPr lang="en-US" sz="2800"/>
        </a:p>
      </dgm:t>
    </dgm:pt>
    <dgm:pt modelId="{75CDFE7D-F414-4CE9-BD25-61C55C0FE8F9}" type="parTrans" cxnId="{D6EADFFC-EFB9-44EF-A457-952F9B15CDEA}">
      <dgm:prSet/>
      <dgm:spPr/>
      <dgm:t>
        <a:bodyPr/>
        <a:lstStyle/>
        <a:p>
          <a:endParaRPr lang="en-US" sz="2800"/>
        </a:p>
      </dgm:t>
    </dgm:pt>
    <dgm:pt modelId="{AE604E20-BD84-4C52-82C4-B3356DDA61A8}" type="sibTrans" cxnId="{D6EADFFC-EFB9-44EF-A457-952F9B15CDEA}">
      <dgm:prSet/>
      <dgm:spPr/>
      <dgm:t>
        <a:bodyPr/>
        <a:lstStyle/>
        <a:p>
          <a:pPr>
            <a:lnSpc>
              <a:spcPct val="100000"/>
            </a:lnSpc>
            <a:defRPr b="1"/>
          </a:pPr>
          <a:endParaRPr lang="en-US" sz="2800"/>
        </a:p>
      </dgm:t>
    </dgm:pt>
    <dgm:pt modelId="{DB52B109-2456-4602-B5A8-CFD1B2CE1711}">
      <dgm:prSet custT="1"/>
      <dgm:spPr/>
      <dgm:t>
        <a:bodyPr/>
        <a:lstStyle/>
        <a:p>
          <a:pPr>
            <a:lnSpc>
              <a:spcPct val="100000"/>
            </a:lnSpc>
          </a:pPr>
          <a:r>
            <a:rPr lang="es-ES" sz="2000"/>
            <a:t>Conocer los diferentes procesos mecánicos es vital para el diseño eficiente y la fabricación de productos de calidad.</a:t>
          </a:r>
          <a:endParaRPr lang="en-US" sz="2000"/>
        </a:p>
      </dgm:t>
    </dgm:pt>
    <dgm:pt modelId="{61D25F20-5FB1-47EE-8D6B-191A98984DCC}" type="parTrans" cxnId="{5EA9EE25-5218-4356-A636-6D1FB1963A5B}">
      <dgm:prSet/>
      <dgm:spPr/>
      <dgm:t>
        <a:bodyPr/>
        <a:lstStyle/>
        <a:p>
          <a:endParaRPr lang="en-US" sz="2800"/>
        </a:p>
      </dgm:t>
    </dgm:pt>
    <dgm:pt modelId="{CB8C98E0-DB88-4931-A000-949F71C6264B}" type="sibTrans" cxnId="{5EA9EE25-5218-4356-A636-6D1FB1963A5B}">
      <dgm:prSet/>
      <dgm:spPr/>
      <dgm:t>
        <a:bodyPr/>
        <a:lstStyle/>
        <a:p>
          <a:endParaRPr lang="en-US" sz="2800"/>
        </a:p>
      </dgm:t>
    </dgm:pt>
    <dgm:pt modelId="{34B364AE-0B62-4118-B855-BD36B6032F69}">
      <dgm:prSet custT="1"/>
      <dgm:spPr/>
      <dgm:t>
        <a:bodyPr/>
        <a:lstStyle/>
        <a:p>
          <a:pPr>
            <a:lnSpc>
              <a:spcPct val="100000"/>
            </a:lnSpc>
            <a:defRPr b="1"/>
          </a:pPr>
          <a:r>
            <a:rPr lang="es-ES" sz="2800"/>
            <a:t>Relevancia Tecnológica Actual</a:t>
          </a:r>
          <a:endParaRPr lang="en-US" sz="2800"/>
        </a:p>
      </dgm:t>
    </dgm:pt>
    <dgm:pt modelId="{53A23073-C88E-4E05-AFBC-A5719917BD4F}" type="parTrans" cxnId="{666DB651-C718-4FB7-BDC9-E67D5C3517B7}">
      <dgm:prSet/>
      <dgm:spPr/>
      <dgm:t>
        <a:bodyPr/>
        <a:lstStyle/>
        <a:p>
          <a:endParaRPr lang="en-US" sz="2800"/>
        </a:p>
      </dgm:t>
    </dgm:pt>
    <dgm:pt modelId="{2C683DD1-3734-4E82-824C-4378A512C76C}" type="sibTrans" cxnId="{666DB651-C718-4FB7-BDC9-E67D5C3517B7}">
      <dgm:prSet/>
      <dgm:spPr/>
      <dgm:t>
        <a:bodyPr/>
        <a:lstStyle/>
        <a:p>
          <a:endParaRPr lang="en-US" sz="2800"/>
        </a:p>
      </dgm:t>
    </dgm:pt>
    <dgm:pt modelId="{ABA20672-9424-4DCE-A6C2-48B0819A715E}">
      <dgm:prSet custT="1"/>
      <dgm:spPr/>
      <dgm:t>
        <a:bodyPr/>
        <a:lstStyle/>
        <a:p>
          <a:pPr>
            <a:lnSpc>
              <a:spcPct val="100000"/>
            </a:lnSpc>
          </a:pPr>
          <a:r>
            <a:rPr lang="es-ES" sz="2000"/>
            <a:t>A medida que la tecnología avanza, la comprensión de técnicas de conformado se vuelve cada vez más crítica en la industria.</a:t>
          </a:r>
          <a:endParaRPr lang="en-US" sz="2000"/>
        </a:p>
      </dgm:t>
    </dgm:pt>
    <dgm:pt modelId="{3B0774E4-B2F4-4DE2-9F11-B249A96C4853}" type="parTrans" cxnId="{0B0B0A34-A409-4A9E-B931-07F222AE6316}">
      <dgm:prSet/>
      <dgm:spPr/>
      <dgm:t>
        <a:bodyPr/>
        <a:lstStyle/>
        <a:p>
          <a:endParaRPr lang="en-US" sz="2800"/>
        </a:p>
      </dgm:t>
    </dgm:pt>
    <dgm:pt modelId="{39259B6C-8539-49C0-BB81-E11D1D1F069D}" type="sibTrans" cxnId="{0B0B0A34-A409-4A9E-B931-07F222AE6316}">
      <dgm:prSet/>
      <dgm:spPr/>
      <dgm:t>
        <a:bodyPr/>
        <a:lstStyle/>
        <a:p>
          <a:endParaRPr lang="en-US" sz="2800"/>
        </a:p>
      </dgm:t>
    </dgm:pt>
    <dgm:pt modelId="{7536BB14-D6A0-44A3-B783-DB79B90BED41}" type="pres">
      <dgm:prSet presAssocID="{6678C18B-5D92-446E-8374-C352EBF6D3D4}" presName="Name0" presStyleCnt="0">
        <dgm:presLayoutVars>
          <dgm:dir/>
          <dgm:resizeHandles val="exact"/>
        </dgm:presLayoutVars>
      </dgm:prSet>
      <dgm:spPr/>
    </dgm:pt>
    <dgm:pt modelId="{7D1025D8-C011-4794-9E9F-10BCC4B9BA47}" type="pres">
      <dgm:prSet presAssocID="{75A12DE3-424D-4815-A9D4-6EB28F242310}" presName="compNode" presStyleCnt="0"/>
      <dgm:spPr/>
    </dgm:pt>
    <dgm:pt modelId="{FAE108AA-1A06-4AA3-B19B-A1E5E819EE3E}" type="pres">
      <dgm:prSet presAssocID="{75A12DE3-424D-4815-A9D4-6EB28F242310}" presName="pictRect" presStyleLbl="revTx" presStyleIdx="0" presStyleCnt="6">
        <dgm:presLayoutVars>
          <dgm:chMax val="0"/>
          <dgm:bulletEnabled/>
        </dgm:presLayoutVars>
      </dgm:prSet>
      <dgm:spPr/>
    </dgm:pt>
    <dgm:pt modelId="{E5B290CB-9BD9-4DB2-B817-28159C6605B7}" type="pres">
      <dgm:prSet presAssocID="{75A12DE3-424D-4815-A9D4-6EB28F242310}" presName="textRect" presStyleLbl="revTx" presStyleIdx="1" presStyleCnt="6">
        <dgm:presLayoutVars>
          <dgm:bulletEnabled/>
        </dgm:presLayoutVars>
      </dgm:prSet>
      <dgm:spPr/>
    </dgm:pt>
    <dgm:pt modelId="{87AD3D0D-0A7F-4B15-9401-1F73899186E2}" type="pres">
      <dgm:prSet presAssocID="{5419DAEF-FF82-4587-BF27-A91DF8965E66}" presName="sibTrans" presStyleLbl="sibTrans2D1" presStyleIdx="0" presStyleCnt="0"/>
      <dgm:spPr/>
    </dgm:pt>
    <dgm:pt modelId="{EEA554D0-9A79-4464-B66C-434AFA08696E}" type="pres">
      <dgm:prSet presAssocID="{76F04515-701A-464E-9BE6-64FD5A2ABA2B}" presName="compNode" presStyleCnt="0"/>
      <dgm:spPr/>
    </dgm:pt>
    <dgm:pt modelId="{C5F20712-B893-438A-83BA-76940AC9E4A8}" type="pres">
      <dgm:prSet presAssocID="{76F04515-701A-464E-9BE6-64FD5A2ABA2B}" presName="pictRect" presStyleLbl="revTx" presStyleIdx="2" presStyleCnt="6">
        <dgm:presLayoutVars>
          <dgm:chMax val="0"/>
          <dgm:bulletEnabled/>
        </dgm:presLayoutVars>
      </dgm:prSet>
      <dgm:spPr/>
    </dgm:pt>
    <dgm:pt modelId="{0B3D7E03-02B0-48EA-BCF2-630FCC947E0C}" type="pres">
      <dgm:prSet presAssocID="{76F04515-701A-464E-9BE6-64FD5A2ABA2B}" presName="textRect" presStyleLbl="revTx" presStyleIdx="3" presStyleCnt="6">
        <dgm:presLayoutVars>
          <dgm:bulletEnabled/>
        </dgm:presLayoutVars>
      </dgm:prSet>
      <dgm:spPr/>
    </dgm:pt>
    <dgm:pt modelId="{B15CD6D4-0B72-42B1-8BBE-101A6FBD9C66}" type="pres">
      <dgm:prSet presAssocID="{AE604E20-BD84-4C52-82C4-B3356DDA61A8}" presName="sibTrans" presStyleLbl="sibTrans2D1" presStyleIdx="0" presStyleCnt="0"/>
      <dgm:spPr/>
    </dgm:pt>
    <dgm:pt modelId="{0327554A-F7D7-455C-96B6-9FD571D56D5B}" type="pres">
      <dgm:prSet presAssocID="{34B364AE-0B62-4118-B855-BD36B6032F69}" presName="compNode" presStyleCnt="0"/>
      <dgm:spPr/>
    </dgm:pt>
    <dgm:pt modelId="{0050E357-834E-47E2-9F7A-BD90A55D77D2}" type="pres">
      <dgm:prSet presAssocID="{34B364AE-0B62-4118-B855-BD36B6032F69}" presName="pictRect" presStyleLbl="revTx" presStyleIdx="4" presStyleCnt="6">
        <dgm:presLayoutVars>
          <dgm:chMax val="0"/>
          <dgm:bulletEnabled/>
        </dgm:presLayoutVars>
      </dgm:prSet>
      <dgm:spPr/>
    </dgm:pt>
    <dgm:pt modelId="{F5A1B387-2498-425E-83D2-A6C321E57D1A}" type="pres">
      <dgm:prSet presAssocID="{34B364AE-0B62-4118-B855-BD36B6032F69}" presName="textRect" presStyleLbl="revTx" presStyleIdx="5" presStyleCnt="6">
        <dgm:presLayoutVars>
          <dgm:bulletEnabled/>
        </dgm:presLayoutVars>
      </dgm:prSet>
      <dgm:spPr/>
    </dgm:pt>
  </dgm:ptLst>
  <dgm:cxnLst>
    <dgm:cxn modelId="{16A70703-47C0-4230-B5B3-A47538D476F9}" type="presOf" srcId="{ABA20672-9424-4DCE-A6C2-48B0819A715E}" destId="{F5A1B387-2498-425E-83D2-A6C321E57D1A}" srcOrd="0" destOrd="0" presId="urn:microsoft.com/office/officeart/2024/3/layout/hArchList1"/>
    <dgm:cxn modelId="{EEBBC619-35C7-41AC-BE84-EE81617CE429}" type="presOf" srcId="{6AE6E001-FC02-4248-93F6-610532A548C4}" destId="{E5B290CB-9BD9-4DB2-B817-28159C6605B7}" srcOrd="0" destOrd="0" presId="urn:microsoft.com/office/officeart/2024/3/layout/hArchList1"/>
    <dgm:cxn modelId="{5EA9EE25-5218-4356-A636-6D1FB1963A5B}" srcId="{76F04515-701A-464E-9BE6-64FD5A2ABA2B}" destId="{DB52B109-2456-4602-B5A8-CFD1B2CE1711}" srcOrd="0" destOrd="0" parTransId="{61D25F20-5FB1-47EE-8D6B-191A98984DCC}" sibTransId="{CB8C98E0-DB88-4931-A000-949F71C6264B}"/>
    <dgm:cxn modelId="{ACDF3C27-CA5E-48CA-A406-E50BA65E9237}" type="presOf" srcId="{AE604E20-BD84-4C52-82C4-B3356DDA61A8}" destId="{B15CD6D4-0B72-42B1-8BBE-101A6FBD9C66}" srcOrd="0" destOrd="0" presId="urn:microsoft.com/office/officeart/2024/3/layout/hArchList1"/>
    <dgm:cxn modelId="{0B0B0A34-A409-4A9E-B931-07F222AE6316}" srcId="{34B364AE-0B62-4118-B855-BD36B6032F69}" destId="{ABA20672-9424-4DCE-A6C2-48B0819A715E}" srcOrd="0" destOrd="0" parTransId="{3B0774E4-B2F4-4DE2-9F11-B249A96C4853}" sibTransId="{39259B6C-8539-49C0-BB81-E11D1D1F069D}"/>
    <dgm:cxn modelId="{953BA767-5F6B-42DF-A2D7-F42EE492E90D}" type="presOf" srcId="{34B364AE-0B62-4118-B855-BD36B6032F69}" destId="{0050E357-834E-47E2-9F7A-BD90A55D77D2}" srcOrd="0" destOrd="0" presId="urn:microsoft.com/office/officeart/2024/3/layout/hArchList1"/>
    <dgm:cxn modelId="{558E6A69-BAEA-4E99-AA6F-5D6B046A392A}" type="presOf" srcId="{DB52B109-2456-4602-B5A8-CFD1B2CE1711}" destId="{0B3D7E03-02B0-48EA-BCF2-630FCC947E0C}" srcOrd="0" destOrd="0" presId="urn:microsoft.com/office/officeart/2024/3/layout/hArchList1"/>
    <dgm:cxn modelId="{A30CE16E-1823-4CE2-AA92-DC61D8B30198}" type="presOf" srcId="{6678C18B-5D92-446E-8374-C352EBF6D3D4}" destId="{7536BB14-D6A0-44A3-B783-DB79B90BED41}" srcOrd="0" destOrd="0" presId="urn:microsoft.com/office/officeart/2024/3/layout/hArchList1"/>
    <dgm:cxn modelId="{666DB651-C718-4FB7-BDC9-E67D5C3517B7}" srcId="{6678C18B-5D92-446E-8374-C352EBF6D3D4}" destId="{34B364AE-0B62-4118-B855-BD36B6032F69}" srcOrd="2" destOrd="0" parTransId="{53A23073-C88E-4E05-AFBC-A5719917BD4F}" sibTransId="{2C683DD1-3734-4E82-824C-4378A512C76C}"/>
    <dgm:cxn modelId="{9EFC3053-2083-4341-950E-5387F55C1FAF}" type="presOf" srcId="{5419DAEF-FF82-4587-BF27-A91DF8965E66}" destId="{87AD3D0D-0A7F-4B15-9401-1F73899186E2}" srcOrd="0" destOrd="0" presId="urn:microsoft.com/office/officeart/2024/3/layout/hArchList1"/>
    <dgm:cxn modelId="{390FD49F-95A4-4EBC-909E-3BED6911D6B7}" type="presOf" srcId="{75A12DE3-424D-4815-A9D4-6EB28F242310}" destId="{FAE108AA-1A06-4AA3-B19B-A1E5E819EE3E}" srcOrd="0" destOrd="0" presId="urn:microsoft.com/office/officeart/2024/3/layout/hArchList1"/>
    <dgm:cxn modelId="{3A0C31E8-5054-45EF-86C3-32116C55FD00}" srcId="{75A12DE3-424D-4815-A9D4-6EB28F242310}" destId="{6AE6E001-FC02-4248-93F6-610532A548C4}" srcOrd="0" destOrd="0" parTransId="{1B4B1369-6B6C-4808-A835-34A55A2904A2}" sibTransId="{65B2A824-B47C-46D7-9B39-19046FBF80F9}"/>
    <dgm:cxn modelId="{9BFFC2EC-BDEA-4565-A117-47B68A7A9A11}" srcId="{6678C18B-5D92-446E-8374-C352EBF6D3D4}" destId="{75A12DE3-424D-4815-A9D4-6EB28F242310}" srcOrd="0" destOrd="0" parTransId="{70435E67-63A0-48A7-A8E3-998E1CFB6E18}" sibTransId="{5419DAEF-FF82-4587-BF27-A91DF8965E66}"/>
    <dgm:cxn modelId="{4FF104F5-5C02-4E00-8A0A-A0BD1045F13C}" type="presOf" srcId="{76F04515-701A-464E-9BE6-64FD5A2ABA2B}" destId="{C5F20712-B893-438A-83BA-76940AC9E4A8}" srcOrd="0" destOrd="0" presId="urn:microsoft.com/office/officeart/2024/3/layout/hArchList1"/>
    <dgm:cxn modelId="{D6EADFFC-EFB9-44EF-A457-952F9B15CDEA}" srcId="{6678C18B-5D92-446E-8374-C352EBF6D3D4}" destId="{76F04515-701A-464E-9BE6-64FD5A2ABA2B}" srcOrd="1" destOrd="0" parTransId="{75CDFE7D-F414-4CE9-BD25-61C55C0FE8F9}" sibTransId="{AE604E20-BD84-4C52-82C4-B3356DDA61A8}"/>
    <dgm:cxn modelId="{CE6FA2B3-B1D1-4AF5-986E-F73960CFC2C4}" type="presParOf" srcId="{7536BB14-D6A0-44A3-B783-DB79B90BED41}" destId="{7D1025D8-C011-4794-9E9F-10BCC4B9BA47}" srcOrd="0" destOrd="0" presId="urn:microsoft.com/office/officeart/2024/3/layout/hArchList1"/>
    <dgm:cxn modelId="{9EF4B0DA-0716-4FD1-8305-9217815B90F0}" type="presParOf" srcId="{7D1025D8-C011-4794-9E9F-10BCC4B9BA47}" destId="{FAE108AA-1A06-4AA3-B19B-A1E5E819EE3E}" srcOrd="0" destOrd="0" presId="urn:microsoft.com/office/officeart/2024/3/layout/hArchList1"/>
    <dgm:cxn modelId="{22D0C0CC-5678-4FCF-9F45-09E1889C65F9}" type="presParOf" srcId="{7D1025D8-C011-4794-9E9F-10BCC4B9BA47}" destId="{E5B290CB-9BD9-4DB2-B817-28159C6605B7}" srcOrd="1" destOrd="0" presId="urn:microsoft.com/office/officeart/2024/3/layout/hArchList1"/>
    <dgm:cxn modelId="{6CF75034-ADF3-4577-94A8-F3279185F693}" type="presParOf" srcId="{7536BB14-D6A0-44A3-B783-DB79B90BED41}" destId="{87AD3D0D-0A7F-4B15-9401-1F73899186E2}" srcOrd="1" destOrd="0" presId="urn:microsoft.com/office/officeart/2024/3/layout/hArchList1"/>
    <dgm:cxn modelId="{8C1C2FCB-50F0-402E-A399-F829413925DB}" type="presParOf" srcId="{7536BB14-D6A0-44A3-B783-DB79B90BED41}" destId="{EEA554D0-9A79-4464-B66C-434AFA08696E}" srcOrd="2" destOrd="0" presId="urn:microsoft.com/office/officeart/2024/3/layout/hArchList1"/>
    <dgm:cxn modelId="{527C17BE-4B5B-4CEE-B8BB-67108F244329}" type="presParOf" srcId="{EEA554D0-9A79-4464-B66C-434AFA08696E}" destId="{C5F20712-B893-438A-83BA-76940AC9E4A8}" srcOrd="0" destOrd="0" presId="urn:microsoft.com/office/officeart/2024/3/layout/hArchList1"/>
    <dgm:cxn modelId="{EE890B07-8465-44B4-A999-1F474D250F2E}" type="presParOf" srcId="{EEA554D0-9A79-4464-B66C-434AFA08696E}" destId="{0B3D7E03-02B0-48EA-BCF2-630FCC947E0C}" srcOrd="1" destOrd="0" presId="urn:microsoft.com/office/officeart/2024/3/layout/hArchList1"/>
    <dgm:cxn modelId="{96BC48C5-83D9-4B74-9BBB-895A93BA3BB1}" type="presParOf" srcId="{7536BB14-D6A0-44A3-B783-DB79B90BED41}" destId="{B15CD6D4-0B72-42B1-8BBE-101A6FBD9C66}" srcOrd="3" destOrd="0" presId="urn:microsoft.com/office/officeart/2024/3/layout/hArchList1"/>
    <dgm:cxn modelId="{5A5858C3-8C35-4F31-899B-66B4E6038036}" type="presParOf" srcId="{7536BB14-D6A0-44A3-B783-DB79B90BED41}" destId="{0327554A-F7D7-455C-96B6-9FD571D56D5B}" srcOrd="4" destOrd="0" presId="urn:microsoft.com/office/officeart/2024/3/layout/hArchList1"/>
    <dgm:cxn modelId="{1DF0C0C2-6CE9-4307-823E-1DA7D7F19BFD}" type="presParOf" srcId="{0327554A-F7D7-455C-96B6-9FD571D56D5B}" destId="{0050E357-834E-47E2-9F7A-BD90A55D77D2}" srcOrd="0" destOrd="0" presId="urn:microsoft.com/office/officeart/2024/3/layout/hArchList1"/>
    <dgm:cxn modelId="{8C927F8B-3551-4760-8D53-EFB7B7B3BD86}" type="presParOf" srcId="{0327554A-F7D7-455C-96B6-9FD571D56D5B}" destId="{F5A1B387-2498-425E-83D2-A6C321E57D1A}"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24FA2A-576C-496C-98AF-590E81164385}">
      <dsp:nvSpPr>
        <dsp:cNvPr id="0" name=""/>
        <dsp:cNvSpPr/>
      </dsp:nvSpPr>
      <dsp:spPr>
        <a:xfrm>
          <a:off x="0" y="0"/>
          <a:ext cx="1854553" cy="185455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25558" r="7693" b="2"/>
          <a:stretch/>
        </a:blipFill>
        <a:ln>
          <a:noFill/>
        </a:ln>
        <a:effectLst/>
      </dsp:spPr>
      <dsp:style>
        <a:lnRef idx="0">
          <a:scrgbClr r="0" g="0" b="0"/>
        </a:lnRef>
        <a:fillRef idx="3">
          <a:scrgbClr r="0" g="0" b="0"/>
        </a:fillRef>
        <a:effectRef idx="2">
          <a:scrgbClr r="0" g="0" b="0"/>
        </a:effectRef>
        <a:fontRef idx="minor">
          <a:schemeClr val="lt1"/>
        </a:fontRef>
      </dsp:style>
    </dsp:sp>
    <dsp:sp modelId="{8DF3CFCC-90E4-4FE7-A380-7B8A2CF8A198}">
      <dsp:nvSpPr>
        <dsp:cNvPr id="0" name=""/>
        <dsp:cNvSpPr/>
      </dsp:nvSpPr>
      <dsp:spPr>
        <a:xfrm>
          <a:off x="2034553" y="0"/>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AR" sz="1800" kern="1200"/>
            <a:t>Doblado de tubos</a:t>
          </a:r>
        </a:p>
      </dsp:txBody>
      <dsp:txXfrm>
        <a:off x="2034553" y="0"/>
        <a:ext cx="4155226" cy="370034"/>
      </dsp:txXfrm>
    </dsp:sp>
    <dsp:sp modelId="{B2CA5DAA-A8C9-477D-B642-F3572088679D}">
      <dsp:nvSpPr>
        <dsp:cNvPr id="0" name=""/>
        <dsp:cNvSpPr/>
      </dsp:nvSpPr>
      <dsp:spPr>
        <a:xfrm>
          <a:off x="2034553" y="370034"/>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AR" sz="1400" kern="1200"/>
            <a:t>El doblado de tubos es fundamental en la fabricación de estructuras y componentes que requieren formas específicas y curvadas.</a:t>
          </a:r>
        </a:p>
      </dsp:txBody>
      <dsp:txXfrm>
        <a:off x="2034553" y="370034"/>
        <a:ext cx="4155226" cy="1484518"/>
      </dsp:txXfrm>
    </dsp:sp>
    <dsp:sp modelId="{F54BF9C4-6094-437C-AE37-C870D9B456E9}">
      <dsp:nvSpPr>
        <dsp:cNvPr id="0" name=""/>
        <dsp:cNvSpPr/>
      </dsp:nvSpPr>
      <dsp:spPr>
        <a:xfrm>
          <a:off x="0" y="2002917"/>
          <a:ext cx="1854553" cy="185455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30126" r="3125" b="2"/>
          <a:stretch/>
        </a:blipFill>
        <a:ln>
          <a:noFill/>
        </a:ln>
        <a:effectLst/>
      </dsp:spPr>
      <dsp:style>
        <a:lnRef idx="0">
          <a:scrgbClr r="0" g="0" b="0"/>
        </a:lnRef>
        <a:fillRef idx="3">
          <a:scrgbClr r="0" g="0" b="0"/>
        </a:fillRef>
        <a:effectRef idx="2">
          <a:scrgbClr r="0" g="0" b="0"/>
        </a:effectRef>
        <a:fontRef idx="minor">
          <a:schemeClr val="lt1"/>
        </a:fontRef>
      </dsp:style>
    </dsp:sp>
    <dsp:sp modelId="{740E2B7D-6B14-4AF8-9B66-48D7A21A5C0D}">
      <dsp:nvSpPr>
        <dsp:cNvPr id="0" name=""/>
        <dsp:cNvSpPr/>
      </dsp:nvSpPr>
      <dsp:spPr>
        <a:xfrm>
          <a:off x="2034553" y="2002917"/>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AR" sz="1800" kern="1200"/>
            <a:t>Corte de tubos</a:t>
          </a:r>
        </a:p>
      </dsp:txBody>
      <dsp:txXfrm>
        <a:off x="2034553" y="2002917"/>
        <a:ext cx="4155226" cy="370034"/>
      </dsp:txXfrm>
    </dsp:sp>
    <dsp:sp modelId="{BE7C700A-A672-48B7-BD0D-A2602395BDB0}">
      <dsp:nvSpPr>
        <dsp:cNvPr id="0" name=""/>
        <dsp:cNvSpPr/>
      </dsp:nvSpPr>
      <dsp:spPr>
        <a:xfrm>
          <a:off x="2034553" y="2372952"/>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AR" sz="1400" kern="1200"/>
            <a:t>El corte de tubos debe ejecutarse con precisión para garantizar que las piezas se ajusten correctamente a los diseños de ingeniería.</a:t>
          </a:r>
        </a:p>
      </dsp:txBody>
      <dsp:txXfrm>
        <a:off x="2034553" y="2372952"/>
        <a:ext cx="4155226" cy="1484518"/>
      </dsp:txXfrm>
    </dsp:sp>
    <dsp:sp modelId="{5DBC09E1-1F7C-46F5-8B04-6A4B7CC4CF6F}">
      <dsp:nvSpPr>
        <dsp:cNvPr id="0" name=""/>
        <dsp:cNvSpPr/>
      </dsp:nvSpPr>
      <dsp:spPr>
        <a:xfrm>
          <a:off x="0" y="4005834"/>
          <a:ext cx="1854553" cy="1854553"/>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22513" r="2489" b="3"/>
          <a:stretch/>
        </a:blipFill>
        <a:ln>
          <a:noFill/>
        </a:ln>
        <a:effectLst/>
      </dsp:spPr>
      <dsp:style>
        <a:lnRef idx="0">
          <a:scrgbClr r="0" g="0" b="0"/>
        </a:lnRef>
        <a:fillRef idx="3">
          <a:scrgbClr r="0" g="0" b="0"/>
        </a:fillRef>
        <a:effectRef idx="2">
          <a:scrgbClr r="0" g="0" b="0"/>
        </a:effectRef>
        <a:fontRef idx="minor">
          <a:schemeClr val="lt1"/>
        </a:fontRef>
      </dsp:style>
    </dsp:sp>
    <dsp:sp modelId="{B2DB9824-6AFB-460D-A951-757631E14A66}">
      <dsp:nvSpPr>
        <dsp:cNvPr id="0" name=""/>
        <dsp:cNvSpPr/>
      </dsp:nvSpPr>
      <dsp:spPr>
        <a:xfrm>
          <a:off x="2034553" y="4005834"/>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AR" sz="1800" kern="1200"/>
            <a:t>Acoplamiento de tubos</a:t>
          </a:r>
        </a:p>
      </dsp:txBody>
      <dsp:txXfrm>
        <a:off x="2034553" y="4005834"/>
        <a:ext cx="4155226" cy="370034"/>
      </dsp:txXfrm>
    </dsp:sp>
    <dsp:sp modelId="{BCC3029C-C936-4E22-AAF1-6F32899034BA}">
      <dsp:nvSpPr>
        <dsp:cNvPr id="0" name=""/>
        <dsp:cNvSpPr/>
      </dsp:nvSpPr>
      <dsp:spPr>
        <a:xfrm>
          <a:off x="2034553" y="4375869"/>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AR" sz="1400" kern="1200"/>
            <a:t>El acoplamiento es el proceso de unir secciones de tubos, crucial para la integridad y funcionalidad de las estructuras fabricadas.</a:t>
          </a:r>
        </a:p>
      </dsp:txBody>
      <dsp:txXfrm>
        <a:off x="2034553" y="4375869"/>
        <a:ext cx="4155226" cy="14845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108AA-1A06-4AA3-B19B-A1E5E819EE3E}">
      <dsp:nvSpPr>
        <dsp:cNvPr id="0" name=""/>
        <dsp:cNvSpPr/>
      </dsp:nvSpPr>
      <dsp:spPr>
        <a:xfrm>
          <a:off x="0" y="0"/>
          <a:ext cx="3399958" cy="1359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5560" rIns="35560" bIns="35560" numCol="1" spcCol="1270" anchor="t" anchorCtr="0">
          <a:noAutofit/>
        </a:bodyPr>
        <a:lstStyle/>
        <a:p>
          <a:pPr marL="0" lvl="0" indent="0" algn="l" defTabSz="1244600">
            <a:lnSpc>
              <a:spcPct val="100000"/>
            </a:lnSpc>
            <a:spcBef>
              <a:spcPct val="0"/>
            </a:spcBef>
            <a:spcAft>
              <a:spcPct val="35000"/>
            </a:spcAft>
            <a:buNone/>
            <a:defRPr b="1"/>
          </a:pPr>
          <a:r>
            <a:rPr lang="es-ES" sz="2800" kern="1200"/>
            <a:t>Importancia de la Transformación de Materiales</a:t>
          </a:r>
          <a:endParaRPr lang="en-US" sz="2800" kern="1200"/>
        </a:p>
      </dsp:txBody>
      <dsp:txXfrm>
        <a:off x="0" y="0"/>
        <a:ext cx="3399958" cy="1359983"/>
      </dsp:txXfrm>
    </dsp:sp>
    <dsp:sp modelId="{E5B290CB-9BD9-4DB2-B817-28159C6605B7}">
      <dsp:nvSpPr>
        <dsp:cNvPr id="0" name=""/>
        <dsp:cNvSpPr/>
      </dsp:nvSpPr>
      <dsp:spPr>
        <a:xfrm>
          <a:off x="0" y="1359983"/>
          <a:ext cx="3399958" cy="1151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5400" rIns="25400" bIns="25400" numCol="1" spcCol="1270" anchor="t" anchorCtr="0">
          <a:noAutofit/>
        </a:bodyPr>
        <a:lstStyle/>
        <a:p>
          <a:pPr marL="0" lvl="0" indent="0" algn="l" defTabSz="889000">
            <a:lnSpc>
              <a:spcPct val="100000"/>
            </a:lnSpc>
            <a:spcBef>
              <a:spcPct val="0"/>
            </a:spcBef>
            <a:spcAft>
              <a:spcPct val="35000"/>
            </a:spcAft>
            <a:buNone/>
          </a:pPr>
          <a:r>
            <a:rPr lang="es-ES" sz="2000" kern="1200"/>
            <a:t>La transformación de materiales es esencial en la ingeniería moderna para crear productos efectivos y duraderos.</a:t>
          </a:r>
          <a:endParaRPr lang="en-US" sz="2000" kern="1200"/>
        </a:p>
      </dsp:txBody>
      <dsp:txXfrm>
        <a:off x="0" y="1359983"/>
        <a:ext cx="3399958" cy="1151101"/>
      </dsp:txXfrm>
    </dsp:sp>
    <dsp:sp modelId="{C5F20712-B893-438A-83BA-76940AC9E4A8}">
      <dsp:nvSpPr>
        <dsp:cNvPr id="0" name=""/>
        <dsp:cNvSpPr/>
      </dsp:nvSpPr>
      <dsp:spPr>
        <a:xfrm>
          <a:off x="3739954" y="0"/>
          <a:ext cx="3399958" cy="1359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5560" rIns="35560" bIns="35560" numCol="1" spcCol="1270" anchor="t" anchorCtr="0">
          <a:noAutofit/>
        </a:bodyPr>
        <a:lstStyle/>
        <a:p>
          <a:pPr marL="0" lvl="0" indent="0" algn="l" defTabSz="1244600">
            <a:lnSpc>
              <a:spcPct val="100000"/>
            </a:lnSpc>
            <a:spcBef>
              <a:spcPct val="0"/>
            </a:spcBef>
            <a:spcAft>
              <a:spcPct val="35000"/>
            </a:spcAft>
            <a:buNone/>
            <a:defRPr b="1"/>
          </a:pPr>
          <a:r>
            <a:rPr lang="es-ES" sz="2800" kern="1200"/>
            <a:t>Procesos Mecánicos Esenciales</a:t>
          </a:r>
          <a:endParaRPr lang="en-US" sz="2800" kern="1200"/>
        </a:p>
      </dsp:txBody>
      <dsp:txXfrm>
        <a:off x="3739954" y="0"/>
        <a:ext cx="3399958" cy="1359983"/>
      </dsp:txXfrm>
    </dsp:sp>
    <dsp:sp modelId="{0B3D7E03-02B0-48EA-BCF2-630FCC947E0C}">
      <dsp:nvSpPr>
        <dsp:cNvPr id="0" name=""/>
        <dsp:cNvSpPr/>
      </dsp:nvSpPr>
      <dsp:spPr>
        <a:xfrm>
          <a:off x="3739954" y="1359983"/>
          <a:ext cx="3399958" cy="1151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5400" rIns="25400" bIns="25400" numCol="1" spcCol="1270" anchor="t" anchorCtr="0">
          <a:noAutofit/>
        </a:bodyPr>
        <a:lstStyle/>
        <a:p>
          <a:pPr marL="0" lvl="0" indent="0" algn="l" defTabSz="889000">
            <a:lnSpc>
              <a:spcPct val="100000"/>
            </a:lnSpc>
            <a:spcBef>
              <a:spcPct val="0"/>
            </a:spcBef>
            <a:spcAft>
              <a:spcPct val="35000"/>
            </a:spcAft>
            <a:buNone/>
          </a:pPr>
          <a:r>
            <a:rPr lang="es-ES" sz="2000" kern="1200"/>
            <a:t>Conocer los diferentes procesos mecánicos es vital para el diseño eficiente y la fabricación de productos de calidad.</a:t>
          </a:r>
          <a:endParaRPr lang="en-US" sz="2000" kern="1200"/>
        </a:p>
      </dsp:txBody>
      <dsp:txXfrm>
        <a:off x="3739954" y="1359983"/>
        <a:ext cx="3399958" cy="1151101"/>
      </dsp:txXfrm>
    </dsp:sp>
    <dsp:sp modelId="{0050E357-834E-47E2-9F7A-BD90A55D77D2}">
      <dsp:nvSpPr>
        <dsp:cNvPr id="0" name=""/>
        <dsp:cNvSpPr/>
      </dsp:nvSpPr>
      <dsp:spPr>
        <a:xfrm>
          <a:off x="7479909" y="0"/>
          <a:ext cx="3399958" cy="1359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5560" rIns="35560" bIns="35560" numCol="1" spcCol="1270" anchor="t" anchorCtr="0">
          <a:noAutofit/>
        </a:bodyPr>
        <a:lstStyle/>
        <a:p>
          <a:pPr marL="0" lvl="0" indent="0" algn="l" defTabSz="1244600">
            <a:lnSpc>
              <a:spcPct val="100000"/>
            </a:lnSpc>
            <a:spcBef>
              <a:spcPct val="0"/>
            </a:spcBef>
            <a:spcAft>
              <a:spcPct val="35000"/>
            </a:spcAft>
            <a:buNone/>
            <a:defRPr b="1"/>
          </a:pPr>
          <a:r>
            <a:rPr lang="es-ES" sz="2800" kern="1200"/>
            <a:t>Relevancia Tecnológica Actual</a:t>
          </a:r>
          <a:endParaRPr lang="en-US" sz="2800" kern="1200"/>
        </a:p>
      </dsp:txBody>
      <dsp:txXfrm>
        <a:off x="7479909" y="0"/>
        <a:ext cx="3399958" cy="1359983"/>
      </dsp:txXfrm>
    </dsp:sp>
    <dsp:sp modelId="{F5A1B387-2498-425E-83D2-A6C321E57D1A}">
      <dsp:nvSpPr>
        <dsp:cNvPr id="0" name=""/>
        <dsp:cNvSpPr/>
      </dsp:nvSpPr>
      <dsp:spPr>
        <a:xfrm>
          <a:off x="7479909" y="1359983"/>
          <a:ext cx="3399958" cy="1151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5400" rIns="25400" bIns="25400" numCol="1" spcCol="1270" anchor="t" anchorCtr="0">
          <a:noAutofit/>
        </a:bodyPr>
        <a:lstStyle/>
        <a:p>
          <a:pPr marL="0" lvl="0" indent="0" algn="l" defTabSz="889000">
            <a:lnSpc>
              <a:spcPct val="100000"/>
            </a:lnSpc>
            <a:spcBef>
              <a:spcPct val="0"/>
            </a:spcBef>
            <a:spcAft>
              <a:spcPct val="35000"/>
            </a:spcAft>
            <a:buNone/>
          </a:pPr>
          <a:r>
            <a:rPr lang="es-ES" sz="2000" kern="1200"/>
            <a:t>A medida que la tecnología avanza, la comprensión de técnicas de conformado se vuelve cada vez más crítica en la industria.</a:t>
          </a:r>
          <a:endParaRPr lang="en-US" sz="2000" kern="1200"/>
        </a:p>
      </dsp:txBody>
      <dsp:txXfrm>
        <a:off x="7479909" y="1359983"/>
        <a:ext cx="3399958" cy="1151101"/>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C12C81-9E8A-4776-A7A2-225FFE623474}" type="datetimeFigureOut">
              <a:rPr lang="es-AR" smtClean="0"/>
              <a:t>27/5/2025</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BD7638-58C4-4258-B841-10A1FF4B727B}" type="slidenum">
              <a:rPr lang="es-AR" smtClean="0"/>
              <a:t>‹Nº›</a:t>
            </a:fld>
            <a:endParaRPr lang="es-AR"/>
          </a:p>
        </p:txBody>
      </p:sp>
    </p:spTree>
    <p:extLst>
      <p:ext uri="{BB962C8B-B14F-4D97-AF65-F5344CB8AC3E}">
        <p14:creationId xmlns:p14="http://schemas.microsoft.com/office/powerpoint/2010/main" val="4171294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a:t>El contenido generado por inteligencia artificial puede ser incorrecto.
---
Este tema aborda cómo se transforman los materiales a través de diferentes procesos mecánicos, lo cual es fundamental en la ingeniería y la manufactura. A lo largo de esta presentación, exploraremos procesos sin arranque de virutas, arranque de virutas, materiales para ingeniería y técnicas específicas como la obtención de roscas y tubos.
</a:t>
            </a:r>
          </a:p>
        </p:txBody>
      </p:sp>
      <p:sp>
        <p:nvSpPr>
          <p:cNvPr id="4" name="Marcador de número de diapositiva 3"/>
          <p:cNvSpPr>
            <a:spLocks noGrp="1"/>
          </p:cNvSpPr>
          <p:nvPr>
            <p:ph type="sldNum" sz="quarter" idx="5"/>
          </p:nvPr>
        </p:nvSpPr>
        <p:spPr/>
        <p:txBody>
          <a:bodyPr/>
          <a:lstStyle/>
          <a:p>
            <a:fld id="{C90035D4-EF3B-428B-8532-07C301A48E75}" type="slidenum">
              <a:rPr lang="es-AR" smtClean="0"/>
              <a:t>1</a:t>
            </a:fld>
            <a:endParaRPr lang="es-AR"/>
          </a:p>
        </p:txBody>
      </p:sp>
    </p:spTree>
    <p:extLst>
      <p:ext uri="{BB962C8B-B14F-4D97-AF65-F5344CB8AC3E}">
        <p14:creationId xmlns:p14="http://schemas.microsoft.com/office/powerpoint/2010/main" val="3762968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a:t>Durante el proceso de laminado, se aplica presión a un material para formar una rosca. Este método es conocido por su alta eficiencia y por minimizar el desperdicio de material, a diferencia de los procesos de corte tradicionales.</a:t>
            </a:r>
          </a:p>
        </p:txBody>
      </p:sp>
      <p:sp>
        <p:nvSpPr>
          <p:cNvPr id="4" name="Marcador de número de diapositiva 3"/>
          <p:cNvSpPr>
            <a:spLocks noGrp="1"/>
          </p:cNvSpPr>
          <p:nvPr>
            <p:ph type="sldNum" sz="quarter" idx="5"/>
          </p:nvPr>
        </p:nvSpPr>
        <p:spPr/>
        <p:txBody>
          <a:bodyPr/>
          <a:lstStyle/>
          <a:p>
            <a:fld id="{C90035D4-EF3B-428B-8532-07C301A48E75}" type="slidenum">
              <a:rPr lang="es-AR" smtClean="0"/>
              <a:t>21</a:t>
            </a:fld>
            <a:endParaRPr lang="es-AR"/>
          </a:p>
        </p:txBody>
      </p:sp>
    </p:spTree>
    <p:extLst>
      <p:ext uri="{BB962C8B-B14F-4D97-AF65-F5344CB8AC3E}">
        <p14:creationId xmlns:p14="http://schemas.microsoft.com/office/powerpoint/2010/main" val="3684837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a:t>Las ventajas del laminado incluyen la producción de roscas con alta resistencia y precisión. Sin embargo, las limitaciones incluyen la necesidad de material inicial adecuado y la complejidad de las maquinarias requeridas, lo que puede aumentar los costos.</a:t>
            </a:r>
          </a:p>
        </p:txBody>
      </p:sp>
      <p:sp>
        <p:nvSpPr>
          <p:cNvPr id="4" name="Marcador de número de diapositiva 3"/>
          <p:cNvSpPr>
            <a:spLocks noGrp="1"/>
          </p:cNvSpPr>
          <p:nvPr>
            <p:ph type="sldNum" sz="quarter" idx="5"/>
          </p:nvPr>
        </p:nvSpPr>
        <p:spPr/>
        <p:txBody>
          <a:bodyPr/>
          <a:lstStyle/>
          <a:p>
            <a:fld id="{C90035D4-EF3B-428B-8532-07C301A48E75}" type="slidenum">
              <a:rPr lang="es-AR" smtClean="0"/>
              <a:t>22</a:t>
            </a:fld>
            <a:endParaRPr lang="es-AR"/>
          </a:p>
        </p:txBody>
      </p:sp>
    </p:spTree>
    <p:extLst>
      <p:ext uri="{BB962C8B-B14F-4D97-AF65-F5344CB8AC3E}">
        <p14:creationId xmlns:p14="http://schemas.microsoft.com/office/powerpoint/2010/main" val="2928231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a:t>La fabricación de tubos es un proceso esencial en diversas industrias. Los tubos pueden ser obtenidos por diferentes métodos, dependiendo de su diseño y aplicación, lo que impacta en sus propiedades y características.</a:t>
            </a:r>
          </a:p>
        </p:txBody>
      </p:sp>
      <p:sp>
        <p:nvSpPr>
          <p:cNvPr id="4" name="Marcador de número de diapositiva 3"/>
          <p:cNvSpPr>
            <a:spLocks noGrp="1"/>
          </p:cNvSpPr>
          <p:nvPr>
            <p:ph type="sldNum" sz="quarter" idx="5"/>
          </p:nvPr>
        </p:nvSpPr>
        <p:spPr/>
        <p:txBody>
          <a:bodyPr/>
          <a:lstStyle/>
          <a:p>
            <a:fld id="{C90035D4-EF3B-428B-8532-07C301A48E75}" type="slidenum">
              <a:rPr lang="es-AR" smtClean="0"/>
              <a:t>23</a:t>
            </a:fld>
            <a:endParaRPr lang="es-AR"/>
          </a:p>
        </p:txBody>
      </p:sp>
    </p:spTree>
    <p:extLst>
      <p:ext uri="{BB962C8B-B14F-4D97-AF65-F5344CB8AC3E}">
        <p14:creationId xmlns:p14="http://schemas.microsoft.com/office/powerpoint/2010/main" val="2452446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a:t>Los tubos con costura son fabricados mediante la soldadura de piezas planas en forma de tubo. Este método es común y permite la creación de tubos de gran longitud, aunque pueden ser menos resistentes que los tubos sin costura.</a:t>
            </a:r>
          </a:p>
        </p:txBody>
      </p:sp>
      <p:sp>
        <p:nvSpPr>
          <p:cNvPr id="4" name="Marcador de número de diapositiva 3"/>
          <p:cNvSpPr>
            <a:spLocks noGrp="1"/>
          </p:cNvSpPr>
          <p:nvPr>
            <p:ph type="sldNum" sz="quarter" idx="5"/>
          </p:nvPr>
        </p:nvSpPr>
        <p:spPr/>
        <p:txBody>
          <a:bodyPr/>
          <a:lstStyle/>
          <a:p>
            <a:fld id="{C90035D4-EF3B-428B-8532-07C301A48E75}" type="slidenum">
              <a:rPr lang="es-AR" smtClean="0"/>
              <a:t>24</a:t>
            </a:fld>
            <a:endParaRPr lang="es-AR"/>
          </a:p>
        </p:txBody>
      </p:sp>
    </p:spTree>
    <p:extLst>
      <p:ext uri="{BB962C8B-B14F-4D97-AF65-F5344CB8AC3E}">
        <p14:creationId xmlns:p14="http://schemas.microsoft.com/office/powerpoint/2010/main" val="1988397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a:t>Los tubos sin costura se fabrican mediante procesos como la extrusión, lo que les confiere una mayor resistencia en comparación con los tubos con costura. Son ideales para aplicaciones donde se requiere alta presión o resistencia a la corrosión.</a:t>
            </a:r>
          </a:p>
        </p:txBody>
      </p:sp>
      <p:sp>
        <p:nvSpPr>
          <p:cNvPr id="4" name="Marcador de número de diapositiva 3"/>
          <p:cNvSpPr>
            <a:spLocks noGrp="1"/>
          </p:cNvSpPr>
          <p:nvPr>
            <p:ph type="sldNum" sz="quarter" idx="5"/>
          </p:nvPr>
        </p:nvSpPr>
        <p:spPr/>
        <p:txBody>
          <a:bodyPr/>
          <a:lstStyle/>
          <a:p>
            <a:fld id="{C90035D4-EF3B-428B-8532-07C301A48E75}" type="slidenum">
              <a:rPr lang="es-AR" smtClean="0"/>
              <a:t>25</a:t>
            </a:fld>
            <a:endParaRPr lang="es-AR"/>
          </a:p>
        </p:txBody>
      </p:sp>
    </p:spTree>
    <p:extLst>
      <p:ext uri="{BB962C8B-B14F-4D97-AF65-F5344CB8AC3E}">
        <p14:creationId xmlns:p14="http://schemas.microsoft.com/office/powerpoint/2010/main" val="3407068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a:t>El conformado de tubos es un proceso que da forma a los tubos para cumplir con especificaciones particulares. Este proceso es crucial en la industria, ya que los tubos son componentes fundamentales en una variedad de aplicaciones.</a:t>
            </a:r>
          </a:p>
        </p:txBody>
      </p:sp>
      <p:sp>
        <p:nvSpPr>
          <p:cNvPr id="4" name="Marcador de número de diapositiva 3"/>
          <p:cNvSpPr>
            <a:spLocks noGrp="1"/>
          </p:cNvSpPr>
          <p:nvPr>
            <p:ph type="sldNum" sz="quarter" idx="5"/>
          </p:nvPr>
        </p:nvSpPr>
        <p:spPr/>
        <p:txBody>
          <a:bodyPr/>
          <a:lstStyle/>
          <a:p>
            <a:fld id="{C90035D4-EF3B-428B-8532-07C301A48E75}" type="slidenum">
              <a:rPr lang="es-AR" smtClean="0"/>
              <a:t>27</a:t>
            </a:fld>
            <a:endParaRPr lang="es-AR"/>
          </a:p>
        </p:txBody>
      </p:sp>
    </p:spTree>
    <p:extLst>
      <p:ext uri="{BB962C8B-B14F-4D97-AF65-F5344CB8AC3E}">
        <p14:creationId xmlns:p14="http://schemas.microsoft.com/office/powerpoint/2010/main" val="766577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a:t>Los procesos principales para el conformado de tubos incluyen el doblado, el corte y el acoplamiento. Cada uno de estos procesos se adapta a las necesidades específicas de los diseños de ingeniería y debe considerarse cuidadosamente.</a:t>
            </a:r>
          </a:p>
        </p:txBody>
      </p:sp>
      <p:sp>
        <p:nvSpPr>
          <p:cNvPr id="4" name="Marcador de número de diapositiva 3"/>
          <p:cNvSpPr>
            <a:spLocks noGrp="1"/>
          </p:cNvSpPr>
          <p:nvPr>
            <p:ph type="sldNum" sz="quarter" idx="5"/>
          </p:nvPr>
        </p:nvSpPr>
        <p:spPr/>
        <p:txBody>
          <a:bodyPr/>
          <a:lstStyle/>
          <a:p>
            <a:fld id="{C90035D4-EF3B-428B-8532-07C301A48E75}" type="slidenum">
              <a:rPr lang="es-AR" smtClean="0"/>
              <a:t>28</a:t>
            </a:fld>
            <a:endParaRPr lang="es-AR"/>
          </a:p>
        </p:txBody>
      </p:sp>
    </p:spTree>
    <p:extLst>
      <p:ext uri="{BB962C8B-B14F-4D97-AF65-F5344CB8AC3E}">
        <p14:creationId xmlns:p14="http://schemas.microsoft.com/office/powerpoint/2010/main" val="2703042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a:t>Al conformar tubos, es importante considerar factores como el tipo de material, el radio de curvatura y las tolerancias. Estas consideraciones aseguran que el producto final cumpla con los requisitos de rendimiento y funcionalidad esperados.</a:t>
            </a:r>
          </a:p>
        </p:txBody>
      </p:sp>
      <p:sp>
        <p:nvSpPr>
          <p:cNvPr id="4" name="Marcador de número de diapositiva 3"/>
          <p:cNvSpPr>
            <a:spLocks noGrp="1"/>
          </p:cNvSpPr>
          <p:nvPr>
            <p:ph type="sldNum" sz="quarter" idx="5"/>
          </p:nvPr>
        </p:nvSpPr>
        <p:spPr/>
        <p:txBody>
          <a:bodyPr/>
          <a:lstStyle/>
          <a:p>
            <a:fld id="{C90035D4-EF3B-428B-8532-07C301A48E75}" type="slidenum">
              <a:rPr lang="es-AR" smtClean="0"/>
              <a:t>29</a:t>
            </a:fld>
            <a:endParaRPr lang="es-AR"/>
          </a:p>
        </p:txBody>
      </p:sp>
    </p:spTree>
    <p:extLst>
      <p:ext uri="{BB962C8B-B14F-4D97-AF65-F5344CB8AC3E}">
        <p14:creationId xmlns:p14="http://schemas.microsoft.com/office/powerpoint/2010/main" val="15882338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a:t>La transformación de materiales mediante procesos mecánicos es un aspecto fundamental en la ingeniería. Comprender los diferentes procesos, materiales y técnicas de conformado es crucial para diseñar y fabricar productos de alta calidad. A medida que avanza la tecnología, estos conocimientos se vuelven aún más relevantes.</a:t>
            </a:r>
          </a:p>
        </p:txBody>
      </p:sp>
      <p:sp>
        <p:nvSpPr>
          <p:cNvPr id="4" name="Marcador de número de diapositiva 3"/>
          <p:cNvSpPr>
            <a:spLocks noGrp="1"/>
          </p:cNvSpPr>
          <p:nvPr>
            <p:ph type="sldNum" sz="quarter" idx="5"/>
          </p:nvPr>
        </p:nvSpPr>
        <p:spPr/>
        <p:txBody>
          <a:bodyPr/>
          <a:lstStyle/>
          <a:p>
            <a:fld id="{C90035D4-EF3B-428B-8532-07C301A48E75}" type="slidenum">
              <a:rPr lang="es-AR" smtClean="0"/>
              <a:t>30</a:t>
            </a:fld>
            <a:endParaRPr lang="es-AR"/>
          </a:p>
        </p:txBody>
      </p:sp>
    </p:spTree>
    <p:extLst>
      <p:ext uri="{BB962C8B-B14F-4D97-AF65-F5344CB8AC3E}">
        <p14:creationId xmlns:p14="http://schemas.microsoft.com/office/powerpoint/2010/main" val="1374702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a:t>Los procesos sin arranque de virutas son técnicas que transforman materiales sin eliminar material de la pieza original. Estos procesos son cruciales para mejorar la forma y las propiedades de los materiales, y pueden realizarse en frío o en caliente, dependiendo de la temperatura de trabajo.</a:t>
            </a:r>
          </a:p>
        </p:txBody>
      </p:sp>
      <p:sp>
        <p:nvSpPr>
          <p:cNvPr id="4" name="Marcador de número de diapositiva 3"/>
          <p:cNvSpPr>
            <a:spLocks noGrp="1"/>
          </p:cNvSpPr>
          <p:nvPr>
            <p:ph type="sldNum" sz="quarter" idx="5"/>
          </p:nvPr>
        </p:nvSpPr>
        <p:spPr/>
        <p:txBody>
          <a:bodyPr/>
          <a:lstStyle/>
          <a:p>
            <a:fld id="{C90035D4-EF3B-428B-8532-07C301A48E75}" type="slidenum">
              <a:rPr lang="es-AR" smtClean="0"/>
              <a:t>2</a:t>
            </a:fld>
            <a:endParaRPr lang="es-AR"/>
          </a:p>
        </p:txBody>
      </p:sp>
    </p:spTree>
    <p:extLst>
      <p:ext uri="{BB962C8B-B14F-4D97-AF65-F5344CB8AC3E}">
        <p14:creationId xmlns:p14="http://schemas.microsoft.com/office/powerpoint/2010/main" val="1782227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a:t>Cada tipo de proceso presenta ventajas y desventajas. Los procesos en frío ofrecen mejor acabado superficial y tolerancias, mientras que los procesos en caliente permiten trabajar materiales más dúctiles. Sin embargo, el calentamiento puede afectar la estructura del material, lo que debe considerarse.</a:t>
            </a:r>
          </a:p>
        </p:txBody>
      </p:sp>
      <p:sp>
        <p:nvSpPr>
          <p:cNvPr id="4" name="Marcador de número de diapositiva 3"/>
          <p:cNvSpPr>
            <a:spLocks noGrp="1"/>
          </p:cNvSpPr>
          <p:nvPr>
            <p:ph type="sldNum" sz="quarter" idx="5"/>
          </p:nvPr>
        </p:nvSpPr>
        <p:spPr/>
        <p:txBody>
          <a:bodyPr/>
          <a:lstStyle/>
          <a:p>
            <a:fld id="{C90035D4-EF3B-428B-8532-07C301A48E75}" type="slidenum">
              <a:rPr lang="es-AR" smtClean="0"/>
              <a:t>5</a:t>
            </a:fld>
            <a:endParaRPr lang="es-AR"/>
          </a:p>
        </p:txBody>
      </p:sp>
    </p:spTree>
    <p:extLst>
      <p:ext uri="{BB962C8B-B14F-4D97-AF65-F5344CB8AC3E}">
        <p14:creationId xmlns:p14="http://schemas.microsoft.com/office/powerpoint/2010/main" val="239872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a:t>Los procesos con arranque de virutas implican la remoción de material para dar forma a una pieza de trabajo. Estos métodos son comunes en la fabricación de componentes precisos y son esenciales en la ingeniería mecánica.</a:t>
            </a:r>
          </a:p>
        </p:txBody>
      </p:sp>
      <p:sp>
        <p:nvSpPr>
          <p:cNvPr id="4" name="Marcador de número de diapositiva 3"/>
          <p:cNvSpPr>
            <a:spLocks noGrp="1"/>
          </p:cNvSpPr>
          <p:nvPr>
            <p:ph type="sldNum" sz="quarter" idx="5"/>
          </p:nvPr>
        </p:nvSpPr>
        <p:spPr/>
        <p:txBody>
          <a:bodyPr/>
          <a:lstStyle/>
          <a:p>
            <a:fld id="{C90035D4-EF3B-428B-8532-07C301A48E75}" type="slidenum">
              <a:rPr lang="es-AR" smtClean="0"/>
              <a:t>6</a:t>
            </a:fld>
            <a:endParaRPr lang="es-AR"/>
          </a:p>
        </p:txBody>
      </p:sp>
    </p:spTree>
    <p:extLst>
      <p:ext uri="{BB962C8B-B14F-4D97-AF65-F5344CB8AC3E}">
        <p14:creationId xmlns:p14="http://schemas.microsoft.com/office/powerpoint/2010/main" val="837191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a:t>Entre los procesos principales se encuentran el torneado, fresado y taladrado. Cada uno de estos métodos tiene su propia aplicación y es seleccionado según las especificaciones del componente que se está fabricando. La elección del proceso adecuado es crucial para la eficiencia y calidad del producto final.</a:t>
            </a:r>
          </a:p>
        </p:txBody>
      </p:sp>
      <p:sp>
        <p:nvSpPr>
          <p:cNvPr id="4" name="Marcador de número de diapositiva 3"/>
          <p:cNvSpPr>
            <a:spLocks noGrp="1"/>
          </p:cNvSpPr>
          <p:nvPr>
            <p:ph type="sldNum" sz="quarter" idx="5"/>
          </p:nvPr>
        </p:nvSpPr>
        <p:spPr/>
        <p:txBody>
          <a:bodyPr/>
          <a:lstStyle/>
          <a:p>
            <a:fld id="{C90035D4-EF3B-428B-8532-07C301A48E75}" type="slidenum">
              <a:rPr lang="es-AR" smtClean="0"/>
              <a:t>7</a:t>
            </a:fld>
            <a:endParaRPr lang="es-AR"/>
          </a:p>
        </p:txBody>
      </p:sp>
    </p:spTree>
    <p:extLst>
      <p:ext uri="{BB962C8B-B14F-4D97-AF65-F5344CB8AC3E}">
        <p14:creationId xmlns:p14="http://schemas.microsoft.com/office/powerpoint/2010/main" val="135936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a:t>Al realizar procesos con arranque de virutas, es importante considerar parámetros como la velocidad de corte, la profundidad de corte y la alimentación. Estos factores influyen directamente en la calidad del acabado superficial y la vida útil de la herramienta utilizada.</a:t>
            </a:r>
          </a:p>
        </p:txBody>
      </p:sp>
      <p:sp>
        <p:nvSpPr>
          <p:cNvPr id="4" name="Marcador de número de diapositiva 3"/>
          <p:cNvSpPr>
            <a:spLocks noGrp="1"/>
          </p:cNvSpPr>
          <p:nvPr>
            <p:ph type="sldNum" sz="quarter" idx="5"/>
          </p:nvPr>
        </p:nvSpPr>
        <p:spPr/>
        <p:txBody>
          <a:bodyPr/>
          <a:lstStyle/>
          <a:p>
            <a:fld id="{C90035D4-EF3B-428B-8532-07C301A48E75}" type="slidenum">
              <a:rPr lang="es-AR" smtClean="0"/>
              <a:t>8</a:t>
            </a:fld>
            <a:endParaRPr lang="es-AR"/>
          </a:p>
        </p:txBody>
      </p:sp>
    </p:spTree>
    <p:extLst>
      <p:ext uri="{BB962C8B-B14F-4D97-AF65-F5344CB8AC3E}">
        <p14:creationId xmlns:p14="http://schemas.microsoft.com/office/powerpoint/2010/main" val="4040895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a:t>La selección de materiales es vital en la ingeniería, ya que cada material tiene propiedades únicas que afectan su desempeño. En esta sección, exploraremos los tipos principales de materiales, sus formas comerciales y cómo se identifican mediante códigos específicos.</a:t>
            </a:r>
          </a:p>
        </p:txBody>
      </p:sp>
      <p:sp>
        <p:nvSpPr>
          <p:cNvPr id="4" name="Marcador de número de diapositiva 3"/>
          <p:cNvSpPr>
            <a:spLocks noGrp="1"/>
          </p:cNvSpPr>
          <p:nvPr>
            <p:ph type="sldNum" sz="quarter" idx="5"/>
          </p:nvPr>
        </p:nvSpPr>
        <p:spPr/>
        <p:txBody>
          <a:bodyPr/>
          <a:lstStyle/>
          <a:p>
            <a:fld id="{C90035D4-EF3B-428B-8532-07C301A48E75}" type="slidenum">
              <a:rPr lang="es-AR" smtClean="0"/>
              <a:t>9</a:t>
            </a:fld>
            <a:endParaRPr lang="es-AR"/>
          </a:p>
        </p:txBody>
      </p:sp>
    </p:spTree>
    <p:extLst>
      <p:ext uri="{BB962C8B-B14F-4D97-AF65-F5344CB8AC3E}">
        <p14:creationId xmlns:p14="http://schemas.microsoft.com/office/powerpoint/2010/main" val="96935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a:t>Los materiales para ingeniería se clasifican generalmente en metales, plásticos, cerámicas y compuestos. Cada categoría presenta características que los hacen adecuados para aplicaciones específicas, por lo que es esencial comprenderlas al diseñar productos.</a:t>
            </a:r>
          </a:p>
        </p:txBody>
      </p:sp>
      <p:sp>
        <p:nvSpPr>
          <p:cNvPr id="4" name="Marcador de número de diapositiva 3"/>
          <p:cNvSpPr>
            <a:spLocks noGrp="1"/>
          </p:cNvSpPr>
          <p:nvPr>
            <p:ph type="sldNum" sz="quarter" idx="5"/>
          </p:nvPr>
        </p:nvSpPr>
        <p:spPr/>
        <p:txBody>
          <a:bodyPr/>
          <a:lstStyle/>
          <a:p>
            <a:fld id="{C90035D4-EF3B-428B-8532-07C301A48E75}" type="slidenum">
              <a:rPr lang="es-AR" smtClean="0"/>
              <a:t>10</a:t>
            </a:fld>
            <a:endParaRPr lang="es-AR"/>
          </a:p>
        </p:txBody>
      </p:sp>
    </p:spTree>
    <p:extLst>
      <p:ext uri="{BB962C8B-B14F-4D97-AF65-F5344CB8AC3E}">
        <p14:creationId xmlns:p14="http://schemas.microsoft.com/office/powerpoint/2010/main" val="4274899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a:t>El laminado es un proceso utilizado para la obtención de roscas en materiales metálicos. Este método es eficiente y se utiliza ampliamente en la fabricación de tornillos y pernos, donde la precisión es fundamental.</a:t>
            </a:r>
          </a:p>
        </p:txBody>
      </p:sp>
      <p:sp>
        <p:nvSpPr>
          <p:cNvPr id="4" name="Marcador de número de diapositiva 3"/>
          <p:cNvSpPr>
            <a:spLocks noGrp="1"/>
          </p:cNvSpPr>
          <p:nvPr>
            <p:ph type="sldNum" sz="quarter" idx="5"/>
          </p:nvPr>
        </p:nvSpPr>
        <p:spPr/>
        <p:txBody>
          <a:bodyPr/>
          <a:lstStyle/>
          <a:p>
            <a:fld id="{C90035D4-EF3B-428B-8532-07C301A48E75}" type="slidenum">
              <a:rPr lang="es-AR" smtClean="0"/>
              <a:t>20</a:t>
            </a:fld>
            <a:endParaRPr lang="es-AR"/>
          </a:p>
        </p:txBody>
      </p:sp>
    </p:spTree>
    <p:extLst>
      <p:ext uri="{BB962C8B-B14F-4D97-AF65-F5344CB8AC3E}">
        <p14:creationId xmlns:p14="http://schemas.microsoft.com/office/powerpoint/2010/main" val="2741616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5/27/2025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207495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5/27/2025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866855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5/27/2025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4118839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5/27/2025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1612945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5/27/2025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1911647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5/27/2025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3681887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5/27/2025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2635570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5/27/2025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3848149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5/27/2025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4273789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5/27/2025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1218175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5/27/2025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104576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5/27/2025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‹Nº›</a:t>
            </a:fld>
            <a:endParaRPr lang="en-US"/>
          </a:p>
        </p:txBody>
      </p:sp>
    </p:spTree>
    <p:extLst>
      <p:ext uri="{BB962C8B-B14F-4D97-AF65-F5344CB8AC3E}">
        <p14:creationId xmlns:p14="http://schemas.microsoft.com/office/powerpoint/2010/main" val="35035112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video" Target="https://www.youtube.com/embed/Xk4UatyDB_A?feature=oembed" TargetMode="External"/><Relationship Id="rId5" Type="http://schemas.openxmlformats.org/officeDocument/2006/relationships/image" Target="../media/image10.jpe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4.xml"/><Relationship Id="rId1" Type="http://schemas.openxmlformats.org/officeDocument/2006/relationships/video" Target="https://www.youtube.com/embed/j-WN-qUgUJY?feature=oembed"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32057F-F015-B1B2-4E3E-2307F8EFC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B145F00-67CA-DF78-3B19-EAA38BF5D090}"/>
              </a:ext>
            </a:extLst>
          </p:cNvPr>
          <p:cNvSpPr>
            <a:spLocks noGrp="1"/>
          </p:cNvSpPr>
          <p:nvPr>
            <p:ph type="ctrTitle"/>
          </p:nvPr>
        </p:nvSpPr>
        <p:spPr>
          <a:xfrm>
            <a:off x="7168896" y="1129554"/>
            <a:ext cx="4361688" cy="3475236"/>
          </a:xfrm>
        </p:spPr>
        <p:txBody>
          <a:bodyPr>
            <a:normAutofit/>
          </a:bodyPr>
          <a:lstStyle/>
          <a:p>
            <a:pPr algn="l"/>
            <a:r>
              <a:rPr lang="es-AR" sz="4200"/>
              <a:t>Transformación de materiales mediante procesos mecánicos</a:t>
            </a:r>
          </a:p>
        </p:txBody>
      </p:sp>
      <p:sp>
        <p:nvSpPr>
          <p:cNvPr id="3" name="Subtítulo 2">
            <a:extLst>
              <a:ext uri="{FF2B5EF4-FFF2-40B4-BE49-F238E27FC236}">
                <a16:creationId xmlns:a16="http://schemas.microsoft.com/office/drawing/2014/main" id="{985386F4-CD59-8C1F-80CF-4175D2825683}"/>
              </a:ext>
            </a:extLst>
          </p:cNvPr>
          <p:cNvSpPr>
            <a:spLocks noGrp="1"/>
          </p:cNvSpPr>
          <p:nvPr>
            <p:ph type="subTitle" idx="1"/>
          </p:nvPr>
        </p:nvSpPr>
        <p:spPr>
          <a:xfrm>
            <a:off x="7168896" y="4731337"/>
            <a:ext cx="4206240" cy="1184584"/>
          </a:xfrm>
        </p:spPr>
        <p:txBody>
          <a:bodyPr>
            <a:normAutofit/>
          </a:bodyPr>
          <a:lstStyle/>
          <a:p>
            <a:pPr algn="l"/>
            <a:r>
              <a:rPr lang="es-AR"/>
              <a:t>Explorando técnicas clave en ingeniería y manufactura</a:t>
            </a:r>
          </a:p>
        </p:txBody>
      </p:sp>
      <p:pic>
        <p:nvPicPr>
          <p:cNvPr id="4" name="Imagen 3" descr="Una mancuerna de metal">
            <a:extLst>
              <a:ext uri="{FF2B5EF4-FFF2-40B4-BE49-F238E27FC236}">
                <a16:creationId xmlns:a16="http://schemas.microsoft.com/office/drawing/2014/main" id="{EC5DA1F7-504C-42C5-9A18-188C1991E8F1}"/>
              </a:ext>
            </a:extLst>
          </p:cNvPr>
          <p:cNvPicPr>
            <a:picLocks noChangeAspect="1"/>
          </p:cNvPicPr>
          <p:nvPr/>
        </p:nvPicPr>
        <p:blipFill>
          <a:blip r:embed="rId3"/>
          <a:srcRect l="3484" r="2552" b="1"/>
          <a:stretch>
            <a:fillRect/>
          </a:stretch>
        </p:blipFill>
        <p:spPr>
          <a:xfrm>
            <a:off x="20" y="1"/>
            <a:ext cx="6575591" cy="6858000"/>
          </a:xfrm>
          <a:prstGeom prst="rect">
            <a:avLst/>
          </a:prstGeom>
        </p:spPr>
      </p:pic>
    </p:spTree>
    <p:extLst>
      <p:ext uri="{BB962C8B-B14F-4D97-AF65-F5344CB8AC3E}">
        <p14:creationId xmlns:p14="http://schemas.microsoft.com/office/powerpoint/2010/main" val="76427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1" nodeType="withEffect">
                                  <p:stCondLst>
                                    <p:cond delay="25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905D5B-81A8-A5BA-F070-2788B26E0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ítulo 7">
            <a:extLst>
              <a:ext uri="{FF2B5EF4-FFF2-40B4-BE49-F238E27FC236}">
                <a16:creationId xmlns:a16="http://schemas.microsoft.com/office/drawing/2014/main" id="{42E0CD04-B691-2687-111F-0D13003BFFE4}"/>
              </a:ext>
            </a:extLst>
          </p:cNvPr>
          <p:cNvSpPr>
            <a:spLocks noGrp="1"/>
          </p:cNvSpPr>
          <p:nvPr>
            <p:ph type="title"/>
          </p:nvPr>
        </p:nvSpPr>
        <p:spPr/>
        <p:txBody>
          <a:bodyPr/>
          <a:lstStyle/>
          <a:p>
            <a:r>
              <a:rPr lang="es-AR" dirty="0"/>
              <a:t>ACERO AL CARBONO</a:t>
            </a:r>
          </a:p>
        </p:txBody>
      </p:sp>
      <p:pic>
        <p:nvPicPr>
          <p:cNvPr id="2" name="Marcador de contenido 1" descr="aceros al carbono">
            <a:extLst>
              <a:ext uri="{FF2B5EF4-FFF2-40B4-BE49-F238E27FC236}">
                <a16:creationId xmlns:a16="http://schemas.microsoft.com/office/drawing/2014/main" id="{A8F00286-CAE8-4F8E-D3A3-029308C27486}"/>
              </a:ext>
            </a:extLst>
          </p:cNvPr>
          <p:cNvPicPr>
            <a:picLocks noGrp="1" noChangeAspect="1"/>
          </p:cNvPicPr>
          <p:nvPr>
            <p:ph sz="half" idx="1"/>
          </p:nvPr>
        </p:nvPicPr>
        <p:blipFill>
          <a:blip r:embed="rId3"/>
          <a:stretch>
            <a:fillRect/>
          </a:stretch>
        </p:blipFill>
        <p:spPr>
          <a:xfrm>
            <a:off x="612648" y="1253331"/>
            <a:ext cx="3410109" cy="3410109"/>
          </a:xfrm>
        </p:spPr>
      </p:pic>
      <p:sp>
        <p:nvSpPr>
          <p:cNvPr id="14" name="Rectangle 2">
            <a:extLst>
              <a:ext uri="{FF2B5EF4-FFF2-40B4-BE49-F238E27FC236}">
                <a16:creationId xmlns:a16="http://schemas.microsoft.com/office/drawing/2014/main" id="{3CD8E297-12A5-F0F9-E78F-127CE91FC849}"/>
              </a:ext>
            </a:extLst>
          </p:cNvPr>
          <p:cNvSpPr>
            <a:spLocks noGrp="1" noChangeArrowheads="1"/>
          </p:cNvSpPr>
          <p:nvPr>
            <p:ph sz="half" idx="2"/>
          </p:nvPr>
        </p:nvSpPr>
        <p:spPr bwMode="auto">
          <a:xfrm>
            <a:off x="4134270" y="1299435"/>
            <a:ext cx="763863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es-AR" altLang="es-AR" sz="2400" b="1" i="0" u="none" strike="noStrike" cap="none" normalizeH="0" baseline="0" dirty="0">
                <a:ln>
                  <a:noFill/>
                </a:ln>
                <a:solidFill>
                  <a:schemeClr val="tx1"/>
                </a:solidFill>
                <a:effectLst/>
                <a:latin typeface="Arial" panose="020B0604020202020204" pitchFamily="34" charset="0"/>
              </a:rPr>
              <a:t>Bajo carbono (0.05-0.30% C)</a:t>
            </a:r>
            <a:r>
              <a:rPr kumimoji="0" lang="es-AR" altLang="es-AR" sz="24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AR" altLang="es-AR" sz="2400" b="0" i="0" u="none" strike="noStrike" cap="none" normalizeH="0" baseline="0" dirty="0">
                <a:ln>
                  <a:noFill/>
                </a:ln>
                <a:solidFill>
                  <a:schemeClr val="tx1"/>
                </a:solidFill>
                <a:effectLst/>
                <a:latin typeface="Arial" panose="020B0604020202020204" pitchFamily="34" charset="0"/>
              </a:rPr>
              <a:t>AISI 1010, 1020, 1030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AR" altLang="es-AR" sz="2400" b="0" i="0" u="none" strike="noStrike" cap="none" normalizeH="0" baseline="0" dirty="0">
                <a:ln>
                  <a:noFill/>
                </a:ln>
                <a:solidFill>
                  <a:schemeClr val="tx1"/>
                </a:solidFill>
                <a:effectLst/>
                <a:latin typeface="Arial" panose="020B0604020202020204" pitchFamily="34" charset="0"/>
              </a:rPr>
              <a:t>Soldables, dúctiles, para piezas no críticas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AR" altLang="es-AR" sz="2400" b="0" i="0" u="none" strike="noStrike" cap="none" normalizeH="0" baseline="0" dirty="0">
                <a:ln>
                  <a:noFill/>
                </a:ln>
                <a:solidFill>
                  <a:schemeClr val="tx1"/>
                </a:solidFill>
                <a:effectLst/>
                <a:latin typeface="Arial" panose="020B0604020202020204" pitchFamily="34" charset="0"/>
              </a:rPr>
              <a:t>Aplicaciones: chapas, alambres, construcción </a:t>
            </a:r>
          </a:p>
          <a:p>
            <a:pPr marL="0" marR="0" lvl="0" indent="0" algn="l" defTabSz="914400" rtl="0" eaLnBrk="0" fontAlgn="base" latinLnBrk="0" hangingPunct="0">
              <a:lnSpc>
                <a:spcPct val="100000"/>
              </a:lnSpc>
              <a:spcBef>
                <a:spcPct val="0"/>
              </a:spcBef>
              <a:spcAft>
                <a:spcPct val="0"/>
              </a:spcAft>
              <a:buClrTx/>
              <a:buSzTx/>
              <a:buNone/>
              <a:tabLst/>
            </a:pPr>
            <a:endParaRPr kumimoji="0" lang="es-AR" altLang="es-AR" sz="24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s-AR" altLang="es-AR" sz="2400" b="1" i="0" u="none" strike="noStrike" cap="none" normalizeH="0" baseline="0" dirty="0">
                <a:ln>
                  <a:noFill/>
                </a:ln>
                <a:solidFill>
                  <a:schemeClr val="tx1"/>
                </a:solidFill>
                <a:effectLst/>
                <a:latin typeface="Arial" panose="020B0604020202020204" pitchFamily="34" charset="0"/>
              </a:rPr>
              <a:t>Medio carbono (0.30-0.60% C)</a:t>
            </a:r>
            <a:r>
              <a:rPr kumimoji="0" lang="es-AR" altLang="es-AR" sz="24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AR" altLang="es-AR" sz="2400" b="0" i="0" u="none" strike="noStrike" cap="none" normalizeH="0" baseline="0" dirty="0">
                <a:ln>
                  <a:noFill/>
                </a:ln>
                <a:solidFill>
                  <a:schemeClr val="tx1"/>
                </a:solidFill>
                <a:effectLst/>
                <a:latin typeface="Arial" panose="020B0604020202020204" pitchFamily="34" charset="0"/>
              </a:rPr>
              <a:t>AISI 1040, 1045, 1050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AR" altLang="es-AR" sz="2400" b="0" i="0" u="none" strike="noStrike" cap="none" normalizeH="0" baseline="0" dirty="0">
                <a:ln>
                  <a:noFill/>
                </a:ln>
                <a:solidFill>
                  <a:schemeClr val="tx1"/>
                </a:solidFill>
                <a:effectLst/>
                <a:latin typeface="Arial" panose="020B0604020202020204" pitchFamily="34" charset="0"/>
              </a:rPr>
              <a:t>Balance resistencia-ductilidad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AR" altLang="es-AR" sz="2400" b="0" i="0" u="none" strike="noStrike" cap="none" normalizeH="0" baseline="0" dirty="0">
                <a:ln>
                  <a:noFill/>
                </a:ln>
                <a:solidFill>
                  <a:schemeClr val="tx1"/>
                </a:solidFill>
                <a:effectLst/>
                <a:latin typeface="Arial" panose="020B0604020202020204" pitchFamily="34" charset="0"/>
              </a:rPr>
              <a:t>Aplicaciones: ejes, engranajes, herramientas simples </a:t>
            </a:r>
          </a:p>
          <a:p>
            <a:pPr marL="0" marR="0" lvl="0" indent="0" algn="l" defTabSz="914400" rtl="0" eaLnBrk="0" fontAlgn="base" latinLnBrk="0" hangingPunct="0">
              <a:lnSpc>
                <a:spcPct val="100000"/>
              </a:lnSpc>
              <a:spcBef>
                <a:spcPct val="0"/>
              </a:spcBef>
              <a:spcAft>
                <a:spcPct val="0"/>
              </a:spcAft>
              <a:buClrTx/>
              <a:buSzTx/>
              <a:buNone/>
              <a:tabLst/>
            </a:pPr>
            <a:endParaRPr kumimoji="0" lang="es-AR" altLang="es-AR" sz="24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s-AR" altLang="es-AR" sz="2400" b="1" i="0" u="none" strike="noStrike" cap="none" normalizeH="0" baseline="0" dirty="0">
                <a:ln>
                  <a:noFill/>
                </a:ln>
                <a:solidFill>
                  <a:schemeClr val="tx1"/>
                </a:solidFill>
                <a:effectLst/>
                <a:latin typeface="Arial" panose="020B0604020202020204" pitchFamily="34" charset="0"/>
              </a:rPr>
              <a:t>Alto carbono (0.60-1.70% C)</a:t>
            </a:r>
            <a:r>
              <a:rPr kumimoji="0" lang="es-AR" altLang="es-AR" sz="24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AR" altLang="es-AR" sz="2400" b="0" i="0" u="none" strike="noStrike" cap="none" normalizeH="0" baseline="0" dirty="0">
                <a:ln>
                  <a:noFill/>
                </a:ln>
                <a:solidFill>
                  <a:schemeClr val="tx1"/>
                </a:solidFill>
                <a:effectLst/>
                <a:latin typeface="Arial" panose="020B0604020202020204" pitchFamily="34" charset="0"/>
              </a:rPr>
              <a:t>AISI 1070, 1080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AR" altLang="es-AR" sz="2400" b="0" i="0" u="none" strike="noStrike" cap="none" normalizeH="0" baseline="0" dirty="0">
                <a:ln>
                  <a:noFill/>
                </a:ln>
                <a:solidFill>
                  <a:schemeClr val="tx1"/>
                </a:solidFill>
                <a:effectLst/>
                <a:latin typeface="Arial" panose="020B0604020202020204" pitchFamily="34" charset="0"/>
              </a:rPr>
              <a:t>Alta dureza, baja ductilidad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AR" altLang="es-AR" sz="2400" b="0" i="0" u="none" strike="noStrike" cap="none" normalizeH="0" baseline="0" dirty="0">
                <a:ln>
                  <a:noFill/>
                </a:ln>
                <a:solidFill>
                  <a:schemeClr val="tx1"/>
                </a:solidFill>
                <a:effectLst/>
                <a:latin typeface="Arial" panose="020B0604020202020204" pitchFamily="34" charset="0"/>
              </a:rPr>
              <a:t>Aplicaciones: resortes, herramientas de corte</a:t>
            </a:r>
          </a:p>
        </p:txBody>
      </p:sp>
    </p:spTree>
    <p:extLst>
      <p:ext uri="{BB962C8B-B14F-4D97-AF65-F5344CB8AC3E}">
        <p14:creationId xmlns:p14="http://schemas.microsoft.com/office/powerpoint/2010/main" val="221548825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3FBE15-CF39-2262-C3E3-E24BE15975BF}"/>
              </a:ext>
            </a:extLst>
          </p:cNvPr>
          <p:cNvSpPr>
            <a:spLocks noGrp="1"/>
          </p:cNvSpPr>
          <p:nvPr>
            <p:ph type="title"/>
          </p:nvPr>
        </p:nvSpPr>
        <p:spPr/>
        <p:txBody>
          <a:bodyPr/>
          <a:lstStyle/>
          <a:p>
            <a:r>
              <a:rPr lang="es-ES" b="1" dirty="0"/>
              <a:t>Aceros Aleados</a:t>
            </a:r>
            <a:br>
              <a:rPr lang="es-ES" b="1" dirty="0"/>
            </a:br>
            <a:endParaRPr lang="es-AR" dirty="0"/>
          </a:p>
        </p:txBody>
      </p:sp>
      <p:sp>
        <p:nvSpPr>
          <p:cNvPr id="4" name="Marcador de contenido 3">
            <a:extLst>
              <a:ext uri="{FF2B5EF4-FFF2-40B4-BE49-F238E27FC236}">
                <a16:creationId xmlns:a16="http://schemas.microsoft.com/office/drawing/2014/main" id="{5F8E1AF1-B6B8-63FA-E5A4-7146A0DACB02}"/>
              </a:ext>
            </a:extLst>
          </p:cNvPr>
          <p:cNvSpPr>
            <a:spLocks noGrp="1"/>
          </p:cNvSpPr>
          <p:nvPr>
            <p:ph sz="half" idx="2"/>
          </p:nvPr>
        </p:nvSpPr>
        <p:spPr>
          <a:xfrm>
            <a:off x="838200" y="1252728"/>
            <a:ext cx="6330696" cy="5056632"/>
          </a:xfrm>
        </p:spPr>
        <p:txBody>
          <a:bodyPr>
            <a:normAutofit lnSpcReduction="10000"/>
          </a:bodyPr>
          <a:lstStyle/>
          <a:p>
            <a:pPr>
              <a:buFont typeface="Arial" panose="020B0604020202020204" pitchFamily="34" charset="0"/>
              <a:buChar char="•"/>
            </a:pPr>
            <a:r>
              <a:rPr lang="es-ES" sz="3200" b="1" dirty="0"/>
              <a:t>Serie 4000 (Cr-Mo)</a:t>
            </a:r>
            <a:r>
              <a:rPr lang="es-ES" sz="3200" dirty="0"/>
              <a:t>: 4140, 4340 - alta resistencia</a:t>
            </a:r>
          </a:p>
          <a:p>
            <a:pPr>
              <a:buFont typeface="Arial" panose="020B0604020202020204" pitchFamily="34" charset="0"/>
              <a:buChar char="•"/>
            </a:pPr>
            <a:r>
              <a:rPr lang="es-ES" sz="3200" b="1" dirty="0"/>
              <a:t>Serie 3000 (Ni-Cr)</a:t>
            </a:r>
            <a:r>
              <a:rPr lang="es-ES" sz="3200" dirty="0"/>
              <a:t>: 3140, 3310 - tenacidad</a:t>
            </a:r>
          </a:p>
          <a:p>
            <a:pPr>
              <a:buFont typeface="Arial" panose="020B0604020202020204" pitchFamily="34" charset="0"/>
              <a:buChar char="•"/>
            </a:pPr>
            <a:r>
              <a:rPr lang="es-ES" sz="3200" b="1" dirty="0"/>
              <a:t>Serie 8000 (Ni-Cr-Mo)</a:t>
            </a:r>
            <a:r>
              <a:rPr lang="es-ES" sz="3200" dirty="0"/>
              <a:t>: 8620, 8640 - cementación</a:t>
            </a:r>
          </a:p>
          <a:p>
            <a:pPr>
              <a:buFont typeface="Arial" panose="020B0604020202020204" pitchFamily="34" charset="0"/>
              <a:buChar char="•"/>
            </a:pPr>
            <a:r>
              <a:rPr lang="es-ES" sz="3200" b="1" dirty="0"/>
              <a:t>Serie 5000 (Cr)</a:t>
            </a:r>
            <a:r>
              <a:rPr lang="es-ES" sz="3200" dirty="0"/>
              <a:t>: 5140, 5160 - resortes</a:t>
            </a:r>
          </a:p>
          <a:p>
            <a:endParaRPr lang="es-AR" sz="3200" dirty="0"/>
          </a:p>
        </p:txBody>
      </p:sp>
      <p:pic>
        <p:nvPicPr>
          <p:cNvPr id="3" name="Imagen 2" descr="Un almacén en una planta siderúrgica, barras de refuerzo">
            <a:extLst>
              <a:ext uri="{FF2B5EF4-FFF2-40B4-BE49-F238E27FC236}">
                <a16:creationId xmlns:a16="http://schemas.microsoft.com/office/drawing/2014/main" id="{A8128006-AEDC-DF1E-915C-A1C1FDBA724A}"/>
              </a:ext>
            </a:extLst>
          </p:cNvPr>
          <p:cNvPicPr>
            <a:picLocks noChangeAspect="1"/>
          </p:cNvPicPr>
          <p:nvPr/>
        </p:nvPicPr>
        <p:blipFill>
          <a:blip r:embed="rId2"/>
          <a:stretch>
            <a:fillRect/>
          </a:stretch>
        </p:blipFill>
        <p:spPr>
          <a:xfrm>
            <a:off x="7558943" y="1680898"/>
            <a:ext cx="4156299" cy="3618039"/>
          </a:xfrm>
          <a:prstGeom prst="rect">
            <a:avLst/>
          </a:prstGeom>
        </p:spPr>
      </p:pic>
    </p:spTree>
    <p:extLst>
      <p:ext uri="{BB962C8B-B14F-4D97-AF65-F5344CB8AC3E}">
        <p14:creationId xmlns:p14="http://schemas.microsoft.com/office/powerpoint/2010/main" val="3545368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5503E6-32C1-E06C-8FD7-AFC597F336F5}"/>
              </a:ext>
            </a:extLst>
          </p:cNvPr>
          <p:cNvSpPr>
            <a:spLocks noGrp="1"/>
          </p:cNvSpPr>
          <p:nvPr>
            <p:ph type="title"/>
          </p:nvPr>
        </p:nvSpPr>
        <p:spPr/>
        <p:txBody>
          <a:bodyPr>
            <a:normAutofit/>
          </a:bodyPr>
          <a:lstStyle/>
          <a:p>
            <a:r>
              <a:rPr lang="es-AR" sz="4400" b="1" dirty="0"/>
              <a:t>Aceros Inoxidables</a:t>
            </a:r>
            <a:endParaRPr lang="es-AR" sz="4400" dirty="0"/>
          </a:p>
        </p:txBody>
      </p:sp>
      <p:sp>
        <p:nvSpPr>
          <p:cNvPr id="4" name="Marcador de contenido 3">
            <a:extLst>
              <a:ext uri="{FF2B5EF4-FFF2-40B4-BE49-F238E27FC236}">
                <a16:creationId xmlns:a16="http://schemas.microsoft.com/office/drawing/2014/main" id="{BBB58213-78DF-EAD5-0CDA-0D2858A2D132}"/>
              </a:ext>
            </a:extLst>
          </p:cNvPr>
          <p:cNvSpPr>
            <a:spLocks noGrp="1"/>
          </p:cNvSpPr>
          <p:nvPr>
            <p:ph sz="half" idx="2"/>
          </p:nvPr>
        </p:nvSpPr>
        <p:spPr>
          <a:xfrm>
            <a:off x="612648" y="1825625"/>
            <a:ext cx="5843016" cy="4351338"/>
          </a:xfrm>
        </p:spPr>
        <p:txBody>
          <a:bodyPr>
            <a:normAutofit fontScale="85000" lnSpcReduction="20000"/>
          </a:bodyPr>
          <a:lstStyle/>
          <a:p>
            <a:pPr>
              <a:buFont typeface="Arial" panose="020B0604020202020204" pitchFamily="34" charset="0"/>
              <a:buChar char="•"/>
            </a:pPr>
            <a:r>
              <a:rPr lang="es-AR" sz="3600" b="1" dirty="0"/>
              <a:t>Austeníticos</a:t>
            </a:r>
            <a:r>
              <a:rPr lang="es-AR" sz="3600" dirty="0"/>
              <a:t>: 304, 316, 321 (no magnéticos)</a:t>
            </a:r>
          </a:p>
          <a:p>
            <a:pPr>
              <a:buFont typeface="Arial" panose="020B0604020202020204" pitchFamily="34" charset="0"/>
              <a:buChar char="•"/>
            </a:pPr>
            <a:r>
              <a:rPr lang="es-AR" sz="3600" b="1" dirty="0"/>
              <a:t>Ferríticos</a:t>
            </a:r>
            <a:r>
              <a:rPr lang="es-AR" sz="3600" dirty="0"/>
              <a:t>: 430, 409 (magnéticos, menor costo)</a:t>
            </a:r>
          </a:p>
          <a:p>
            <a:pPr>
              <a:buFont typeface="Arial" panose="020B0604020202020204" pitchFamily="34" charset="0"/>
              <a:buChar char="•"/>
            </a:pPr>
            <a:r>
              <a:rPr lang="es-AR" sz="3600" b="1" dirty="0"/>
              <a:t>Martensíticos</a:t>
            </a:r>
            <a:r>
              <a:rPr lang="es-AR" sz="3600" dirty="0"/>
              <a:t>: 410, 420 (</a:t>
            </a:r>
            <a:r>
              <a:rPr lang="es-AR" sz="3600" dirty="0" err="1"/>
              <a:t>templables</a:t>
            </a:r>
            <a:r>
              <a:rPr lang="es-AR" sz="3600" dirty="0"/>
              <a:t>)</a:t>
            </a:r>
          </a:p>
          <a:p>
            <a:pPr>
              <a:buFont typeface="Arial" panose="020B0604020202020204" pitchFamily="34" charset="0"/>
              <a:buChar char="•"/>
            </a:pPr>
            <a:r>
              <a:rPr lang="es-AR" sz="3600" b="1" dirty="0"/>
              <a:t>Dúplex</a:t>
            </a:r>
            <a:r>
              <a:rPr lang="es-AR" sz="3600" dirty="0"/>
              <a:t>: 2205 (alta resistencia + corrosión)</a:t>
            </a:r>
          </a:p>
          <a:p>
            <a:endParaRPr lang="es-AR" sz="3600" dirty="0"/>
          </a:p>
        </p:txBody>
      </p:sp>
      <p:pic>
        <p:nvPicPr>
          <p:cNvPr id="3" name="Imagen 2" descr="Placa de diamante de metal">
            <a:extLst>
              <a:ext uri="{FF2B5EF4-FFF2-40B4-BE49-F238E27FC236}">
                <a16:creationId xmlns:a16="http://schemas.microsoft.com/office/drawing/2014/main" id="{FBD6FACE-8F45-B067-66C1-8E4CFD74D792}"/>
              </a:ext>
            </a:extLst>
          </p:cNvPr>
          <p:cNvPicPr>
            <a:picLocks noChangeAspect="1"/>
          </p:cNvPicPr>
          <p:nvPr/>
        </p:nvPicPr>
        <p:blipFill>
          <a:blip r:embed="rId2"/>
          <a:stretch>
            <a:fillRect/>
          </a:stretch>
        </p:blipFill>
        <p:spPr>
          <a:xfrm>
            <a:off x="7151839" y="2780014"/>
            <a:ext cx="4417273" cy="2944130"/>
          </a:xfrm>
          <a:prstGeom prst="rect">
            <a:avLst/>
          </a:prstGeom>
        </p:spPr>
      </p:pic>
    </p:spTree>
    <p:extLst>
      <p:ext uri="{BB962C8B-B14F-4D97-AF65-F5344CB8AC3E}">
        <p14:creationId xmlns:p14="http://schemas.microsoft.com/office/powerpoint/2010/main" val="3477102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41A039-81DB-3ACC-43D0-A3B96C594FB2}"/>
              </a:ext>
            </a:extLst>
          </p:cNvPr>
          <p:cNvSpPr>
            <a:spLocks noGrp="1"/>
          </p:cNvSpPr>
          <p:nvPr>
            <p:ph type="title"/>
          </p:nvPr>
        </p:nvSpPr>
        <p:spPr/>
        <p:txBody>
          <a:bodyPr>
            <a:normAutofit/>
          </a:bodyPr>
          <a:lstStyle/>
          <a:p>
            <a:r>
              <a:rPr lang="es-AR" sz="4400" dirty="0"/>
              <a:t>Fundiciones</a:t>
            </a:r>
          </a:p>
        </p:txBody>
      </p:sp>
      <p:pic>
        <p:nvPicPr>
          <p:cNvPr id="5" name="Marcador de contenido 4" descr="&quot;La luz del sol y la salpicadura del hierro fundido&quot;">
            <a:extLst>
              <a:ext uri="{FF2B5EF4-FFF2-40B4-BE49-F238E27FC236}">
                <a16:creationId xmlns:a16="http://schemas.microsoft.com/office/drawing/2014/main" id="{4FD4D89A-1047-B413-F2D5-1646977DA6F3}"/>
              </a:ext>
            </a:extLst>
          </p:cNvPr>
          <p:cNvPicPr>
            <a:picLocks noGrp="1" noChangeAspect="1"/>
          </p:cNvPicPr>
          <p:nvPr>
            <p:ph sz="half" idx="1"/>
          </p:nvPr>
        </p:nvPicPr>
        <p:blipFill>
          <a:blip r:embed="rId2"/>
          <a:stretch>
            <a:fillRect/>
          </a:stretch>
        </p:blipFill>
        <p:spPr>
          <a:xfrm>
            <a:off x="612648" y="1439593"/>
            <a:ext cx="4507865" cy="3440906"/>
          </a:xfrm>
        </p:spPr>
      </p:pic>
      <p:sp>
        <p:nvSpPr>
          <p:cNvPr id="4" name="Marcador de contenido 3">
            <a:extLst>
              <a:ext uri="{FF2B5EF4-FFF2-40B4-BE49-F238E27FC236}">
                <a16:creationId xmlns:a16="http://schemas.microsoft.com/office/drawing/2014/main" id="{F06BC8BF-2D20-7F47-1202-7ED50436BB96}"/>
              </a:ext>
            </a:extLst>
          </p:cNvPr>
          <p:cNvSpPr>
            <a:spLocks noGrp="1"/>
          </p:cNvSpPr>
          <p:nvPr>
            <p:ph sz="half" idx="2"/>
          </p:nvPr>
        </p:nvSpPr>
        <p:spPr>
          <a:xfrm>
            <a:off x="5340096" y="804672"/>
            <a:ext cx="6013704" cy="5372291"/>
          </a:xfrm>
        </p:spPr>
        <p:txBody>
          <a:bodyPr>
            <a:normAutofit/>
          </a:bodyPr>
          <a:lstStyle/>
          <a:p>
            <a:pPr>
              <a:buFont typeface="Arial" panose="020B0604020202020204" pitchFamily="34" charset="0"/>
              <a:buChar char="•"/>
            </a:pPr>
            <a:r>
              <a:rPr lang="es-ES" sz="3200" b="1" dirty="0"/>
              <a:t>Gris</a:t>
            </a:r>
            <a:r>
              <a:rPr lang="es-ES" sz="3200" dirty="0"/>
              <a:t>: Grafito laminar, buena maquinabilidad</a:t>
            </a:r>
          </a:p>
          <a:p>
            <a:pPr>
              <a:buFont typeface="Arial" panose="020B0604020202020204" pitchFamily="34" charset="0"/>
              <a:buChar char="•"/>
            </a:pPr>
            <a:r>
              <a:rPr lang="es-ES" sz="3200" b="1" dirty="0"/>
              <a:t>Nodular</a:t>
            </a:r>
            <a:r>
              <a:rPr lang="es-ES" sz="3200" dirty="0"/>
              <a:t>: Grafito esferoidal, mayor resistencia</a:t>
            </a:r>
          </a:p>
          <a:p>
            <a:pPr>
              <a:buFont typeface="Arial" panose="020B0604020202020204" pitchFamily="34" charset="0"/>
              <a:buChar char="•"/>
            </a:pPr>
            <a:r>
              <a:rPr lang="es-ES" sz="3200" b="1" dirty="0"/>
              <a:t>Blanca</a:t>
            </a:r>
            <a:r>
              <a:rPr lang="es-ES" sz="3200" dirty="0"/>
              <a:t>: Carburo de hierro, alta dureza</a:t>
            </a:r>
          </a:p>
          <a:p>
            <a:pPr>
              <a:buFont typeface="Arial" panose="020B0604020202020204" pitchFamily="34" charset="0"/>
              <a:buChar char="•"/>
            </a:pPr>
            <a:r>
              <a:rPr lang="es-ES" sz="3200" b="1" dirty="0"/>
              <a:t>Maleable</a:t>
            </a:r>
            <a:r>
              <a:rPr lang="es-ES" sz="3200" dirty="0"/>
              <a:t>: Tratamiento térmico de fundición blanca</a:t>
            </a:r>
          </a:p>
          <a:p>
            <a:endParaRPr lang="es-AR" sz="3200" dirty="0"/>
          </a:p>
        </p:txBody>
      </p:sp>
    </p:spTree>
    <p:extLst>
      <p:ext uri="{BB962C8B-B14F-4D97-AF65-F5344CB8AC3E}">
        <p14:creationId xmlns:p14="http://schemas.microsoft.com/office/powerpoint/2010/main" val="1208498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F62E76-92C1-ED90-4B8D-798B9F2528D8}"/>
              </a:ext>
            </a:extLst>
          </p:cNvPr>
          <p:cNvSpPr>
            <a:spLocks noGrp="1"/>
          </p:cNvSpPr>
          <p:nvPr>
            <p:ph type="title"/>
          </p:nvPr>
        </p:nvSpPr>
        <p:spPr>
          <a:xfrm>
            <a:off x="612648" y="548640"/>
            <a:ext cx="10741152" cy="713232"/>
          </a:xfrm>
        </p:spPr>
        <p:txBody>
          <a:bodyPr/>
          <a:lstStyle/>
          <a:p>
            <a:r>
              <a:rPr lang="es-AR" b="1" dirty="0"/>
              <a:t>FORMAS COMERCIALES DETALLADAS</a:t>
            </a:r>
            <a:endParaRPr lang="es-AR" dirty="0"/>
          </a:p>
        </p:txBody>
      </p:sp>
      <p:sp>
        <p:nvSpPr>
          <p:cNvPr id="4" name="Marcador de contenido 3">
            <a:extLst>
              <a:ext uri="{FF2B5EF4-FFF2-40B4-BE49-F238E27FC236}">
                <a16:creationId xmlns:a16="http://schemas.microsoft.com/office/drawing/2014/main" id="{1BD9AC94-C921-BBD3-7382-0BC8F161875D}"/>
              </a:ext>
            </a:extLst>
          </p:cNvPr>
          <p:cNvSpPr>
            <a:spLocks noGrp="1"/>
          </p:cNvSpPr>
          <p:nvPr>
            <p:ph sz="half" idx="2"/>
          </p:nvPr>
        </p:nvSpPr>
        <p:spPr>
          <a:xfrm>
            <a:off x="801624" y="1261872"/>
            <a:ext cx="10390632" cy="5413248"/>
          </a:xfrm>
        </p:spPr>
        <p:txBody>
          <a:bodyPr>
            <a:normAutofit/>
          </a:bodyPr>
          <a:lstStyle/>
          <a:p>
            <a:pPr>
              <a:buNone/>
            </a:pPr>
            <a:r>
              <a:rPr lang="es-AR" sz="2800" b="1" dirty="0"/>
              <a:t>Barras y Perfiles</a:t>
            </a:r>
          </a:p>
          <a:p>
            <a:pPr>
              <a:buFont typeface="Arial" panose="020B0604020202020204" pitchFamily="34" charset="0"/>
              <a:buChar char="•"/>
            </a:pPr>
            <a:r>
              <a:rPr lang="es-AR" sz="2800" b="1" dirty="0"/>
              <a:t>Barras redondas</a:t>
            </a:r>
            <a:r>
              <a:rPr lang="es-AR" sz="2800" dirty="0"/>
              <a:t>: Ø 6-300mm, tolerancias h9-h11</a:t>
            </a:r>
          </a:p>
          <a:p>
            <a:pPr>
              <a:buFont typeface="Arial" panose="020B0604020202020204" pitchFamily="34" charset="0"/>
              <a:buChar char="•"/>
            </a:pPr>
            <a:r>
              <a:rPr lang="es-AR" sz="2800" b="1" dirty="0"/>
              <a:t>Barras cuadradas</a:t>
            </a:r>
            <a:r>
              <a:rPr lang="es-AR" sz="2800" dirty="0"/>
              <a:t>: 6x6 a 200x200mm</a:t>
            </a:r>
          </a:p>
          <a:p>
            <a:pPr>
              <a:buFont typeface="Arial" panose="020B0604020202020204" pitchFamily="34" charset="0"/>
              <a:buChar char="•"/>
            </a:pPr>
            <a:r>
              <a:rPr lang="es-AR" sz="2800" b="1" dirty="0"/>
              <a:t>Barras hexagonales</a:t>
            </a:r>
            <a:r>
              <a:rPr lang="es-AR" sz="2800" dirty="0"/>
              <a:t>: SW 8-80mm (según llave)</a:t>
            </a:r>
          </a:p>
          <a:p>
            <a:pPr>
              <a:buFont typeface="Arial" panose="020B0604020202020204" pitchFamily="34" charset="0"/>
              <a:buChar char="•"/>
            </a:pPr>
            <a:r>
              <a:rPr lang="es-AR" sz="2800" b="1" dirty="0"/>
              <a:t>Barras rectangulares</a:t>
            </a:r>
            <a:r>
              <a:rPr lang="es-AR" sz="2800" dirty="0"/>
              <a:t>: Diversas relaciones ancho/espesor</a:t>
            </a:r>
          </a:p>
          <a:p>
            <a:pPr>
              <a:buFont typeface="Arial" panose="020B0604020202020204" pitchFamily="34" charset="0"/>
              <a:buChar char="•"/>
            </a:pPr>
            <a:r>
              <a:rPr lang="es-AR" sz="2800" b="1" dirty="0"/>
              <a:t>Perfiles L</a:t>
            </a:r>
            <a:r>
              <a:rPr lang="es-AR" sz="2800" dirty="0"/>
              <a:t>: 20x20x3 hasta 200x200x24mm</a:t>
            </a:r>
          </a:p>
          <a:p>
            <a:pPr>
              <a:buFont typeface="Arial" panose="020B0604020202020204" pitchFamily="34" charset="0"/>
              <a:buChar char="•"/>
            </a:pPr>
            <a:r>
              <a:rPr lang="es-AR" sz="2800" b="1" dirty="0"/>
              <a:t>Perfiles U</a:t>
            </a:r>
            <a:r>
              <a:rPr lang="es-AR" sz="2800" dirty="0"/>
              <a:t>: 80-400mm altura</a:t>
            </a:r>
          </a:p>
          <a:p>
            <a:pPr>
              <a:buFont typeface="Arial" panose="020B0604020202020204" pitchFamily="34" charset="0"/>
              <a:buChar char="•"/>
            </a:pPr>
            <a:r>
              <a:rPr lang="es-AR" sz="2800" b="1" dirty="0"/>
              <a:t>Perfiles I</a:t>
            </a:r>
            <a:r>
              <a:rPr lang="es-AR" sz="2800" dirty="0"/>
              <a:t>: IPE, HEA, HEB (europeos), W (americanos)</a:t>
            </a:r>
          </a:p>
          <a:p>
            <a:endParaRPr lang="es-AR" sz="2800" dirty="0"/>
          </a:p>
        </p:txBody>
      </p:sp>
    </p:spTree>
    <p:extLst>
      <p:ext uri="{BB962C8B-B14F-4D97-AF65-F5344CB8AC3E}">
        <p14:creationId xmlns:p14="http://schemas.microsoft.com/office/powerpoint/2010/main" val="2414384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BB7E9752-EA9E-AFD6-3329-19648D6CCC42}"/>
              </a:ext>
            </a:extLst>
          </p:cNvPr>
          <p:cNvSpPr>
            <a:spLocks noGrp="1"/>
          </p:cNvSpPr>
          <p:nvPr>
            <p:ph sz="half" idx="2"/>
          </p:nvPr>
        </p:nvSpPr>
        <p:spPr>
          <a:xfrm>
            <a:off x="612775" y="1243584"/>
            <a:ext cx="10741025" cy="5248656"/>
          </a:xfrm>
        </p:spPr>
        <p:txBody>
          <a:bodyPr>
            <a:normAutofit fontScale="92500" lnSpcReduction="20000"/>
          </a:bodyPr>
          <a:lstStyle/>
          <a:p>
            <a:pPr>
              <a:buNone/>
            </a:pPr>
            <a:r>
              <a:rPr lang="es-ES" sz="2400" b="1" dirty="0"/>
              <a:t>Chapas y Placas</a:t>
            </a:r>
          </a:p>
          <a:p>
            <a:pPr>
              <a:buFont typeface="Arial" panose="020B0604020202020204" pitchFamily="34" charset="0"/>
              <a:buChar char="•"/>
            </a:pPr>
            <a:r>
              <a:rPr lang="es-ES" sz="2400" b="1" dirty="0"/>
              <a:t>Chapas finas</a:t>
            </a:r>
            <a:r>
              <a:rPr lang="es-ES" sz="2400" dirty="0"/>
              <a:t>: 0.5-3mm (laminado en frío)</a:t>
            </a:r>
          </a:p>
          <a:p>
            <a:pPr>
              <a:buFont typeface="Arial" panose="020B0604020202020204" pitchFamily="34" charset="0"/>
              <a:buChar char="•"/>
            </a:pPr>
            <a:r>
              <a:rPr lang="es-ES" sz="2400" b="1" dirty="0"/>
              <a:t>Chapas medianas</a:t>
            </a:r>
            <a:r>
              <a:rPr lang="es-ES" sz="2400" dirty="0"/>
              <a:t>: 3-6mm</a:t>
            </a:r>
          </a:p>
          <a:p>
            <a:pPr>
              <a:buFont typeface="Arial" panose="020B0604020202020204" pitchFamily="34" charset="0"/>
              <a:buChar char="•"/>
            </a:pPr>
            <a:r>
              <a:rPr lang="es-ES" sz="2400" b="1" dirty="0"/>
              <a:t>Chapas gruesas</a:t>
            </a:r>
            <a:r>
              <a:rPr lang="es-ES" sz="2400" dirty="0"/>
              <a:t>: 6-100mm</a:t>
            </a:r>
          </a:p>
          <a:p>
            <a:pPr>
              <a:buFont typeface="Arial" panose="020B0604020202020204" pitchFamily="34" charset="0"/>
              <a:buChar char="•"/>
            </a:pPr>
            <a:r>
              <a:rPr lang="es-ES" sz="2400" b="1" dirty="0"/>
              <a:t>Placas</a:t>
            </a:r>
            <a:r>
              <a:rPr lang="es-ES" sz="2400" dirty="0"/>
              <a:t>: &gt;100mm espesor</a:t>
            </a:r>
          </a:p>
          <a:p>
            <a:pPr>
              <a:buFont typeface="Arial" panose="020B0604020202020204" pitchFamily="34" charset="0"/>
              <a:buChar char="•"/>
            </a:pPr>
            <a:r>
              <a:rPr lang="es-ES" sz="2400" b="1" dirty="0"/>
              <a:t>Formatos estándar</a:t>
            </a:r>
            <a:r>
              <a:rPr lang="es-ES" sz="2400" dirty="0"/>
              <a:t>: 1000x2000, 1250x2500, 1500x3000mm</a:t>
            </a:r>
          </a:p>
          <a:p>
            <a:pPr>
              <a:buNone/>
            </a:pPr>
            <a:r>
              <a:rPr lang="es-ES" sz="2400" b="1" dirty="0"/>
              <a:t>Tubos</a:t>
            </a:r>
          </a:p>
          <a:p>
            <a:pPr>
              <a:buFont typeface="Arial" panose="020B0604020202020204" pitchFamily="34" charset="0"/>
              <a:buChar char="•"/>
            </a:pPr>
            <a:r>
              <a:rPr lang="es-ES" sz="2400" b="1" dirty="0"/>
              <a:t>Redondos</a:t>
            </a:r>
            <a:r>
              <a:rPr lang="es-ES" sz="2400" dirty="0"/>
              <a:t>: Ø ext. 10-1000mm, espesores 1-50mm</a:t>
            </a:r>
          </a:p>
          <a:p>
            <a:pPr>
              <a:buFont typeface="Arial" panose="020B0604020202020204" pitchFamily="34" charset="0"/>
              <a:buChar char="•"/>
            </a:pPr>
            <a:r>
              <a:rPr lang="es-ES" sz="2400" b="1" dirty="0"/>
              <a:t>Cuadrados</a:t>
            </a:r>
            <a:r>
              <a:rPr lang="es-ES" sz="2400" dirty="0"/>
              <a:t>: 20x20 hasta 400x400mm</a:t>
            </a:r>
          </a:p>
          <a:p>
            <a:pPr>
              <a:buFont typeface="Arial" panose="020B0604020202020204" pitchFamily="34" charset="0"/>
              <a:buChar char="•"/>
            </a:pPr>
            <a:r>
              <a:rPr lang="es-ES" sz="2400" b="1" dirty="0"/>
              <a:t>Rectangulares</a:t>
            </a:r>
            <a:r>
              <a:rPr lang="es-ES" sz="2400" dirty="0"/>
              <a:t>: Múltiples relaciones</a:t>
            </a:r>
          </a:p>
          <a:p>
            <a:pPr>
              <a:buFont typeface="Arial" panose="020B0604020202020204" pitchFamily="34" charset="0"/>
              <a:buChar char="•"/>
            </a:pPr>
            <a:r>
              <a:rPr lang="es-ES" sz="2400" b="1" dirty="0"/>
              <a:t>Especiales</a:t>
            </a:r>
            <a:r>
              <a:rPr lang="es-ES" sz="2400" dirty="0"/>
              <a:t>: Ovalados, hexagonales</a:t>
            </a:r>
          </a:p>
          <a:p>
            <a:endParaRPr lang="es-AR" sz="2400" dirty="0"/>
          </a:p>
        </p:txBody>
      </p:sp>
      <p:sp>
        <p:nvSpPr>
          <p:cNvPr id="5" name="Título 1">
            <a:extLst>
              <a:ext uri="{FF2B5EF4-FFF2-40B4-BE49-F238E27FC236}">
                <a16:creationId xmlns:a16="http://schemas.microsoft.com/office/drawing/2014/main" id="{932A2C3E-1E20-5E3C-288B-4DFBF0F1ADF4}"/>
              </a:ext>
            </a:extLst>
          </p:cNvPr>
          <p:cNvSpPr>
            <a:spLocks noGrp="1"/>
          </p:cNvSpPr>
          <p:nvPr>
            <p:ph type="title"/>
          </p:nvPr>
        </p:nvSpPr>
        <p:spPr>
          <a:xfrm>
            <a:off x="612775" y="549275"/>
            <a:ext cx="10741025" cy="694309"/>
          </a:xfrm>
        </p:spPr>
        <p:txBody>
          <a:bodyPr/>
          <a:lstStyle/>
          <a:p>
            <a:r>
              <a:rPr lang="es-AR" b="1" dirty="0"/>
              <a:t>FORMAS COMERCIALES DETALLADAS</a:t>
            </a:r>
            <a:endParaRPr lang="es-AR" dirty="0"/>
          </a:p>
        </p:txBody>
      </p:sp>
    </p:spTree>
    <p:extLst>
      <p:ext uri="{BB962C8B-B14F-4D97-AF65-F5344CB8AC3E}">
        <p14:creationId xmlns:p14="http://schemas.microsoft.com/office/powerpoint/2010/main" val="488390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011DAA-B721-7070-2B52-7615B7B7FA22}"/>
              </a:ext>
            </a:extLst>
          </p:cNvPr>
          <p:cNvSpPr>
            <a:spLocks noGrp="1"/>
          </p:cNvSpPr>
          <p:nvPr>
            <p:ph type="title"/>
          </p:nvPr>
        </p:nvSpPr>
        <p:spPr/>
        <p:txBody>
          <a:bodyPr>
            <a:normAutofit fontScale="90000"/>
          </a:bodyPr>
          <a:lstStyle/>
          <a:p>
            <a:pPr marL="0" marR="0" lvl="0" indent="0" defTabSz="914400" rtl="0" eaLnBrk="0" fontAlgn="base" latinLnBrk="0" hangingPunct="0">
              <a:lnSpc>
                <a:spcPct val="100000"/>
              </a:lnSpc>
              <a:spcBef>
                <a:spcPct val="0"/>
              </a:spcBef>
              <a:spcAft>
                <a:spcPct val="0"/>
              </a:spcAft>
              <a:tabLst/>
            </a:pPr>
            <a:r>
              <a:rPr kumimoji="0" lang="es-AR" altLang="es-AR" sz="3600" b="1" i="0" u="none" strike="noStrike" cap="none" normalizeH="0" baseline="0" dirty="0">
                <a:ln>
                  <a:noFill/>
                </a:ln>
                <a:solidFill>
                  <a:schemeClr val="tx1"/>
                </a:solidFill>
                <a:effectLst/>
                <a:latin typeface="Arial" panose="020B0604020202020204" pitchFamily="34" charset="0"/>
              </a:rPr>
              <a:t>CÓDIGOS DE IDENTIFICACIÓN COMPLETOS</a:t>
            </a:r>
            <a:br>
              <a:rPr kumimoji="0" lang="es-AR" altLang="es-AR" sz="3600" b="1" i="0" u="none" strike="noStrike" cap="none" normalizeH="0" baseline="0" dirty="0">
                <a:ln>
                  <a:noFill/>
                </a:ln>
                <a:solidFill>
                  <a:schemeClr val="tx1"/>
                </a:solidFill>
                <a:effectLst/>
                <a:latin typeface="Arial" panose="020B0604020202020204" pitchFamily="34" charset="0"/>
              </a:rPr>
            </a:br>
            <a:r>
              <a:rPr kumimoji="0" lang="es-AR" altLang="es-AR" sz="2800" b="1" i="0" u="none" strike="noStrike" cap="none" normalizeH="0" baseline="0" dirty="0">
                <a:ln>
                  <a:noFill/>
                </a:ln>
                <a:solidFill>
                  <a:schemeClr val="tx1"/>
                </a:solidFill>
                <a:effectLst/>
                <a:latin typeface="Arial" panose="020B0604020202020204" pitchFamily="34" charset="0"/>
              </a:rPr>
              <a:t>Sistema AISI/SAE (Estados Unidos)</a:t>
            </a:r>
            <a:br>
              <a:rPr kumimoji="0" lang="es-AR" altLang="es-AR" sz="2800" b="1" i="0" u="none" strike="noStrike" cap="none" normalizeH="0" baseline="0" dirty="0">
                <a:ln>
                  <a:noFill/>
                </a:ln>
                <a:solidFill>
                  <a:schemeClr val="tx1"/>
                </a:solidFill>
                <a:effectLst/>
                <a:latin typeface="Arial" panose="020B0604020202020204" pitchFamily="34" charset="0"/>
              </a:rPr>
            </a:br>
            <a:endParaRPr lang="es-AR" dirty="0"/>
          </a:p>
        </p:txBody>
      </p:sp>
      <p:sp>
        <p:nvSpPr>
          <p:cNvPr id="5" name="Rectangle 1">
            <a:extLst>
              <a:ext uri="{FF2B5EF4-FFF2-40B4-BE49-F238E27FC236}">
                <a16:creationId xmlns:a16="http://schemas.microsoft.com/office/drawing/2014/main" id="{22AF08A7-9AA9-6D47-C8AD-56BB0B372F17}"/>
              </a:ext>
            </a:extLst>
          </p:cNvPr>
          <p:cNvSpPr>
            <a:spLocks noGrp="1" noChangeArrowheads="1"/>
          </p:cNvSpPr>
          <p:nvPr>
            <p:ph sz="half" idx="2"/>
          </p:nvPr>
        </p:nvSpPr>
        <p:spPr bwMode="auto">
          <a:xfrm>
            <a:off x="612648" y="2123772"/>
            <a:ext cx="11201400" cy="4592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79350" rIns="0" bIns="7935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AR" altLang="es-AR" sz="3200" dirty="0">
                <a:latin typeface="Arial" panose="020B0604020202020204" pitchFamily="34" charset="0"/>
              </a:rPr>
              <a:t>Formato: AISI XYZZ </a:t>
            </a:r>
          </a:p>
          <a:p>
            <a:pPr marL="0" marR="0" lvl="0" indent="0" algn="l" defTabSz="914400" rtl="0" eaLnBrk="0" fontAlgn="base" latinLnBrk="0" hangingPunct="0">
              <a:lnSpc>
                <a:spcPct val="100000"/>
              </a:lnSpc>
              <a:spcBef>
                <a:spcPct val="0"/>
              </a:spcBef>
              <a:spcAft>
                <a:spcPct val="0"/>
              </a:spcAft>
              <a:buClrTx/>
              <a:buSzTx/>
              <a:buFontTx/>
              <a:buNone/>
              <a:tabLst/>
            </a:pPr>
            <a:r>
              <a:rPr lang="es-AR" altLang="es-AR" sz="3200" dirty="0">
                <a:latin typeface="Arial" panose="020B0604020202020204" pitchFamily="34" charset="0"/>
              </a:rPr>
              <a:t>X = Tipo de aleación Y = % aproximado elemento principal ZZ = % carbono x 100</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s-AR" altLang="es-AR" sz="32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AR" altLang="es-AR" sz="3200" b="1" i="0" u="none" strike="noStrike" cap="none" normalizeH="0" baseline="0" dirty="0">
                <a:ln>
                  <a:noFill/>
                </a:ln>
                <a:solidFill>
                  <a:schemeClr val="tx1"/>
                </a:solidFill>
                <a:effectLst/>
                <a:latin typeface="Arial" panose="020B0604020202020204" pitchFamily="34" charset="0"/>
              </a:rPr>
              <a:t>AISI 1020</a:t>
            </a:r>
            <a:r>
              <a:rPr kumimoji="0" lang="es-AR" altLang="es-AR" sz="3200" b="0" i="0" u="none" strike="noStrike" cap="none" normalizeH="0" baseline="0" dirty="0">
                <a:ln>
                  <a:noFill/>
                </a:ln>
                <a:solidFill>
                  <a:schemeClr val="tx1"/>
                </a:solidFill>
                <a:effectLst/>
                <a:latin typeface="Arial" panose="020B0604020202020204" pitchFamily="34" charset="0"/>
              </a:rPr>
              <a:t>: 1=carbono, 0=sin aleación especial, 20=0.20% C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AR" altLang="es-AR" sz="3200" b="1" i="0" u="none" strike="noStrike" cap="none" normalizeH="0" baseline="0" dirty="0">
                <a:ln>
                  <a:noFill/>
                </a:ln>
                <a:solidFill>
                  <a:schemeClr val="tx1"/>
                </a:solidFill>
                <a:effectLst/>
                <a:latin typeface="Arial" panose="020B0604020202020204" pitchFamily="34" charset="0"/>
              </a:rPr>
              <a:t>AISI 4140</a:t>
            </a:r>
            <a:r>
              <a:rPr kumimoji="0" lang="es-AR" altLang="es-AR" sz="3200" b="0" i="0" u="none" strike="noStrike" cap="none" normalizeH="0" baseline="0" dirty="0">
                <a:ln>
                  <a:noFill/>
                </a:ln>
                <a:solidFill>
                  <a:schemeClr val="tx1"/>
                </a:solidFill>
                <a:effectLst/>
                <a:latin typeface="Arial" panose="020B0604020202020204" pitchFamily="34" charset="0"/>
              </a:rPr>
              <a:t>: 4=Cr-Mo, 1=1% Cr </a:t>
            </a:r>
            <a:r>
              <a:rPr kumimoji="0" lang="es-AR" altLang="es-AR" sz="3200" b="0" i="0" u="none" strike="noStrike" cap="none" normalizeH="0" baseline="0" dirty="0" err="1">
                <a:ln>
                  <a:noFill/>
                </a:ln>
                <a:solidFill>
                  <a:schemeClr val="tx1"/>
                </a:solidFill>
                <a:effectLst/>
                <a:latin typeface="Arial" panose="020B0604020202020204" pitchFamily="34" charset="0"/>
              </a:rPr>
              <a:t>aprox</a:t>
            </a:r>
            <a:r>
              <a:rPr kumimoji="0" lang="es-AR" altLang="es-AR" sz="3200" b="0" i="0" u="none" strike="noStrike" cap="none" normalizeH="0" baseline="0" dirty="0">
                <a:ln>
                  <a:noFill/>
                </a:ln>
                <a:solidFill>
                  <a:schemeClr val="tx1"/>
                </a:solidFill>
                <a:effectLst/>
                <a:latin typeface="Arial" panose="020B0604020202020204" pitchFamily="34" charset="0"/>
              </a:rPr>
              <a:t>, 40=0.40% C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AR" altLang="es-AR" sz="3200" b="1" i="0" u="none" strike="noStrike" cap="none" normalizeH="0" baseline="0" dirty="0">
                <a:ln>
                  <a:noFill/>
                </a:ln>
                <a:solidFill>
                  <a:schemeClr val="tx1"/>
                </a:solidFill>
                <a:effectLst/>
                <a:latin typeface="Arial" panose="020B0604020202020204" pitchFamily="34" charset="0"/>
              </a:rPr>
              <a:t>AISI 8620</a:t>
            </a:r>
            <a:r>
              <a:rPr kumimoji="0" lang="es-AR" altLang="es-AR" sz="3200" b="0" i="0" u="none" strike="noStrike" cap="none" normalizeH="0" baseline="0" dirty="0">
                <a:ln>
                  <a:noFill/>
                </a:ln>
                <a:solidFill>
                  <a:schemeClr val="tx1"/>
                </a:solidFill>
                <a:effectLst/>
                <a:latin typeface="Arial" panose="020B0604020202020204" pitchFamily="34" charset="0"/>
              </a:rPr>
              <a:t>: 8=Ni-Cr-Mo, 6=combinación específica, 20=0.20% C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AR" altLang="es-AR"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87138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87F982-0E48-DF46-1879-557010A8B4AD}"/>
              </a:ext>
            </a:extLst>
          </p:cNvPr>
          <p:cNvSpPr>
            <a:spLocks noGrp="1"/>
          </p:cNvSpPr>
          <p:nvPr>
            <p:ph type="title"/>
          </p:nvPr>
        </p:nvSpPr>
        <p:spPr>
          <a:xfrm>
            <a:off x="612648" y="548640"/>
            <a:ext cx="10741152" cy="877824"/>
          </a:xfrm>
        </p:spPr>
        <p:txBody>
          <a:bodyPr>
            <a:normAutofit/>
          </a:bodyPr>
          <a:lstStyle/>
          <a:p>
            <a:r>
              <a:rPr lang="es-ES" b="1" dirty="0"/>
              <a:t>Sistema ASTM</a:t>
            </a:r>
            <a:endParaRPr lang="es-AR" dirty="0"/>
          </a:p>
        </p:txBody>
      </p:sp>
      <p:sp>
        <p:nvSpPr>
          <p:cNvPr id="4" name="Marcador de contenido 3">
            <a:extLst>
              <a:ext uri="{FF2B5EF4-FFF2-40B4-BE49-F238E27FC236}">
                <a16:creationId xmlns:a16="http://schemas.microsoft.com/office/drawing/2014/main" id="{C80C8FC6-B870-A500-6821-0865CD3B144E}"/>
              </a:ext>
            </a:extLst>
          </p:cNvPr>
          <p:cNvSpPr>
            <a:spLocks noGrp="1"/>
          </p:cNvSpPr>
          <p:nvPr>
            <p:ph sz="half" idx="2"/>
          </p:nvPr>
        </p:nvSpPr>
        <p:spPr>
          <a:xfrm>
            <a:off x="612648" y="1947672"/>
            <a:ext cx="10966704" cy="2798064"/>
          </a:xfrm>
        </p:spPr>
        <p:txBody>
          <a:bodyPr>
            <a:normAutofit lnSpcReduction="10000"/>
          </a:bodyPr>
          <a:lstStyle/>
          <a:p>
            <a:pPr>
              <a:buFont typeface="Arial" panose="020B0604020202020204" pitchFamily="34" charset="0"/>
              <a:buChar char="•"/>
            </a:pPr>
            <a:r>
              <a:rPr lang="es-ES" sz="3200" b="1" dirty="0"/>
              <a:t>A36</a:t>
            </a:r>
            <a:r>
              <a:rPr lang="es-ES" sz="3200" dirty="0"/>
              <a:t>: Acero estructural (</a:t>
            </a:r>
            <a:r>
              <a:rPr lang="es-ES" sz="3200" dirty="0" err="1"/>
              <a:t>Fy</a:t>
            </a:r>
            <a:r>
              <a:rPr lang="es-ES" sz="3200" dirty="0"/>
              <a:t>=250 MPa </a:t>
            </a:r>
            <a:r>
              <a:rPr lang="es-ES" sz="3200" dirty="0" err="1"/>
              <a:t>mín</a:t>
            </a:r>
            <a:r>
              <a:rPr lang="es-ES" sz="3200" dirty="0"/>
              <a:t>)</a:t>
            </a:r>
          </a:p>
          <a:p>
            <a:pPr>
              <a:buFont typeface="Arial" panose="020B0604020202020204" pitchFamily="34" charset="0"/>
              <a:buChar char="•"/>
            </a:pPr>
            <a:r>
              <a:rPr lang="es-ES" sz="3200" b="1" dirty="0"/>
              <a:t>A572</a:t>
            </a:r>
            <a:r>
              <a:rPr lang="es-ES" sz="3200" dirty="0"/>
              <a:t>: Acero alta resistencia (Grados 42, 50, 60, 65)</a:t>
            </a:r>
          </a:p>
          <a:p>
            <a:pPr>
              <a:buFont typeface="Arial" panose="020B0604020202020204" pitchFamily="34" charset="0"/>
              <a:buChar char="•"/>
            </a:pPr>
            <a:r>
              <a:rPr lang="es-ES" sz="3200" b="1" dirty="0"/>
              <a:t>A514</a:t>
            </a:r>
            <a:r>
              <a:rPr lang="es-ES" sz="3200" dirty="0"/>
              <a:t>: Acero templado y revenido (</a:t>
            </a:r>
            <a:r>
              <a:rPr lang="es-ES" sz="3200" dirty="0" err="1"/>
              <a:t>Fy</a:t>
            </a:r>
            <a:r>
              <a:rPr lang="es-ES" sz="3200" dirty="0"/>
              <a:t>=690 MPa </a:t>
            </a:r>
            <a:r>
              <a:rPr lang="es-ES" sz="3200" dirty="0" err="1"/>
              <a:t>mín</a:t>
            </a:r>
            <a:r>
              <a:rPr lang="es-ES" sz="3200" dirty="0"/>
              <a:t>)</a:t>
            </a:r>
          </a:p>
          <a:p>
            <a:pPr>
              <a:buFont typeface="Arial" panose="020B0604020202020204" pitchFamily="34" charset="0"/>
              <a:buChar char="•"/>
            </a:pPr>
            <a:r>
              <a:rPr lang="es-ES" sz="3200" b="1" dirty="0"/>
              <a:t>A53</a:t>
            </a:r>
            <a:r>
              <a:rPr lang="es-ES" sz="3200" dirty="0"/>
              <a:t>: Tubos al carbono soldados y sin costura</a:t>
            </a:r>
          </a:p>
          <a:p>
            <a:endParaRPr lang="es-AR" sz="3200" dirty="0"/>
          </a:p>
        </p:txBody>
      </p:sp>
    </p:spTree>
    <p:extLst>
      <p:ext uri="{BB962C8B-B14F-4D97-AF65-F5344CB8AC3E}">
        <p14:creationId xmlns:p14="http://schemas.microsoft.com/office/powerpoint/2010/main" val="2705509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3A8A8C34-A177-267E-F2E9-7B6FA6D021DE}"/>
              </a:ext>
            </a:extLst>
          </p:cNvPr>
          <p:cNvSpPr>
            <a:spLocks noChangeArrowheads="1"/>
          </p:cNvSpPr>
          <p:nvPr/>
        </p:nvSpPr>
        <p:spPr bwMode="auto">
          <a:xfrm>
            <a:off x="335280" y="256949"/>
            <a:ext cx="11521440" cy="6032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AR" altLang="es-AR" sz="3200" b="1" i="0" u="none" strike="noStrike" cap="none" normalizeH="0" baseline="0" dirty="0">
                <a:ln>
                  <a:noFill/>
                </a:ln>
                <a:solidFill>
                  <a:schemeClr val="tx1"/>
                </a:solidFill>
                <a:effectLst/>
                <a:latin typeface="Arial" panose="020B0604020202020204" pitchFamily="34" charset="0"/>
              </a:rPr>
              <a:t>SISTEMA ASTM - AMPLIACIÓN DETALLADA</a:t>
            </a:r>
          </a:p>
          <a:p>
            <a:pPr marL="0" marR="0" lvl="0" indent="0" algn="l" defTabSz="914400" rtl="0" eaLnBrk="0" fontAlgn="base" latinLnBrk="0" hangingPunct="0">
              <a:lnSpc>
                <a:spcPct val="100000"/>
              </a:lnSpc>
              <a:spcBef>
                <a:spcPct val="0"/>
              </a:spcBef>
              <a:spcAft>
                <a:spcPct val="0"/>
              </a:spcAft>
              <a:buClrTx/>
              <a:buSzTx/>
              <a:buFontTx/>
              <a:buNone/>
              <a:tabLst/>
            </a:pPr>
            <a:r>
              <a:rPr kumimoji="0" lang="es-AR" altLang="es-AR" b="1" i="0" u="none" strike="noStrike" cap="none" normalizeH="0" baseline="0" dirty="0">
                <a:ln>
                  <a:noFill/>
                </a:ln>
                <a:solidFill>
                  <a:schemeClr val="tx1"/>
                </a:solidFill>
                <a:effectLst/>
                <a:latin typeface="Arial" panose="020B0604020202020204" pitchFamily="34" charset="0"/>
              </a:rPr>
              <a:t>ASTM A36 - ACERO ESTRUCTURAL BÁSICO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AR" altLang="es-AR" sz="2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AR" altLang="es-AR" sz="2800" b="1" i="0" u="none" strike="noStrike" cap="none" normalizeH="0" baseline="0" dirty="0">
                <a:ln>
                  <a:noFill/>
                </a:ln>
                <a:solidFill>
                  <a:schemeClr val="tx1"/>
                </a:solidFill>
                <a:effectLst/>
                <a:latin typeface="Arial" panose="020B0604020202020204" pitchFamily="34" charset="0"/>
              </a:rPr>
              <a:t>Propiedades Mecánicas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AR" altLang="es-AR" sz="2800" b="1" i="0" u="none" strike="noStrike" cap="none" normalizeH="0" baseline="0" dirty="0">
                <a:ln>
                  <a:noFill/>
                </a:ln>
                <a:solidFill>
                  <a:schemeClr val="tx1"/>
                </a:solidFill>
                <a:effectLst/>
                <a:latin typeface="Arial" panose="020B0604020202020204" pitchFamily="34" charset="0"/>
              </a:rPr>
              <a:t>Límite elástico (</a:t>
            </a:r>
            <a:r>
              <a:rPr kumimoji="0" lang="es-AR" altLang="es-AR" sz="2800" b="1" i="0" u="none" strike="noStrike" cap="none" normalizeH="0" baseline="0" dirty="0" err="1">
                <a:ln>
                  <a:noFill/>
                </a:ln>
                <a:solidFill>
                  <a:schemeClr val="tx1"/>
                </a:solidFill>
                <a:effectLst/>
                <a:latin typeface="Arial" panose="020B0604020202020204" pitchFamily="34" charset="0"/>
              </a:rPr>
              <a:t>Fy</a:t>
            </a:r>
            <a:r>
              <a:rPr kumimoji="0" lang="es-AR" altLang="es-AR" sz="2800" b="1" i="0" u="none" strike="noStrike" cap="none" normalizeH="0" baseline="0" dirty="0">
                <a:ln>
                  <a:noFill/>
                </a:ln>
                <a:solidFill>
                  <a:schemeClr val="tx1"/>
                </a:solidFill>
                <a:effectLst/>
                <a:latin typeface="Arial" panose="020B0604020202020204" pitchFamily="34" charset="0"/>
              </a:rPr>
              <a:t>)</a:t>
            </a:r>
            <a:r>
              <a:rPr kumimoji="0" lang="es-AR" altLang="es-AR" sz="2800" b="0" i="0" u="none" strike="noStrike" cap="none" normalizeH="0" baseline="0" dirty="0">
                <a:ln>
                  <a:noFill/>
                </a:ln>
                <a:solidFill>
                  <a:schemeClr val="tx1"/>
                </a:solidFill>
                <a:effectLst/>
                <a:latin typeface="Arial" panose="020B0604020202020204" pitchFamily="34" charset="0"/>
              </a:rPr>
              <a:t>: 250 MPa (36 </a:t>
            </a:r>
            <a:r>
              <a:rPr kumimoji="0" lang="es-AR" altLang="es-AR" sz="2800" b="0" i="0" u="none" strike="noStrike" cap="none" normalizeH="0" baseline="0" dirty="0" err="1">
                <a:ln>
                  <a:noFill/>
                </a:ln>
                <a:solidFill>
                  <a:schemeClr val="tx1"/>
                </a:solidFill>
                <a:effectLst/>
                <a:latin typeface="Arial" panose="020B0604020202020204" pitchFamily="34" charset="0"/>
              </a:rPr>
              <a:t>ksi</a:t>
            </a:r>
            <a:r>
              <a:rPr kumimoji="0" lang="es-AR" altLang="es-AR" sz="2800" b="0" i="0" u="none" strike="noStrike" cap="none" normalizeH="0" baseline="0" dirty="0">
                <a:ln>
                  <a:noFill/>
                </a:ln>
                <a:solidFill>
                  <a:schemeClr val="tx1"/>
                </a:solidFill>
                <a:effectLst/>
                <a:latin typeface="Arial" panose="020B0604020202020204" pitchFamily="34" charset="0"/>
              </a:rPr>
              <a:t>) mínimo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AR" altLang="es-AR" sz="2800" b="1" i="0" u="none" strike="noStrike" cap="none" normalizeH="0" baseline="0" dirty="0">
                <a:ln>
                  <a:noFill/>
                </a:ln>
                <a:solidFill>
                  <a:schemeClr val="tx1"/>
                </a:solidFill>
                <a:effectLst/>
                <a:latin typeface="Arial" panose="020B0604020202020204" pitchFamily="34" charset="0"/>
              </a:rPr>
              <a:t>Resistencia a tracción (Fu)</a:t>
            </a:r>
            <a:r>
              <a:rPr kumimoji="0" lang="es-AR" altLang="es-AR" sz="2800" b="0" i="0" u="none" strike="noStrike" cap="none" normalizeH="0" baseline="0" dirty="0">
                <a:ln>
                  <a:noFill/>
                </a:ln>
                <a:solidFill>
                  <a:schemeClr val="tx1"/>
                </a:solidFill>
                <a:effectLst/>
                <a:latin typeface="Arial" panose="020B0604020202020204" pitchFamily="34" charset="0"/>
              </a:rPr>
              <a:t>: 400-550 MPa (58-80 </a:t>
            </a:r>
            <a:r>
              <a:rPr kumimoji="0" lang="es-AR" altLang="es-AR" sz="2800" b="0" i="0" u="none" strike="noStrike" cap="none" normalizeH="0" baseline="0" dirty="0" err="1">
                <a:ln>
                  <a:noFill/>
                </a:ln>
                <a:solidFill>
                  <a:schemeClr val="tx1"/>
                </a:solidFill>
                <a:effectLst/>
                <a:latin typeface="Arial" panose="020B0604020202020204" pitchFamily="34" charset="0"/>
              </a:rPr>
              <a:t>ksi</a:t>
            </a:r>
            <a:r>
              <a:rPr kumimoji="0" lang="es-AR" altLang="es-AR" sz="2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AR" altLang="es-AR" sz="2800" b="1" i="0" u="none" strike="noStrike" cap="none" normalizeH="0" baseline="0" dirty="0">
                <a:ln>
                  <a:noFill/>
                </a:ln>
                <a:solidFill>
                  <a:schemeClr val="tx1"/>
                </a:solidFill>
                <a:effectLst/>
                <a:latin typeface="Arial" panose="020B0604020202020204" pitchFamily="34" charset="0"/>
              </a:rPr>
              <a:t>Elongación</a:t>
            </a:r>
            <a:r>
              <a:rPr kumimoji="0" lang="es-AR" altLang="es-AR" sz="2800" b="0" i="0" u="none" strike="noStrike" cap="none" normalizeH="0" baseline="0" dirty="0">
                <a:ln>
                  <a:noFill/>
                </a:ln>
                <a:solidFill>
                  <a:schemeClr val="tx1"/>
                </a:solidFill>
                <a:effectLst/>
                <a:latin typeface="Arial" panose="020B0604020202020204" pitchFamily="34" charset="0"/>
              </a:rPr>
              <a:t>: 20% </a:t>
            </a:r>
            <a:r>
              <a:rPr kumimoji="0" lang="es-AR" altLang="es-AR" sz="2800" b="0" i="0" u="none" strike="noStrike" cap="none" normalizeH="0" baseline="0" dirty="0" err="1">
                <a:ln>
                  <a:noFill/>
                </a:ln>
                <a:solidFill>
                  <a:schemeClr val="tx1"/>
                </a:solidFill>
                <a:effectLst/>
                <a:latin typeface="Arial" panose="020B0604020202020204" pitchFamily="34" charset="0"/>
              </a:rPr>
              <a:t>mín</a:t>
            </a:r>
            <a:r>
              <a:rPr kumimoji="0" lang="es-AR" altLang="es-AR" sz="2800" b="0" i="0" u="none" strike="noStrike" cap="none" normalizeH="0" baseline="0" dirty="0">
                <a:ln>
                  <a:noFill/>
                </a:ln>
                <a:solidFill>
                  <a:schemeClr val="tx1"/>
                </a:solidFill>
                <a:effectLst/>
                <a:latin typeface="Arial" panose="020B0604020202020204" pitchFamily="34" charset="0"/>
              </a:rPr>
              <a:t> (probeta 200mm), 23% </a:t>
            </a:r>
            <a:r>
              <a:rPr kumimoji="0" lang="es-AR" altLang="es-AR" sz="2800" b="0" i="0" u="none" strike="noStrike" cap="none" normalizeH="0" baseline="0" dirty="0" err="1">
                <a:ln>
                  <a:noFill/>
                </a:ln>
                <a:solidFill>
                  <a:schemeClr val="tx1"/>
                </a:solidFill>
                <a:effectLst/>
                <a:latin typeface="Arial" panose="020B0604020202020204" pitchFamily="34" charset="0"/>
              </a:rPr>
              <a:t>mín</a:t>
            </a:r>
            <a:r>
              <a:rPr kumimoji="0" lang="es-AR" altLang="es-AR" sz="2800" b="0" i="0" u="none" strike="noStrike" cap="none" normalizeH="0" baseline="0" dirty="0">
                <a:ln>
                  <a:noFill/>
                </a:ln>
                <a:solidFill>
                  <a:schemeClr val="tx1"/>
                </a:solidFill>
                <a:effectLst/>
                <a:latin typeface="Arial" panose="020B0604020202020204" pitchFamily="34" charset="0"/>
              </a:rPr>
              <a:t> (probeta 50mm)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AR" altLang="es-AR" sz="2800" b="1" i="0" u="none" strike="noStrike" cap="none" normalizeH="0" baseline="0" dirty="0">
                <a:ln>
                  <a:noFill/>
                </a:ln>
                <a:solidFill>
                  <a:schemeClr val="tx1"/>
                </a:solidFill>
                <a:effectLst/>
                <a:latin typeface="Arial" panose="020B0604020202020204" pitchFamily="34" charset="0"/>
              </a:rPr>
              <a:t>Relación </a:t>
            </a:r>
            <a:r>
              <a:rPr kumimoji="0" lang="es-AR" altLang="es-AR" sz="2800" b="1" i="0" u="none" strike="noStrike" cap="none" normalizeH="0" baseline="0" dirty="0" err="1">
                <a:ln>
                  <a:noFill/>
                </a:ln>
                <a:solidFill>
                  <a:schemeClr val="tx1"/>
                </a:solidFill>
                <a:effectLst/>
                <a:latin typeface="Arial" panose="020B0604020202020204" pitchFamily="34" charset="0"/>
              </a:rPr>
              <a:t>Fy</a:t>
            </a:r>
            <a:r>
              <a:rPr kumimoji="0" lang="es-AR" altLang="es-AR" sz="2800" b="1" i="0" u="none" strike="noStrike" cap="none" normalizeH="0" baseline="0" dirty="0">
                <a:ln>
                  <a:noFill/>
                </a:ln>
                <a:solidFill>
                  <a:schemeClr val="tx1"/>
                </a:solidFill>
                <a:effectLst/>
                <a:latin typeface="Arial" panose="020B0604020202020204" pitchFamily="34" charset="0"/>
              </a:rPr>
              <a:t>/Fu</a:t>
            </a:r>
            <a:r>
              <a:rPr kumimoji="0" lang="es-AR" altLang="es-AR" sz="2800" b="0" i="0" u="none" strike="noStrike" cap="none" normalizeH="0" baseline="0" dirty="0">
                <a:ln>
                  <a:noFill/>
                </a:ln>
                <a:solidFill>
                  <a:schemeClr val="tx1"/>
                </a:solidFill>
                <a:effectLst/>
                <a:latin typeface="Arial" panose="020B0604020202020204" pitchFamily="34" charset="0"/>
              </a:rPr>
              <a:t>: 0.60-0.65 típica</a:t>
            </a:r>
          </a:p>
          <a:p>
            <a:pPr marL="0" marR="0" lvl="0" indent="0" algn="l" defTabSz="914400" rtl="0" eaLnBrk="0" fontAlgn="base" latinLnBrk="0" hangingPunct="0">
              <a:lnSpc>
                <a:spcPct val="100000"/>
              </a:lnSpc>
              <a:spcBef>
                <a:spcPct val="0"/>
              </a:spcBef>
              <a:spcAft>
                <a:spcPct val="0"/>
              </a:spcAft>
              <a:buClrTx/>
              <a:buSzTx/>
              <a:buFontTx/>
              <a:buChar char="•"/>
              <a:tabLst/>
            </a:pPr>
            <a:endParaRPr lang="es-AR" altLang="es-AR" sz="2800" dirty="0">
              <a:latin typeface="Arial" panose="020B0604020202020204" pitchFamily="34" charset="0"/>
            </a:endParaRPr>
          </a:p>
          <a:p>
            <a:pPr>
              <a:buNone/>
            </a:pPr>
            <a:r>
              <a:rPr lang="es-ES" sz="2800" b="1" dirty="0"/>
              <a:t>Características Técnicas</a:t>
            </a:r>
          </a:p>
          <a:p>
            <a:pPr>
              <a:buFont typeface="Arial" panose="020B0604020202020204" pitchFamily="34" charset="0"/>
              <a:buChar char="•"/>
            </a:pPr>
            <a:r>
              <a:rPr lang="es-ES" sz="2800" b="1" dirty="0"/>
              <a:t>Soldabilidad</a:t>
            </a:r>
            <a:r>
              <a:rPr lang="es-ES" sz="2800" dirty="0"/>
              <a:t>: Excelente (carbono equivalente ≤ 0.45%)</a:t>
            </a:r>
          </a:p>
          <a:p>
            <a:pPr>
              <a:buFont typeface="Arial" panose="020B0604020202020204" pitchFamily="34" charset="0"/>
              <a:buChar char="•"/>
            </a:pPr>
            <a:r>
              <a:rPr lang="es-ES" sz="2800" b="1" dirty="0"/>
              <a:t>Conformabilidad</a:t>
            </a:r>
            <a:r>
              <a:rPr lang="es-ES" sz="2800" dirty="0"/>
              <a:t>: Buena, apto para doblado en frío</a:t>
            </a:r>
          </a:p>
          <a:p>
            <a:pPr>
              <a:buFont typeface="Arial" panose="020B0604020202020204" pitchFamily="34" charset="0"/>
              <a:buChar char="•"/>
            </a:pPr>
            <a:r>
              <a:rPr lang="es-ES" sz="2800" b="1" dirty="0"/>
              <a:t>Maquinabilidad</a:t>
            </a:r>
            <a:r>
              <a:rPr lang="es-ES" sz="2800" dirty="0"/>
              <a:t>: Regular a buena</a:t>
            </a:r>
          </a:p>
          <a:p>
            <a:pPr>
              <a:buFont typeface="Arial" panose="020B0604020202020204" pitchFamily="34" charset="0"/>
              <a:buChar char="•"/>
            </a:pPr>
            <a:r>
              <a:rPr lang="es-ES" sz="2800" b="1" dirty="0"/>
              <a:t>Tenacidad</a:t>
            </a:r>
            <a:r>
              <a:rPr lang="es-ES" sz="2800" dirty="0"/>
              <a:t>: Buena hasta -20°C</a:t>
            </a:r>
          </a:p>
        </p:txBody>
      </p:sp>
    </p:spTree>
    <p:extLst>
      <p:ext uri="{BB962C8B-B14F-4D97-AF65-F5344CB8AC3E}">
        <p14:creationId xmlns:p14="http://schemas.microsoft.com/office/powerpoint/2010/main" val="793409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683A7A-29F8-6CA2-2EAD-D483D1786839}"/>
              </a:ext>
            </a:extLst>
          </p:cNvPr>
          <p:cNvSpPr>
            <a:spLocks noGrp="1"/>
          </p:cNvSpPr>
          <p:nvPr>
            <p:ph type="title"/>
          </p:nvPr>
        </p:nvSpPr>
        <p:spPr>
          <a:xfrm>
            <a:off x="612648" y="548640"/>
            <a:ext cx="10741152" cy="713232"/>
          </a:xfrm>
        </p:spPr>
        <p:txBody>
          <a:bodyPr/>
          <a:lstStyle/>
          <a:p>
            <a:r>
              <a:rPr kumimoji="0" lang="es-AR" altLang="es-AR" sz="3600" b="1" i="0" u="none" strike="noStrike" cap="none" normalizeH="0" baseline="0" dirty="0">
                <a:ln>
                  <a:noFill/>
                </a:ln>
                <a:solidFill>
                  <a:schemeClr val="tx1"/>
                </a:solidFill>
                <a:effectLst/>
                <a:latin typeface="Arial" panose="020B0604020202020204" pitchFamily="34" charset="0"/>
              </a:rPr>
              <a:t>Sistema DIN/EN (Europa)</a:t>
            </a:r>
            <a:endParaRPr lang="es-AR" dirty="0"/>
          </a:p>
        </p:txBody>
      </p:sp>
      <p:sp>
        <p:nvSpPr>
          <p:cNvPr id="5" name="Rectangle 1">
            <a:extLst>
              <a:ext uri="{FF2B5EF4-FFF2-40B4-BE49-F238E27FC236}">
                <a16:creationId xmlns:a16="http://schemas.microsoft.com/office/drawing/2014/main" id="{24E5F434-8CB1-BFEF-1674-85362A99EA26}"/>
              </a:ext>
            </a:extLst>
          </p:cNvPr>
          <p:cNvSpPr>
            <a:spLocks noGrp="1" noChangeArrowheads="1"/>
          </p:cNvSpPr>
          <p:nvPr>
            <p:ph sz="half" idx="2"/>
          </p:nvPr>
        </p:nvSpPr>
        <p:spPr bwMode="auto">
          <a:xfrm>
            <a:off x="612648" y="1068418"/>
            <a:ext cx="10448776" cy="5361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79350" rIns="0" bIns="7935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AR" altLang="es-AR" sz="3200" dirty="0">
                <a:latin typeface="Arial" panose="020B0604020202020204" pitchFamily="34" charset="0"/>
              </a:rPr>
              <a:t>Formato: 1.XXXX (número </a:t>
            </a:r>
            <a:r>
              <a:rPr lang="es-AR" altLang="es-AR" sz="3200" dirty="0" err="1">
                <a:latin typeface="Arial" panose="020B0604020202020204" pitchFamily="34" charset="0"/>
              </a:rPr>
              <a:t>Werkstoff</a:t>
            </a:r>
            <a:r>
              <a:rPr lang="es-AR" altLang="es-AR" sz="3200" dirty="0">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AR" altLang="es-AR"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AR" altLang="es-AR" sz="3200" b="1" i="0" u="none" strike="noStrike" cap="none" normalizeH="0" baseline="0" dirty="0">
                <a:ln>
                  <a:noFill/>
                </a:ln>
                <a:solidFill>
                  <a:schemeClr val="tx1"/>
                </a:solidFill>
                <a:effectLst/>
                <a:latin typeface="Arial" panose="020B0604020202020204" pitchFamily="34" charset="0"/>
              </a:rPr>
              <a:t>1.0037 (S235JR)</a:t>
            </a:r>
            <a:r>
              <a:rPr kumimoji="0" lang="es-AR" altLang="es-AR" sz="3200" b="0" i="0" u="none" strike="noStrike" cap="none" normalizeH="0" baseline="0" dirty="0">
                <a:ln>
                  <a:noFill/>
                </a:ln>
                <a:solidFill>
                  <a:schemeClr val="tx1"/>
                </a:solidFill>
                <a:effectLst/>
                <a:latin typeface="Arial" panose="020B0604020202020204" pitchFamily="34" charset="0"/>
              </a:rPr>
              <a:t>: Equivalente a ASTM A36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AR" altLang="es-AR" sz="3200" b="1" i="0" u="none" strike="noStrike" cap="none" normalizeH="0" baseline="0" dirty="0">
                <a:ln>
                  <a:noFill/>
                </a:ln>
                <a:solidFill>
                  <a:schemeClr val="tx1"/>
                </a:solidFill>
                <a:effectLst/>
                <a:latin typeface="Arial" panose="020B0604020202020204" pitchFamily="34" charset="0"/>
              </a:rPr>
              <a:t>1.7225 (42CrMo4)</a:t>
            </a:r>
            <a:r>
              <a:rPr kumimoji="0" lang="es-AR" altLang="es-AR" sz="3200" b="0" i="0" u="none" strike="noStrike" cap="none" normalizeH="0" baseline="0" dirty="0">
                <a:ln>
                  <a:noFill/>
                </a:ln>
                <a:solidFill>
                  <a:schemeClr val="tx1"/>
                </a:solidFill>
                <a:effectLst/>
                <a:latin typeface="Arial" panose="020B0604020202020204" pitchFamily="34" charset="0"/>
              </a:rPr>
              <a:t>: Equivalente a AISI 4140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AR" altLang="es-AR" sz="3200" b="1" i="0" u="none" strike="noStrike" cap="none" normalizeH="0" baseline="0" dirty="0">
                <a:ln>
                  <a:noFill/>
                </a:ln>
                <a:solidFill>
                  <a:schemeClr val="tx1"/>
                </a:solidFill>
                <a:effectLst/>
                <a:latin typeface="Arial" panose="020B0604020202020204" pitchFamily="34" charset="0"/>
              </a:rPr>
              <a:t>1.4301 (X5CrNi18-10)</a:t>
            </a:r>
            <a:r>
              <a:rPr kumimoji="0" lang="es-AR" altLang="es-AR" sz="3200" b="0" i="0" u="none" strike="noStrike" cap="none" normalizeH="0" baseline="0" dirty="0">
                <a:ln>
                  <a:noFill/>
                </a:ln>
                <a:solidFill>
                  <a:schemeClr val="tx1"/>
                </a:solidFill>
                <a:effectLst/>
                <a:latin typeface="Arial" panose="020B0604020202020204" pitchFamily="34" charset="0"/>
              </a:rPr>
              <a:t>: Equivalente a AISI 304</a:t>
            </a:r>
          </a:p>
          <a:p>
            <a:pPr marL="0" marR="0" lvl="0" indent="0" algn="l" defTabSz="914400" rtl="0" eaLnBrk="0" fontAlgn="base" latinLnBrk="0" hangingPunct="0">
              <a:lnSpc>
                <a:spcPct val="100000"/>
              </a:lnSpc>
              <a:spcBef>
                <a:spcPct val="0"/>
              </a:spcBef>
              <a:spcAft>
                <a:spcPct val="0"/>
              </a:spcAft>
              <a:buClrTx/>
              <a:buSzTx/>
              <a:buNone/>
              <a:tabLst/>
            </a:pPr>
            <a:r>
              <a:rPr kumimoji="0" lang="es-AR" altLang="es-AR" sz="32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s-AR" altLang="es-AR" sz="3200" dirty="0">
                <a:latin typeface="Arial" panose="020B0604020202020204" pitchFamily="34" charset="0"/>
              </a:rPr>
              <a:t>Designación por Resistencia (EN)</a:t>
            </a:r>
          </a:p>
          <a:p>
            <a:pPr marL="0" marR="0" lvl="0" indent="0" algn="l" defTabSz="914400" rtl="0" eaLnBrk="0" fontAlgn="base" latinLnBrk="0" hangingPunct="0">
              <a:lnSpc>
                <a:spcPct val="100000"/>
              </a:lnSpc>
              <a:spcBef>
                <a:spcPct val="0"/>
              </a:spcBef>
              <a:spcAft>
                <a:spcPct val="0"/>
              </a:spcAft>
              <a:buClrTx/>
              <a:buSzTx/>
              <a:buFontTx/>
              <a:buChar char="•"/>
              <a:tabLst/>
            </a:pPr>
            <a:r>
              <a:rPr lang="es-AR" altLang="es-AR" sz="3200" b="1" dirty="0">
                <a:latin typeface="Arial" panose="020B0604020202020204" pitchFamily="34" charset="0"/>
              </a:rPr>
              <a:t>S235: </a:t>
            </a:r>
            <a:r>
              <a:rPr kumimoji="0" lang="es-AR" altLang="es-AR" sz="3200" b="0" i="0" u="none" strike="noStrike" cap="none" normalizeH="0" baseline="0" dirty="0">
                <a:ln>
                  <a:noFill/>
                </a:ln>
                <a:solidFill>
                  <a:schemeClr val="tx1"/>
                </a:solidFill>
                <a:effectLst/>
                <a:latin typeface="Arial" panose="020B0604020202020204" pitchFamily="34" charset="0"/>
              </a:rPr>
              <a:t>Límite elástico 235 MPa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AR" altLang="es-AR" sz="3200" b="1" i="0" u="none" strike="noStrike" cap="none" normalizeH="0" baseline="0" dirty="0">
                <a:ln>
                  <a:noFill/>
                </a:ln>
                <a:solidFill>
                  <a:schemeClr val="tx1"/>
                </a:solidFill>
                <a:effectLst/>
                <a:latin typeface="Arial" panose="020B0604020202020204" pitchFamily="34" charset="0"/>
              </a:rPr>
              <a:t>S355</a:t>
            </a:r>
            <a:r>
              <a:rPr kumimoji="0" lang="es-AR" altLang="es-AR" sz="3200" b="0" i="0" u="none" strike="noStrike" cap="none" normalizeH="0" baseline="0" dirty="0">
                <a:ln>
                  <a:noFill/>
                </a:ln>
                <a:solidFill>
                  <a:schemeClr val="tx1"/>
                </a:solidFill>
                <a:effectLst/>
                <a:latin typeface="Arial" panose="020B0604020202020204" pitchFamily="34" charset="0"/>
              </a:rPr>
              <a:t>: Límite elástico 355 MPa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AR" altLang="es-AR" sz="3200" b="1" i="0" u="none" strike="noStrike" cap="none" normalizeH="0" baseline="0" dirty="0">
                <a:ln>
                  <a:noFill/>
                </a:ln>
                <a:solidFill>
                  <a:schemeClr val="tx1"/>
                </a:solidFill>
                <a:effectLst/>
                <a:latin typeface="Arial" panose="020B0604020202020204" pitchFamily="34" charset="0"/>
              </a:rPr>
              <a:t>S460</a:t>
            </a:r>
            <a:r>
              <a:rPr kumimoji="0" lang="es-AR" altLang="es-AR" sz="3200" b="0" i="0" u="none" strike="noStrike" cap="none" normalizeH="0" baseline="0" dirty="0">
                <a:ln>
                  <a:noFill/>
                </a:ln>
                <a:solidFill>
                  <a:schemeClr val="tx1"/>
                </a:solidFill>
                <a:effectLst/>
                <a:latin typeface="Arial" panose="020B0604020202020204" pitchFamily="34" charset="0"/>
              </a:rPr>
              <a:t>: Límite elástico 460 MPa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AR" altLang="es-AR"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11728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ítulo 1">
            <a:extLst>
              <a:ext uri="{FF2B5EF4-FFF2-40B4-BE49-F238E27FC236}">
                <a16:creationId xmlns:a16="http://schemas.microsoft.com/office/drawing/2014/main" id="{976EDA29-870A-5CAB-EC76-4EE1759EBDCB}"/>
              </a:ext>
            </a:extLst>
          </p:cNvPr>
          <p:cNvSpPr>
            <a:spLocks noGrp="1"/>
          </p:cNvSpPr>
          <p:nvPr>
            <p:ph type="ctrTitle"/>
          </p:nvPr>
        </p:nvSpPr>
        <p:spPr>
          <a:xfrm>
            <a:off x="277091" y="1814321"/>
            <a:ext cx="7772400" cy="4560920"/>
          </a:xfrm>
        </p:spPr>
        <p:txBody>
          <a:bodyPr anchor="b">
            <a:normAutofit/>
          </a:bodyPr>
          <a:lstStyle/>
          <a:p>
            <a:pPr algn="l"/>
            <a:r>
              <a:rPr lang="es-AR" sz="7400"/>
              <a:t>Procesos sin arranque de virutas</a:t>
            </a:r>
          </a:p>
        </p:txBody>
      </p:sp>
    </p:spTree>
    <p:extLst>
      <p:ext uri="{BB962C8B-B14F-4D97-AF65-F5344CB8AC3E}">
        <p14:creationId xmlns:p14="http://schemas.microsoft.com/office/powerpoint/2010/main" val="267682220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ítulo 1">
            <a:extLst>
              <a:ext uri="{FF2B5EF4-FFF2-40B4-BE49-F238E27FC236}">
                <a16:creationId xmlns:a16="http://schemas.microsoft.com/office/drawing/2014/main" id="{D5611354-B016-11EE-F041-2F9F04DD5FC7}"/>
              </a:ext>
            </a:extLst>
          </p:cNvPr>
          <p:cNvSpPr>
            <a:spLocks noGrp="1"/>
          </p:cNvSpPr>
          <p:nvPr>
            <p:ph type="ctrTitle"/>
          </p:nvPr>
        </p:nvSpPr>
        <p:spPr>
          <a:xfrm>
            <a:off x="277091" y="1814321"/>
            <a:ext cx="7772400" cy="4560920"/>
          </a:xfrm>
        </p:spPr>
        <p:txBody>
          <a:bodyPr anchor="b">
            <a:normAutofit/>
          </a:bodyPr>
          <a:lstStyle/>
          <a:p>
            <a:pPr algn="l"/>
            <a:r>
              <a:rPr lang="es-AR" sz="7400"/>
              <a:t>Obtención de roscas por laminado</a:t>
            </a:r>
          </a:p>
        </p:txBody>
      </p:sp>
    </p:spTree>
    <p:extLst>
      <p:ext uri="{BB962C8B-B14F-4D97-AF65-F5344CB8AC3E}">
        <p14:creationId xmlns:p14="http://schemas.microsoft.com/office/powerpoint/2010/main" val="27888203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0CE451-818C-E63D-258B-234B6C543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7BC04DC-D731-8C8E-D72F-ABFE117EF696}"/>
              </a:ext>
            </a:extLst>
          </p:cNvPr>
          <p:cNvSpPr>
            <a:spLocks noGrp="1"/>
          </p:cNvSpPr>
          <p:nvPr>
            <p:ph type="title"/>
          </p:nvPr>
        </p:nvSpPr>
        <p:spPr>
          <a:xfrm>
            <a:off x="612647" y="310896"/>
            <a:ext cx="4361686" cy="795528"/>
          </a:xfrm>
        </p:spPr>
        <p:txBody>
          <a:bodyPr vert="horz" lIns="91440" tIns="45720" rIns="91440" bIns="45720" rtlCol="0" anchor="b">
            <a:normAutofit/>
          </a:bodyPr>
          <a:lstStyle/>
          <a:p>
            <a:r>
              <a:rPr lang="en-US" b="1" kern="1200" dirty="0">
                <a:solidFill>
                  <a:schemeClr val="tx1"/>
                </a:solidFill>
                <a:latin typeface="+mj-lt"/>
                <a:ea typeface="+mj-ea"/>
                <a:cs typeface="+mj-cs"/>
              </a:rPr>
              <a:t>Proceso</a:t>
            </a:r>
          </a:p>
        </p:txBody>
      </p:sp>
      <p:pic>
        <p:nvPicPr>
          <p:cNvPr id="6" name="Imagen 5">
            <a:extLst>
              <a:ext uri="{FF2B5EF4-FFF2-40B4-BE49-F238E27FC236}">
                <a16:creationId xmlns:a16="http://schemas.microsoft.com/office/drawing/2014/main" id="{037386F8-0817-DAB2-7474-8941C2E5C271}"/>
              </a:ext>
            </a:extLst>
          </p:cNvPr>
          <p:cNvPicPr>
            <a:picLocks noChangeAspect="1"/>
          </p:cNvPicPr>
          <p:nvPr/>
        </p:nvPicPr>
        <p:blipFill>
          <a:blip r:embed="rId4"/>
          <a:stretch>
            <a:fillRect/>
          </a:stretch>
        </p:blipFill>
        <p:spPr>
          <a:xfrm>
            <a:off x="612647" y="1188720"/>
            <a:ext cx="3961185" cy="3592385"/>
          </a:xfrm>
          <a:prstGeom prst="rect">
            <a:avLst/>
          </a:prstGeom>
        </p:spPr>
      </p:pic>
      <p:pic>
        <p:nvPicPr>
          <p:cNvPr id="12" name="Elementos multimedia en línea 11" title="MTC Mecanizados y decoletaje | Laminación de roscas Wagner Tooling Systems">
            <a:hlinkClick r:id="" action="ppaction://media"/>
            <a:extLst>
              <a:ext uri="{FF2B5EF4-FFF2-40B4-BE49-F238E27FC236}">
                <a16:creationId xmlns:a16="http://schemas.microsoft.com/office/drawing/2014/main" id="{96BF5AB2-B613-4FE8-C768-4F5DE28B70D6}"/>
              </a:ext>
            </a:extLst>
          </p:cNvPr>
          <p:cNvPicPr>
            <a:picLocks noRot="1" noChangeAspect="1"/>
          </p:cNvPicPr>
          <p:nvPr>
            <a:videoFile r:link="rId1"/>
          </p:nvPr>
        </p:nvPicPr>
        <p:blipFill>
          <a:blip r:embed="rId5"/>
          <a:stretch>
            <a:fillRect/>
          </a:stretch>
        </p:blipFill>
        <p:spPr>
          <a:xfrm>
            <a:off x="4573832" y="1188720"/>
            <a:ext cx="7569433" cy="4965192"/>
          </a:xfrm>
          <a:prstGeom prst="rect">
            <a:avLst/>
          </a:prstGeom>
        </p:spPr>
      </p:pic>
    </p:spTree>
    <p:extLst>
      <p:ext uri="{BB962C8B-B14F-4D97-AF65-F5344CB8AC3E}">
        <p14:creationId xmlns:p14="http://schemas.microsoft.com/office/powerpoint/2010/main" val="16183076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E6427CC-8388-B85E-160E-D4440C0F1325}"/>
              </a:ext>
            </a:extLst>
          </p:cNvPr>
          <p:cNvSpPr>
            <a:spLocks noGrp="1"/>
          </p:cNvSpPr>
          <p:nvPr>
            <p:ph type="title"/>
          </p:nvPr>
        </p:nvSpPr>
        <p:spPr>
          <a:xfrm>
            <a:off x="5568534" y="603504"/>
            <a:ext cx="5916169" cy="731520"/>
          </a:xfrm>
        </p:spPr>
        <p:txBody>
          <a:bodyPr vert="horz" lIns="91440" tIns="45720" rIns="91440" bIns="45720" rtlCol="0" anchor="b">
            <a:normAutofit/>
          </a:bodyPr>
          <a:lstStyle/>
          <a:p>
            <a:r>
              <a:rPr lang="en-US" b="1" kern="1200" dirty="0">
                <a:solidFill>
                  <a:schemeClr val="tx1"/>
                </a:solidFill>
                <a:latin typeface="+mj-lt"/>
                <a:ea typeface="+mj-ea"/>
                <a:cs typeface="+mj-cs"/>
              </a:rPr>
              <a:t>Ventajas y limitaciones</a:t>
            </a:r>
          </a:p>
        </p:txBody>
      </p:sp>
      <p:pic>
        <p:nvPicPr>
          <p:cNvPr id="5" name="Marcador de contenido 4" descr="Procesamiento de torno CNC">
            <a:extLst>
              <a:ext uri="{FF2B5EF4-FFF2-40B4-BE49-F238E27FC236}">
                <a16:creationId xmlns:a16="http://schemas.microsoft.com/office/drawing/2014/main" id="{7E91B56C-D9A7-41BC-A094-C409984887CE}"/>
              </a:ext>
            </a:extLst>
          </p:cNvPr>
          <p:cNvPicPr>
            <a:picLocks noGrp="1" noChangeAspect="1"/>
          </p:cNvPicPr>
          <p:nvPr>
            <p:ph sz="half" idx="1"/>
          </p:nvPr>
        </p:nvPicPr>
        <p:blipFill>
          <a:blip r:embed="rId3"/>
          <a:srcRect l="25295" r="38905"/>
          <a:stretch>
            <a:fillRect/>
          </a:stretch>
        </p:blipFill>
        <p:spPr>
          <a:xfrm>
            <a:off x="20" y="10"/>
            <a:ext cx="4910308" cy="6857990"/>
          </a:xfrm>
          <a:prstGeom prst="rect">
            <a:avLst/>
          </a:prstGeom>
        </p:spPr>
      </p:pic>
      <p:sp>
        <p:nvSpPr>
          <p:cNvPr id="4" name="Marcador de contenido 3">
            <a:extLst>
              <a:ext uri="{FF2B5EF4-FFF2-40B4-BE49-F238E27FC236}">
                <a16:creationId xmlns:a16="http://schemas.microsoft.com/office/drawing/2014/main" id="{EF47E3AA-1B8F-98E3-1B18-46443CFA960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3" y="1555914"/>
            <a:ext cx="5916169" cy="4698582"/>
          </a:xfrm>
        </p:spPr>
        <p:txBody>
          <a:bodyPr>
            <a:noAutofit/>
          </a:bodyPr>
          <a:lstStyle/>
          <a:p>
            <a:pPr marL="0" indent="0">
              <a:spcBef>
                <a:spcPts val="2500"/>
              </a:spcBef>
              <a:buNone/>
            </a:pPr>
            <a:r>
              <a:rPr lang="es-ES" sz="1800" b="1" dirty="0"/>
              <a:t>Ventajas del Laminado</a:t>
            </a:r>
          </a:p>
          <a:p>
            <a:pPr marL="0" lvl="1" indent="0">
              <a:buNone/>
            </a:pPr>
            <a:r>
              <a:rPr lang="es-ES" dirty="0"/>
              <a:t>El laminado permite la producción de roscas con alta resistencia y precisión, lo que es crucial para aplicaciones industriales.</a:t>
            </a:r>
          </a:p>
          <a:p>
            <a:pPr marL="0" indent="0">
              <a:spcBef>
                <a:spcPts val="2500"/>
              </a:spcBef>
              <a:buNone/>
            </a:pPr>
            <a:r>
              <a:rPr lang="es-ES" sz="1800" b="1" dirty="0"/>
              <a:t>Material Inicial Adecuado</a:t>
            </a:r>
          </a:p>
          <a:p>
            <a:pPr marL="0" lvl="1" indent="0">
              <a:buNone/>
            </a:pPr>
            <a:r>
              <a:rPr lang="es-ES" dirty="0"/>
              <a:t>El proceso de laminado requiere un material inicial adecuado, lo que puede limitar su aplicación en ciertos casos.</a:t>
            </a:r>
          </a:p>
          <a:p>
            <a:pPr marL="0" indent="0">
              <a:spcBef>
                <a:spcPts val="2500"/>
              </a:spcBef>
              <a:buNone/>
            </a:pPr>
            <a:r>
              <a:rPr lang="es-ES" sz="1800" b="1" dirty="0"/>
              <a:t>Complejidad de Maquinarias</a:t>
            </a:r>
          </a:p>
          <a:p>
            <a:pPr marL="0" lvl="1" indent="0">
              <a:buNone/>
            </a:pPr>
            <a:r>
              <a:rPr lang="es-ES" dirty="0"/>
              <a:t>La complejidad de las maquinarias necesarias para el laminado puede aumentar los costos de producción, afectando la viabilidad económica.</a:t>
            </a:r>
            <a:endParaRPr lang="es-AR" dirty="0"/>
          </a:p>
        </p:txBody>
      </p:sp>
    </p:spTree>
    <p:extLst>
      <p:ext uri="{BB962C8B-B14F-4D97-AF65-F5344CB8AC3E}">
        <p14:creationId xmlns:p14="http://schemas.microsoft.com/office/powerpoint/2010/main" val="38822024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ítulo 1">
            <a:extLst>
              <a:ext uri="{FF2B5EF4-FFF2-40B4-BE49-F238E27FC236}">
                <a16:creationId xmlns:a16="http://schemas.microsoft.com/office/drawing/2014/main" id="{050BC54A-630B-0970-6B91-F0AFD00081CD}"/>
              </a:ext>
            </a:extLst>
          </p:cNvPr>
          <p:cNvSpPr>
            <a:spLocks noGrp="1"/>
          </p:cNvSpPr>
          <p:nvPr>
            <p:ph type="ctrTitle"/>
          </p:nvPr>
        </p:nvSpPr>
        <p:spPr>
          <a:xfrm>
            <a:off x="277091" y="1814321"/>
            <a:ext cx="7772400" cy="4560920"/>
          </a:xfrm>
        </p:spPr>
        <p:txBody>
          <a:bodyPr anchor="b">
            <a:normAutofit/>
          </a:bodyPr>
          <a:lstStyle/>
          <a:p>
            <a:pPr algn="l"/>
            <a:r>
              <a:rPr lang="es-AR" sz="7400"/>
              <a:t>Obtención de tubos</a:t>
            </a:r>
          </a:p>
        </p:txBody>
      </p:sp>
    </p:spTree>
    <p:extLst>
      <p:ext uri="{BB962C8B-B14F-4D97-AF65-F5344CB8AC3E}">
        <p14:creationId xmlns:p14="http://schemas.microsoft.com/office/powerpoint/2010/main" val="223602074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518699D-F8B8-DE56-3875-CCE02F61B644}"/>
              </a:ext>
            </a:extLst>
          </p:cNvPr>
          <p:cNvSpPr>
            <a:spLocks noGrp="1"/>
          </p:cNvSpPr>
          <p:nvPr>
            <p:ph type="title"/>
          </p:nvPr>
        </p:nvSpPr>
        <p:spPr>
          <a:xfrm>
            <a:off x="655320" y="146304"/>
            <a:ext cx="6035040" cy="960120"/>
          </a:xfrm>
        </p:spPr>
        <p:txBody>
          <a:bodyPr vert="horz" lIns="91440" tIns="45720" rIns="91440" bIns="45720" rtlCol="0" anchor="b">
            <a:normAutofit/>
          </a:bodyPr>
          <a:lstStyle/>
          <a:p>
            <a:r>
              <a:rPr lang="en-US" b="1" kern="1200" dirty="0">
                <a:solidFill>
                  <a:schemeClr val="tx1"/>
                </a:solidFill>
                <a:latin typeface="+mj-lt"/>
                <a:ea typeface="+mj-ea"/>
                <a:cs typeface="+mj-cs"/>
              </a:rPr>
              <a:t>Con costura (soldados)</a:t>
            </a:r>
          </a:p>
        </p:txBody>
      </p:sp>
      <p:sp>
        <p:nvSpPr>
          <p:cNvPr id="4" name="Marcador de contenido 3">
            <a:extLst>
              <a:ext uri="{FF2B5EF4-FFF2-40B4-BE49-F238E27FC236}">
                <a16:creationId xmlns:a16="http://schemas.microsoft.com/office/drawing/2014/main" id="{0E1E1404-7487-D302-329B-41E98A7F41C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8" y="1399032"/>
            <a:ext cx="6035040" cy="5056632"/>
          </a:xfrm>
        </p:spPr>
        <p:txBody>
          <a:bodyPr>
            <a:normAutofit/>
          </a:bodyPr>
          <a:lstStyle/>
          <a:p>
            <a:pPr marL="0" indent="0">
              <a:spcBef>
                <a:spcPts val="2500"/>
              </a:spcBef>
              <a:buNone/>
            </a:pPr>
            <a:r>
              <a:rPr lang="es-ES" sz="1800" b="1" dirty="0"/>
              <a:t>Fabricación de tubos con costura</a:t>
            </a:r>
          </a:p>
          <a:p>
            <a:pPr marL="0" lvl="1" indent="0">
              <a:buNone/>
            </a:pPr>
            <a:r>
              <a:rPr lang="es-ES" dirty="0"/>
              <a:t>Los tubos con costura se crean uniendo piezas planas mediante soldadura, formando un tubo largo y continuo.</a:t>
            </a:r>
          </a:p>
          <a:p>
            <a:pPr marL="0" indent="0">
              <a:spcBef>
                <a:spcPts val="2500"/>
              </a:spcBef>
              <a:buNone/>
            </a:pPr>
            <a:r>
              <a:rPr lang="es-ES" sz="1800" b="1" dirty="0"/>
              <a:t>Ventajas de los tubos con costura</a:t>
            </a:r>
          </a:p>
          <a:p>
            <a:pPr marL="0" lvl="1" indent="0">
              <a:buNone/>
            </a:pPr>
            <a:r>
              <a:rPr lang="es-ES" dirty="0"/>
              <a:t>Este método de fabricación permite crear tubos de gran longitud, lo que es ventajoso para muchas aplicaciones industriales.</a:t>
            </a:r>
          </a:p>
          <a:p>
            <a:pPr marL="0" indent="0">
              <a:spcBef>
                <a:spcPts val="2500"/>
              </a:spcBef>
              <a:buNone/>
            </a:pPr>
            <a:r>
              <a:rPr lang="es-ES" sz="1800" b="1" dirty="0"/>
              <a:t>Desventajas y resistencia</a:t>
            </a:r>
          </a:p>
          <a:p>
            <a:pPr marL="0" lvl="1" indent="0">
              <a:buNone/>
            </a:pPr>
            <a:r>
              <a:rPr lang="es-ES" dirty="0"/>
              <a:t>A pesar de sus beneficios, los tubos con costura pueden ser menos resistentes que los tubos sin costura, limitando su uso en ciertas aplicaciones.</a:t>
            </a:r>
            <a:endParaRPr lang="es-AR" dirty="0"/>
          </a:p>
        </p:txBody>
      </p:sp>
      <p:pic>
        <p:nvPicPr>
          <p:cNvPr id="5" name="Marcador de contenido 4" descr="Tubos metálicos alineados en ángulo">
            <a:extLst>
              <a:ext uri="{FF2B5EF4-FFF2-40B4-BE49-F238E27FC236}">
                <a16:creationId xmlns:a16="http://schemas.microsoft.com/office/drawing/2014/main" id="{F81F07BD-3CA9-44EA-B167-83995CFF0B08}"/>
              </a:ext>
            </a:extLst>
          </p:cNvPr>
          <p:cNvPicPr>
            <a:picLocks noGrp="1" noChangeAspect="1"/>
          </p:cNvPicPr>
          <p:nvPr>
            <p:ph sz="half" idx="1"/>
          </p:nvPr>
        </p:nvPicPr>
        <p:blipFill>
          <a:blip r:embed="rId3"/>
          <a:srcRect l="32278" r="20551"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2972551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37E05C5-EF90-7349-133A-9E35B1462A0A}"/>
              </a:ext>
            </a:extLst>
          </p:cNvPr>
          <p:cNvSpPr>
            <a:spLocks noGrp="1"/>
          </p:cNvSpPr>
          <p:nvPr>
            <p:ph type="title"/>
          </p:nvPr>
        </p:nvSpPr>
        <p:spPr>
          <a:xfrm>
            <a:off x="5093045" y="-763524"/>
            <a:ext cx="5916169" cy="1527048"/>
          </a:xfrm>
        </p:spPr>
        <p:txBody>
          <a:bodyPr vert="horz" lIns="91440" tIns="45720" rIns="91440" bIns="45720" rtlCol="0" anchor="b">
            <a:normAutofit/>
          </a:bodyPr>
          <a:lstStyle/>
          <a:p>
            <a:r>
              <a:rPr lang="en-US" b="1" kern="1200" dirty="0">
                <a:solidFill>
                  <a:schemeClr val="tx1"/>
                </a:solidFill>
                <a:latin typeface="+mj-lt"/>
                <a:ea typeface="+mj-ea"/>
                <a:cs typeface="+mj-cs"/>
              </a:rPr>
              <a:t>Sin costura</a:t>
            </a:r>
          </a:p>
        </p:txBody>
      </p:sp>
      <p:pic>
        <p:nvPicPr>
          <p:cNvPr id="5" name="Marcador de contenido 4" descr="Montón de tubos de acero metálico brillante con efecto de enfoque selectivo">
            <a:extLst>
              <a:ext uri="{FF2B5EF4-FFF2-40B4-BE49-F238E27FC236}">
                <a16:creationId xmlns:a16="http://schemas.microsoft.com/office/drawing/2014/main" id="{9EDABC1D-64C3-4BA2-A2F7-537B867B2429}"/>
              </a:ext>
            </a:extLst>
          </p:cNvPr>
          <p:cNvPicPr>
            <a:picLocks noGrp="1" noChangeAspect="1"/>
          </p:cNvPicPr>
          <p:nvPr>
            <p:ph sz="half" idx="1"/>
          </p:nvPr>
        </p:nvPicPr>
        <p:blipFill>
          <a:blip r:embed="rId3"/>
          <a:srcRect l="16247" r="28620" b="-1"/>
          <a:stretch>
            <a:fillRect/>
          </a:stretch>
        </p:blipFill>
        <p:spPr>
          <a:xfrm>
            <a:off x="20" y="10"/>
            <a:ext cx="4910308" cy="6857990"/>
          </a:xfrm>
          <a:prstGeom prst="rect">
            <a:avLst/>
          </a:prstGeom>
        </p:spPr>
      </p:pic>
      <p:sp>
        <p:nvSpPr>
          <p:cNvPr id="4" name="Marcador de contenido 3">
            <a:extLst>
              <a:ext uri="{FF2B5EF4-FFF2-40B4-BE49-F238E27FC236}">
                <a16:creationId xmlns:a16="http://schemas.microsoft.com/office/drawing/2014/main" id="{AEED534C-F4C4-7A1B-CBCD-F15BD74B3DB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93045" y="905256"/>
            <a:ext cx="6647851" cy="5532120"/>
          </a:xfrm>
        </p:spPr>
        <p:txBody>
          <a:bodyPr>
            <a:normAutofit/>
          </a:bodyPr>
          <a:lstStyle/>
          <a:p>
            <a:pPr marL="0" indent="0">
              <a:spcBef>
                <a:spcPts val="2500"/>
              </a:spcBef>
              <a:buNone/>
            </a:pPr>
            <a:r>
              <a:rPr lang="es-ES" b="1" dirty="0"/>
              <a:t>Fabricación de tubos sin costura</a:t>
            </a:r>
          </a:p>
          <a:p>
            <a:pPr marL="0" lvl="1" indent="0">
              <a:buNone/>
            </a:pPr>
            <a:r>
              <a:rPr lang="es-ES" sz="2000" dirty="0"/>
              <a:t>Los tubos sin costura se producen a través de procesos como la extrusión, lo que mejora su durabilidad y resistencia.</a:t>
            </a:r>
          </a:p>
          <a:p>
            <a:pPr marL="0" indent="0">
              <a:spcBef>
                <a:spcPts val="2500"/>
              </a:spcBef>
              <a:buNone/>
            </a:pPr>
            <a:r>
              <a:rPr lang="es-ES" b="1" dirty="0"/>
              <a:t>Ventajas de los tubos sin costura</a:t>
            </a:r>
          </a:p>
          <a:p>
            <a:pPr marL="0" lvl="1" indent="0">
              <a:buNone/>
            </a:pPr>
            <a:r>
              <a:rPr lang="es-ES" sz="2000" dirty="0"/>
              <a:t>Estos tubos ofrecen una mayor resistencia en comparación con los tubos soldados, haciéndolos ideales para aplicaciones críticas.</a:t>
            </a:r>
          </a:p>
          <a:p>
            <a:pPr marL="0" indent="0">
              <a:spcBef>
                <a:spcPts val="2500"/>
              </a:spcBef>
              <a:buNone/>
            </a:pPr>
            <a:r>
              <a:rPr lang="es-ES" b="1" dirty="0"/>
              <a:t>Aplicaciones industriales</a:t>
            </a:r>
          </a:p>
          <a:p>
            <a:pPr marL="0" lvl="1" indent="0">
              <a:buNone/>
            </a:pPr>
            <a:r>
              <a:rPr lang="es-ES" sz="2000" dirty="0"/>
              <a:t>Los tubos sin costura son perfectos para aplicaciones que requieren alta presión o resistencia a la corrosión en diversas industrias.</a:t>
            </a:r>
            <a:endParaRPr lang="es-AR" sz="2000" dirty="0"/>
          </a:p>
        </p:txBody>
      </p:sp>
    </p:spTree>
    <p:extLst>
      <p:ext uri="{BB962C8B-B14F-4D97-AF65-F5344CB8AC3E}">
        <p14:creationId xmlns:p14="http://schemas.microsoft.com/office/powerpoint/2010/main" val="7166826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lementos multimedia en línea 4" title="Horno rotativo- Produccion de Tubos de acero sin costura">
            <a:hlinkClick r:id="" action="ppaction://media"/>
            <a:extLst>
              <a:ext uri="{FF2B5EF4-FFF2-40B4-BE49-F238E27FC236}">
                <a16:creationId xmlns:a16="http://schemas.microsoft.com/office/drawing/2014/main" id="{A2F7E0B3-B4B3-C9CD-4277-B25FD0A9451F}"/>
              </a:ext>
            </a:extLst>
          </p:cNvPr>
          <p:cNvPicPr>
            <a:picLocks noGrp="1" noRot="1" noChangeAspect="1"/>
          </p:cNvPicPr>
          <p:nvPr>
            <p:ph sz="half" idx="1"/>
            <a:videoFile r:link="rId1"/>
          </p:nvPr>
        </p:nvPicPr>
        <p:blipFill>
          <a:blip r:embed="rId3"/>
          <a:stretch>
            <a:fillRect/>
          </a:stretch>
        </p:blipFill>
        <p:spPr>
          <a:xfrm>
            <a:off x="1876107" y="264080"/>
            <a:ext cx="8439785" cy="6329839"/>
          </a:xfrm>
          <a:prstGeom prst="rect">
            <a:avLst/>
          </a:prstGeom>
        </p:spPr>
      </p:pic>
    </p:spTree>
    <p:extLst>
      <p:ext uri="{BB962C8B-B14F-4D97-AF65-F5344CB8AC3E}">
        <p14:creationId xmlns:p14="http://schemas.microsoft.com/office/powerpoint/2010/main" val="278604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ítulo 1">
            <a:extLst>
              <a:ext uri="{FF2B5EF4-FFF2-40B4-BE49-F238E27FC236}">
                <a16:creationId xmlns:a16="http://schemas.microsoft.com/office/drawing/2014/main" id="{B6CDC914-7D19-E068-38EA-235F885D25BA}"/>
              </a:ext>
            </a:extLst>
          </p:cNvPr>
          <p:cNvSpPr>
            <a:spLocks noGrp="1"/>
          </p:cNvSpPr>
          <p:nvPr>
            <p:ph type="ctrTitle"/>
          </p:nvPr>
        </p:nvSpPr>
        <p:spPr>
          <a:xfrm>
            <a:off x="277091" y="1814321"/>
            <a:ext cx="7772400" cy="4560920"/>
          </a:xfrm>
        </p:spPr>
        <p:txBody>
          <a:bodyPr anchor="b">
            <a:normAutofit/>
          </a:bodyPr>
          <a:lstStyle/>
          <a:p>
            <a:pPr algn="l"/>
            <a:r>
              <a:rPr lang="es-AR" sz="7400"/>
              <a:t>Conformado de tubos</a:t>
            </a:r>
          </a:p>
        </p:txBody>
      </p:sp>
    </p:spTree>
    <p:extLst>
      <p:ext uri="{BB962C8B-B14F-4D97-AF65-F5344CB8AC3E}">
        <p14:creationId xmlns:p14="http://schemas.microsoft.com/office/powerpoint/2010/main" val="342469066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D1D22E-5996-E45B-92B2-659F701A4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ítulo 1">
            <a:extLst>
              <a:ext uri="{FF2B5EF4-FFF2-40B4-BE49-F238E27FC236}">
                <a16:creationId xmlns:a16="http://schemas.microsoft.com/office/drawing/2014/main" id="{42203DC5-8769-21E6-D34B-7A500EE35FA4}"/>
              </a:ext>
            </a:extLst>
          </p:cNvPr>
          <p:cNvSpPr>
            <a:spLocks noGrp="1"/>
          </p:cNvSpPr>
          <p:nvPr>
            <p:ph type="title"/>
          </p:nvPr>
        </p:nvSpPr>
        <p:spPr>
          <a:xfrm>
            <a:off x="614679" y="548639"/>
            <a:ext cx="3977640" cy="5719640"/>
          </a:xfrm>
        </p:spPr>
        <p:txBody>
          <a:bodyPr anchor="t">
            <a:normAutofit/>
          </a:bodyPr>
          <a:lstStyle/>
          <a:p>
            <a:r>
              <a:rPr lang="es-AR"/>
              <a:t>Procesos principales</a:t>
            </a:r>
          </a:p>
        </p:txBody>
      </p:sp>
      <p:graphicFrame>
        <p:nvGraphicFramePr>
          <p:cNvPr id="4" name="Marcador de contenido 4">
            <a:extLst>
              <a:ext uri="{FF2B5EF4-FFF2-40B4-BE49-F238E27FC236}">
                <a16:creationId xmlns:a16="http://schemas.microsoft.com/office/drawing/2014/main" id="{FB94DC63-8050-4A36-9C79-9C1ACF7A2979}"/>
              </a:ext>
            </a:extLst>
          </p:cNvPr>
          <p:cNvGraphicFramePr>
            <a:graphicFrameLocks noGrp="1"/>
          </p:cNvGraphicFramePr>
          <p:nvPr>
            <p:ph idx="1"/>
            <p:extLst>
              <p:ext uri="{D42A27DB-BD31-4B8C-83A1-F6EECF244321}">
                <p14:modId xmlns:p14="http://schemas.microsoft.com/office/powerpoint/2010/main" val="734570181"/>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5387542" y="548639"/>
          <a:ext cx="6189780" cy="5861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656034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2CBB49F-3FC3-C308-30E0-1B61B61AF38D}"/>
              </a:ext>
            </a:extLst>
          </p:cNvPr>
          <p:cNvSpPr>
            <a:spLocks noGrp="1"/>
          </p:cNvSpPr>
          <p:nvPr>
            <p:ph type="title"/>
          </p:nvPr>
        </p:nvSpPr>
        <p:spPr>
          <a:xfrm>
            <a:off x="5568532" y="-214884"/>
            <a:ext cx="5916169" cy="1527048"/>
          </a:xfrm>
        </p:spPr>
        <p:txBody>
          <a:bodyPr vert="horz" lIns="91440" tIns="45720" rIns="91440" bIns="45720" rtlCol="0" anchor="b">
            <a:normAutofit/>
          </a:bodyPr>
          <a:lstStyle/>
          <a:p>
            <a:r>
              <a:rPr lang="en-US" b="1" kern="1200" dirty="0">
                <a:solidFill>
                  <a:schemeClr val="tx1"/>
                </a:solidFill>
                <a:latin typeface="+mj-lt"/>
                <a:ea typeface="+mj-ea"/>
                <a:cs typeface="+mj-cs"/>
              </a:rPr>
              <a:t>Consideraciones</a:t>
            </a:r>
          </a:p>
        </p:txBody>
      </p:sp>
      <p:pic>
        <p:nvPicPr>
          <p:cNvPr id="5" name="Marcador de contenido 4" descr="metal">
            <a:extLst>
              <a:ext uri="{FF2B5EF4-FFF2-40B4-BE49-F238E27FC236}">
                <a16:creationId xmlns:a16="http://schemas.microsoft.com/office/drawing/2014/main" id="{BB7F416F-FF38-43BF-88A4-F4C3AAD217B2}"/>
              </a:ext>
            </a:extLst>
          </p:cNvPr>
          <p:cNvPicPr>
            <a:picLocks noGrp="1" noChangeAspect="1"/>
          </p:cNvPicPr>
          <p:nvPr>
            <p:ph sz="half" idx="1"/>
          </p:nvPr>
        </p:nvPicPr>
        <p:blipFill>
          <a:blip r:embed="rId3"/>
          <a:srcRect l="17394" r="34992"/>
          <a:stretch>
            <a:fillRect/>
          </a:stretch>
        </p:blipFill>
        <p:spPr>
          <a:xfrm>
            <a:off x="20" y="10"/>
            <a:ext cx="4910308" cy="6857990"/>
          </a:xfrm>
          <a:prstGeom prst="rect">
            <a:avLst/>
          </a:prstGeom>
        </p:spPr>
      </p:pic>
      <p:sp>
        <p:nvSpPr>
          <p:cNvPr id="4" name="Marcador de contenido 3">
            <a:extLst>
              <a:ext uri="{FF2B5EF4-FFF2-40B4-BE49-F238E27FC236}">
                <a16:creationId xmlns:a16="http://schemas.microsoft.com/office/drawing/2014/main" id="{9D7DFBA1-1989-88F0-4B65-AFD88BDFD7B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1" y="1381461"/>
            <a:ext cx="5916169" cy="4095078"/>
          </a:xfrm>
        </p:spPr>
        <p:txBody>
          <a:bodyPr>
            <a:noAutofit/>
          </a:bodyPr>
          <a:lstStyle/>
          <a:p>
            <a:pPr marL="0" indent="0">
              <a:spcBef>
                <a:spcPts val="2500"/>
              </a:spcBef>
              <a:buNone/>
            </a:pPr>
            <a:r>
              <a:rPr lang="es-ES" b="1" dirty="0"/>
              <a:t>Tipo de Material</a:t>
            </a:r>
          </a:p>
          <a:p>
            <a:pPr marL="0" lvl="1" indent="0">
              <a:buNone/>
            </a:pPr>
            <a:r>
              <a:rPr lang="es-ES" sz="2000" dirty="0"/>
              <a:t>La elección del material es crucial en la conformación de tubos, ya que afecta la resistencia y durabilidad del producto final.</a:t>
            </a:r>
          </a:p>
          <a:p>
            <a:pPr marL="0" indent="0">
              <a:spcBef>
                <a:spcPts val="2500"/>
              </a:spcBef>
              <a:buNone/>
            </a:pPr>
            <a:r>
              <a:rPr lang="es-ES" b="1" dirty="0"/>
              <a:t>Radio de Curvatura</a:t>
            </a:r>
          </a:p>
          <a:p>
            <a:pPr marL="0" lvl="1" indent="0">
              <a:buNone/>
            </a:pPr>
            <a:r>
              <a:rPr lang="es-ES" sz="2000" dirty="0"/>
              <a:t>El radio de curvatura influye en la calidad del tubo conformado, afectando su rendimiento y funcionalidad.</a:t>
            </a:r>
          </a:p>
          <a:p>
            <a:pPr marL="0" indent="0">
              <a:spcBef>
                <a:spcPts val="2500"/>
              </a:spcBef>
              <a:buNone/>
            </a:pPr>
            <a:r>
              <a:rPr lang="es-ES" b="1" dirty="0"/>
              <a:t>Tolerancias</a:t>
            </a:r>
          </a:p>
          <a:p>
            <a:pPr marL="0" lvl="1" indent="0">
              <a:buNone/>
            </a:pPr>
            <a:r>
              <a:rPr lang="es-ES" sz="2000" dirty="0"/>
              <a:t>Las tolerancias son esenciales para asegurar que los tubos cumplan con los estándares de rendimiento requeridos en su aplicación.</a:t>
            </a:r>
            <a:endParaRPr lang="es-AR" sz="2000" dirty="0"/>
          </a:p>
        </p:txBody>
      </p:sp>
    </p:spTree>
    <p:extLst>
      <p:ext uri="{BB962C8B-B14F-4D97-AF65-F5344CB8AC3E}">
        <p14:creationId xmlns:p14="http://schemas.microsoft.com/office/powerpoint/2010/main" val="2016248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7A4586-1CEA-3666-47B7-8D540E433252}"/>
              </a:ext>
            </a:extLst>
          </p:cNvPr>
          <p:cNvSpPr>
            <a:spLocks noGrp="1"/>
          </p:cNvSpPr>
          <p:nvPr>
            <p:ph type="title"/>
          </p:nvPr>
        </p:nvSpPr>
        <p:spPr/>
        <p:txBody>
          <a:bodyPr>
            <a:normAutofit fontScale="90000"/>
          </a:bodyPr>
          <a:lstStyle/>
          <a:p>
            <a:pPr marL="0" indent="0">
              <a:spcBef>
                <a:spcPts val="2500"/>
              </a:spcBef>
            </a:pPr>
            <a:r>
              <a:rPr lang="es-ES" sz="6700" b="1" dirty="0"/>
              <a:t>Procesos en frío</a:t>
            </a:r>
            <a:br>
              <a:rPr lang="es-ES" sz="1400" b="1" dirty="0"/>
            </a:br>
            <a:br>
              <a:rPr lang="es-ES" sz="1400" dirty="0"/>
            </a:br>
            <a:endParaRPr lang="es-AR" dirty="0"/>
          </a:p>
        </p:txBody>
      </p:sp>
      <p:sp>
        <p:nvSpPr>
          <p:cNvPr id="3" name="Marcador de contenido 2">
            <a:extLst>
              <a:ext uri="{FF2B5EF4-FFF2-40B4-BE49-F238E27FC236}">
                <a16:creationId xmlns:a16="http://schemas.microsoft.com/office/drawing/2014/main" id="{C57C6C80-E3F1-E153-0836-EB086132A73D}"/>
              </a:ext>
            </a:extLst>
          </p:cNvPr>
          <p:cNvSpPr>
            <a:spLocks noGrp="1"/>
          </p:cNvSpPr>
          <p:nvPr>
            <p:ph idx="1"/>
          </p:nvPr>
        </p:nvSpPr>
        <p:spPr/>
        <p:txBody>
          <a:bodyPr>
            <a:normAutofit lnSpcReduction="10000"/>
          </a:bodyPr>
          <a:lstStyle/>
          <a:p>
            <a:r>
              <a:rPr lang="es-ES" sz="2400" dirty="0"/>
              <a:t>Los procesos en frío se realizan a temperatura ambiente, lo que da como resultado una mayor precisión dimensional en los productos fabricados.</a:t>
            </a:r>
            <a:endParaRPr lang="es-ES" sz="2400" b="1" dirty="0"/>
          </a:p>
          <a:p>
            <a:pPr>
              <a:buFont typeface="Arial" panose="020B0604020202020204" pitchFamily="34" charset="0"/>
              <a:buChar char="•"/>
            </a:pPr>
            <a:r>
              <a:rPr lang="es-ES" sz="2400" b="1" dirty="0"/>
              <a:t>Forjado en frío</a:t>
            </a:r>
            <a:r>
              <a:rPr lang="es-ES" sz="2400" dirty="0"/>
              <a:t>: Deformación a temperatura ambiente, mayor precisión dimensional</a:t>
            </a:r>
          </a:p>
          <a:p>
            <a:pPr>
              <a:buFont typeface="Arial" panose="020B0604020202020204" pitchFamily="34" charset="0"/>
              <a:buChar char="•"/>
            </a:pPr>
            <a:r>
              <a:rPr lang="es-ES" sz="2400" b="1" dirty="0"/>
              <a:t>Estampado</a:t>
            </a:r>
            <a:r>
              <a:rPr lang="es-ES" sz="2400" dirty="0"/>
              <a:t>: Conformado de chapas mediante matrices</a:t>
            </a:r>
          </a:p>
          <a:p>
            <a:pPr>
              <a:buFont typeface="Arial" panose="020B0604020202020204" pitchFamily="34" charset="0"/>
              <a:buChar char="•"/>
            </a:pPr>
            <a:r>
              <a:rPr lang="es-ES" sz="2400" b="1" dirty="0"/>
              <a:t>Doblado y plegado</a:t>
            </a:r>
            <a:r>
              <a:rPr lang="es-ES" sz="2400" dirty="0"/>
              <a:t>: Deformación por flexión</a:t>
            </a:r>
          </a:p>
          <a:p>
            <a:pPr>
              <a:buFont typeface="Arial" panose="020B0604020202020204" pitchFamily="34" charset="0"/>
              <a:buChar char="•"/>
            </a:pPr>
            <a:r>
              <a:rPr lang="es-ES" sz="2400" b="1" dirty="0"/>
              <a:t>Trefilado</a:t>
            </a:r>
            <a:r>
              <a:rPr lang="es-ES" sz="2400" dirty="0"/>
              <a:t>: Reducción de sección pasando material por matrices</a:t>
            </a:r>
          </a:p>
          <a:p>
            <a:pPr>
              <a:buFont typeface="Arial" panose="020B0604020202020204" pitchFamily="34" charset="0"/>
              <a:buChar char="•"/>
            </a:pPr>
            <a:r>
              <a:rPr lang="es-ES" sz="2400" b="1" dirty="0"/>
              <a:t>Laminado en frío</a:t>
            </a:r>
            <a:r>
              <a:rPr lang="es-ES" sz="2400" dirty="0"/>
              <a:t>: Reducción de espesor, mejora acabado superficial</a:t>
            </a:r>
          </a:p>
        </p:txBody>
      </p:sp>
    </p:spTree>
    <p:extLst>
      <p:ext uri="{BB962C8B-B14F-4D97-AF65-F5344CB8AC3E}">
        <p14:creationId xmlns:p14="http://schemas.microsoft.com/office/powerpoint/2010/main" val="3327718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F74C59-445A-9824-B537-A392A6ECE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ítulo 1">
            <a:extLst>
              <a:ext uri="{FF2B5EF4-FFF2-40B4-BE49-F238E27FC236}">
                <a16:creationId xmlns:a16="http://schemas.microsoft.com/office/drawing/2014/main" id="{7238F7F9-5B5B-6F61-2F4F-C88E6BB68062}"/>
              </a:ext>
            </a:extLst>
          </p:cNvPr>
          <p:cNvSpPr>
            <a:spLocks noGrp="1"/>
          </p:cNvSpPr>
          <p:nvPr>
            <p:ph type="title"/>
          </p:nvPr>
        </p:nvSpPr>
        <p:spPr>
          <a:xfrm>
            <a:off x="612646" y="365760"/>
            <a:ext cx="7344336" cy="1133856"/>
          </a:xfrm>
        </p:spPr>
        <p:txBody>
          <a:bodyPr anchor="b">
            <a:normAutofit/>
          </a:bodyPr>
          <a:lstStyle/>
          <a:p>
            <a:r>
              <a:rPr lang="es-AR" sz="6000" dirty="0"/>
              <a:t>Conclusión</a:t>
            </a:r>
          </a:p>
        </p:txBody>
      </p:sp>
      <p:graphicFrame>
        <p:nvGraphicFramePr>
          <p:cNvPr id="9" name="Marcador de contenido 2">
            <a:extLst>
              <a:ext uri="{FF2B5EF4-FFF2-40B4-BE49-F238E27FC236}">
                <a16:creationId xmlns:a16="http://schemas.microsoft.com/office/drawing/2014/main" id="{6ACF9EB5-1E96-EF55-FACD-26D1EE0926D6}"/>
              </a:ext>
            </a:extLst>
          </p:cNvPr>
          <p:cNvGraphicFramePr>
            <a:graphicFrameLocks noGrp="1"/>
          </p:cNvGraphicFramePr>
          <p:nvPr>
            <p:ph idx="1"/>
            <p:extLst>
              <p:ext uri="{D42A27DB-BD31-4B8C-83A1-F6EECF244321}">
                <p14:modId xmlns:p14="http://schemas.microsoft.com/office/powerpoint/2010/main" val="3637548308"/>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650748" y="2172792"/>
          <a:ext cx="10890504" cy="2512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8868206"/>
      </p:ext>
    </p:extLst>
  </p:cSld>
  <p:clrMapOvr>
    <a:overrideClrMapping bg1="dk1" tx1="lt1" bg2="dk2" tx2="lt2" accent1="accent1" accent2="accent2" accent3="accent3" accent4="accent4" accent5="accent5" accent6="accent6" hlink="hlink" folHlink="folHlink"/>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00D91-223B-9F16-8E24-8B0247757E2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F546EF3-953C-137C-F29B-21D056151B21}"/>
              </a:ext>
            </a:extLst>
          </p:cNvPr>
          <p:cNvSpPr>
            <a:spLocks noGrp="1"/>
          </p:cNvSpPr>
          <p:nvPr>
            <p:ph type="title"/>
          </p:nvPr>
        </p:nvSpPr>
        <p:spPr/>
        <p:txBody>
          <a:bodyPr>
            <a:normAutofit fontScale="90000"/>
          </a:bodyPr>
          <a:lstStyle/>
          <a:p>
            <a:pPr marL="0" indent="0">
              <a:spcBef>
                <a:spcPts val="2500"/>
              </a:spcBef>
            </a:pPr>
            <a:r>
              <a:rPr lang="es-ES" sz="6700" b="1" dirty="0"/>
              <a:t>Procesos en caliente</a:t>
            </a:r>
            <a:br>
              <a:rPr lang="es-ES" sz="1400" b="1" dirty="0"/>
            </a:br>
            <a:br>
              <a:rPr lang="es-ES" sz="1400" dirty="0"/>
            </a:br>
            <a:endParaRPr lang="es-AR" dirty="0"/>
          </a:p>
        </p:txBody>
      </p:sp>
      <p:sp>
        <p:nvSpPr>
          <p:cNvPr id="3" name="Marcador de contenido 2">
            <a:extLst>
              <a:ext uri="{FF2B5EF4-FFF2-40B4-BE49-F238E27FC236}">
                <a16:creationId xmlns:a16="http://schemas.microsoft.com/office/drawing/2014/main" id="{A5D8F5F8-55BE-18A9-D490-C42FC4493BE0}"/>
              </a:ext>
            </a:extLst>
          </p:cNvPr>
          <p:cNvSpPr>
            <a:spLocks noGrp="1"/>
          </p:cNvSpPr>
          <p:nvPr>
            <p:ph idx="1"/>
          </p:nvPr>
        </p:nvSpPr>
        <p:spPr/>
        <p:txBody>
          <a:bodyPr>
            <a:noAutofit/>
          </a:bodyPr>
          <a:lstStyle/>
          <a:p>
            <a:pPr marL="0" lvl="1" indent="0">
              <a:buNone/>
            </a:pPr>
            <a:r>
              <a:rPr lang="es-ES" sz="2800" dirty="0"/>
              <a:t>Los procesos en caliente se desarrollan a altas temperaturas, lo que facilita la deformación plástica y el moldeado de materiales.</a:t>
            </a:r>
          </a:p>
          <a:p>
            <a:pPr>
              <a:buFont typeface="Arial" panose="020B0604020202020204" pitchFamily="34" charset="0"/>
              <a:buChar char="•"/>
            </a:pPr>
            <a:r>
              <a:rPr lang="es-ES" sz="2800" b="1" dirty="0"/>
              <a:t>Forjado en caliente</a:t>
            </a:r>
            <a:r>
              <a:rPr lang="es-ES" sz="2800" dirty="0"/>
              <a:t>: Deformación a alta temperatura (&gt;60% </a:t>
            </a:r>
            <a:r>
              <a:rPr lang="es-ES" sz="2800" dirty="0" err="1"/>
              <a:t>temp</a:t>
            </a:r>
            <a:r>
              <a:rPr lang="es-ES" sz="2800" dirty="0"/>
              <a:t>. fusión)</a:t>
            </a:r>
          </a:p>
          <a:p>
            <a:pPr>
              <a:buFont typeface="Arial" panose="020B0604020202020204" pitchFamily="34" charset="0"/>
              <a:buChar char="•"/>
            </a:pPr>
            <a:r>
              <a:rPr lang="es-ES" sz="2800" b="1" dirty="0"/>
              <a:t>Laminado en caliente</a:t>
            </a:r>
            <a:r>
              <a:rPr lang="es-ES" sz="2800" dirty="0"/>
              <a:t>: Conformado de perfiles y chapas</a:t>
            </a:r>
          </a:p>
          <a:p>
            <a:pPr>
              <a:buFont typeface="Arial" panose="020B0604020202020204" pitchFamily="34" charset="0"/>
              <a:buChar char="•"/>
            </a:pPr>
            <a:r>
              <a:rPr lang="es-ES" sz="2800" b="1" dirty="0"/>
              <a:t>Extrusión</a:t>
            </a:r>
            <a:r>
              <a:rPr lang="es-ES" sz="2800" dirty="0"/>
              <a:t>: Formado por presión a través de matrices</a:t>
            </a:r>
          </a:p>
          <a:p>
            <a:pPr>
              <a:buFont typeface="Arial" panose="020B0604020202020204" pitchFamily="34" charset="0"/>
              <a:buChar char="•"/>
            </a:pPr>
            <a:r>
              <a:rPr lang="es-ES" sz="2800" b="1" dirty="0"/>
              <a:t>Trefilado en caliente</a:t>
            </a:r>
            <a:r>
              <a:rPr lang="es-ES" sz="2800" dirty="0"/>
              <a:t>: Para grandes reducciones de sección</a:t>
            </a:r>
          </a:p>
        </p:txBody>
      </p:sp>
    </p:spTree>
    <p:extLst>
      <p:ext uri="{BB962C8B-B14F-4D97-AF65-F5344CB8AC3E}">
        <p14:creationId xmlns:p14="http://schemas.microsoft.com/office/powerpoint/2010/main" val="679287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83E90EC-49BB-88AF-9D9D-144E41F3E6D9}"/>
              </a:ext>
            </a:extLst>
          </p:cNvPr>
          <p:cNvSpPr>
            <a:spLocks noGrp="1"/>
          </p:cNvSpPr>
          <p:nvPr>
            <p:ph type="title"/>
          </p:nvPr>
        </p:nvSpPr>
        <p:spPr>
          <a:xfrm>
            <a:off x="612647" y="341458"/>
            <a:ext cx="6035040" cy="1529932"/>
          </a:xfrm>
        </p:spPr>
        <p:txBody>
          <a:bodyPr vert="horz" lIns="91440" tIns="45720" rIns="91440" bIns="45720" rtlCol="0" anchor="b">
            <a:normAutofit/>
          </a:bodyPr>
          <a:lstStyle/>
          <a:p>
            <a:r>
              <a:rPr lang="en-US" sz="4400" b="1" kern="1200" dirty="0">
                <a:solidFill>
                  <a:schemeClr val="tx1"/>
                </a:solidFill>
                <a:latin typeface="+mj-lt"/>
                <a:ea typeface="+mj-ea"/>
                <a:cs typeface="+mj-cs"/>
              </a:rPr>
              <a:t>Ventajas y desventajas</a:t>
            </a:r>
          </a:p>
        </p:txBody>
      </p:sp>
      <p:sp>
        <p:nvSpPr>
          <p:cNvPr id="4" name="Marcador de contenido 3">
            <a:extLst>
              <a:ext uri="{FF2B5EF4-FFF2-40B4-BE49-F238E27FC236}">
                <a16:creationId xmlns:a16="http://schemas.microsoft.com/office/drawing/2014/main" id="{187A05CA-0C29-7E1C-2991-AAE3F9AD875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029968"/>
            <a:ext cx="6035041" cy="4096512"/>
          </a:xfrm>
        </p:spPr>
        <p:txBody>
          <a:bodyPr>
            <a:noAutofit/>
          </a:bodyPr>
          <a:lstStyle/>
          <a:p>
            <a:pPr marL="0" indent="0">
              <a:spcBef>
                <a:spcPts val="2500"/>
              </a:spcBef>
              <a:buNone/>
            </a:pPr>
            <a:r>
              <a:rPr lang="es-ES" sz="1600" b="1" dirty="0"/>
              <a:t>Ventajas de procesos en frío</a:t>
            </a:r>
          </a:p>
          <a:p>
            <a:pPr marL="0" lvl="1" indent="0">
              <a:buNone/>
            </a:pPr>
            <a:r>
              <a:rPr lang="es-ES" sz="1600" dirty="0"/>
              <a:t>Los procesos en frío son conocidos por ofrecer un acabado superficial de alta calidad y mantener precisas las tolerancias en las dimensiones.</a:t>
            </a:r>
          </a:p>
          <a:p>
            <a:pPr marL="0" indent="0">
              <a:spcBef>
                <a:spcPts val="2500"/>
              </a:spcBef>
              <a:buNone/>
            </a:pPr>
            <a:r>
              <a:rPr lang="es-ES" sz="1600" b="1" dirty="0"/>
              <a:t>Ventajas de procesos en caliente</a:t>
            </a:r>
          </a:p>
          <a:p>
            <a:pPr marL="0" lvl="1" indent="0">
              <a:buNone/>
            </a:pPr>
            <a:r>
              <a:rPr lang="es-ES" sz="1600" dirty="0"/>
              <a:t>Los procesos en caliente permiten trabajar con materiales más dúctiles, facilitando la formación y moldeado de piezas complejas.</a:t>
            </a:r>
          </a:p>
          <a:p>
            <a:pPr marL="0" indent="0">
              <a:spcBef>
                <a:spcPts val="2500"/>
              </a:spcBef>
              <a:buNone/>
            </a:pPr>
            <a:r>
              <a:rPr lang="es-ES" sz="1600" b="1" dirty="0"/>
              <a:t>Desventajas del calentamiento</a:t>
            </a:r>
          </a:p>
          <a:p>
            <a:pPr marL="0" lvl="1" indent="0">
              <a:buNone/>
            </a:pPr>
            <a:r>
              <a:rPr lang="es-ES" sz="1600" dirty="0"/>
              <a:t>El calentamiento durante el procesamiento puede afectar la estructura del material, lo que puede comprometer su integridad y propiedades finales.</a:t>
            </a:r>
            <a:endParaRPr lang="es-AR" sz="1600" dirty="0"/>
          </a:p>
        </p:txBody>
      </p:sp>
      <p:pic>
        <p:nvPicPr>
          <p:cNvPr id="5" name="Marcador de contenido 4" descr="Fabricación continua de alambre de varilla de cobre">
            <a:extLst>
              <a:ext uri="{FF2B5EF4-FFF2-40B4-BE49-F238E27FC236}">
                <a16:creationId xmlns:a16="http://schemas.microsoft.com/office/drawing/2014/main" id="{08C5E65D-487B-4CF2-9A18-11A26B0B1305}"/>
              </a:ext>
            </a:extLst>
          </p:cNvPr>
          <p:cNvPicPr>
            <a:picLocks noGrp="1" noChangeAspect="1"/>
          </p:cNvPicPr>
          <p:nvPr>
            <p:ph sz="half" idx="1"/>
          </p:nvPr>
        </p:nvPicPr>
        <p:blipFill>
          <a:blip r:embed="rId3"/>
          <a:srcRect l="27242" r="25587"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7781731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ítulo 1">
            <a:extLst>
              <a:ext uri="{FF2B5EF4-FFF2-40B4-BE49-F238E27FC236}">
                <a16:creationId xmlns:a16="http://schemas.microsoft.com/office/drawing/2014/main" id="{9F5BE322-238E-6AE0-276B-FE9A484A409C}"/>
              </a:ext>
            </a:extLst>
          </p:cNvPr>
          <p:cNvSpPr>
            <a:spLocks noGrp="1"/>
          </p:cNvSpPr>
          <p:nvPr>
            <p:ph type="ctrTitle"/>
          </p:nvPr>
        </p:nvSpPr>
        <p:spPr>
          <a:xfrm>
            <a:off x="277091" y="1814321"/>
            <a:ext cx="7772400" cy="4560920"/>
          </a:xfrm>
        </p:spPr>
        <p:txBody>
          <a:bodyPr anchor="b">
            <a:normAutofit/>
          </a:bodyPr>
          <a:lstStyle/>
          <a:p>
            <a:pPr algn="l"/>
            <a:r>
              <a:rPr lang="es-AR" sz="7400"/>
              <a:t>Procesos con arranque de virutas</a:t>
            </a:r>
          </a:p>
        </p:txBody>
      </p:sp>
    </p:spTree>
    <p:extLst>
      <p:ext uri="{BB962C8B-B14F-4D97-AF65-F5344CB8AC3E}">
        <p14:creationId xmlns:p14="http://schemas.microsoft.com/office/powerpoint/2010/main" val="12750786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9A4ACE7-5EC0-2205-54FC-829656A0099D}"/>
              </a:ext>
            </a:extLst>
          </p:cNvPr>
          <p:cNvSpPr>
            <a:spLocks noGrp="1"/>
          </p:cNvSpPr>
          <p:nvPr>
            <p:ph type="title"/>
          </p:nvPr>
        </p:nvSpPr>
        <p:spPr>
          <a:xfrm>
            <a:off x="5568532" y="0"/>
            <a:ext cx="5916169" cy="1527048"/>
          </a:xfrm>
        </p:spPr>
        <p:txBody>
          <a:bodyPr vert="horz" lIns="91440" tIns="45720" rIns="91440" bIns="45720" rtlCol="0" anchor="b">
            <a:normAutofit/>
          </a:bodyPr>
          <a:lstStyle/>
          <a:p>
            <a:r>
              <a:rPr lang="en-US" sz="4400" b="1" kern="1200" dirty="0">
                <a:solidFill>
                  <a:schemeClr val="tx1"/>
                </a:solidFill>
                <a:latin typeface="+mj-lt"/>
                <a:ea typeface="+mj-ea"/>
                <a:cs typeface="+mj-cs"/>
              </a:rPr>
              <a:t>Procesos principales</a:t>
            </a:r>
          </a:p>
        </p:txBody>
      </p:sp>
      <p:pic>
        <p:nvPicPr>
          <p:cNvPr id="5" name="Marcador de contenido 4" descr="Procesamiento de torno CNC">
            <a:extLst>
              <a:ext uri="{FF2B5EF4-FFF2-40B4-BE49-F238E27FC236}">
                <a16:creationId xmlns:a16="http://schemas.microsoft.com/office/drawing/2014/main" id="{96DCB056-A833-4E3C-8590-D38E6C3B7DC7}"/>
              </a:ext>
            </a:extLst>
          </p:cNvPr>
          <p:cNvPicPr>
            <a:picLocks noGrp="1" noChangeAspect="1"/>
          </p:cNvPicPr>
          <p:nvPr>
            <p:ph sz="half" idx="1"/>
          </p:nvPr>
        </p:nvPicPr>
        <p:blipFill>
          <a:blip r:embed="rId3"/>
          <a:srcRect l="45287" r="6919" b="-1"/>
          <a:stretch>
            <a:fillRect/>
          </a:stretch>
        </p:blipFill>
        <p:spPr>
          <a:xfrm>
            <a:off x="20" y="10"/>
            <a:ext cx="4910308" cy="6857990"/>
          </a:xfrm>
          <a:prstGeom prst="rect">
            <a:avLst/>
          </a:prstGeom>
        </p:spPr>
      </p:pic>
      <p:sp>
        <p:nvSpPr>
          <p:cNvPr id="4" name="Marcador de contenido 3">
            <a:extLst>
              <a:ext uri="{FF2B5EF4-FFF2-40B4-BE49-F238E27FC236}">
                <a16:creationId xmlns:a16="http://schemas.microsoft.com/office/drawing/2014/main" id="{42A2F517-BE38-9180-2061-B02EEBE8458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1" y="1738794"/>
            <a:ext cx="5916169" cy="4095078"/>
          </a:xfrm>
        </p:spPr>
        <p:txBody>
          <a:bodyPr>
            <a:noAutofit/>
          </a:bodyPr>
          <a:lstStyle/>
          <a:p>
            <a:pPr marL="0" indent="0">
              <a:spcBef>
                <a:spcPts val="2500"/>
              </a:spcBef>
              <a:buNone/>
            </a:pPr>
            <a:r>
              <a:rPr lang="es-ES" sz="1800" b="1" dirty="0"/>
              <a:t>Torneado</a:t>
            </a:r>
          </a:p>
          <a:p>
            <a:pPr marL="0" lvl="1" indent="0">
              <a:buNone/>
            </a:pPr>
            <a:r>
              <a:rPr lang="es-ES" dirty="0"/>
              <a:t>El torneado es un proceso de mecanizado que se utiliza para dar forma a piezas cilíndricas mediante la eliminación de material.</a:t>
            </a:r>
          </a:p>
          <a:p>
            <a:pPr marL="0" indent="0">
              <a:spcBef>
                <a:spcPts val="2500"/>
              </a:spcBef>
              <a:buNone/>
            </a:pPr>
            <a:r>
              <a:rPr lang="es-ES" sz="1800" b="1" dirty="0"/>
              <a:t>Fresado</a:t>
            </a:r>
          </a:p>
          <a:p>
            <a:pPr marL="0" lvl="1" indent="0">
              <a:buNone/>
            </a:pPr>
            <a:r>
              <a:rPr lang="es-ES" dirty="0"/>
              <a:t>El fresado es un método de mecanizado que utiliza una herramienta rotativa para eliminar material de una pieza de trabajo, creando formas y superficies planas.</a:t>
            </a:r>
          </a:p>
          <a:p>
            <a:pPr marL="0" indent="0">
              <a:spcBef>
                <a:spcPts val="2500"/>
              </a:spcBef>
              <a:buNone/>
            </a:pPr>
            <a:r>
              <a:rPr lang="es-ES" sz="1800" b="1" dirty="0"/>
              <a:t>Taladrado</a:t>
            </a:r>
          </a:p>
          <a:p>
            <a:pPr marL="0" lvl="1" indent="0">
              <a:buNone/>
            </a:pPr>
            <a:r>
              <a:rPr lang="es-ES" dirty="0"/>
              <a:t>El taladrado es el proceso de crear agujeros en una pieza de trabajo utilizando una herramienta de corte llamada broca.</a:t>
            </a:r>
            <a:endParaRPr lang="es-AR" dirty="0"/>
          </a:p>
        </p:txBody>
      </p:sp>
    </p:spTree>
    <p:extLst>
      <p:ext uri="{BB962C8B-B14F-4D97-AF65-F5344CB8AC3E}">
        <p14:creationId xmlns:p14="http://schemas.microsoft.com/office/powerpoint/2010/main" val="15269659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A7DBE1E-4407-6D27-0A4B-654340B7B5F3}"/>
              </a:ext>
            </a:extLst>
          </p:cNvPr>
          <p:cNvSpPr>
            <a:spLocks noGrp="1"/>
          </p:cNvSpPr>
          <p:nvPr>
            <p:ph type="title"/>
          </p:nvPr>
        </p:nvSpPr>
        <p:spPr>
          <a:xfrm>
            <a:off x="655320" y="134276"/>
            <a:ext cx="6035040" cy="1529932"/>
          </a:xfrm>
        </p:spPr>
        <p:txBody>
          <a:bodyPr vert="horz" lIns="91440" tIns="45720" rIns="91440" bIns="45720" rtlCol="0" anchor="b">
            <a:normAutofit/>
          </a:bodyPr>
          <a:lstStyle/>
          <a:p>
            <a:r>
              <a:rPr lang="en-US" sz="4000" b="1" kern="1200" dirty="0">
                <a:solidFill>
                  <a:schemeClr val="tx1"/>
                </a:solidFill>
                <a:latin typeface="+mj-lt"/>
                <a:ea typeface="+mj-ea"/>
                <a:cs typeface="+mj-cs"/>
              </a:rPr>
              <a:t>Parámetros importantes</a:t>
            </a:r>
          </a:p>
        </p:txBody>
      </p:sp>
      <p:sp>
        <p:nvSpPr>
          <p:cNvPr id="4" name="Marcador de contenido 3">
            <a:extLst>
              <a:ext uri="{FF2B5EF4-FFF2-40B4-BE49-F238E27FC236}">
                <a16:creationId xmlns:a16="http://schemas.microsoft.com/office/drawing/2014/main" id="{EB65C577-F968-FF70-8EA5-A813F8F36A4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55319" y="1798484"/>
            <a:ext cx="6035041" cy="4096512"/>
          </a:xfrm>
        </p:spPr>
        <p:txBody>
          <a:bodyPr>
            <a:noAutofit/>
          </a:bodyPr>
          <a:lstStyle/>
          <a:p>
            <a:pPr marL="0" indent="0">
              <a:spcBef>
                <a:spcPts val="2500"/>
              </a:spcBef>
              <a:buNone/>
            </a:pPr>
            <a:r>
              <a:rPr lang="es-ES" sz="1600" b="1"/>
              <a:t>Velocidad de Corte</a:t>
            </a:r>
          </a:p>
          <a:p>
            <a:pPr marL="0" lvl="1" indent="0">
              <a:buNone/>
            </a:pPr>
            <a:r>
              <a:rPr lang="es-ES" sz="1600"/>
              <a:t>La velocidad de corte es crucial para determinar la eficacia del proceso de mecanizado y su impacto en el acabado superficial.</a:t>
            </a:r>
          </a:p>
          <a:p>
            <a:pPr marL="0" indent="0">
              <a:spcBef>
                <a:spcPts val="2500"/>
              </a:spcBef>
              <a:buNone/>
            </a:pPr>
            <a:r>
              <a:rPr lang="es-ES" sz="1600" b="1"/>
              <a:t>Profundidad de Corte</a:t>
            </a:r>
          </a:p>
          <a:p>
            <a:pPr marL="0" lvl="1" indent="0">
              <a:buNone/>
            </a:pPr>
            <a:r>
              <a:rPr lang="es-ES" sz="1600"/>
              <a:t>La profundidad de corte afecta la cantidad de material removido y la carga sobre la herramienta de corte, influyendo en su durabilidad.</a:t>
            </a:r>
          </a:p>
          <a:p>
            <a:pPr marL="0" indent="0">
              <a:spcBef>
                <a:spcPts val="2500"/>
              </a:spcBef>
              <a:buNone/>
            </a:pPr>
            <a:r>
              <a:rPr lang="es-ES" sz="1600" b="1"/>
              <a:t>Alimentación</a:t>
            </a:r>
          </a:p>
          <a:p>
            <a:pPr marL="0" lvl="1" indent="0">
              <a:buNone/>
            </a:pPr>
            <a:r>
              <a:rPr lang="es-ES" sz="1600"/>
              <a:t>La alimentación se refiere a la velocidad a la que la herramienta avanza, y es fundamental para lograr un acabado de calidad.</a:t>
            </a:r>
            <a:endParaRPr lang="es-AR" sz="1600"/>
          </a:p>
        </p:txBody>
      </p:sp>
      <p:pic>
        <p:nvPicPr>
          <p:cNvPr id="5" name="Marcador de contenido 4" descr="Máquina herramienta CNC que corta metal con spray de refrigerante volando en un taller mecánico. Fabricación sustractiva.">
            <a:extLst>
              <a:ext uri="{FF2B5EF4-FFF2-40B4-BE49-F238E27FC236}">
                <a16:creationId xmlns:a16="http://schemas.microsoft.com/office/drawing/2014/main" id="{09725387-F783-4587-90B9-D0B2EB8427DE}"/>
              </a:ext>
            </a:extLst>
          </p:cNvPr>
          <p:cNvPicPr>
            <a:picLocks noGrp="1" noChangeAspect="1"/>
          </p:cNvPicPr>
          <p:nvPr>
            <p:ph sz="half" idx="1"/>
          </p:nvPr>
        </p:nvPicPr>
        <p:blipFill>
          <a:blip r:embed="rId3"/>
          <a:srcRect l="23986" r="28844"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5036601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ítulo 1">
            <a:extLst>
              <a:ext uri="{FF2B5EF4-FFF2-40B4-BE49-F238E27FC236}">
                <a16:creationId xmlns:a16="http://schemas.microsoft.com/office/drawing/2014/main" id="{EB19191B-0AE0-0B77-2422-CEA2A9532ECB}"/>
              </a:ext>
            </a:extLst>
          </p:cNvPr>
          <p:cNvSpPr>
            <a:spLocks noGrp="1"/>
          </p:cNvSpPr>
          <p:nvPr>
            <p:ph type="ctrTitle"/>
          </p:nvPr>
        </p:nvSpPr>
        <p:spPr>
          <a:xfrm>
            <a:off x="277091" y="1814321"/>
            <a:ext cx="7772400" cy="4560920"/>
          </a:xfrm>
        </p:spPr>
        <p:txBody>
          <a:bodyPr anchor="b">
            <a:normAutofit/>
          </a:bodyPr>
          <a:lstStyle/>
          <a:p>
            <a:pPr algn="l"/>
            <a:r>
              <a:rPr lang="es-AR" sz="7400"/>
              <a:t>Materiales para ingeniería</a:t>
            </a:r>
          </a:p>
        </p:txBody>
      </p:sp>
    </p:spTree>
    <p:extLst>
      <p:ext uri="{BB962C8B-B14F-4D97-AF65-F5344CB8AC3E}">
        <p14:creationId xmlns:p14="http://schemas.microsoft.com/office/powerpoint/2010/main" val="45000979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82</TotalTime>
  <Words>2292</Words>
  <Application>Microsoft Office PowerPoint</Application>
  <PresentationFormat>Panorámica</PresentationFormat>
  <Paragraphs>209</Paragraphs>
  <Slides>30</Slides>
  <Notes>18</Notes>
  <HiddenSlides>0</HiddenSlides>
  <MMClips>2</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30</vt:i4>
      </vt:variant>
    </vt:vector>
  </HeadingPairs>
  <TitlesOfParts>
    <vt:vector size="34" baseType="lpstr">
      <vt:lpstr>Aptos</vt:lpstr>
      <vt:lpstr>Arial</vt:lpstr>
      <vt:lpstr>Neue Haas Grotesk Text Pro</vt:lpstr>
      <vt:lpstr>VanillaVTI</vt:lpstr>
      <vt:lpstr>Transformación de materiales mediante procesos mecánicos</vt:lpstr>
      <vt:lpstr>Procesos sin arranque de virutas</vt:lpstr>
      <vt:lpstr>Procesos en frío  </vt:lpstr>
      <vt:lpstr>Procesos en caliente  </vt:lpstr>
      <vt:lpstr>Ventajas y desventajas</vt:lpstr>
      <vt:lpstr>Procesos con arranque de virutas</vt:lpstr>
      <vt:lpstr>Procesos principales</vt:lpstr>
      <vt:lpstr>Parámetros importantes</vt:lpstr>
      <vt:lpstr>Materiales para ingeniería</vt:lpstr>
      <vt:lpstr>ACERO AL CARBONO</vt:lpstr>
      <vt:lpstr>Aceros Aleados </vt:lpstr>
      <vt:lpstr>Aceros Inoxidables</vt:lpstr>
      <vt:lpstr>Fundiciones</vt:lpstr>
      <vt:lpstr>FORMAS COMERCIALES DETALLADAS</vt:lpstr>
      <vt:lpstr>FORMAS COMERCIALES DETALLADAS</vt:lpstr>
      <vt:lpstr>CÓDIGOS DE IDENTIFICACIÓN COMPLETOS Sistema AISI/SAE (Estados Unidos) </vt:lpstr>
      <vt:lpstr>Sistema ASTM</vt:lpstr>
      <vt:lpstr>Presentación de PowerPoint</vt:lpstr>
      <vt:lpstr>Sistema DIN/EN (Europa)</vt:lpstr>
      <vt:lpstr>Obtención de roscas por laminado</vt:lpstr>
      <vt:lpstr>Proceso</vt:lpstr>
      <vt:lpstr>Ventajas y limitaciones</vt:lpstr>
      <vt:lpstr>Obtención de tubos</vt:lpstr>
      <vt:lpstr>Con costura (soldados)</vt:lpstr>
      <vt:lpstr>Sin costura</vt:lpstr>
      <vt:lpstr>Presentación de PowerPoint</vt:lpstr>
      <vt:lpstr>Conformado de tubos</vt:lpstr>
      <vt:lpstr>Procesos principales</vt:lpstr>
      <vt:lpstr>Consideraciones</vt:lpstr>
      <vt:lpstr>Conclusión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Mauro Ferrarese</dc:creator>
  <cp:lastModifiedBy>Mauro Ferrarese</cp:lastModifiedBy>
  <cp:revision>1</cp:revision>
  <dcterms:created xsi:type="dcterms:W3CDTF">2025-05-27T13:11:40Z</dcterms:created>
  <dcterms:modified xsi:type="dcterms:W3CDTF">2025-05-27T14:33:58Z</dcterms:modified>
</cp:coreProperties>
</file>