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68" r:id="rId2"/>
    <p:sldId id="256" r:id="rId3"/>
    <p:sldId id="257" r:id="rId4"/>
    <p:sldId id="278"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3" r:id="rId20"/>
    <p:sldId id="277" r:id="rId21"/>
    <p:sldId id="274" r:id="rId22"/>
    <p:sldId id="275" r:id="rId23"/>
    <p:sldId id="276" r:id="rId24"/>
  </p:sldIdLst>
  <p:sldSz cx="9144000" cy="6858000" type="screen4x3"/>
  <p:notesSz cx="6858000" cy="9144000"/>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33"/>
    <a:srgbClr val="FF3300"/>
    <a:srgbClr val="CC66FF"/>
    <a:srgbClr val="0033CC"/>
    <a:srgbClr val="0000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011"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s-ES"/>
          </a:p>
        </p:txBody>
      </p:sp>
      <p:sp>
        <p:nvSpPr>
          <p:cNvPr id="307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s-E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307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s-ES"/>
          </a:p>
        </p:txBody>
      </p:sp>
      <p:sp>
        <p:nvSpPr>
          <p:cNvPr id="307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99FB41E-904C-4F05-B7E4-C4061FE26093}"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defRPr/>
            </a:pPr>
            <a:endParaRPr kumimoji="1" lang="es-ES_tradnl"/>
          </a:p>
        </p:txBody>
      </p:sp>
      <p:pic>
        <p:nvPicPr>
          <p:cNvPr id="5" name="Picture 3" descr="minispir"/>
          <p:cNvPicPr>
            <a:picLocks noChangeAspect="1" noChangeArrowheads="1"/>
          </p:cNvPicPr>
          <p:nvPr/>
        </p:nvPicPr>
        <p:blipFill>
          <a:blip r:embed="rId3" cstate="print"/>
          <a:srcRect/>
          <a:stretch>
            <a:fillRect/>
          </a:stretch>
        </p:blipFill>
        <p:spPr bwMode="ltGray">
          <a:xfrm>
            <a:off x="0" y="50800"/>
            <a:ext cx="1181100" cy="4286250"/>
          </a:xfrm>
          <a:prstGeom prst="rect">
            <a:avLst/>
          </a:prstGeom>
          <a:noFill/>
          <a:ln w="9525">
            <a:noFill/>
            <a:miter lim="800000"/>
            <a:headEnd/>
            <a:tailEnd/>
          </a:ln>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defRPr/>
            </a:pPr>
            <a:endParaRPr kumimoji="1" lang="es-ES_tradnl"/>
          </a:p>
        </p:txBody>
      </p:sp>
      <p:pic>
        <p:nvPicPr>
          <p:cNvPr id="7" name="Picture 5" descr="minispir"/>
          <p:cNvPicPr>
            <a:picLocks noChangeAspect="1" noChangeArrowheads="1"/>
          </p:cNvPicPr>
          <p:nvPr/>
        </p:nvPicPr>
        <p:blipFill>
          <a:blip r:embed="rId3" cstate="print"/>
          <a:srcRect t="39999"/>
          <a:stretch>
            <a:fillRect/>
          </a:stretch>
        </p:blipFill>
        <p:spPr bwMode="ltGray">
          <a:xfrm>
            <a:off x="0" y="4222750"/>
            <a:ext cx="1181100" cy="2571750"/>
          </a:xfrm>
          <a:prstGeom prst="rect">
            <a:avLst/>
          </a:prstGeom>
          <a:noFill/>
          <a:ln w="9525">
            <a:noFill/>
            <a:miter lim="800000"/>
            <a:headEnd/>
            <a:tailEnd/>
          </a:ln>
        </p:spPr>
      </p:pic>
      <p:sp>
        <p:nvSpPr>
          <p:cNvPr id="14342" name="Rectangle 6"/>
          <p:cNvSpPr>
            <a:spLocks noGrp="1" noChangeArrowheads="1"/>
          </p:cNvSpPr>
          <p:nvPr>
            <p:ph type="ctrTitle"/>
          </p:nvPr>
        </p:nvSpPr>
        <p:spPr>
          <a:xfrm>
            <a:off x="914400" y="2057400"/>
            <a:ext cx="7721600" cy="1143000"/>
          </a:xfrm>
        </p:spPr>
        <p:txBody>
          <a:bodyPr/>
          <a:lstStyle>
            <a:lvl1pPr>
              <a:defRPr/>
            </a:lvl1pPr>
          </a:lstStyle>
          <a:p>
            <a:r>
              <a:rPr lang="es-ES"/>
              <a:t>Haga clic para modificar el estilo de título del patrón</a:t>
            </a:r>
          </a:p>
        </p:txBody>
      </p:sp>
      <p:sp>
        <p:nvSpPr>
          <p:cNvPr id="14343"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s-ES"/>
              <a:t>Haga clic para modificar el estilo de subtítulo del patrón</a:t>
            </a:r>
          </a:p>
        </p:txBody>
      </p:sp>
      <p:sp>
        <p:nvSpPr>
          <p:cNvPr id="8" name="Rectangle 8"/>
          <p:cNvSpPr>
            <a:spLocks noGrp="1" noChangeArrowheads="1"/>
          </p:cNvSpPr>
          <p:nvPr>
            <p:ph type="dt" sz="quarter" idx="10"/>
          </p:nvPr>
        </p:nvSpPr>
        <p:spPr>
          <a:xfrm>
            <a:off x="1084263" y="6096000"/>
            <a:ext cx="1905000" cy="457200"/>
          </a:xfrm>
        </p:spPr>
        <p:txBody>
          <a:bodyPr/>
          <a:lstStyle>
            <a:lvl1pPr>
              <a:defRPr smtClean="0"/>
            </a:lvl1pPr>
          </a:lstStyle>
          <a:p>
            <a:pPr>
              <a:defRPr/>
            </a:pPr>
            <a:endParaRPr lang="es-ES"/>
          </a:p>
        </p:txBody>
      </p:sp>
      <p:sp>
        <p:nvSpPr>
          <p:cNvPr id="9" name="Rectangle 9"/>
          <p:cNvSpPr>
            <a:spLocks noGrp="1" noChangeArrowheads="1"/>
          </p:cNvSpPr>
          <p:nvPr>
            <p:ph type="ftr" sz="quarter" idx="11"/>
          </p:nvPr>
        </p:nvSpPr>
        <p:spPr>
          <a:xfrm>
            <a:off x="3522663" y="6096000"/>
            <a:ext cx="2895600" cy="457200"/>
          </a:xfrm>
        </p:spPr>
        <p:txBody>
          <a:bodyPr/>
          <a:lstStyle>
            <a:lvl1pPr>
              <a:defRPr smtClean="0"/>
            </a:lvl1pPr>
          </a:lstStyle>
          <a:p>
            <a:pPr>
              <a:defRPr/>
            </a:pPr>
            <a:endParaRPr lang="es-ES"/>
          </a:p>
        </p:txBody>
      </p:sp>
      <p:sp>
        <p:nvSpPr>
          <p:cNvPr id="10" name="Rectangle 10"/>
          <p:cNvSpPr>
            <a:spLocks noGrp="1" noChangeArrowheads="1"/>
          </p:cNvSpPr>
          <p:nvPr>
            <p:ph type="sldNum" sz="quarter" idx="12"/>
          </p:nvPr>
        </p:nvSpPr>
        <p:spPr>
          <a:xfrm>
            <a:off x="6951663" y="6096000"/>
            <a:ext cx="1905000" cy="457200"/>
          </a:xfrm>
        </p:spPr>
        <p:txBody>
          <a:bodyPr/>
          <a:lstStyle>
            <a:lvl1pPr>
              <a:defRPr smtClean="0"/>
            </a:lvl1pPr>
          </a:lstStyle>
          <a:p>
            <a:pPr>
              <a:defRPr/>
            </a:pPr>
            <a:fld id="{AF03F0CC-2605-4013-AEA0-7E64E2AE23AB}"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8"/>
          <p:cNvSpPr>
            <a:spLocks noGrp="1" noChangeArrowheads="1"/>
          </p:cNvSpPr>
          <p:nvPr>
            <p:ph type="dt" sz="half" idx="10"/>
          </p:nvPr>
        </p:nvSpPr>
        <p:spPr>
          <a:ln/>
        </p:spPr>
        <p:txBody>
          <a:bodyPr/>
          <a:lstStyle>
            <a:lvl1pPr>
              <a:defRPr/>
            </a:lvl1pPr>
          </a:lstStyle>
          <a:p>
            <a:pPr>
              <a:defRPr/>
            </a:pPr>
            <a:endParaRPr lang="es-ES"/>
          </a:p>
        </p:txBody>
      </p:sp>
      <p:sp>
        <p:nvSpPr>
          <p:cNvPr id="5"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6" name="Rectangle 10"/>
          <p:cNvSpPr>
            <a:spLocks noGrp="1" noChangeArrowheads="1"/>
          </p:cNvSpPr>
          <p:nvPr>
            <p:ph type="sldNum" sz="quarter" idx="12"/>
          </p:nvPr>
        </p:nvSpPr>
        <p:spPr>
          <a:ln/>
        </p:spPr>
        <p:txBody>
          <a:bodyPr/>
          <a:lstStyle>
            <a:lvl1pPr>
              <a:defRPr/>
            </a:lvl1pPr>
          </a:lstStyle>
          <a:p>
            <a:pPr>
              <a:defRPr/>
            </a:pPr>
            <a:fld id="{290C6CAD-C6C2-4C8A-8404-230548889A34}"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1066800" y="381000"/>
            <a:ext cx="55626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8"/>
          <p:cNvSpPr>
            <a:spLocks noGrp="1" noChangeArrowheads="1"/>
          </p:cNvSpPr>
          <p:nvPr>
            <p:ph type="dt" sz="half" idx="10"/>
          </p:nvPr>
        </p:nvSpPr>
        <p:spPr>
          <a:ln/>
        </p:spPr>
        <p:txBody>
          <a:bodyPr/>
          <a:lstStyle>
            <a:lvl1pPr>
              <a:defRPr/>
            </a:lvl1pPr>
          </a:lstStyle>
          <a:p>
            <a:pPr>
              <a:defRPr/>
            </a:pPr>
            <a:endParaRPr lang="es-ES"/>
          </a:p>
        </p:txBody>
      </p:sp>
      <p:sp>
        <p:nvSpPr>
          <p:cNvPr id="5"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6" name="Rectangle 10"/>
          <p:cNvSpPr>
            <a:spLocks noGrp="1" noChangeArrowheads="1"/>
          </p:cNvSpPr>
          <p:nvPr>
            <p:ph type="sldNum" sz="quarter" idx="12"/>
          </p:nvPr>
        </p:nvSpPr>
        <p:spPr>
          <a:ln/>
        </p:spPr>
        <p:txBody>
          <a:bodyPr/>
          <a:lstStyle>
            <a:lvl1pPr>
              <a:defRPr/>
            </a:lvl1pPr>
          </a:lstStyle>
          <a:p>
            <a:pPr>
              <a:defRPr/>
            </a:pPr>
            <a:fld id="{209D45BA-5186-4088-81AD-2ECA9508B2C3}"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Rectangle 8"/>
          <p:cNvSpPr>
            <a:spLocks noGrp="1" noChangeArrowheads="1"/>
          </p:cNvSpPr>
          <p:nvPr>
            <p:ph type="dt" sz="half" idx="10"/>
          </p:nvPr>
        </p:nvSpPr>
        <p:spPr>
          <a:ln/>
        </p:spPr>
        <p:txBody>
          <a:bodyPr/>
          <a:lstStyle>
            <a:lvl1pPr>
              <a:defRPr/>
            </a:lvl1pPr>
          </a:lstStyle>
          <a:p>
            <a:pPr>
              <a:defRPr/>
            </a:pPr>
            <a:endParaRPr lang="es-ES"/>
          </a:p>
        </p:txBody>
      </p:sp>
      <p:sp>
        <p:nvSpPr>
          <p:cNvPr id="5"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6" name="Rectangle 10"/>
          <p:cNvSpPr>
            <a:spLocks noGrp="1" noChangeArrowheads="1"/>
          </p:cNvSpPr>
          <p:nvPr>
            <p:ph type="sldNum" sz="quarter" idx="12"/>
          </p:nvPr>
        </p:nvSpPr>
        <p:spPr>
          <a:ln/>
        </p:spPr>
        <p:txBody>
          <a:bodyPr/>
          <a:lstStyle>
            <a:lvl1pPr>
              <a:defRPr/>
            </a:lvl1pPr>
          </a:lstStyle>
          <a:p>
            <a:pPr>
              <a:defRPr/>
            </a:pPr>
            <a:fld id="{BD621E22-A9E1-43FF-9FDE-E5FD26B2D1A5}"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8"/>
          <p:cNvSpPr>
            <a:spLocks noGrp="1" noChangeArrowheads="1"/>
          </p:cNvSpPr>
          <p:nvPr>
            <p:ph type="dt" sz="half" idx="10"/>
          </p:nvPr>
        </p:nvSpPr>
        <p:spPr>
          <a:ln/>
        </p:spPr>
        <p:txBody>
          <a:bodyPr/>
          <a:lstStyle>
            <a:lvl1pPr>
              <a:defRPr/>
            </a:lvl1pPr>
          </a:lstStyle>
          <a:p>
            <a:pPr>
              <a:defRPr/>
            </a:pPr>
            <a:endParaRPr lang="es-ES"/>
          </a:p>
        </p:txBody>
      </p:sp>
      <p:sp>
        <p:nvSpPr>
          <p:cNvPr id="5"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6" name="Rectangle 10"/>
          <p:cNvSpPr>
            <a:spLocks noGrp="1" noChangeArrowheads="1"/>
          </p:cNvSpPr>
          <p:nvPr>
            <p:ph type="sldNum" sz="quarter" idx="12"/>
          </p:nvPr>
        </p:nvSpPr>
        <p:spPr>
          <a:ln/>
        </p:spPr>
        <p:txBody>
          <a:bodyPr/>
          <a:lstStyle>
            <a:lvl1pPr>
              <a:defRPr/>
            </a:lvl1pPr>
          </a:lstStyle>
          <a:p>
            <a:pPr>
              <a:defRPr/>
            </a:pPr>
            <a:fld id="{E80FFBF9-61E9-4BC9-9C17-F7680EE4CCBB}"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Rectangle 8"/>
          <p:cNvSpPr>
            <a:spLocks noGrp="1" noChangeArrowheads="1"/>
          </p:cNvSpPr>
          <p:nvPr>
            <p:ph type="dt" sz="half" idx="10"/>
          </p:nvPr>
        </p:nvSpPr>
        <p:spPr>
          <a:ln/>
        </p:spPr>
        <p:txBody>
          <a:bodyPr/>
          <a:lstStyle>
            <a:lvl1pPr>
              <a:defRPr/>
            </a:lvl1pPr>
          </a:lstStyle>
          <a:p>
            <a:pPr>
              <a:defRPr/>
            </a:pPr>
            <a:endParaRPr lang="es-ES"/>
          </a:p>
        </p:txBody>
      </p:sp>
      <p:sp>
        <p:nvSpPr>
          <p:cNvPr id="6"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7" name="Rectangle 10"/>
          <p:cNvSpPr>
            <a:spLocks noGrp="1" noChangeArrowheads="1"/>
          </p:cNvSpPr>
          <p:nvPr>
            <p:ph type="sldNum" sz="quarter" idx="12"/>
          </p:nvPr>
        </p:nvSpPr>
        <p:spPr>
          <a:ln/>
        </p:spPr>
        <p:txBody>
          <a:bodyPr/>
          <a:lstStyle>
            <a:lvl1pPr>
              <a:defRPr/>
            </a:lvl1pPr>
          </a:lstStyle>
          <a:p>
            <a:pPr>
              <a:defRPr/>
            </a:pPr>
            <a:fld id="{4A9B7983-44AB-445D-9E97-9288FBA085CE}"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Rectangle 8"/>
          <p:cNvSpPr>
            <a:spLocks noGrp="1" noChangeArrowheads="1"/>
          </p:cNvSpPr>
          <p:nvPr>
            <p:ph type="dt" sz="half" idx="10"/>
          </p:nvPr>
        </p:nvSpPr>
        <p:spPr>
          <a:ln/>
        </p:spPr>
        <p:txBody>
          <a:bodyPr/>
          <a:lstStyle>
            <a:lvl1pPr>
              <a:defRPr/>
            </a:lvl1pPr>
          </a:lstStyle>
          <a:p>
            <a:pPr>
              <a:defRPr/>
            </a:pPr>
            <a:endParaRPr lang="es-ES"/>
          </a:p>
        </p:txBody>
      </p:sp>
      <p:sp>
        <p:nvSpPr>
          <p:cNvPr id="8"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9" name="Rectangle 10"/>
          <p:cNvSpPr>
            <a:spLocks noGrp="1" noChangeArrowheads="1"/>
          </p:cNvSpPr>
          <p:nvPr>
            <p:ph type="sldNum" sz="quarter" idx="12"/>
          </p:nvPr>
        </p:nvSpPr>
        <p:spPr>
          <a:ln/>
        </p:spPr>
        <p:txBody>
          <a:bodyPr/>
          <a:lstStyle>
            <a:lvl1pPr>
              <a:defRPr/>
            </a:lvl1pPr>
          </a:lstStyle>
          <a:p>
            <a:pPr>
              <a:defRPr/>
            </a:pPr>
            <a:fld id="{7637B627-329F-49E0-8792-D54C96E3BB0F}"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Rectangle 8"/>
          <p:cNvSpPr>
            <a:spLocks noGrp="1" noChangeArrowheads="1"/>
          </p:cNvSpPr>
          <p:nvPr>
            <p:ph type="dt" sz="half" idx="10"/>
          </p:nvPr>
        </p:nvSpPr>
        <p:spPr>
          <a:ln/>
        </p:spPr>
        <p:txBody>
          <a:bodyPr/>
          <a:lstStyle>
            <a:lvl1pPr>
              <a:defRPr/>
            </a:lvl1pPr>
          </a:lstStyle>
          <a:p>
            <a:pPr>
              <a:defRPr/>
            </a:pPr>
            <a:endParaRPr lang="es-ES"/>
          </a:p>
        </p:txBody>
      </p:sp>
      <p:sp>
        <p:nvSpPr>
          <p:cNvPr id="4"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5" name="Rectangle 10"/>
          <p:cNvSpPr>
            <a:spLocks noGrp="1" noChangeArrowheads="1"/>
          </p:cNvSpPr>
          <p:nvPr>
            <p:ph type="sldNum" sz="quarter" idx="12"/>
          </p:nvPr>
        </p:nvSpPr>
        <p:spPr>
          <a:ln/>
        </p:spPr>
        <p:txBody>
          <a:bodyPr/>
          <a:lstStyle>
            <a:lvl1pPr>
              <a:defRPr/>
            </a:lvl1pPr>
          </a:lstStyle>
          <a:p>
            <a:pPr>
              <a:defRPr/>
            </a:pPr>
            <a:fld id="{3B2FA4A7-5B7D-48ED-AFBC-49AC419681AF}"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s-ES"/>
          </a:p>
        </p:txBody>
      </p:sp>
      <p:sp>
        <p:nvSpPr>
          <p:cNvPr id="3"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4" name="Rectangle 10"/>
          <p:cNvSpPr>
            <a:spLocks noGrp="1" noChangeArrowheads="1"/>
          </p:cNvSpPr>
          <p:nvPr>
            <p:ph type="sldNum" sz="quarter" idx="12"/>
          </p:nvPr>
        </p:nvSpPr>
        <p:spPr>
          <a:ln/>
        </p:spPr>
        <p:txBody>
          <a:bodyPr/>
          <a:lstStyle>
            <a:lvl1pPr>
              <a:defRPr/>
            </a:lvl1pPr>
          </a:lstStyle>
          <a:p>
            <a:pPr>
              <a:defRPr/>
            </a:pPr>
            <a:fld id="{1C34567A-E493-46A5-8D60-BADE9AC7DEA5}"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ES"/>
          </a:p>
        </p:txBody>
      </p:sp>
      <p:sp>
        <p:nvSpPr>
          <p:cNvPr id="6"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7" name="Rectangle 10"/>
          <p:cNvSpPr>
            <a:spLocks noGrp="1" noChangeArrowheads="1"/>
          </p:cNvSpPr>
          <p:nvPr>
            <p:ph type="sldNum" sz="quarter" idx="12"/>
          </p:nvPr>
        </p:nvSpPr>
        <p:spPr>
          <a:ln/>
        </p:spPr>
        <p:txBody>
          <a:bodyPr/>
          <a:lstStyle>
            <a:lvl1pPr>
              <a:defRPr/>
            </a:lvl1pPr>
          </a:lstStyle>
          <a:p>
            <a:pPr>
              <a:defRPr/>
            </a:pPr>
            <a:fld id="{CA74A475-C08A-4F69-AE95-6BAC750B3FD4}"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8"/>
          <p:cNvSpPr>
            <a:spLocks noGrp="1" noChangeArrowheads="1"/>
          </p:cNvSpPr>
          <p:nvPr>
            <p:ph type="dt" sz="half" idx="10"/>
          </p:nvPr>
        </p:nvSpPr>
        <p:spPr>
          <a:ln/>
        </p:spPr>
        <p:txBody>
          <a:bodyPr/>
          <a:lstStyle>
            <a:lvl1pPr>
              <a:defRPr/>
            </a:lvl1pPr>
          </a:lstStyle>
          <a:p>
            <a:pPr>
              <a:defRPr/>
            </a:pPr>
            <a:endParaRPr lang="es-ES"/>
          </a:p>
        </p:txBody>
      </p:sp>
      <p:sp>
        <p:nvSpPr>
          <p:cNvPr id="6" name="Rectangle 9"/>
          <p:cNvSpPr>
            <a:spLocks noGrp="1" noChangeArrowheads="1"/>
          </p:cNvSpPr>
          <p:nvPr>
            <p:ph type="ftr" sz="quarter" idx="11"/>
          </p:nvPr>
        </p:nvSpPr>
        <p:spPr>
          <a:ln/>
        </p:spPr>
        <p:txBody>
          <a:bodyPr/>
          <a:lstStyle>
            <a:lvl1pPr>
              <a:defRPr/>
            </a:lvl1pPr>
          </a:lstStyle>
          <a:p>
            <a:pPr>
              <a:defRPr/>
            </a:pPr>
            <a:r>
              <a:rPr lang="es-ES"/>
              <a:t>Autor: Pedro Fernández de Marcos</a:t>
            </a:r>
          </a:p>
          <a:p>
            <a:pPr>
              <a:defRPr/>
            </a:pPr>
            <a:r>
              <a:rPr lang="es-ES"/>
              <a:t>Descarga ofrecida por: www.prevention-world.com</a:t>
            </a:r>
          </a:p>
        </p:txBody>
      </p:sp>
      <p:sp>
        <p:nvSpPr>
          <p:cNvPr id="7" name="Rectangle 10"/>
          <p:cNvSpPr>
            <a:spLocks noGrp="1" noChangeArrowheads="1"/>
          </p:cNvSpPr>
          <p:nvPr>
            <p:ph type="sldNum" sz="quarter" idx="12"/>
          </p:nvPr>
        </p:nvSpPr>
        <p:spPr>
          <a:ln/>
        </p:spPr>
        <p:txBody>
          <a:bodyPr/>
          <a:lstStyle>
            <a:lvl1pPr>
              <a:defRPr/>
            </a:lvl1pPr>
          </a:lstStyle>
          <a:p>
            <a:pPr>
              <a:defRPr/>
            </a:pPr>
            <a:fld id="{0DC95D27-50BB-4B22-9030-02FB98707322}" type="slidenum">
              <a:rPr lang="es-ES"/>
              <a:pPr>
                <a:defRPr/>
              </a:pPr>
              <a:t>‹Nº›</a:t>
            </a:fld>
            <a:endParaRPr lang="es-ES"/>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p:bgPr>
    </p:bg>
    <p:spTree>
      <p:nvGrpSpPr>
        <p:cNvPr id="1" name=""/>
        <p:cNvGrpSpPr/>
        <p:nvPr/>
      </p:nvGrpSpPr>
      <p:grpSpPr>
        <a:xfrm>
          <a:off x="0" y="0"/>
          <a:ext cx="0" cy="0"/>
          <a:chOff x="0" y="0"/>
          <a:chExt cx="0" cy="0"/>
        </a:xfrm>
      </p:grpSpPr>
      <p:sp>
        <p:nvSpPr>
          <p:cNvPr id="13314" name="Rectangle 2"/>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lstStyle/>
          <a:p>
            <a:pPr algn="ctr">
              <a:defRPr/>
            </a:pPr>
            <a:endParaRPr kumimoji="1" lang="es-ES_tradnl"/>
          </a:p>
        </p:txBody>
      </p:sp>
      <p:sp>
        <p:nvSpPr>
          <p:cNvPr id="13315"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pPr>
              <a:defRPr/>
            </a:pPr>
            <a:endParaRPr lang="es-CO"/>
          </a:p>
        </p:txBody>
      </p:sp>
      <p:pic>
        <p:nvPicPr>
          <p:cNvPr id="1028" name="Picture 4" descr="minispir"/>
          <p:cNvPicPr>
            <a:picLocks noChangeAspect="1" noChangeArrowheads="1"/>
          </p:cNvPicPr>
          <p:nvPr/>
        </p:nvPicPr>
        <p:blipFill>
          <a:blip r:embed="rId13" cstate="print"/>
          <a:srcRect b="5333"/>
          <a:stretch>
            <a:fillRect/>
          </a:stretch>
        </p:blipFill>
        <p:spPr bwMode="ltGray">
          <a:xfrm>
            <a:off x="0" y="50800"/>
            <a:ext cx="1181100" cy="4057650"/>
          </a:xfrm>
          <a:prstGeom prst="rect">
            <a:avLst/>
          </a:prstGeom>
          <a:noFill/>
          <a:ln w="9525">
            <a:noFill/>
            <a:miter lim="800000"/>
            <a:headEnd/>
            <a:tailEnd/>
          </a:ln>
        </p:spPr>
      </p:pic>
      <p:pic>
        <p:nvPicPr>
          <p:cNvPr id="1029" name="Picture 5" descr="minispir"/>
          <p:cNvPicPr>
            <a:picLocks noChangeAspect="1" noChangeArrowheads="1"/>
          </p:cNvPicPr>
          <p:nvPr/>
        </p:nvPicPr>
        <p:blipFill>
          <a:blip r:embed="rId13" cstate="print"/>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3320"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s-ES"/>
          </a:p>
        </p:txBody>
      </p:sp>
      <p:sp>
        <p:nvSpPr>
          <p:cNvPr id="13321" name="Rectangle 9"/>
          <p:cNvSpPr>
            <a:spLocks noGrp="1" noChangeArrowheads="1"/>
          </p:cNvSpPr>
          <p:nvPr>
            <p:ph type="ftr" sz="quarter" idx="3"/>
          </p:nvPr>
        </p:nvSpPr>
        <p:spPr bwMode="auto">
          <a:xfrm>
            <a:off x="2411413" y="6107113"/>
            <a:ext cx="4897437"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s-ES"/>
              <a:t>Autor: Pedro Fernández de Marcos</a:t>
            </a:r>
          </a:p>
          <a:p>
            <a:pPr>
              <a:defRPr/>
            </a:pPr>
            <a:r>
              <a:rPr lang="es-ES"/>
              <a:t>Descarga ofrecida por: www.prevention-world.com</a:t>
            </a:r>
          </a:p>
        </p:txBody>
      </p:sp>
      <p:sp>
        <p:nvSpPr>
          <p:cNvPr id="13322"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9CAA28C1-4E97-4397-9F76-70F2E26E383D}"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p14:dur="10" advClick="0"/>
    </mc:Choice>
    <mc:Fallback>
      <p:transition advClick="0"/>
    </mc:Fallback>
  </mc:AlternateConten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2 Marcador de pie de página"/>
          <p:cNvSpPr>
            <a:spLocks noGrp="1"/>
          </p:cNvSpPr>
          <p:nvPr>
            <p:ph type="ftr" sz="quarter" idx="11"/>
          </p:nvPr>
        </p:nvSpPr>
        <p:spPr>
          <a:noFill/>
        </p:spPr>
        <p:txBody>
          <a:bodyPr/>
          <a:lstStyle/>
          <a:p>
            <a:endParaRPr lang="es-ES" dirty="0"/>
          </a:p>
        </p:txBody>
      </p:sp>
      <p:sp>
        <p:nvSpPr>
          <p:cNvPr id="3075" name="WordArt 2"/>
          <p:cNvSpPr>
            <a:spLocks noChangeArrowheads="1" noChangeShapeType="1" noTextEdit="1"/>
          </p:cNvSpPr>
          <p:nvPr/>
        </p:nvSpPr>
        <p:spPr bwMode="auto">
          <a:xfrm>
            <a:off x="2057400" y="2209800"/>
            <a:ext cx="4876800" cy="2286000"/>
          </a:xfrm>
          <a:prstGeom prst="rect">
            <a:avLst/>
          </a:prstGeom>
        </p:spPr>
        <p:txBody>
          <a:bodyPr wrap="none" fromWordArt="1">
            <a:prstTxWarp prst="textPlain">
              <a:avLst>
                <a:gd name="adj" fmla="val 50000"/>
              </a:avLst>
            </a:prstTxWarp>
          </a:bodyPr>
          <a:lstStyle/>
          <a:p>
            <a:pPr algn="ctr"/>
            <a:r>
              <a:rPr lang="es-AR" sz="3600" kern="10" dirty="0">
                <a:ln w="19050">
                  <a:solidFill>
                    <a:srgbClr val="99CCFF"/>
                  </a:solidFill>
                  <a:round/>
                  <a:headEnd/>
                  <a:tailEnd/>
                </a:ln>
                <a:solidFill>
                  <a:srgbClr val="0066CC"/>
                </a:solidFill>
                <a:effectLst>
                  <a:outerShdw dist="35921" dir="2700000" algn="ctr" rotWithShape="0">
                    <a:srgbClr val="990000"/>
                  </a:outerShdw>
                </a:effectLst>
                <a:latin typeface="Haettenschweiler"/>
              </a:rPr>
              <a:t>CARGA DE TRABAJO</a:t>
            </a:r>
          </a:p>
          <a:p>
            <a:pPr algn="ctr"/>
            <a:r>
              <a:rPr lang="es-AR" sz="3600" kern="10" dirty="0">
                <a:ln w="19050">
                  <a:solidFill>
                    <a:srgbClr val="99CCFF"/>
                  </a:solidFill>
                  <a:round/>
                  <a:headEnd/>
                  <a:tailEnd/>
                </a:ln>
                <a:solidFill>
                  <a:srgbClr val="0066CC"/>
                </a:solidFill>
                <a:effectLst>
                  <a:outerShdw dist="35921" dir="2700000" algn="ctr" rotWithShape="0">
                    <a:srgbClr val="990000"/>
                  </a:outerShdw>
                </a:effectLst>
                <a:latin typeface="Haettenschweiler"/>
              </a:rPr>
              <a:t>CARGA FISICA Y FATIGA</a:t>
            </a:r>
          </a:p>
          <a:p>
            <a:pPr algn="ctr"/>
            <a:r>
              <a:rPr lang="es-AR" sz="3600" kern="10" dirty="0">
                <a:ln w="19050">
                  <a:solidFill>
                    <a:srgbClr val="99CCFF"/>
                  </a:solidFill>
                  <a:round/>
                  <a:headEnd/>
                  <a:tailEnd/>
                </a:ln>
                <a:solidFill>
                  <a:srgbClr val="0066CC"/>
                </a:solidFill>
                <a:effectLst>
                  <a:outerShdw dist="35921" dir="2700000" algn="ctr" rotWithShape="0">
                    <a:srgbClr val="990000"/>
                  </a:outerShdw>
                </a:effectLst>
                <a:latin typeface="Haettenschweiler"/>
              </a:rPr>
              <a:t>CARGA MENTAL</a:t>
            </a:r>
          </a:p>
        </p:txBody>
      </p:sp>
      <p:sp>
        <p:nvSpPr>
          <p:cNvPr id="3076" name="Text Box 3"/>
          <p:cNvSpPr txBox="1">
            <a:spLocks noChangeArrowheads="1"/>
          </p:cNvSpPr>
          <p:nvPr/>
        </p:nvSpPr>
        <p:spPr bwMode="auto">
          <a:xfrm>
            <a:off x="2124075" y="5661025"/>
            <a:ext cx="5257800" cy="396875"/>
          </a:xfrm>
          <a:prstGeom prst="rect">
            <a:avLst/>
          </a:prstGeom>
          <a:noFill/>
          <a:ln w="9525">
            <a:noFill/>
            <a:miter lim="800000"/>
            <a:headEnd/>
            <a:tailEnd/>
          </a:ln>
        </p:spPr>
        <p:txBody>
          <a:bodyPr>
            <a:spAutoFit/>
          </a:bodyPr>
          <a:lstStyle/>
          <a:p>
            <a:pPr>
              <a:spcBef>
                <a:spcPct val="50000"/>
              </a:spcBef>
            </a:pPr>
            <a:endParaRPr lang="es-ES" sz="2000" b="1" dirty="0">
              <a:latin typeface="Book Antiqua" pitchFamily="18"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2291" name="Text Box 2"/>
          <p:cNvSpPr txBox="1">
            <a:spLocks noChangeArrowheads="1"/>
          </p:cNvSpPr>
          <p:nvPr/>
        </p:nvSpPr>
        <p:spPr bwMode="auto">
          <a:xfrm>
            <a:off x="838200" y="533400"/>
            <a:ext cx="8001000" cy="822325"/>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VALORACION DE LA REPERCUSION DE LAS CONDICIONES LABORALES</a:t>
            </a:r>
            <a:endParaRPr lang="es-ES" b="1">
              <a:solidFill>
                <a:srgbClr val="FF3300"/>
              </a:solidFill>
            </a:endParaRPr>
          </a:p>
        </p:txBody>
      </p:sp>
      <p:sp>
        <p:nvSpPr>
          <p:cNvPr id="12292" name="Text Box 3"/>
          <p:cNvSpPr txBox="1">
            <a:spLocks noChangeArrowheads="1"/>
          </p:cNvSpPr>
          <p:nvPr/>
        </p:nvSpPr>
        <p:spPr bwMode="auto">
          <a:xfrm>
            <a:off x="1447800" y="1981200"/>
            <a:ext cx="6934200" cy="1741488"/>
          </a:xfrm>
          <a:prstGeom prst="rect">
            <a:avLst/>
          </a:prstGeom>
          <a:noFill/>
          <a:ln w="9525">
            <a:noFill/>
            <a:miter lim="800000"/>
            <a:headEnd/>
            <a:tailEnd/>
          </a:ln>
        </p:spPr>
        <p:txBody>
          <a:bodyPr>
            <a:spAutoFit/>
          </a:bodyPr>
          <a:lstStyle/>
          <a:p>
            <a:pPr marL="457200" indent="-457200" algn="just">
              <a:spcBef>
                <a:spcPct val="50000"/>
              </a:spcBef>
            </a:pPr>
            <a:r>
              <a:rPr lang="es-ES_tradnl" sz="1800">
                <a:latin typeface="Comic Sans MS" pitchFamily="66" charset="0"/>
              </a:rPr>
              <a:t>Se debe de realizar a través de dos procesos:</a:t>
            </a:r>
          </a:p>
          <a:p>
            <a:pPr marL="457200" indent="-457200" algn="just">
              <a:spcBef>
                <a:spcPct val="50000"/>
              </a:spcBef>
              <a:buClr>
                <a:schemeClr val="accent2"/>
              </a:buClr>
              <a:buFontTx/>
              <a:buAutoNum type="arabicPeriod"/>
            </a:pPr>
            <a:r>
              <a:rPr lang="es-ES_tradnl" sz="1800">
                <a:latin typeface="Comic Sans MS" pitchFamily="66" charset="0"/>
              </a:rPr>
              <a:t>Información médica previa. </a:t>
            </a:r>
          </a:p>
          <a:p>
            <a:pPr marL="457200" indent="-457200" algn="just">
              <a:spcBef>
                <a:spcPct val="50000"/>
              </a:spcBef>
              <a:buClr>
                <a:schemeClr val="accent2"/>
              </a:buClr>
              <a:buFontTx/>
              <a:buAutoNum type="arabicPeriod"/>
            </a:pPr>
            <a:r>
              <a:rPr lang="es-ES_tradnl" sz="1800">
                <a:latin typeface="Comic Sans MS" pitchFamily="66" charset="0"/>
              </a:rPr>
              <a:t>Reconocimientos médicos. Deben detectar lesiones osteomusculares y controlar factores exógenos a la relación laboral que puedan producir las mismas.</a:t>
            </a:r>
            <a:endParaRPr lang="es-ES" sz="1800">
              <a:latin typeface="Comic Sans MS" pitchFamily="66" charset="0"/>
            </a:endParaRPr>
          </a:p>
        </p:txBody>
      </p:sp>
      <p:pic>
        <p:nvPicPr>
          <p:cNvPr id="12293" name="Picture 4" descr="PE02716_"/>
          <p:cNvPicPr>
            <a:picLocks noChangeAspect="1" noChangeArrowheads="1"/>
          </p:cNvPicPr>
          <p:nvPr/>
        </p:nvPicPr>
        <p:blipFill>
          <a:blip r:embed="rId2" cstate="print"/>
          <a:srcRect/>
          <a:stretch>
            <a:fillRect/>
          </a:stretch>
        </p:blipFill>
        <p:spPr bwMode="auto">
          <a:xfrm>
            <a:off x="3048000" y="4343400"/>
            <a:ext cx="3581400" cy="1717675"/>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3315" name="Text Box 2"/>
          <p:cNvSpPr txBox="1">
            <a:spLocks noChangeArrowheads="1"/>
          </p:cNvSpPr>
          <p:nvPr/>
        </p:nvSpPr>
        <p:spPr bwMode="auto">
          <a:xfrm>
            <a:off x="838200" y="533400"/>
            <a:ext cx="8001000" cy="822325"/>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PREVENCION DE LA APARICION DE LESIONES OSTEOMUSCULARES</a:t>
            </a:r>
            <a:endParaRPr lang="es-ES" b="1">
              <a:solidFill>
                <a:srgbClr val="FF3300"/>
              </a:solidFill>
            </a:endParaRPr>
          </a:p>
        </p:txBody>
      </p:sp>
      <p:sp>
        <p:nvSpPr>
          <p:cNvPr id="13316" name="Text Box 3"/>
          <p:cNvSpPr txBox="1">
            <a:spLocks noChangeArrowheads="1"/>
          </p:cNvSpPr>
          <p:nvPr/>
        </p:nvSpPr>
        <p:spPr bwMode="auto">
          <a:xfrm>
            <a:off x="1295400" y="1828800"/>
            <a:ext cx="6934200" cy="3292475"/>
          </a:xfrm>
          <a:prstGeom prst="rect">
            <a:avLst/>
          </a:prstGeom>
          <a:noFill/>
          <a:ln w="9525">
            <a:noFill/>
            <a:miter lim="800000"/>
            <a:headEnd/>
            <a:tailEnd/>
          </a:ln>
        </p:spPr>
        <p:txBody>
          <a:bodyPr>
            <a:spAutoFit/>
          </a:bodyPr>
          <a:lstStyle/>
          <a:p>
            <a:pPr algn="just">
              <a:spcBef>
                <a:spcPct val="50000"/>
              </a:spcBef>
            </a:pPr>
            <a:r>
              <a:rPr lang="es-ES_tradnl" sz="2000">
                <a:latin typeface="Comic Sans MS" pitchFamily="66" charset="0"/>
              </a:rPr>
              <a:t>Se han de evitar las siguientes situaciones:</a:t>
            </a:r>
          </a:p>
          <a:p>
            <a:pPr algn="just">
              <a:spcBef>
                <a:spcPct val="50000"/>
              </a:spcBef>
              <a:buFontTx/>
              <a:buBlip>
                <a:blip r:embed="rId2"/>
              </a:buBlip>
            </a:pPr>
            <a:r>
              <a:rPr lang="es-ES_tradnl" sz="2000">
                <a:latin typeface="Comic Sans MS" pitchFamily="66" charset="0"/>
              </a:rPr>
              <a:t> Mantenimiento prolongado de una postura</a:t>
            </a:r>
          </a:p>
          <a:p>
            <a:pPr algn="just">
              <a:spcBef>
                <a:spcPct val="50000"/>
              </a:spcBef>
              <a:buFontTx/>
              <a:buBlip>
                <a:blip r:embed="rId2"/>
              </a:buBlip>
            </a:pPr>
            <a:r>
              <a:rPr lang="es-ES_tradnl" sz="2000">
                <a:latin typeface="Comic Sans MS" pitchFamily="66" charset="0"/>
              </a:rPr>
              <a:t>Tareas repetitivas</a:t>
            </a:r>
          </a:p>
          <a:p>
            <a:pPr algn="just">
              <a:spcBef>
                <a:spcPct val="50000"/>
              </a:spcBef>
              <a:buFontTx/>
              <a:buBlip>
                <a:blip r:embed="rId2"/>
              </a:buBlip>
            </a:pPr>
            <a:r>
              <a:rPr lang="es-ES_tradnl" sz="2000">
                <a:latin typeface="Comic Sans MS" pitchFamily="66" charset="0"/>
              </a:rPr>
              <a:t>Posturas extremas de de determinadas partes del cuerpo</a:t>
            </a:r>
          </a:p>
          <a:p>
            <a:pPr algn="just">
              <a:spcBef>
                <a:spcPct val="50000"/>
              </a:spcBef>
              <a:buFontTx/>
              <a:buBlip>
                <a:blip r:embed="rId2"/>
              </a:buBlip>
            </a:pPr>
            <a:r>
              <a:rPr lang="es-ES_tradnl" sz="2000">
                <a:latin typeface="Comic Sans MS" pitchFamily="66" charset="0"/>
              </a:rPr>
              <a:t> Evitar en lo posible el uso de herramientas vibrantes</a:t>
            </a:r>
          </a:p>
          <a:p>
            <a:pPr algn="just">
              <a:spcBef>
                <a:spcPct val="50000"/>
              </a:spcBef>
              <a:buFontTx/>
              <a:buBlip>
                <a:blip r:embed="rId2"/>
              </a:buBlip>
            </a:pPr>
            <a:r>
              <a:rPr lang="es-ES_tradnl" sz="2000">
                <a:latin typeface="Comic Sans MS" pitchFamily="66" charset="0"/>
              </a:rPr>
              <a:t> Trabajos que requieran esfuerzos prolongados o repetitivos</a:t>
            </a:r>
            <a:endParaRPr lang="es-ES"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4339"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FACTORES DE RIESGO</a:t>
            </a:r>
            <a:endParaRPr lang="es-ES" b="1">
              <a:solidFill>
                <a:srgbClr val="FF3300"/>
              </a:solidFill>
            </a:endParaRPr>
          </a:p>
        </p:txBody>
      </p:sp>
      <p:sp>
        <p:nvSpPr>
          <p:cNvPr id="14340" name="Text Box 3"/>
          <p:cNvSpPr txBox="1">
            <a:spLocks noChangeArrowheads="1"/>
          </p:cNvSpPr>
          <p:nvPr/>
        </p:nvSpPr>
        <p:spPr bwMode="auto">
          <a:xfrm>
            <a:off x="1143000" y="1295400"/>
            <a:ext cx="6934200" cy="4603750"/>
          </a:xfrm>
          <a:prstGeom prst="rect">
            <a:avLst/>
          </a:prstGeom>
          <a:noFill/>
          <a:ln w="9525">
            <a:noFill/>
            <a:miter lim="800000"/>
            <a:headEnd/>
            <a:tailEnd/>
          </a:ln>
        </p:spPr>
        <p:txBody>
          <a:bodyPr>
            <a:spAutoFit/>
          </a:bodyPr>
          <a:lstStyle/>
          <a:p>
            <a:pPr algn="just">
              <a:spcBef>
                <a:spcPct val="50000"/>
              </a:spcBef>
            </a:pPr>
            <a:r>
              <a:rPr lang="es-ES_tradnl" sz="2000">
                <a:latin typeface="Comic Sans MS" pitchFamily="66" charset="0"/>
              </a:rPr>
              <a:t>Son los siguientes:</a:t>
            </a:r>
          </a:p>
          <a:p>
            <a:pPr lvl="1" algn="just">
              <a:spcBef>
                <a:spcPct val="50000"/>
              </a:spcBef>
              <a:buFontTx/>
              <a:buChar char="•"/>
            </a:pPr>
            <a:r>
              <a:rPr lang="es-ES_tradnl" sz="2000">
                <a:latin typeface="Comic Sans MS" pitchFamily="66" charset="0"/>
              </a:rPr>
              <a:t> </a:t>
            </a:r>
            <a:r>
              <a:rPr lang="es-ES_tradnl" sz="2200">
                <a:latin typeface="Comic Sans MS" pitchFamily="66" charset="0"/>
              </a:rPr>
              <a:t>Uso de una fuerza manual excesiva</a:t>
            </a:r>
          </a:p>
          <a:p>
            <a:pPr lvl="1" algn="just">
              <a:spcBef>
                <a:spcPct val="50000"/>
              </a:spcBef>
              <a:buFontTx/>
              <a:buChar char="•"/>
            </a:pPr>
            <a:r>
              <a:rPr lang="es-ES_tradnl" sz="2200">
                <a:latin typeface="Comic Sans MS" pitchFamily="66" charset="0"/>
              </a:rPr>
              <a:t> Tiempo de descanso insuficiente</a:t>
            </a:r>
          </a:p>
          <a:p>
            <a:pPr lvl="1" algn="just">
              <a:spcBef>
                <a:spcPct val="50000"/>
              </a:spcBef>
              <a:buFontTx/>
              <a:buChar char="•"/>
            </a:pPr>
            <a:r>
              <a:rPr lang="es-ES_tradnl" sz="2200">
                <a:latin typeface="Comic Sans MS" pitchFamily="66" charset="0"/>
              </a:rPr>
              <a:t> Mantener de forma forzada la muñeca u hombros</a:t>
            </a:r>
          </a:p>
          <a:p>
            <a:pPr lvl="1" algn="just">
              <a:spcBef>
                <a:spcPct val="50000"/>
              </a:spcBef>
              <a:buFontTx/>
              <a:buChar char="•"/>
            </a:pPr>
            <a:r>
              <a:rPr lang="es-ES_tradnl" sz="2200">
                <a:latin typeface="Comic Sans MS" pitchFamily="66" charset="0"/>
              </a:rPr>
              <a:t> Trabajo muy repetitivo, con movimientos rápidos de pequeños grupos musculares</a:t>
            </a:r>
          </a:p>
          <a:p>
            <a:pPr algn="just">
              <a:spcBef>
                <a:spcPct val="50000"/>
              </a:spcBef>
            </a:pPr>
            <a:r>
              <a:rPr lang="es-ES_tradnl" sz="2000">
                <a:latin typeface="Comic Sans MS" pitchFamily="66" charset="0"/>
              </a:rPr>
              <a:t>Se produce forma independiente o por la combinación de varios de estos factores.</a:t>
            </a:r>
          </a:p>
          <a:p>
            <a:pPr algn="just">
              <a:spcBef>
                <a:spcPct val="50000"/>
              </a:spcBef>
            </a:pPr>
            <a:r>
              <a:rPr lang="es-ES_tradnl" sz="2000">
                <a:latin typeface="Comic Sans MS" pitchFamily="66" charset="0"/>
              </a:rPr>
              <a:t>Existen varias clases de factores que los podemos resumir en los siguientes:</a:t>
            </a:r>
            <a:endParaRPr lang="es-ES"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5363" name="Text Box 3"/>
          <p:cNvSpPr txBox="1">
            <a:spLocks noChangeArrowheads="1"/>
          </p:cNvSpPr>
          <p:nvPr/>
        </p:nvSpPr>
        <p:spPr bwMode="auto">
          <a:xfrm>
            <a:off x="1219200" y="1219200"/>
            <a:ext cx="2895600" cy="1465263"/>
          </a:xfrm>
          <a:prstGeom prst="rect">
            <a:avLst/>
          </a:prstGeom>
          <a:noFill/>
          <a:ln w="28575">
            <a:noFill/>
            <a:miter lim="800000"/>
            <a:headEnd/>
            <a:tailEnd/>
          </a:ln>
        </p:spPr>
        <p:txBody>
          <a:bodyPr>
            <a:spAutoFit/>
          </a:bodyPr>
          <a:lstStyle/>
          <a:p>
            <a:pPr algn="just">
              <a:spcBef>
                <a:spcPct val="50000"/>
              </a:spcBef>
            </a:pPr>
            <a:r>
              <a:rPr lang="es-ES_tradnl" sz="1800" b="1">
                <a:latin typeface="Comic Sans MS" pitchFamily="66" charset="0"/>
              </a:rPr>
              <a:t>Tarea y equipos</a:t>
            </a:r>
            <a:r>
              <a:rPr lang="es-ES_tradnl" sz="1800">
                <a:latin typeface="Comic Sans MS" pitchFamily="66" charset="0"/>
              </a:rPr>
              <a:t>. Debemos de analizar la carga física, posturas, herramientas, métodos de trabajo, etc.</a:t>
            </a:r>
            <a:endParaRPr lang="es-ES" sz="1800">
              <a:latin typeface="Comic Sans MS" pitchFamily="66" charset="0"/>
            </a:endParaRPr>
          </a:p>
        </p:txBody>
      </p:sp>
      <p:sp>
        <p:nvSpPr>
          <p:cNvPr id="15364" name="Text Box 4"/>
          <p:cNvSpPr txBox="1">
            <a:spLocks noChangeArrowheads="1"/>
          </p:cNvSpPr>
          <p:nvPr/>
        </p:nvSpPr>
        <p:spPr bwMode="auto">
          <a:xfrm>
            <a:off x="5638800" y="1219200"/>
            <a:ext cx="2971800" cy="1465263"/>
          </a:xfrm>
          <a:prstGeom prst="rect">
            <a:avLst/>
          </a:prstGeom>
          <a:noFill/>
          <a:ln w="28575">
            <a:noFill/>
            <a:miter lim="800000"/>
            <a:headEnd/>
            <a:tailEnd/>
          </a:ln>
        </p:spPr>
        <p:txBody>
          <a:bodyPr>
            <a:spAutoFit/>
          </a:bodyPr>
          <a:lstStyle/>
          <a:p>
            <a:pPr algn="just">
              <a:spcBef>
                <a:spcPct val="50000"/>
              </a:spcBef>
            </a:pPr>
            <a:r>
              <a:rPr lang="es-ES_tradnl" sz="1800" b="1">
                <a:latin typeface="Comic Sans MS" pitchFamily="66" charset="0"/>
              </a:rPr>
              <a:t>Organización</a:t>
            </a:r>
            <a:r>
              <a:rPr lang="es-ES_tradnl" sz="1800">
                <a:latin typeface="Comic Sans MS" pitchFamily="66" charset="0"/>
              </a:rPr>
              <a:t>. Tener en cuenta la repetitividad, el ritmo de trabajo, la carga mental, la formación que se recibe, etc.</a:t>
            </a:r>
            <a:endParaRPr lang="es-ES" sz="1800">
              <a:latin typeface="Comic Sans MS" pitchFamily="66" charset="0"/>
            </a:endParaRPr>
          </a:p>
        </p:txBody>
      </p:sp>
      <p:sp>
        <p:nvSpPr>
          <p:cNvPr id="15365" name="Text Box 5"/>
          <p:cNvSpPr txBox="1">
            <a:spLocks noChangeArrowheads="1"/>
          </p:cNvSpPr>
          <p:nvPr/>
        </p:nvSpPr>
        <p:spPr bwMode="auto">
          <a:xfrm>
            <a:off x="1295400" y="5181600"/>
            <a:ext cx="2819400" cy="641350"/>
          </a:xfrm>
          <a:prstGeom prst="rect">
            <a:avLst/>
          </a:prstGeom>
          <a:noFill/>
          <a:ln w="28575">
            <a:noFill/>
            <a:miter lim="800000"/>
            <a:headEnd/>
            <a:tailEnd/>
          </a:ln>
        </p:spPr>
        <p:txBody>
          <a:bodyPr>
            <a:spAutoFit/>
          </a:bodyPr>
          <a:lstStyle/>
          <a:p>
            <a:pPr algn="just">
              <a:spcBef>
                <a:spcPct val="50000"/>
              </a:spcBef>
            </a:pPr>
            <a:r>
              <a:rPr lang="es-ES_tradnl" sz="1800" b="1">
                <a:latin typeface="Comic Sans MS" pitchFamily="66" charset="0"/>
              </a:rPr>
              <a:t>Ambiente</a:t>
            </a:r>
            <a:r>
              <a:rPr lang="es-ES_tradnl" sz="1800">
                <a:latin typeface="Comic Sans MS" pitchFamily="66" charset="0"/>
              </a:rPr>
              <a:t>. Iluminación, climatología, ruido, etc </a:t>
            </a:r>
            <a:endParaRPr lang="es-ES" sz="1800">
              <a:latin typeface="Comic Sans MS" pitchFamily="66" charset="0"/>
            </a:endParaRPr>
          </a:p>
        </p:txBody>
      </p:sp>
      <p:sp>
        <p:nvSpPr>
          <p:cNvPr id="15366" name="Text Box 6"/>
          <p:cNvSpPr txBox="1">
            <a:spLocks noChangeArrowheads="1"/>
          </p:cNvSpPr>
          <p:nvPr/>
        </p:nvSpPr>
        <p:spPr bwMode="auto">
          <a:xfrm>
            <a:off x="5791200" y="4648200"/>
            <a:ext cx="2743200" cy="1739900"/>
          </a:xfrm>
          <a:prstGeom prst="rect">
            <a:avLst/>
          </a:prstGeom>
          <a:noFill/>
          <a:ln w="28575">
            <a:noFill/>
            <a:miter lim="800000"/>
            <a:headEnd/>
            <a:tailEnd/>
          </a:ln>
        </p:spPr>
        <p:txBody>
          <a:bodyPr>
            <a:spAutoFit/>
          </a:bodyPr>
          <a:lstStyle/>
          <a:p>
            <a:pPr algn="just">
              <a:spcBef>
                <a:spcPct val="50000"/>
              </a:spcBef>
            </a:pPr>
            <a:r>
              <a:rPr lang="es-ES_tradnl" sz="1800" b="1">
                <a:latin typeface="Comic Sans MS" pitchFamily="66" charset="0"/>
              </a:rPr>
              <a:t>El trabajador</a:t>
            </a:r>
            <a:r>
              <a:rPr lang="es-ES_tradnl" sz="1800">
                <a:latin typeface="Comic Sans MS" pitchFamily="66" charset="0"/>
              </a:rPr>
              <a:t>. Hay que tener en cuenta su contextura, la vida externa al trabajo y la relación  con su puesto de trabajo</a:t>
            </a:r>
            <a:endParaRPr lang="es-ES" sz="1800">
              <a:latin typeface="Comic Sans MS" pitchFamily="66" charset="0"/>
            </a:endParaRPr>
          </a:p>
        </p:txBody>
      </p:sp>
      <p:pic>
        <p:nvPicPr>
          <p:cNvPr id="15367" name="Picture 7" descr="BD05515_"/>
          <p:cNvPicPr>
            <a:picLocks noChangeAspect="1" noChangeArrowheads="1"/>
          </p:cNvPicPr>
          <p:nvPr/>
        </p:nvPicPr>
        <p:blipFill>
          <a:blip r:embed="rId2" cstate="print"/>
          <a:srcRect/>
          <a:stretch>
            <a:fillRect/>
          </a:stretch>
        </p:blipFill>
        <p:spPr bwMode="auto">
          <a:xfrm>
            <a:off x="3733800" y="2895600"/>
            <a:ext cx="2438400" cy="1681163"/>
          </a:xfrm>
          <a:prstGeom prst="rect">
            <a:avLst/>
          </a:prstGeom>
          <a:noFill/>
          <a:ln w="9525">
            <a:noFill/>
            <a:miter lim="800000"/>
            <a:headEnd/>
            <a:tailEnd/>
          </a:ln>
        </p:spPr>
      </p:pic>
      <p:sp>
        <p:nvSpPr>
          <p:cNvPr id="15368" name="AutoShape 10"/>
          <p:cNvSpPr>
            <a:spLocks noChangeArrowheads="1"/>
          </p:cNvSpPr>
          <p:nvPr/>
        </p:nvSpPr>
        <p:spPr bwMode="auto">
          <a:xfrm>
            <a:off x="4267200" y="1828800"/>
            <a:ext cx="1219200" cy="381000"/>
          </a:xfrm>
          <a:prstGeom prst="rightArrow">
            <a:avLst>
              <a:gd name="adj1" fmla="val 50000"/>
              <a:gd name="adj2" fmla="val 80000"/>
            </a:avLst>
          </a:prstGeom>
          <a:gradFill rotWithShape="0">
            <a:gsLst>
              <a:gs pos="0">
                <a:srgbClr val="B8CD8D"/>
              </a:gs>
              <a:gs pos="100000">
                <a:srgbClr val="161911"/>
              </a:gs>
            </a:gsLst>
            <a:path path="rect">
              <a:fillToRect l="50000" t="50000" r="50000" b="50000"/>
            </a:path>
          </a:gradFill>
          <a:ln w="9525">
            <a:solidFill>
              <a:schemeClr val="tx1"/>
            </a:solidFill>
            <a:miter lim="800000"/>
            <a:headEnd/>
            <a:tailEnd/>
          </a:ln>
        </p:spPr>
        <p:txBody>
          <a:bodyPr wrap="none" anchor="ctr"/>
          <a:lstStyle/>
          <a:p>
            <a:endParaRPr lang="es-CO"/>
          </a:p>
        </p:txBody>
      </p:sp>
      <p:sp>
        <p:nvSpPr>
          <p:cNvPr id="15369" name="AutoShape 11"/>
          <p:cNvSpPr>
            <a:spLocks noChangeArrowheads="1"/>
          </p:cNvSpPr>
          <p:nvPr/>
        </p:nvSpPr>
        <p:spPr bwMode="auto">
          <a:xfrm flipH="1">
            <a:off x="4191000" y="5257800"/>
            <a:ext cx="1447800" cy="381000"/>
          </a:xfrm>
          <a:prstGeom prst="rightArrow">
            <a:avLst>
              <a:gd name="adj1" fmla="val 50000"/>
              <a:gd name="adj2" fmla="val 95000"/>
            </a:avLst>
          </a:prstGeom>
          <a:gradFill rotWithShape="0">
            <a:gsLst>
              <a:gs pos="0">
                <a:srgbClr val="B8CD8D"/>
              </a:gs>
              <a:gs pos="100000">
                <a:srgbClr val="161911"/>
              </a:gs>
            </a:gsLst>
            <a:path path="rect">
              <a:fillToRect l="50000" t="50000" r="50000" b="50000"/>
            </a:path>
          </a:gradFill>
          <a:ln w="9525">
            <a:solidFill>
              <a:schemeClr val="tx1"/>
            </a:solidFill>
            <a:miter lim="800000"/>
            <a:headEnd/>
            <a:tailEnd/>
          </a:ln>
        </p:spPr>
        <p:txBody>
          <a:bodyPr wrap="none" anchor="ctr"/>
          <a:lstStyle/>
          <a:p>
            <a:endParaRPr lang="es-CO"/>
          </a:p>
        </p:txBody>
      </p:sp>
      <p:sp>
        <p:nvSpPr>
          <p:cNvPr id="18446" name="AutoShape 14"/>
          <p:cNvSpPr>
            <a:spLocks noChangeArrowheads="1"/>
          </p:cNvSpPr>
          <p:nvPr/>
        </p:nvSpPr>
        <p:spPr bwMode="auto">
          <a:xfrm>
            <a:off x="6858000" y="2819400"/>
            <a:ext cx="457200" cy="1676400"/>
          </a:xfrm>
          <a:prstGeom prst="downArrow">
            <a:avLst>
              <a:gd name="adj1" fmla="val 50000"/>
              <a:gd name="adj2" fmla="val 91667"/>
            </a:avLst>
          </a:prstGeom>
          <a:gradFill rotWithShape="0">
            <a:gsLst>
              <a:gs pos="0">
                <a:schemeClr val="accent1"/>
              </a:gs>
              <a:gs pos="100000">
                <a:schemeClr val="accent1">
                  <a:gamma/>
                  <a:shade val="26275"/>
                  <a:invGamma/>
                </a:schemeClr>
              </a:gs>
            </a:gsLst>
            <a:path path="rect">
              <a:fillToRect l="50000" t="50000" r="50000" b="50000"/>
            </a:path>
          </a:gradFill>
          <a:ln w="9525">
            <a:solidFill>
              <a:schemeClr val="tx1"/>
            </a:solidFill>
            <a:miter lim="800000"/>
            <a:headEnd/>
            <a:tailEnd/>
          </a:ln>
          <a:effectLst/>
        </p:spPr>
        <p:txBody>
          <a:bodyPr wrap="none" anchor="ctr"/>
          <a:lstStyle/>
          <a:p>
            <a:pPr>
              <a:defRPr/>
            </a:pPr>
            <a:endParaRPr lang="es-CO"/>
          </a:p>
        </p:txBody>
      </p:sp>
      <p:sp>
        <p:nvSpPr>
          <p:cNvPr id="18447" name="AutoShape 15"/>
          <p:cNvSpPr>
            <a:spLocks noChangeArrowheads="1"/>
          </p:cNvSpPr>
          <p:nvPr/>
        </p:nvSpPr>
        <p:spPr bwMode="auto">
          <a:xfrm flipV="1">
            <a:off x="2514600" y="2971800"/>
            <a:ext cx="457200" cy="2057400"/>
          </a:xfrm>
          <a:prstGeom prst="downArrow">
            <a:avLst>
              <a:gd name="adj1" fmla="val 50000"/>
              <a:gd name="adj2" fmla="val 112500"/>
            </a:avLst>
          </a:prstGeom>
          <a:gradFill rotWithShape="0">
            <a:gsLst>
              <a:gs pos="0">
                <a:schemeClr val="accent1"/>
              </a:gs>
              <a:gs pos="100000">
                <a:schemeClr val="accent1">
                  <a:gamma/>
                  <a:shade val="26275"/>
                  <a:invGamma/>
                </a:schemeClr>
              </a:gs>
            </a:gsLst>
            <a:path path="rect">
              <a:fillToRect l="50000" t="50000" r="50000" b="50000"/>
            </a:path>
          </a:gradFill>
          <a:ln w="9525">
            <a:solidFill>
              <a:schemeClr val="tx1"/>
            </a:solidFill>
            <a:miter lim="800000"/>
            <a:headEnd/>
            <a:tailEnd/>
          </a:ln>
          <a:effectLst/>
        </p:spPr>
        <p:txBody>
          <a:bodyPr wrap="none" anchor="ctr"/>
          <a:lstStyle/>
          <a:p>
            <a:pPr>
              <a:defRPr/>
            </a:pPr>
            <a:endParaRPr lang="es-CO"/>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6387"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DISEÑO DEL PUESTO DE TRABAJO</a:t>
            </a:r>
            <a:endParaRPr lang="es-ES" b="1">
              <a:solidFill>
                <a:srgbClr val="FF3300"/>
              </a:solidFill>
            </a:endParaRPr>
          </a:p>
        </p:txBody>
      </p:sp>
      <p:sp>
        <p:nvSpPr>
          <p:cNvPr id="16388" name="Text Box 3"/>
          <p:cNvSpPr txBox="1">
            <a:spLocks noChangeArrowheads="1"/>
          </p:cNvSpPr>
          <p:nvPr/>
        </p:nvSpPr>
        <p:spPr bwMode="auto">
          <a:xfrm>
            <a:off x="1066800" y="1143000"/>
            <a:ext cx="7543800" cy="5121275"/>
          </a:xfrm>
          <a:prstGeom prst="rect">
            <a:avLst/>
          </a:prstGeom>
          <a:noFill/>
          <a:ln w="9525">
            <a:noFill/>
            <a:miter lim="800000"/>
            <a:headEnd/>
            <a:tailEnd/>
          </a:ln>
        </p:spPr>
        <p:txBody>
          <a:bodyPr>
            <a:spAutoFit/>
          </a:bodyPr>
          <a:lstStyle/>
          <a:p>
            <a:pPr marL="457200" indent="-457200" algn="just">
              <a:spcBef>
                <a:spcPct val="50000"/>
              </a:spcBef>
            </a:pPr>
            <a:r>
              <a:rPr lang="es-ES_tradnl" sz="2000">
                <a:latin typeface="Comic Sans MS" pitchFamily="66" charset="0"/>
              </a:rPr>
              <a:t>La solución al problema radica en el mismo momento en que se diseña el puesto de trabajo. Hemos de tener en cuenta:</a:t>
            </a:r>
          </a:p>
          <a:p>
            <a:pPr marL="457200" indent="-457200" algn="just">
              <a:spcBef>
                <a:spcPct val="50000"/>
              </a:spcBef>
              <a:buClr>
                <a:srgbClr val="FF3300"/>
              </a:buClr>
              <a:buFontTx/>
              <a:buAutoNum type="arabicPeriod"/>
            </a:pPr>
            <a:r>
              <a:rPr lang="es-ES_tradnl" sz="2000">
                <a:latin typeface="Comic Sans MS" pitchFamily="66" charset="0"/>
              </a:rPr>
              <a:t>Reducción del esfuerzo. </a:t>
            </a:r>
          </a:p>
          <a:p>
            <a:pPr marL="914400" lvl="1" indent="-457200" algn="just">
              <a:spcBef>
                <a:spcPct val="50000"/>
              </a:spcBef>
              <a:buClr>
                <a:schemeClr val="tx1"/>
              </a:buClr>
              <a:buFont typeface="Wingdings" pitchFamily="2" charset="2"/>
              <a:buChar char="§"/>
            </a:pPr>
            <a:r>
              <a:rPr lang="es-ES_tradnl" sz="2000">
                <a:latin typeface="Comic Sans MS" pitchFamily="66" charset="0"/>
              </a:rPr>
              <a:t>Uso de materiales en buen estado favoreciendo la economía de esfuerzo.</a:t>
            </a:r>
          </a:p>
          <a:p>
            <a:pPr marL="914400" lvl="1" indent="-457200" algn="just">
              <a:spcBef>
                <a:spcPct val="50000"/>
              </a:spcBef>
              <a:buClr>
                <a:schemeClr val="tx1"/>
              </a:buClr>
              <a:buFont typeface="Wingdings" pitchFamily="2" charset="2"/>
              <a:buChar char="§"/>
            </a:pPr>
            <a:r>
              <a:rPr lang="es-ES_tradnl" sz="2000">
                <a:latin typeface="Comic Sans MS" pitchFamily="66" charset="0"/>
              </a:rPr>
              <a:t>Adiestramiento en técnicas que permitan el ahorro de esfuerzos</a:t>
            </a:r>
          </a:p>
          <a:p>
            <a:pPr marL="914400" lvl="1" indent="-457200" algn="just">
              <a:spcBef>
                <a:spcPct val="50000"/>
              </a:spcBef>
              <a:buClr>
                <a:schemeClr val="tx1"/>
              </a:buClr>
              <a:buFont typeface="Wingdings" pitchFamily="2" charset="2"/>
              <a:buChar char="§"/>
            </a:pPr>
            <a:r>
              <a:rPr lang="es-ES_tradnl" sz="2000">
                <a:latin typeface="Comic Sans MS" pitchFamily="66" charset="0"/>
              </a:rPr>
              <a:t>Distribución de la fuerza, mejor el uso de varios dedos a uno solo o el uso alternativo de las manos</a:t>
            </a:r>
          </a:p>
          <a:p>
            <a:pPr marL="457200" indent="-457200" algn="just">
              <a:spcBef>
                <a:spcPct val="50000"/>
              </a:spcBef>
              <a:buClr>
                <a:srgbClr val="FF3300"/>
              </a:buClr>
              <a:buFontTx/>
              <a:buAutoNum type="arabicPeriod"/>
            </a:pPr>
            <a:r>
              <a:rPr lang="es-ES_tradnl" sz="2000">
                <a:latin typeface="Comic Sans MS" pitchFamily="66" charset="0"/>
              </a:rPr>
              <a:t>Reducción de la repetitividad. Debemos identificar los factores condicionantes, y fomentar el adiestramiento.</a:t>
            </a:r>
          </a:p>
          <a:p>
            <a:pPr marL="457200" indent="-457200" algn="just">
              <a:spcBef>
                <a:spcPct val="50000"/>
              </a:spcBef>
              <a:buClr>
                <a:srgbClr val="FF3300"/>
              </a:buClr>
              <a:buFontTx/>
              <a:buAutoNum type="arabicPeriod"/>
            </a:pPr>
            <a:r>
              <a:rPr lang="es-ES_tradnl" sz="2000">
                <a:latin typeface="Comic Sans MS" pitchFamily="66" charset="0"/>
              </a:rPr>
              <a:t>Rotación de los puestos de trabajo.</a:t>
            </a:r>
          </a:p>
          <a:p>
            <a:pPr marL="457200" indent="-457200" algn="just">
              <a:spcBef>
                <a:spcPct val="50000"/>
              </a:spcBef>
            </a:pPr>
            <a:endParaRPr lang="es-ES_tradnl"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7411" name="Text Box 3"/>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CARGA MENTAL</a:t>
            </a:r>
            <a:endParaRPr lang="es-ES" b="1">
              <a:solidFill>
                <a:srgbClr val="FF3300"/>
              </a:solidFill>
            </a:endParaRPr>
          </a:p>
        </p:txBody>
      </p:sp>
      <p:sp>
        <p:nvSpPr>
          <p:cNvPr id="17412" name="Text Box 4"/>
          <p:cNvSpPr txBox="1">
            <a:spLocks noChangeArrowheads="1"/>
          </p:cNvSpPr>
          <p:nvPr/>
        </p:nvSpPr>
        <p:spPr bwMode="auto">
          <a:xfrm>
            <a:off x="1295400" y="1295400"/>
            <a:ext cx="7391400" cy="641350"/>
          </a:xfrm>
          <a:prstGeom prst="rect">
            <a:avLst/>
          </a:prstGeom>
          <a:noFill/>
          <a:ln w="9525">
            <a:noFill/>
            <a:miter lim="800000"/>
            <a:headEnd/>
            <a:tailEnd/>
          </a:ln>
        </p:spPr>
        <p:txBody>
          <a:bodyPr>
            <a:spAutoFit/>
          </a:bodyPr>
          <a:lstStyle/>
          <a:p>
            <a:pPr algn="just">
              <a:spcBef>
                <a:spcPct val="50000"/>
              </a:spcBef>
            </a:pPr>
            <a:r>
              <a:rPr lang="es-ES_tradnl" sz="1800">
                <a:latin typeface="Comic Sans MS" pitchFamily="66" charset="0"/>
              </a:rPr>
              <a:t>Es el nivel de exigencia de la tarea. Mas en la realización de una tarea mental  intervienen unos mecanismos fisiológicos, que son:</a:t>
            </a:r>
            <a:endParaRPr lang="es-ES" sz="1800">
              <a:latin typeface="Comic Sans MS" pitchFamily="66" charset="0"/>
            </a:endParaRPr>
          </a:p>
        </p:txBody>
      </p:sp>
      <p:sp>
        <p:nvSpPr>
          <p:cNvPr id="17413" name="AutoShape 8"/>
          <p:cNvSpPr>
            <a:spLocks noChangeArrowheads="1"/>
          </p:cNvSpPr>
          <p:nvPr/>
        </p:nvSpPr>
        <p:spPr bwMode="auto">
          <a:xfrm>
            <a:off x="3657600" y="2133600"/>
            <a:ext cx="2286000" cy="1524000"/>
          </a:xfrm>
          <a:prstGeom prst="leftRightArrowCallout">
            <a:avLst>
              <a:gd name="adj1" fmla="val 25000"/>
              <a:gd name="adj2" fmla="val 25000"/>
              <a:gd name="adj3" fmla="val 18750"/>
              <a:gd name="adj4" fmla="val 50000"/>
            </a:avLst>
          </a:prstGeom>
          <a:gradFill rotWithShape="0">
            <a:gsLst>
              <a:gs pos="0">
                <a:srgbClr val="DDE7CA"/>
              </a:gs>
              <a:gs pos="100000">
                <a:srgbClr val="BBCF93"/>
              </a:gs>
            </a:gsLst>
            <a:path path="rect">
              <a:fillToRect l="50000" t="50000" r="50000" b="50000"/>
            </a:path>
          </a:gradFill>
          <a:ln w="9525">
            <a:noFill/>
            <a:miter lim="800000"/>
            <a:headEnd/>
            <a:tailEnd/>
          </a:ln>
        </p:spPr>
        <p:txBody>
          <a:bodyPr wrap="none" anchor="ctr"/>
          <a:lstStyle/>
          <a:p>
            <a:pPr algn="ctr"/>
            <a:r>
              <a:rPr lang="es-ES_tradnl"/>
              <a:t>TAREA</a:t>
            </a:r>
            <a:endParaRPr lang="es-ES"/>
          </a:p>
        </p:txBody>
      </p:sp>
      <p:sp>
        <p:nvSpPr>
          <p:cNvPr id="17414" name="Text Box 9"/>
          <p:cNvSpPr txBox="1">
            <a:spLocks noChangeArrowheads="1"/>
          </p:cNvSpPr>
          <p:nvPr/>
        </p:nvSpPr>
        <p:spPr bwMode="auto">
          <a:xfrm>
            <a:off x="1143000" y="4114800"/>
            <a:ext cx="3505200" cy="1314450"/>
          </a:xfrm>
          <a:prstGeom prst="rect">
            <a:avLst/>
          </a:prstGeom>
          <a:noFill/>
          <a:ln w="12700">
            <a:noFill/>
            <a:miter lim="800000"/>
            <a:headEnd/>
            <a:tailEnd/>
          </a:ln>
        </p:spPr>
        <p:txBody>
          <a:bodyPr>
            <a:spAutoFit/>
          </a:bodyPr>
          <a:lstStyle/>
          <a:p>
            <a:pPr algn="just">
              <a:spcBef>
                <a:spcPct val="50000"/>
              </a:spcBef>
            </a:pPr>
            <a:r>
              <a:rPr lang="es-ES_tradnl" sz="1600">
                <a:latin typeface="Comic Sans MS" pitchFamily="66" charset="0"/>
              </a:rPr>
              <a:t>En nuestro puesto de trabajo recibimos órdenes, informaciones, etc que debemos interpretar y realizar. Se reciben a través de los sentidos</a:t>
            </a:r>
            <a:endParaRPr lang="es-ES" sz="1600">
              <a:latin typeface="Comic Sans MS" pitchFamily="66" charset="0"/>
            </a:endParaRPr>
          </a:p>
        </p:txBody>
      </p:sp>
      <p:sp>
        <p:nvSpPr>
          <p:cNvPr id="17415" name="Text Box 10"/>
          <p:cNvSpPr txBox="1">
            <a:spLocks noChangeArrowheads="1"/>
          </p:cNvSpPr>
          <p:nvPr/>
        </p:nvSpPr>
        <p:spPr bwMode="auto">
          <a:xfrm>
            <a:off x="5105400" y="4191000"/>
            <a:ext cx="3429000" cy="1069975"/>
          </a:xfrm>
          <a:prstGeom prst="rect">
            <a:avLst/>
          </a:prstGeom>
          <a:noFill/>
          <a:ln w="12700">
            <a:noFill/>
            <a:miter lim="800000"/>
            <a:headEnd/>
            <a:tailEnd/>
          </a:ln>
        </p:spPr>
        <p:txBody>
          <a:bodyPr>
            <a:spAutoFit/>
          </a:bodyPr>
          <a:lstStyle/>
          <a:p>
            <a:pPr algn="just">
              <a:spcBef>
                <a:spcPct val="50000"/>
              </a:spcBef>
            </a:pPr>
            <a:r>
              <a:rPr lang="es-ES_tradnl" sz="1600">
                <a:latin typeface="Comic Sans MS" pitchFamily="66" charset="0"/>
              </a:rPr>
              <a:t>El cerebro interpreta el mensaje  y actúa en consecuencia. La repetitividad produce la carga mental</a:t>
            </a:r>
            <a:endParaRPr lang="es-ES" sz="1600">
              <a:latin typeface="Comic Sans MS" pitchFamily="66" charset="0"/>
            </a:endParaRPr>
          </a:p>
        </p:txBody>
      </p:sp>
      <p:sp>
        <p:nvSpPr>
          <p:cNvPr id="17416" name="AutoShape 11"/>
          <p:cNvSpPr>
            <a:spLocks noChangeArrowheads="1"/>
          </p:cNvSpPr>
          <p:nvPr/>
        </p:nvSpPr>
        <p:spPr bwMode="auto">
          <a:xfrm>
            <a:off x="1371600" y="2514600"/>
            <a:ext cx="2057400" cy="1371600"/>
          </a:xfrm>
          <a:prstGeom prst="downArrowCallout">
            <a:avLst>
              <a:gd name="adj1" fmla="val 37500"/>
              <a:gd name="adj2" fmla="val 37500"/>
              <a:gd name="adj3" fmla="val 16667"/>
              <a:gd name="adj4" fmla="val 66667"/>
            </a:avLst>
          </a:prstGeom>
          <a:gradFill rotWithShape="0">
            <a:gsLst>
              <a:gs pos="0">
                <a:srgbClr val="CCFFCC"/>
              </a:gs>
              <a:gs pos="100000">
                <a:srgbClr val="F6FFF6"/>
              </a:gs>
            </a:gsLst>
            <a:path path="rect">
              <a:fillToRect t="100000" r="100000"/>
            </a:path>
          </a:gradFill>
          <a:ln w="9525">
            <a:noFill/>
            <a:miter lim="800000"/>
            <a:headEnd/>
            <a:tailEnd/>
          </a:ln>
        </p:spPr>
        <p:txBody>
          <a:bodyPr wrap="none" anchor="ctr"/>
          <a:lstStyle/>
          <a:p>
            <a:pPr algn="ctr"/>
            <a:r>
              <a:rPr lang="es-ES_tradnl" sz="1600">
                <a:latin typeface="Comic Sans MS" pitchFamily="66" charset="0"/>
              </a:rPr>
              <a:t>Recepción sensitiva</a:t>
            </a:r>
          </a:p>
          <a:p>
            <a:pPr algn="ctr"/>
            <a:r>
              <a:rPr lang="es-ES_tradnl" sz="1600">
                <a:latin typeface="Comic Sans MS" pitchFamily="66" charset="0"/>
              </a:rPr>
              <a:t> de la información</a:t>
            </a:r>
            <a:endParaRPr lang="es-ES" sz="1600">
              <a:latin typeface="Comic Sans MS" pitchFamily="66" charset="0"/>
            </a:endParaRPr>
          </a:p>
        </p:txBody>
      </p:sp>
      <p:sp>
        <p:nvSpPr>
          <p:cNvPr id="17417" name="AutoShape 12"/>
          <p:cNvSpPr>
            <a:spLocks noChangeArrowheads="1"/>
          </p:cNvSpPr>
          <p:nvPr/>
        </p:nvSpPr>
        <p:spPr bwMode="auto">
          <a:xfrm>
            <a:off x="6172200" y="2514600"/>
            <a:ext cx="2286000" cy="1371600"/>
          </a:xfrm>
          <a:prstGeom prst="downArrowCallout">
            <a:avLst>
              <a:gd name="adj1" fmla="val 41667"/>
              <a:gd name="adj2" fmla="val 41667"/>
              <a:gd name="adj3" fmla="val 16667"/>
              <a:gd name="adj4" fmla="val 66667"/>
            </a:avLst>
          </a:prstGeom>
          <a:gradFill rotWithShape="0">
            <a:gsLst>
              <a:gs pos="0">
                <a:srgbClr val="CCFFCC"/>
              </a:gs>
              <a:gs pos="100000">
                <a:srgbClr val="F6FFF6"/>
              </a:gs>
            </a:gsLst>
            <a:path path="rect">
              <a:fillToRect t="100000" r="100000"/>
            </a:path>
          </a:gradFill>
          <a:ln w="9525">
            <a:noFill/>
            <a:miter lim="800000"/>
            <a:headEnd/>
            <a:tailEnd/>
          </a:ln>
        </p:spPr>
        <p:txBody>
          <a:bodyPr wrap="none" anchor="ctr"/>
          <a:lstStyle/>
          <a:p>
            <a:pPr algn="ctr"/>
            <a:r>
              <a:rPr lang="es-ES_tradnl" sz="1600">
                <a:latin typeface="Comic Sans MS" pitchFamily="66" charset="0"/>
              </a:rPr>
              <a:t>Información procesada </a:t>
            </a:r>
          </a:p>
          <a:p>
            <a:pPr algn="ctr"/>
            <a:r>
              <a:rPr lang="es-ES_tradnl" sz="1600">
                <a:latin typeface="Comic Sans MS" pitchFamily="66" charset="0"/>
              </a:rPr>
              <a:t>por el cerebro</a:t>
            </a:r>
            <a:endParaRPr lang="es-ES" sz="16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8435"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ÍNDICES DE CARGA MENTAL</a:t>
            </a:r>
            <a:endParaRPr lang="es-ES" b="1">
              <a:solidFill>
                <a:srgbClr val="FF3300"/>
              </a:solidFill>
            </a:endParaRPr>
          </a:p>
        </p:txBody>
      </p:sp>
      <p:sp>
        <p:nvSpPr>
          <p:cNvPr id="18436" name="Text Box 3"/>
          <p:cNvSpPr txBox="1">
            <a:spLocks noChangeArrowheads="1"/>
          </p:cNvSpPr>
          <p:nvPr/>
        </p:nvSpPr>
        <p:spPr bwMode="auto">
          <a:xfrm>
            <a:off x="1219200" y="1752600"/>
            <a:ext cx="7391400" cy="3597275"/>
          </a:xfrm>
          <a:prstGeom prst="rect">
            <a:avLst/>
          </a:prstGeom>
          <a:noFill/>
          <a:ln w="9525">
            <a:noFill/>
            <a:miter lim="800000"/>
            <a:headEnd/>
            <a:tailEnd/>
          </a:ln>
        </p:spPr>
        <p:txBody>
          <a:bodyPr>
            <a:spAutoFit/>
          </a:bodyPr>
          <a:lstStyle/>
          <a:p>
            <a:pPr algn="just">
              <a:spcBef>
                <a:spcPct val="50000"/>
              </a:spcBef>
            </a:pPr>
            <a:r>
              <a:rPr lang="es-ES_tradnl" sz="2000">
                <a:latin typeface="Comic Sans MS" pitchFamily="66" charset="0"/>
              </a:rPr>
              <a:t>Nos permite su valoración observando las características concretas de una tarea, independientemente de quién la realiza.</a:t>
            </a:r>
          </a:p>
          <a:p>
            <a:pPr algn="just">
              <a:spcBef>
                <a:spcPct val="50000"/>
              </a:spcBef>
            </a:pPr>
            <a:r>
              <a:rPr lang="es-ES_tradnl" sz="2000">
                <a:latin typeface="Comic Sans MS" pitchFamily="66" charset="0"/>
              </a:rPr>
              <a:t>Estos elementos son los siguientes:</a:t>
            </a:r>
          </a:p>
          <a:p>
            <a:pPr lvl="1" algn="just">
              <a:spcBef>
                <a:spcPct val="50000"/>
              </a:spcBef>
              <a:buFont typeface="Wingdings" pitchFamily="2" charset="2"/>
              <a:buChar char="v"/>
            </a:pPr>
            <a:r>
              <a:rPr lang="es-ES_tradnl" sz="2000">
                <a:latin typeface="Comic Sans MS" pitchFamily="66" charset="0"/>
              </a:rPr>
              <a:t>ATENCIÓN REQUERIDA</a:t>
            </a:r>
          </a:p>
          <a:p>
            <a:pPr lvl="1" algn="just">
              <a:spcBef>
                <a:spcPct val="50000"/>
              </a:spcBef>
              <a:buFont typeface="Wingdings" pitchFamily="2" charset="2"/>
              <a:buChar char="v"/>
            </a:pPr>
            <a:r>
              <a:rPr lang="es-ES_tradnl" sz="2000">
                <a:latin typeface="Comic Sans MS" pitchFamily="66" charset="0"/>
              </a:rPr>
              <a:t>RELACIÓN COMPLEJIDAD-RAPIDEZ</a:t>
            </a:r>
          </a:p>
          <a:p>
            <a:pPr lvl="1" algn="just">
              <a:spcBef>
                <a:spcPct val="50000"/>
              </a:spcBef>
              <a:buFont typeface="Wingdings" pitchFamily="2" charset="2"/>
              <a:buChar char="v"/>
            </a:pPr>
            <a:r>
              <a:rPr lang="es-ES_tradnl" sz="2000">
                <a:latin typeface="Comic Sans MS" pitchFamily="66" charset="0"/>
              </a:rPr>
              <a:t>CARACTERÍSTICAS DEL PUESTO Y MÉTODO DE TRABAJO</a:t>
            </a:r>
          </a:p>
          <a:p>
            <a:pPr lvl="1" algn="just">
              <a:spcBef>
                <a:spcPct val="50000"/>
              </a:spcBef>
              <a:buFont typeface="Wingdings" pitchFamily="2" charset="2"/>
              <a:buChar char="v"/>
            </a:pPr>
            <a:r>
              <a:rPr lang="es-ES_tradnl" sz="2000">
                <a:latin typeface="Comic Sans MS" pitchFamily="66" charset="0"/>
              </a:rPr>
              <a:t>MINUCIOSIDAD</a:t>
            </a:r>
            <a:endParaRPr lang="es-ES"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9459" name="Text Box 2"/>
          <p:cNvSpPr txBox="1">
            <a:spLocks noChangeArrowheads="1"/>
          </p:cNvSpPr>
          <p:nvPr/>
        </p:nvSpPr>
        <p:spPr bwMode="auto">
          <a:xfrm>
            <a:off x="1371600" y="838200"/>
            <a:ext cx="7391400" cy="4841875"/>
          </a:xfrm>
          <a:prstGeom prst="rect">
            <a:avLst/>
          </a:prstGeom>
          <a:noFill/>
          <a:ln w="9525">
            <a:noFill/>
            <a:miter lim="800000"/>
            <a:headEnd/>
            <a:tailEnd/>
          </a:ln>
        </p:spPr>
        <p:txBody>
          <a:bodyPr>
            <a:spAutoFit/>
          </a:bodyPr>
          <a:lstStyle/>
          <a:p>
            <a:pPr algn="just">
              <a:spcBef>
                <a:spcPct val="50000"/>
              </a:spcBef>
            </a:pPr>
            <a:r>
              <a:rPr lang="es-ES_tradnl" sz="2000" b="1">
                <a:solidFill>
                  <a:srgbClr val="339933"/>
                </a:solidFill>
                <a:latin typeface="Comic Sans MS" pitchFamily="66" charset="0"/>
              </a:rPr>
              <a:t>EXIGENCIAS TEMPORALES</a:t>
            </a:r>
          </a:p>
          <a:p>
            <a:pPr algn="just">
              <a:spcBef>
                <a:spcPct val="50000"/>
              </a:spcBef>
            </a:pPr>
            <a:r>
              <a:rPr lang="es-ES_tradnl" sz="1800">
                <a:latin typeface="Comic Sans MS" pitchFamily="66" charset="0"/>
              </a:rPr>
              <a:t>Relaciona la obtención de un rendimiento acordado y el llevar a cabo un ritmo para obtener dicho objetivo.</a:t>
            </a:r>
          </a:p>
          <a:p>
            <a:pPr algn="just">
              <a:spcBef>
                <a:spcPct val="50000"/>
              </a:spcBef>
            </a:pPr>
            <a:r>
              <a:rPr lang="es-ES_tradnl" sz="1800">
                <a:latin typeface="Comic Sans MS" pitchFamily="66" charset="0"/>
              </a:rPr>
              <a:t>Los criterios para evaluar esta exigencia puede ser:</a:t>
            </a:r>
          </a:p>
          <a:p>
            <a:pPr lvl="1" algn="just">
              <a:spcBef>
                <a:spcPct val="50000"/>
              </a:spcBef>
              <a:buFontTx/>
              <a:buBlip>
                <a:blip r:embed="rId2"/>
              </a:buBlip>
            </a:pPr>
            <a:r>
              <a:rPr lang="es-ES_tradnl" sz="1800">
                <a:latin typeface="Comic Sans MS" pitchFamily="66" charset="0"/>
              </a:rPr>
              <a:t> Ritmo de trabajo</a:t>
            </a:r>
          </a:p>
          <a:p>
            <a:pPr lvl="1" algn="just">
              <a:spcBef>
                <a:spcPct val="50000"/>
              </a:spcBef>
              <a:buFontTx/>
              <a:buBlip>
                <a:blip r:embed="rId2"/>
              </a:buBlip>
            </a:pPr>
            <a:r>
              <a:rPr lang="es-ES_tradnl" sz="1800">
                <a:latin typeface="Comic Sans MS" pitchFamily="66" charset="0"/>
              </a:rPr>
              <a:t> Sistemas de remuneración. </a:t>
            </a:r>
          </a:p>
          <a:p>
            <a:pPr lvl="1" algn="just">
              <a:spcBef>
                <a:spcPct val="50000"/>
              </a:spcBef>
              <a:buFontTx/>
              <a:buBlip>
                <a:blip r:embed="rId2"/>
              </a:buBlip>
            </a:pPr>
            <a:r>
              <a:rPr lang="es-ES_tradnl" sz="1800">
                <a:latin typeface="Comic Sans MS" pitchFamily="66" charset="0"/>
              </a:rPr>
              <a:t> Horario, turnos, etc</a:t>
            </a:r>
          </a:p>
          <a:p>
            <a:pPr lvl="1" algn="just">
              <a:spcBef>
                <a:spcPct val="50000"/>
              </a:spcBef>
              <a:buFontTx/>
              <a:buBlip>
                <a:blip r:embed="rId2"/>
              </a:buBlip>
            </a:pPr>
            <a:r>
              <a:rPr lang="es-ES_tradnl" sz="1800">
                <a:latin typeface="Comic Sans MS" pitchFamily="66" charset="0"/>
              </a:rPr>
              <a:t> Método de trabajo. Organización de la jornada laboral, trabajo en cadena, etc.</a:t>
            </a:r>
          </a:p>
          <a:p>
            <a:pPr algn="just">
              <a:spcBef>
                <a:spcPct val="50000"/>
              </a:spcBef>
            </a:pPr>
            <a:r>
              <a:rPr lang="es-ES_tradnl" sz="2000" b="1">
                <a:solidFill>
                  <a:srgbClr val="339933"/>
                </a:solidFill>
                <a:latin typeface="Comic Sans MS" pitchFamily="66" charset="0"/>
              </a:rPr>
              <a:t>COMPLEJIDAD Y RAPIDEZ</a:t>
            </a:r>
          </a:p>
          <a:p>
            <a:pPr algn="just">
              <a:spcBef>
                <a:spcPct val="50000"/>
              </a:spcBef>
            </a:pPr>
            <a:r>
              <a:rPr lang="es-ES_tradnl" sz="1800">
                <a:latin typeface="Comic Sans MS" pitchFamily="66" charset="0"/>
              </a:rPr>
              <a:t>Relaciona el ritmo de trabajo impuesto con las características individuales de la persona. A mayor ritmo, mayor grado de exigencia mental y por lo tanto, mayor carga mental.</a:t>
            </a:r>
            <a:endParaRPr lang="es-ES" sz="18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0483" name="Text Box 2"/>
          <p:cNvSpPr txBox="1">
            <a:spLocks noChangeArrowheads="1"/>
          </p:cNvSpPr>
          <p:nvPr/>
        </p:nvSpPr>
        <p:spPr bwMode="auto">
          <a:xfrm>
            <a:off x="1371600" y="838200"/>
            <a:ext cx="7391400" cy="4567238"/>
          </a:xfrm>
          <a:prstGeom prst="rect">
            <a:avLst/>
          </a:prstGeom>
          <a:noFill/>
          <a:ln w="9525">
            <a:noFill/>
            <a:miter lim="800000"/>
            <a:headEnd/>
            <a:tailEnd/>
          </a:ln>
        </p:spPr>
        <p:txBody>
          <a:bodyPr>
            <a:spAutoFit/>
          </a:bodyPr>
          <a:lstStyle/>
          <a:p>
            <a:pPr algn="just">
              <a:spcBef>
                <a:spcPct val="50000"/>
              </a:spcBef>
            </a:pPr>
            <a:r>
              <a:rPr lang="es-ES_tradnl" sz="2000" b="1">
                <a:solidFill>
                  <a:srgbClr val="339933"/>
                </a:solidFill>
                <a:latin typeface="Comic Sans MS" pitchFamily="66" charset="0"/>
              </a:rPr>
              <a:t>ATENCION REQUERIDA</a:t>
            </a:r>
          </a:p>
          <a:p>
            <a:pPr algn="just">
              <a:spcBef>
                <a:spcPct val="50000"/>
              </a:spcBef>
            </a:pPr>
            <a:r>
              <a:rPr lang="es-ES_tradnl" sz="1800">
                <a:latin typeface="Comic Sans MS" pitchFamily="66" charset="0"/>
              </a:rPr>
              <a:t>El esfuerzo de atención es consecuencia, de una parte del nivel de concentración, y por otra parte, de la continuidad de este esfuerzo.</a:t>
            </a:r>
          </a:p>
          <a:p>
            <a:pPr algn="just">
              <a:spcBef>
                <a:spcPct val="50000"/>
              </a:spcBef>
            </a:pPr>
            <a:r>
              <a:rPr lang="es-ES_tradnl" sz="1800">
                <a:latin typeface="Comic Sans MS" pitchFamily="66" charset="0"/>
              </a:rPr>
              <a:t>Podemos tener en cuenta una serie de criterios:</a:t>
            </a:r>
          </a:p>
          <a:p>
            <a:pPr lvl="1" algn="just">
              <a:spcBef>
                <a:spcPct val="50000"/>
              </a:spcBef>
              <a:buFontTx/>
              <a:buBlip>
                <a:blip r:embed="rId2"/>
              </a:buBlip>
            </a:pPr>
            <a:r>
              <a:rPr lang="es-ES_tradnl" sz="1800">
                <a:latin typeface="Comic Sans MS" pitchFamily="66" charset="0"/>
              </a:rPr>
              <a:t>Nivel de atención perceptiva</a:t>
            </a:r>
          </a:p>
          <a:p>
            <a:pPr lvl="1" algn="just">
              <a:spcBef>
                <a:spcPct val="50000"/>
              </a:spcBef>
              <a:buFontTx/>
              <a:buBlip>
                <a:blip r:embed="rId2"/>
              </a:buBlip>
            </a:pPr>
            <a:r>
              <a:rPr lang="es-ES_tradnl" sz="1800">
                <a:latin typeface="Comic Sans MS" pitchFamily="66" charset="0"/>
              </a:rPr>
              <a:t>Mantenimiento de la atención</a:t>
            </a:r>
          </a:p>
          <a:p>
            <a:pPr lvl="1" algn="just">
              <a:spcBef>
                <a:spcPct val="50000"/>
              </a:spcBef>
              <a:buFontTx/>
              <a:buBlip>
                <a:blip r:embed="rId2"/>
              </a:buBlip>
            </a:pPr>
            <a:r>
              <a:rPr lang="es-ES_tradnl" sz="1800">
                <a:latin typeface="Comic Sans MS" pitchFamily="66" charset="0"/>
              </a:rPr>
              <a:t>Riesgos de accidente durante el proceso productivo</a:t>
            </a:r>
          </a:p>
          <a:p>
            <a:pPr lvl="1" algn="just">
              <a:spcBef>
                <a:spcPct val="50000"/>
              </a:spcBef>
            </a:pPr>
            <a:r>
              <a:rPr lang="es-ES_tradnl" sz="1800">
                <a:latin typeface="Comic Sans MS" pitchFamily="66" charset="0"/>
              </a:rPr>
              <a:t>El mantenimiento de la atención provoca ansiedad por llevar a cabo aceptablemente nuestro trabajo, aumentando las posibilidades de fatiga nerviosa.</a:t>
            </a:r>
          </a:p>
          <a:p>
            <a:pPr algn="just">
              <a:spcBef>
                <a:spcPct val="50000"/>
              </a:spcBef>
            </a:pPr>
            <a:r>
              <a:rPr lang="es-ES_tradnl" sz="2000" b="1">
                <a:solidFill>
                  <a:srgbClr val="339933"/>
                </a:solidFill>
                <a:latin typeface="Comic Sans MS" pitchFamily="66" charset="0"/>
              </a:rPr>
              <a:t>MINUCIOSIDAD</a:t>
            </a:r>
          </a:p>
          <a:p>
            <a:pPr algn="just">
              <a:spcBef>
                <a:spcPct val="50000"/>
              </a:spcBef>
            </a:pPr>
            <a:r>
              <a:rPr lang="es-ES_tradnl" sz="1800">
                <a:latin typeface="Comic Sans MS" pitchFamily="66" charset="0"/>
              </a:rPr>
              <a:t>Se da en trabajos con manipulación de objetos muy pequeños.</a:t>
            </a:r>
            <a:endParaRPr lang="es-ES" sz="18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1507"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FATIGA MENTAL</a:t>
            </a:r>
            <a:endParaRPr lang="es-ES" b="1">
              <a:solidFill>
                <a:srgbClr val="FF3300"/>
              </a:solidFill>
            </a:endParaRPr>
          </a:p>
        </p:txBody>
      </p:sp>
      <p:sp>
        <p:nvSpPr>
          <p:cNvPr id="21508" name="Text Box 3"/>
          <p:cNvSpPr txBox="1">
            <a:spLocks noChangeArrowheads="1"/>
          </p:cNvSpPr>
          <p:nvPr/>
        </p:nvSpPr>
        <p:spPr bwMode="auto">
          <a:xfrm>
            <a:off x="1219200" y="1752600"/>
            <a:ext cx="7086600" cy="4079875"/>
          </a:xfrm>
          <a:prstGeom prst="rect">
            <a:avLst/>
          </a:prstGeom>
          <a:noFill/>
          <a:ln w="9525">
            <a:noFill/>
            <a:miter lim="800000"/>
            <a:headEnd/>
            <a:tailEnd/>
          </a:ln>
        </p:spPr>
        <p:txBody>
          <a:bodyPr>
            <a:spAutoFit/>
          </a:bodyPr>
          <a:lstStyle/>
          <a:p>
            <a:pPr algn="just">
              <a:spcBef>
                <a:spcPct val="50000"/>
              </a:spcBef>
            </a:pPr>
            <a:r>
              <a:rPr lang="es-ES_tradnl" sz="1800">
                <a:latin typeface="Comic Sans MS" pitchFamily="66" charset="0"/>
              </a:rPr>
              <a:t>Cuando el trabajo requiere el mantenimiento de constante de la atención aparece la FATIGA MENTAL.</a:t>
            </a:r>
          </a:p>
          <a:p>
            <a:pPr algn="just">
              <a:spcBef>
                <a:spcPct val="50000"/>
              </a:spcBef>
            </a:pPr>
            <a:r>
              <a:rPr lang="es-ES_tradnl" sz="1800">
                <a:latin typeface="Comic Sans MS" pitchFamily="66" charset="0"/>
              </a:rPr>
              <a:t>Las principales manifestaciones de la fatiga mental habitual son</a:t>
            </a:r>
          </a:p>
          <a:p>
            <a:pPr lvl="1" algn="just">
              <a:spcBef>
                <a:spcPct val="50000"/>
              </a:spcBef>
              <a:buFontTx/>
              <a:buBlip>
                <a:blip r:embed="rId2"/>
              </a:buBlip>
            </a:pPr>
            <a:r>
              <a:rPr lang="es-ES_tradnl" sz="1800">
                <a:latin typeface="Comic Sans MS" pitchFamily="66" charset="0"/>
              </a:rPr>
              <a:t> Disminución de la atención</a:t>
            </a:r>
          </a:p>
          <a:p>
            <a:pPr lvl="1" algn="just">
              <a:spcBef>
                <a:spcPct val="50000"/>
              </a:spcBef>
              <a:buFontTx/>
              <a:buBlip>
                <a:blip r:embed="rId2"/>
              </a:buBlip>
            </a:pPr>
            <a:r>
              <a:rPr lang="es-ES_tradnl" sz="1800">
                <a:latin typeface="Comic Sans MS" pitchFamily="66" charset="0"/>
              </a:rPr>
              <a:t> Pensamiento lento</a:t>
            </a:r>
          </a:p>
          <a:p>
            <a:pPr lvl="1" algn="just">
              <a:spcBef>
                <a:spcPct val="50000"/>
              </a:spcBef>
              <a:buFontTx/>
              <a:buBlip>
                <a:blip r:embed="rId2"/>
              </a:buBlip>
            </a:pPr>
            <a:r>
              <a:rPr lang="es-ES_tradnl" sz="1800">
                <a:latin typeface="Comic Sans MS" pitchFamily="66" charset="0"/>
              </a:rPr>
              <a:t> Disminución de la motivación.</a:t>
            </a:r>
          </a:p>
          <a:p>
            <a:pPr algn="just">
              <a:spcBef>
                <a:spcPct val="50000"/>
              </a:spcBef>
            </a:pPr>
            <a:r>
              <a:rPr lang="es-ES_tradnl" sz="1800">
                <a:latin typeface="Comic Sans MS" pitchFamily="66" charset="0"/>
              </a:rPr>
              <a:t>Con una adecuada recuperación los síntomas desaparecen y se recupera el nivel de atención. Como prevención podemos llevar a cabo:</a:t>
            </a:r>
          </a:p>
          <a:p>
            <a:pPr lvl="1" algn="just">
              <a:spcBef>
                <a:spcPct val="50000"/>
              </a:spcBef>
              <a:buFontTx/>
              <a:buBlip>
                <a:blip r:embed="rId3"/>
              </a:buBlip>
            </a:pPr>
            <a:r>
              <a:rPr lang="es-ES_tradnl" sz="1800">
                <a:latin typeface="Comic Sans MS" pitchFamily="66" charset="0"/>
              </a:rPr>
              <a:t> rotación del puesto de trabajo, o </a:t>
            </a:r>
          </a:p>
          <a:p>
            <a:pPr lvl="1" algn="just">
              <a:spcBef>
                <a:spcPct val="50000"/>
              </a:spcBef>
              <a:buFontTx/>
              <a:buBlip>
                <a:blip r:embed="rId3"/>
              </a:buBlip>
            </a:pPr>
            <a:r>
              <a:rPr lang="es-ES_tradnl" sz="1800">
                <a:latin typeface="Comic Sans MS" pitchFamily="66" charset="0"/>
              </a:rPr>
              <a:t> descansos adecuados</a:t>
            </a: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4099" name="Text Box 2"/>
          <p:cNvSpPr txBox="1">
            <a:spLocks noChangeArrowheads="1"/>
          </p:cNvSpPr>
          <p:nvPr/>
        </p:nvSpPr>
        <p:spPr bwMode="auto">
          <a:xfrm>
            <a:off x="1295400" y="914400"/>
            <a:ext cx="7315200" cy="1135063"/>
          </a:xfrm>
          <a:prstGeom prst="rect">
            <a:avLst/>
          </a:prstGeom>
          <a:noFill/>
          <a:ln w="9525">
            <a:noFill/>
            <a:miter lim="800000"/>
            <a:headEnd/>
            <a:tailEnd/>
          </a:ln>
        </p:spPr>
        <p:txBody>
          <a:bodyPr>
            <a:spAutoFit/>
          </a:bodyPr>
          <a:lstStyle/>
          <a:p>
            <a:pPr algn="just">
              <a:lnSpc>
                <a:spcPct val="75000"/>
              </a:lnSpc>
              <a:spcBef>
                <a:spcPct val="50000"/>
              </a:spcBef>
              <a:buFont typeface="Wingdings" pitchFamily="2" charset="2"/>
              <a:buChar char="Ø"/>
            </a:pPr>
            <a:r>
              <a:rPr lang="es-ES_tradnl" sz="1600">
                <a:latin typeface="Comic Sans MS" pitchFamily="66" charset="0"/>
              </a:rPr>
              <a:t>Es el conjunto de requerimientos psico-físicos a los que se ve sometida la persona a lo largo de su jornada laboral.</a:t>
            </a:r>
          </a:p>
          <a:p>
            <a:pPr algn="just">
              <a:lnSpc>
                <a:spcPct val="75000"/>
              </a:lnSpc>
              <a:spcBef>
                <a:spcPct val="50000"/>
              </a:spcBef>
              <a:buFont typeface="Wingdings" pitchFamily="2" charset="2"/>
              <a:buChar char="Ø"/>
            </a:pPr>
            <a:r>
              <a:rPr lang="es-ES_tradnl" sz="1600">
                <a:latin typeface="Comic Sans MS" pitchFamily="66" charset="0"/>
              </a:rPr>
              <a:t>Su OBJETIVO PRINCIPAL es el nivel o grado de exigencia de tareas a realizar,por encima de las cuales el trabajador puede tener consecuencias negativas.</a:t>
            </a:r>
            <a:endParaRPr lang="es-ES">
              <a:latin typeface="Comic Sans MS" pitchFamily="66" charset="0"/>
            </a:endParaRPr>
          </a:p>
        </p:txBody>
      </p:sp>
      <p:sp>
        <p:nvSpPr>
          <p:cNvPr id="2051" name="Oval 3"/>
          <p:cNvSpPr>
            <a:spLocks noChangeArrowheads="1"/>
          </p:cNvSpPr>
          <p:nvPr/>
        </p:nvSpPr>
        <p:spPr bwMode="auto">
          <a:xfrm>
            <a:off x="2971800" y="3276600"/>
            <a:ext cx="3962400" cy="1447800"/>
          </a:xfrm>
          <a:prstGeom prst="ellipse">
            <a:avLst/>
          </a:prstGeom>
          <a:gradFill rotWithShape="0">
            <a:gsLst>
              <a:gs pos="0">
                <a:schemeClr val="hlink"/>
              </a:gs>
              <a:gs pos="100000">
                <a:schemeClr val="hlink">
                  <a:gamma/>
                  <a:tint val="3922"/>
                  <a:invGamma/>
                </a:schemeClr>
              </a:gs>
            </a:gsLst>
            <a:path path="rect">
              <a:fillToRect t="100000" r="100000"/>
            </a:path>
          </a:gradFill>
          <a:ln w="12700">
            <a:solidFill>
              <a:schemeClr val="tx1"/>
            </a:solidFill>
            <a:round/>
            <a:headEnd/>
            <a:tailEnd/>
          </a:ln>
          <a:effectLst/>
        </p:spPr>
        <p:txBody>
          <a:bodyPr wrap="none" anchor="ctr"/>
          <a:lstStyle/>
          <a:p>
            <a:pPr>
              <a:defRPr/>
            </a:pPr>
            <a:endParaRPr lang="es-CO"/>
          </a:p>
        </p:txBody>
      </p:sp>
      <p:sp>
        <p:nvSpPr>
          <p:cNvPr id="4101" name="Text Box 4"/>
          <p:cNvSpPr txBox="1">
            <a:spLocks noChangeArrowheads="1"/>
          </p:cNvSpPr>
          <p:nvPr/>
        </p:nvSpPr>
        <p:spPr bwMode="auto">
          <a:xfrm>
            <a:off x="3505200" y="3657600"/>
            <a:ext cx="2971800" cy="641350"/>
          </a:xfrm>
          <a:prstGeom prst="rect">
            <a:avLst/>
          </a:prstGeom>
          <a:noFill/>
          <a:ln w="9525">
            <a:noFill/>
            <a:miter lim="800000"/>
            <a:headEnd/>
            <a:tailEnd/>
          </a:ln>
        </p:spPr>
        <p:txBody>
          <a:bodyPr>
            <a:spAutoFit/>
          </a:bodyPr>
          <a:lstStyle/>
          <a:p>
            <a:pPr algn="ctr">
              <a:spcBef>
                <a:spcPct val="50000"/>
              </a:spcBef>
            </a:pPr>
            <a:r>
              <a:rPr lang="es-ES_tradnl" sz="1800" b="1">
                <a:latin typeface="Comic Sans MS" pitchFamily="66" charset="0"/>
              </a:rPr>
              <a:t>CONSECUENCIAS NEGATIVAS</a:t>
            </a:r>
            <a:endParaRPr lang="es-ES" sz="1800" b="1">
              <a:latin typeface="Comic Sans MS" pitchFamily="66" charset="0"/>
            </a:endParaRPr>
          </a:p>
        </p:txBody>
      </p:sp>
      <p:sp>
        <p:nvSpPr>
          <p:cNvPr id="4102" name="Oval 5"/>
          <p:cNvSpPr>
            <a:spLocks noChangeArrowheads="1"/>
          </p:cNvSpPr>
          <p:nvPr/>
        </p:nvSpPr>
        <p:spPr bwMode="auto">
          <a:xfrm>
            <a:off x="1447800" y="2133600"/>
            <a:ext cx="2362200" cy="1066800"/>
          </a:xfrm>
          <a:prstGeom prst="ellipse">
            <a:avLst/>
          </a:prstGeom>
          <a:gradFill rotWithShape="0">
            <a:gsLst>
              <a:gs pos="0">
                <a:srgbClr val="99FF99"/>
              </a:gs>
              <a:gs pos="100000">
                <a:srgbClr val="F1FFF1"/>
              </a:gs>
            </a:gsLst>
            <a:path path="shape">
              <a:fillToRect l="50000" t="50000" r="50000" b="50000"/>
            </a:path>
          </a:gradFill>
          <a:ln w="9525">
            <a:solidFill>
              <a:schemeClr val="tx1"/>
            </a:solidFill>
            <a:round/>
            <a:headEnd/>
            <a:tailEnd/>
          </a:ln>
        </p:spPr>
        <p:txBody>
          <a:bodyPr wrap="none" anchor="ctr"/>
          <a:lstStyle/>
          <a:p>
            <a:endParaRPr lang="es-CO"/>
          </a:p>
        </p:txBody>
      </p:sp>
      <p:sp>
        <p:nvSpPr>
          <p:cNvPr id="4103" name="Oval 7"/>
          <p:cNvSpPr>
            <a:spLocks noChangeArrowheads="1"/>
          </p:cNvSpPr>
          <p:nvPr/>
        </p:nvSpPr>
        <p:spPr bwMode="auto">
          <a:xfrm>
            <a:off x="5410200" y="2133600"/>
            <a:ext cx="2895600" cy="1066800"/>
          </a:xfrm>
          <a:prstGeom prst="ellipse">
            <a:avLst/>
          </a:prstGeom>
          <a:gradFill rotWithShape="0">
            <a:gsLst>
              <a:gs pos="0">
                <a:srgbClr val="99FF99"/>
              </a:gs>
              <a:gs pos="100000">
                <a:srgbClr val="F1FFF1"/>
              </a:gs>
            </a:gsLst>
            <a:path path="shape">
              <a:fillToRect l="50000" t="50000" r="50000" b="50000"/>
            </a:path>
          </a:gradFill>
          <a:ln w="9525">
            <a:solidFill>
              <a:schemeClr val="tx1"/>
            </a:solidFill>
            <a:round/>
            <a:headEnd/>
            <a:tailEnd/>
          </a:ln>
        </p:spPr>
        <p:txBody>
          <a:bodyPr wrap="none" anchor="ctr"/>
          <a:lstStyle/>
          <a:p>
            <a:endParaRPr lang="es-CO"/>
          </a:p>
        </p:txBody>
      </p:sp>
      <p:sp>
        <p:nvSpPr>
          <p:cNvPr id="4104" name="Oval 8"/>
          <p:cNvSpPr>
            <a:spLocks noChangeArrowheads="1"/>
          </p:cNvSpPr>
          <p:nvPr/>
        </p:nvSpPr>
        <p:spPr bwMode="auto">
          <a:xfrm>
            <a:off x="4953000" y="4800600"/>
            <a:ext cx="3505200" cy="1600200"/>
          </a:xfrm>
          <a:prstGeom prst="ellipse">
            <a:avLst/>
          </a:prstGeom>
          <a:gradFill rotWithShape="0">
            <a:gsLst>
              <a:gs pos="0">
                <a:srgbClr val="99FF99"/>
              </a:gs>
              <a:gs pos="100000">
                <a:srgbClr val="F1FFF1"/>
              </a:gs>
            </a:gsLst>
            <a:path path="shape">
              <a:fillToRect l="50000" t="50000" r="50000" b="50000"/>
            </a:path>
          </a:gradFill>
          <a:ln w="9525">
            <a:solidFill>
              <a:schemeClr val="tx1"/>
            </a:solidFill>
            <a:round/>
            <a:headEnd/>
            <a:tailEnd/>
          </a:ln>
        </p:spPr>
        <p:txBody>
          <a:bodyPr wrap="none" anchor="ctr"/>
          <a:lstStyle/>
          <a:p>
            <a:endParaRPr lang="es-CO"/>
          </a:p>
        </p:txBody>
      </p:sp>
      <p:sp>
        <p:nvSpPr>
          <p:cNvPr id="4105" name="Oval 9"/>
          <p:cNvSpPr>
            <a:spLocks noChangeArrowheads="1"/>
          </p:cNvSpPr>
          <p:nvPr/>
        </p:nvSpPr>
        <p:spPr bwMode="auto">
          <a:xfrm>
            <a:off x="1219200" y="4724400"/>
            <a:ext cx="2514600" cy="1219200"/>
          </a:xfrm>
          <a:prstGeom prst="ellipse">
            <a:avLst/>
          </a:prstGeom>
          <a:gradFill rotWithShape="0">
            <a:gsLst>
              <a:gs pos="0">
                <a:srgbClr val="99FF99"/>
              </a:gs>
              <a:gs pos="100000">
                <a:srgbClr val="F1FFF1"/>
              </a:gs>
            </a:gsLst>
            <a:path path="shape">
              <a:fillToRect l="50000" t="50000" r="50000" b="50000"/>
            </a:path>
          </a:gradFill>
          <a:ln w="9525">
            <a:solidFill>
              <a:schemeClr val="tx1"/>
            </a:solidFill>
            <a:round/>
            <a:headEnd/>
            <a:tailEnd/>
          </a:ln>
        </p:spPr>
        <p:txBody>
          <a:bodyPr wrap="none" anchor="ctr"/>
          <a:lstStyle/>
          <a:p>
            <a:endParaRPr lang="es-CO"/>
          </a:p>
        </p:txBody>
      </p:sp>
      <p:sp>
        <p:nvSpPr>
          <p:cNvPr id="4106" name="Text Box 14"/>
          <p:cNvSpPr txBox="1">
            <a:spLocks noChangeArrowheads="1"/>
          </p:cNvSpPr>
          <p:nvPr/>
        </p:nvSpPr>
        <p:spPr bwMode="auto">
          <a:xfrm>
            <a:off x="1752600" y="2514600"/>
            <a:ext cx="1676400" cy="304800"/>
          </a:xfrm>
          <a:prstGeom prst="rect">
            <a:avLst/>
          </a:prstGeom>
          <a:noFill/>
          <a:ln w="9525">
            <a:noFill/>
            <a:miter lim="800000"/>
            <a:headEnd/>
            <a:tailEnd/>
          </a:ln>
        </p:spPr>
        <p:txBody>
          <a:bodyPr>
            <a:spAutoFit/>
          </a:bodyPr>
          <a:lstStyle/>
          <a:p>
            <a:pPr algn="ctr">
              <a:spcBef>
                <a:spcPct val="50000"/>
              </a:spcBef>
            </a:pPr>
            <a:r>
              <a:rPr lang="es-ES_tradnl" sz="1400">
                <a:latin typeface="Comic Sans MS" pitchFamily="66" charset="0"/>
              </a:rPr>
              <a:t>Bajo rendimiento</a:t>
            </a:r>
            <a:endParaRPr lang="es-ES" sz="1400">
              <a:latin typeface="Comic Sans MS" pitchFamily="66" charset="0"/>
            </a:endParaRPr>
          </a:p>
        </p:txBody>
      </p:sp>
      <p:sp>
        <p:nvSpPr>
          <p:cNvPr id="4107" name="Text Box 15"/>
          <p:cNvSpPr txBox="1">
            <a:spLocks noChangeArrowheads="1"/>
          </p:cNvSpPr>
          <p:nvPr/>
        </p:nvSpPr>
        <p:spPr bwMode="auto">
          <a:xfrm>
            <a:off x="5715000" y="5257800"/>
            <a:ext cx="1676400" cy="942975"/>
          </a:xfrm>
          <a:prstGeom prst="rect">
            <a:avLst/>
          </a:prstGeom>
          <a:noFill/>
          <a:ln w="9525">
            <a:noFill/>
            <a:miter lim="800000"/>
            <a:headEnd/>
            <a:tailEnd/>
          </a:ln>
        </p:spPr>
        <p:txBody>
          <a:bodyPr>
            <a:spAutoFit/>
          </a:bodyPr>
          <a:lstStyle/>
          <a:p>
            <a:pPr algn="ctr">
              <a:spcBef>
                <a:spcPct val="50000"/>
              </a:spcBef>
            </a:pPr>
            <a:r>
              <a:rPr lang="es-ES_tradnl" sz="1400">
                <a:latin typeface="Comic Sans MS" pitchFamily="66" charset="0"/>
              </a:rPr>
              <a:t>Aumento de los riesgos de accidente e incidentes</a:t>
            </a:r>
            <a:endParaRPr lang="es-ES" sz="1400">
              <a:latin typeface="Comic Sans MS" pitchFamily="66" charset="0"/>
            </a:endParaRPr>
          </a:p>
        </p:txBody>
      </p:sp>
      <p:sp>
        <p:nvSpPr>
          <p:cNvPr id="4108" name="Text Box 16"/>
          <p:cNvSpPr txBox="1">
            <a:spLocks noChangeArrowheads="1"/>
          </p:cNvSpPr>
          <p:nvPr/>
        </p:nvSpPr>
        <p:spPr bwMode="auto">
          <a:xfrm>
            <a:off x="1752600" y="5029200"/>
            <a:ext cx="1676400" cy="517525"/>
          </a:xfrm>
          <a:prstGeom prst="rect">
            <a:avLst/>
          </a:prstGeom>
          <a:noFill/>
          <a:ln w="9525">
            <a:noFill/>
            <a:miter lim="800000"/>
            <a:headEnd/>
            <a:tailEnd/>
          </a:ln>
        </p:spPr>
        <p:txBody>
          <a:bodyPr>
            <a:spAutoFit/>
          </a:bodyPr>
          <a:lstStyle/>
          <a:p>
            <a:pPr algn="ctr">
              <a:spcBef>
                <a:spcPct val="50000"/>
              </a:spcBef>
            </a:pPr>
            <a:r>
              <a:rPr lang="es-ES_tradnl" sz="1400">
                <a:latin typeface="Comic Sans MS" pitchFamily="66" charset="0"/>
              </a:rPr>
              <a:t>Insatisfacción</a:t>
            </a:r>
            <a:r>
              <a:rPr lang="es-ES_tradnl" sz="1400"/>
              <a:t> creciente</a:t>
            </a:r>
            <a:endParaRPr lang="es-ES" sz="1400"/>
          </a:p>
        </p:txBody>
      </p:sp>
      <p:sp>
        <p:nvSpPr>
          <p:cNvPr id="4109" name="Text Box 17"/>
          <p:cNvSpPr txBox="1">
            <a:spLocks noChangeArrowheads="1"/>
          </p:cNvSpPr>
          <p:nvPr/>
        </p:nvSpPr>
        <p:spPr bwMode="auto">
          <a:xfrm>
            <a:off x="6019800" y="2438400"/>
            <a:ext cx="1676400" cy="517525"/>
          </a:xfrm>
          <a:prstGeom prst="rect">
            <a:avLst/>
          </a:prstGeom>
          <a:noFill/>
          <a:ln w="9525">
            <a:noFill/>
            <a:miter lim="800000"/>
            <a:headEnd/>
            <a:tailEnd/>
          </a:ln>
        </p:spPr>
        <p:txBody>
          <a:bodyPr>
            <a:spAutoFit/>
          </a:bodyPr>
          <a:lstStyle/>
          <a:p>
            <a:pPr algn="ctr">
              <a:spcBef>
                <a:spcPct val="50000"/>
              </a:spcBef>
            </a:pPr>
            <a:r>
              <a:rPr lang="es-ES_tradnl" sz="1400">
                <a:latin typeface="Comic Sans MS" pitchFamily="66" charset="0"/>
              </a:rPr>
              <a:t>Síntomas de fatiga</a:t>
            </a:r>
            <a:endParaRPr lang="es-ES" sz="1400">
              <a:latin typeface="Comic Sans MS" pitchFamily="66" charset="0"/>
            </a:endParaRPr>
          </a:p>
        </p:txBody>
      </p:sp>
      <p:sp>
        <p:nvSpPr>
          <p:cNvPr id="4110" name="Text Box 22"/>
          <p:cNvSpPr txBox="1">
            <a:spLocks noChangeArrowheads="1"/>
          </p:cNvSpPr>
          <p:nvPr/>
        </p:nvSpPr>
        <p:spPr bwMode="auto">
          <a:xfrm>
            <a:off x="838200" y="304800"/>
            <a:ext cx="8001000" cy="396875"/>
          </a:xfrm>
          <a:prstGeom prst="rect">
            <a:avLst/>
          </a:prstGeom>
          <a:noFill/>
          <a:ln w="28575">
            <a:noFill/>
            <a:miter lim="800000"/>
            <a:headEnd/>
            <a:tailEnd/>
          </a:ln>
        </p:spPr>
        <p:txBody>
          <a:bodyPr>
            <a:spAutoFit/>
          </a:bodyPr>
          <a:lstStyle/>
          <a:p>
            <a:pPr algn="ctr">
              <a:spcBef>
                <a:spcPct val="50000"/>
              </a:spcBef>
            </a:pPr>
            <a:r>
              <a:rPr lang="es-ES_tradnl" sz="2000" b="1">
                <a:solidFill>
                  <a:srgbClr val="FF3300"/>
                </a:solidFill>
              </a:rPr>
              <a:t>CARGA DE TRABAJO</a:t>
            </a:r>
            <a:endParaRPr lang="es-ES" sz="2000" b="1">
              <a:solidFill>
                <a:srgbClr val="FF3300"/>
              </a:solidFill>
            </a:endParaRPr>
          </a:p>
        </p:txBody>
      </p:sp>
      <p:cxnSp>
        <p:nvCxnSpPr>
          <p:cNvPr id="4111" name="AutoShape 23"/>
          <p:cNvCxnSpPr>
            <a:cxnSpLocks noChangeShapeType="1"/>
            <a:stCxn id="2051" idx="0"/>
            <a:endCxn id="4102" idx="6"/>
          </p:cNvCxnSpPr>
          <p:nvPr/>
        </p:nvCxnSpPr>
        <p:spPr bwMode="auto">
          <a:xfrm rot="5400000" flipH="1">
            <a:off x="4076700" y="2400300"/>
            <a:ext cx="609600" cy="1143000"/>
          </a:xfrm>
          <a:prstGeom prst="bentConnector2">
            <a:avLst/>
          </a:prstGeom>
          <a:noFill/>
          <a:ln w="9525">
            <a:solidFill>
              <a:schemeClr val="tx1"/>
            </a:solidFill>
            <a:miter lim="800000"/>
            <a:headEnd/>
            <a:tailEnd type="triangle" w="med" len="med"/>
          </a:ln>
        </p:spPr>
      </p:cxnSp>
      <p:cxnSp>
        <p:nvCxnSpPr>
          <p:cNvPr id="4112" name="AutoShape 24"/>
          <p:cNvCxnSpPr>
            <a:cxnSpLocks noChangeShapeType="1"/>
            <a:stCxn id="2051" idx="2"/>
            <a:endCxn id="4105" idx="1"/>
          </p:cNvCxnSpPr>
          <p:nvPr/>
        </p:nvCxnSpPr>
        <p:spPr bwMode="auto">
          <a:xfrm rot="10800000" flipV="1">
            <a:off x="1587500" y="4000500"/>
            <a:ext cx="1384300" cy="901700"/>
          </a:xfrm>
          <a:prstGeom prst="bentConnector2">
            <a:avLst/>
          </a:prstGeom>
          <a:noFill/>
          <a:ln w="9525">
            <a:solidFill>
              <a:schemeClr val="tx1"/>
            </a:solidFill>
            <a:miter lim="800000"/>
            <a:headEnd/>
            <a:tailEnd type="triangle" w="med" len="med"/>
          </a:ln>
        </p:spPr>
      </p:cxnSp>
      <p:cxnSp>
        <p:nvCxnSpPr>
          <p:cNvPr id="4113" name="AutoShape 25"/>
          <p:cNvCxnSpPr>
            <a:cxnSpLocks noChangeShapeType="1"/>
            <a:stCxn id="2051" idx="6"/>
            <a:endCxn id="4104" idx="7"/>
          </p:cNvCxnSpPr>
          <p:nvPr/>
        </p:nvCxnSpPr>
        <p:spPr bwMode="auto">
          <a:xfrm>
            <a:off x="6934200" y="4000500"/>
            <a:ext cx="1011238" cy="1035050"/>
          </a:xfrm>
          <a:prstGeom prst="bentConnector2">
            <a:avLst/>
          </a:prstGeom>
          <a:noFill/>
          <a:ln w="9525">
            <a:solidFill>
              <a:schemeClr val="tx1"/>
            </a:solidFill>
            <a:miter lim="800000"/>
            <a:headEnd/>
            <a:tailEnd type="triangle" w="med" len="med"/>
          </a:ln>
        </p:spPr>
      </p:cxnSp>
      <p:cxnSp>
        <p:nvCxnSpPr>
          <p:cNvPr id="4114" name="AutoShape 26"/>
          <p:cNvCxnSpPr>
            <a:cxnSpLocks noChangeShapeType="1"/>
            <a:stCxn id="2051" idx="7"/>
            <a:endCxn id="4103" idx="6"/>
          </p:cNvCxnSpPr>
          <p:nvPr/>
        </p:nvCxnSpPr>
        <p:spPr bwMode="auto">
          <a:xfrm rot="-5400000">
            <a:off x="6918325" y="2101850"/>
            <a:ext cx="822325" cy="1952625"/>
          </a:xfrm>
          <a:prstGeom prst="bentConnector4">
            <a:avLst>
              <a:gd name="adj1" fmla="val 30500"/>
              <a:gd name="adj2" fmla="val 111708"/>
            </a:avLst>
          </a:prstGeom>
          <a:noFill/>
          <a:ln w="9525">
            <a:solidFill>
              <a:schemeClr val="tx1"/>
            </a:solidFill>
            <a:miter lim="800000"/>
            <a:headEnd/>
            <a:tailEnd type="triangle" w="med" len="med"/>
          </a:ln>
        </p:spPr>
      </p:cxn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2531" name="Text Box 1026"/>
          <p:cNvSpPr txBox="1">
            <a:spLocks noChangeArrowheads="1"/>
          </p:cNvSpPr>
          <p:nvPr/>
        </p:nvSpPr>
        <p:spPr bwMode="auto">
          <a:xfrm>
            <a:off x="1295400" y="1905000"/>
            <a:ext cx="7086600" cy="3254375"/>
          </a:xfrm>
          <a:prstGeom prst="rect">
            <a:avLst/>
          </a:prstGeom>
          <a:noFill/>
          <a:ln w="9525">
            <a:noFill/>
            <a:miter lim="800000"/>
            <a:headEnd/>
            <a:tailEnd/>
          </a:ln>
        </p:spPr>
        <p:txBody>
          <a:bodyPr>
            <a:spAutoFit/>
          </a:bodyPr>
          <a:lstStyle/>
          <a:p>
            <a:pPr algn="just">
              <a:spcBef>
                <a:spcPct val="50000"/>
              </a:spcBef>
            </a:pPr>
            <a:endParaRPr lang="es-ES_tradnl" sz="1800">
              <a:latin typeface="Comic Sans MS" pitchFamily="66" charset="0"/>
            </a:endParaRPr>
          </a:p>
          <a:p>
            <a:pPr algn="just">
              <a:spcBef>
                <a:spcPct val="50000"/>
              </a:spcBef>
            </a:pPr>
            <a:r>
              <a:rPr lang="es-ES_tradnl" sz="1800">
                <a:latin typeface="Comic Sans MS" pitchFamily="66" charset="0"/>
              </a:rPr>
              <a:t>Si no recuperamos nuestro ritmo habitual aparece la </a:t>
            </a:r>
            <a:r>
              <a:rPr lang="es-ES_tradnl" sz="1800" b="1">
                <a:solidFill>
                  <a:srgbClr val="008080"/>
                </a:solidFill>
                <a:latin typeface="Comic Sans MS" pitchFamily="66" charset="0"/>
              </a:rPr>
              <a:t>FATIGA MENTAL CRONICA</a:t>
            </a:r>
            <a:r>
              <a:rPr lang="es-ES_tradnl" sz="1800">
                <a:latin typeface="Comic Sans MS" pitchFamily="66" charset="0"/>
              </a:rPr>
              <a:t>, cuyos síntomas son permanentes, y se caracterizan por:</a:t>
            </a:r>
          </a:p>
          <a:p>
            <a:pPr lvl="1" algn="just">
              <a:spcBef>
                <a:spcPct val="50000"/>
              </a:spcBef>
              <a:buFontTx/>
              <a:buBlip>
                <a:blip r:embed="rId2"/>
              </a:buBlip>
            </a:pPr>
            <a:r>
              <a:rPr lang="es-ES_tradnl" sz="1800">
                <a:latin typeface="Comic Sans MS" pitchFamily="66" charset="0"/>
              </a:rPr>
              <a:t> Inestabilidad emocional</a:t>
            </a:r>
          </a:p>
          <a:p>
            <a:pPr lvl="1" algn="just">
              <a:spcBef>
                <a:spcPct val="50000"/>
              </a:spcBef>
              <a:buFontTx/>
              <a:buBlip>
                <a:blip r:embed="rId2"/>
              </a:buBlip>
            </a:pPr>
            <a:r>
              <a:rPr lang="es-ES_tradnl" sz="1800">
                <a:latin typeface="Comic Sans MS" pitchFamily="66" charset="0"/>
              </a:rPr>
              <a:t> Disminución de las facultades mentales </a:t>
            </a:r>
          </a:p>
          <a:p>
            <a:pPr lvl="1" algn="just">
              <a:spcBef>
                <a:spcPct val="50000"/>
              </a:spcBef>
              <a:buFontTx/>
              <a:buBlip>
                <a:blip r:embed="rId2"/>
              </a:buBlip>
            </a:pPr>
            <a:r>
              <a:rPr lang="es-ES_tradnl" sz="1800">
                <a:latin typeface="Comic Sans MS" pitchFamily="66" charset="0"/>
              </a:rPr>
              <a:t> Ansiedad, dolor de cabeza,alteraciones del sueño, etc</a:t>
            </a:r>
          </a:p>
          <a:p>
            <a:pPr lvl="1" algn="just">
              <a:spcBef>
                <a:spcPct val="50000"/>
              </a:spcBef>
              <a:buFontTx/>
              <a:buBlip>
                <a:blip r:embed="rId2"/>
              </a:buBlip>
            </a:pPr>
            <a:r>
              <a:rPr lang="es-ES_tradnl" sz="1800">
                <a:latin typeface="Comic Sans MS" pitchFamily="66" charset="0"/>
              </a:rPr>
              <a:t> En la empresa también repercute, produciendo mayor absentismo laboral</a:t>
            </a:r>
            <a:endParaRPr lang="es-ES" sz="1800">
              <a:latin typeface="Comic Sans MS" pitchFamily="66" charset="0"/>
            </a:endParaRPr>
          </a:p>
        </p:txBody>
      </p:sp>
      <p:sp>
        <p:nvSpPr>
          <p:cNvPr id="22532" name="Text Box 1027"/>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FATIGA MENTAL CRÓNICA</a:t>
            </a:r>
            <a:endParaRPr lang="es-ES" b="1">
              <a:solidFill>
                <a:srgbClr val="FF3300"/>
              </a:solidFill>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3555" name="Text Box 10"/>
          <p:cNvSpPr txBox="1">
            <a:spLocks noChangeArrowheads="1"/>
          </p:cNvSpPr>
          <p:nvPr/>
        </p:nvSpPr>
        <p:spPr bwMode="auto">
          <a:xfrm>
            <a:off x="1143000" y="1066800"/>
            <a:ext cx="7239000" cy="4054475"/>
          </a:xfrm>
          <a:prstGeom prst="rect">
            <a:avLst/>
          </a:prstGeom>
          <a:noFill/>
          <a:ln w="9525">
            <a:noFill/>
            <a:miter lim="800000"/>
            <a:headEnd/>
            <a:tailEnd/>
          </a:ln>
        </p:spPr>
        <p:txBody>
          <a:bodyPr>
            <a:spAutoFit/>
          </a:bodyPr>
          <a:lstStyle/>
          <a:p>
            <a:pPr algn="just">
              <a:spcBef>
                <a:spcPct val="50000"/>
              </a:spcBef>
            </a:pPr>
            <a:r>
              <a:rPr lang="es-ES_tradnl" sz="2000" b="1">
                <a:solidFill>
                  <a:srgbClr val="0033CC"/>
                </a:solidFill>
                <a:latin typeface="Comic Sans MS" pitchFamily="66" charset="0"/>
              </a:rPr>
              <a:t>FACTORES</a:t>
            </a:r>
            <a:r>
              <a:rPr lang="es-ES_tradnl" sz="2000">
                <a:latin typeface="Comic Sans MS" pitchFamily="66" charset="0"/>
              </a:rPr>
              <a:t> que influyen en su aparición.</a:t>
            </a:r>
          </a:p>
          <a:p>
            <a:pPr lvl="1" algn="just">
              <a:spcBef>
                <a:spcPct val="50000"/>
              </a:spcBef>
              <a:buFontTx/>
              <a:buBlip>
                <a:blip r:embed="rId2"/>
              </a:buBlip>
            </a:pPr>
            <a:r>
              <a:rPr lang="es-ES_tradnl" sz="2000">
                <a:latin typeface="Comic Sans MS" pitchFamily="66" charset="0"/>
              </a:rPr>
              <a:t> Características del puesto de trabajo</a:t>
            </a:r>
          </a:p>
          <a:p>
            <a:pPr lvl="1" algn="just">
              <a:spcBef>
                <a:spcPct val="50000"/>
              </a:spcBef>
              <a:buFontTx/>
              <a:buBlip>
                <a:blip r:embed="rId2"/>
              </a:buBlip>
            </a:pPr>
            <a:r>
              <a:rPr lang="es-ES_tradnl" sz="2000">
                <a:latin typeface="Comic Sans MS" pitchFamily="66" charset="0"/>
              </a:rPr>
              <a:t> Niveles cualitativos y cuantitativos de la producción exigida</a:t>
            </a:r>
          </a:p>
          <a:p>
            <a:pPr lvl="1" algn="just">
              <a:spcBef>
                <a:spcPct val="50000"/>
              </a:spcBef>
              <a:buFontTx/>
              <a:buBlip>
                <a:blip r:embed="rId2"/>
              </a:buBlip>
            </a:pPr>
            <a:r>
              <a:rPr lang="es-ES_tradnl" sz="2000">
                <a:latin typeface="Comic Sans MS" pitchFamily="66" charset="0"/>
              </a:rPr>
              <a:t> Ambiente físico del trabajo. Temperatura, iluminación, ruido...</a:t>
            </a:r>
          </a:p>
          <a:p>
            <a:pPr lvl="1" algn="just">
              <a:spcBef>
                <a:spcPct val="50000"/>
              </a:spcBef>
              <a:buFontTx/>
              <a:buBlip>
                <a:blip r:embed="rId2"/>
              </a:buBlip>
            </a:pPr>
            <a:r>
              <a:rPr lang="es-ES_tradnl" sz="2000">
                <a:latin typeface="Comic Sans MS" pitchFamily="66" charset="0"/>
              </a:rPr>
              <a:t> Sistemas de comunicación</a:t>
            </a:r>
          </a:p>
          <a:p>
            <a:pPr lvl="1" algn="just">
              <a:spcBef>
                <a:spcPct val="50000"/>
              </a:spcBef>
              <a:buFontTx/>
              <a:buBlip>
                <a:blip r:embed="rId2"/>
              </a:buBlip>
            </a:pPr>
            <a:r>
              <a:rPr lang="es-ES_tradnl" sz="2000">
                <a:latin typeface="Comic Sans MS" pitchFamily="66" charset="0"/>
              </a:rPr>
              <a:t> Relaciones laborales. Trabajador-dirección, trabajador-compañeros.</a:t>
            </a:r>
          </a:p>
          <a:p>
            <a:pPr lvl="1" algn="just">
              <a:spcBef>
                <a:spcPct val="50000"/>
              </a:spcBef>
              <a:buFontTx/>
              <a:buBlip>
                <a:blip r:embed="rId2"/>
              </a:buBlip>
            </a:pPr>
            <a:r>
              <a:rPr lang="es-ES_tradnl" sz="2000">
                <a:latin typeface="Comic Sans MS" pitchFamily="66" charset="0"/>
              </a:rPr>
              <a:t> Condiciones extralaborales del trabajador</a:t>
            </a:r>
            <a:endParaRPr lang="es-ES"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4579"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MEDIDAS PREVENTIVAS</a:t>
            </a:r>
            <a:endParaRPr lang="es-ES" b="1">
              <a:solidFill>
                <a:srgbClr val="FF3300"/>
              </a:solidFill>
            </a:endParaRPr>
          </a:p>
        </p:txBody>
      </p:sp>
      <p:sp>
        <p:nvSpPr>
          <p:cNvPr id="24580" name="Text Box 3"/>
          <p:cNvSpPr txBox="1">
            <a:spLocks noChangeArrowheads="1"/>
          </p:cNvSpPr>
          <p:nvPr/>
        </p:nvSpPr>
        <p:spPr bwMode="auto">
          <a:xfrm>
            <a:off x="1371600" y="1143000"/>
            <a:ext cx="6934200" cy="457200"/>
          </a:xfrm>
          <a:prstGeom prst="rect">
            <a:avLst/>
          </a:prstGeom>
          <a:noFill/>
          <a:ln w="9525">
            <a:noFill/>
            <a:miter lim="800000"/>
            <a:headEnd/>
            <a:tailEnd/>
          </a:ln>
        </p:spPr>
        <p:txBody>
          <a:bodyPr>
            <a:spAutoFit/>
          </a:bodyPr>
          <a:lstStyle/>
          <a:p>
            <a:pPr algn="just">
              <a:spcBef>
                <a:spcPct val="50000"/>
              </a:spcBef>
            </a:pPr>
            <a:r>
              <a:rPr lang="es-ES_tradnl" sz="1800">
                <a:latin typeface="Comic Sans MS" pitchFamily="66" charset="0"/>
              </a:rPr>
              <a:t>Debemos</a:t>
            </a:r>
            <a:r>
              <a:rPr lang="es-ES_tradnl"/>
              <a:t> :</a:t>
            </a:r>
            <a:endParaRPr lang="es-ES"/>
          </a:p>
        </p:txBody>
      </p:sp>
      <p:sp>
        <p:nvSpPr>
          <p:cNvPr id="24581" name="AutoShape 7"/>
          <p:cNvSpPr>
            <a:spLocks noChangeArrowheads="1"/>
          </p:cNvSpPr>
          <p:nvPr/>
        </p:nvSpPr>
        <p:spPr bwMode="auto">
          <a:xfrm>
            <a:off x="1447800" y="1828800"/>
            <a:ext cx="2667000" cy="1524000"/>
          </a:xfrm>
          <a:prstGeom prst="downArrowCallout">
            <a:avLst>
              <a:gd name="adj1" fmla="val 43750"/>
              <a:gd name="adj2" fmla="val 43750"/>
              <a:gd name="adj3" fmla="val 16667"/>
              <a:gd name="adj4" fmla="val 66667"/>
            </a:avLst>
          </a:prstGeom>
          <a:gradFill rotWithShape="0">
            <a:gsLst>
              <a:gs pos="0">
                <a:srgbClr val="FF0000"/>
              </a:gs>
              <a:gs pos="100000">
                <a:srgbClr val="FFDBDB"/>
              </a:gs>
            </a:gsLst>
            <a:path path="rect">
              <a:fillToRect t="100000" r="100000"/>
            </a:path>
          </a:gradFill>
          <a:ln w="9525">
            <a:noFill/>
            <a:miter lim="800000"/>
            <a:headEnd/>
            <a:tailEnd/>
          </a:ln>
        </p:spPr>
        <p:txBody>
          <a:bodyPr wrap="none" anchor="ctr"/>
          <a:lstStyle/>
          <a:p>
            <a:pPr algn="ctr"/>
            <a:r>
              <a:rPr lang="es-ES_tradnl" sz="1600">
                <a:latin typeface="Comic Sans MS" pitchFamily="66" charset="0"/>
              </a:rPr>
              <a:t>Facilitar el proceso </a:t>
            </a:r>
          </a:p>
          <a:p>
            <a:pPr algn="ctr"/>
            <a:r>
              <a:rPr lang="es-ES_tradnl" sz="1600">
                <a:latin typeface="Comic Sans MS" pitchFamily="66" charset="0"/>
              </a:rPr>
              <a:t>de tratamiento </a:t>
            </a:r>
          </a:p>
          <a:p>
            <a:pPr algn="ctr"/>
            <a:r>
              <a:rPr lang="es-ES_tradnl" sz="1600">
                <a:latin typeface="Comic Sans MS" pitchFamily="66" charset="0"/>
              </a:rPr>
              <a:t>de la información</a:t>
            </a:r>
            <a:endParaRPr lang="es-ES" sz="1600">
              <a:latin typeface="Comic Sans MS" pitchFamily="66" charset="0"/>
            </a:endParaRPr>
          </a:p>
        </p:txBody>
      </p:sp>
      <p:sp>
        <p:nvSpPr>
          <p:cNvPr id="24582" name="AutoShape 9"/>
          <p:cNvSpPr>
            <a:spLocks noChangeArrowheads="1"/>
          </p:cNvSpPr>
          <p:nvPr/>
        </p:nvSpPr>
        <p:spPr bwMode="auto">
          <a:xfrm>
            <a:off x="5410200" y="1828800"/>
            <a:ext cx="2743200" cy="1524000"/>
          </a:xfrm>
          <a:prstGeom prst="downArrowCallout">
            <a:avLst>
              <a:gd name="adj1" fmla="val 45000"/>
              <a:gd name="adj2" fmla="val 45000"/>
              <a:gd name="adj3" fmla="val 16667"/>
              <a:gd name="adj4" fmla="val 66667"/>
            </a:avLst>
          </a:prstGeom>
          <a:gradFill rotWithShape="0">
            <a:gsLst>
              <a:gs pos="0">
                <a:srgbClr val="FF0000"/>
              </a:gs>
              <a:gs pos="100000">
                <a:srgbClr val="FFDBDB"/>
              </a:gs>
            </a:gsLst>
            <a:path path="rect">
              <a:fillToRect t="100000" r="100000"/>
            </a:path>
          </a:gradFill>
          <a:ln w="9525">
            <a:noFill/>
            <a:miter lim="800000"/>
            <a:headEnd/>
            <a:tailEnd/>
          </a:ln>
        </p:spPr>
        <p:txBody>
          <a:bodyPr wrap="none" anchor="ctr"/>
          <a:lstStyle/>
          <a:p>
            <a:pPr algn="ctr"/>
            <a:r>
              <a:rPr lang="es-ES_tradnl" sz="1600">
                <a:latin typeface="Comic Sans MS" pitchFamily="66" charset="0"/>
              </a:rPr>
              <a:t>Organizar el trabajo</a:t>
            </a:r>
            <a:endParaRPr lang="es-ES" sz="1600">
              <a:latin typeface="Comic Sans MS" pitchFamily="66" charset="0"/>
            </a:endParaRPr>
          </a:p>
        </p:txBody>
      </p:sp>
      <p:sp>
        <p:nvSpPr>
          <p:cNvPr id="24583" name="Text Box 10"/>
          <p:cNvSpPr txBox="1">
            <a:spLocks noChangeArrowheads="1"/>
          </p:cNvSpPr>
          <p:nvPr/>
        </p:nvSpPr>
        <p:spPr bwMode="auto">
          <a:xfrm>
            <a:off x="1447800" y="3505200"/>
            <a:ext cx="2819400" cy="1436688"/>
          </a:xfrm>
          <a:prstGeom prst="rect">
            <a:avLst/>
          </a:prstGeom>
          <a:noFill/>
          <a:ln w="9525">
            <a:noFill/>
            <a:miter lim="800000"/>
            <a:headEnd/>
            <a:tailEnd/>
          </a:ln>
        </p:spPr>
        <p:txBody>
          <a:bodyPr>
            <a:spAutoFit/>
          </a:bodyPr>
          <a:lstStyle/>
          <a:p>
            <a:pPr>
              <a:spcBef>
                <a:spcPct val="50000"/>
              </a:spcBef>
            </a:pPr>
            <a:r>
              <a:rPr lang="es-ES_tradnl" sz="1600">
                <a:latin typeface="Comic Sans MS" pitchFamily="66" charset="0"/>
              </a:rPr>
              <a:t>La información debe ser:</a:t>
            </a:r>
          </a:p>
          <a:p>
            <a:pPr>
              <a:spcBef>
                <a:spcPct val="50000"/>
              </a:spcBef>
              <a:buFontTx/>
              <a:buChar char="•"/>
            </a:pPr>
            <a:r>
              <a:rPr lang="es-ES_tradnl" sz="1600">
                <a:latin typeface="Comic Sans MS" pitchFamily="66" charset="0"/>
              </a:rPr>
              <a:t> sencilla</a:t>
            </a:r>
          </a:p>
          <a:p>
            <a:pPr>
              <a:spcBef>
                <a:spcPct val="50000"/>
              </a:spcBef>
              <a:buFontTx/>
              <a:buChar char="•"/>
            </a:pPr>
            <a:r>
              <a:rPr lang="es-ES_tradnl" sz="1600">
                <a:latin typeface="Comic Sans MS" pitchFamily="66" charset="0"/>
              </a:rPr>
              <a:t> uniforme</a:t>
            </a:r>
          </a:p>
          <a:p>
            <a:pPr>
              <a:spcBef>
                <a:spcPct val="50000"/>
              </a:spcBef>
              <a:buFontTx/>
              <a:buChar char="•"/>
            </a:pPr>
            <a:r>
              <a:rPr lang="es-ES_tradnl" sz="1600">
                <a:latin typeface="Comic Sans MS" pitchFamily="66" charset="0"/>
              </a:rPr>
              <a:t> fácil de percibir</a:t>
            </a:r>
            <a:endParaRPr lang="es-ES" sz="1600">
              <a:latin typeface="Comic Sans MS" pitchFamily="66" charset="0"/>
            </a:endParaRPr>
          </a:p>
        </p:txBody>
      </p:sp>
      <p:sp>
        <p:nvSpPr>
          <p:cNvPr id="24584" name="Text Box 12"/>
          <p:cNvSpPr txBox="1">
            <a:spLocks noChangeArrowheads="1"/>
          </p:cNvSpPr>
          <p:nvPr/>
        </p:nvSpPr>
        <p:spPr bwMode="auto">
          <a:xfrm>
            <a:off x="5257800" y="3581400"/>
            <a:ext cx="2819400" cy="1925638"/>
          </a:xfrm>
          <a:prstGeom prst="rect">
            <a:avLst/>
          </a:prstGeom>
          <a:noFill/>
          <a:ln w="9525">
            <a:noFill/>
            <a:miter lim="800000"/>
            <a:headEnd/>
            <a:tailEnd/>
          </a:ln>
        </p:spPr>
        <p:txBody>
          <a:bodyPr>
            <a:spAutoFit/>
          </a:bodyPr>
          <a:lstStyle/>
          <a:p>
            <a:pPr algn="just">
              <a:spcBef>
                <a:spcPct val="50000"/>
              </a:spcBef>
            </a:pPr>
            <a:r>
              <a:rPr lang="es-ES_tradnl" sz="1600">
                <a:latin typeface="Comic Sans MS" pitchFamily="66" charset="0"/>
              </a:rPr>
              <a:t>El puesto de trabajo debe diseñarse teniendo en cuenta el ritmo y la organización del tiempo.</a:t>
            </a:r>
          </a:p>
          <a:p>
            <a:pPr algn="just">
              <a:spcBef>
                <a:spcPct val="50000"/>
              </a:spcBef>
            </a:pPr>
            <a:r>
              <a:rPr lang="es-ES_tradnl" sz="1600">
                <a:latin typeface="Comic Sans MS" pitchFamily="66" charset="0"/>
              </a:rPr>
              <a:t>Es muy importante la distribución de los tiempos de reposo.</a:t>
            </a: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25603" name="Text Box 3"/>
          <p:cNvSpPr txBox="1">
            <a:spLocks noChangeArrowheads="1"/>
          </p:cNvSpPr>
          <p:nvPr/>
        </p:nvSpPr>
        <p:spPr bwMode="auto">
          <a:xfrm>
            <a:off x="1295400" y="1905000"/>
            <a:ext cx="7315200" cy="3902075"/>
          </a:xfrm>
          <a:prstGeom prst="rect">
            <a:avLst/>
          </a:prstGeom>
          <a:noFill/>
          <a:ln w="9525">
            <a:noFill/>
            <a:miter lim="800000"/>
            <a:headEnd/>
            <a:tailEnd/>
          </a:ln>
        </p:spPr>
        <p:txBody>
          <a:bodyPr>
            <a:spAutoFit/>
          </a:bodyPr>
          <a:lstStyle/>
          <a:p>
            <a:pPr>
              <a:spcBef>
                <a:spcPct val="50000"/>
              </a:spcBef>
              <a:buClr>
                <a:srgbClr val="FF3300"/>
              </a:buClr>
              <a:buFont typeface="Wingdings" pitchFamily="2" charset="2"/>
              <a:buChar char="§"/>
            </a:pPr>
            <a:r>
              <a:rPr lang="es-ES_tradnl" sz="2000">
                <a:latin typeface="Comic Sans MS" pitchFamily="66" charset="0"/>
              </a:rPr>
              <a:t> Adaptar la carga de trabajo a las capacidades del trabajador</a:t>
            </a:r>
          </a:p>
          <a:p>
            <a:pPr>
              <a:spcBef>
                <a:spcPct val="50000"/>
              </a:spcBef>
              <a:buClr>
                <a:srgbClr val="FF3300"/>
              </a:buClr>
              <a:buFont typeface="Wingdings" pitchFamily="2" charset="2"/>
              <a:buChar char="§"/>
            </a:pPr>
            <a:r>
              <a:rPr lang="es-ES_tradnl" sz="2000">
                <a:latin typeface="Comic Sans MS" pitchFamily="66" charset="0"/>
              </a:rPr>
              <a:t> No mantener siempre la misma postura de trabajo</a:t>
            </a:r>
          </a:p>
          <a:p>
            <a:pPr>
              <a:spcBef>
                <a:spcPct val="50000"/>
              </a:spcBef>
              <a:buClr>
                <a:srgbClr val="FF3300"/>
              </a:buClr>
              <a:buFont typeface="Wingdings" pitchFamily="2" charset="2"/>
              <a:buChar char="§"/>
            </a:pPr>
            <a:r>
              <a:rPr lang="es-ES_tradnl" sz="2000">
                <a:latin typeface="Comic Sans MS" pitchFamily="66" charset="0"/>
              </a:rPr>
              <a:t> Organizar el tiempo  de reposo en función de la tarea</a:t>
            </a:r>
          </a:p>
          <a:p>
            <a:pPr>
              <a:spcBef>
                <a:spcPct val="50000"/>
              </a:spcBef>
              <a:buClr>
                <a:srgbClr val="FF3300"/>
              </a:buClr>
              <a:buFont typeface="Wingdings" pitchFamily="2" charset="2"/>
              <a:buChar char="§"/>
            </a:pPr>
            <a:r>
              <a:rPr lang="es-ES_tradnl" sz="2000">
                <a:latin typeface="Comic Sans MS" pitchFamily="66" charset="0"/>
              </a:rPr>
              <a:t> Procurar que los factores ambientales estén dentro de los parámetros de confort</a:t>
            </a:r>
          </a:p>
          <a:p>
            <a:pPr>
              <a:spcBef>
                <a:spcPct val="50000"/>
              </a:spcBef>
              <a:buClr>
                <a:srgbClr val="FF3300"/>
              </a:buClr>
              <a:buFont typeface="Wingdings" pitchFamily="2" charset="2"/>
              <a:buChar char="§"/>
            </a:pPr>
            <a:r>
              <a:rPr lang="es-ES_tradnl" sz="2000">
                <a:latin typeface="Comic Sans MS" pitchFamily="66" charset="0"/>
              </a:rPr>
              <a:t> Adecuar mobiliario de trabajo a la tarea a realizar, cumpliendo requisitos ergonómicos</a:t>
            </a:r>
          </a:p>
          <a:p>
            <a:pPr>
              <a:spcBef>
                <a:spcPct val="50000"/>
              </a:spcBef>
              <a:buClr>
                <a:srgbClr val="FF3300"/>
              </a:buClr>
              <a:buFont typeface="Wingdings" pitchFamily="2" charset="2"/>
              <a:buChar char="§"/>
            </a:pPr>
            <a:r>
              <a:rPr lang="es-ES_tradnl" sz="2000">
                <a:latin typeface="Comic Sans MS" pitchFamily="66" charset="0"/>
              </a:rPr>
              <a:t> Establecer sistemas de trasmisión de la información  sencillos y uniformes.</a:t>
            </a:r>
            <a:endParaRPr lang="es-ES" sz="2000">
              <a:latin typeface="Comic Sans MS" pitchFamily="66" charset="0"/>
            </a:endParaRPr>
          </a:p>
        </p:txBody>
      </p:sp>
      <p:sp>
        <p:nvSpPr>
          <p:cNvPr id="25604" name="Text Box 4"/>
          <p:cNvSpPr txBox="1">
            <a:spLocks noChangeArrowheads="1"/>
          </p:cNvSpPr>
          <p:nvPr/>
        </p:nvSpPr>
        <p:spPr bwMode="auto">
          <a:xfrm>
            <a:off x="1219200" y="914400"/>
            <a:ext cx="7010400" cy="396875"/>
          </a:xfrm>
          <a:prstGeom prst="rect">
            <a:avLst/>
          </a:prstGeom>
          <a:noFill/>
          <a:ln w="9525">
            <a:noFill/>
            <a:miter lim="800000"/>
            <a:headEnd/>
            <a:tailEnd/>
          </a:ln>
        </p:spPr>
        <p:txBody>
          <a:bodyPr>
            <a:spAutoFit/>
          </a:bodyPr>
          <a:lstStyle/>
          <a:p>
            <a:pPr algn="ctr">
              <a:spcBef>
                <a:spcPct val="50000"/>
              </a:spcBef>
            </a:pPr>
            <a:r>
              <a:rPr lang="es-ES_tradnl" sz="2000" b="1">
                <a:solidFill>
                  <a:schemeClr val="accent2"/>
                </a:solidFill>
                <a:latin typeface="Comic Sans MS" pitchFamily="66" charset="0"/>
              </a:rPr>
              <a:t>CLAVES PARA PREVENIR LA FATIGA</a:t>
            </a:r>
            <a:endParaRPr lang="es-ES" sz="2000" b="1">
              <a:solidFill>
                <a:schemeClr val="accent2"/>
              </a:solidFill>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5123" name="Text Box 2"/>
          <p:cNvSpPr txBox="1">
            <a:spLocks noChangeArrowheads="1"/>
          </p:cNvSpPr>
          <p:nvPr/>
        </p:nvSpPr>
        <p:spPr bwMode="auto">
          <a:xfrm>
            <a:off x="1066800" y="609600"/>
            <a:ext cx="7543800" cy="2759075"/>
          </a:xfrm>
          <a:prstGeom prst="rect">
            <a:avLst/>
          </a:prstGeom>
          <a:noFill/>
          <a:ln w="9525">
            <a:noFill/>
            <a:miter lim="800000"/>
            <a:headEnd/>
            <a:tailEnd/>
          </a:ln>
        </p:spPr>
        <p:txBody>
          <a:bodyPr>
            <a:spAutoFit/>
          </a:bodyPr>
          <a:lstStyle/>
          <a:p>
            <a:pPr>
              <a:lnSpc>
                <a:spcPct val="75000"/>
              </a:lnSpc>
              <a:spcBef>
                <a:spcPct val="50000"/>
              </a:spcBef>
              <a:buFont typeface="Wingdings" pitchFamily="2" charset="2"/>
              <a:buNone/>
            </a:pPr>
            <a:r>
              <a:rPr lang="es-ES_tradnl" sz="2000" b="1">
                <a:solidFill>
                  <a:srgbClr val="FF3300"/>
                </a:solidFill>
              </a:rPr>
              <a:t>FISIOLOGIA DEL TRABAJO MUSCULAR</a:t>
            </a:r>
          </a:p>
          <a:p>
            <a:pPr lvl="1" algn="just">
              <a:lnSpc>
                <a:spcPct val="75000"/>
              </a:lnSpc>
              <a:spcBef>
                <a:spcPct val="50000"/>
              </a:spcBef>
              <a:buFont typeface="Wingdings" pitchFamily="2" charset="2"/>
              <a:buChar char="Ø"/>
            </a:pPr>
            <a:r>
              <a:rPr lang="es-ES_tradnl" sz="2000">
                <a:latin typeface="Comic Sans MS" pitchFamily="66" charset="0"/>
              </a:rPr>
              <a:t>Todo trabajo requiere una energía</a:t>
            </a:r>
          </a:p>
          <a:p>
            <a:pPr lvl="1" algn="just">
              <a:lnSpc>
                <a:spcPct val="75000"/>
              </a:lnSpc>
              <a:spcBef>
                <a:spcPct val="50000"/>
              </a:spcBef>
              <a:buFont typeface="Wingdings" pitchFamily="2" charset="2"/>
              <a:buChar char="Ø"/>
            </a:pPr>
            <a:r>
              <a:rPr lang="es-ES_tradnl" sz="2000">
                <a:latin typeface="Comic Sans MS" pitchFamily="66" charset="0"/>
              </a:rPr>
              <a:t>Cuanto mayor sea el esfuerzo físico, más energía se necesitará. Esto conlleva un aumento de frecuencia cardiaca. Pero con un limite para el cuerpo humano.</a:t>
            </a:r>
          </a:p>
          <a:p>
            <a:pPr lvl="1" algn="just">
              <a:lnSpc>
                <a:spcPct val="75000"/>
              </a:lnSpc>
              <a:spcBef>
                <a:spcPct val="50000"/>
              </a:spcBef>
              <a:buFont typeface="Wingdings" pitchFamily="2" charset="2"/>
              <a:buChar char="Ø"/>
            </a:pPr>
            <a:r>
              <a:rPr lang="es-ES_tradnl" sz="2000">
                <a:latin typeface="Comic Sans MS" pitchFamily="66" charset="0"/>
              </a:rPr>
              <a:t>Cuando el esfuerzo no se puede mantener aparece la FATIGA MUSCULAR.</a:t>
            </a:r>
          </a:p>
          <a:p>
            <a:pPr lvl="1" algn="just">
              <a:lnSpc>
                <a:spcPct val="75000"/>
              </a:lnSpc>
              <a:spcBef>
                <a:spcPct val="50000"/>
              </a:spcBef>
              <a:buFont typeface="Wingdings" pitchFamily="2" charset="2"/>
              <a:buChar char="Ø"/>
            </a:pPr>
            <a:r>
              <a:rPr lang="es-ES_tradnl" sz="2000">
                <a:latin typeface="Comic Sans MS" pitchFamily="66" charset="0"/>
              </a:rPr>
              <a:t>Esta limitación se denomina </a:t>
            </a:r>
            <a:r>
              <a:rPr lang="es-ES_tradnl" sz="2000" b="1">
                <a:solidFill>
                  <a:srgbClr val="0033CC"/>
                </a:solidFill>
                <a:latin typeface="Comic Sans MS" pitchFamily="66" charset="0"/>
              </a:rPr>
              <a:t>CAPACIDAD FISICA DE TRABAJO</a:t>
            </a:r>
            <a:endParaRPr lang="es-ES" sz="2000" b="1">
              <a:solidFill>
                <a:srgbClr val="0033CC"/>
              </a:solidFill>
              <a:latin typeface="Comic Sans MS" pitchFamily="66" charset="0"/>
            </a:endParaRPr>
          </a:p>
        </p:txBody>
      </p:sp>
      <p:sp>
        <p:nvSpPr>
          <p:cNvPr id="5124" name="Text Box 4"/>
          <p:cNvSpPr txBox="1">
            <a:spLocks noChangeArrowheads="1"/>
          </p:cNvSpPr>
          <p:nvPr/>
        </p:nvSpPr>
        <p:spPr bwMode="auto">
          <a:xfrm>
            <a:off x="2209800" y="3657600"/>
            <a:ext cx="5867400" cy="2530475"/>
          </a:xfrm>
          <a:prstGeom prst="rect">
            <a:avLst/>
          </a:prstGeom>
          <a:gradFill rotWithShape="0">
            <a:gsLst>
              <a:gs pos="0">
                <a:srgbClr val="CCFFFF"/>
              </a:gs>
              <a:gs pos="100000">
                <a:srgbClr val="F3FFFF"/>
              </a:gs>
            </a:gsLst>
            <a:path path="rect">
              <a:fillToRect t="100000" r="100000"/>
            </a:path>
          </a:gradFill>
          <a:ln w="19050">
            <a:noFill/>
            <a:miter lim="800000"/>
            <a:headEnd/>
            <a:tailEnd/>
          </a:ln>
        </p:spPr>
        <p:txBody>
          <a:bodyPr>
            <a:spAutoFit/>
          </a:bodyPr>
          <a:lstStyle/>
          <a:p>
            <a:pPr algn="just">
              <a:spcBef>
                <a:spcPct val="50000"/>
              </a:spcBef>
              <a:buClr>
                <a:srgbClr val="CC66FF"/>
              </a:buClr>
              <a:buFont typeface="Wingdings" pitchFamily="2" charset="2"/>
              <a:buNone/>
            </a:pPr>
            <a:r>
              <a:rPr lang="es-ES_tradnl" sz="2000" b="1">
                <a:latin typeface="Comic Sans MS" pitchFamily="66" charset="0"/>
              </a:rPr>
              <a:t>CAPACIDAD FISICA DE TRABAJO. </a:t>
            </a:r>
            <a:r>
              <a:rPr lang="es-ES_tradnl" sz="2000">
                <a:latin typeface="Comic Sans MS" pitchFamily="66" charset="0"/>
              </a:rPr>
              <a:t>Máxima intensidad de trabajo que un sujeto puede realizar en estado de equilibrio. Y se corresponde con la máxima cantidad de oxigeno de la que pueden disponer los músculos que trabajan. Pero cada trabajador tiene una capacidad física de trabajo determinada, que depende de varios factores.</a:t>
            </a:r>
            <a:endParaRPr lang="es-ES" sz="20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6147" name="Text Box 2"/>
          <p:cNvSpPr txBox="1">
            <a:spLocks noChangeArrowheads="1"/>
          </p:cNvSpPr>
          <p:nvPr/>
        </p:nvSpPr>
        <p:spPr bwMode="auto">
          <a:xfrm>
            <a:off x="1447800" y="3048000"/>
            <a:ext cx="6858000" cy="2928938"/>
          </a:xfrm>
          <a:prstGeom prst="rect">
            <a:avLst/>
          </a:prstGeom>
          <a:noFill/>
          <a:ln w="28575">
            <a:noFill/>
            <a:miter lim="800000"/>
            <a:headEnd/>
            <a:tailEnd/>
          </a:ln>
        </p:spPr>
        <p:txBody>
          <a:bodyPr>
            <a:spAutoFit/>
          </a:bodyPr>
          <a:lstStyle/>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SEXO. MENOR EN MUJERES</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EDAD. CUANTO MAS EDAD, MENOS CAPACIDAD.</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PRACTICA DEPORTIVA Y ENTRENAMIENTO</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ENFERMEDADES</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ALIMENTACIÓN</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CONSTITUCIÓN FÍSICA</a:t>
            </a:r>
          </a:p>
          <a:p>
            <a:pPr>
              <a:lnSpc>
                <a:spcPct val="90000"/>
              </a:lnSpc>
              <a:spcBef>
                <a:spcPct val="50000"/>
              </a:spcBef>
              <a:buClr>
                <a:srgbClr val="FF3300"/>
              </a:buClr>
              <a:buFont typeface="Wingdings" pitchFamily="2" charset="2"/>
              <a:buBlip>
                <a:blip r:embed="rId2"/>
              </a:buBlip>
            </a:pPr>
            <a:r>
              <a:rPr lang="es-ES_tradnl" sz="2000">
                <a:latin typeface="Comic Sans MS" pitchFamily="66" charset="0"/>
              </a:rPr>
              <a:t> EVALUACIÓN CARDIOVASCULAR</a:t>
            </a:r>
            <a:endParaRPr lang="es-ES" sz="2000">
              <a:latin typeface="Comic Sans MS" pitchFamily="66" charset="0"/>
            </a:endParaRPr>
          </a:p>
        </p:txBody>
      </p:sp>
      <p:sp>
        <p:nvSpPr>
          <p:cNvPr id="6148" name="AutoShape 3"/>
          <p:cNvSpPr>
            <a:spLocks noChangeArrowheads="1"/>
          </p:cNvSpPr>
          <p:nvPr/>
        </p:nvSpPr>
        <p:spPr bwMode="auto">
          <a:xfrm>
            <a:off x="1752600" y="1143000"/>
            <a:ext cx="6477000" cy="1143000"/>
          </a:xfrm>
          <a:prstGeom prst="downArrowCallout">
            <a:avLst>
              <a:gd name="adj1" fmla="val 141667"/>
              <a:gd name="adj2" fmla="val 141667"/>
              <a:gd name="adj3" fmla="val 16667"/>
              <a:gd name="adj4" fmla="val 66667"/>
            </a:avLst>
          </a:prstGeom>
          <a:gradFill rotWithShape="0">
            <a:gsLst>
              <a:gs pos="0">
                <a:srgbClr val="CCFFCC"/>
              </a:gs>
              <a:gs pos="100000">
                <a:srgbClr val="F7FFF7"/>
              </a:gs>
            </a:gsLst>
            <a:path path="rect">
              <a:fillToRect t="100000" r="100000"/>
            </a:path>
          </a:gradFill>
          <a:ln w="9525">
            <a:noFill/>
            <a:miter lim="800000"/>
            <a:headEnd/>
            <a:tailEnd/>
          </a:ln>
        </p:spPr>
        <p:txBody>
          <a:bodyPr wrap="none" anchor="ctr"/>
          <a:lstStyle/>
          <a:p>
            <a:pPr algn="ctr"/>
            <a:r>
              <a:rPr lang="es-ES_tradnl" sz="2000" b="1">
                <a:latin typeface="Lucida Console" pitchFamily="49" charset="0"/>
              </a:rPr>
              <a:t>FACTORES QUE DETERMINAN </a:t>
            </a:r>
          </a:p>
          <a:p>
            <a:pPr algn="ctr"/>
            <a:r>
              <a:rPr lang="es-ES_tradnl" sz="2000" b="1">
                <a:latin typeface="Lucida Console" pitchFamily="49" charset="0"/>
              </a:rPr>
              <a:t>LA CAPACIDAD FISICA</a:t>
            </a:r>
            <a:endParaRPr lang="es-ES" sz="2000" b="1">
              <a:latin typeface="Lucida Console" pitchFamily="49"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7171" name="Text Box 2"/>
          <p:cNvSpPr txBox="1">
            <a:spLocks noChangeArrowheads="1"/>
          </p:cNvSpPr>
          <p:nvPr/>
        </p:nvSpPr>
        <p:spPr bwMode="auto">
          <a:xfrm>
            <a:off x="838200" y="304800"/>
            <a:ext cx="8001000" cy="396875"/>
          </a:xfrm>
          <a:prstGeom prst="rect">
            <a:avLst/>
          </a:prstGeom>
          <a:noFill/>
          <a:ln w="28575">
            <a:noFill/>
            <a:miter lim="800000"/>
            <a:headEnd/>
            <a:tailEnd/>
          </a:ln>
        </p:spPr>
        <p:txBody>
          <a:bodyPr>
            <a:spAutoFit/>
          </a:bodyPr>
          <a:lstStyle/>
          <a:p>
            <a:pPr algn="ctr">
              <a:spcBef>
                <a:spcPct val="50000"/>
              </a:spcBef>
            </a:pPr>
            <a:r>
              <a:rPr lang="es-ES_tradnl" sz="2000" b="1"/>
              <a:t>LA FATIGA</a:t>
            </a:r>
            <a:endParaRPr lang="es-ES" sz="2000" b="1"/>
          </a:p>
        </p:txBody>
      </p:sp>
      <p:sp>
        <p:nvSpPr>
          <p:cNvPr id="7172" name="Text Box 3"/>
          <p:cNvSpPr txBox="1">
            <a:spLocks noChangeArrowheads="1"/>
          </p:cNvSpPr>
          <p:nvPr/>
        </p:nvSpPr>
        <p:spPr bwMode="auto">
          <a:xfrm>
            <a:off x="304800" y="1066800"/>
            <a:ext cx="8534400" cy="457200"/>
          </a:xfrm>
          <a:prstGeom prst="rect">
            <a:avLst/>
          </a:prstGeom>
          <a:noFill/>
          <a:ln w="9525">
            <a:noFill/>
            <a:miter lim="800000"/>
            <a:headEnd/>
            <a:tailEnd/>
          </a:ln>
        </p:spPr>
        <p:txBody>
          <a:bodyPr>
            <a:spAutoFit/>
          </a:bodyPr>
          <a:lstStyle/>
          <a:p>
            <a:pPr>
              <a:spcBef>
                <a:spcPct val="50000"/>
              </a:spcBef>
            </a:pPr>
            <a:endParaRPr lang="es-ES_tradnl"/>
          </a:p>
        </p:txBody>
      </p:sp>
      <p:sp>
        <p:nvSpPr>
          <p:cNvPr id="7173" name="Text Box 4"/>
          <p:cNvSpPr txBox="1">
            <a:spLocks noChangeArrowheads="1"/>
          </p:cNvSpPr>
          <p:nvPr/>
        </p:nvSpPr>
        <p:spPr bwMode="auto">
          <a:xfrm>
            <a:off x="1143000" y="990600"/>
            <a:ext cx="7391400" cy="1314450"/>
          </a:xfrm>
          <a:prstGeom prst="rect">
            <a:avLst/>
          </a:prstGeom>
          <a:noFill/>
          <a:ln w="9525">
            <a:noFill/>
            <a:miter lim="800000"/>
            <a:headEnd/>
            <a:tailEnd/>
          </a:ln>
        </p:spPr>
        <p:txBody>
          <a:bodyPr>
            <a:spAutoFit/>
          </a:bodyPr>
          <a:lstStyle/>
          <a:p>
            <a:pPr algn="just">
              <a:spcBef>
                <a:spcPct val="50000"/>
              </a:spcBef>
              <a:buClr>
                <a:schemeClr val="accent1"/>
              </a:buClr>
              <a:buFont typeface="Wingdings" pitchFamily="2" charset="2"/>
              <a:buChar char="v"/>
            </a:pPr>
            <a:r>
              <a:rPr lang="es-ES_tradnl" sz="1600">
                <a:latin typeface="Comic Sans MS" pitchFamily="66" charset="0"/>
              </a:rPr>
              <a:t>Es la disminución de la capacidad física del trabajador después de realizar un trabajo durante un tiempo determinado.</a:t>
            </a:r>
          </a:p>
          <a:p>
            <a:pPr algn="just">
              <a:spcBef>
                <a:spcPct val="50000"/>
              </a:spcBef>
              <a:buClr>
                <a:schemeClr val="accent1"/>
              </a:buClr>
              <a:buFont typeface="Wingdings" pitchFamily="2" charset="2"/>
              <a:buChar char="v"/>
            </a:pPr>
            <a:r>
              <a:rPr lang="es-ES_tradnl" sz="1600">
                <a:latin typeface="Comic Sans MS" pitchFamily="66" charset="0"/>
              </a:rPr>
              <a:t>Tanto el rendimiento en calidad como en cantidad disminuye.</a:t>
            </a:r>
          </a:p>
          <a:p>
            <a:pPr algn="just">
              <a:spcBef>
                <a:spcPct val="50000"/>
              </a:spcBef>
              <a:buClr>
                <a:schemeClr val="accent1"/>
              </a:buClr>
              <a:buFont typeface="Wingdings" pitchFamily="2" charset="2"/>
              <a:buChar char="v"/>
            </a:pPr>
            <a:r>
              <a:rPr lang="es-ES_tradnl" sz="1600">
                <a:latin typeface="Comic Sans MS" pitchFamily="66" charset="0"/>
              </a:rPr>
              <a:t>Puede aparecer y mantenerse después de la finalización del trabajo.</a:t>
            </a:r>
            <a:endParaRPr lang="es-ES" sz="1600">
              <a:latin typeface="Comic Sans MS" pitchFamily="66" charset="0"/>
            </a:endParaRPr>
          </a:p>
        </p:txBody>
      </p:sp>
      <p:pic>
        <p:nvPicPr>
          <p:cNvPr id="7174" name="Picture 5" descr="BD05297_"/>
          <p:cNvPicPr>
            <a:picLocks noChangeAspect="1" noChangeArrowheads="1"/>
          </p:cNvPicPr>
          <p:nvPr/>
        </p:nvPicPr>
        <p:blipFill>
          <a:blip r:embed="rId2" cstate="print"/>
          <a:srcRect/>
          <a:stretch>
            <a:fillRect/>
          </a:stretch>
        </p:blipFill>
        <p:spPr bwMode="auto">
          <a:xfrm>
            <a:off x="7010400" y="1981200"/>
            <a:ext cx="1600200" cy="2662238"/>
          </a:xfrm>
          <a:prstGeom prst="rect">
            <a:avLst/>
          </a:prstGeom>
          <a:noFill/>
          <a:ln w="9525">
            <a:noFill/>
            <a:miter lim="800000"/>
            <a:headEnd/>
            <a:tailEnd/>
          </a:ln>
        </p:spPr>
      </p:pic>
      <p:sp>
        <p:nvSpPr>
          <p:cNvPr id="7175" name="Text Box 6"/>
          <p:cNvSpPr txBox="1">
            <a:spLocks noChangeArrowheads="1"/>
          </p:cNvSpPr>
          <p:nvPr/>
        </p:nvSpPr>
        <p:spPr bwMode="auto">
          <a:xfrm>
            <a:off x="2819400" y="4114800"/>
            <a:ext cx="3276600" cy="485775"/>
          </a:xfrm>
          <a:prstGeom prst="rect">
            <a:avLst/>
          </a:prstGeom>
          <a:noFill/>
          <a:ln w="28575">
            <a:solidFill>
              <a:srgbClr val="FF3300"/>
            </a:solidFill>
            <a:miter lim="800000"/>
            <a:headEnd/>
            <a:tailEnd/>
          </a:ln>
        </p:spPr>
        <p:txBody>
          <a:bodyPr>
            <a:spAutoFit/>
          </a:bodyPr>
          <a:lstStyle/>
          <a:p>
            <a:pPr algn="ctr">
              <a:spcBef>
                <a:spcPct val="50000"/>
              </a:spcBef>
            </a:pPr>
            <a:r>
              <a:rPr lang="es-ES_tradnl"/>
              <a:t>CARACTERISTICAS</a:t>
            </a:r>
            <a:endParaRPr lang="es-ES"/>
          </a:p>
        </p:txBody>
      </p:sp>
      <p:sp>
        <p:nvSpPr>
          <p:cNvPr id="7176" name="Text Box 7"/>
          <p:cNvSpPr txBox="1">
            <a:spLocks noChangeArrowheads="1"/>
          </p:cNvSpPr>
          <p:nvPr/>
        </p:nvSpPr>
        <p:spPr bwMode="auto">
          <a:xfrm>
            <a:off x="1219200" y="2743200"/>
            <a:ext cx="1981200" cy="844550"/>
          </a:xfrm>
          <a:prstGeom prst="rect">
            <a:avLst/>
          </a:prstGeom>
          <a:noFill/>
          <a:ln w="19050">
            <a:solidFill>
              <a:srgbClr val="FF3300"/>
            </a:solidFill>
            <a:miter lim="800000"/>
            <a:headEnd/>
            <a:tailEnd/>
          </a:ln>
        </p:spPr>
        <p:txBody>
          <a:bodyPr>
            <a:spAutoFit/>
          </a:bodyPr>
          <a:lstStyle/>
          <a:p>
            <a:pPr algn="just">
              <a:spcBef>
                <a:spcPct val="50000"/>
              </a:spcBef>
            </a:pPr>
            <a:r>
              <a:rPr lang="es-ES_tradnl" sz="1600">
                <a:latin typeface="Comic Sans MS" pitchFamily="66" charset="0"/>
              </a:rPr>
              <a:t>El trabajador baja el ritmo de la actividad</a:t>
            </a:r>
            <a:endParaRPr lang="es-ES" sz="1600">
              <a:latin typeface="Comic Sans MS" pitchFamily="66" charset="0"/>
            </a:endParaRPr>
          </a:p>
        </p:txBody>
      </p:sp>
      <p:sp>
        <p:nvSpPr>
          <p:cNvPr id="7177" name="Text Box 8"/>
          <p:cNvSpPr txBox="1">
            <a:spLocks noChangeArrowheads="1"/>
          </p:cNvSpPr>
          <p:nvPr/>
        </p:nvSpPr>
        <p:spPr bwMode="auto">
          <a:xfrm>
            <a:off x="1295400" y="5410200"/>
            <a:ext cx="1981200" cy="600075"/>
          </a:xfrm>
          <a:prstGeom prst="rect">
            <a:avLst/>
          </a:prstGeom>
          <a:noFill/>
          <a:ln w="19050">
            <a:solidFill>
              <a:srgbClr val="FF3300"/>
            </a:solidFill>
            <a:miter lim="800000"/>
            <a:headEnd/>
            <a:tailEnd/>
          </a:ln>
        </p:spPr>
        <p:txBody>
          <a:bodyPr>
            <a:spAutoFit/>
          </a:bodyPr>
          <a:lstStyle/>
          <a:p>
            <a:pPr algn="just">
              <a:spcBef>
                <a:spcPct val="50000"/>
              </a:spcBef>
            </a:pPr>
            <a:r>
              <a:rPr lang="es-ES_tradnl" sz="1600">
                <a:latin typeface="Comic Sans MS" pitchFamily="66" charset="0"/>
              </a:rPr>
              <a:t>Movimientos torpes e inseguros</a:t>
            </a:r>
            <a:endParaRPr lang="es-ES" sz="1600">
              <a:latin typeface="Comic Sans MS" pitchFamily="66" charset="0"/>
            </a:endParaRPr>
          </a:p>
        </p:txBody>
      </p:sp>
      <p:sp>
        <p:nvSpPr>
          <p:cNvPr id="7178" name="Text Box 9"/>
          <p:cNvSpPr txBox="1">
            <a:spLocks noChangeArrowheads="1"/>
          </p:cNvSpPr>
          <p:nvPr/>
        </p:nvSpPr>
        <p:spPr bwMode="auto">
          <a:xfrm>
            <a:off x="4648200" y="2895600"/>
            <a:ext cx="1981200" cy="355600"/>
          </a:xfrm>
          <a:prstGeom prst="rect">
            <a:avLst/>
          </a:prstGeom>
          <a:noFill/>
          <a:ln w="19050">
            <a:solidFill>
              <a:srgbClr val="FF3300"/>
            </a:solidFill>
            <a:miter lim="800000"/>
            <a:headEnd/>
            <a:tailEnd/>
          </a:ln>
        </p:spPr>
        <p:txBody>
          <a:bodyPr>
            <a:spAutoFit/>
          </a:bodyPr>
          <a:lstStyle/>
          <a:p>
            <a:pPr algn="just">
              <a:spcBef>
                <a:spcPct val="50000"/>
              </a:spcBef>
            </a:pPr>
            <a:r>
              <a:rPr lang="es-ES_tradnl" sz="1600">
                <a:latin typeface="Comic Sans MS" pitchFamily="66" charset="0"/>
              </a:rPr>
              <a:t>Cansancio</a:t>
            </a:r>
            <a:endParaRPr lang="es-ES" sz="1600">
              <a:latin typeface="Comic Sans MS" pitchFamily="66" charset="0"/>
            </a:endParaRPr>
          </a:p>
        </p:txBody>
      </p:sp>
      <p:sp>
        <p:nvSpPr>
          <p:cNvPr id="7179" name="Text Box 10"/>
          <p:cNvSpPr txBox="1">
            <a:spLocks noChangeArrowheads="1"/>
          </p:cNvSpPr>
          <p:nvPr/>
        </p:nvSpPr>
        <p:spPr bwMode="auto">
          <a:xfrm>
            <a:off x="6019800" y="5257800"/>
            <a:ext cx="1981200" cy="844550"/>
          </a:xfrm>
          <a:prstGeom prst="rect">
            <a:avLst/>
          </a:prstGeom>
          <a:noFill/>
          <a:ln w="19050">
            <a:solidFill>
              <a:srgbClr val="FF3300"/>
            </a:solidFill>
            <a:miter lim="800000"/>
            <a:headEnd/>
            <a:tailEnd/>
          </a:ln>
        </p:spPr>
        <p:txBody>
          <a:bodyPr>
            <a:spAutoFit/>
          </a:bodyPr>
          <a:lstStyle/>
          <a:p>
            <a:pPr algn="just">
              <a:spcBef>
                <a:spcPct val="50000"/>
              </a:spcBef>
            </a:pPr>
            <a:r>
              <a:rPr lang="es-ES_tradnl" sz="1600">
                <a:latin typeface="Comic Sans MS" pitchFamily="66" charset="0"/>
              </a:rPr>
              <a:t>Sensación de malestar e insatisfacción.</a:t>
            </a:r>
            <a:endParaRPr lang="es-ES" sz="1600">
              <a:latin typeface="Comic Sans MS" pitchFamily="66" charset="0"/>
            </a:endParaRPr>
          </a:p>
        </p:txBody>
      </p:sp>
      <p:cxnSp>
        <p:nvCxnSpPr>
          <p:cNvPr id="7180" name="AutoShape 11"/>
          <p:cNvCxnSpPr>
            <a:cxnSpLocks noChangeShapeType="1"/>
            <a:stCxn id="7175" idx="3"/>
            <a:endCxn id="7178" idx="3"/>
          </p:cNvCxnSpPr>
          <p:nvPr/>
        </p:nvCxnSpPr>
        <p:spPr bwMode="auto">
          <a:xfrm flipV="1">
            <a:off x="6110288" y="3073400"/>
            <a:ext cx="528637" cy="1284288"/>
          </a:xfrm>
          <a:prstGeom prst="bentConnector3">
            <a:avLst>
              <a:gd name="adj1" fmla="val 141440"/>
            </a:avLst>
          </a:prstGeom>
          <a:noFill/>
          <a:ln w="12700">
            <a:solidFill>
              <a:srgbClr val="FF3300"/>
            </a:solidFill>
            <a:miter lim="800000"/>
            <a:headEnd/>
            <a:tailEnd type="triangle" w="med" len="lg"/>
          </a:ln>
        </p:spPr>
      </p:cxnSp>
      <p:cxnSp>
        <p:nvCxnSpPr>
          <p:cNvPr id="7181" name="AutoShape 12"/>
          <p:cNvCxnSpPr>
            <a:cxnSpLocks noChangeShapeType="1"/>
          </p:cNvCxnSpPr>
          <p:nvPr/>
        </p:nvCxnSpPr>
        <p:spPr bwMode="auto">
          <a:xfrm rot="10800000">
            <a:off x="1447800" y="3581400"/>
            <a:ext cx="1357313" cy="760413"/>
          </a:xfrm>
          <a:prstGeom prst="bentConnector2">
            <a:avLst/>
          </a:prstGeom>
          <a:noFill/>
          <a:ln w="12700">
            <a:solidFill>
              <a:srgbClr val="FF3300"/>
            </a:solidFill>
            <a:miter lim="800000"/>
            <a:headEnd/>
            <a:tailEnd type="triangle" w="med" len="lg"/>
          </a:ln>
        </p:spPr>
      </p:cxnSp>
      <p:cxnSp>
        <p:nvCxnSpPr>
          <p:cNvPr id="7182" name="AutoShape 13"/>
          <p:cNvCxnSpPr>
            <a:cxnSpLocks noChangeShapeType="1"/>
            <a:stCxn id="7175" idx="2"/>
            <a:endCxn id="7177" idx="3"/>
          </p:cNvCxnSpPr>
          <p:nvPr/>
        </p:nvCxnSpPr>
        <p:spPr bwMode="auto">
          <a:xfrm rot="5400000">
            <a:off x="3324225" y="4576763"/>
            <a:ext cx="1095375" cy="1171575"/>
          </a:xfrm>
          <a:prstGeom prst="bentConnector2">
            <a:avLst/>
          </a:prstGeom>
          <a:noFill/>
          <a:ln w="12700">
            <a:solidFill>
              <a:srgbClr val="FF3300"/>
            </a:solidFill>
            <a:miter lim="800000"/>
            <a:headEnd/>
            <a:tailEnd type="triangle" w="med" len="lg"/>
          </a:ln>
        </p:spPr>
      </p:cxnSp>
      <p:cxnSp>
        <p:nvCxnSpPr>
          <p:cNvPr id="7183" name="AutoShape 14"/>
          <p:cNvCxnSpPr>
            <a:cxnSpLocks noChangeShapeType="1"/>
            <a:stCxn id="7175" idx="2"/>
            <a:endCxn id="7179" idx="1"/>
          </p:cNvCxnSpPr>
          <p:nvPr/>
        </p:nvCxnSpPr>
        <p:spPr bwMode="auto">
          <a:xfrm rot="16200000" flipH="1">
            <a:off x="4701382" y="4371181"/>
            <a:ext cx="1065212" cy="1552575"/>
          </a:xfrm>
          <a:prstGeom prst="bentConnector2">
            <a:avLst/>
          </a:prstGeom>
          <a:noFill/>
          <a:ln w="12700">
            <a:solidFill>
              <a:srgbClr val="FF3300"/>
            </a:solidFill>
            <a:miter lim="800000"/>
            <a:headEnd/>
            <a:tailEnd type="triangle" w="med" len="lg"/>
          </a:ln>
        </p:spPr>
      </p:cxn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8195" name="Text Box 2"/>
          <p:cNvSpPr txBox="1">
            <a:spLocks noChangeArrowheads="1"/>
          </p:cNvSpPr>
          <p:nvPr/>
        </p:nvSpPr>
        <p:spPr bwMode="auto">
          <a:xfrm>
            <a:off x="838200" y="304800"/>
            <a:ext cx="8001000" cy="396875"/>
          </a:xfrm>
          <a:prstGeom prst="rect">
            <a:avLst/>
          </a:prstGeom>
          <a:noFill/>
          <a:ln w="28575">
            <a:noFill/>
            <a:miter lim="800000"/>
            <a:headEnd/>
            <a:tailEnd/>
          </a:ln>
        </p:spPr>
        <p:txBody>
          <a:bodyPr>
            <a:spAutoFit/>
          </a:bodyPr>
          <a:lstStyle/>
          <a:p>
            <a:pPr algn="ctr">
              <a:spcBef>
                <a:spcPct val="50000"/>
              </a:spcBef>
            </a:pPr>
            <a:r>
              <a:rPr lang="es-ES_tradnl" sz="2000" b="1">
                <a:solidFill>
                  <a:srgbClr val="FF3300"/>
                </a:solidFill>
              </a:rPr>
              <a:t>LA FATIGA</a:t>
            </a:r>
            <a:endParaRPr lang="es-ES" sz="2000" b="1">
              <a:solidFill>
                <a:srgbClr val="FF3300"/>
              </a:solidFill>
            </a:endParaRPr>
          </a:p>
        </p:txBody>
      </p:sp>
      <p:sp>
        <p:nvSpPr>
          <p:cNvPr id="8196" name="Text Box 3"/>
          <p:cNvSpPr txBox="1">
            <a:spLocks noChangeArrowheads="1"/>
          </p:cNvSpPr>
          <p:nvPr/>
        </p:nvSpPr>
        <p:spPr bwMode="auto">
          <a:xfrm>
            <a:off x="1066800" y="1066800"/>
            <a:ext cx="7467600" cy="3529013"/>
          </a:xfrm>
          <a:prstGeom prst="rect">
            <a:avLst/>
          </a:prstGeom>
          <a:noFill/>
          <a:ln w="9525">
            <a:noFill/>
            <a:miter lim="800000"/>
            <a:headEnd/>
            <a:tailEnd/>
          </a:ln>
        </p:spPr>
        <p:txBody>
          <a:bodyPr>
            <a:spAutoFit/>
          </a:bodyPr>
          <a:lstStyle/>
          <a:p>
            <a:pPr marL="457200" indent="-457200" algn="just">
              <a:spcBef>
                <a:spcPct val="50000"/>
              </a:spcBef>
              <a:buClr>
                <a:srgbClr val="0000FF"/>
              </a:buClr>
              <a:buFont typeface="Wingdings" pitchFamily="2" charset="2"/>
              <a:buChar char="Ø"/>
            </a:pPr>
            <a:r>
              <a:rPr lang="es-ES_tradnl" sz="1800">
                <a:latin typeface="Comic Sans MS" pitchFamily="66" charset="0"/>
              </a:rPr>
              <a:t>Puede sobrevenir a consecuencia de múltiples factores dependientes tanto del individuo como de las condiciones de trabajo y circunstancias paralelas.</a:t>
            </a:r>
          </a:p>
          <a:p>
            <a:pPr marL="457200" indent="-457200" algn="just">
              <a:spcBef>
                <a:spcPct val="50000"/>
              </a:spcBef>
              <a:buClr>
                <a:srgbClr val="0000FF"/>
              </a:buClr>
              <a:buFont typeface="Wingdings" pitchFamily="2" charset="2"/>
              <a:buChar char="Ø"/>
            </a:pPr>
            <a:r>
              <a:rPr lang="es-ES_tradnl" sz="1800">
                <a:latin typeface="Comic Sans MS" pitchFamily="66" charset="0"/>
              </a:rPr>
              <a:t>La máxima cantidad de trabajo que puede realizar un músculo depende de:</a:t>
            </a:r>
          </a:p>
          <a:p>
            <a:pPr marL="1371600" lvl="2" indent="-457200" algn="just">
              <a:spcBef>
                <a:spcPct val="50000"/>
              </a:spcBef>
              <a:buClr>
                <a:schemeClr val="accent1"/>
              </a:buClr>
              <a:buFont typeface="Wingdings" pitchFamily="2" charset="2"/>
              <a:buAutoNum type="arabicPeriod"/>
            </a:pPr>
            <a:r>
              <a:rPr lang="es-ES_tradnl" sz="1800">
                <a:latin typeface="Comic Sans MS" pitchFamily="66" charset="0"/>
              </a:rPr>
              <a:t> el ritmo de trabajo</a:t>
            </a:r>
          </a:p>
          <a:p>
            <a:pPr marL="1371600" lvl="2" indent="-457200" algn="just">
              <a:spcBef>
                <a:spcPct val="50000"/>
              </a:spcBef>
              <a:buClr>
                <a:schemeClr val="accent1"/>
              </a:buClr>
              <a:buFont typeface="Wingdings" pitchFamily="2" charset="2"/>
              <a:buAutoNum type="arabicPeriod"/>
            </a:pPr>
            <a:r>
              <a:rPr lang="es-ES_tradnl" sz="1800">
                <a:latin typeface="Comic Sans MS" pitchFamily="66" charset="0"/>
              </a:rPr>
              <a:t> La tensión muscular</a:t>
            </a:r>
          </a:p>
          <a:p>
            <a:pPr marL="1371600" lvl="2" indent="-457200" algn="just">
              <a:spcBef>
                <a:spcPct val="50000"/>
              </a:spcBef>
              <a:buClr>
                <a:schemeClr val="accent1"/>
              </a:buClr>
              <a:buFont typeface="Wingdings" pitchFamily="2" charset="2"/>
              <a:buAutoNum type="arabicPeriod"/>
            </a:pPr>
            <a:r>
              <a:rPr lang="es-ES_tradnl" sz="1800">
                <a:latin typeface="Comic Sans MS" pitchFamily="66" charset="0"/>
              </a:rPr>
              <a:t> la circulación sanguínea</a:t>
            </a:r>
          </a:p>
          <a:p>
            <a:pPr marL="457200" indent="-457200" algn="just">
              <a:spcBef>
                <a:spcPct val="50000"/>
              </a:spcBef>
              <a:buClr>
                <a:srgbClr val="0000FF"/>
              </a:buClr>
              <a:buFont typeface="Wingdings" pitchFamily="2" charset="2"/>
              <a:buChar char="Ø"/>
            </a:pPr>
            <a:r>
              <a:rPr lang="es-ES_tradnl" sz="1800">
                <a:latin typeface="Comic Sans MS" pitchFamily="66" charset="0"/>
              </a:rPr>
              <a:t>En consecuencia la fatiga se relaciona con el aporte de oxígeno a la sangre.</a:t>
            </a:r>
            <a:endParaRPr lang="es-ES" sz="1800">
              <a:latin typeface="Comic Sans MS" pitchFamily="66" charset="0"/>
            </a:endParaRPr>
          </a:p>
        </p:txBody>
      </p:sp>
      <p:pic>
        <p:nvPicPr>
          <p:cNvPr id="8197" name="Picture 4" descr="PE02364_"/>
          <p:cNvPicPr>
            <a:picLocks noChangeAspect="1" noChangeArrowheads="1"/>
          </p:cNvPicPr>
          <p:nvPr/>
        </p:nvPicPr>
        <p:blipFill>
          <a:blip r:embed="rId2" cstate="print"/>
          <a:srcRect/>
          <a:stretch>
            <a:fillRect/>
          </a:stretch>
        </p:blipFill>
        <p:spPr bwMode="auto">
          <a:xfrm>
            <a:off x="3276600" y="5029200"/>
            <a:ext cx="3352800" cy="1174750"/>
          </a:xfrm>
          <a:prstGeom prst="rect">
            <a:avLst/>
          </a:prstGeom>
          <a:gradFill rotWithShape="0">
            <a:gsLst>
              <a:gs pos="0">
                <a:srgbClr val="CCFFFF"/>
              </a:gs>
              <a:gs pos="100000">
                <a:srgbClr val="6699FF"/>
              </a:gs>
            </a:gsLst>
            <a:path path="rect">
              <a:fillToRect t="100000" r="100000"/>
            </a:path>
          </a:grad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9219" name="Text Box 2"/>
          <p:cNvSpPr txBox="1">
            <a:spLocks noChangeArrowheads="1"/>
          </p:cNvSpPr>
          <p:nvPr/>
        </p:nvSpPr>
        <p:spPr bwMode="auto">
          <a:xfrm>
            <a:off x="1295400" y="381000"/>
            <a:ext cx="69342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CARGA FISICA DE TRABAJO</a:t>
            </a:r>
            <a:endParaRPr lang="es-ES" b="1">
              <a:solidFill>
                <a:srgbClr val="FF3300"/>
              </a:solidFill>
            </a:endParaRPr>
          </a:p>
        </p:txBody>
      </p:sp>
      <p:sp>
        <p:nvSpPr>
          <p:cNvPr id="9220" name="Text Box 3"/>
          <p:cNvSpPr txBox="1">
            <a:spLocks noChangeArrowheads="1"/>
          </p:cNvSpPr>
          <p:nvPr/>
        </p:nvSpPr>
        <p:spPr bwMode="auto">
          <a:xfrm>
            <a:off x="1295400" y="1295400"/>
            <a:ext cx="6781800" cy="3803650"/>
          </a:xfrm>
          <a:prstGeom prst="rect">
            <a:avLst/>
          </a:prstGeom>
          <a:noFill/>
          <a:ln w="9525">
            <a:noFill/>
            <a:miter lim="800000"/>
            <a:headEnd/>
            <a:tailEnd/>
          </a:ln>
        </p:spPr>
        <p:txBody>
          <a:bodyPr>
            <a:spAutoFit/>
          </a:bodyPr>
          <a:lstStyle/>
          <a:p>
            <a:pPr algn="just">
              <a:spcBef>
                <a:spcPct val="50000"/>
              </a:spcBef>
            </a:pPr>
            <a:r>
              <a:rPr lang="es-ES_tradnl" sz="1800">
                <a:latin typeface="Comic Sans MS" pitchFamily="66" charset="0"/>
              </a:rPr>
              <a:t>Distinguimos:</a:t>
            </a:r>
          </a:p>
          <a:p>
            <a:pPr algn="just">
              <a:spcBef>
                <a:spcPct val="50000"/>
              </a:spcBef>
              <a:buFont typeface="Wingdings" pitchFamily="2" charset="2"/>
              <a:buChar char="Ø"/>
            </a:pPr>
            <a:r>
              <a:rPr lang="es-ES_tradnl" sz="1800" b="1">
                <a:latin typeface="Comic Sans MS" pitchFamily="66" charset="0"/>
              </a:rPr>
              <a:t>CARGA FISICA</a:t>
            </a:r>
            <a:r>
              <a:rPr lang="es-ES_tradnl" sz="1800">
                <a:latin typeface="Comic Sans MS" pitchFamily="66" charset="0"/>
              </a:rPr>
              <a:t>, cuando la tarea a realizar exige una actividad muscular, y</a:t>
            </a:r>
          </a:p>
          <a:p>
            <a:pPr algn="just">
              <a:spcBef>
                <a:spcPct val="50000"/>
              </a:spcBef>
              <a:buFont typeface="Wingdings" pitchFamily="2" charset="2"/>
              <a:buChar char="Ø"/>
            </a:pPr>
            <a:r>
              <a:rPr lang="es-ES_tradnl" sz="1800" b="1">
                <a:latin typeface="Comic Sans MS" pitchFamily="66" charset="0"/>
              </a:rPr>
              <a:t>CARGA MENTAL</a:t>
            </a:r>
            <a:r>
              <a:rPr lang="es-ES_tradnl" sz="1800">
                <a:latin typeface="Comic Sans MS" pitchFamily="66" charset="0"/>
              </a:rPr>
              <a:t>, cuando el componente principal es de tipo intelectual</a:t>
            </a:r>
          </a:p>
          <a:p>
            <a:pPr algn="just">
              <a:spcBef>
                <a:spcPct val="50000"/>
              </a:spcBef>
            </a:pPr>
            <a:r>
              <a:rPr lang="es-ES_tradnl" sz="1800">
                <a:latin typeface="Comic Sans MS" pitchFamily="66" charset="0"/>
              </a:rPr>
              <a:t>Así aparecen dos tipos de esfuerzos musculares diferentes:</a:t>
            </a:r>
          </a:p>
          <a:p>
            <a:pPr algn="just">
              <a:spcBef>
                <a:spcPct val="50000"/>
              </a:spcBef>
            </a:pPr>
            <a:r>
              <a:rPr lang="es-ES_tradnl" sz="1800">
                <a:latin typeface="Comic Sans MS" pitchFamily="66" charset="0"/>
              </a:rPr>
              <a:t>	</a:t>
            </a:r>
            <a:r>
              <a:rPr lang="es-ES_tradnl" sz="1800" b="1">
                <a:latin typeface="Comic Sans MS" pitchFamily="66" charset="0"/>
              </a:rPr>
              <a:t>Estático</a:t>
            </a:r>
            <a:r>
              <a:rPr lang="es-ES_tradnl" sz="1800">
                <a:latin typeface="Comic Sans MS" pitchFamily="66" charset="0"/>
              </a:rPr>
              <a:t>, cuando la contracción muscular se mantiene continua durante cierto periodo de tiempo. Desencadena la fatiga muscular.</a:t>
            </a:r>
          </a:p>
          <a:p>
            <a:pPr algn="just">
              <a:spcBef>
                <a:spcPct val="50000"/>
              </a:spcBef>
            </a:pPr>
            <a:r>
              <a:rPr lang="es-ES_tradnl" sz="1800">
                <a:latin typeface="Comic Sans MS" pitchFamily="66" charset="0"/>
              </a:rPr>
              <a:t>	</a:t>
            </a:r>
            <a:r>
              <a:rPr lang="es-ES_tradnl" sz="1800" b="1">
                <a:latin typeface="Comic Sans MS" pitchFamily="66" charset="0"/>
              </a:rPr>
              <a:t>Dinámico</a:t>
            </a:r>
            <a:r>
              <a:rPr lang="es-ES_tradnl" sz="1800">
                <a:latin typeface="Comic Sans MS" pitchFamily="66" charset="0"/>
              </a:rPr>
              <a:t>, cuando se trabaja y descansa el músculo de forma alternativa.</a:t>
            </a:r>
            <a:endParaRPr lang="es-ES" sz="1800">
              <a:latin typeface="Comic Sans MS" pitchFamily="66" charset="0"/>
            </a:endParaRPr>
          </a:p>
        </p:txBody>
      </p: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0243" name="Text Box 2"/>
          <p:cNvSpPr txBox="1">
            <a:spLocks noChangeArrowheads="1"/>
          </p:cNvSpPr>
          <p:nvPr/>
        </p:nvSpPr>
        <p:spPr bwMode="auto">
          <a:xfrm>
            <a:off x="838200" y="3048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PREVENCION DE LA FATIGA</a:t>
            </a:r>
            <a:endParaRPr lang="es-ES" b="1">
              <a:solidFill>
                <a:srgbClr val="FF3300"/>
              </a:solidFill>
            </a:endParaRPr>
          </a:p>
        </p:txBody>
      </p:sp>
      <p:sp>
        <p:nvSpPr>
          <p:cNvPr id="10244" name="Text Box 3"/>
          <p:cNvSpPr txBox="1">
            <a:spLocks noChangeArrowheads="1"/>
          </p:cNvSpPr>
          <p:nvPr/>
        </p:nvSpPr>
        <p:spPr bwMode="auto">
          <a:xfrm>
            <a:off x="1143000" y="1066800"/>
            <a:ext cx="6248400" cy="366713"/>
          </a:xfrm>
          <a:prstGeom prst="rect">
            <a:avLst/>
          </a:prstGeom>
          <a:noFill/>
          <a:ln w="9525">
            <a:noFill/>
            <a:miter lim="800000"/>
            <a:headEnd/>
            <a:tailEnd/>
          </a:ln>
        </p:spPr>
        <p:txBody>
          <a:bodyPr>
            <a:spAutoFit/>
          </a:bodyPr>
          <a:lstStyle/>
          <a:p>
            <a:pPr>
              <a:spcBef>
                <a:spcPct val="50000"/>
              </a:spcBef>
            </a:pPr>
            <a:r>
              <a:rPr lang="es-ES_tradnl" sz="1800">
                <a:latin typeface="Comic Sans MS" pitchFamily="66" charset="0"/>
              </a:rPr>
              <a:t>Se pueden tomar una serie de medidas:</a:t>
            </a:r>
            <a:endParaRPr lang="es-ES" sz="1800">
              <a:latin typeface="Comic Sans MS" pitchFamily="66" charset="0"/>
            </a:endParaRPr>
          </a:p>
        </p:txBody>
      </p:sp>
      <p:graphicFrame>
        <p:nvGraphicFramePr>
          <p:cNvPr id="7214" name="Group 46"/>
          <p:cNvGraphicFramePr>
            <a:graphicFrameLocks noGrp="1"/>
          </p:cNvGraphicFramePr>
          <p:nvPr/>
        </p:nvGraphicFramePr>
        <p:xfrm>
          <a:off x="1143000" y="1828800"/>
          <a:ext cx="7467600" cy="3886201"/>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5953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1600" b="1" i="0" u="none" strike="noStrike" cap="none" normalizeH="0" baseline="0" smtClean="0">
                          <a:ln>
                            <a:noFill/>
                          </a:ln>
                          <a:solidFill>
                            <a:schemeClr val="tx1"/>
                          </a:solidFill>
                          <a:effectLst/>
                          <a:latin typeface="Times New Roman" pitchFamily="18" charset="0"/>
                        </a:rPr>
                        <a:t>Mejora de los métodos de trabajo</a:t>
                      </a:r>
                      <a:endParaRPr kumimoji="0" lang="es-ES" sz="16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1600" b="1" i="0" u="none" strike="noStrike" cap="none" normalizeH="0" baseline="0" smtClean="0">
                          <a:ln>
                            <a:noFill/>
                          </a:ln>
                          <a:solidFill>
                            <a:schemeClr val="tx1"/>
                          </a:solidFill>
                          <a:effectLst/>
                          <a:latin typeface="Times New Roman" pitchFamily="18" charset="0"/>
                        </a:rPr>
                        <a:t>Administración de tiempos de trabajo</a:t>
                      </a:r>
                      <a:endParaRPr kumimoji="0" lang="es-ES" sz="16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9088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Comic Sans MS" pitchFamily="66" charset="0"/>
                        </a:rPr>
                        <a:t>Para adecuar músculos que se utilizan y la tarea que se debe realizar, ha de tenerse en cuenta:</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 Ritmo de las operaciones</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Posturas de trabajo</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Peso y manejo de las cargas</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Útiles diseñados que permitan economizar esfuerzos</a:t>
                      </a:r>
                      <a:endParaRPr kumimoji="0" lang="es-ES" sz="1800" b="0" i="0" u="none" strike="noStrike" cap="none" normalizeH="0" baseline="0" smtClean="0">
                        <a:ln>
                          <a:noFill/>
                        </a:ln>
                        <a:solidFill>
                          <a:schemeClr val="tx1"/>
                        </a:solidFill>
                        <a:effectLst/>
                        <a:latin typeface="Comic Sans MS" pitchFamily="66"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Comic Sans MS" pitchFamily="66" charset="0"/>
                        </a:rPr>
                        <a:t>Organizar el tiempo de trabajo, estableciendo pausas frecuentes y adecuadas, recuperándose así el organismo. Se puede hacer de la siguiente manera:</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Distribución de los tiempos de reposo, para recuperar la fatiga, o</a:t>
                      </a:r>
                    </a:p>
                    <a:p>
                      <a:pPr marL="0" marR="0" lvl="0" indent="0" algn="just" defTabSz="914400" rtl="0" eaLnBrk="1" fontAlgn="base" latinLnBrk="0" hangingPunct="1">
                        <a:lnSpc>
                          <a:spcPct val="100000"/>
                        </a:lnSpc>
                        <a:spcBef>
                          <a:spcPct val="20000"/>
                        </a:spcBef>
                        <a:spcAft>
                          <a:spcPct val="0"/>
                        </a:spcAft>
                        <a:buClr>
                          <a:schemeClr val="tx1"/>
                        </a:buClr>
                        <a:buSzTx/>
                        <a:buFont typeface="Wingdings" pitchFamily="2" charset="2"/>
                        <a:buChar char="§"/>
                        <a:tabLst/>
                      </a:pPr>
                      <a:r>
                        <a:rPr kumimoji="0" lang="es-ES_tradnl" sz="1800" b="0" i="0" u="none" strike="noStrike" cap="none" normalizeH="0" baseline="0" smtClean="0">
                          <a:ln>
                            <a:noFill/>
                          </a:ln>
                          <a:solidFill>
                            <a:schemeClr val="tx1"/>
                          </a:solidFill>
                          <a:effectLst/>
                          <a:latin typeface="Comic Sans MS" pitchFamily="66" charset="0"/>
                        </a:rPr>
                        <a:t> Reducir el tiempo total de trabajo.</a:t>
                      </a:r>
                      <a:endParaRPr kumimoji="0" lang="es-ES" sz="18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Marcador de pie de página"/>
          <p:cNvSpPr>
            <a:spLocks noGrp="1"/>
          </p:cNvSpPr>
          <p:nvPr>
            <p:ph type="ftr" sz="quarter" idx="11"/>
          </p:nvPr>
        </p:nvSpPr>
        <p:spPr>
          <a:noFill/>
        </p:spPr>
        <p:txBody>
          <a:bodyPr/>
          <a:lstStyle/>
          <a:p>
            <a:r>
              <a:rPr lang="es-ES"/>
              <a:t>Autor: Pedro Fernández de Marcos</a:t>
            </a:r>
          </a:p>
          <a:p>
            <a:r>
              <a:rPr lang="es-ES"/>
              <a:t>Descarga ofrecida por: www.prevention-world.com</a:t>
            </a:r>
          </a:p>
        </p:txBody>
      </p:sp>
      <p:sp>
        <p:nvSpPr>
          <p:cNvPr id="11267" name="Text Box 2"/>
          <p:cNvSpPr txBox="1">
            <a:spLocks noChangeArrowheads="1"/>
          </p:cNvSpPr>
          <p:nvPr/>
        </p:nvSpPr>
        <p:spPr bwMode="auto">
          <a:xfrm>
            <a:off x="838200" y="533400"/>
            <a:ext cx="8001000" cy="457200"/>
          </a:xfrm>
          <a:prstGeom prst="rect">
            <a:avLst/>
          </a:prstGeom>
          <a:noFill/>
          <a:ln w="28575">
            <a:noFill/>
            <a:miter lim="800000"/>
            <a:headEnd/>
            <a:tailEnd/>
          </a:ln>
        </p:spPr>
        <p:txBody>
          <a:bodyPr>
            <a:spAutoFit/>
          </a:bodyPr>
          <a:lstStyle/>
          <a:p>
            <a:pPr algn="ctr">
              <a:spcBef>
                <a:spcPct val="50000"/>
              </a:spcBef>
            </a:pPr>
            <a:r>
              <a:rPr lang="es-ES_tradnl" b="1">
                <a:solidFill>
                  <a:srgbClr val="FF3300"/>
                </a:solidFill>
              </a:rPr>
              <a:t>PATOLOGIA DE LOS MOVIMIENTOS REPETITIVOS</a:t>
            </a:r>
            <a:endParaRPr lang="es-ES" b="1">
              <a:solidFill>
                <a:srgbClr val="FF3300"/>
              </a:solidFill>
            </a:endParaRPr>
          </a:p>
        </p:txBody>
      </p:sp>
      <p:sp>
        <p:nvSpPr>
          <p:cNvPr id="11268" name="Text Box 3"/>
          <p:cNvSpPr txBox="1">
            <a:spLocks noChangeArrowheads="1"/>
          </p:cNvSpPr>
          <p:nvPr/>
        </p:nvSpPr>
        <p:spPr bwMode="auto">
          <a:xfrm>
            <a:off x="1066800" y="1371600"/>
            <a:ext cx="7315200" cy="947738"/>
          </a:xfrm>
          <a:prstGeom prst="rect">
            <a:avLst/>
          </a:prstGeom>
          <a:noFill/>
          <a:ln w="9525">
            <a:noFill/>
            <a:miter lim="800000"/>
            <a:headEnd/>
            <a:tailEnd/>
          </a:ln>
        </p:spPr>
        <p:txBody>
          <a:bodyPr>
            <a:spAutoFit/>
          </a:bodyPr>
          <a:lstStyle/>
          <a:p>
            <a:pPr algn="just">
              <a:spcBef>
                <a:spcPct val="50000"/>
              </a:spcBef>
              <a:buFont typeface="Wingdings" pitchFamily="2" charset="2"/>
              <a:buChar char="Ø"/>
            </a:pPr>
            <a:r>
              <a:rPr lang="es-ES_tradnl" sz="1600">
                <a:latin typeface="Comic Sans MS" pitchFamily="66" charset="0"/>
              </a:rPr>
              <a:t> Un problema muy frecuente son las lesiones de extremidades superiores derivadas de micro traumatismos repetitivos.</a:t>
            </a:r>
          </a:p>
          <a:p>
            <a:pPr algn="just">
              <a:spcBef>
                <a:spcPct val="50000"/>
              </a:spcBef>
              <a:buFont typeface="Wingdings" pitchFamily="2" charset="2"/>
              <a:buNone/>
            </a:pPr>
            <a:r>
              <a:rPr lang="es-ES_tradnl" sz="1600">
                <a:latin typeface="Comic Sans MS" pitchFamily="66" charset="0"/>
              </a:rPr>
              <a:t>Varias aspectos hay que tener en cuenta:</a:t>
            </a:r>
            <a:endParaRPr lang="es-ES" sz="1600">
              <a:latin typeface="Comic Sans MS" pitchFamily="66" charset="0"/>
            </a:endParaRPr>
          </a:p>
        </p:txBody>
      </p:sp>
      <p:sp>
        <p:nvSpPr>
          <p:cNvPr id="11269" name="Text Box 4"/>
          <p:cNvSpPr txBox="1">
            <a:spLocks noChangeArrowheads="1"/>
          </p:cNvSpPr>
          <p:nvPr/>
        </p:nvSpPr>
        <p:spPr bwMode="auto">
          <a:xfrm>
            <a:off x="1371600" y="2514600"/>
            <a:ext cx="2057400" cy="1190625"/>
          </a:xfrm>
          <a:prstGeom prst="rect">
            <a:avLst/>
          </a:prstGeom>
          <a:noFill/>
          <a:ln w="28575">
            <a:noFill/>
            <a:miter lim="800000"/>
            <a:headEnd/>
            <a:tailEnd/>
          </a:ln>
        </p:spPr>
        <p:txBody>
          <a:bodyPr>
            <a:spAutoFit/>
          </a:bodyPr>
          <a:lstStyle/>
          <a:p>
            <a:pPr algn="just">
              <a:spcBef>
                <a:spcPct val="50000"/>
              </a:spcBef>
            </a:pPr>
            <a:r>
              <a:rPr lang="es-ES_tradnl" sz="1800">
                <a:latin typeface="Comic Sans MS" pitchFamily="66" charset="0"/>
              </a:rPr>
              <a:t>1.Valorar cómo repercuten las condiciones de trabajo</a:t>
            </a:r>
            <a:endParaRPr lang="es-ES" sz="1800">
              <a:latin typeface="Comic Sans MS" pitchFamily="66" charset="0"/>
            </a:endParaRPr>
          </a:p>
        </p:txBody>
      </p:sp>
      <p:sp>
        <p:nvSpPr>
          <p:cNvPr id="11270" name="Text Box 5"/>
          <p:cNvSpPr txBox="1">
            <a:spLocks noChangeArrowheads="1"/>
          </p:cNvSpPr>
          <p:nvPr/>
        </p:nvSpPr>
        <p:spPr bwMode="auto">
          <a:xfrm>
            <a:off x="1371600" y="5638800"/>
            <a:ext cx="2743200" cy="641350"/>
          </a:xfrm>
          <a:prstGeom prst="rect">
            <a:avLst/>
          </a:prstGeom>
          <a:noFill/>
          <a:ln w="28575">
            <a:noFill/>
            <a:miter lim="800000"/>
            <a:headEnd/>
            <a:tailEnd/>
          </a:ln>
        </p:spPr>
        <p:txBody>
          <a:bodyPr>
            <a:spAutoFit/>
          </a:bodyPr>
          <a:lstStyle/>
          <a:p>
            <a:pPr algn="ctr">
              <a:spcBef>
                <a:spcPct val="50000"/>
              </a:spcBef>
            </a:pPr>
            <a:r>
              <a:rPr lang="es-ES_tradnl" sz="1800">
                <a:latin typeface="Comic Sans MS" pitchFamily="66" charset="0"/>
              </a:rPr>
              <a:t>4. Diseño del puesto de trabajo</a:t>
            </a:r>
            <a:endParaRPr lang="es-ES" sz="1800">
              <a:latin typeface="Comic Sans MS" pitchFamily="66" charset="0"/>
            </a:endParaRPr>
          </a:p>
        </p:txBody>
      </p:sp>
      <p:sp>
        <p:nvSpPr>
          <p:cNvPr id="11271" name="Text Box 6"/>
          <p:cNvSpPr txBox="1">
            <a:spLocks noChangeArrowheads="1"/>
          </p:cNvSpPr>
          <p:nvPr/>
        </p:nvSpPr>
        <p:spPr bwMode="auto">
          <a:xfrm>
            <a:off x="6096000" y="5638800"/>
            <a:ext cx="2438400" cy="641350"/>
          </a:xfrm>
          <a:prstGeom prst="rect">
            <a:avLst/>
          </a:prstGeom>
          <a:noFill/>
          <a:ln w="28575">
            <a:noFill/>
            <a:miter lim="800000"/>
            <a:headEnd/>
            <a:tailEnd/>
          </a:ln>
        </p:spPr>
        <p:txBody>
          <a:bodyPr>
            <a:spAutoFit/>
          </a:bodyPr>
          <a:lstStyle/>
          <a:p>
            <a:pPr algn="ctr">
              <a:spcBef>
                <a:spcPct val="50000"/>
              </a:spcBef>
            </a:pPr>
            <a:r>
              <a:rPr lang="es-ES_tradnl" sz="1800">
                <a:latin typeface="Comic Sans MS" pitchFamily="66" charset="0"/>
              </a:rPr>
              <a:t>3. Factores de riesgo</a:t>
            </a:r>
            <a:endParaRPr lang="es-ES" sz="1800">
              <a:latin typeface="Comic Sans MS" pitchFamily="66" charset="0"/>
            </a:endParaRPr>
          </a:p>
        </p:txBody>
      </p:sp>
      <p:sp>
        <p:nvSpPr>
          <p:cNvPr id="11272" name="Text Box 7"/>
          <p:cNvSpPr txBox="1">
            <a:spLocks noChangeArrowheads="1"/>
          </p:cNvSpPr>
          <p:nvPr/>
        </p:nvSpPr>
        <p:spPr bwMode="auto">
          <a:xfrm>
            <a:off x="6096000" y="2209800"/>
            <a:ext cx="2514600" cy="915988"/>
          </a:xfrm>
          <a:prstGeom prst="rect">
            <a:avLst/>
          </a:prstGeom>
          <a:noFill/>
          <a:ln w="28575">
            <a:noFill/>
            <a:miter lim="800000"/>
            <a:headEnd/>
            <a:tailEnd/>
          </a:ln>
        </p:spPr>
        <p:txBody>
          <a:bodyPr>
            <a:spAutoFit/>
          </a:bodyPr>
          <a:lstStyle/>
          <a:p>
            <a:pPr algn="just">
              <a:spcBef>
                <a:spcPct val="50000"/>
              </a:spcBef>
            </a:pPr>
            <a:r>
              <a:rPr lang="es-ES_tradnl" sz="1800">
                <a:latin typeface="Comic Sans MS" pitchFamily="66" charset="0"/>
              </a:rPr>
              <a:t>2.Prevención de la aparición  de lesiones osteomusculares</a:t>
            </a:r>
            <a:endParaRPr lang="es-ES" sz="1800">
              <a:latin typeface="Comic Sans MS" pitchFamily="66" charset="0"/>
            </a:endParaRPr>
          </a:p>
        </p:txBody>
      </p:sp>
      <p:pic>
        <p:nvPicPr>
          <p:cNvPr id="11273" name="Picture 8" descr="PE01561_"/>
          <p:cNvPicPr>
            <a:picLocks noChangeAspect="1" noChangeArrowheads="1"/>
          </p:cNvPicPr>
          <p:nvPr/>
        </p:nvPicPr>
        <p:blipFill>
          <a:blip r:embed="rId2" cstate="print"/>
          <a:srcRect/>
          <a:stretch>
            <a:fillRect/>
          </a:stretch>
        </p:blipFill>
        <p:spPr bwMode="auto">
          <a:xfrm>
            <a:off x="3276600" y="3429000"/>
            <a:ext cx="3429000" cy="1819275"/>
          </a:xfrm>
          <a:prstGeom prst="rect">
            <a:avLst/>
          </a:prstGeom>
          <a:noFill/>
          <a:ln w="9525">
            <a:noFill/>
            <a:miter lim="800000"/>
            <a:headEnd/>
            <a:tailEnd/>
          </a:ln>
        </p:spPr>
      </p:pic>
      <p:cxnSp>
        <p:nvCxnSpPr>
          <p:cNvPr id="11274" name="AutoShape 9"/>
          <p:cNvCxnSpPr>
            <a:cxnSpLocks noChangeShapeType="1"/>
            <a:endCxn id="11272" idx="1"/>
          </p:cNvCxnSpPr>
          <p:nvPr/>
        </p:nvCxnSpPr>
        <p:spPr bwMode="auto">
          <a:xfrm flipV="1">
            <a:off x="3519488" y="2668588"/>
            <a:ext cx="2576512" cy="365125"/>
          </a:xfrm>
          <a:prstGeom prst="bentConnector3">
            <a:avLst>
              <a:gd name="adj1" fmla="val 50278"/>
            </a:avLst>
          </a:prstGeom>
          <a:noFill/>
          <a:ln w="9525">
            <a:solidFill>
              <a:srgbClr val="008000"/>
            </a:solidFill>
            <a:miter lim="800000"/>
            <a:headEnd/>
            <a:tailEnd type="triangle" w="med" len="lg"/>
          </a:ln>
        </p:spPr>
      </p:cxnSp>
      <p:cxnSp>
        <p:nvCxnSpPr>
          <p:cNvPr id="11275" name="AutoShape 10"/>
          <p:cNvCxnSpPr>
            <a:cxnSpLocks noChangeShapeType="1"/>
            <a:endCxn id="11271" idx="0"/>
          </p:cNvCxnSpPr>
          <p:nvPr/>
        </p:nvCxnSpPr>
        <p:spPr bwMode="auto">
          <a:xfrm rot="16200000" flipH="1">
            <a:off x="5950744" y="4274344"/>
            <a:ext cx="2424112" cy="304800"/>
          </a:xfrm>
          <a:prstGeom prst="bentConnector3">
            <a:avLst>
              <a:gd name="adj1" fmla="val 50296"/>
            </a:avLst>
          </a:prstGeom>
          <a:noFill/>
          <a:ln w="9525">
            <a:solidFill>
              <a:srgbClr val="008000"/>
            </a:solidFill>
            <a:miter lim="800000"/>
            <a:headEnd/>
            <a:tailEnd type="triangle" w="med" len="lg"/>
          </a:ln>
        </p:spPr>
      </p:cxnSp>
      <p:cxnSp>
        <p:nvCxnSpPr>
          <p:cNvPr id="11276" name="AutoShape 11"/>
          <p:cNvCxnSpPr>
            <a:cxnSpLocks noChangeShapeType="1"/>
            <a:stCxn id="11270" idx="0"/>
            <a:endCxn id="11269" idx="2"/>
          </p:cNvCxnSpPr>
          <p:nvPr/>
        </p:nvCxnSpPr>
        <p:spPr bwMode="auto">
          <a:xfrm rot="5400000" flipH="1">
            <a:off x="1604962" y="4500563"/>
            <a:ext cx="1933575" cy="342900"/>
          </a:xfrm>
          <a:prstGeom prst="bentConnector3">
            <a:avLst>
              <a:gd name="adj1" fmla="val 50000"/>
            </a:avLst>
          </a:prstGeom>
          <a:noFill/>
          <a:ln w="9525">
            <a:solidFill>
              <a:srgbClr val="008000"/>
            </a:solidFill>
            <a:miter lim="800000"/>
            <a:headEnd/>
            <a:tailEnd type="triangle" w="med" len="lg"/>
          </a:ln>
        </p:spPr>
      </p:cxnSp>
      <p:cxnSp>
        <p:nvCxnSpPr>
          <p:cNvPr id="11277" name="AutoShape 12"/>
          <p:cNvCxnSpPr>
            <a:cxnSpLocks noChangeShapeType="1"/>
            <a:stCxn id="11271" idx="1"/>
            <a:endCxn id="11270" idx="3"/>
          </p:cNvCxnSpPr>
          <p:nvPr/>
        </p:nvCxnSpPr>
        <p:spPr bwMode="auto">
          <a:xfrm rot="10800000">
            <a:off x="4114800" y="5959475"/>
            <a:ext cx="1981200" cy="0"/>
          </a:xfrm>
          <a:prstGeom prst="straightConnector1">
            <a:avLst/>
          </a:prstGeom>
          <a:noFill/>
          <a:ln w="9525">
            <a:solidFill>
              <a:srgbClr val="008000"/>
            </a:solidFill>
            <a:round/>
            <a:headEnd/>
            <a:tailEnd type="triangle" w="med" len="lg"/>
          </a:ln>
        </p:spPr>
      </p:cxnSp>
    </p:spTree>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par>
    </p:tnLst>
  </p:timing>
</p:sld>
</file>

<file path=ppt/theme/theme1.xml><?xml version="1.0" encoding="utf-8"?>
<a:theme xmlns:a="http://schemas.openxmlformats.org/drawingml/2006/main" name="Cuaderno">
  <a:themeElements>
    <a:clrScheme name="Cuaderno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Cuadern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uaderno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Cuaderno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Cuaderno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C:\Archivos de programa\Microsoft Office\Templates\Diseños de presentaciones\Cuaderno.pot</Template>
  <TotalTime>435</TotalTime>
  <Words>1749</Words>
  <Application>Microsoft Office PowerPoint</Application>
  <PresentationFormat>Presentación en pantalla (4:3)</PresentationFormat>
  <Paragraphs>219</Paragraphs>
  <Slides>23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23</vt:i4>
      </vt:variant>
    </vt:vector>
  </HeadingPairs>
  <TitlesOfParts>
    <vt:vector size="30" baseType="lpstr">
      <vt:lpstr>Book Antiqua</vt:lpstr>
      <vt:lpstr>Comic Sans MS</vt:lpstr>
      <vt:lpstr>Haettenschweiler</vt:lpstr>
      <vt:lpstr>Lucida Console</vt:lpstr>
      <vt:lpstr>Times New Roman</vt:lpstr>
      <vt:lpstr>Wingdings</vt:lpstr>
      <vt:lpstr>Cuaderno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Pedro Ignacio Fernández de Marcos</dc:creator>
  <cp:lastModifiedBy>Usuario</cp:lastModifiedBy>
  <cp:revision>110</cp:revision>
  <dcterms:created xsi:type="dcterms:W3CDTF">2002-09-24T15:53:09Z</dcterms:created>
  <dcterms:modified xsi:type="dcterms:W3CDTF">2022-03-06T20:44:18Z</dcterms:modified>
</cp:coreProperties>
</file>