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0" r:id="rId5"/>
    <p:sldId id="258" r:id="rId6"/>
    <p:sldId id="259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E0F50EF6-D850-453F-B235-D00F2C44973C}"/>
    <pc:docChg chg="modSld">
      <pc:chgData name="" userId="" providerId="" clId="Web-{E0F50EF6-D850-453F-B235-D00F2C44973C}" dt="2018-06-08T15:28:40.718" v="9" actId="20577"/>
      <pc:docMkLst>
        <pc:docMk/>
      </pc:docMkLst>
      <pc:sldChg chg="modSp">
        <pc:chgData name="" userId="" providerId="" clId="Web-{E0F50EF6-D850-453F-B235-D00F2C44973C}" dt="2018-06-08T15:28:40.718" v="8" actId="20577"/>
        <pc:sldMkLst>
          <pc:docMk/>
          <pc:sldMk cId="0" sldId="266"/>
        </pc:sldMkLst>
        <pc:spChg chg="mod">
          <ac:chgData name="" userId="" providerId="" clId="Web-{E0F50EF6-D850-453F-B235-D00F2C44973C}" dt="2018-06-08T15:28:40.718" v="8" actId="20577"/>
          <ac:spMkLst>
            <pc:docMk/>
            <pc:sldMk cId="0" sldId="26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8D367E-06F4-4941-B927-D7D03EC149D3}" type="datetimeFigureOut">
              <a:rPr lang="es-ES" smtClean="0"/>
              <a:pPr/>
              <a:t>10/05/2021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9BA7FC5-9B82-4AF0-AFB6-ABD71BEB59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TASAS MUNICIPALES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Código Fiscal Municipal - </a:t>
            </a:r>
            <a:r>
              <a:rPr lang="pt-BR" dirty="0" err="1"/>
              <a:t>Ley</a:t>
            </a:r>
            <a:r>
              <a:rPr lang="pt-BR" dirty="0"/>
              <a:t> Prov. Nº 8173</a:t>
            </a:r>
          </a:p>
          <a:p>
            <a:endParaRPr lang="pt-BR" dirty="0"/>
          </a:p>
          <a:p>
            <a:r>
              <a:rPr lang="pt-BR" dirty="0" err="1"/>
              <a:t>Ordenanza</a:t>
            </a:r>
            <a:r>
              <a:rPr lang="pt-BR" dirty="0"/>
              <a:t> Tributaria Nº 8063/17 (vigente para </a:t>
            </a:r>
            <a:r>
              <a:rPr lang="pt-BR" dirty="0" err="1"/>
              <a:t>el</a:t>
            </a:r>
            <a:r>
              <a:rPr lang="pt-BR" dirty="0"/>
              <a:t> 2018)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2567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142" y="439190"/>
            <a:ext cx="10911840" cy="1051560"/>
          </a:xfrm>
        </p:spPr>
        <p:txBody>
          <a:bodyPr>
            <a:normAutofit fontScale="90000"/>
          </a:bodyPr>
          <a:lstStyle/>
          <a:p>
            <a:r>
              <a:rPr lang="es-ES_tradnl" sz="3600" dirty="0"/>
              <a:t>Tanto Comunas como Municipios han establecido distintos cánones. Ejemplos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0560" y="1579418"/>
            <a:ext cx="10911840" cy="4732158"/>
          </a:xfrm>
        </p:spPr>
        <p:txBody>
          <a:bodyPr vert="horz" lIns="182880" tIns="91440" anchor="t">
            <a:normAutofit/>
          </a:bodyPr>
          <a:lstStyle/>
          <a:p>
            <a:pPr marL="264795" indent="-264795"/>
            <a:r>
              <a:rPr lang="es-ES_tradnl" sz="2000" dirty="0"/>
              <a:t>Un importe equivalente a litros de gas-</a:t>
            </a:r>
            <a:r>
              <a:rPr lang="es-ES_tradnl" sz="2000" dirty="0" err="1"/>
              <a:t>oil</a:t>
            </a:r>
            <a:r>
              <a:rPr lang="es-ES_tradnl" sz="2000" dirty="0"/>
              <a:t> por hectáreas y por años que varían desde 2 litros hasta 12 litros anuales</a:t>
            </a:r>
            <a:endParaRPr lang="es-ES"/>
          </a:p>
          <a:p>
            <a:pPr marL="264795" indent="-264795">
              <a:buNone/>
            </a:pPr>
            <a:endParaRPr lang="es-ES_tradnl" sz="2000" dirty="0">
              <a:ea typeface="Verdana"/>
              <a:cs typeface="Verdana"/>
            </a:endParaRPr>
          </a:p>
          <a:p>
            <a:pPr marL="264795" indent="-264795"/>
            <a:r>
              <a:rPr lang="es-ES_tradnl" sz="2000" dirty="0"/>
              <a:t>Otros municipios han segmentado los pagos de acuerdo a la cantidad de hectáreas, por ejemplo: </a:t>
            </a:r>
            <a:endParaRPr lang="es-ES_tradnl" sz="2000" dirty="0">
              <a:ea typeface="Verdana"/>
              <a:cs typeface="Verdana"/>
            </a:endParaRPr>
          </a:p>
          <a:p>
            <a:pPr marL="264795" indent="-264795">
              <a:buNone/>
            </a:pPr>
            <a:r>
              <a:rPr lang="es-ES_tradnl" sz="2000" dirty="0"/>
              <a:t>    a) hasta 300 hectáreas y b) superiores a esa extensión. </a:t>
            </a:r>
            <a:endParaRPr lang="es-ES_tradnl" sz="2000" dirty="0">
              <a:ea typeface="Verdana"/>
              <a:cs typeface="Verdana"/>
            </a:endParaRPr>
          </a:p>
          <a:p>
            <a:pPr marL="264795" indent="-264795">
              <a:buNone/>
            </a:pPr>
            <a:r>
              <a:rPr lang="es-ES_tradnl" sz="2000" dirty="0"/>
              <a:t>   En estos casos el Municipio procede a agrupar las partidas a nombre del mismo contribuyente. </a:t>
            </a:r>
            <a:endParaRPr lang="es-ES_tradnl" sz="2000" dirty="0">
              <a:ea typeface="Verdana"/>
              <a:cs typeface="Verdana"/>
            </a:endParaRPr>
          </a:p>
          <a:p>
            <a:pPr marL="264795" indent="-264795">
              <a:buNone/>
            </a:pPr>
            <a:endParaRPr lang="es-ES_tradnl" sz="2000" dirty="0">
              <a:ea typeface="Verdana"/>
              <a:cs typeface="Verdana"/>
            </a:endParaRPr>
          </a:p>
          <a:p>
            <a:pPr marL="264795" indent="-264795"/>
            <a:r>
              <a:rPr lang="es-ES_tradnl" sz="2000" dirty="0"/>
              <a:t>Una cantidad cierta en dinero por hectárea.</a:t>
            </a:r>
            <a:endParaRPr lang="es-ES_tradnl" sz="2000" dirty="0">
              <a:ea typeface="Verdana"/>
              <a:cs typeface="Verdana"/>
            </a:endParaRPr>
          </a:p>
          <a:p>
            <a:pPr marL="264795" indent="-264795"/>
            <a:endParaRPr lang="es-ES_tradnl" sz="2000" dirty="0">
              <a:ea typeface="Verdana"/>
              <a:cs typeface="Verdana"/>
            </a:endParaRPr>
          </a:p>
          <a:p>
            <a:pPr marL="264795" indent="-264795"/>
            <a:r>
              <a:rPr lang="es-ES_tradnl" sz="2000" dirty="0"/>
              <a:t>También pueden establecerse adicionales con destino a la Comisión Cooperadora Seguridad rural “Los Pumas” o para los “S.A.M.CO”.</a:t>
            </a:r>
            <a:endParaRPr lang="es-ES_tradnl" sz="2000" dirty="0">
              <a:ea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0560" y="1801090"/>
            <a:ext cx="10911840" cy="2917213"/>
          </a:xfrm>
        </p:spPr>
        <p:txBody>
          <a:bodyPr>
            <a:normAutofit/>
          </a:bodyPr>
          <a:lstStyle/>
          <a:p>
            <a:r>
              <a:rPr lang="es-ES_tradnl" sz="1500" dirty="0"/>
              <a:t>Fuente: “Tasa Por </a:t>
            </a:r>
            <a:r>
              <a:rPr lang="es-ES_tradnl" sz="1500" dirty="0" err="1"/>
              <a:t>Hectarea</a:t>
            </a:r>
            <a:r>
              <a:rPr lang="es-ES_tradnl" sz="1500" dirty="0"/>
              <a:t> en la Provincia de Santa Fe” Trabajo de interés general. Autores </a:t>
            </a:r>
            <a:r>
              <a:rPr lang="es-ES_tradnl" sz="1500" dirty="0" err="1"/>
              <a:t>Dres</a:t>
            </a:r>
            <a:r>
              <a:rPr lang="es-ES_tradnl" sz="1500" dirty="0"/>
              <a:t>. CP Alfredo </a:t>
            </a:r>
            <a:r>
              <a:rPr lang="es-ES_tradnl" sz="1500" dirty="0" err="1"/>
              <a:t>Brunotti</a:t>
            </a:r>
            <a:r>
              <a:rPr lang="es-ES_tradnl" sz="1500" dirty="0"/>
              <a:t> - Ana </a:t>
            </a:r>
            <a:r>
              <a:rPr lang="es-ES_tradnl" sz="1500" dirty="0" err="1"/>
              <a:t>Delrío</a:t>
            </a:r>
            <a:r>
              <a:rPr lang="es-ES_tradnl" sz="1500" dirty="0"/>
              <a:t> - Lidia </a:t>
            </a:r>
            <a:r>
              <a:rPr lang="es-ES_tradnl" sz="1500" dirty="0" err="1"/>
              <a:t>Giovannoni</a:t>
            </a:r>
            <a:r>
              <a:rPr lang="es-ES_tradnl" sz="1500" dirty="0"/>
              <a:t> Néstor </a:t>
            </a:r>
            <a:r>
              <a:rPr lang="es-ES_tradnl" sz="1500" dirty="0" err="1"/>
              <a:t>Lazzaretti</a:t>
            </a:r>
            <a:r>
              <a:rPr lang="es-ES_tradnl" sz="1500" dirty="0"/>
              <a:t> - Analía Selva - Teresa </a:t>
            </a:r>
            <a:r>
              <a:rPr lang="es-ES_tradnl" sz="1500" dirty="0" err="1"/>
              <a:t>Stafforte</a:t>
            </a:r>
            <a:r>
              <a:rPr lang="es-ES_tradnl" sz="1500" dirty="0"/>
              <a:t> (Miembros Integrantes de C.I.P.D.A- Centro Integración Profesional para el Desarrollo Agropecuario.)</a:t>
            </a:r>
          </a:p>
          <a:p>
            <a:pPr>
              <a:buNone/>
            </a:pPr>
            <a:r>
              <a:rPr lang="es-ES_tradnl" sz="1500" dirty="0"/>
              <a:t>    </a:t>
            </a:r>
          </a:p>
          <a:p>
            <a:pPr>
              <a:buNone/>
            </a:pPr>
            <a:r>
              <a:rPr lang="es-ES_tradnl" sz="1500" dirty="0"/>
              <a:t>     http://www.ruralrosario.org/admin/archivos/15_nov_TASAPORHECTAREAENSTAFE.pdf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148589" y="1067173"/>
            <a:ext cx="8851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u="sng" dirty="0"/>
              <a:t>Derecho de Registro e Inspección </a:t>
            </a:r>
            <a:r>
              <a:rPr lang="es-ES" sz="3600" dirty="0"/>
              <a:t>- </a:t>
            </a:r>
            <a:br>
              <a:rPr lang="es-ES" sz="3600" dirty="0"/>
            </a:br>
            <a:r>
              <a:rPr lang="es-ES" sz="3600" dirty="0"/>
              <a:t>Municipalidad de Reconquista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A45BB27-3795-4DA2-BA5D-374DC9127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209" y="2517994"/>
            <a:ext cx="8925582" cy="249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976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879" y="494675"/>
            <a:ext cx="7416300" cy="607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94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017" y="1289153"/>
            <a:ext cx="7977940" cy="504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5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49F65D9-11C7-4FB6-8FDC-561AC5D88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345" y="645623"/>
            <a:ext cx="6110384" cy="568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7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45" y="4653823"/>
            <a:ext cx="10053327" cy="135425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E81E26D-29F6-416E-8582-076839137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889" y="942535"/>
            <a:ext cx="8384345" cy="34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2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7189" y="230215"/>
            <a:ext cx="9486956" cy="836586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TASA GENERAL DE INMUEBLES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8681" y="1102230"/>
            <a:ext cx="6581037" cy="538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6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414" y="259080"/>
            <a:ext cx="10911840" cy="1051560"/>
          </a:xfrm>
        </p:spPr>
        <p:txBody>
          <a:bodyPr/>
          <a:lstStyle/>
          <a:p>
            <a:pPr algn="ctr"/>
            <a:r>
              <a:rPr lang="es-ES_tradnl" dirty="0"/>
              <a:t>TASA POR HECTAREA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3578" y="1527880"/>
            <a:ext cx="10911840" cy="4187952"/>
          </a:xfrm>
        </p:spPr>
        <p:txBody>
          <a:bodyPr>
            <a:normAutofit/>
          </a:bodyPr>
          <a:lstStyle/>
          <a:p>
            <a:r>
              <a:rPr lang="es-ES" sz="2400" dirty="0"/>
              <a:t>Definiciones: </a:t>
            </a:r>
            <a:r>
              <a:rPr lang="es-ES_tradnl" sz="2400" dirty="0"/>
              <a:t>Dr. HORACIO GARCIA BENSULCE: "Tasa es la contraprestación en dinero que pagan los particulares, el Estado u otros entes de derecho público en retribución de un servicio público determinado y divisible". </a:t>
            </a:r>
          </a:p>
          <a:p>
            <a:pPr>
              <a:buNone/>
            </a:pPr>
            <a:endParaRPr lang="es-ES_tradnl" sz="2400" dirty="0"/>
          </a:p>
          <a:p>
            <a:r>
              <a:rPr lang="es-ES_tradnl" sz="2400" dirty="0"/>
              <a:t>Diferencias sustanciales respecto de los impuestos, es que la tasa surge como consecuencia de una contraprestación de un servicio prestado por el estado, sea nacional, provincial o municipal, y que el individuo lo utiliza como un beneficio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75014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0451" y="300643"/>
            <a:ext cx="10911840" cy="1051560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Tasa por hectárea en la Provincia de Santa Fe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1288" y="1583297"/>
            <a:ext cx="10911840" cy="48452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sz="2000" dirty="0"/>
              <a:t>   En la provincia de Santa Fe la Tasa por Hectárea surge como una tasa de orden Municipal/Comunal, cuando éstos son los que prestan el servicio de mantenimiento de caminos rurales y como contraprestación los productores agropecuarios deberán abonar un importe determinado y que es variable de acuerdo a los distintos ordenamientos municipales o comunales. </a:t>
            </a:r>
          </a:p>
          <a:p>
            <a:pPr>
              <a:buNone/>
            </a:pPr>
            <a:r>
              <a:rPr lang="es-ES_tradnl" sz="2000" dirty="0"/>
              <a:t>  </a:t>
            </a:r>
          </a:p>
          <a:p>
            <a:pPr>
              <a:buNone/>
            </a:pPr>
            <a:r>
              <a:rPr lang="es-ES_tradnl" sz="2000" dirty="0"/>
              <a:t>   Características distintivas y fundamentales a considerar: </a:t>
            </a:r>
          </a:p>
          <a:p>
            <a:pPr>
              <a:buFont typeface="Arial" charset="0"/>
              <a:buChar char="•"/>
            </a:pPr>
            <a:r>
              <a:rPr lang="es-ES_tradnl" sz="2000" dirty="0"/>
              <a:t>Implican una ventaja o beneficio para el contribuyente titular de inmueble rural </a:t>
            </a:r>
          </a:p>
          <a:p>
            <a:pPr>
              <a:buFont typeface="Arial" charset="0"/>
              <a:buChar char="•"/>
            </a:pPr>
            <a:r>
              <a:rPr lang="es-ES_tradnl" sz="2000" dirty="0"/>
              <a:t>Ha de guardar una relación directa con el costo del servicio prestado </a:t>
            </a:r>
          </a:p>
          <a:p>
            <a:pPr>
              <a:buFont typeface="Arial" charset="0"/>
              <a:buChar char="•"/>
            </a:pPr>
            <a:r>
              <a:rPr lang="es-ES_tradnl" sz="2000" dirty="0"/>
              <a:t>Debe ser considerada la capacidad de pago del contribuyente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128</TotalTime>
  <Words>422</Words>
  <Application>Microsoft Office PowerPoint</Application>
  <PresentationFormat>Panorámica</PresentationFormat>
  <Paragraphs>30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Verdana</vt:lpstr>
      <vt:lpstr>Wingdings 2</vt:lpstr>
      <vt:lpstr>Aspecto</vt:lpstr>
      <vt:lpstr>TASAS MUNICIPALES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TASA GENERAL DE INMUEBLES</vt:lpstr>
      <vt:lpstr>TASA POR HECTAREA</vt:lpstr>
      <vt:lpstr>Tasa por hectárea en la Provincia de Santa Fe </vt:lpstr>
      <vt:lpstr>Tanto Comunas como Municipios han establecido distintos cánones. Ejemplos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TASAS MUNICIPALES</dc:title>
  <dc:creator>Laura</dc:creator>
  <cp:lastModifiedBy>Usuario</cp:lastModifiedBy>
  <cp:revision>15</cp:revision>
  <dcterms:created xsi:type="dcterms:W3CDTF">2018-06-05T01:40:13Z</dcterms:created>
  <dcterms:modified xsi:type="dcterms:W3CDTF">2021-05-11T01:38:34Z</dcterms:modified>
</cp:coreProperties>
</file>