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8" r:id="rId1"/>
  </p:sldMasterIdLst>
  <p:sldIdLst>
    <p:sldId id="288"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53" autoAdjust="0"/>
    <p:restoredTop sz="94660"/>
  </p:normalViewPr>
  <p:slideViewPr>
    <p:cSldViewPr snapToGrid="0">
      <p:cViewPr varScale="1">
        <p:scale>
          <a:sx n="73" d="100"/>
          <a:sy n="73" d="100"/>
        </p:scale>
        <p:origin x="58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3D3C0B5-09FE-43D5-8610-86A99E030E70}" type="doc">
      <dgm:prSet loTypeId="urn:microsoft.com/office/officeart/2005/8/layout/hierarchy4" loCatId="hierarchy" qsTypeId="urn:microsoft.com/office/officeart/2005/8/quickstyle/simple1" qsCatId="simple" csTypeId="urn:microsoft.com/office/officeart/2005/8/colors/colorful5" csCatId="colorful" phldr="1"/>
      <dgm:spPr/>
      <dgm:t>
        <a:bodyPr/>
        <a:lstStyle/>
        <a:p>
          <a:endParaRPr lang="es-ES"/>
        </a:p>
      </dgm:t>
    </dgm:pt>
    <dgm:pt modelId="{8DB976BA-1EE9-4948-BD4A-600C00CDFDB3}">
      <dgm:prSet phldrT="[Texto]"/>
      <dgm:spPr/>
      <dgm:t>
        <a:bodyPr/>
        <a:lstStyle/>
        <a:p>
          <a:r>
            <a:rPr lang="es-ES" dirty="0" smtClean="0"/>
            <a:t>Componentes del medio ambiente</a:t>
          </a:r>
          <a:endParaRPr lang="es-ES" dirty="0"/>
        </a:p>
      </dgm:t>
    </dgm:pt>
    <dgm:pt modelId="{AD522522-995E-4219-A3B6-1170D6B04BE7}" type="parTrans" cxnId="{4384538D-319E-4E5E-9964-5AE7FE3FADB4}">
      <dgm:prSet/>
      <dgm:spPr/>
      <dgm:t>
        <a:bodyPr/>
        <a:lstStyle/>
        <a:p>
          <a:endParaRPr lang="es-ES"/>
        </a:p>
      </dgm:t>
    </dgm:pt>
    <dgm:pt modelId="{E0880EC5-AA23-4494-AEAF-AE96AF666AF0}" type="sibTrans" cxnId="{4384538D-319E-4E5E-9964-5AE7FE3FADB4}">
      <dgm:prSet/>
      <dgm:spPr/>
      <dgm:t>
        <a:bodyPr/>
        <a:lstStyle/>
        <a:p>
          <a:endParaRPr lang="es-ES"/>
        </a:p>
      </dgm:t>
    </dgm:pt>
    <dgm:pt modelId="{38522869-52DE-4959-A8BF-61C6F78ECCE9}">
      <dgm:prSet phldrT="[Texto]"/>
      <dgm:spPr/>
      <dgm:t>
        <a:bodyPr/>
        <a:lstStyle/>
        <a:p>
          <a:r>
            <a:rPr lang="es-ES" dirty="0" smtClean="0"/>
            <a:t>Medio ambiente físico</a:t>
          </a:r>
          <a:endParaRPr lang="es-ES" dirty="0"/>
        </a:p>
      </dgm:t>
    </dgm:pt>
    <dgm:pt modelId="{8B48FEB7-56ED-42A8-9DA7-866A9CD041E4}" type="parTrans" cxnId="{04200D5C-00F1-4525-A93D-AC3AF9EB46A0}">
      <dgm:prSet/>
      <dgm:spPr/>
      <dgm:t>
        <a:bodyPr/>
        <a:lstStyle/>
        <a:p>
          <a:endParaRPr lang="es-ES"/>
        </a:p>
      </dgm:t>
    </dgm:pt>
    <dgm:pt modelId="{E890501A-96A6-4FE4-AD0A-3E4B1390C4AB}" type="sibTrans" cxnId="{04200D5C-00F1-4525-A93D-AC3AF9EB46A0}">
      <dgm:prSet/>
      <dgm:spPr/>
      <dgm:t>
        <a:bodyPr/>
        <a:lstStyle/>
        <a:p>
          <a:endParaRPr lang="es-ES"/>
        </a:p>
      </dgm:t>
    </dgm:pt>
    <dgm:pt modelId="{1A292682-8215-4038-A61F-10B8D72CAEF3}">
      <dgm:prSet phldrT="[Texto]" custT="1"/>
      <dgm:spPr/>
      <dgm:t>
        <a:bodyPr/>
        <a:lstStyle/>
        <a:p>
          <a:r>
            <a:rPr lang="es-ES" sz="1600" dirty="0" smtClean="0"/>
            <a:t>Clima</a:t>
          </a:r>
        </a:p>
        <a:p>
          <a:r>
            <a:rPr lang="es-ES" sz="1600" dirty="0" smtClean="0"/>
            <a:t>Suelo - Agua</a:t>
          </a:r>
        </a:p>
        <a:p>
          <a:r>
            <a:rPr lang="es-ES" sz="1600" dirty="0" smtClean="0"/>
            <a:t>Flora - Fauna</a:t>
          </a:r>
        </a:p>
        <a:p>
          <a:r>
            <a:rPr lang="es-ES" sz="1600" dirty="0" smtClean="0"/>
            <a:t>Minerales</a:t>
          </a:r>
        </a:p>
        <a:p>
          <a:r>
            <a:rPr lang="es-ES" sz="1600" dirty="0" smtClean="0"/>
            <a:t>Energía</a:t>
          </a:r>
          <a:endParaRPr lang="es-ES" sz="1600" dirty="0"/>
        </a:p>
      </dgm:t>
    </dgm:pt>
    <dgm:pt modelId="{A3BB8F1A-ED58-4381-8FE3-59ECF4909AC8}" type="parTrans" cxnId="{0E4F199A-C659-493C-B14D-B442EB96B7CE}">
      <dgm:prSet/>
      <dgm:spPr/>
      <dgm:t>
        <a:bodyPr/>
        <a:lstStyle/>
        <a:p>
          <a:endParaRPr lang="es-ES"/>
        </a:p>
      </dgm:t>
    </dgm:pt>
    <dgm:pt modelId="{98F2F9D8-D1B2-4508-8E37-FF97241ABD39}" type="sibTrans" cxnId="{0E4F199A-C659-493C-B14D-B442EB96B7CE}">
      <dgm:prSet/>
      <dgm:spPr/>
      <dgm:t>
        <a:bodyPr/>
        <a:lstStyle/>
        <a:p>
          <a:endParaRPr lang="es-ES"/>
        </a:p>
      </dgm:t>
    </dgm:pt>
    <dgm:pt modelId="{D21EBC5B-823D-4FB7-8F6A-7159845443D6}">
      <dgm:prSet phldrT="[Texto]"/>
      <dgm:spPr/>
      <dgm:t>
        <a:bodyPr/>
        <a:lstStyle/>
        <a:p>
          <a:r>
            <a:rPr lang="es-ES" dirty="0" smtClean="0"/>
            <a:t>Medio ambiente humano</a:t>
          </a:r>
          <a:endParaRPr lang="es-ES" dirty="0"/>
        </a:p>
      </dgm:t>
    </dgm:pt>
    <dgm:pt modelId="{048F42CC-DEDC-4610-A88B-5F266EF62475}" type="parTrans" cxnId="{C9029779-D7F7-4677-890E-8C5DC9AFD793}">
      <dgm:prSet/>
      <dgm:spPr/>
      <dgm:t>
        <a:bodyPr/>
        <a:lstStyle/>
        <a:p>
          <a:endParaRPr lang="es-ES"/>
        </a:p>
      </dgm:t>
    </dgm:pt>
    <dgm:pt modelId="{B745C552-534D-4C7D-B38C-A8B1AC5739A5}" type="sibTrans" cxnId="{C9029779-D7F7-4677-890E-8C5DC9AFD793}">
      <dgm:prSet/>
      <dgm:spPr/>
      <dgm:t>
        <a:bodyPr/>
        <a:lstStyle/>
        <a:p>
          <a:endParaRPr lang="es-ES"/>
        </a:p>
      </dgm:t>
    </dgm:pt>
    <dgm:pt modelId="{A0FC9F54-132D-4930-B244-D9B50CDEADF6}">
      <dgm:prSet phldrT="[Texto]"/>
      <dgm:spPr/>
      <dgm:t>
        <a:bodyPr/>
        <a:lstStyle/>
        <a:p>
          <a:r>
            <a:rPr lang="es-ES" dirty="0" smtClean="0"/>
            <a:t>Actividades Humanas</a:t>
          </a:r>
          <a:endParaRPr lang="es-ES" dirty="0"/>
        </a:p>
      </dgm:t>
    </dgm:pt>
    <dgm:pt modelId="{19C3C398-6391-45A3-BA9E-00AAC6BAD2A3}" type="parTrans" cxnId="{4FA7DE2E-E5DE-45C9-AD1C-8D15CB7EF5F0}">
      <dgm:prSet/>
      <dgm:spPr/>
      <dgm:t>
        <a:bodyPr/>
        <a:lstStyle/>
        <a:p>
          <a:endParaRPr lang="es-ES"/>
        </a:p>
      </dgm:t>
    </dgm:pt>
    <dgm:pt modelId="{B44A063B-7D6C-4BE5-BB7A-BD8A09913A9D}" type="sibTrans" cxnId="{4FA7DE2E-E5DE-45C9-AD1C-8D15CB7EF5F0}">
      <dgm:prSet/>
      <dgm:spPr/>
      <dgm:t>
        <a:bodyPr/>
        <a:lstStyle/>
        <a:p>
          <a:endParaRPr lang="es-ES"/>
        </a:p>
      </dgm:t>
    </dgm:pt>
    <dgm:pt modelId="{B67A10EC-AAB1-4089-9814-D3EF1E24D031}" type="pres">
      <dgm:prSet presAssocID="{63D3C0B5-09FE-43D5-8610-86A99E030E70}" presName="Name0" presStyleCnt="0">
        <dgm:presLayoutVars>
          <dgm:chPref val="1"/>
          <dgm:dir/>
          <dgm:animOne val="branch"/>
          <dgm:animLvl val="lvl"/>
          <dgm:resizeHandles/>
        </dgm:presLayoutVars>
      </dgm:prSet>
      <dgm:spPr/>
    </dgm:pt>
    <dgm:pt modelId="{872CAD7E-511E-4950-A2CA-247A0C950AC5}" type="pres">
      <dgm:prSet presAssocID="{8DB976BA-1EE9-4948-BD4A-600C00CDFDB3}" presName="vertOne" presStyleCnt="0"/>
      <dgm:spPr/>
    </dgm:pt>
    <dgm:pt modelId="{1AD81B65-A43E-487D-9A53-6B8B6F50C971}" type="pres">
      <dgm:prSet presAssocID="{8DB976BA-1EE9-4948-BD4A-600C00CDFDB3}" presName="txOne" presStyleLbl="node0" presStyleIdx="0" presStyleCnt="1" custLinFactNeighborX="-392" custLinFactNeighborY="16725">
        <dgm:presLayoutVars>
          <dgm:chPref val="3"/>
        </dgm:presLayoutVars>
      </dgm:prSet>
      <dgm:spPr/>
    </dgm:pt>
    <dgm:pt modelId="{A16DAC84-1B88-41BD-92DD-063A256E0726}" type="pres">
      <dgm:prSet presAssocID="{8DB976BA-1EE9-4948-BD4A-600C00CDFDB3}" presName="parTransOne" presStyleCnt="0"/>
      <dgm:spPr/>
    </dgm:pt>
    <dgm:pt modelId="{D6603D66-1A06-4AF2-A959-1CC89A11ABA7}" type="pres">
      <dgm:prSet presAssocID="{8DB976BA-1EE9-4948-BD4A-600C00CDFDB3}" presName="horzOne" presStyleCnt="0"/>
      <dgm:spPr/>
    </dgm:pt>
    <dgm:pt modelId="{C8AD38C3-4BC4-4694-B6CE-8A6163B02CBF}" type="pres">
      <dgm:prSet presAssocID="{38522869-52DE-4959-A8BF-61C6F78ECCE9}" presName="vertTwo" presStyleCnt="0"/>
      <dgm:spPr/>
    </dgm:pt>
    <dgm:pt modelId="{988F4696-829F-4D53-A354-2C7C0406BA58}" type="pres">
      <dgm:prSet presAssocID="{38522869-52DE-4959-A8BF-61C6F78ECCE9}" presName="txTwo" presStyleLbl="node2" presStyleIdx="0" presStyleCnt="2" custScaleY="60377">
        <dgm:presLayoutVars>
          <dgm:chPref val="3"/>
        </dgm:presLayoutVars>
      </dgm:prSet>
      <dgm:spPr/>
    </dgm:pt>
    <dgm:pt modelId="{D1560C68-200E-4E78-B81A-325D6AEC18ED}" type="pres">
      <dgm:prSet presAssocID="{38522869-52DE-4959-A8BF-61C6F78ECCE9}" presName="parTransTwo" presStyleCnt="0"/>
      <dgm:spPr/>
    </dgm:pt>
    <dgm:pt modelId="{1274BAA1-F214-479F-8E7C-A5FD51F897FD}" type="pres">
      <dgm:prSet presAssocID="{38522869-52DE-4959-A8BF-61C6F78ECCE9}" presName="horzTwo" presStyleCnt="0"/>
      <dgm:spPr/>
    </dgm:pt>
    <dgm:pt modelId="{89436510-2F6E-47F9-B2B0-CF58A234C58F}" type="pres">
      <dgm:prSet presAssocID="{1A292682-8215-4038-A61F-10B8D72CAEF3}" presName="vertThree" presStyleCnt="0"/>
      <dgm:spPr/>
    </dgm:pt>
    <dgm:pt modelId="{022639D7-733A-42C9-B956-697E60EC55F4}" type="pres">
      <dgm:prSet presAssocID="{1A292682-8215-4038-A61F-10B8D72CAEF3}" presName="txThree" presStyleLbl="node3" presStyleIdx="0" presStyleCnt="2" custScaleY="112880">
        <dgm:presLayoutVars>
          <dgm:chPref val="3"/>
        </dgm:presLayoutVars>
      </dgm:prSet>
      <dgm:spPr/>
      <dgm:t>
        <a:bodyPr/>
        <a:lstStyle/>
        <a:p>
          <a:endParaRPr lang="es-ES"/>
        </a:p>
      </dgm:t>
    </dgm:pt>
    <dgm:pt modelId="{71062B82-710F-4DCC-AD52-45E591AD052F}" type="pres">
      <dgm:prSet presAssocID="{1A292682-8215-4038-A61F-10B8D72CAEF3}" presName="horzThree" presStyleCnt="0"/>
      <dgm:spPr/>
    </dgm:pt>
    <dgm:pt modelId="{2BABE17F-6F74-4EAA-BBC8-5177394F19EE}" type="pres">
      <dgm:prSet presAssocID="{E890501A-96A6-4FE4-AD0A-3E4B1390C4AB}" presName="sibSpaceTwo" presStyleCnt="0"/>
      <dgm:spPr/>
    </dgm:pt>
    <dgm:pt modelId="{5DB85AE3-FA54-4605-A7EA-730600431404}" type="pres">
      <dgm:prSet presAssocID="{D21EBC5B-823D-4FB7-8F6A-7159845443D6}" presName="vertTwo" presStyleCnt="0"/>
      <dgm:spPr/>
    </dgm:pt>
    <dgm:pt modelId="{215DB5CD-BBEC-49B0-BEA0-DA12F18F3181}" type="pres">
      <dgm:prSet presAssocID="{D21EBC5B-823D-4FB7-8F6A-7159845443D6}" presName="txTwo" presStyleLbl="node2" presStyleIdx="1" presStyleCnt="2" custScaleY="59531">
        <dgm:presLayoutVars>
          <dgm:chPref val="3"/>
        </dgm:presLayoutVars>
      </dgm:prSet>
      <dgm:spPr/>
    </dgm:pt>
    <dgm:pt modelId="{0D97973E-531C-42A2-86EC-83DA795A258E}" type="pres">
      <dgm:prSet presAssocID="{D21EBC5B-823D-4FB7-8F6A-7159845443D6}" presName="parTransTwo" presStyleCnt="0"/>
      <dgm:spPr/>
    </dgm:pt>
    <dgm:pt modelId="{EC51B1DC-4C95-4B76-A1BE-ED004E257469}" type="pres">
      <dgm:prSet presAssocID="{D21EBC5B-823D-4FB7-8F6A-7159845443D6}" presName="horzTwo" presStyleCnt="0"/>
      <dgm:spPr/>
    </dgm:pt>
    <dgm:pt modelId="{3DFAE4A9-9937-47A0-AC5F-0BF799879B92}" type="pres">
      <dgm:prSet presAssocID="{A0FC9F54-132D-4930-B244-D9B50CDEADF6}" presName="vertThree" presStyleCnt="0"/>
      <dgm:spPr/>
    </dgm:pt>
    <dgm:pt modelId="{C6E6111A-6D9B-4356-B38F-C1BDA7B08D16}" type="pres">
      <dgm:prSet presAssocID="{A0FC9F54-132D-4930-B244-D9B50CDEADF6}" presName="txThree" presStyleLbl="node3" presStyleIdx="1" presStyleCnt="2" custScaleY="113623">
        <dgm:presLayoutVars>
          <dgm:chPref val="3"/>
        </dgm:presLayoutVars>
      </dgm:prSet>
      <dgm:spPr/>
    </dgm:pt>
    <dgm:pt modelId="{4E1BD876-D478-421F-9A8B-7002F7E129FD}" type="pres">
      <dgm:prSet presAssocID="{A0FC9F54-132D-4930-B244-D9B50CDEADF6}" presName="horzThree" presStyleCnt="0"/>
      <dgm:spPr/>
    </dgm:pt>
  </dgm:ptLst>
  <dgm:cxnLst>
    <dgm:cxn modelId="{363A149F-A879-4280-8B58-A1E0051A4B3E}" type="presOf" srcId="{8DB976BA-1EE9-4948-BD4A-600C00CDFDB3}" destId="{1AD81B65-A43E-487D-9A53-6B8B6F50C971}" srcOrd="0" destOrd="0" presId="urn:microsoft.com/office/officeart/2005/8/layout/hierarchy4"/>
    <dgm:cxn modelId="{0E4F199A-C659-493C-B14D-B442EB96B7CE}" srcId="{38522869-52DE-4959-A8BF-61C6F78ECCE9}" destId="{1A292682-8215-4038-A61F-10B8D72CAEF3}" srcOrd="0" destOrd="0" parTransId="{A3BB8F1A-ED58-4381-8FE3-59ECF4909AC8}" sibTransId="{98F2F9D8-D1B2-4508-8E37-FF97241ABD39}"/>
    <dgm:cxn modelId="{1BB8BDD2-4AC2-4CA5-903E-4FE927243EE9}" type="presOf" srcId="{A0FC9F54-132D-4930-B244-D9B50CDEADF6}" destId="{C6E6111A-6D9B-4356-B38F-C1BDA7B08D16}" srcOrd="0" destOrd="0" presId="urn:microsoft.com/office/officeart/2005/8/layout/hierarchy4"/>
    <dgm:cxn modelId="{4384538D-319E-4E5E-9964-5AE7FE3FADB4}" srcId="{63D3C0B5-09FE-43D5-8610-86A99E030E70}" destId="{8DB976BA-1EE9-4948-BD4A-600C00CDFDB3}" srcOrd="0" destOrd="0" parTransId="{AD522522-995E-4219-A3B6-1170D6B04BE7}" sibTransId="{E0880EC5-AA23-4494-AEAF-AE96AF666AF0}"/>
    <dgm:cxn modelId="{D1B8B89E-B1E0-4DAF-963D-2D3321CE9AB8}" type="presOf" srcId="{D21EBC5B-823D-4FB7-8F6A-7159845443D6}" destId="{215DB5CD-BBEC-49B0-BEA0-DA12F18F3181}" srcOrd="0" destOrd="0" presId="urn:microsoft.com/office/officeart/2005/8/layout/hierarchy4"/>
    <dgm:cxn modelId="{4FA7DE2E-E5DE-45C9-AD1C-8D15CB7EF5F0}" srcId="{D21EBC5B-823D-4FB7-8F6A-7159845443D6}" destId="{A0FC9F54-132D-4930-B244-D9B50CDEADF6}" srcOrd="0" destOrd="0" parTransId="{19C3C398-6391-45A3-BA9E-00AAC6BAD2A3}" sibTransId="{B44A063B-7D6C-4BE5-BB7A-BD8A09913A9D}"/>
    <dgm:cxn modelId="{C9029779-D7F7-4677-890E-8C5DC9AFD793}" srcId="{8DB976BA-1EE9-4948-BD4A-600C00CDFDB3}" destId="{D21EBC5B-823D-4FB7-8F6A-7159845443D6}" srcOrd="1" destOrd="0" parTransId="{048F42CC-DEDC-4610-A88B-5F266EF62475}" sibTransId="{B745C552-534D-4C7D-B38C-A8B1AC5739A5}"/>
    <dgm:cxn modelId="{EA0BC3E4-B006-4948-8222-295F078C6BBE}" type="presOf" srcId="{1A292682-8215-4038-A61F-10B8D72CAEF3}" destId="{022639D7-733A-42C9-B956-697E60EC55F4}" srcOrd="0" destOrd="0" presId="urn:microsoft.com/office/officeart/2005/8/layout/hierarchy4"/>
    <dgm:cxn modelId="{04200D5C-00F1-4525-A93D-AC3AF9EB46A0}" srcId="{8DB976BA-1EE9-4948-BD4A-600C00CDFDB3}" destId="{38522869-52DE-4959-A8BF-61C6F78ECCE9}" srcOrd="0" destOrd="0" parTransId="{8B48FEB7-56ED-42A8-9DA7-866A9CD041E4}" sibTransId="{E890501A-96A6-4FE4-AD0A-3E4B1390C4AB}"/>
    <dgm:cxn modelId="{0EBF2F53-AB08-4817-896A-7F5C94DEA718}" type="presOf" srcId="{38522869-52DE-4959-A8BF-61C6F78ECCE9}" destId="{988F4696-829F-4D53-A354-2C7C0406BA58}" srcOrd="0" destOrd="0" presId="urn:microsoft.com/office/officeart/2005/8/layout/hierarchy4"/>
    <dgm:cxn modelId="{CC901F27-A6E9-4B9C-8349-1559B652220F}" type="presOf" srcId="{63D3C0B5-09FE-43D5-8610-86A99E030E70}" destId="{B67A10EC-AAB1-4089-9814-D3EF1E24D031}" srcOrd="0" destOrd="0" presId="urn:microsoft.com/office/officeart/2005/8/layout/hierarchy4"/>
    <dgm:cxn modelId="{7B301ECC-B145-4F6B-96A0-D44F61D5D687}" type="presParOf" srcId="{B67A10EC-AAB1-4089-9814-D3EF1E24D031}" destId="{872CAD7E-511E-4950-A2CA-247A0C950AC5}" srcOrd="0" destOrd="0" presId="urn:microsoft.com/office/officeart/2005/8/layout/hierarchy4"/>
    <dgm:cxn modelId="{005B476C-A9A3-4E97-B0EF-6FB70783A015}" type="presParOf" srcId="{872CAD7E-511E-4950-A2CA-247A0C950AC5}" destId="{1AD81B65-A43E-487D-9A53-6B8B6F50C971}" srcOrd="0" destOrd="0" presId="urn:microsoft.com/office/officeart/2005/8/layout/hierarchy4"/>
    <dgm:cxn modelId="{D9D214CA-B289-4747-A137-ACF721E7400B}" type="presParOf" srcId="{872CAD7E-511E-4950-A2CA-247A0C950AC5}" destId="{A16DAC84-1B88-41BD-92DD-063A256E0726}" srcOrd="1" destOrd="0" presId="urn:microsoft.com/office/officeart/2005/8/layout/hierarchy4"/>
    <dgm:cxn modelId="{7A352DC3-037F-46D3-BC1C-DC84B2C24E1E}" type="presParOf" srcId="{872CAD7E-511E-4950-A2CA-247A0C950AC5}" destId="{D6603D66-1A06-4AF2-A959-1CC89A11ABA7}" srcOrd="2" destOrd="0" presId="urn:microsoft.com/office/officeart/2005/8/layout/hierarchy4"/>
    <dgm:cxn modelId="{1C7E4766-63EB-43A3-B0D3-FBC81CD30058}" type="presParOf" srcId="{D6603D66-1A06-4AF2-A959-1CC89A11ABA7}" destId="{C8AD38C3-4BC4-4694-B6CE-8A6163B02CBF}" srcOrd="0" destOrd="0" presId="urn:microsoft.com/office/officeart/2005/8/layout/hierarchy4"/>
    <dgm:cxn modelId="{98256755-B7C1-49A1-9393-596A7A592B99}" type="presParOf" srcId="{C8AD38C3-4BC4-4694-B6CE-8A6163B02CBF}" destId="{988F4696-829F-4D53-A354-2C7C0406BA58}" srcOrd="0" destOrd="0" presId="urn:microsoft.com/office/officeart/2005/8/layout/hierarchy4"/>
    <dgm:cxn modelId="{787893DB-2F09-4753-884D-4E4778C3804C}" type="presParOf" srcId="{C8AD38C3-4BC4-4694-B6CE-8A6163B02CBF}" destId="{D1560C68-200E-4E78-B81A-325D6AEC18ED}" srcOrd="1" destOrd="0" presId="urn:microsoft.com/office/officeart/2005/8/layout/hierarchy4"/>
    <dgm:cxn modelId="{B0E32101-59C2-4FB7-9F0A-F28F51020F7A}" type="presParOf" srcId="{C8AD38C3-4BC4-4694-B6CE-8A6163B02CBF}" destId="{1274BAA1-F214-479F-8E7C-A5FD51F897FD}" srcOrd="2" destOrd="0" presId="urn:microsoft.com/office/officeart/2005/8/layout/hierarchy4"/>
    <dgm:cxn modelId="{29B175B8-7611-48A9-ADAB-98ED61E15C8C}" type="presParOf" srcId="{1274BAA1-F214-479F-8E7C-A5FD51F897FD}" destId="{89436510-2F6E-47F9-B2B0-CF58A234C58F}" srcOrd="0" destOrd="0" presId="urn:microsoft.com/office/officeart/2005/8/layout/hierarchy4"/>
    <dgm:cxn modelId="{C66EABEB-9188-4482-9FDB-A3C700D5ED8D}" type="presParOf" srcId="{89436510-2F6E-47F9-B2B0-CF58A234C58F}" destId="{022639D7-733A-42C9-B956-697E60EC55F4}" srcOrd="0" destOrd="0" presId="urn:microsoft.com/office/officeart/2005/8/layout/hierarchy4"/>
    <dgm:cxn modelId="{04262C5A-C535-477D-AEC0-315BC5E501F1}" type="presParOf" srcId="{89436510-2F6E-47F9-B2B0-CF58A234C58F}" destId="{71062B82-710F-4DCC-AD52-45E591AD052F}" srcOrd="1" destOrd="0" presId="urn:microsoft.com/office/officeart/2005/8/layout/hierarchy4"/>
    <dgm:cxn modelId="{F5880979-BD6F-4EE9-AA92-0E5FD69BB5E3}" type="presParOf" srcId="{D6603D66-1A06-4AF2-A959-1CC89A11ABA7}" destId="{2BABE17F-6F74-4EAA-BBC8-5177394F19EE}" srcOrd="1" destOrd="0" presId="urn:microsoft.com/office/officeart/2005/8/layout/hierarchy4"/>
    <dgm:cxn modelId="{90BA0C1E-734C-4967-8D7D-DFE35F7D15BB}" type="presParOf" srcId="{D6603D66-1A06-4AF2-A959-1CC89A11ABA7}" destId="{5DB85AE3-FA54-4605-A7EA-730600431404}" srcOrd="2" destOrd="0" presId="urn:microsoft.com/office/officeart/2005/8/layout/hierarchy4"/>
    <dgm:cxn modelId="{ED8BD1F8-AC1E-4E10-8722-AAB7284911B8}" type="presParOf" srcId="{5DB85AE3-FA54-4605-A7EA-730600431404}" destId="{215DB5CD-BBEC-49B0-BEA0-DA12F18F3181}" srcOrd="0" destOrd="0" presId="urn:microsoft.com/office/officeart/2005/8/layout/hierarchy4"/>
    <dgm:cxn modelId="{A0FE179F-57B6-4960-A3E3-C52AF9F985F1}" type="presParOf" srcId="{5DB85AE3-FA54-4605-A7EA-730600431404}" destId="{0D97973E-531C-42A2-86EC-83DA795A258E}" srcOrd="1" destOrd="0" presId="urn:microsoft.com/office/officeart/2005/8/layout/hierarchy4"/>
    <dgm:cxn modelId="{381AFB1B-7763-4578-B4B5-7949CC5409D4}" type="presParOf" srcId="{5DB85AE3-FA54-4605-A7EA-730600431404}" destId="{EC51B1DC-4C95-4B76-A1BE-ED004E257469}" srcOrd="2" destOrd="0" presId="urn:microsoft.com/office/officeart/2005/8/layout/hierarchy4"/>
    <dgm:cxn modelId="{5D16C21F-C4A4-4372-BFB5-46000ACEE9DB}" type="presParOf" srcId="{EC51B1DC-4C95-4B76-A1BE-ED004E257469}" destId="{3DFAE4A9-9937-47A0-AC5F-0BF799879B92}" srcOrd="0" destOrd="0" presId="urn:microsoft.com/office/officeart/2005/8/layout/hierarchy4"/>
    <dgm:cxn modelId="{725F7B05-216A-4920-8354-8FAF5A102010}" type="presParOf" srcId="{3DFAE4A9-9937-47A0-AC5F-0BF799879B92}" destId="{C6E6111A-6D9B-4356-B38F-C1BDA7B08D16}" srcOrd="0" destOrd="0" presId="urn:microsoft.com/office/officeart/2005/8/layout/hierarchy4"/>
    <dgm:cxn modelId="{F5598DD5-E093-44D6-B12C-118935CD5356}" type="presParOf" srcId="{3DFAE4A9-9937-47A0-AC5F-0BF799879B92}" destId="{4E1BD876-D478-421F-9A8B-7002F7E129FD}"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D81B65-A43E-487D-9A53-6B8B6F50C971}">
      <dsp:nvSpPr>
        <dsp:cNvPr id="0" name=""/>
        <dsp:cNvSpPr/>
      </dsp:nvSpPr>
      <dsp:spPr>
        <a:xfrm>
          <a:off x="0" y="26126"/>
          <a:ext cx="7367813" cy="1595881"/>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lvl="0" algn="ctr" defTabSz="1866900">
            <a:lnSpc>
              <a:spcPct val="90000"/>
            </a:lnSpc>
            <a:spcBef>
              <a:spcPct val="0"/>
            </a:spcBef>
            <a:spcAft>
              <a:spcPct val="35000"/>
            </a:spcAft>
          </a:pPr>
          <a:r>
            <a:rPr lang="es-ES" sz="4200" kern="1200" dirty="0" smtClean="0"/>
            <a:t>Componentes del medio ambiente</a:t>
          </a:r>
          <a:endParaRPr lang="es-ES" sz="4200" kern="1200" dirty="0"/>
        </a:p>
      </dsp:txBody>
      <dsp:txXfrm>
        <a:off x="46742" y="72868"/>
        <a:ext cx="7274329" cy="1502397"/>
      </dsp:txXfrm>
    </dsp:sp>
    <dsp:sp modelId="{988F4696-829F-4D53-A354-2C7C0406BA58}">
      <dsp:nvSpPr>
        <dsp:cNvPr id="0" name=""/>
        <dsp:cNvSpPr/>
      </dsp:nvSpPr>
      <dsp:spPr>
        <a:xfrm>
          <a:off x="9913" y="1740036"/>
          <a:ext cx="3528517" cy="963545"/>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s-ES" sz="2500" kern="1200" dirty="0" smtClean="0"/>
            <a:t>Medio ambiente físico</a:t>
          </a:r>
          <a:endParaRPr lang="es-ES" sz="2500" kern="1200" dirty="0"/>
        </a:p>
      </dsp:txBody>
      <dsp:txXfrm>
        <a:off x="38134" y="1768257"/>
        <a:ext cx="3472075" cy="907103"/>
      </dsp:txXfrm>
    </dsp:sp>
    <dsp:sp modelId="{022639D7-733A-42C9-B956-697E60EC55F4}">
      <dsp:nvSpPr>
        <dsp:cNvPr id="0" name=""/>
        <dsp:cNvSpPr/>
      </dsp:nvSpPr>
      <dsp:spPr>
        <a:xfrm>
          <a:off x="18511" y="2845315"/>
          <a:ext cx="3511321" cy="180143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ES" sz="1600" kern="1200" dirty="0" smtClean="0"/>
            <a:t>Clima</a:t>
          </a:r>
        </a:p>
        <a:p>
          <a:pPr lvl="0" algn="ctr" defTabSz="711200">
            <a:lnSpc>
              <a:spcPct val="90000"/>
            </a:lnSpc>
            <a:spcBef>
              <a:spcPct val="0"/>
            </a:spcBef>
            <a:spcAft>
              <a:spcPct val="35000"/>
            </a:spcAft>
          </a:pPr>
          <a:r>
            <a:rPr lang="es-ES" sz="1600" kern="1200" dirty="0" smtClean="0"/>
            <a:t>Suelo - Agua</a:t>
          </a:r>
        </a:p>
        <a:p>
          <a:pPr lvl="0" algn="ctr" defTabSz="711200">
            <a:lnSpc>
              <a:spcPct val="90000"/>
            </a:lnSpc>
            <a:spcBef>
              <a:spcPct val="0"/>
            </a:spcBef>
            <a:spcAft>
              <a:spcPct val="35000"/>
            </a:spcAft>
          </a:pPr>
          <a:r>
            <a:rPr lang="es-ES" sz="1600" kern="1200" dirty="0" smtClean="0"/>
            <a:t>Flora - Fauna</a:t>
          </a:r>
        </a:p>
        <a:p>
          <a:pPr lvl="0" algn="ctr" defTabSz="711200">
            <a:lnSpc>
              <a:spcPct val="90000"/>
            </a:lnSpc>
            <a:spcBef>
              <a:spcPct val="0"/>
            </a:spcBef>
            <a:spcAft>
              <a:spcPct val="35000"/>
            </a:spcAft>
          </a:pPr>
          <a:r>
            <a:rPr lang="es-ES" sz="1600" kern="1200" dirty="0" smtClean="0"/>
            <a:t>Minerales</a:t>
          </a:r>
        </a:p>
        <a:p>
          <a:pPr lvl="0" algn="ctr" defTabSz="711200">
            <a:lnSpc>
              <a:spcPct val="90000"/>
            </a:lnSpc>
            <a:spcBef>
              <a:spcPct val="0"/>
            </a:spcBef>
            <a:spcAft>
              <a:spcPct val="35000"/>
            </a:spcAft>
          </a:pPr>
          <a:r>
            <a:rPr lang="es-ES" sz="1600" kern="1200" dirty="0" smtClean="0"/>
            <a:t>Energía</a:t>
          </a:r>
          <a:endParaRPr lang="es-ES" sz="1600" kern="1200" dirty="0"/>
        </a:p>
      </dsp:txBody>
      <dsp:txXfrm>
        <a:off x="71273" y="2898077"/>
        <a:ext cx="3405797" cy="1695906"/>
      </dsp:txXfrm>
    </dsp:sp>
    <dsp:sp modelId="{215DB5CD-BBEC-49B0-BEA0-DA12F18F3181}">
      <dsp:nvSpPr>
        <dsp:cNvPr id="0" name=""/>
        <dsp:cNvSpPr/>
      </dsp:nvSpPr>
      <dsp:spPr>
        <a:xfrm>
          <a:off x="3834826" y="1740036"/>
          <a:ext cx="3528517" cy="950044"/>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s-ES" sz="2500" kern="1200" dirty="0" smtClean="0"/>
            <a:t>Medio ambiente humano</a:t>
          </a:r>
          <a:endParaRPr lang="es-ES" sz="2500" kern="1200" dirty="0"/>
        </a:p>
      </dsp:txBody>
      <dsp:txXfrm>
        <a:off x="3862652" y="1767862"/>
        <a:ext cx="3472865" cy="894392"/>
      </dsp:txXfrm>
    </dsp:sp>
    <dsp:sp modelId="{C6E6111A-6D9B-4356-B38F-C1BDA7B08D16}">
      <dsp:nvSpPr>
        <dsp:cNvPr id="0" name=""/>
        <dsp:cNvSpPr/>
      </dsp:nvSpPr>
      <dsp:spPr>
        <a:xfrm>
          <a:off x="3841707" y="2831814"/>
          <a:ext cx="3514754" cy="181328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lvl="0" algn="ctr" defTabSz="2133600">
            <a:lnSpc>
              <a:spcPct val="90000"/>
            </a:lnSpc>
            <a:spcBef>
              <a:spcPct val="0"/>
            </a:spcBef>
            <a:spcAft>
              <a:spcPct val="35000"/>
            </a:spcAft>
          </a:pPr>
          <a:r>
            <a:rPr lang="es-ES" sz="4800" kern="1200" dirty="0" smtClean="0"/>
            <a:t>Actividades Humanas</a:t>
          </a:r>
          <a:endParaRPr lang="es-ES" sz="4800" kern="1200" dirty="0"/>
        </a:p>
      </dsp:txBody>
      <dsp:txXfrm>
        <a:off x="3894816" y="2884923"/>
        <a:ext cx="3408536" cy="170707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n-U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n-US"/>
          </a:p>
        </p:txBody>
      </p:sp>
      <p:sp>
        <p:nvSpPr>
          <p:cNvPr id="4" name="Marcador de fecha 3"/>
          <p:cNvSpPr>
            <a:spLocks noGrp="1"/>
          </p:cNvSpPr>
          <p:nvPr>
            <p:ph type="dt" sz="half" idx="10"/>
          </p:nvPr>
        </p:nvSpPr>
        <p:spPr/>
        <p:txBody>
          <a:bodyPr/>
          <a:lstStyle/>
          <a:p>
            <a:fld id="{BFFB0529-CCA2-4C9C-AA19-DF1CF80A210A}" type="datetimeFigureOut">
              <a:rPr lang="en-US" smtClean="0"/>
              <a:t>4/20/2023</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1CDB1AAD-6073-4989-BCBD-09857CF38B51}" type="slidenum">
              <a:rPr lang="en-US" smtClean="0"/>
              <a:t>‹Nº›</a:t>
            </a:fld>
            <a:endParaRPr lang="en-US"/>
          </a:p>
        </p:txBody>
      </p:sp>
    </p:spTree>
    <p:extLst>
      <p:ext uri="{BB962C8B-B14F-4D97-AF65-F5344CB8AC3E}">
        <p14:creationId xmlns:p14="http://schemas.microsoft.com/office/powerpoint/2010/main" val="1460569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n-US"/>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fecha 3"/>
          <p:cNvSpPr>
            <a:spLocks noGrp="1"/>
          </p:cNvSpPr>
          <p:nvPr>
            <p:ph type="dt" sz="half" idx="10"/>
          </p:nvPr>
        </p:nvSpPr>
        <p:spPr/>
        <p:txBody>
          <a:bodyPr/>
          <a:lstStyle/>
          <a:p>
            <a:fld id="{BFFB0529-CCA2-4C9C-AA19-DF1CF80A210A}" type="datetimeFigureOut">
              <a:rPr lang="en-US" smtClean="0"/>
              <a:t>4/20/2023</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1CDB1AAD-6073-4989-BCBD-09857CF38B51}" type="slidenum">
              <a:rPr lang="en-US" smtClean="0"/>
              <a:t>‹Nº›</a:t>
            </a:fld>
            <a:endParaRPr lang="en-US"/>
          </a:p>
        </p:txBody>
      </p:sp>
    </p:spTree>
    <p:extLst>
      <p:ext uri="{BB962C8B-B14F-4D97-AF65-F5344CB8AC3E}">
        <p14:creationId xmlns:p14="http://schemas.microsoft.com/office/powerpoint/2010/main" val="38739350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n-U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fecha 3"/>
          <p:cNvSpPr>
            <a:spLocks noGrp="1"/>
          </p:cNvSpPr>
          <p:nvPr>
            <p:ph type="dt" sz="half" idx="10"/>
          </p:nvPr>
        </p:nvSpPr>
        <p:spPr/>
        <p:txBody>
          <a:bodyPr/>
          <a:lstStyle/>
          <a:p>
            <a:fld id="{BFFB0529-CCA2-4C9C-AA19-DF1CF80A210A}" type="datetimeFigureOut">
              <a:rPr lang="en-US" smtClean="0"/>
              <a:t>4/20/2023</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1CDB1AAD-6073-4989-BCBD-09857CF38B51}" type="slidenum">
              <a:rPr lang="en-US" smtClean="0"/>
              <a:t>‹Nº›</a:t>
            </a:fld>
            <a:endParaRPr lang="en-US"/>
          </a:p>
        </p:txBody>
      </p:sp>
    </p:spTree>
    <p:extLst>
      <p:ext uri="{BB962C8B-B14F-4D97-AF65-F5344CB8AC3E}">
        <p14:creationId xmlns:p14="http://schemas.microsoft.com/office/powerpoint/2010/main" val="2445773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n-US"/>
          </a:p>
        </p:txBody>
      </p:sp>
      <p:sp>
        <p:nvSpPr>
          <p:cNvPr id="3" name="Marcador de contenido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fecha 3"/>
          <p:cNvSpPr>
            <a:spLocks noGrp="1"/>
          </p:cNvSpPr>
          <p:nvPr>
            <p:ph type="dt" sz="half" idx="10"/>
          </p:nvPr>
        </p:nvSpPr>
        <p:spPr/>
        <p:txBody>
          <a:bodyPr/>
          <a:lstStyle/>
          <a:p>
            <a:fld id="{BFFB0529-CCA2-4C9C-AA19-DF1CF80A210A}" type="datetimeFigureOut">
              <a:rPr lang="en-US" smtClean="0"/>
              <a:t>4/20/2023</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1CDB1AAD-6073-4989-BCBD-09857CF38B51}" type="slidenum">
              <a:rPr lang="en-US" smtClean="0"/>
              <a:t>‹Nº›</a:t>
            </a:fld>
            <a:endParaRPr lang="en-US"/>
          </a:p>
        </p:txBody>
      </p:sp>
    </p:spTree>
    <p:extLst>
      <p:ext uri="{BB962C8B-B14F-4D97-AF65-F5344CB8AC3E}">
        <p14:creationId xmlns:p14="http://schemas.microsoft.com/office/powerpoint/2010/main" val="41589087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n-U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Marcador de fecha 3"/>
          <p:cNvSpPr>
            <a:spLocks noGrp="1"/>
          </p:cNvSpPr>
          <p:nvPr>
            <p:ph type="dt" sz="half" idx="10"/>
          </p:nvPr>
        </p:nvSpPr>
        <p:spPr/>
        <p:txBody>
          <a:bodyPr/>
          <a:lstStyle/>
          <a:p>
            <a:fld id="{BFFB0529-CCA2-4C9C-AA19-DF1CF80A210A}" type="datetimeFigureOut">
              <a:rPr lang="en-US" smtClean="0"/>
              <a:t>4/20/2023</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1CDB1AAD-6073-4989-BCBD-09857CF38B51}" type="slidenum">
              <a:rPr lang="en-US" smtClean="0"/>
              <a:t>‹Nº›</a:t>
            </a:fld>
            <a:endParaRPr lang="en-US"/>
          </a:p>
        </p:txBody>
      </p:sp>
    </p:spTree>
    <p:extLst>
      <p:ext uri="{BB962C8B-B14F-4D97-AF65-F5344CB8AC3E}">
        <p14:creationId xmlns:p14="http://schemas.microsoft.com/office/powerpoint/2010/main" val="2740463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n-US"/>
          </a:p>
        </p:txBody>
      </p:sp>
      <p:sp>
        <p:nvSpPr>
          <p:cNvPr id="3" name="Marcador de contenido 2"/>
          <p:cNvSpPr>
            <a:spLocks noGrp="1"/>
          </p:cNvSpPr>
          <p:nvPr>
            <p:ph sz="half" idx="1"/>
          </p:nvPr>
        </p:nvSpPr>
        <p:spPr>
          <a:xfrm>
            <a:off x="838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contenido 3"/>
          <p:cNvSpPr>
            <a:spLocks noGrp="1"/>
          </p:cNvSpPr>
          <p:nvPr>
            <p:ph sz="half" idx="2"/>
          </p:nvPr>
        </p:nvSpPr>
        <p:spPr>
          <a:xfrm>
            <a:off x="6172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Marcador de fecha 4"/>
          <p:cNvSpPr>
            <a:spLocks noGrp="1"/>
          </p:cNvSpPr>
          <p:nvPr>
            <p:ph type="dt" sz="half" idx="10"/>
          </p:nvPr>
        </p:nvSpPr>
        <p:spPr/>
        <p:txBody>
          <a:bodyPr/>
          <a:lstStyle/>
          <a:p>
            <a:fld id="{BFFB0529-CCA2-4C9C-AA19-DF1CF80A210A}" type="datetimeFigureOut">
              <a:rPr lang="en-US" smtClean="0"/>
              <a:t>4/20/2023</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1CDB1AAD-6073-4989-BCBD-09857CF38B51}" type="slidenum">
              <a:rPr lang="en-US" smtClean="0"/>
              <a:t>‹Nº›</a:t>
            </a:fld>
            <a:endParaRPr lang="en-US"/>
          </a:p>
        </p:txBody>
      </p:sp>
    </p:spTree>
    <p:extLst>
      <p:ext uri="{BB962C8B-B14F-4D97-AF65-F5344CB8AC3E}">
        <p14:creationId xmlns:p14="http://schemas.microsoft.com/office/powerpoint/2010/main" val="23973873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n-U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Marcador de fecha 6"/>
          <p:cNvSpPr>
            <a:spLocks noGrp="1"/>
          </p:cNvSpPr>
          <p:nvPr>
            <p:ph type="dt" sz="half" idx="10"/>
          </p:nvPr>
        </p:nvSpPr>
        <p:spPr/>
        <p:txBody>
          <a:bodyPr/>
          <a:lstStyle/>
          <a:p>
            <a:fld id="{BFFB0529-CCA2-4C9C-AA19-DF1CF80A210A}" type="datetimeFigureOut">
              <a:rPr lang="en-US" smtClean="0"/>
              <a:t>4/20/2023</a:t>
            </a:fld>
            <a:endParaRPr lang="en-US"/>
          </a:p>
        </p:txBody>
      </p:sp>
      <p:sp>
        <p:nvSpPr>
          <p:cNvPr id="8" name="Marcador de pie de página 7"/>
          <p:cNvSpPr>
            <a:spLocks noGrp="1"/>
          </p:cNvSpPr>
          <p:nvPr>
            <p:ph type="ftr" sz="quarter" idx="11"/>
          </p:nvPr>
        </p:nvSpPr>
        <p:spPr/>
        <p:txBody>
          <a:bodyPr/>
          <a:lstStyle/>
          <a:p>
            <a:endParaRPr lang="en-US"/>
          </a:p>
        </p:txBody>
      </p:sp>
      <p:sp>
        <p:nvSpPr>
          <p:cNvPr id="9" name="Marcador de número de diapositiva 8"/>
          <p:cNvSpPr>
            <a:spLocks noGrp="1"/>
          </p:cNvSpPr>
          <p:nvPr>
            <p:ph type="sldNum" sz="quarter" idx="12"/>
          </p:nvPr>
        </p:nvSpPr>
        <p:spPr/>
        <p:txBody>
          <a:bodyPr/>
          <a:lstStyle/>
          <a:p>
            <a:fld id="{1CDB1AAD-6073-4989-BCBD-09857CF38B51}" type="slidenum">
              <a:rPr lang="en-US" smtClean="0"/>
              <a:t>‹Nº›</a:t>
            </a:fld>
            <a:endParaRPr lang="en-US"/>
          </a:p>
        </p:txBody>
      </p:sp>
    </p:spTree>
    <p:extLst>
      <p:ext uri="{BB962C8B-B14F-4D97-AF65-F5344CB8AC3E}">
        <p14:creationId xmlns:p14="http://schemas.microsoft.com/office/powerpoint/2010/main" val="13322294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n-US"/>
          </a:p>
        </p:txBody>
      </p:sp>
      <p:sp>
        <p:nvSpPr>
          <p:cNvPr id="3" name="Marcador de fecha 2"/>
          <p:cNvSpPr>
            <a:spLocks noGrp="1"/>
          </p:cNvSpPr>
          <p:nvPr>
            <p:ph type="dt" sz="half" idx="10"/>
          </p:nvPr>
        </p:nvSpPr>
        <p:spPr/>
        <p:txBody>
          <a:bodyPr/>
          <a:lstStyle/>
          <a:p>
            <a:fld id="{BFFB0529-CCA2-4C9C-AA19-DF1CF80A210A}" type="datetimeFigureOut">
              <a:rPr lang="en-US" smtClean="0"/>
              <a:t>4/20/2023</a:t>
            </a:fld>
            <a:endParaRPr lang="en-US"/>
          </a:p>
        </p:txBody>
      </p:sp>
      <p:sp>
        <p:nvSpPr>
          <p:cNvPr id="4" name="Marcador de pie de página 3"/>
          <p:cNvSpPr>
            <a:spLocks noGrp="1"/>
          </p:cNvSpPr>
          <p:nvPr>
            <p:ph type="ftr" sz="quarter" idx="11"/>
          </p:nvPr>
        </p:nvSpPr>
        <p:spPr/>
        <p:txBody>
          <a:bodyPr/>
          <a:lstStyle/>
          <a:p>
            <a:endParaRPr lang="en-US"/>
          </a:p>
        </p:txBody>
      </p:sp>
      <p:sp>
        <p:nvSpPr>
          <p:cNvPr id="5" name="Marcador de número de diapositiva 4"/>
          <p:cNvSpPr>
            <a:spLocks noGrp="1"/>
          </p:cNvSpPr>
          <p:nvPr>
            <p:ph type="sldNum" sz="quarter" idx="12"/>
          </p:nvPr>
        </p:nvSpPr>
        <p:spPr/>
        <p:txBody>
          <a:bodyPr/>
          <a:lstStyle/>
          <a:p>
            <a:fld id="{1CDB1AAD-6073-4989-BCBD-09857CF38B51}" type="slidenum">
              <a:rPr lang="en-US" smtClean="0"/>
              <a:t>‹Nº›</a:t>
            </a:fld>
            <a:endParaRPr lang="en-US"/>
          </a:p>
        </p:txBody>
      </p:sp>
    </p:spTree>
    <p:extLst>
      <p:ext uri="{BB962C8B-B14F-4D97-AF65-F5344CB8AC3E}">
        <p14:creationId xmlns:p14="http://schemas.microsoft.com/office/powerpoint/2010/main" val="34280373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BFFB0529-CCA2-4C9C-AA19-DF1CF80A210A}" type="datetimeFigureOut">
              <a:rPr lang="en-US" smtClean="0"/>
              <a:t>4/20/2023</a:t>
            </a:fld>
            <a:endParaRPr lang="en-US"/>
          </a:p>
        </p:txBody>
      </p:sp>
      <p:sp>
        <p:nvSpPr>
          <p:cNvPr id="3" name="Marcador de pie de página 2"/>
          <p:cNvSpPr>
            <a:spLocks noGrp="1"/>
          </p:cNvSpPr>
          <p:nvPr>
            <p:ph type="ftr" sz="quarter" idx="11"/>
          </p:nvPr>
        </p:nvSpPr>
        <p:spPr/>
        <p:txBody>
          <a:bodyPr/>
          <a:lstStyle/>
          <a:p>
            <a:endParaRPr lang="en-US"/>
          </a:p>
        </p:txBody>
      </p:sp>
      <p:sp>
        <p:nvSpPr>
          <p:cNvPr id="4" name="Marcador de número de diapositiva 3"/>
          <p:cNvSpPr>
            <a:spLocks noGrp="1"/>
          </p:cNvSpPr>
          <p:nvPr>
            <p:ph type="sldNum" sz="quarter" idx="12"/>
          </p:nvPr>
        </p:nvSpPr>
        <p:spPr/>
        <p:txBody>
          <a:bodyPr/>
          <a:lstStyle/>
          <a:p>
            <a:fld id="{1CDB1AAD-6073-4989-BCBD-09857CF38B51}" type="slidenum">
              <a:rPr lang="en-US" smtClean="0"/>
              <a:t>‹Nº›</a:t>
            </a:fld>
            <a:endParaRPr lang="en-US"/>
          </a:p>
        </p:txBody>
      </p:sp>
    </p:spTree>
    <p:extLst>
      <p:ext uri="{BB962C8B-B14F-4D97-AF65-F5344CB8AC3E}">
        <p14:creationId xmlns:p14="http://schemas.microsoft.com/office/powerpoint/2010/main" val="1674954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n-U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BFFB0529-CCA2-4C9C-AA19-DF1CF80A210A}" type="datetimeFigureOut">
              <a:rPr lang="en-US" smtClean="0"/>
              <a:t>4/20/2023</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1CDB1AAD-6073-4989-BCBD-09857CF38B51}" type="slidenum">
              <a:rPr lang="en-US" smtClean="0"/>
              <a:t>‹Nº›</a:t>
            </a:fld>
            <a:endParaRPr lang="en-US"/>
          </a:p>
        </p:txBody>
      </p:sp>
    </p:spTree>
    <p:extLst>
      <p:ext uri="{BB962C8B-B14F-4D97-AF65-F5344CB8AC3E}">
        <p14:creationId xmlns:p14="http://schemas.microsoft.com/office/powerpoint/2010/main" val="1096394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n-U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BFFB0529-CCA2-4C9C-AA19-DF1CF80A210A}" type="datetimeFigureOut">
              <a:rPr lang="en-US" smtClean="0"/>
              <a:t>4/20/2023</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1CDB1AAD-6073-4989-BCBD-09857CF38B51}" type="slidenum">
              <a:rPr lang="en-US" smtClean="0"/>
              <a:t>‹Nº›</a:t>
            </a:fld>
            <a:endParaRPr lang="en-US"/>
          </a:p>
        </p:txBody>
      </p:sp>
    </p:spTree>
    <p:extLst>
      <p:ext uri="{BB962C8B-B14F-4D97-AF65-F5344CB8AC3E}">
        <p14:creationId xmlns:p14="http://schemas.microsoft.com/office/powerpoint/2010/main" val="1400140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n-U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FB0529-CCA2-4C9C-AA19-DF1CF80A210A}" type="datetimeFigureOut">
              <a:rPr lang="en-US" smtClean="0"/>
              <a:t>4/20/2023</a:t>
            </a:fld>
            <a:endParaRPr lang="en-U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DB1AAD-6073-4989-BCBD-09857CF38B51}" type="slidenum">
              <a:rPr lang="en-US" smtClean="0"/>
              <a:t>‹Nº›</a:t>
            </a:fld>
            <a:endParaRPr lang="en-US"/>
          </a:p>
        </p:txBody>
      </p:sp>
    </p:spTree>
    <p:extLst>
      <p:ext uri="{BB962C8B-B14F-4D97-AF65-F5344CB8AC3E}">
        <p14:creationId xmlns:p14="http://schemas.microsoft.com/office/powerpoint/2010/main" val="3854955257"/>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es.wikipedia.org/wiki/Gro_Harlem_Brundtland" TargetMode="External"/><Relationship Id="rId2" Type="http://schemas.openxmlformats.org/officeDocument/2006/relationships/hyperlink" Target="https://es.wikipedia.org/wiki/Organizaci%C3%B3n_de_las_Naciones_Unidas" TargetMode="External"/><Relationship Id="rId1" Type="http://schemas.openxmlformats.org/officeDocument/2006/relationships/slideLayout" Target="../slideLayouts/slideLayout2.xml"/><Relationship Id="rId5" Type="http://schemas.openxmlformats.org/officeDocument/2006/relationships/hyperlink" Target="https://es.wikipedia.org/wiki/Desarrollo_sostenible" TargetMode="External"/><Relationship Id="rId4" Type="http://schemas.openxmlformats.org/officeDocument/2006/relationships/hyperlink" Target="https://es.wikipedia.org/wiki/Informe_Brundtland#cite_note-1"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UTN FRRTA – INGENIERÍA ELECTROMECÁNICA</a:t>
            </a:r>
            <a:endParaRPr lang="en-US" dirty="0"/>
          </a:p>
        </p:txBody>
      </p:sp>
      <p:sp>
        <p:nvSpPr>
          <p:cNvPr id="3" name="Marcador de contenido 2"/>
          <p:cNvSpPr>
            <a:spLocks noGrp="1"/>
          </p:cNvSpPr>
          <p:nvPr>
            <p:ph idx="1"/>
          </p:nvPr>
        </p:nvSpPr>
        <p:spPr/>
        <p:txBody>
          <a:bodyPr>
            <a:normAutofit lnSpcReduction="10000"/>
          </a:bodyPr>
          <a:lstStyle/>
          <a:p>
            <a:r>
              <a:rPr lang="es-MX" dirty="0" smtClean="0"/>
              <a:t>UNIDAD 3</a:t>
            </a:r>
          </a:p>
          <a:p>
            <a:pPr marL="0" indent="0">
              <a:buNone/>
            </a:pPr>
            <a:r>
              <a:rPr lang="es-MX" dirty="0" smtClean="0"/>
              <a:t>Introducción: Ing. Ambiental – Medio Ambiente – Herramientas</a:t>
            </a:r>
          </a:p>
          <a:p>
            <a:pPr marL="0" indent="0">
              <a:buNone/>
            </a:pPr>
            <a:endParaRPr lang="es-MX" dirty="0"/>
          </a:p>
          <a:p>
            <a:pPr marL="0" indent="0">
              <a:buNone/>
            </a:pPr>
            <a:endParaRPr lang="es-MX" dirty="0" smtClean="0"/>
          </a:p>
          <a:p>
            <a:pPr marL="0" indent="0">
              <a:buNone/>
            </a:pPr>
            <a:endParaRPr lang="es-MX" dirty="0"/>
          </a:p>
          <a:p>
            <a:pPr marL="0" indent="0">
              <a:buNone/>
            </a:pPr>
            <a:endParaRPr lang="es-MX" dirty="0" smtClean="0"/>
          </a:p>
          <a:p>
            <a:pPr marL="0" indent="0">
              <a:buNone/>
            </a:pPr>
            <a:endParaRPr lang="es-MX" dirty="0"/>
          </a:p>
          <a:p>
            <a:pPr marL="0" indent="0">
              <a:buNone/>
            </a:pPr>
            <a:endParaRPr lang="es-MX" dirty="0" smtClean="0"/>
          </a:p>
          <a:p>
            <a:pPr marL="0" indent="0">
              <a:buNone/>
            </a:pPr>
            <a:r>
              <a:rPr lang="es-MX" dirty="0" smtClean="0"/>
              <a:t>Ing. Mauro Ferrarese</a:t>
            </a:r>
            <a:endParaRPr lang="en-US" dirty="0"/>
          </a:p>
        </p:txBody>
      </p:sp>
    </p:spTree>
    <p:extLst>
      <p:ext uri="{BB962C8B-B14F-4D97-AF65-F5344CB8AC3E}">
        <p14:creationId xmlns:p14="http://schemas.microsoft.com/office/powerpoint/2010/main" val="10345775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590843" y="422031"/>
            <a:ext cx="10762957" cy="5754932"/>
          </a:xfrm>
        </p:spPr>
        <p:txBody>
          <a:bodyPr>
            <a:normAutofit fontScale="92500"/>
          </a:bodyPr>
          <a:lstStyle/>
          <a:p>
            <a:pPr algn="just"/>
            <a:r>
              <a:rPr lang="es-MX" dirty="0"/>
              <a:t>Al calificar el desarrollo con el adjetivo "</a:t>
            </a:r>
            <a:r>
              <a:rPr lang="es-MX" dirty="0" smtClean="0"/>
              <a:t>sustentable</a:t>
            </a:r>
            <a:r>
              <a:rPr lang="es-MX" dirty="0"/>
              <a:t>" se incorpora un </a:t>
            </a:r>
            <a:r>
              <a:rPr lang="es-MX" dirty="0" smtClean="0"/>
              <a:t>concepto de capacidad de </a:t>
            </a:r>
            <a:r>
              <a:rPr lang="es-MX" dirty="0"/>
              <a:t>perdurar o continuar. La </a:t>
            </a:r>
            <a:r>
              <a:rPr lang="es-MX" dirty="0" smtClean="0"/>
              <a:t>sustentabilidad </a:t>
            </a:r>
            <a:r>
              <a:rPr lang="es-MX" dirty="0"/>
              <a:t>expresa una </a:t>
            </a:r>
            <a:r>
              <a:rPr lang="es-MX" dirty="0" smtClean="0"/>
              <a:t>preocupación porque de alguna manera se </a:t>
            </a:r>
            <a:r>
              <a:rPr lang="es-MX" dirty="0"/>
              <a:t>conserve el medio ambiente para </a:t>
            </a:r>
            <a:r>
              <a:rPr lang="es-MX" dirty="0" smtClean="0"/>
              <a:t>uso y disfrute de las generaciones futuras </a:t>
            </a:r>
            <a:r>
              <a:rPr lang="es-MX" dirty="0"/>
              <a:t>lo mismo que la presente.</a:t>
            </a:r>
          </a:p>
          <a:p>
            <a:r>
              <a:rPr lang="es-MX" dirty="0" smtClean="0"/>
              <a:t>En este caso “Desarrollo</a:t>
            </a:r>
            <a:r>
              <a:rPr lang="es-MX" dirty="0"/>
              <a:t>" no es sinónimo de </a:t>
            </a:r>
            <a:r>
              <a:rPr lang="es-MX" dirty="0" smtClean="0"/>
              <a:t>“Crecimiento“.</a:t>
            </a:r>
          </a:p>
          <a:p>
            <a:r>
              <a:rPr lang="es-MX" dirty="0" smtClean="0"/>
              <a:t>El crecimiento </a:t>
            </a:r>
            <a:r>
              <a:rPr lang="es-MX" dirty="0" err="1" smtClean="0"/>
              <a:t>econónico</a:t>
            </a:r>
            <a:r>
              <a:rPr lang="es-MX" dirty="0" smtClean="0"/>
              <a:t> está representado por </a:t>
            </a:r>
            <a:r>
              <a:rPr lang="es-MX" dirty="0"/>
              <a:t>incrementos en el ingreso nacional, en </a:t>
            </a:r>
            <a:r>
              <a:rPr lang="es-MX" dirty="0" smtClean="0"/>
              <a:t>cambio, el desarrollo implica algo más amplio, </a:t>
            </a:r>
            <a:r>
              <a:rPr lang="es-MX" dirty="0"/>
              <a:t>una noción de bienestar económico que </a:t>
            </a:r>
            <a:r>
              <a:rPr lang="es-MX" dirty="0" smtClean="0"/>
              <a:t>reconoce componentes no monetarios.</a:t>
            </a:r>
          </a:p>
          <a:p>
            <a:r>
              <a:rPr lang="es-MX" dirty="0" smtClean="0"/>
              <a:t>El desarrollo sustentable busca resolver los viejos problemas del desarrollo, con nuevos condicionantes que hacen más compleja dicha tarea; por ejemplo, a la superación de la pobreza y reparto equitativo en la sociedad, este concepto agrega la necesidad de que estos Propósitos se cumplan sin acelerar el deterioro medioambiental e, incluso, recuperando en la medida de lo posible los entornos ambientales degradados.</a:t>
            </a:r>
            <a:endParaRPr lang="es-MX" dirty="0"/>
          </a:p>
        </p:txBody>
      </p:sp>
    </p:spTree>
    <p:extLst>
      <p:ext uri="{BB962C8B-B14F-4D97-AF65-F5344CB8AC3E}">
        <p14:creationId xmlns:p14="http://schemas.microsoft.com/office/powerpoint/2010/main" val="1976247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23557" y="450166"/>
            <a:ext cx="11437034" cy="6133514"/>
          </a:xfrm>
        </p:spPr>
        <p:txBody>
          <a:bodyPr>
            <a:normAutofit fontScale="92500" lnSpcReduction="20000"/>
          </a:bodyPr>
          <a:lstStyle/>
          <a:p>
            <a:pPr algn="just"/>
            <a:r>
              <a:rPr lang="es-MX" dirty="0" smtClean="0"/>
              <a:t>En </a:t>
            </a:r>
            <a:r>
              <a:rPr lang="es-MX" dirty="0" err="1" smtClean="0"/>
              <a:t>conscuencia</a:t>
            </a:r>
            <a:r>
              <a:rPr lang="es-MX" dirty="0" smtClean="0"/>
              <a:t>, el desarrollo sustentable exige precisar en </a:t>
            </a:r>
            <a:r>
              <a:rPr lang="es-MX" dirty="0"/>
              <a:t>qué </a:t>
            </a:r>
            <a:r>
              <a:rPr lang="es-MX" dirty="0" smtClean="0"/>
              <a:t>plazos</a:t>
            </a:r>
            <a:r>
              <a:rPr lang="es-MX" dirty="0"/>
              <a:t>, con cuál orden </a:t>
            </a:r>
            <a:r>
              <a:rPr lang="es-MX" dirty="0" smtClean="0"/>
              <a:t>de prioridades, a </a:t>
            </a:r>
            <a:r>
              <a:rPr lang="es-MX" dirty="0"/>
              <a:t>qué niveles y escalas y con cuáles recursos </a:t>
            </a:r>
            <a:r>
              <a:rPr lang="es-MX" dirty="0" smtClean="0"/>
              <a:t>económicos</a:t>
            </a:r>
            <a:r>
              <a:rPr lang="es-MX" dirty="0"/>
              <a:t>, se </a:t>
            </a:r>
            <a:r>
              <a:rPr lang="es-MX" dirty="0" smtClean="0"/>
              <a:t>puede lograr </a:t>
            </a:r>
            <a:r>
              <a:rPr lang="en-US" dirty="0" smtClean="0"/>
              <a:t>la </a:t>
            </a:r>
            <a:r>
              <a:rPr lang="en-US" dirty="0" err="1"/>
              <a:t>sustentabilidad</a:t>
            </a:r>
            <a:r>
              <a:rPr lang="en-US" dirty="0"/>
              <a:t>. </a:t>
            </a:r>
            <a:endParaRPr lang="en-US" dirty="0" smtClean="0"/>
          </a:p>
          <a:p>
            <a:pPr algn="just"/>
            <a:r>
              <a:rPr lang="en-US" dirty="0" err="1" smtClean="0"/>
              <a:t>Esta</a:t>
            </a:r>
            <a:r>
              <a:rPr lang="en-US" dirty="0" smtClean="0"/>
              <a:t> </a:t>
            </a:r>
            <a:r>
              <a:rPr lang="en-US" dirty="0" err="1" smtClean="0"/>
              <a:t>tareaa</a:t>
            </a:r>
            <a:r>
              <a:rPr lang="es-MX" dirty="0" smtClean="0"/>
              <a:t> </a:t>
            </a:r>
            <a:r>
              <a:rPr lang="es-MX" dirty="0"/>
              <a:t>es muy compleja, dado los aspectos sociales, políticos y elementos técnicos </a:t>
            </a:r>
            <a:r>
              <a:rPr lang="es-MX" dirty="0" smtClean="0"/>
              <a:t>implicados, </a:t>
            </a:r>
            <a:r>
              <a:rPr lang="es-MX" dirty="0"/>
              <a:t>por ejemplo, en la superación de la pobreza, donde la sustentabilidad </a:t>
            </a:r>
            <a:r>
              <a:rPr lang="es-MX" dirty="0" smtClean="0"/>
              <a:t>puede ser </a:t>
            </a:r>
            <a:r>
              <a:rPr lang="es-MX" dirty="0"/>
              <a:t>inalcanzable, aún en plazos relativamente largos.</a:t>
            </a:r>
          </a:p>
          <a:p>
            <a:pPr algn="just"/>
            <a:r>
              <a:rPr lang="es-MX" dirty="0"/>
              <a:t>Otro problema a comentar es de interpretación. En la bibliografía sobre el tema </a:t>
            </a:r>
            <a:r>
              <a:rPr lang="es-MX" dirty="0" smtClean="0"/>
              <a:t>abundan las </a:t>
            </a:r>
            <a:r>
              <a:rPr lang="es-MX" dirty="0"/>
              <a:t>definiciones de desarrollo sustentable incorrectas o sesgadas, que </a:t>
            </a:r>
            <a:r>
              <a:rPr lang="es-MX" dirty="0" smtClean="0"/>
              <a:t>frecuentemente tergiversan </a:t>
            </a:r>
            <a:r>
              <a:rPr lang="es-MX" dirty="0"/>
              <a:t>la idea original. Por ejemplo, una gran parte de la literatura disponible </a:t>
            </a:r>
            <a:r>
              <a:rPr lang="es-MX" dirty="0" smtClean="0"/>
              <a:t>tiende </a:t>
            </a:r>
            <a:r>
              <a:rPr lang="en-US" dirty="0" smtClean="0"/>
              <a:t>a </a:t>
            </a:r>
            <a:r>
              <a:rPr lang="en-US" dirty="0" err="1" smtClean="0"/>
              <a:t>reducir</a:t>
            </a:r>
            <a:r>
              <a:rPr lang="en-US" dirty="0" smtClean="0"/>
              <a:t> el </a:t>
            </a:r>
            <a:r>
              <a:rPr lang="en-US" dirty="0" err="1"/>
              <a:t>concepto</a:t>
            </a:r>
            <a:r>
              <a:rPr lang="en-US" dirty="0"/>
              <a:t> a </a:t>
            </a:r>
            <a:r>
              <a:rPr lang="en-US" dirty="0" err="1"/>
              <a:t>una</a:t>
            </a:r>
            <a:r>
              <a:rPr lang="en-US" dirty="0"/>
              <a:t> </a:t>
            </a:r>
            <a:r>
              <a:rPr lang="en-US" dirty="0" err="1"/>
              <a:t>mera</a:t>
            </a:r>
            <a:r>
              <a:rPr lang="en-US" dirty="0"/>
              <a:t> </a:t>
            </a:r>
            <a:r>
              <a:rPr lang="en-US" dirty="0" err="1" smtClean="0"/>
              <a:t>sustentabilidad</a:t>
            </a:r>
            <a:r>
              <a:rPr lang="en-US" dirty="0" smtClean="0"/>
              <a:t> </a:t>
            </a:r>
            <a:r>
              <a:rPr lang="en-US" dirty="0" err="1"/>
              <a:t>ecológica</a:t>
            </a:r>
            <a:r>
              <a:rPr lang="en-US" dirty="0"/>
              <a:t> o a </a:t>
            </a:r>
            <a:r>
              <a:rPr lang="en-US" dirty="0" smtClean="0"/>
              <a:t>un </a:t>
            </a:r>
            <a:r>
              <a:rPr lang="en-US" dirty="0" err="1" smtClean="0"/>
              <a:t>desarrollo</a:t>
            </a:r>
            <a:r>
              <a:rPr lang="en-US" dirty="0" smtClean="0"/>
              <a:t> </a:t>
            </a:r>
            <a:r>
              <a:rPr lang="es-MX" dirty="0" smtClean="0"/>
              <a:t>ecológicamente </a:t>
            </a:r>
            <a:r>
              <a:rPr lang="es-MX" dirty="0"/>
              <a:t>sustentable, preocupándose solamente de las condiciones </a:t>
            </a:r>
            <a:r>
              <a:rPr lang="es-MX" dirty="0" smtClean="0"/>
              <a:t>ecológicas necesarias </a:t>
            </a:r>
            <a:r>
              <a:rPr lang="es-MX" dirty="0"/>
              <a:t>para mantener la vida humana a lo largo de las generaciones futuras (</a:t>
            </a:r>
            <a:r>
              <a:rPr lang="es-MX" dirty="0" err="1"/>
              <a:t>Bifani</a:t>
            </a:r>
            <a:r>
              <a:rPr lang="es-MX" dirty="0" smtClean="0"/>
              <a:t>, 1997</a:t>
            </a:r>
            <a:r>
              <a:rPr lang="es-MX" dirty="0"/>
              <a:t>). Este enfoque, aunque útil, es claramente reduccionista, por no considerar </a:t>
            </a:r>
            <a:r>
              <a:rPr lang="es-MX" dirty="0" smtClean="0"/>
              <a:t>las dimensiones </a:t>
            </a:r>
            <a:r>
              <a:rPr lang="es-MX" dirty="0"/>
              <a:t>social, económica y política del término.</a:t>
            </a:r>
          </a:p>
          <a:p>
            <a:pPr algn="just"/>
            <a:r>
              <a:rPr lang="es-MX" dirty="0"/>
              <a:t>Una forma de medir el desarrollo es a través de indicadores que normalmente </a:t>
            </a:r>
            <a:r>
              <a:rPr lang="es-MX" dirty="0" smtClean="0"/>
              <a:t>están relacionados </a:t>
            </a:r>
            <a:r>
              <a:rPr lang="es-MX" dirty="0"/>
              <a:t>solamente con cuestiones económicas. Cuando se busca un </a:t>
            </a:r>
            <a:r>
              <a:rPr lang="es-MX" dirty="0" smtClean="0"/>
              <a:t>tránsito hacia el </a:t>
            </a:r>
            <a:r>
              <a:rPr lang="es-MX" dirty="0"/>
              <a:t>desarrollo sustentable los indicadores tiene que ver con las dimensiones: económica</a:t>
            </a:r>
            <a:r>
              <a:rPr lang="es-MX" dirty="0" smtClean="0"/>
              <a:t>, </a:t>
            </a:r>
            <a:r>
              <a:rPr lang="en-US" dirty="0" smtClean="0"/>
              <a:t>social </a:t>
            </a:r>
            <a:r>
              <a:rPr lang="en-US" dirty="0"/>
              <a:t>y ambiental.</a:t>
            </a:r>
          </a:p>
        </p:txBody>
      </p:sp>
    </p:spTree>
    <p:extLst>
      <p:ext uri="{BB962C8B-B14F-4D97-AF65-F5344CB8AC3E}">
        <p14:creationId xmlns:p14="http://schemas.microsoft.com/office/powerpoint/2010/main" val="424591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3"/>
          <p:cNvGraphicFramePr>
            <a:graphicFrameLocks noGrp="1"/>
          </p:cNvGraphicFramePr>
          <p:nvPr>
            <p:ph idx="1"/>
            <p:extLst>
              <p:ext uri="{D42A27DB-BD31-4B8C-83A1-F6EECF244321}">
                <p14:modId xmlns:p14="http://schemas.microsoft.com/office/powerpoint/2010/main" val="4080715869"/>
              </p:ext>
            </p:extLst>
          </p:nvPr>
        </p:nvGraphicFramePr>
        <p:xfrm>
          <a:off x="610916" y="1919651"/>
          <a:ext cx="11226801" cy="2966720"/>
        </p:xfrm>
        <a:graphic>
          <a:graphicData uri="http://schemas.openxmlformats.org/drawingml/2006/table">
            <a:tbl>
              <a:tblPr firstRow="1" bandRow="1">
                <a:tableStyleId>{5C22544A-7EE6-4342-B048-85BDC9FD1C3A}</a:tableStyleId>
              </a:tblPr>
              <a:tblGrid>
                <a:gridCol w="3742267">
                  <a:extLst>
                    <a:ext uri="{9D8B030D-6E8A-4147-A177-3AD203B41FA5}">
                      <a16:colId xmlns:a16="http://schemas.microsoft.com/office/drawing/2014/main" val="1929698569"/>
                    </a:ext>
                  </a:extLst>
                </a:gridCol>
                <a:gridCol w="3742267">
                  <a:extLst>
                    <a:ext uri="{9D8B030D-6E8A-4147-A177-3AD203B41FA5}">
                      <a16:colId xmlns:a16="http://schemas.microsoft.com/office/drawing/2014/main" val="4282613738"/>
                    </a:ext>
                  </a:extLst>
                </a:gridCol>
                <a:gridCol w="3742267">
                  <a:extLst>
                    <a:ext uri="{9D8B030D-6E8A-4147-A177-3AD203B41FA5}">
                      <a16:colId xmlns:a16="http://schemas.microsoft.com/office/drawing/2014/main" val="1825966151"/>
                    </a:ext>
                  </a:extLst>
                </a:gridCol>
              </a:tblGrid>
              <a:tr h="370840">
                <a:tc gridSpan="3">
                  <a:txBody>
                    <a:bodyPr/>
                    <a:lstStyle/>
                    <a:p>
                      <a:pPr algn="ctr"/>
                      <a:r>
                        <a:rPr lang="es-MX" dirty="0" smtClean="0"/>
                        <a:t>INDICADORES DEL DESARROLLO SUSTENTABLE</a:t>
                      </a:r>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3986352757"/>
                  </a:ext>
                </a:extLst>
              </a:tr>
              <a:tr h="370840">
                <a:tc>
                  <a:txBody>
                    <a:bodyPr/>
                    <a:lstStyle/>
                    <a:p>
                      <a:pPr algn="ctr"/>
                      <a:r>
                        <a:rPr lang="es-MX" b="1" dirty="0" smtClean="0"/>
                        <a:t>ECONÓMICOS</a:t>
                      </a:r>
                      <a:endParaRPr lang="en-US" b="1" dirty="0"/>
                    </a:p>
                  </a:txBody>
                  <a:tcPr/>
                </a:tc>
                <a:tc>
                  <a:txBody>
                    <a:bodyPr/>
                    <a:lstStyle/>
                    <a:p>
                      <a:pPr algn="ctr"/>
                      <a:r>
                        <a:rPr lang="es-MX" b="1" dirty="0" smtClean="0"/>
                        <a:t>SOCIALES</a:t>
                      </a:r>
                      <a:endParaRPr lang="en-US" b="1" dirty="0"/>
                    </a:p>
                  </a:txBody>
                  <a:tcPr/>
                </a:tc>
                <a:tc>
                  <a:txBody>
                    <a:bodyPr/>
                    <a:lstStyle/>
                    <a:p>
                      <a:pPr algn="ctr"/>
                      <a:r>
                        <a:rPr lang="es-MX" b="1" dirty="0" smtClean="0"/>
                        <a:t>AMBIENTALES</a:t>
                      </a:r>
                      <a:endParaRPr lang="en-US" b="1" dirty="0"/>
                    </a:p>
                  </a:txBody>
                  <a:tcPr/>
                </a:tc>
                <a:extLst>
                  <a:ext uri="{0D108BD9-81ED-4DB2-BD59-A6C34878D82A}">
                    <a16:rowId xmlns:a16="http://schemas.microsoft.com/office/drawing/2014/main" val="741358558"/>
                  </a:ext>
                </a:extLst>
              </a:tr>
              <a:tr h="370840">
                <a:tc>
                  <a:txBody>
                    <a:bodyPr/>
                    <a:lstStyle/>
                    <a:p>
                      <a:pPr algn="ctr"/>
                      <a:r>
                        <a:rPr lang="es-MX" dirty="0" smtClean="0"/>
                        <a:t>Crecimiento</a:t>
                      </a:r>
                    </a:p>
                  </a:txBody>
                  <a:tcPr/>
                </a:tc>
                <a:tc>
                  <a:txBody>
                    <a:bodyPr/>
                    <a:lstStyle/>
                    <a:p>
                      <a:pPr algn="ctr"/>
                      <a:r>
                        <a:rPr lang="es-MX" dirty="0" smtClean="0"/>
                        <a:t>Participación</a:t>
                      </a:r>
                    </a:p>
                  </a:txBody>
                  <a:tcPr/>
                </a:tc>
                <a:tc>
                  <a:txBody>
                    <a:bodyPr/>
                    <a:lstStyle/>
                    <a:p>
                      <a:pPr algn="ctr"/>
                      <a:r>
                        <a:rPr lang="es-MX" dirty="0" smtClean="0"/>
                        <a:t>Protección</a:t>
                      </a:r>
                      <a:endParaRPr lang="en-US" dirty="0"/>
                    </a:p>
                  </a:txBody>
                  <a:tcPr/>
                </a:tc>
                <a:extLst>
                  <a:ext uri="{0D108BD9-81ED-4DB2-BD59-A6C34878D82A}">
                    <a16:rowId xmlns:a16="http://schemas.microsoft.com/office/drawing/2014/main" val="1070550345"/>
                  </a:ext>
                </a:extLst>
              </a:tr>
              <a:tr h="370840">
                <a:tc>
                  <a:txBody>
                    <a:bodyPr/>
                    <a:lstStyle/>
                    <a:p>
                      <a:pPr algn="ctr"/>
                      <a:r>
                        <a:rPr lang="es-MX" dirty="0" smtClean="0"/>
                        <a:t>Equidad</a:t>
                      </a:r>
                      <a:endParaRPr lang="en-US" dirty="0"/>
                    </a:p>
                  </a:txBody>
                  <a:tcPr/>
                </a:tc>
                <a:tc>
                  <a:txBody>
                    <a:bodyPr/>
                    <a:lstStyle/>
                    <a:p>
                      <a:pPr algn="ctr"/>
                      <a:r>
                        <a:rPr lang="es-MX" dirty="0" smtClean="0"/>
                        <a:t>Equidad</a:t>
                      </a:r>
                      <a:endParaRPr lang="en-US" dirty="0"/>
                    </a:p>
                  </a:txBody>
                  <a:tcPr/>
                </a:tc>
                <a:tc>
                  <a:txBody>
                    <a:bodyPr/>
                    <a:lstStyle/>
                    <a:p>
                      <a:pPr algn="ctr"/>
                      <a:r>
                        <a:rPr lang="es-MX" dirty="0" smtClean="0"/>
                        <a:t>Restauración</a:t>
                      </a:r>
                      <a:endParaRPr lang="en-US" dirty="0"/>
                    </a:p>
                  </a:txBody>
                  <a:tcPr/>
                </a:tc>
                <a:extLst>
                  <a:ext uri="{0D108BD9-81ED-4DB2-BD59-A6C34878D82A}">
                    <a16:rowId xmlns:a16="http://schemas.microsoft.com/office/drawing/2014/main" val="1357727090"/>
                  </a:ext>
                </a:extLst>
              </a:tr>
              <a:tr h="370840">
                <a:tc>
                  <a:txBody>
                    <a:bodyPr/>
                    <a:lstStyle/>
                    <a:p>
                      <a:pPr algn="ctr"/>
                      <a:r>
                        <a:rPr lang="es-MX" dirty="0" smtClean="0"/>
                        <a:t>Eficiencia</a:t>
                      </a:r>
                      <a:endParaRPr lang="en-US" dirty="0"/>
                    </a:p>
                  </a:txBody>
                  <a:tcPr/>
                </a:tc>
                <a:tc>
                  <a:txBody>
                    <a:bodyPr/>
                    <a:lstStyle/>
                    <a:p>
                      <a:pPr algn="ctr"/>
                      <a:r>
                        <a:rPr lang="es-MX" dirty="0" smtClean="0"/>
                        <a:t>Organización</a:t>
                      </a:r>
                      <a:endParaRPr lang="en-US" dirty="0"/>
                    </a:p>
                  </a:txBody>
                  <a:tcPr/>
                </a:tc>
                <a:tc>
                  <a:txBody>
                    <a:bodyPr/>
                    <a:lstStyle/>
                    <a:p>
                      <a:pPr algn="ctr"/>
                      <a:r>
                        <a:rPr lang="es-MX" dirty="0" smtClean="0"/>
                        <a:t>Conservación</a:t>
                      </a:r>
                      <a:endParaRPr lang="en-US" dirty="0"/>
                    </a:p>
                  </a:txBody>
                  <a:tcPr/>
                </a:tc>
                <a:extLst>
                  <a:ext uri="{0D108BD9-81ED-4DB2-BD59-A6C34878D82A}">
                    <a16:rowId xmlns:a16="http://schemas.microsoft.com/office/drawing/2014/main" val="3595966944"/>
                  </a:ext>
                </a:extLst>
              </a:tr>
              <a:tr h="370840">
                <a:tc>
                  <a:txBody>
                    <a:bodyPr/>
                    <a:lstStyle/>
                    <a:p>
                      <a:pPr algn="ctr"/>
                      <a:endParaRPr lang="en-US"/>
                    </a:p>
                  </a:txBody>
                  <a:tcPr/>
                </a:tc>
                <a:tc>
                  <a:txBody>
                    <a:bodyPr/>
                    <a:lstStyle/>
                    <a:p>
                      <a:pPr algn="ctr"/>
                      <a:r>
                        <a:rPr lang="es-MX" dirty="0" smtClean="0"/>
                        <a:t>Identidad Cultural</a:t>
                      </a:r>
                      <a:endParaRPr lang="en-US" dirty="0"/>
                    </a:p>
                  </a:txBody>
                  <a:tcPr/>
                </a:tc>
                <a:tc>
                  <a:txBody>
                    <a:bodyPr/>
                    <a:lstStyle/>
                    <a:p>
                      <a:pPr algn="ctr"/>
                      <a:r>
                        <a:rPr lang="es-MX" dirty="0" smtClean="0"/>
                        <a:t>Autorregulación</a:t>
                      </a:r>
                      <a:endParaRPr lang="en-US" dirty="0"/>
                    </a:p>
                  </a:txBody>
                  <a:tcPr/>
                </a:tc>
                <a:extLst>
                  <a:ext uri="{0D108BD9-81ED-4DB2-BD59-A6C34878D82A}">
                    <a16:rowId xmlns:a16="http://schemas.microsoft.com/office/drawing/2014/main" val="3373048494"/>
                  </a:ext>
                </a:extLst>
              </a:tr>
              <a:tr h="370840">
                <a:tc>
                  <a:txBody>
                    <a:bodyPr/>
                    <a:lstStyle/>
                    <a:p>
                      <a:pPr algn="ctr"/>
                      <a:endParaRPr lang="en-US"/>
                    </a:p>
                  </a:txBody>
                  <a:tcPr/>
                </a:tc>
                <a:tc>
                  <a:txBody>
                    <a:bodyPr/>
                    <a:lstStyle/>
                    <a:p>
                      <a:pPr algn="ctr"/>
                      <a:r>
                        <a:rPr lang="es-MX" dirty="0" smtClean="0"/>
                        <a:t>Desarrollo institucional</a:t>
                      </a:r>
                    </a:p>
                  </a:txBody>
                  <a:tcPr/>
                </a:tc>
                <a:tc>
                  <a:txBody>
                    <a:bodyPr/>
                    <a:lstStyle/>
                    <a:p>
                      <a:pPr algn="ctr"/>
                      <a:r>
                        <a:rPr lang="es-MX" dirty="0" smtClean="0"/>
                        <a:t>Biodiversidad</a:t>
                      </a:r>
                      <a:endParaRPr lang="en-US" dirty="0"/>
                    </a:p>
                  </a:txBody>
                  <a:tcPr/>
                </a:tc>
                <a:extLst>
                  <a:ext uri="{0D108BD9-81ED-4DB2-BD59-A6C34878D82A}">
                    <a16:rowId xmlns:a16="http://schemas.microsoft.com/office/drawing/2014/main" val="969294384"/>
                  </a:ext>
                </a:extLst>
              </a:tr>
              <a:tr h="370840">
                <a:tc>
                  <a:txBody>
                    <a:bodyPr/>
                    <a:lstStyle/>
                    <a:p>
                      <a:pPr algn="ctr"/>
                      <a:endParaRPr lang="en-US"/>
                    </a:p>
                  </a:txBody>
                  <a:tcPr/>
                </a:tc>
                <a:tc>
                  <a:txBody>
                    <a:bodyPr/>
                    <a:lstStyle/>
                    <a:p>
                      <a:pPr algn="ctr"/>
                      <a:r>
                        <a:rPr lang="es-MX" dirty="0" smtClean="0"/>
                        <a:t>Educación</a:t>
                      </a:r>
                      <a:endParaRPr lang="en-US" dirty="0"/>
                    </a:p>
                  </a:txBody>
                  <a:tcPr/>
                </a:tc>
                <a:tc>
                  <a:txBody>
                    <a:bodyPr/>
                    <a:lstStyle/>
                    <a:p>
                      <a:pPr algn="ctr"/>
                      <a:r>
                        <a:rPr lang="es-MX" dirty="0" smtClean="0"/>
                        <a:t>Emisiones globales</a:t>
                      </a:r>
                      <a:endParaRPr lang="en-US" dirty="0"/>
                    </a:p>
                  </a:txBody>
                  <a:tcPr/>
                </a:tc>
                <a:extLst>
                  <a:ext uri="{0D108BD9-81ED-4DB2-BD59-A6C34878D82A}">
                    <a16:rowId xmlns:a16="http://schemas.microsoft.com/office/drawing/2014/main" val="830497954"/>
                  </a:ext>
                </a:extLst>
              </a:tr>
            </a:tbl>
          </a:graphicData>
        </a:graphic>
      </p:graphicFrame>
    </p:spTree>
    <p:extLst>
      <p:ext uri="{BB962C8B-B14F-4D97-AF65-F5344CB8AC3E}">
        <p14:creationId xmlns:p14="http://schemas.microsoft.com/office/powerpoint/2010/main" val="77160984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22031" y="450166"/>
            <a:ext cx="11155680" cy="6091311"/>
          </a:xfrm>
        </p:spPr>
        <p:txBody>
          <a:bodyPr>
            <a:noAutofit/>
          </a:bodyPr>
          <a:lstStyle/>
          <a:p>
            <a:pPr marL="0" indent="0" algn="just">
              <a:buNone/>
            </a:pPr>
            <a:r>
              <a:rPr lang="es-MX" sz="2400" dirty="0" smtClean="0"/>
              <a:t>Equidad: </a:t>
            </a:r>
          </a:p>
          <a:p>
            <a:pPr marL="0" indent="0" algn="just">
              <a:buNone/>
            </a:pPr>
            <a:r>
              <a:rPr lang="es-MX" sz="2400" dirty="0" smtClean="0"/>
              <a:t>1. Cualidad que consiste en dar a cada uno lo que se merece en función de sus méritos o condiciones.</a:t>
            </a:r>
          </a:p>
          <a:p>
            <a:pPr marL="0" indent="0" algn="just">
              <a:buNone/>
            </a:pPr>
            <a:r>
              <a:rPr lang="es-MX" sz="2400" dirty="0" smtClean="0"/>
              <a:t>"es un país de desigualdades donde no hay equidad en la distribución de riqueza y cultura"</a:t>
            </a:r>
          </a:p>
          <a:p>
            <a:pPr marL="0" indent="0" algn="just">
              <a:buNone/>
            </a:pPr>
            <a:r>
              <a:rPr lang="es-MX" sz="2400" dirty="0" smtClean="0"/>
              <a:t>2. Cualidad que consiste en no favorecer en el trato a una persona perjudicando a otra.</a:t>
            </a:r>
          </a:p>
          <a:p>
            <a:pPr marL="0" indent="0" algn="just">
              <a:buNone/>
            </a:pPr>
            <a:endParaRPr lang="es-MX" sz="2400" dirty="0"/>
          </a:p>
          <a:p>
            <a:pPr marL="0" indent="0" algn="just">
              <a:buNone/>
            </a:pPr>
            <a:r>
              <a:rPr lang="es-MX" sz="2400" dirty="0" smtClean="0"/>
              <a:t>Autorregulación:</a:t>
            </a:r>
          </a:p>
          <a:p>
            <a:pPr marL="0" indent="0" algn="just">
              <a:buNone/>
            </a:pPr>
            <a:r>
              <a:rPr lang="es-MX" sz="2400" dirty="0" smtClean="0"/>
              <a:t>Los ecosistemas tienen gran resistencia a los cambios que se producen en su entorno. La autorregulación de un ecosistema consiste en un conjunto de mecanismos (relaciones, interacciones, retroalimentaciones, selección natural y otros fenómenos ecológicos) que mantienen al ecosistema estable en un equilibrio dinámico. Si se rompe el equilibrio, el ecosistema se destruye.</a:t>
            </a:r>
          </a:p>
          <a:p>
            <a:pPr marL="0" indent="0" algn="just">
              <a:buNone/>
            </a:pPr>
            <a:r>
              <a:rPr lang="es-MX" sz="2400" dirty="0" smtClean="0"/>
              <a:t>Así, con el tiempo, los ecosistemas pueden superar las alteraciones que, por causa natural o humana, pudieran haberles afectado.</a:t>
            </a:r>
            <a:endParaRPr lang="en-US" sz="2400" dirty="0"/>
          </a:p>
        </p:txBody>
      </p:sp>
    </p:spTree>
    <p:extLst>
      <p:ext uri="{BB962C8B-B14F-4D97-AF65-F5344CB8AC3E}">
        <p14:creationId xmlns:p14="http://schemas.microsoft.com/office/powerpoint/2010/main" val="1364949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534571" y="492369"/>
            <a:ext cx="11127545" cy="6035040"/>
          </a:xfrm>
        </p:spPr>
        <p:txBody>
          <a:bodyPr>
            <a:normAutofit lnSpcReduction="10000"/>
          </a:bodyPr>
          <a:lstStyle/>
          <a:p>
            <a:pPr marL="0" indent="0">
              <a:buNone/>
            </a:pPr>
            <a:r>
              <a:rPr lang="es-MX" dirty="0" smtClean="0"/>
              <a:t>Sustentabilidad vs Sostenibilidad</a:t>
            </a:r>
          </a:p>
          <a:p>
            <a:r>
              <a:rPr lang="es-MX" dirty="0" smtClean="0"/>
              <a:t>Por </a:t>
            </a:r>
            <a:r>
              <a:rPr lang="es-MX" dirty="0"/>
              <a:t>lo general, usamos los términos sustentable y sostenible como sinónimos. Los usamos para productos, empresas, actividades, hábitos, entre otros. Si bien ambos persiguen el bienestar del Planeta, poseen algunas diferencias</a:t>
            </a:r>
            <a:r>
              <a:rPr lang="es-MX" dirty="0" smtClean="0"/>
              <a:t>.</a:t>
            </a:r>
          </a:p>
          <a:p>
            <a:pPr fontAlgn="base"/>
            <a:r>
              <a:rPr lang="es-MX" dirty="0"/>
              <a:t>Si vamos al diccionario “sustentable” es algo que se puede sustentar o defender con razones. Mientras que “sostenible”, significa que se puede mantener sin agotar los recursos. Especialmente en ecología y economía, que se puede mantener durante largo tiempo sin agotar los recursos y/o causar daños en el ambiente.</a:t>
            </a:r>
          </a:p>
          <a:p>
            <a:pPr fontAlgn="base"/>
            <a:r>
              <a:rPr lang="es-MX" dirty="0"/>
              <a:t>Según la Comisión Mundial sobre Medio Ambiente y Desarrollo en </a:t>
            </a:r>
            <a:r>
              <a:rPr lang="es-MX" b="1" dirty="0"/>
              <a:t>“Nuestro Futuro Común</a:t>
            </a:r>
            <a:r>
              <a:rPr lang="es-MX" b="1" dirty="0" smtClean="0"/>
              <a:t>”</a:t>
            </a:r>
            <a:r>
              <a:rPr lang="es-MX" dirty="0" smtClean="0"/>
              <a:t>, </a:t>
            </a:r>
            <a:r>
              <a:rPr lang="es-MX" dirty="0"/>
              <a:t>la sustentabilidad es la capacidad de satisfacer las necesidades de las generaciones presentes sin comprometer los recursos y oportunidades para el crecimiento y desarrollo de las generaciones futuras. Hace referencia al uso responsable de los recursos, </a:t>
            </a:r>
            <a:r>
              <a:rPr lang="es-MX" dirty="0" err="1"/>
              <a:t>preservandolos</a:t>
            </a:r>
            <a:r>
              <a:rPr lang="es-MX" dirty="0"/>
              <a:t>, </a:t>
            </a:r>
            <a:r>
              <a:rPr lang="es-MX" dirty="0" err="1"/>
              <a:t>protegiendolos</a:t>
            </a:r>
            <a:r>
              <a:rPr lang="es-MX" dirty="0"/>
              <a:t> y </a:t>
            </a:r>
            <a:r>
              <a:rPr lang="es-MX" dirty="0" err="1"/>
              <a:t>conservandolos</a:t>
            </a:r>
            <a:r>
              <a:rPr lang="es-MX" dirty="0"/>
              <a:t> en el tiempo.</a:t>
            </a:r>
          </a:p>
          <a:p>
            <a:endParaRPr lang="en-US" dirty="0"/>
          </a:p>
        </p:txBody>
      </p:sp>
    </p:spTree>
    <p:extLst>
      <p:ext uri="{BB962C8B-B14F-4D97-AF65-F5344CB8AC3E}">
        <p14:creationId xmlns:p14="http://schemas.microsoft.com/office/powerpoint/2010/main" val="2749874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00575" y="393260"/>
            <a:ext cx="10515600" cy="943170"/>
          </a:xfrm>
        </p:spPr>
        <p:txBody>
          <a:bodyPr>
            <a:normAutofit fontScale="90000"/>
          </a:bodyPr>
          <a:lstStyle/>
          <a:p>
            <a:r>
              <a:rPr lang="es-MX" sz="3600" dirty="0" smtClean="0"/>
              <a:t>FACTORES ,Y PROCESOS LIGADOS A LA</a:t>
            </a:r>
            <a:br>
              <a:rPr lang="es-MX" sz="3600" dirty="0" smtClean="0"/>
            </a:br>
            <a:r>
              <a:rPr lang="es-MX" sz="3600" dirty="0" smtClean="0"/>
              <a:t>INGENIERIA AMBIENTAL</a:t>
            </a:r>
            <a:endParaRPr lang="en-US" dirty="0"/>
          </a:p>
        </p:txBody>
      </p:sp>
      <p:sp>
        <p:nvSpPr>
          <p:cNvPr id="3" name="Marcador de contenido 2"/>
          <p:cNvSpPr>
            <a:spLocks noGrp="1"/>
          </p:cNvSpPr>
          <p:nvPr>
            <p:ph idx="1"/>
          </p:nvPr>
        </p:nvSpPr>
        <p:spPr>
          <a:xfrm>
            <a:off x="379828" y="1308295"/>
            <a:ext cx="10973972" cy="4868668"/>
          </a:xfrm>
        </p:spPr>
        <p:txBody>
          <a:bodyPr>
            <a:normAutofit fontScale="92500" lnSpcReduction="10000"/>
          </a:bodyPr>
          <a:lstStyle/>
          <a:p>
            <a:pPr marL="0" indent="0">
              <a:buNone/>
            </a:pPr>
            <a:endParaRPr lang="es-MX" dirty="0" smtClean="0"/>
          </a:p>
          <a:p>
            <a:pPr algn="just"/>
            <a:r>
              <a:rPr lang="es-MX" dirty="0" smtClean="0"/>
              <a:t>La problemática ambiental actual es sobradamente conocida, ya que globalmente afecta a toda la humanidad y casi a diario aparecen noticias relacionadas con el estado del mundo en diferentes zonas de la Tierra y a diversos niveles: supranacionales (países desarrollados, países en vías de desarrollo, ...), nacionales, supramunicipales, municipa</a:t>
            </a:r>
            <a:r>
              <a:rPr lang="es-MX" dirty="0"/>
              <a:t>l</a:t>
            </a:r>
            <a:r>
              <a:rPr lang="es-MX" dirty="0" smtClean="0"/>
              <a:t>es, empresariales, y ciudadanos, aunque lo que aquí concierne es el planteamiento del problema y las soluciones que pueda aportar la Ingeniería Ambiental.</a:t>
            </a:r>
          </a:p>
          <a:p>
            <a:r>
              <a:rPr lang="es-MX" dirty="0" smtClean="0"/>
              <a:t>Existe un vínculo entre la problemática global y la empresarial, de manera que las empresas no son sino partes de la globalidad y, en consecuencia, como tales partes, también pueden empeorar o mejorar la problemática global anteriormente  mencionada; de aquí el interés que despiertan los problemas generados y las soluciones que derivan de la Ingeniería Ambiental.</a:t>
            </a:r>
            <a:endParaRPr lang="en-US" dirty="0"/>
          </a:p>
        </p:txBody>
      </p:sp>
    </p:spTree>
    <p:extLst>
      <p:ext uri="{BB962C8B-B14F-4D97-AF65-F5344CB8AC3E}">
        <p14:creationId xmlns:p14="http://schemas.microsoft.com/office/powerpoint/2010/main" val="4072522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95422" y="337625"/>
            <a:ext cx="11479236" cy="6203852"/>
          </a:xfrm>
        </p:spPr>
        <p:txBody>
          <a:bodyPr>
            <a:normAutofit lnSpcReduction="10000"/>
          </a:bodyPr>
          <a:lstStyle/>
          <a:p>
            <a:r>
              <a:rPr lang="es-MX" dirty="0"/>
              <a:t>En el </a:t>
            </a:r>
            <a:r>
              <a:rPr lang="es-MX" dirty="0" smtClean="0"/>
              <a:t>ámbito </a:t>
            </a:r>
            <a:r>
              <a:rPr lang="es-MX" dirty="0"/>
              <a:t>de la Ingeniería Ambiental se deben tomar en </a:t>
            </a:r>
            <a:r>
              <a:rPr lang="es-MX" dirty="0" smtClean="0"/>
              <a:t>consideración, </a:t>
            </a:r>
            <a:r>
              <a:rPr lang="es-MX" dirty="0"/>
              <a:t>no sólo </a:t>
            </a:r>
            <a:r>
              <a:rPr lang="es-MX" dirty="0" smtClean="0"/>
              <a:t>los procesos </a:t>
            </a:r>
            <a:r>
              <a:rPr lang="es-MX" dirty="0"/>
              <a:t>que </a:t>
            </a:r>
            <a:r>
              <a:rPr lang="es-MX" dirty="0" smtClean="0"/>
              <a:t>aporta esta </a:t>
            </a:r>
            <a:r>
              <a:rPr lang="es-MX" dirty="0"/>
              <a:t>rama de la tecnología, sino también los factores </a:t>
            </a:r>
            <a:r>
              <a:rPr lang="es-MX" dirty="0" smtClean="0"/>
              <a:t>vinculados a ella</a:t>
            </a:r>
            <a:r>
              <a:rPr lang="es-MX" dirty="0"/>
              <a:t>, ya que una vez materializadas las formas de procesar los </a:t>
            </a:r>
            <a:r>
              <a:rPr lang="es-MX" dirty="0" smtClean="0"/>
              <a:t>recursos es preciso gestionarlos en </a:t>
            </a:r>
            <a:r>
              <a:rPr lang="es-MX" dirty="0"/>
              <a:t>toda su amplitud y dentro del contexto legal en que se </a:t>
            </a:r>
            <a:r>
              <a:rPr lang="es-MX" dirty="0" smtClean="0"/>
              <a:t>encuentren.</a:t>
            </a:r>
            <a:endParaRPr lang="es-MX" dirty="0"/>
          </a:p>
          <a:p>
            <a:r>
              <a:rPr lang="es-MX" dirty="0" smtClean="0"/>
              <a:t>En </a:t>
            </a:r>
            <a:r>
              <a:rPr lang="es-MX" dirty="0"/>
              <a:t>consecuencia, es conveniente resaltar los siguientes </a:t>
            </a:r>
            <a:r>
              <a:rPr lang="es-MX" dirty="0" smtClean="0"/>
              <a:t>factores</a:t>
            </a:r>
            <a:r>
              <a:rPr lang="es-MX" dirty="0"/>
              <a:t>: </a:t>
            </a:r>
          </a:p>
          <a:p>
            <a:pPr marL="914400" lvl="1" indent="-457200">
              <a:buAutoNum type="alphaLcParenR"/>
            </a:pPr>
            <a:r>
              <a:rPr lang="es-MX" dirty="0" smtClean="0"/>
              <a:t>El </a:t>
            </a:r>
            <a:r>
              <a:rPr lang="es-MX" dirty="0"/>
              <a:t>medio que sustenta los recursos, los desechos, los procesos y las </a:t>
            </a:r>
            <a:r>
              <a:rPr lang="es-MX" dirty="0" smtClean="0"/>
              <a:t>energías implicadas</a:t>
            </a:r>
            <a:r>
              <a:rPr lang="es-MX" dirty="0"/>
              <a:t>; cabe tomar en consideración los procesos contaminantes de </a:t>
            </a:r>
            <a:r>
              <a:rPr lang="es-MX" dirty="0" smtClean="0"/>
              <a:t>los recursos</a:t>
            </a:r>
            <a:r>
              <a:rPr lang="es-MX" dirty="0"/>
              <a:t>, razón por la cual se deberán centrar un conjunto de </a:t>
            </a:r>
            <a:r>
              <a:rPr lang="es-MX" dirty="0" smtClean="0"/>
              <a:t>factores interrelacionados</a:t>
            </a:r>
            <a:r>
              <a:rPr lang="es-MX" dirty="0"/>
              <a:t>, que ya se conocen y que deben ser el punto de referencia </a:t>
            </a:r>
            <a:r>
              <a:rPr lang="es-MX" dirty="0" smtClean="0"/>
              <a:t>del contenido </a:t>
            </a:r>
            <a:r>
              <a:rPr lang="es-MX" dirty="0"/>
              <a:t>de este trabajo, y que se acostumbra a denominar como </a:t>
            </a:r>
            <a:r>
              <a:rPr lang="es-MX" dirty="0" smtClean="0"/>
              <a:t>medio </a:t>
            </a:r>
            <a:r>
              <a:rPr lang="en-US" dirty="0" err="1" smtClean="0"/>
              <a:t>ambiente</a:t>
            </a:r>
            <a:r>
              <a:rPr lang="en-US" dirty="0" smtClean="0"/>
              <a:t>.</a:t>
            </a:r>
          </a:p>
          <a:p>
            <a:pPr marL="914400" lvl="1" indent="-457200">
              <a:buAutoNum type="alphaLcParenR"/>
            </a:pPr>
            <a:r>
              <a:rPr lang="es-MX" dirty="0" smtClean="0"/>
              <a:t>Las </a:t>
            </a:r>
            <a:r>
              <a:rPr lang="es-MX" dirty="0"/>
              <a:t>personas, que se encuentran </a:t>
            </a:r>
            <a:r>
              <a:rPr lang="es-MX" dirty="0" smtClean="0"/>
              <a:t>implicadas en </a:t>
            </a:r>
            <a:r>
              <a:rPr lang="es-MX" dirty="0"/>
              <a:t>el </a:t>
            </a:r>
            <a:r>
              <a:rPr lang="es-MX" dirty="0" smtClean="0"/>
              <a:t>medio ambiente como gestores </a:t>
            </a:r>
            <a:r>
              <a:rPr lang="es-MX" dirty="0"/>
              <a:t>sujetos activos, pasivos, voluntarios o involuntarios en el </a:t>
            </a:r>
            <a:r>
              <a:rPr lang="es-MX" dirty="0" smtClean="0"/>
              <a:t>territorio que </a:t>
            </a:r>
            <a:r>
              <a:rPr lang="es-MX" dirty="0"/>
              <a:t>se ubican, lo que destaca la </a:t>
            </a:r>
            <a:r>
              <a:rPr lang="es-MX" dirty="0" smtClean="0"/>
              <a:t>relación </a:t>
            </a:r>
            <a:r>
              <a:rPr lang="es-MX" dirty="0"/>
              <a:t>fundamental entre </a:t>
            </a:r>
            <a:r>
              <a:rPr lang="es-MX" dirty="0" smtClean="0"/>
              <a:t>demografía y </a:t>
            </a:r>
            <a:r>
              <a:rPr lang="en-US" dirty="0" err="1" smtClean="0"/>
              <a:t>medio</a:t>
            </a:r>
            <a:r>
              <a:rPr lang="en-US" dirty="0" smtClean="0"/>
              <a:t> </a:t>
            </a:r>
            <a:r>
              <a:rPr lang="en-US" dirty="0" err="1" smtClean="0"/>
              <a:t>ambiente</a:t>
            </a:r>
            <a:r>
              <a:rPr lang="en-US" dirty="0" smtClean="0"/>
              <a:t>.</a:t>
            </a:r>
          </a:p>
          <a:p>
            <a:pPr marL="914400" lvl="1" indent="-457200">
              <a:buAutoNum type="alphaLcParenR"/>
            </a:pPr>
            <a:r>
              <a:rPr lang="en-US" dirty="0" smtClean="0"/>
              <a:t>Los </a:t>
            </a:r>
            <a:r>
              <a:rPr lang="en-US" dirty="0" err="1" smtClean="0"/>
              <a:t>procesos</a:t>
            </a:r>
            <a:r>
              <a:rPr lang="es-MX" dirty="0" smtClean="0"/>
              <a:t> </a:t>
            </a:r>
            <a:r>
              <a:rPr lang="es-MX" dirty="0"/>
              <a:t>a través de los cuales se transforman los materiales </a:t>
            </a:r>
            <a:r>
              <a:rPr lang="es-MX" dirty="0" smtClean="0"/>
              <a:t>utilizando determinados </a:t>
            </a:r>
            <a:r>
              <a:rPr lang="es-MX" dirty="0"/>
              <a:t>tipos de energías; </a:t>
            </a:r>
            <a:r>
              <a:rPr lang="es-MX" dirty="0" smtClean="0"/>
              <a:t>este </a:t>
            </a:r>
            <a:r>
              <a:rPr lang="es-MX" dirty="0"/>
              <a:t>es un aspecto </a:t>
            </a:r>
            <a:r>
              <a:rPr lang="es-MX" dirty="0" smtClean="0"/>
              <a:t>tecnológico </a:t>
            </a:r>
            <a:r>
              <a:rPr lang="es-MX" dirty="0"/>
              <a:t>de la </a:t>
            </a:r>
            <a:r>
              <a:rPr lang="es-MX" dirty="0" smtClean="0"/>
              <a:t>ingeniería ambiental que </a:t>
            </a:r>
            <a:r>
              <a:rPr lang="es-MX" dirty="0"/>
              <a:t>se sitúa en el ámbito de las tecnologías innovadoras</a:t>
            </a:r>
            <a:endParaRPr lang="en-US" dirty="0"/>
          </a:p>
        </p:txBody>
      </p:sp>
    </p:spTree>
    <p:extLst>
      <p:ext uri="{BB962C8B-B14F-4D97-AF65-F5344CB8AC3E}">
        <p14:creationId xmlns:p14="http://schemas.microsoft.com/office/powerpoint/2010/main" val="3019960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92369" y="520504"/>
            <a:ext cx="10944665" cy="5964701"/>
          </a:xfrm>
        </p:spPr>
        <p:txBody>
          <a:bodyPr>
            <a:normAutofit/>
          </a:bodyPr>
          <a:lstStyle/>
          <a:p>
            <a:pPr marL="457200" lvl="1" indent="0">
              <a:buNone/>
            </a:pPr>
            <a:r>
              <a:rPr lang="es-MX" dirty="0" smtClean="0"/>
              <a:t>d) El </a:t>
            </a:r>
            <a:r>
              <a:rPr lang="es-MX" dirty="0"/>
              <a:t>comportamiento de las </a:t>
            </a:r>
            <a:r>
              <a:rPr lang="es-MX" dirty="0" smtClean="0"/>
              <a:t>personas, </a:t>
            </a:r>
            <a:r>
              <a:rPr lang="es-MX" dirty="0"/>
              <a:t>en relación al medio en el que </a:t>
            </a:r>
            <a:r>
              <a:rPr lang="es-MX" dirty="0" smtClean="0"/>
              <a:t>se encuentran</a:t>
            </a:r>
            <a:r>
              <a:rPr lang="es-MX" dirty="0"/>
              <a:t>, que lleva a definir un modelo de gestión, haciendo uso, en mayor </a:t>
            </a:r>
            <a:r>
              <a:rPr lang="es-MX" dirty="0" smtClean="0"/>
              <a:t>o menor </a:t>
            </a:r>
            <a:r>
              <a:rPr lang="es-MX" dirty="0"/>
              <a:t>grado</a:t>
            </a:r>
            <a:r>
              <a:rPr lang="es-MX" dirty="0" smtClean="0"/>
              <a:t>; de </a:t>
            </a:r>
            <a:r>
              <a:rPr lang="es-MX" dirty="0"/>
              <a:t>las tecnologías antes mencionadas; forma de proceder con </a:t>
            </a:r>
            <a:r>
              <a:rPr lang="es-MX" dirty="0" smtClean="0"/>
              <a:t>los materiales </a:t>
            </a:r>
            <a:r>
              <a:rPr lang="es-MX" dirty="0"/>
              <a:t>implicados y energías empleadas en los procesos, así como </a:t>
            </a:r>
            <a:r>
              <a:rPr lang="es-MX" dirty="0" smtClean="0"/>
              <a:t>la legislación </a:t>
            </a:r>
            <a:r>
              <a:rPr lang="es-MX" dirty="0"/>
              <a:t>medioambiental que se precise, </a:t>
            </a:r>
            <a:r>
              <a:rPr lang="es-MX" dirty="0" smtClean="0"/>
              <a:t>lo </a:t>
            </a:r>
            <a:r>
              <a:rPr lang="es-MX" dirty="0"/>
              <a:t>que conduce a tener presente </a:t>
            </a:r>
            <a:r>
              <a:rPr lang="es-MX" dirty="0" smtClean="0"/>
              <a:t>las </a:t>
            </a:r>
            <a:r>
              <a:rPr lang="en-US" dirty="0" smtClean="0"/>
              <a:t>herramientas </a:t>
            </a:r>
            <a:r>
              <a:rPr lang="en-US" dirty="0"/>
              <a:t>de gestión </a:t>
            </a:r>
            <a:r>
              <a:rPr lang="en-US" dirty="0" smtClean="0"/>
              <a:t>ambiental. </a:t>
            </a:r>
          </a:p>
          <a:p>
            <a:pPr marL="457200" lvl="1" indent="0">
              <a:buNone/>
            </a:pPr>
            <a:r>
              <a:rPr lang="es-MX" dirty="0" smtClean="0"/>
              <a:t>e</a:t>
            </a:r>
            <a:r>
              <a:rPr lang="es-MX" dirty="0"/>
              <a:t>) El objetivo de la Ingeniería Ambiental, que no ha de ser otro que contribuir </a:t>
            </a:r>
            <a:r>
              <a:rPr lang="es-MX" dirty="0" smtClean="0"/>
              <a:t>al desarrollo </a:t>
            </a:r>
            <a:r>
              <a:rPr lang="es-MX" dirty="0"/>
              <a:t>sostenible, de forma local o global, h</a:t>
            </a:r>
            <a:r>
              <a:rPr lang="es-MX" dirty="0" smtClean="0"/>
              <a:t>aciendo </a:t>
            </a:r>
            <a:r>
              <a:rPr lang="es-MX" dirty="0"/>
              <a:t>uso de los </a:t>
            </a:r>
            <a:r>
              <a:rPr lang="es-MX" dirty="0" smtClean="0"/>
              <a:t>factores anteriormente </a:t>
            </a:r>
            <a:r>
              <a:rPr lang="es-MX" dirty="0"/>
              <a:t>mencionados y que en suma viene a representar la </a:t>
            </a:r>
            <a:r>
              <a:rPr lang="es-MX" dirty="0" smtClean="0"/>
              <a:t>calidad </a:t>
            </a:r>
            <a:r>
              <a:rPr lang="en-US" dirty="0" smtClean="0"/>
              <a:t>ambiental. </a:t>
            </a:r>
            <a:endParaRPr lang="en-US" dirty="0"/>
          </a:p>
          <a:p>
            <a:r>
              <a:rPr lang="es-MX" dirty="0"/>
              <a:t>En esta visión de conjunto, la Ingeniería Ambiental puede situarse en el marco que </a:t>
            </a:r>
            <a:r>
              <a:rPr lang="es-MX" dirty="0" smtClean="0"/>
              <a:t>le corresponde </a:t>
            </a:r>
            <a:r>
              <a:rPr lang="es-MX" dirty="0"/>
              <a:t>dentro de cada uno de los aspectos </a:t>
            </a:r>
            <a:r>
              <a:rPr lang="es-MX" dirty="0" smtClean="0"/>
              <a:t>mencionados </a:t>
            </a:r>
            <a:r>
              <a:rPr lang="es-MX" dirty="0"/>
              <a:t>relacionados con </a:t>
            </a:r>
            <a:r>
              <a:rPr lang="es-MX" dirty="0" smtClean="0"/>
              <a:t>el medio </a:t>
            </a:r>
            <a:r>
              <a:rPr lang="es-MX" dirty="0"/>
              <a:t>ambiente, de forma que el peso que pueda tener en cada caso sea diferente.</a:t>
            </a:r>
            <a:endParaRPr lang="en-US" dirty="0"/>
          </a:p>
        </p:txBody>
      </p:sp>
    </p:spTree>
    <p:extLst>
      <p:ext uri="{BB962C8B-B14F-4D97-AF65-F5344CB8AC3E}">
        <p14:creationId xmlns:p14="http://schemas.microsoft.com/office/powerpoint/2010/main" val="1942612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06437" y="165612"/>
            <a:ext cx="10515600" cy="1325563"/>
          </a:xfrm>
        </p:spPr>
        <p:txBody>
          <a:bodyPr/>
          <a:lstStyle/>
          <a:p>
            <a:r>
              <a:rPr lang="en-US" dirty="0"/>
              <a:t>EL MEDIO AMBIENTE</a:t>
            </a:r>
          </a:p>
        </p:txBody>
      </p:sp>
      <p:sp>
        <p:nvSpPr>
          <p:cNvPr id="3" name="Marcador de contenido 2"/>
          <p:cNvSpPr>
            <a:spLocks noGrp="1"/>
          </p:cNvSpPr>
          <p:nvPr>
            <p:ph idx="1"/>
          </p:nvPr>
        </p:nvSpPr>
        <p:spPr>
          <a:xfrm>
            <a:off x="506437" y="1491175"/>
            <a:ext cx="11071274" cy="4965896"/>
          </a:xfrm>
        </p:spPr>
        <p:txBody>
          <a:bodyPr>
            <a:normAutofit fontScale="77500" lnSpcReduction="20000"/>
          </a:bodyPr>
          <a:lstStyle/>
          <a:p>
            <a:r>
              <a:rPr lang="es-MX" dirty="0"/>
              <a:t>El concepto de medio ambiente (o mejor, ambiente) es muy amplio, por lo que </a:t>
            </a:r>
            <a:r>
              <a:rPr lang="es-MX" dirty="0" smtClean="0"/>
              <a:t>es bastante </a:t>
            </a:r>
            <a:r>
              <a:rPr lang="es-MX" dirty="0"/>
              <a:t>difícil dar una descripción concreta; una buena manera de definirlo sería</a:t>
            </a:r>
            <a:r>
              <a:rPr lang="es-MX" dirty="0" smtClean="0"/>
              <a:t>, siguiendo </a:t>
            </a:r>
            <a:r>
              <a:rPr lang="es-MX" dirty="0"/>
              <a:t>a Quiroz y </a:t>
            </a:r>
            <a:r>
              <a:rPr lang="es-MX" dirty="0" err="1"/>
              <a:t>Tréllez</a:t>
            </a:r>
            <a:r>
              <a:rPr lang="es-MX" dirty="0"/>
              <a:t> (1992):</a:t>
            </a:r>
          </a:p>
          <a:p>
            <a:r>
              <a:rPr lang="es-MX" b="1" dirty="0"/>
              <a:t>Cualquier espacio de interacción y sus consecuencias, entre </a:t>
            </a:r>
            <a:r>
              <a:rPr lang="es-MX" b="1" dirty="0" smtClean="0"/>
              <a:t>la Sociedad </a:t>
            </a:r>
            <a:r>
              <a:rPr lang="es-MX" b="1" dirty="0"/>
              <a:t>(elementos sociales) y la Naturaleza (elementos naturales).</a:t>
            </a:r>
          </a:p>
          <a:p>
            <a:r>
              <a:rPr lang="es-MX" dirty="0"/>
              <a:t>Otros autores, como Sánchez y Guiza (1989), definen el ambiente como:</a:t>
            </a:r>
          </a:p>
          <a:p>
            <a:r>
              <a:rPr lang="es-MX" i="1" dirty="0"/>
              <a:t>"Todo aquello que rodea al ser humano y que comprende: elementos naturales</a:t>
            </a:r>
            <a:r>
              <a:rPr lang="es-MX" i="1" dirty="0" smtClean="0"/>
              <a:t>, tanto </a:t>
            </a:r>
            <a:r>
              <a:rPr lang="es-MX" i="1" dirty="0"/>
              <a:t>físicos como biológicos; elementos artificiales; elementos sociales y </a:t>
            </a:r>
            <a:r>
              <a:rPr lang="es-MX" i="1" dirty="0" smtClean="0"/>
              <a:t>las interacciones </a:t>
            </a:r>
            <a:r>
              <a:rPr lang="es-MX" i="1" dirty="0"/>
              <a:t>de todos estos elementos entre si".</a:t>
            </a:r>
          </a:p>
          <a:p>
            <a:r>
              <a:rPr lang="es-MX" dirty="0"/>
              <a:t>Otras aproximaciones, como la de </a:t>
            </a:r>
            <a:r>
              <a:rPr lang="es-MX" dirty="0" err="1"/>
              <a:t>Sauvé</a:t>
            </a:r>
            <a:r>
              <a:rPr lang="es-MX" dirty="0"/>
              <a:t> (1997), conceptúan el medio ambiente </a:t>
            </a:r>
            <a:r>
              <a:rPr lang="es-MX" dirty="0" smtClean="0"/>
              <a:t>desde </a:t>
            </a:r>
            <a:r>
              <a:rPr lang="en-US" dirty="0" smtClean="0"/>
              <a:t>diversos </a:t>
            </a:r>
            <a:r>
              <a:rPr lang="en-US" dirty="0"/>
              <a:t>puntos de vista:</a:t>
            </a:r>
          </a:p>
          <a:p>
            <a:r>
              <a:rPr lang="es-MX" b="1" dirty="0"/>
              <a:t>Medio </a:t>
            </a:r>
            <a:r>
              <a:rPr lang="es-MX" b="1" dirty="0" smtClean="0"/>
              <a:t>ambiente naturaleza</a:t>
            </a:r>
            <a:r>
              <a:rPr lang="es-MX" b="1" dirty="0"/>
              <a:t>: </a:t>
            </a:r>
            <a:r>
              <a:rPr lang="es-MX" dirty="0"/>
              <a:t>alude al entorno original, puro, del cual la </a:t>
            </a:r>
            <a:r>
              <a:rPr lang="es-MX" dirty="0" smtClean="0"/>
              <a:t>especie </a:t>
            </a:r>
            <a:r>
              <a:rPr lang="en-US" dirty="0" err="1" smtClean="0"/>
              <a:t>humana</a:t>
            </a:r>
            <a:r>
              <a:rPr lang="en-US" dirty="0" smtClean="0"/>
              <a:t> </a:t>
            </a:r>
            <a:r>
              <a:rPr lang="en-US" dirty="0"/>
              <a:t>se ha </a:t>
            </a:r>
            <a:r>
              <a:rPr lang="en-US" dirty="0" smtClean="0"/>
              <a:t>distanciado</a:t>
            </a:r>
            <a:r>
              <a:rPr lang="en-US" dirty="0"/>
              <a:t>.</a:t>
            </a:r>
          </a:p>
          <a:p>
            <a:r>
              <a:rPr lang="es-MX" b="1" dirty="0"/>
              <a:t>Medio ambiente recurso: </a:t>
            </a:r>
            <a:r>
              <a:rPr lang="es-MX" dirty="0"/>
              <a:t>el ambiente como base material de los procesos </a:t>
            </a:r>
            <a:r>
              <a:rPr lang="es-MX" dirty="0" smtClean="0"/>
              <a:t>de </a:t>
            </a:r>
            <a:r>
              <a:rPr lang="en-US" dirty="0" err="1" smtClean="0"/>
              <a:t>desarrollo</a:t>
            </a:r>
            <a:r>
              <a:rPr lang="en-US" dirty="0"/>
              <a:t>.</a:t>
            </a:r>
          </a:p>
          <a:p>
            <a:r>
              <a:rPr lang="es-MX" b="1" dirty="0"/>
              <a:t>Medio ambiente problema: </a:t>
            </a:r>
            <a:r>
              <a:rPr lang="es-MX" dirty="0"/>
              <a:t>el ambiente amenazado, deteriorado por </a:t>
            </a:r>
            <a:r>
              <a:rPr lang="es-MX" dirty="0" smtClean="0"/>
              <a:t>la contaminación.</a:t>
            </a:r>
            <a:endParaRPr lang="en-US" dirty="0"/>
          </a:p>
        </p:txBody>
      </p:sp>
    </p:spTree>
    <p:extLst>
      <p:ext uri="{BB962C8B-B14F-4D97-AF65-F5344CB8AC3E}">
        <p14:creationId xmlns:p14="http://schemas.microsoft.com/office/powerpoint/2010/main" val="4025777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09489" y="407963"/>
            <a:ext cx="11254154" cy="5964702"/>
          </a:xfrm>
        </p:spPr>
        <p:txBody>
          <a:bodyPr>
            <a:normAutofit fontScale="92500" lnSpcReduction="10000"/>
          </a:bodyPr>
          <a:lstStyle/>
          <a:p>
            <a:r>
              <a:rPr lang="es-MX" b="1" dirty="0" smtClean="0"/>
              <a:t>Medio ambiente medio </a:t>
            </a:r>
            <a:r>
              <a:rPr lang="es-MX" b="1" dirty="0"/>
              <a:t>de vida: </a:t>
            </a:r>
            <a:r>
              <a:rPr lang="es-MX" dirty="0"/>
              <a:t>ambiente en la vida cotidiana, la escuela, </a:t>
            </a:r>
            <a:r>
              <a:rPr lang="es-MX" dirty="0" smtClean="0"/>
              <a:t>el hogar, el trabajo…</a:t>
            </a:r>
          </a:p>
          <a:p>
            <a:r>
              <a:rPr lang="es-MX" b="1" dirty="0" smtClean="0"/>
              <a:t>Medio </a:t>
            </a:r>
            <a:r>
              <a:rPr lang="es-MX" b="1" dirty="0"/>
              <a:t>ambiente biosfera: </a:t>
            </a:r>
            <a:r>
              <a:rPr lang="es-MX" dirty="0"/>
              <a:t>que toma conciencia de la finitud del </a:t>
            </a:r>
            <a:r>
              <a:rPr lang="es-MX" dirty="0" smtClean="0"/>
              <a:t>ecosistema planetario</a:t>
            </a:r>
            <a:r>
              <a:rPr lang="es-MX" dirty="0"/>
              <a:t>. Se trata de una concepción global que invoca intervenciones </a:t>
            </a:r>
            <a:r>
              <a:rPr lang="es-MX" dirty="0" smtClean="0"/>
              <a:t>de orden </a:t>
            </a:r>
            <a:r>
              <a:rPr lang="es-MX" dirty="0"/>
              <a:t>más filosófico, ético, humanista y que, por supuesto, incluye </a:t>
            </a:r>
            <a:r>
              <a:rPr lang="es-MX" dirty="0" smtClean="0"/>
              <a:t>las diferentes </a:t>
            </a:r>
            <a:r>
              <a:rPr lang="es-MX" dirty="0"/>
              <a:t>cosmovisiones de los grupos indígenas</a:t>
            </a:r>
            <a:r>
              <a:rPr lang="es-MX" dirty="0" smtClean="0"/>
              <a:t>. </a:t>
            </a:r>
          </a:p>
          <a:p>
            <a:r>
              <a:rPr lang="es-MX" b="1" dirty="0" smtClean="0"/>
              <a:t>Medio </a:t>
            </a:r>
            <a:r>
              <a:rPr lang="es-MX" b="1" dirty="0"/>
              <a:t>ambiente proyecto comunitario: </a:t>
            </a:r>
            <a:r>
              <a:rPr lang="es-MX" dirty="0"/>
              <a:t>ambiente como entorno de </a:t>
            </a:r>
            <a:r>
              <a:rPr lang="es-MX" dirty="0" smtClean="0"/>
              <a:t>una colectividad </a:t>
            </a:r>
            <a:r>
              <a:rPr lang="es-MX" dirty="0"/>
              <a:t>humana, medio de vida compartido con sus componentes </a:t>
            </a:r>
            <a:r>
              <a:rPr lang="es-MX" dirty="0" smtClean="0"/>
              <a:t>naturales </a:t>
            </a:r>
            <a:r>
              <a:rPr lang="en-US" dirty="0" smtClean="0"/>
              <a:t>y </a:t>
            </a:r>
            <a:r>
              <a:rPr lang="en-US" dirty="0" err="1"/>
              <a:t>antrópicos</a:t>
            </a:r>
            <a:r>
              <a:rPr lang="en-US" dirty="0" smtClean="0"/>
              <a:t>. </a:t>
            </a:r>
            <a:r>
              <a:rPr lang="es-MX" dirty="0" smtClean="0"/>
              <a:t>Un debate </a:t>
            </a:r>
            <a:r>
              <a:rPr lang="es-MX" dirty="0"/>
              <a:t>recurrente, respecto del término </a:t>
            </a:r>
            <a:r>
              <a:rPr lang="es-MX" i="1" dirty="0"/>
              <a:t>medio </a:t>
            </a:r>
            <a:r>
              <a:rPr lang="es-MX" i="1" dirty="0" smtClean="0"/>
              <a:t> ambiente</a:t>
            </a:r>
            <a:r>
              <a:rPr lang="es-MX" i="1" dirty="0"/>
              <a:t>, </a:t>
            </a:r>
            <a:r>
              <a:rPr lang="es-MX" dirty="0"/>
              <a:t>es la supuesta redundancia que existe </a:t>
            </a:r>
            <a:r>
              <a:rPr lang="es-MX" dirty="0" smtClean="0"/>
              <a:t>entre ambos términos: </a:t>
            </a:r>
            <a:r>
              <a:rPr lang="es-MX" dirty="0"/>
              <a:t>la palabra </a:t>
            </a:r>
            <a:r>
              <a:rPr lang="es-MX" dirty="0" smtClean="0"/>
              <a:t>‘</a:t>
            </a:r>
            <a:r>
              <a:rPr lang="es-MX" dirty="0" err="1" smtClean="0"/>
              <a:t>medio"significa</a:t>
            </a:r>
            <a:r>
              <a:rPr lang="es-MX" dirty="0" smtClean="0"/>
              <a:t> </a:t>
            </a:r>
            <a:r>
              <a:rPr lang="es-MX" dirty="0"/>
              <a:t>lo mismo que "ambiente".</a:t>
            </a:r>
          </a:p>
          <a:p>
            <a:pPr marL="0" indent="0">
              <a:buNone/>
            </a:pPr>
            <a:r>
              <a:rPr lang="es-MX" dirty="0"/>
              <a:t>La razón de esta supuesta reiteración obedece a razones históricas, ya que durante la Conferencia de </a:t>
            </a:r>
            <a:r>
              <a:rPr lang="es-MX" dirty="0" smtClean="0"/>
              <a:t>las Naciones </a:t>
            </a:r>
            <a:r>
              <a:rPr lang="es-MX" dirty="0"/>
              <a:t>Unidas sobre el Medio Humano (Estocolmo 1972), a resultas de la cual surgió la primera </a:t>
            </a:r>
            <a:r>
              <a:rPr lang="es-MX" dirty="0" smtClean="0"/>
              <a:t>declaración ambiental </a:t>
            </a:r>
            <a:r>
              <a:rPr lang="es-MX" dirty="0"/>
              <a:t>internacional, la imprecisión terminológica de las traducciones del inglés al español, logró que </a:t>
            </a:r>
            <a:r>
              <a:rPr lang="es-MX" dirty="0" smtClean="0"/>
              <a:t>se plasmara </a:t>
            </a:r>
            <a:r>
              <a:rPr lang="es-MX" dirty="0"/>
              <a:t>el término "medio ambiente" como de uso común, en vez de utilizar sólo uno de los términos (</a:t>
            </a:r>
            <a:r>
              <a:rPr lang="es-MX" dirty="0" smtClean="0"/>
              <a:t>o </a:t>
            </a:r>
            <a:r>
              <a:rPr lang="en-US" dirty="0" err="1" smtClean="0"/>
              <a:t>medio</a:t>
            </a:r>
            <a:r>
              <a:rPr lang="en-US" dirty="0" smtClean="0"/>
              <a:t> </a:t>
            </a:r>
            <a:r>
              <a:rPr lang="en-US" dirty="0"/>
              <a:t>o </a:t>
            </a:r>
            <a:r>
              <a:rPr lang="en-US" dirty="0" err="1"/>
              <a:t>ambiente</a:t>
            </a:r>
            <a:r>
              <a:rPr lang="en-US" dirty="0"/>
              <a:t>) </a:t>
            </a:r>
            <a:r>
              <a:rPr lang="en-US" dirty="0" err="1"/>
              <a:t>como</a:t>
            </a:r>
            <a:r>
              <a:rPr lang="en-US" dirty="0"/>
              <a:t> era </a:t>
            </a:r>
            <a:r>
              <a:rPr lang="en-US" dirty="0" err="1" smtClean="0"/>
              <a:t>lógico</a:t>
            </a:r>
            <a:endParaRPr lang="en-US" dirty="0"/>
          </a:p>
        </p:txBody>
      </p:sp>
    </p:spTree>
    <p:extLst>
      <p:ext uri="{BB962C8B-B14F-4D97-AF65-F5344CB8AC3E}">
        <p14:creationId xmlns:p14="http://schemas.microsoft.com/office/powerpoint/2010/main" val="3432181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582304" y="-447714"/>
            <a:ext cx="10963702" cy="1552598"/>
          </a:xfrm>
        </p:spPr>
        <p:txBody>
          <a:bodyPr>
            <a:normAutofit/>
          </a:bodyPr>
          <a:lstStyle/>
          <a:p>
            <a:pPr algn="l"/>
            <a:r>
              <a:rPr lang="en-US" sz="3600" b="1" dirty="0"/>
              <a:t>C</a:t>
            </a:r>
            <a:r>
              <a:rPr lang="en-US" sz="3600" b="1" dirty="0" smtClean="0"/>
              <a:t>ONCEPTOS </a:t>
            </a:r>
            <a:r>
              <a:rPr lang="en-US" sz="3600" b="1" dirty="0"/>
              <a:t>BÁSICOS </a:t>
            </a:r>
            <a:r>
              <a:rPr lang="en-US" sz="3600" b="1" dirty="0" smtClean="0"/>
              <a:t>DE LA INGENIERÍA AMBIENTAL</a:t>
            </a:r>
            <a:endParaRPr lang="en-US" sz="3600" dirty="0"/>
          </a:p>
        </p:txBody>
      </p:sp>
      <p:sp>
        <p:nvSpPr>
          <p:cNvPr id="3" name="Subtítulo 2"/>
          <p:cNvSpPr>
            <a:spLocks noGrp="1"/>
          </p:cNvSpPr>
          <p:nvPr>
            <p:ph type="subTitle" idx="1"/>
          </p:nvPr>
        </p:nvSpPr>
        <p:spPr>
          <a:xfrm>
            <a:off x="645994" y="1718838"/>
            <a:ext cx="10836322" cy="4462818"/>
          </a:xfrm>
        </p:spPr>
        <p:txBody>
          <a:bodyPr>
            <a:normAutofit/>
          </a:bodyPr>
          <a:lstStyle/>
          <a:p>
            <a:pPr algn="l"/>
            <a:r>
              <a:rPr lang="es-MX" sz="2800" dirty="0" smtClean="0"/>
              <a:t>En la antigüedad, la naturaleza era capaz de absorber las acciones exteriores perturbadoras (degradación, contaminación ... ), de forma que se mantenía un equilibrio relativamente estable. </a:t>
            </a:r>
          </a:p>
          <a:p>
            <a:pPr algn="l"/>
            <a:r>
              <a:rPr lang="es-MX" sz="2800" dirty="0" smtClean="0"/>
              <a:t>En la actualidad, el crecimiento de la población, el uso irracional de los recursos y el aumento de la contaminación, han provocado un incremento de estas acciones perturbadoras de tal manera que el poder </a:t>
            </a:r>
            <a:r>
              <a:rPr lang="es-MX" sz="2800" dirty="0" err="1" smtClean="0"/>
              <a:t>autodepurador</a:t>
            </a:r>
            <a:r>
              <a:rPr lang="es-MX" sz="2800" dirty="0" smtClean="0"/>
              <a:t> del ambiente ha sido incapaz de compensarlas. Este estado ha generado una situación de equilibrio</a:t>
            </a:r>
            <a:br>
              <a:rPr lang="es-MX" sz="2800" dirty="0" smtClean="0"/>
            </a:br>
            <a:r>
              <a:rPr lang="es-MX" sz="2800" dirty="0" smtClean="0"/>
              <a:t>inestable que se puede definir como una situación degradada.</a:t>
            </a:r>
            <a:endParaRPr lang="en-US" sz="2800" dirty="0"/>
          </a:p>
        </p:txBody>
      </p:sp>
    </p:spTree>
    <p:extLst>
      <p:ext uri="{BB962C8B-B14F-4D97-AF65-F5344CB8AC3E}">
        <p14:creationId xmlns:p14="http://schemas.microsoft.com/office/powerpoint/2010/main" val="999591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65760" y="422030"/>
            <a:ext cx="11338560" cy="6063175"/>
          </a:xfrm>
        </p:spPr>
        <p:txBody>
          <a:bodyPr>
            <a:normAutofit/>
          </a:bodyPr>
          <a:lstStyle/>
          <a:p>
            <a:pPr marL="0" indent="0">
              <a:buNone/>
            </a:pPr>
            <a:r>
              <a:rPr lang="en-US" dirty="0" err="1" smtClean="0"/>
              <a:t>Concretando</a:t>
            </a:r>
            <a:r>
              <a:rPr lang="en-US" dirty="0" smtClean="0"/>
              <a:t>, de las </a:t>
            </a:r>
            <a:r>
              <a:rPr lang="en-US" dirty="0" err="1" smtClean="0"/>
              <a:t>definiciones</a:t>
            </a:r>
            <a:r>
              <a:rPr lang="en-US" dirty="0" smtClean="0"/>
              <a:t> </a:t>
            </a:r>
            <a:r>
              <a:rPr lang="en-US" dirty="0" err="1" smtClean="0"/>
              <a:t>expuestas</a:t>
            </a:r>
            <a:r>
              <a:rPr lang="en-US" dirty="0" smtClean="0"/>
              <a:t> </a:t>
            </a:r>
            <a:r>
              <a:rPr lang="en-US" dirty="0" err="1" smtClean="0"/>
              <a:t>podemos</a:t>
            </a:r>
            <a:r>
              <a:rPr lang="en-US" dirty="0" smtClean="0"/>
              <a:t> </a:t>
            </a:r>
            <a:r>
              <a:rPr lang="en-US" dirty="0" err="1" smtClean="0"/>
              <a:t>distinguir</a:t>
            </a:r>
            <a:r>
              <a:rPr lang="en-US" dirty="0" smtClean="0"/>
              <a:t> dos </a:t>
            </a:r>
            <a:r>
              <a:rPr lang="en-US" b="1" dirty="0" err="1" smtClean="0"/>
              <a:t>grandes</a:t>
            </a:r>
            <a:r>
              <a:rPr lang="en-US" b="1" dirty="0" smtClean="0"/>
              <a:t> </a:t>
            </a:r>
            <a:r>
              <a:rPr lang="en-US" dirty="0" err="1" smtClean="0"/>
              <a:t>componentes</a:t>
            </a:r>
            <a:r>
              <a:rPr lang="en-US" dirty="0" smtClean="0"/>
              <a:t> del </a:t>
            </a:r>
            <a:r>
              <a:rPr lang="en-US" dirty="0" err="1" smtClean="0"/>
              <a:t>ambiente</a:t>
            </a:r>
            <a:r>
              <a:rPr lang="en-US" dirty="0" smtClean="0"/>
              <a:t>:</a:t>
            </a:r>
          </a:p>
          <a:p>
            <a:pPr marL="0" indent="0">
              <a:buNone/>
            </a:pPr>
            <a:endParaRPr lang="en-US" dirty="0" smtClean="0"/>
          </a:p>
        </p:txBody>
      </p:sp>
      <p:graphicFrame>
        <p:nvGraphicFramePr>
          <p:cNvPr id="5" name="Diagrama 4"/>
          <p:cNvGraphicFramePr/>
          <p:nvPr>
            <p:extLst>
              <p:ext uri="{D42A27DB-BD31-4B8C-83A1-F6EECF244321}">
                <p14:modId xmlns:p14="http://schemas.microsoft.com/office/powerpoint/2010/main" val="4271247946"/>
              </p:ext>
            </p:extLst>
          </p:nvPr>
        </p:nvGraphicFramePr>
        <p:xfrm>
          <a:off x="2254068" y="1581816"/>
          <a:ext cx="7373257" cy="46491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086012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lstStyle/>
          <a:p>
            <a:r>
              <a:rPr lang="es-AR" dirty="0" smtClean="0"/>
              <a:t>El elemento físico o natural es el que tradicionalmente se ha asociado más con la idea del ambiente, ya que es </a:t>
            </a:r>
            <a:r>
              <a:rPr lang="es-AR" dirty="0" err="1" smtClean="0"/>
              <a:t>eI</a:t>
            </a:r>
            <a:r>
              <a:rPr lang="es-AR" dirty="0" smtClean="0"/>
              <a:t> que ha sufrido las consecuencias más negativas de la degradación, la contaminación y los vertidos, debido a las diferentes actividades de los seres humanos, os porque son quienes utilizan los recursos naturales, directamente o transformándolos, lo que está bien cuando el uso es racional.</a:t>
            </a:r>
            <a:endParaRPr lang="es-AR" dirty="0"/>
          </a:p>
        </p:txBody>
      </p:sp>
    </p:spTree>
    <p:extLst>
      <p:ext uri="{BB962C8B-B14F-4D97-AF65-F5344CB8AC3E}">
        <p14:creationId xmlns:p14="http://schemas.microsoft.com/office/powerpoint/2010/main" val="197836463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52697" y="260622"/>
            <a:ext cx="8697686" cy="784406"/>
          </a:xfrm>
        </p:spPr>
        <p:txBody>
          <a:bodyPr/>
          <a:lstStyle/>
          <a:p>
            <a:r>
              <a:rPr lang="en-US" dirty="0" smtClean="0"/>
              <a:t>DEMOGRAFÍA Y MEDIO AMBIENTE</a:t>
            </a:r>
            <a:endParaRPr lang="en-US" dirty="0"/>
          </a:p>
        </p:txBody>
      </p:sp>
      <p:sp>
        <p:nvSpPr>
          <p:cNvPr id="3" name="Marcador de contenido 2"/>
          <p:cNvSpPr>
            <a:spLocks noGrp="1"/>
          </p:cNvSpPr>
          <p:nvPr>
            <p:ph idx="1"/>
          </p:nvPr>
        </p:nvSpPr>
        <p:spPr>
          <a:xfrm>
            <a:off x="352697" y="1045028"/>
            <a:ext cx="11495314" cy="5564777"/>
          </a:xfrm>
        </p:spPr>
        <p:txBody>
          <a:bodyPr>
            <a:normAutofit fontScale="70000" lnSpcReduction="20000"/>
          </a:bodyPr>
          <a:lstStyle/>
          <a:p>
            <a:pPr marL="0" indent="0" algn="just">
              <a:buNone/>
            </a:pPr>
            <a:r>
              <a:rPr lang="es-MX" dirty="0" smtClean="0"/>
              <a:t>La </a:t>
            </a:r>
            <a:r>
              <a:rPr lang="es-MX" i="1" dirty="0"/>
              <a:t>demografía </a:t>
            </a:r>
            <a:r>
              <a:rPr lang="es-MX" dirty="0"/>
              <a:t>se ocupa de analizar el comportamiento de la población, no sólo desde </a:t>
            </a:r>
            <a:r>
              <a:rPr lang="es-MX" dirty="0" smtClean="0"/>
              <a:t>el punto </a:t>
            </a:r>
            <a:r>
              <a:rPr lang="es-MX" dirty="0"/>
              <a:t>de vista de sus actividades antrópicas, sino desde la </a:t>
            </a:r>
            <a:r>
              <a:rPr lang="es-MX" dirty="0" smtClean="0"/>
              <a:t>perspectiva </a:t>
            </a:r>
            <a:r>
              <a:rPr lang="es-MX" dirty="0"/>
              <a:t>de los </a:t>
            </a:r>
            <a:r>
              <a:rPr lang="es-MX" dirty="0" smtClean="0"/>
              <a:t>niveles poblacionales </a:t>
            </a:r>
            <a:r>
              <a:rPr lang="es-MX" dirty="0"/>
              <a:t>que la forman (globalmente o por estratos) según los matices que </a:t>
            </a:r>
            <a:r>
              <a:rPr lang="es-MX" dirty="0" smtClean="0"/>
              <a:t>interese destacar </a:t>
            </a:r>
            <a:r>
              <a:rPr lang="es-MX" dirty="0"/>
              <a:t>de las colectividades humanas, que en el fondo son las gestoras de </a:t>
            </a:r>
            <a:r>
              <a:rPr lang="es-MX" dirty="0" smtClean="0"/>
              <a:t>las actividades</a:t>
            </a:r>
            <a:r>
              <a:rPr lang="es-MX" dirty="0"/>
              <a:t>, de los materiales y de las energías utilizadas por la comunidad a la </a:t>
            </a:r>
            <a:r>
              <a:rPr lang="es-MX" dirty="0" smtClean="0"/>
              <a:t>que </a:t>
            </a:r>
            <a:r>
              <a:rPr lang="en-US" dirty="0" err="1" smtClean="0"/>
              <a:t>pertenecen</a:t>
            </a:r>
            <a:r>
              <a:rPr lang="en-US" dirty="0" smtClean="0"/>
              <a:t>. </a:t>
            </a:r>
            <a:r>
              <a:rPr lang="es-MX" dirty="0" smtClean="0"/>
              <a:t>Desde </a:t>
            </a:r>
            <a:r>
              <a:rPr lang="es-MX" dirty="0"/>
              <a:t>un punto de vista práctico, es conveniente situar a la población dentro de </a:t>
            </a:r>
            <a:r>
              <a:rPr lang="es-MX" dirty="0" smtClean="0"/>
              <a:t>un contexto </a:t>
            </a:r>
            <a:r>
              <a:rPr lang="es-MX" dirty="0"/>
              <a:t>concreto, en el que sea fácil detectar qué factores pueden afectar a </a:t>
            </a:r>
            <a:r>
              <a:rPr lang="es-MX" dirty="0" smtClean="0"/>
              <a:t>su evolución </a:t>
            </a:r>
            <a:r>
              <a:rPr lang="es-MX" dirty="0"/>
              <a:t>, no sólo a nivel de individuos sino también a nivel de los conocimientos </a:t>
            </a:r>
            <a:r>
              <a:rPr lang="es-MX" dirty="0" smtClean="0"/>
              <a:t>y </a:t>
            </a:r>
            <a:r>
              <a:rPr lang="en-US" dirty="0" err="1" smtClean="0"/>
              <a:t>recursos</a:t>
            </a:r>
            <a:r>
              <a:rPr lang="en-US" dirty="0" smtClean="0"/>
              <a:t> </a:t>
            </a:r>
            <a:r>
              <a:rPr lang="en-US" dirty="0"/>
              <a:t>que </a:t>
            </a:r>
            <a:r>
              <a:rPr lang="en-US" dirty="0" err="1"/>
              <a:t>posean</a:t>
            </a:r>
            <a:r>
              <a:rPr lang="en-US" dirty="0" smtClean="0"/>
              <a:t>. </a:t>
            </a:r>
            <a:r>
              <a:rPr lang="es-MX" dirty="0" smtClean="0"/>
              <a:t>La </a:t>
            </a:r>
            <a:r>
              <a:rPr lang="es-MX" dirty="0"/>
              <a:t>consideración del hombre como integrante del ecosistema no deja de ser un punto </a:t>
            </a:r>
            <a:r>
              <a:rPr lang="es-MX" dirty="0" smtClean="0"/>
              <a:t>de vista </a:t>
            </a:r>
            <a:r>
              <a:rPr lang="es-MX" dirty="0"/>
              <a:t>ecologista, en cuyo caso será un elemento influyente en el equilibrio biológico </a:t>
            </a:r>
            <a:r>
              <a:rPr lang="es-MX" dirty="0" smtClean="0"/>
              <a:t>de todos </a:t>
            </a:r>
            <a:r>
              <a:rPr lang="es-MX" dirty="0"/>
              <a:t>los seres bióticos que se encuentran dentro del mismo espacio vital, unas </a:t>
            </a:r>
            <a:r>
              <a:rPr lang="es-MX" dirty="0" smtClean="0"/>
              <a:t>veces  en </a:t>
            </a:r>
            <a:r>
              <a:rPr lang="es-MX" dirty="0"/>
              <a:t>competencia hostil (como las bacterias, los microbios, los insectos, etc.) y </a:t>
            </a:r>
            <a:r>
              <a:rPr lang="es-MX" dirty="0" smtClean="0"/>
              <a:t>otras veces </a:t>
            </a:r>
            <a:r>
              <a:rPr lang="es-MX" dirty="0"/>
              <a:t>beneficiosa (como suministro de alimentos o vestido que puede conseguir a </a:t>
            </a:r>
            <a:r>
              <a:rPr lang="es-MX" dirty="0" smtClean="0"/>
              <a:t>través </a:t>
            </a:r>
            <a:r>
              <a:rPr lang="es-MX" dirty="0"/>
              <a:t>de la agricultura, la ganadería, etc</a:t>
            </a:r>
            <a:r>
              <a:rPr lang="es-MX" dirty="0" smtClean="0"/>
              <a:t>.).</a:t>
            </a:r>
            <a:endParaRPr lang="en-US" dirty="0"/>
          </a:p>
          <a:p>
            <a:pPr marL="0" indent="0" algn="just">
              <a:buNone/>
            </a:pPr>
            <a:r>
              <a:rPr lang="es-MX" dirty="0"/>
              <a:t>No hay que olvidar que el problema de fondo se encuentra en el comportamiento </a:t>
            </a:r>
            <a:r>
              <a:rPr lang="es-MX" dirty="0" smtClean="0"/>
              <a:t>del hombre </a:t>
            </a:r>
            <a:r>
              <a:rPr lang="es-MX" dirty="0"/>
              <a:t>en relación al consumo de los recursos que extrae, y no siempre para </a:t>
            </a:r>
            <a:r>
              <a:rPr lang="es-MX" dirty="0" smtClean="0"/>
              <a:t>consumo propio </a:t>
            </a:r>
            <a:r>
              <a:rPr lang="es-MX" dirty="0"/>
              <a:t>sino para saciar sus ansias de riqueza, razón por la cual es capaz de romper </a:t>
            </a:r>
            <a:r>
              <a:rPr lang="es-MX" dirty="0" smtClean="0"/>
              <a:t>el equilibrio </a:t>
            </a:r>
            <a:r>
              <a:rPr lang="es-MX" dirty="0"/>
              <a:t>ecológico de un determinado ecosistema cuando la población afectada no </a:t>
            </a:r>
            <a:r>
              <a:rPr lang="es-MX" dirty="0" smtClean="0"/>
              <a:t>es capaz </a:t>
            </a:r>
            <a:r>
              <a:rPr lang="es-MX" dirty="0"/>
              <a:t>de regenerase en el tiempo, e incluso puede destruirla para siempre</a:t>
            </a:r>
            <a:r>
              <a:rPr lang="es-MX" dirty="0" smtClean="0"/>
              <a:t>. La </a:t>
            </a:r>
            <a:r>
              <a:rPr lang="es-MX" dirty="0"/>
              <a:t>población ubicada dentro de un ecosistema </a:t>
            </a:r>
            <a:r>
              <a:rPr lang="es-MX" dirty="0" smtClean="0"/>
              <a:t>puede </a:t>
            </a:r>
            <a:r>
              <a:rPr lang="es-MX" dirty="0"/>
              <a:t>llegar a ejercer una </a:t>
            </a:r>
            <a:r>
              <a:rPr lang="es-MX" dirty="0" smtClean="0"/>
              <a:t>elevada presión</a:t>
            </a:r>
            <a:r>
              <a:rPr lang="es-MX" dirty="0"/>
              <a:t>, de forma que puede destruir las relaciones de desarrollo naturales </a:t>
            </a:r>
            <a:r>
              <a:rPr lang="es-MX" dirty="0" smtClean="0"/>
              <a:t>como consecuencia </a:t>
            </a:r>
            <a:r>
              <a:rPr lang="es-MX" dirty="0"/>
              <a:t>de modificar los elementos que componen el paisaje en el que </a:t>
            </a:r>
            <a:r>
              <a:rPr lang="es-MX" dirty="0" smtClean="0"/>
              <a:t>están inmersos</a:t>
            </a:r>
            <a:r>
              <a:rPr lang="es-MX" dirty="0"/>
              <a:t>, afectando mediante influencias biológicas no sólo a los organismos </a:t>
            </a:r>
            <a:r>
              <a:rPr lang="es-MX" dirty="0" smtClean="0"/>
              <a:t>no antrópicos</a:t>
            </a:r>
            <a:r>
              <a:rPr lang="es-MX" dirty="0"/>
              <a:t>, sino también a los propios componentes de la población humana.</a:t>
            </a:r>
          </a:p>
          <a:p>
            <a:pPr marL="0" indent="0" algn="just">
              <a:buNone/>
            </a:pPr>
            <a:r>
              <a:rPr lang="es-MX" dirty="0"/>
              <a:t>La influencia que la </a:t>
            </a:r>
            <a:r>
              <a:rPr lang="es-MX" dirty="0" smtClean="0"/>
              <a:t>propia </a:t>
            </a:r>
            <a:r>
              <a:rPr lang="es-MX" dirty="0"/>
              <a:t>población consiga ejercer sobre sus propios componentes</a:t>
            </a:r>
            <a:r>
              <a:rPr lang="es-MX" dirty="0" smtClean="0"/>
              <a:t>, con </a:t>
            </a:r>
            <a:r>
              <a:rPr lang="es-MX" dirty="0"/>
              <a:t>el objetivo de minimizar los efectos negativos sobre los ecosistemas naturales </a:t>
            </a:r>
            <a:r>
              <a:rPr lang="es-MX" dirty="0" smtClean="0"/>
              <a:t>y urbanos</a:t>
            </a:r>
            <a:r>
              <a:rPr lang="es-MX" dirty="0"/>
              <a:t>, formará parte de la autogestión anteriormente mencionada.</a:t>
            </a:r>
            <a:endParaRPr lang="en-US" dirty="0"/>
          </a:p>
        </p:txBody>
      </p:sp>
    </p:spTree>
    <p:extLst>
      <p:ext uri="{BB962C8B-B14F-4D97-AF65-F5344CB8AC3E}">
        <p14:creationId xmlns:p14="http://schemas.microsoft.com/office/powerpoint/2010/main" val="2251018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31074" y="444137"/>
            <a:ext cx="11273246" cy="6008914"/>
          </a:xfrm>
        </p:spPr>
        <p:txBody>
          <a:bodyPr>
            <a:normAutofit fontScale="77500" lnSpcReduction="20000"/>
          </a:bodyPr>
          <a:lstStyle/>
          <a:p>
            <a:pPr marL="0" indent="0">
              <a:buNone/>
            </a:pPr>
            <a:r>
              <a:rPr lang="es-MX" dirty="0"/>
              <a:t>Actualmente, existen municipios cuyos modelos de desarrollo no se prevén </a:t>
            </a:r>
            <a:r>
              <a:rPr lang="es-MX" dirty="0" smtClean="0"/>
              <a:t>como expansionistas</a:t>
            </a:r>
            <a:r>
              <a:rPr lang="es-MX" dirty="0"/>
              <a:t>, sino que han optado por el crecimiento cero, estabilizando de </a:t>
            </a:r>
            <a:r>
              <a:rPr lang="es-MX" dirty="0" smtClean="0"/>
              <a:t>esta manera </a:t>
            </a:r>
            <a:r>
              <a:rPr lang="es-MX" dirty="0"/>
              <a:t>el equilibrio entre los diferentes factores que han de marcar la calidad de </a:t>
            </a:r>
            <a:r>
              <a:rPr lang="es-MX" dirty="0" smtClean="0"/>
              <a:t>vida que </a:t>
            </a:r>
            <a:r>
              <a:rPr lang="es-MX" dirty="0"/>
              <a:t>sus conciudadanos deseen</a:t>
            </a:r>
            <a:r>
              <a:rPr lang="es-MX" dirty="0" smtClean="0"/>
              <a:t>, rechazando </a:t>
            </a:r>
            <a:r>
              <a:rPr lang="es-MX" dirty="0"/>
              <a:t>el expansionismo sin más</a:t>
            </a:r>
            <a:r>
              <a:rPr lang="es-MX" dirty="0" smtClean="0"/>
              <a:t>.</a:t>
            </a:r>
          </a:p>
          <a:p>
            <a:pPr marL="0" indent="0">
              <a:buNone/>
            </a:pPr>
            <a:r>
              <a:rPr lang="es-MX" sz="2400" b="1" i="1" dirty="0"/>
              <a:t>Es de destacar la importancia de la población en </a:t>
            </a:r>
            <a:r>
              <a:rPr lang="es-MX" sz="2400" b="1" i="1" dirty="0" smtClean="0"/>
              <a:t>el </a:t>
            </a:r>
            <a:r>
              <a:rPr lang="en-US" sz="2400" b="1" i="1" dirty="0" err="1" smtClean="0"/>
              <a:t>momento</a:t>
            </a:r>
            <a:r>
              <a:rPr lang="en-US" sz="2400" b="1" i="1" dirty="0" smtClean="0"/>
              <a:t> </a:t>
            </a:r>
            <a:r>
              <a:rPr lang="en-US" sz="2400" b="1" i="1" dirty="0"/>
              <a:t>de </a:t>
            </a:r>
            <a:r>
              <a:rPr lang="en-US" sz="2400" b="1" i="1" dirty="0" err="1"/>
              <a:t>gestionar</a:t>
            </a:r>
            <a:r>
              <a:rPr lang="en-US" sz="2400" b="1" i="1" dirty="0"/>
              <a:t> </a:t>
            </a:r>
            <a:r>
              <a:rPr lang="en-US" sz="2400" b="1" i="1" dirty="0" err="1"/>
              <a:t>su</a:t>
            </a:r>
            <a:r>
              <a:rPr lang="en-US" sz="2400" b="1" i="1" dirty="0"/>
              <a:t> </a:t>
            </a:r>
            <a:r>
              <a:rPr lang="en-US" sz="2400" b="1" i="1" dirty="0" err="1" smtClean="0"/>
              <a:t>ecosistema</a:t>
            </a:r>
            <a:r>
              <a:rPr lang="en-US" sz="2400" b="1" i="1" dirty="0" smtClean="0"/>
              <a:t>, </a:t>
            </a:r>
            <a:r>
              <a:rPr lang="en-US" sz="2400" b="1" i="1" dirty="0" err="1"/>
              <a:t>aplicando</a:t>
            </a:r>
            <a:r>
              <a:rPr lang="en-US" sz="2400" b="1" i="1" dirty="0"/>
              <a:t> </a:t>
            </a:r>
            <a:r>
              <a:rPr lang="en-US" sz="2400" b="1" i="1" dirty="0" err="1" smtClean="0"/>
              <a:t>políticas</a:t>
            </a:r>
            <a:r>
              <a:rPr lang="en-US" sz="2400" b="1" i="1" dirty="0" smtClean="0"/>
              <a:t> </a:t>
            </a:r>
            <a:r>
              <a:rPr lang="es-MX" sz="2400" b="1" i="1" dirty="0" smtClean="0"/>
              <a:t>acordes </a:t>
            </a:r>
            <a:r>
              <a:rPr lang="es-MX" sz="2400" b="1" i="1" dirty="0"/>
              <a:t>con la sostenibilidad de los recursos</a:t>
            </a:r>
            <a:r>
              <a:rPr lang="es-MX" sz="2400" b="1" i="1" dirty="0" smtClean="0"/>
              <a:t>.</a:t>
            </a:r>
          </a:p>
          <a:p>
            <a:pPr marL="0" indent="0" algn="just">
              <a:buNone/>
            </a:pPr>
            <a:r>
              <a:rPr lang="es-MX" dirty="0"/>
              <a:t>La educación ambiental es el único camino a través del cual la población será capaz </a:t>
            </a:r>
            <a:r>
              <a:rPr lang="es-MX" dirty="0" smtClean="0"/>
              <a:t>de mejorar </a:t>
            </a:r>
            <a:r>
              <a:rPr lang="es-MX" dirty="0"/>
              <a:t>su capacidad de gestión; aunque los caminos para conseguirlo son diversos </a:t>
            </a:r>
            <a:r>
              <a:rPr lang="es-MX" dirty="0" smtClean="0"/>
              <a:t>y con </a:t>
            </a:r>
            <a:r>
              <a:rPr lang="es-MX" dirty="0"/>
              <a:t>diferentes puntos de vista, según los objetivos que se pretenden conseguir</a:t>
            </a:r>
            <a:r>
              <a:rPr lang="es-MX" dirty="0" smtClean="0"/>
              <a:t>. Como </a:t>
            </a:r>
            <a:r>
              <a:rPr lang="es-MX" dirty="0"/>
              <a:t>en cualquier organización, la gestión debe ser consensuada y participativa, con </a:t>
            </a:r>
            <a:r>
              <a:rPr lang="es-MX" dirty="0" smtClean="0"/>
              <a:t>la diferencia </a:t>
            </a:r>
            <a:r>
              <a:rPr lang="es-MX" dirty="0"/>
              <a:t>que, entre las organizaciones empresariales y las ciudadanas, las normas </a:t>
            </a:r>
            <a:r>
              <a:rPr lang="es-MX" dirty="0" smtClean="0"/>
              <a:t>que rigen </a:t>
            </a:r>
            <a:r>
              <a:rPr lang="es-MX" dirty="0"/>
              <a:t>en la empresa han de aceptarse como camino para rentabilizar la empresa</a:t>
            </a:r>
            <a:r>
              <a:rPr lang="es-MX" dirty="0" smtClean="0"/>
              <a:t>, mientras </a:t>
            </a:r>
            <a:r>
              <a:rPr lang="es-MX" dirty="0"/>
              <a:t>que en las poblaciones, las normas han de emanar de unas leyes existentes</a:t>
            </a:r>
            <a:r>
              <a:rPr lang="es-MX" dirty="0" smtClean="0"/>
              <a:t>, adaptándolas </a:t>
            </a:r>
            <a:r>
              <a:rPr lang="es-MX" dirty="0"/>
              <a:t>a la problemática concreta de la comunidad en la que se intente aplicar.</a:t>
            </a:r>
          </a:p>
          <a:p>
            <a:pPr marL="0" indent="0" algn="just">
              <a:buNone/>
            </a:pPr>
            <a:r>
              <a:rPr lang="es-MX" dirty="0"/>
              <a:t>Lo que resulta evidente es que la gestión de los ciudadanos ha de verse </a:t>
            </a:r>
            <a:r>
              <a:rPr lang="es-MX" dirty="0" smtClean="0"/>
              <a:t>ejemplarizada por </a:t>
            </a:r>
            <a:r>
              <a:rPr lang="es-MX" dirty="0"/>
              <a:t>la propia Administración, y los criterios aceptados han de ser resultado </a:t>
            </a:r>
            <a:r>
              <a:rPr lang="es-MX" dirty="0" smtClean="0"/>
              <a:t>de </a:t>
            </a:r>
            <a:r>
              <a:rPr lang="en-US" dirty="0" err="1" smtClean="0"/>
              <a:t>consensos</a:t>
            </a:r>
            <a:r>
              <a:rPr lang="en-US" dirty="0" smtClean="0"/>
              <a:t> </a:t>
            </a:r>
            <a:r>
              <a:rPr lang="en-US" dirty="0" err="1"/>
              <a:t>democráticos</a:t>
            </a:r>
            <a:r>
              <a:rPr lang="en-US" dirty="0"/>
              <a:t> entre </a:t>
            </a:r>
            <a:r>
              <a:rPr lang="en-US" dirty="0" err="1"/>
              <a:t>los</a:t>
            </a:r>
            <a:r>
              <a:rPr lang="en-US" dirty="0"/>
              <a:t> </a:t>
            </a:r>
            <a:r>
              <a:rPr lang="en-US" dirty="0" err="1"/>
              <a:t>diferentes</a:t>
            </a:r>
            <a:r>
              <a:rPr lang="en-US" dirty="0"/>
              <a:t> </a:t>
            </a:r>
            <a:r>
              <a:rPr lang="en-US" dirty="0" err="1"/>
              <a:t>sectores</a:t>
            </a:r>
            <a:r>
              <a:rPr lang="en-US" dirty="0"/>
              <a:t> económicos que </a:t>
            </a:r>
            <a:r>
              <a:rPr lang="en-US" dirty="0" err="1"/>
              <a:t>están</a:t>
            </a:r>
            <a:r>
              <a:rPr lang="en-US" dirty="0"/>
              <a:t> </a:t>
            </a:r>
            <a:r>
              <a:rPr lang="en-US" dirty="0" err="1" smtClean="0"/>
              <a:t>integrados</a:t>
            </a:r>
            <a:r>
              <a:rPr lang="en-US" dirty="0" smtClean="0"/>
              <a:t> </a:t>
            </a:r>
            <a:r>
              <a:rPr lang="en-US" dirty="0" err="1" smtClean="0"/>
              <a:t>en</a:t>
            </a:r>
            <a:r>
              <a:rPr lang="en-US" dirty="0" smtClean="0"/>
              <a:t> </a:t>
            </a:r>
            <a:r>
              <a:rPr lang="en-US" dirty="0"/>
              <a:t>la </a:t>
            </a:r>
            <a:r>
              <a:rPr lang="en-US" dirty="0" err="1"/>
              <a:t>comunidad</a:t>
            </a:r>
            <a:r>
              <a:rPr lang="en-US" dirty="0"/>
              <a:t> </a:t>
            </a:r>
            <a:r>
              <a:rPr lang="en-US" dirty="0" err="1"/>
              <a:t>referida</a:t>
            </a:r>
            <a:r>
              <a:rPr lang="en-US" dirty="0"/>
              <a:t>.</a:t>
            </a:r>
          </a:p>
          <a:p>
            <a:pPr marL="0" indent="0" algn="just">
              <a:buNone/>
            </a:pPr>
            <a:r>
              <a:rPr lang="es-MX" dirty="0"/>
              <a:t>Las infraestructuras requeridas para la puesta al día de los criterios </a:t>
            </a:r>
            <a:r>
              <a:rPr lang="es-MX" dirty="0" smtClean="0"/>
              <a:t>medioambientales que </a:t>
            </a:r>
            <a:r>
              <a:rPr lang="es-MX" dirty="0"/>
              <a:t>la sociedad demanda son el resultado de la "ingeniería municipal", y su coste, </a:t>
            </a:r>
            <a:r>
              <a:rPr lang="es-MX" dirty="0" smtClean="0"/>
              <a:t>en muchos </a:t>
            </a:r>
            <a:r>
              <a:rPr lang="es-MX" dirty="0"/>
              <a:t>casos, rebasa las </a:t>
            </a:r>
            <a:r>
              <a:rPr lang="es-MX" dirty="0" smtClean="0"/>
              <a:t>posibilidades </a:t>
            </a:r>
            <a:r>
              <a:rPr lang="es-MX" dirty="0"/>
              <a:t>del municipio, aspecto por el que la </a:t>
            </a:r>
            <a:r>
              <a:rPr lang="es-MX" dirty="0" smtClean="0"/>
              <a:t>gestión municipal</a:t>
            </a:r>
            <a:r>
              <a:rPr lang="es-MX" dirty="0"/>
              <a:t>, en lo que respecta a la sostenibilidad, debería ser una gestión </a:t>
            </a:r>
            <a:r>
              <a:rPr lang="es-MX" dirty="0" smtClean="0"/>
              <a:t>política auxiliada </a:t>
            </a:r>
            <a:r>
              <a:rPr lang="es-MX" dirty="0"/>
              <a:t>en gran parte por los criterios técnicos que convenga aplicar, no </a:t>
            </a:r>
            <a:r>
              <a:rPr lang="es-MX" dirty="0" smtClean="0"/>
              <a:t>sólo urbanísticos</a:t>
            </a:r>
            <a:r>
              <a:rPr lang="es-MX" dirty="0"/>
              <a:t>, sino también de carácter económico.</a:t>
            </a:r>
            <a:endParaRPr lang="en-US" sz="2400" i="1" dirty="0"/>
          </a:p>
        </p:txBody>
      </p:sp>
    </p:spTree>
    <p:extLst>
      <p:ext uri="{BB962C8B-B14F-4D97-AF65-F5344CB8AC3E}">
        <p14:creationId xmlns:p14="http://schemas.microsoft.com/office/powerpoint/2010/main" val="56049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Capacidad de carga y desarrollo sostenible</a:t>
            </a:r>
            <a:endParaRPr lang="en-US" dirty="0"/>
          </a:p>
        </p:txBody>
      </p:sp>
      <p:sp>
        <p:nvSpPr>
          <p:cNvPr id="3" name="Marcador de contenido 2"/>
          <p:cNvSpPr>
            <a:spLocks noGrp="1"/>
          </p:cNvSpPr>
          <p:nvPr>
            <p:ph idx="1"/>
          </p:nvPr>
        </p:nvSpPr>
        <p:spPr>
          <a:xfrm>
            <a:off x="838200" y="1551304"/>
            <a:ext cx="10515600" cy="4849495"/>
          </a:xfrm>
        </p:spPr>
        <p:txBody>
          <a:bodyPr>
            <a:normAutofit fontScale="92500" lnSpcReduction="10000"/>
          </a:bodyPr>
          <a:lstStyle/>
          <a:p>
            <a:pPr algn="just"/>
            <a:r>
              <a:rPr lang="es-MX" dirty="0"/>
              <a:t>La </a:t>
            </a:r>
            <a:r>
              <a:rPr lang="es-MX" b="1" dirty="0"/>
              <a:t>capacidad de carga </a:t>
            </a:r>
            <a:r>
              <a:rPr lang="es-MX" dirty="0"/>
              <a:t>se define como el máximo número de miembros de una </a:t>
            </a:r>
            <a:r>
              <a:rPr lang="es-MX" dirty="0" smtClean="0"/>
              <a:t>misma especie que un</a:t>
            </a:r>
            <a:r>
              <a:rPr lang="en-US" dirty="0" smtClean="0"/>
              <a:t> </a:t>
            </a:r>
            <a:r>
              <a:rPr lang="en-US" dirty="0" err="1"/>
              <a:t>determinado</a:t>
            </a:r>
            <a:r>
              <a:rPr lang="en-US" dirty="0"/>
              <a:t> </a:t>
            </a:r>
            <a:r>
              <a:rPr lang="en-US" dirty="0" err="1"/>
              <a:t>hábitat</a:t>
            </a:r>
            <a:r>
              <a:rPr lang="en-US" dirty="0"/>
              <a:t> </a:t>
            </a:r>
            <a:r>
              <a:rPr lang="en-US" dirty="0" err="1"/>
              <a:t>puede</a:t>
            </a:r>
            <a:r>
              <a:rPr lang="en-US" dirty="0"/>
              <a:t> </a:t>
            </a:r>
            <a:r>
              <a:rPr lang="en-US" dirty="0" err="1"/>
              <a:t>soportar</a:t>
            </a:r>
            <a:r>
              <a:rPr lang="en-US" dirty="0"/>
              <a:t> </a:t>
            </a:r>
            <a:r>
              <a:rPr lang="en-US" dirty="0" err="1" smtClean="0"/>
              <a:t>indefinidamente</a:t>
            </a:r>
            <a:r>
              <a:rPr lang="en-US" dirty="0" smtClean="0"/>
              <a:t>.</a:t>
            </a:r>
          </a:p>
          <a:p>
            <a:pPr algn="just"/>
            <a:r>
              <a:rPr lang="es-MX" dirty="0" smtClean="0"/>
              <a:t>Una </a:t>
            </a:r>
            <a:r>
              <a:rPr lang="es-MX" dirty="0"/>
              <a:t>vez superada la capacidad de carga, numerosas experiencias demuestran que </a:t>
            </a:r>
            <a:r>
              <a:rPr lang="es-MX" dirty="0" smtClean="0"/>
              <a:t>los recursos </a:t>
            </a:r>
            <a:r>
              <a:rPr lang="es-MX" dirty="0"/>
              <a:t>necesarios para la supervivencia de la especie empiezan a escasear, con lo </a:t>
            </a:r>
            <a:r>
              <a:rPr lang="es-MX" dirty="0" smtClean="0"/>
              <a:t>que finalmente </a:t>
            </a:r>
            <a:r>
              <a:rPr lang="es-MX" dirty="0"/>
              <a:t>la población tiende a disminuir.</a:t>
            </a:r>
          </a:p>
          <a:p>
            <a:pPr algn="just"/>
            <a:r>
              <a:rPr lang="es-MX" dirty="0"/>
              <a:t>De esta manera, la capacidad de carga dependerá de varios factores</a:t>
            </a:r>
            <a:r>
              <a:rPr lang="es-MX" dirty="0" smtClean="0"/>
              <a:t>:</a:t>
            </a:r>
          </a:p>
          <a:p>
            <a:pPr marL="914400" lvl="1" indent="-457200" algn="just">
              <a:buFont typeface="+mj-lt"/>
              <a:buAutoNum type="arabicPeriod"/>
            </a:pPr>
            <a:r>
              <a:rPr lang="es-MX" dirty="0"/>
              <a:t>Número de miembros de la especie.</a:t>
            </a:r>
          </a:p>
          <a:p>
            <a:pPr marL="914400" lvl="1" indent="-457200" algn="just">
              <a:buFont typeface="+mj-lt"/>
              <a:buAutoNum type="arabicPeriod"/>
            </a:pPr>
            <a:r>
              <a:rPr lang="es-MX" dirty="0" smtClean="0"/>
              <a:t>Recursos </a:t>
            </a:r>
            <a:r>
              <a:rPr lang="es-MX" dirty="0"/>
              <a:t>necesarios para la </a:t>
            </a:r>
            <a:r>
              <a:rPr lang="es-MX" dirty="0" smtClean="0"/>
              <a:t>supervivencia</a:t>
            </a:r>
            <a:r>
              <a:rPr lang="es-MX" dirty="0"/>
              <a:t>, los cuales se buscan y extraen de </a:t>
            </a:r>
            <a:r>
              <a:rPr lang="es-MX" dirty="0" smtClean="0"/>
              <a:t>las fuentes </a:t>
            </a:r>
            <a:r>
              <a:rPr lang="es-MX" dirty="0"/>
              <a:t>naturales de los mismos.</a:t>
            </a:r>
          </a:p>
          <a:p>
            <a:pPr marL="914400" lvl="1" indent="-457200" algn="just">
              <a:buFont typeface="+mj-lt"/>
              <a:buAutoNum type="arabicPeriod"/>
            </a:pPr>
            <a:r>
              <a:rPr lang="es-MX" dirty="0" smtClean="0"/>
              <a:t>Los </a:t>
            </a:r>
            <a:r>
              <a:rPr lang="es-MX" dirty="0"/>
              <a:t>residuos que se generan y tiran a los correspondientes sumideros </a:t>
            </a:r>
            <a:r>
              <a:rPr lang="es-MX" dirty="0" smtClean="0"/>
              <a:t>naturales.</a:t>
            </a:r>
          </a:p>
          <a:p>
            <a:pPr marL="914400" lvl="1" indent="-457200" algn="just">
              <a:buFont typeface="+mj-lt"/>
              <a:buAutoNum type="arabicPeriod"/>
            </a:pPr>
            <a:r>
              <a:rPr lang="es-MX" dirty="0" smtClean="0"/>
              <a:t>Las </a:t>
            </a:r>
            <a:r>
              <a:rPr lang="es-MX" dirty="0"/>
              <a:t>tecnologías utilizadas para la manipulación del </a:t>
            </a:r>
            <a:r>
              <a:rPr lang="es-MX" dirty="0" smtClean="0"/>
              <a:t>hábitat.</a:t>
            </a:r>
          </a:p>
          <a:p>
            <a:pPr marL="914400" lvl="1" indent="-457200" algn="just">
              <a:buFont typeface="+mj-lt"/>
              <a:buAutoNum type="arabicPeriod"/>
            </a:pPr>
            <a:r>
              <a:rPr lang="es-MX" dirty="0" smtClean="0"/>
              <a:t>La capacidad </a:t>
            </a:r>
            <a:r>
              <a:rPr lang="es-MX" dirty="0"/>
              <a:t>de la especie para </a:t>
            </a:r>
            <a:r>
              <a:rPr lang="es-MX" dirty="0" smtClean="0"/>
              <a:t>afrontar los retos y las amenazas intrínsecas y </a:t>
            </a:r>
            <a:r>
              <a:rPr lang="en-US" dirty="0" smtClean="0"/>
              <a:t>extrínsecas </a:t>
            </a:r>
            <a:r>
              <a:rPr lang="en-US" dirty="0"/>
              <a:t>que se le </a:t>
            </a:r>
            <a:r>
              <a:rPr lang="en-US" dirty="0" err="1" smtClean="0"/>
              <a:t>planteen</a:t>
            </a:r>
            <a:r>
              <a:rPr lang="en-US" dirty="0"/>
              <a:t>.</a:t>
            </a:r>
          </a:p>
        </p:txBody>
      </p:sp>
    </p:spTree>
    <p:extLst>
      <p:ext uri="{BB962C8B-B14F-4D97-AF65-F5344CB8AC3E}">
        <p14:creationId xmlns:p14="http://schemas.microsoft.com/office/powerpoint/2010/main" val="3506021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78823" y="378823"/>
            <a:ext cx="11207931" cy="6100354"/>
          </a:xfrm>
        </p:spPr>
        <p:txBody>
          <a:bodyPr>
            <a:normAutofit fontScale="85000" lnSpcReduction="20000"/>
          </a:bodyPr>
          <a:lstStyle/>
          <a:p>
            <a:pPr marL="0" indent="0">
              <a:buNone/>
            </a:pPr>
            <a:r>
              <a:rPr lang="es-MX" dirty="0"/>
              <a:t>Si se aplica este concepto, identificando la Tierra como hábitat y ecosistema, y a </a:t>
            </a:r>
            <a:r>
              <a:rPr lang="es-MX" dirty="0" smtClean="0"/>
              <a:t>los </a:t>
            </a:r>
            <a:r>
              <a:rPr lang="en-US" dirty="0" err="1" smtClean="0"/>
              <a:t>seres</a:t>
            </a:r>
            <a:r>
              <a:rPr lang="en-US" dirty="0" smtClean="0"/>
              <a:t> </a:t>
            </a:r>
            <a:r>
              <a:rPr lang="en-US" dirty="0" err="1"/>
              <a:t>humanos</a:t>
            </a:r>
            <a:r>
              <a:rPr lang="en-US" dirty="0"/>
              <a:t> </a:t>
            </a:r>
            <a:r>
              <a:rPr lang="en-US" dirty="0" err="1"/>
              <a:t>como</a:t>
            </a:r>
            <a:r>
              <a:rPr lang="en-US" dirty="0"/>
              <a:t> </a:t>
            </a:r>
            <a:r>
              <a:rPr lang="en-US" dirty="0" err="1"/>
              <a:t>especie</a:t>
            </a:r>
            <a:r>
              <a:rPr lang="en-US" dirty="0"/>
              <a:t>, </a:t>
            </a:r>
            <a:r>
              <a:rPr lang="en-US" dirty="0" err="1"/>
              <a:t>es</a:t>
            </a:r>
            <a:r>
              <a:rPr lang="en-US" dirty="0"/>
              <a:t> </a:t>
            </a:r>
            <a:r>
              <a:rPr lang="en-US" dirty="0" err="1"/>
              <a:t>interesante</a:t>
            </a:r>
            <a:r>
              <a:rPr lang="en-US" dirty="0"/>
              <a:t> </a:t>
            </a:r>
            <a:r>
              <a:rPr lang="en-US" dirty="0" err="1"/>
              <a:t>remarcar</a:t>
            </a:r>
            <a:r>
              <a:rPr lang="en-US" dirty="0"/>
              <a:t> que </a:t>
            </a:r>
            <a:r>
              <a:rPr lang="en-US" dirty="0" err="1"/>
              <a:t>durante</a:t>
            </a:r>
            <a:r>
              <a:rPr lang="en-US" dirty="0"/>
              <a:t> </a:t>
            </a:r>
            <a:r>
              <a:rPr lang="en-US" dirty="0" err="1"/>
              <a:t>los</a:t>
            </a:r>
            <a:r>
              <a:rPr lang="en-US" dirty="0"/>
              <a:t> </a:t>
            </a:r>
            <a:r>
              <a:rPr lang="en-US" dirty="0" err="1" smtClean="0"/>
              <a:t>últimos</a:t>
            </a:r>
            <a:r>
              <a:rPr lang="en-US" dirty="0" smtClean="0"/>
              <a:t> </a:t>
            </a:r>
            <a:r>
              <a:rPr lang="es-MX" dirty="0" smtClean="0"/>
              <a:t>cincuenta </a:t>
            </a:r>
            <a:r>
              <a:rPr lang="es-MX" dirty="0"/>
              <a:t>años de la historia de la humanidad dichos factores han </a:t>
            </a:r>
            <a:r>
              <a:rPr lang="es-MX" dirty="0" smtClean="0"/>
              <a:t>variado </a:t>
            </a:r>
            <a:r>
              <a:rPr lang="en-US" dirty="0" err="1" smtClean="0"/>
              <a:t>enormemente</a:t>
            </a:r>
            <a:r>
              <a:rPr lang="en-US" dirty="0"/>
              <a:t>:</a:t>
            </a:r>
          </a:p>
          <a:p>
            <a:r>
              <a:rPr lang="es-MX" dirty="0"/>
              <a:t>La población se ha cuadruplicado desde los inicios del siglo XX: en tan sólo </a:t>
            </a:r>
            <a:r>
              <a:rPr lang="es-MX" dirty="0" smtClean="0"/>
              <a:t>40 años </a:t>
            </a:r>
            <a:r>
              <a:rPr lang="es-MX" dirty="0"/>
              <a:t>se ha pasado de los 3.000 millones de personas en 1960 a los </a:t>
            </a:r>
            <a:r>
              <a:rPr lang="es-MX" dirty="0" smtClean="0"/>
              <a:t>6.500 millones </a:t>
            </a:r>
            <a:r>
              <a:rPr lang="es-MX" dirty="0"/>
              <a:t>alcanzados en febrero de 2006. Las previsiones más </a:t>
            </a:r>
            <a:r>
              <a:rPr lang="es-MX" dirty="0" smtClean="0"/>
              <a:t>pesimistas auguran </a:t>
            </a:r>
            <a:r>
              <a:rPr lang="es-MX" dirty="0"/>
              <a:t>una población de </a:t>
            </a:r>
            <a:r>
              <a:rPr lang="es-MX" dirty="0" smtClean="0"/>
              <a:t>10.700 </a:t>
            </a:r>
            <a:r>
              <a:rPr lang="es-MX" dirty="0"/>
              <a:t>millones para el año 2050. Todo </a:t>
            </a:r>
            <a:r>
              <a:rPr lang="es-MX" dirty="0" smtClean="0"/>
              <a:t>dependerá de </a:t>
            </a:r>
            <a:r>
              <a:rPr lang="es-MX" dirty="0"/>
              <a:t>las políticas de desarrollo, educación y planificación familiar que los </a:t>
            </a:r>
            <a:r>
              <a:rPr lang="es-MX" dirty="0" smtClean="0"/>
              <a:t>países pobres </a:t>
            </a:r>
            <a:r>
              <a:rPr lang="es-MX" dirty="0"/>
              <a:t>adopten en los próximos años.</a:t>
            </a:r>
          </a:p>
          <a:p>
            <a:r>
              <a:rPr lang="es-MX" dirty="0" smtClean="0"/>
              <a:t>El </a:t>
            </a:r>
            <a:r>
              <a:rPr lang="es-MX" dirty="0"/>
              <a:t>aumento de la población lleva asociado una mayor producción de </a:t>
            </a:r>
            <a:r>
              <a:rPr lang="es-MX" dirty="0" smtClean="0"/>
              <a:t>residuos sólidos </a:t>
            </a:r>
            <a:r>
              <a:rPr lang="es-MX" dirty="0"/>
              <a:t>urbanos (RSU). Por ejemplo, en España es de 1,3 kg/</a:t>
            </a:r>
            <a:r>
              <a:rPr lang="es-MX" dirty="0" err="1"/>
              <a:t>hab·día</a:t>
            </a:r>
            <a:r>
              <a:rPr lang="es-MX" dirty="0"/>
              <a:t>, es decir</a:t>
            </a:r>
            <a:r>
              <a:rPr lang="es-MX" dirty="0" smtClean="0"/>
              <a:t>, una </a:t>
            </a:r>
            <a:r>
              <a:rPr lang="es-MX" dirty="0"/>
              <a:t>media de 0,35 t por persona y año, a diferencia de otros países como </a:t>
            </a:r>
            <a:r>
              <a:rPr lang="es-MX" dirty="0" smtClean="0"/>
              <a:t>Perú en </a:t>
            </a:r>
            <a:r>
              <a:rPr lang="es-MX" dirty="0"/>
              <a:t>que la tasa oscila de 0,5 a 0,6 kg/</a:t>
            </a:r>
            <a:r>
              <a:rPr lang="es-MX" dirty="0" err="1"/>
              <a:t>hab·día</a:t>
            </a:r>
            <a:r>
              <a:rPr lang="es-MX" dirty="0"/>
              <a:t> o México con 0,8 </a:t>
            </a:r>
            <a:r>
              <a:rPr lang="es-MX" dirty="0" smtClean="0"/>
              <a:t>kg/</a:t>
            </a:r>
            <a:r>
              <a:rPr lang="es-MX" dirty="0" err="1" smtClean="0"/>
              <a:t>hab·día</a:t>
            </a:r>
            <a:r>
              <a:rPr lang="es-MX" dirty="0"/>
              <a:t>.</a:t>
            </a:r>
          </a:p>
          <a:p>
            <a:r>
              <a:rPr lang="es-MX" dirty="0" smtClean="0"/>
              <a:t>Los </a:t>
            </a:r>
            <a:r>
              <a:rPr lang="es-MX" dirty="0"/>
              <a:t>recursos básicos destinados a cubrir las necesidades alimenticias han </a:t>
            </a:r>
            <a:r>
              <a:rPr lang="es-MX" dirty="0" smtClean="0"/>
              <a:t>visto disminuida </a:t>
            </a:r>
            <a:r>
              <a:rPr lang="es-MX" dirty="0"/>
              <a:t>su producción per cápita, ya sea debido a límites naturales </a:t>
            </a:r>
            <a:r>
              <a:rPr lang="es-MX" dirty="0" smtClean="0"/>
              <a:t>–ciclo hidrológico </a:t>
            </a:r>
            <a:r>
              <a:rPr lang="es-MX" dirty="0"/>
              <a:t>normal- o a la capacidad del suelo para regenerarse como </a:t>
            </a:r>
            <a:r>
              <a:rPr lang="es-MX" dirty="0" smtClean="0"/>
              <a:t>fuente agrícola</a:t>
            </a:r>
            <a:r>
              <a:rPr lang="es-MX" dirty="0"/>
              <a:t>. </a:t>
            </a:r>
            <a:r>
              <a:rPr lang="es-MX" dirty="0" smtClean="0"/>
              <a:t>Asimismo</a:t>
            </a:r>
            <a:r>
              <a:rPr lang="es-MX" dirty="0"/>
              <a:t>, el aumento desmesurado en el consumo de </a:t>
            </a:r>
            <a:r>
              <a:rPr lang="es-MX" dirty="0" smtClean="0"/>
              <a:t>combustibles fósiles </a:t>
            </a:r>
            <a:r>
              <a:rPr lang="es-MX" dirty="0"/>
              <a:t>va acercando la fecha de agotamiento de sus reservas</a:t>
            </a:r>
            <a:r>
              <a:rPr lang="es-MX" dirty="0" smtClean="0"/>
              <a:t>.</a:t>
            </a:r>
          </a:p>
          <a:p>
            <a:r>
              <a:rPr lang="es-MX" dirty="0"/>
              <a:t>En cuanto a los efluentes cabe </a:t>
            </a:r>
            <a:r>
              <a:rPr lang="es-MX" dirty="0" smtClean="0"/>
              <a:t>citar dos grandes problemas a nivel global, generados </a:t>
            </a:r>
            <a:r>
              <a:rPr lang="es-MX" dirty="0"/>
              <a:t>por </a:t>
            </a:r>
            <a:r>
              <a:rPr lang="es-MX" dirty="0" smtClean="0"/>
              <a:t>las, </a:t>
            </a:r>
            <a:r>
              <a:rPr lang="en-US" dirty="0" err="1" smtClean="0"/>
              <a:t>emIsIones</a:t>
            </a:r>
            <a:r>
              <a:rPr lang="en-US" dirty="0" smtClean="0"/>
              <a:t> </a:t>
            </a:r>
            <a:r>
              <a:rPr lang="en-US" dirty="0" err="1" smtClean="0"/>
              <a:t>debidas</a:t>
            </a:r>
            <a:r>
              <a:rPr lang="en-US" dirty="0" smtClean="0"/>
              <a:t> a la </a:t>
            </a:r>
            <a:r>
              <a:rPr lang="en-US" dirty="0" err="1" smtClean="0"/>
              <a:t>actividad</a:t>
            </a:r>
            <a:r>
              <a:rPr lang="en-US" dirty="0" smtClean="0"/>
              <a:t> </a:t>
            </a:r>
            <a:r>
              <a:rPr lang="en-US" dirty="0" err="1" smtClean="0"/>
              <a:t>humana</a:t>
            </a:r>
            <a:r>
              <a:rPr lang="en-US" dirty="0" smtClean="0"/>
              <a:t> (</a:t>
            </a:r>
            <a:r>
              <a:rPr lang="en-US" dirty="0" err="1" smtClean="0"/>
              <a:t>en</a:t>
            </a:r>
            <a:r>
              <a:rPr lang="en-US" dirty="0" smtClean="0"/>
              <a:t> gran parte </a:t>
            </a:r>
            <a:r>
              <a:rPr lang="en-US" dirty="0" err="1" smtClean="0"/>
              <a:t>por</a:t>
            </a:r>
            <a:r>
              <a:rPr lang="en-US" dirty="0" smtClean="0"/>
              <a:t> </a:t>
            </a:r>
            <a:r>
              <a:rPr lang="en-US" dirty="0" err="1" smtClean="0"/>
              <a:t>procesos</a:t>
            </a:r>
            <a:r>
              <a:rPr lang="en-US" dirty="0" smtClean="0"/>
              <a:t> </a:t>
            </a:r>
            <a:r>
              <a:rPr lang="en-US" dirty="0" err="1" smtClean="0"/>
              <a:t>energéticos</a:t>
            </a:r>
            <a:r>
              <a:rPr lang="en-US" dirty="0" smtClean="0"/>
              <a:t>): el </a:t>
            </a:r>
            <a:r>
              <a:rPr lang="en-US" dirty="0" err="1" smtClean="0"/>
              <a:t>calentamiento</a:t>
            </a:r>
            <a:r>
              <a:rPr lang="es-MX" dirty="0" smtClean="0"/>
              <a:t> </a:t>
            </a:r>
            <a:r>
              <a:rPr lang="es-MX" dirty="0"/>
              <a:t>global de la Tierra por </a:t>
            </a:r>
            <a:r>
              <a:rPr lang="es-MX" dirty="0" smtClean="0"/>
              <a:t>efecto </a:t>
            </a:r>
            <a:r>
              <a:rPr lang="es-MX" dirty="0" smtClean="0"/>
              <a:t>invernadero y la apar</a:t>
            </a:r>
            <a:r>
              <a:rPr lang="es-MX" dirty="0" smtClean="0"/>
              <a:t>ición </a:t>
            </a:r>
            <a:r>
              <a:rPr lang="es-MX" dirty="0"/>
              <a:t>del </a:t>
            </a:r>
            <a:r>
              <a:rPr lang="es-MX" dirty="0" err="1"/>
              <a:t>agu¡ero</a:t>
            </a:r>
            <a:r>
              <a:rPr lang="es-MX" dirty="0"/>
              <a:t> en la capa de ozono de la Antártida.</a:t>
            </a:r>
            <a:endParaRPr lang="en-US" dirty="0"/>
          </a:p>
        </p:txBody>
      </p:sp>
    </p:spTree>
    <p:extLst>
      <p:ext uri="{BB962C8B-B14F-4D97-AF65-F5344CB8AC3E}">
        <p14:creationId xmlns:p14="http://schemas.microsoft.com/office/powerpoint/2010/main" val="1666679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509451" y="496389"/>
            <a:ext cx="10844349" cy="5680574"/>
          </a:xfrm>
        </p:spPr>
        <p:txBody>
          <a:bodyPr>
            <a:normAutofit lnSpcReduction="10000"/>
          </a:bodyPr>
          <a:lstStyle/>
          <a:p>
            <a:r>
              <a:rPr lang="es-MX" dirty="0"/>
              <a:t>Según el economista Herman </a:t>
            </a:r>
            <a:r>
              <a:rPr lang="es-MX" dirty="0" err="1"/>
              <a:t>Daly</a:t>
            </a:r>
            <a:r>
              <a:rPr lang="es-MX" dirty="0"/>
              <a:t> se establecieron tres principios básicos, que </a:t>
            </a:r>
            <a:r>
              <a:rPr lang="es-MX" dirty="0" smtClean="0"/>
              <a:t>deben permitir </a:t>
            </a:r>
            <a:r>
              <a:rPr lang="es-MX" dirty="0"/>
              <a:t>avanzar hacia un desarrollo sostenible en un mundo finito:</a:t>
            </a:r>
          </a:p>
          <a:p>
            <a:pPr marL="514350" indent="-514350">
              <a:buAutoNum type="arabicPeriod"/>
            </a:pPr>
            <a:r>
              <a:rPr lang="es-MX" dirty="0" smtClean="0"/>
              <a:t>En </a:t>
            </a:r>
            <a:r>
              <a:rPr lang="es-MX" dirty="0"/>
              <a:t>el caso de las fuentes de energía renovables, </a:t>
            </a:r>
            <a:r>
              <a:rPr lang="es-MX" dirty="0" smtClean="0"/>
              <a:t>éstas </a:t>
            </a:r>
            <a:r>
              <a:rPr lang="es-MX" dirty="0"/>
              <a:t>no se deben consumir </a:t>
            </a:r>
            <a:r>
              <a:rPr lang="es-MX" dirty="0" smtClean="0"/>
              <a:t>a una </a:t>
            </a:r>
            <a:r>
              <a:rPr lang="es-MX" dirty="0"/>
              <a:t>velocidad </a:t>
            </a:r>
            <a:r>
              <a:rPr lang="es-MX" dirty="0" smtClean="0"/>
              <a:t>superior a las de su propia </a:t>
            </a:r>
            <a:r>
              <a:rPr lang="es-MX" dirty="0"/>
              <a:t>regeneración </a:t>
            </a:r>
            <a:r>
              <a:rPr lang="es-MX" dirty="0" smtClean="0"/>
              <a:t>natural.</a:t>
            </a:r>
          </a:p>
          <a:p>
            <a:pPr marL="514350" indent="-514350">
              <a:buAutoNum type="arabicPeriod"/>
            </a:pPr>
            <a:r>
              <a:rPr lang="es-MX" dirty="0" smtClean="0"/>
              <a:t>Respecto </a:t>
            </a:r>
            <a:r>
              <a:rPr lang="es-MX" dirty="0"/>
              <a:t>a las fuentes de energía no renovables, éstas no </a:t>
            </a:r>
            <a:r>
              <a:rPr lang="es-MX" dirty="0" smtClean="0"/>
              <a:t>deben ser consumidas sin dedicar</a:t>
            </a:r>
            <a:r>
              <a:rPr lang="es-MX" dirty="0"/>
              <a:t>, al mismo tiempo, la parte necesaria de </a:t>
            </a:r>
            <a:r>
              <a:rPr lang="es-MX" dirty="0" smtClean="0"/>
              <a:t>la energía resultante a desarrollar una nueva fuente tecnológica </a:t>
            </a:r>
            <a:r>
              <a:rPr lang="es-MX" dirty="0"/>
              <a:t>que, agotada </a:t>
            </a:r>
            <a:r>
              <a:rPr lang="es-MX" dirty="0" smtClean="0"/>
              <a:t>la primera, permita continuar disfrutando de las </a:t>
            </a:r>
            <a:r>
              <a:rPr lang="es-MX" dirty="0"/>
              <a:t>mismas </a:t>
            </a:r>
            <a:r>
              <a:rPr lang="es-MX" dirty="0" smtClean="0"/>
              <a:t>prestaciones.</a:t>
            </a:r>
          </a:p>
          <a:p>
            <a:pPr marL="514350" indent="-514350">
              <a:buAutoNum type="arabicPeriod"/>
            </a:pPr>
            <a:r>
              <a:rPr lang="es-MX" dirty="0" smtClean="0"/>
              <a:t>Por lo </a:t>
            </a:r>
            <a:r>
              <a:rPr lang="es-MX" dirty="0"/>
              <a:t>que concierne a las </a:t>
            </a:r>
            <a:r>
              <a:rPr lang="es-MX" dirty="0" smtClean="0"/>
              <a:t>emisiones, </a:t>
            </a:r>
            <a:r>
              <a:rPr lang="es-MX" dirty="0"/>
              <a:t>no se deben generar más que </a:t>
            </a:r>
            <a:r>
              <a:rPr lang="es-MX" dirty="0" smtClean="0"/>
              <a:t>las del propio sumidero natural (la </a:t>
            </a:r>
            <a:r>
              <a:rPr lang="es-MX" dirty="0"/>
              <a:t>atmósfera en este caso) pueda absorber e</a:t>
            </a:r>
            <a:r>
              <a:rPr lang="es-MX" dirty="0" smtClean="0"/>
              <a:t> </a:t>
            </a:r>
            <a:r>
              <a:rPr lang="es-MX" dirty="0" err="1" smtClean="0"/>
              <a:t>inertizar</a:t>
            </a:r>
            <a:r>
              <a:rPr lang="es-MX" dirty="0" smtClean="0"/>
              <a:t> de forma también natural.</a:t>
            </a:r>
            <a:endParaRPr lang="en-US" dirty="0"/>
          </a:p>
        </p:txBody>
      </p:sp>
    </p:spTree>
    <p:extLst>
      <p:ext uri="{BB962C8B-B14F-4D97-AF65-F5344CB8AC3E}">
        <p14:creationId xmlns:p14="http://schemas.microsoft.com/office/powerpoint/2010/main" val="1258364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31073" y="457200"/>
            <a:ext cx="11234057" cy="6021977"/>
          </a:xfrm>
        </p:spPr>
        <p:txBody>
          <a:bodyPr>
            <a:normAutofit/>
          </a:bodyPr>
          <a:lstStyle/>
          <a:p>
            <a:pPr marL="0" indent="0">
              <a:buNone/>
            </a:pPr>
            <a:r>
              <a:rPr lang="en-US" dirty="0" smtClean="0"/>
              <a:t>Est</a:t>
            </a:r>
            <a:r>
              <a:rPr lang="es-MX" dirty="0" smtClean="0"/>
              <a:t>e </a:t>
            </a:r>
            <a:r>
              <a:rPr lang="es-MX" dirty="0"/>
              <a:t>conjunto de directrices marca una clara estrategia de hacia dónde deberían </a:t>
            </a:r>
            <a:r>
              <a:rPr lang="es-MX" dirty="0" smtClean="0"/>
              <a:t>tender las </a:t>
            </a:r>
            <a:r>
              <a:rPr lang="es-MX" dirty="0"/>
              <a:t>actividades del hombre, tanto a nivel colectivo como individual, para poder </a:t>
            </a:r>
            <a:r>
              <a:rPr lang="es-MX" dirty="0" smtClean="0"/>
              <a:t>alcanzar </a:t>
            </a:r>
            <a:r>
              <a:rPr lang="en-US" dirty="0" smtClean="0"/>
              <a:t>el </a:t>
            </a:r>
            <a:r>
              <a:rPr lang="en-US" dirty="0" err="1"/>
              <a:t>desarrollo</a:t>
            </a:r>
            <a:r>
              <a:rPr lang="en-US" dirty="0"/>
              <a:t> </a:t>
            </a:r>
            <a:r>
              <a:rPr lang="en-US" dirty="0" err="1"/>
              <a:t>sostenible</a:t>
            </a:r>
            <a:r>
              <a:rPr lang="en-US" dirty="0" smtClean="0"/>
              <a:t>. </a:t>
            </a:r>
          </a:p>
          <a:p>
            <a:pPr marL="0" indent="0">
              <a:buNone/>
            </a:pPr>
            <a:r>
              <a:rPr lang="es-MX" dirty="0" smtClean="0"/>
              <a:t>En </a:t>
            </a:r>
            <a:r>
              <a:rPr lang="es-MX" dirty="0"/>
              <a:t>el XVI Congreso Mundial de </a:t>
            </a:r>
            <a:r>
              <a:rPr lang="es-MX" dirty="0" smtClean="0"/>
              <a:t>la </a:t>
            </a:r>
            <a:r>
              <a:rPr lang="es-MX" dirty="0"/>
              <a:t>Energía celebrado en Tokio, en octubre de 1995, </a:t>
            </a:r>
            <a:r>
              <a:rPr lang="es-MX" dirty="0" smtClean="0"/>
              <a:t>se enfatizó </a:t>
            </a:r>
            <a:r>
              <a:rPr lang="es-MX" dirty="0"/>
              <a:t>en la necesidad de definir una estrategia de desarrollo sostenible a largo </a:t>
            </a:r>
            <a:r>
              <a:rPr lang="es-MX" dirty="0" smtClean="0"/>
              <a:t>plazo que </a:t>
            </a:r>
            <a:r>
              <a:rPr lang="es-MX" dirty="0"/>
              <a:t>tenga en cuenta: por un </a:t>
            </a:r>
            <a:r>
              <a:rPr lang="es-MX" dirty="0" smtClean="0"/>
              <a:t>lado</a:t>
            </a:r>
            <a:r>
              <a:rPr lang="es-MX" dirty="0"/>
              <a:t>, el aumento de </a:t>
            </a:r>
            <a:r>
              <a:rPr lang="es-MX" dirty="0" smtClean="0"/>
              <a:t>la </a:t>
            </a:r>
            <a:r>
              <a:rPr lang="es-MX" dirty="0"/>
              <a:t>población en el mundo y la </a:t>
            </a:r>
            <a:r>
              <a:rPr lang="es-MX" dirty="0" smtClean="0"/>
              <a:t>prioridad del </a:t>
            </a:r>
            <a:r>
              <a:rPr lang="es-MX" dirty="0"/>
              <a:t>desarrollo económico para que todos los países tengan acceso a una calidad de </a:t>
            </a:r>
            <a:r>
              <a:rPr lang="es-MX" dirty="0" smtClean="0"/>
              <a:t>vida aceptable</a:t>
            </a:r>
            <a:r>
              <a:rPr lang="es-MX" dirty="0"/>
              <a:t>; y, por otro lado, el impacto del desarrollo tecnológico en el medio </a:t>
            </a:r>
            <a:r>
              <a:rPr lang="es-MX" dirty="0" smtClean="0"/>
              <a:t>ambiente con </a:t>
            </a:r>
            <a:r>
              <a:rPr lang="es-MX" dirty="0"/>
              <a:t>especial atención al calentamiento global del planeta y a </a:t>
            </a:r>
            <a:r>
              <a:rPr lang="es-MX" dirty="0" smtClean="0"/>
              <a:t>las </a:t>
            </a:r>
            <a:r>
              <a:rPr lang="es-MX" dirty="0"/>
              <a:t>amenazas a </a:t>
            </a:r>
            <a:r>
              <a:rPr lang="es-MX" dirty="0" smtClean="0"/>
              <a:t>la </a:t>
            </a:r>
            <a:r>
              <a:rPr lang="en-US" dirty="0" err="1" smtClean="0"/>
              <a:t>biodiversidad</a:t>
            </a:r>
            <a:r>
              <a:rPr lang="en-US" dirty="0"/>
              <a:t>.</a:t>
            </a:r>
          </a:p>
          <a:p>
            <a:pPr marL="0" indent="0">
              <a:buNone/>
            </a:pPr>
            <a:r>
              <a:rPr lang="es-MX" dirty="0"/>
              <a:t>Las consecuencias que se pueden extraer del trinomio </a:t>
            </a:r>
            <a:r>
              <a:rPr lang="es-MX" dirty="0" smtClean="0"/>
              <a:t>desarrollo-energía-medio ambiente </a:t>
            </a:r>
            <a:r>
              <a:rPr lang="es-MX" dirty="0"/>
              <a:t>radican en el uso que se haga de fa energía, ya que </a:t>
            </a:r>
            <a:r>
              <a:rPr lang="es-MX" dirty="0" smtClean="0"/>
              <a:t>ésta desempeña </a:t>
            </a:r>
            <a:r>
              <a:rPr lang="es-MX" dirty="0"/>
              <a:t>un </a:t>
            </a:r>
            <a:r>
              <a:rPr lang="es-MX" dirty="0" smtClean="0"/>
              <a:t>papel fundamental </a:t>
            </a:r>
            <a:r>
              <a:rPr lang="es-MX" dirty="0"/>
              <a:t>en </a:t>
            </a:r>
            <a:r>
              <a:rPr lang="es-MX" dirty="0" smtClean="0"/>
              <a:t>la </a:t>
            </a:r>
            <a:r>
              <a:rPr lang="es-MX" dirty="0"/>
              <a:t>evolución de estos tres aspectos.</a:t>
            </a:r>
            <a:endParaRPr lang="en-US" dirty="0"/>
          </a:p>
        </p:txBody>
      </p:sp>
    </p:spTree>
    <p:extLst>
      <p:ext uri="{BB962C8B-B14F-4D97-AF65-F5344CB8AC3E}">
        <p14:creationId xmlns:p14="http://schemas.microsoft.com/office/powerpoint/2010/main" val="3738890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63434" y="169182"/>
            <a:ext cx="10515600" cy="1325563"/>
          </a:xfrm>
        </p:spPr>
        <p:txBody>
          <a:bodyPr/>
          <a:lstStyle/>
          <a:p>
            <a:r>
              <a:rPr lang="en-US" dirty="0"/>
              <a:t>TECNOLOGÍAS INNOVADORAS</a:t>
            </a:r>
          </a:p>
        </p:txBody>
      </p:sp>
      <p:sp>
        <p:nvSpPr>
          <p:cNvPr id="3" name="Marcador de contenido 2"/>
          <p:cNvSpPr>
            <a:spLocks noGrp="1"/>
          </p:cNvSpPr>
          <p:nvPr>
            <p:ph idx="1"/>
          </p:nvPr>
        </p:nvSpPr>
        <p:spPr>
          <a:xfrm>
            <a:off x="365760" y="1293223"/>
            <a:ext cx="11547566" cy="5303520"/>
          </a:xfrm>
        </p:spPr>
        <p:txBody>
          <a:bodyPr>
            <a:normAutofit lnSpcReduction="10000"/>
          </a:bodyPr>
          <a:lstStyle/>
          <a:p>
            <a:pPr marL="0" indent="0" algn="just">
              <a:buNone/>
            </a:pPr>
            <a:r>
              <a:rPr lang="es-MX" dirty="0" smtClean="0"/>
              <a:t>El </a:t>
            </a:r>
            <a:r>
              <a:rPr lang="es-MX" dirty="0"/>
              <a:t>control integrado de la contaminación, como filosofía, exige una forma de </a:t>
            </a:r>
            <a:r>
              <a:rPr lang="es-MX" dirty="0" smtClean="0"/>
              <a:t>gestionar que </a:t>
            </a:r>
            <a:r>
              <a:rPr lang="es-MX" dirty="0"/>
              <a:t>modifica y completa la actual legislación sobre prevención y control de </a:t>
            </a:r>
            <a:r>
              <a:rPr lang="es-MX" dirty="0" smtClean="0"/>
              <a:t>la contaminación </a:t>
            </a:r>
            <a:r>
              <a:rPr lang="es-MX" dirty="0"/>
              <a:t>originada por las instalaciones industriales, de manera que se plantea </a:t>
            </a:r>
            <a:r>
              <a:rPr lang="es-MX" dirty="0" smtClean="0"/>
              <a:t>el modelo </a:t>
            </a:r>
            <a:r>
              <a:rPr lang="es-MX" dirty="0"/>
              <a:t>de gestión en base a visualizar la </a:t>
            </a:r>
            <a:r>
              <a:rPr lang="es-MX" dirty="0" smtClean="0"/>
              <a:t>empresa </a:t>
            </a:r>
            <a:r>
              <a:rPr lang="es-MX" dirty="0"/>
              <a:t>a través de los flujos de </a:t>
            </a:r>
            <a:r>
              <a:rPr lang="es-MX" dirty="0" smtClean="0"/>
              <a:t>materiales que </a:t>
            </a:r>
            <a:r>
              <a:rPr lang="es-MX" dirty="0"/>
              <a:t>se extraen (a partir de los recursos naturales), se procesan y que son </a:t>
            </a:r>
            <a:r>
              <a:rPr lang="es-MX" dirty="0" smtClean="0"/>
              <a:t>productores de </a:t>
            </a:r>
            <a:r>
              <a:rPr lang="es-MX" dirty="0"/>
              <a:t>energía y bienes de consumo, de forma que se adopten las líneas de planificación</a:t>
            </a:r>
            <a:r>
              <a:rPr lang="es-MX" dirty="0" smtClean="0"/>
              <a:t>, </a:t>
            </a:r>
            <a:r>
              <a:rPr lang="en-US" dirty="0" err="1" smtClean="0"/>
              <a:t>tomando</a:t>
            </a:r>
            <a:r>
              <a:rPr lang="en-US" dirty="0" smtClean="0"/>
              <a:t> </a:t>
            </a:r>
            <a:r>
              <a:rPr lang="en-US" dirty="0" err="1"/>
              <a:t>en</a:t>
            </a:r>
            <a:r>
              <a:rPr lang="en-US" dirty="0"/>
              <a:t> </a:t>
            </a:r>
            <a:r>
              <a:rPr lang="en-US" dirty="0" err="1"/>
              <a:t>consideración</a:t>
            </a:r>
            <a:r>
              <a:rPr lang="en-US" dirty="0"/>
              <a:t>:</a:t>
            </a:r>
          </a:p>
          <a:p>
            <a:pPr marL="0" indent="0" algn="just">
              <a:buNone/>
            </a:pPr>
            <a:r>
              <a:rPr lang="es-MX" dirty="0"/>
              <a:t>Las </a:t>
            </a:r>
            <a:r>
              <a:rPr lang="es-MX" dirty="0" smtClean="0"/>
              <a:t>fases </a:t>
            </a:r>
            <a:r>
              <a:rPr lang="es-MX" dirty="0"/>
              <a:t>del proceso productivo, tanto a nivel individual como global.</a:t>
            </a:r>
          </a:p>
          <a:p>
            <a:pPr marL="0" indent="0" algn="just">
              <a:buNone/>
            </a:pPr>
            <a:r>
              <a:rPr lang="es-MX" dirty="0"/>
              <a:t>Las relaciones cuantitativas entre las emisiones contaminantes producidas y </a:t>
            </a:r>
            <a:r>
              <a:rPr lang="es-MX" dirty="0" smtClean="0"/>
              <a:t>las características </a:t>
            </a:r>
            <a:r>
              <a:rPr lang="es-MX" dirty="0"/>
              <a:t>del medio ambiente receptor en cada caso</a:t>
            </a:r>
            <a:r>
              <a:rPr lang="es-MX" dirty="0" smtClean="0"/>
              <a:t>.</a:t>
            </a:r>
          </a:p>
          <a:p>
            <a:pPr marL="0" indent="0">
              <a:buNone/>
            </a:pPr>
            <a:r>
              <a:rPr lang="es-MX" dirty="0"/>
              <a:t>Las </a:t>
            </a:r>
            <a:r>
              <a:rPr lang="es-MX" dirty="0" smtClean="0"/>
              <a:t>posibles transferencias </a:t>
            </a:r>
            <a:r>
              <a:rPr lang="es-MX" dirty="0"/>
              <a:t>de </a:t>
            </a:r>
            <a:r>
              <a:rPr lang="es-MX" dirty="0" smtClean="0"/>
              <a:t>contaminación desde</a:t>
            </a:r>
            <a:r>
              <a:rPr lang="es-MX" dirty="0" smtClean="0"/>
              <a:t> un medio receptor a otro, </a:t>
            </a:r>
            <a:r>
              <a:rPr lang="es-MX" dirty="0" smtClean="0"/>
              <a:t>estableciendo </a:t>
            </a:r>
            <a:r>
              <a:rPr lang="es-MX" dirty="0"/>
              <a:t>las </a:t>
            </a:r>
            <a:r>
              <a:rPr lang="es-MX" dirty="0" smtClean="0"/>
              <a:t>medidas</a:t>
            </a:r>
            <a:r>
              <a:rPr lang="pt-BR" dirty="0" smtClean="0"/>
              <a:t> </a:t>
            </a:r>
            <a:r>
              <a:rPr lang="pt-BR" dirty="0"/>
              <a:t>para </a:t>
            </a:r>
            <a:r>
              <a:rPr lang="pt-BR" dirty="0" err="1" smtClean="0"/>
              <a:t>evitarlas</a:t>
            </a:r>
            <a:r>
              <a:rPr lang="pt-BR" dirty="0" smtClean="0"/>
              <a:t>, y</a:t>
            </a:r>
            <a:r>
              <a:rPr lang="es-MX" dirty="0" smtClean="0"/>
              <a:t> en el caso de no ser posible, reducir las emisiones a l</a:t>
            </a:r>
            <a:r>
              <a:rPr lang="es-MX" dirty="0" smtClean="0"/>
              <a:t>os medios </a:t>
            </a:r>
            <a:r>
              <a:rPr lang="es-MX" dirty="0" err="1" smtClean="0"/>
              <a:t>hidrosférico</a:t>
            </a:r>
            <a:r>
              <a:rPr lang="es-MX" dirty="0" smtClean="0"/>
              <a:t>, </a:t>
            </a:r>
            <a:r>
              <a:rPr lang="en-US" dirty="0" err="1" smtClean="0"/>
              <a:t>atmosférico</a:t>
            </a:r>
            <a:r>
              <a:rPr lang="en-US" dirty="0" smtClean="0"/>
              <a:t> </a:t>
            </a:r>
            <a:r>
              <a:rPr lang="en-US" dirty="0"/>
              <a:t>y </a:t>
            </a:r>
            <a:r>
              <a:rPr lang="en-US" dirty="0" err="1"/>
              <a:t>edáfico</a:t>
            </a:r>
            <a:r>
              <a:rPr lang="en-US" dirty="0"/>
              <a:t>.</a:t>
            </a:r>
          </a:p>
        </p:txBody>
      </p:sp>
    </p:spTree>
    <p:extLst>
      <p:ext uri="{BB962C8B-B14F-4D97-AF65-F5344CB8AC3E}">
        <p14:creationId xmlns:p14="http://schemas.microsoft.com/office/powerpoint/2010/main" val="26479659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12075" y="388711"/>
            <a:ext cx="10515600" cy="1688283"/>
          </a:xfrm>
        </p:spPr>
        <p:txBody>
          <a:bodyPr/>
          <a:lstStyle/>
          <a:p>
            <a:r>
              <a:rPr lang="es-MX" dirty="0"/>
              <a:t>En </a:t>
            </a:r>
            <a:r>
              <a:rPr lang="es-MX" dirty="0" smtClean="0"/>
              <a:t>la siguiente figura </a:t>
            </a:r>
            <a:r>
              <a:rPr lang="es-MX" dirty="0"/>
              <a:t>se ilustra un ejemplo </a:t>
            </a:r>
            <a:r>
              <a:rPr lang="es-MX" dirty="0" smtClean="0"/>
              <a:t>de </a:t>
            </a:r>
            <a:r>
              <a:rPr lang="es-MX" dirty="0" smtClean="0"/>
              <a:t>buenas prácticas en la industria del tratamiento </a:t>
            </a:r>
            <a:r>
              <a:rPr lang="es-MX" dirty="0" smtClean="0"/>
              <a:t>de </a:t>
            </a:r>
            <a:r>
              <a:rPr lang="es-MX" dirty="0"/>
              <a:t>superficie de piezas </a:t>
            </a:r>
            <a:r>
              <a:rPr lang="en-US" dirty="0" err="1" smtClean="0"/>
              <a:t>metálicas</a:t>
            </a:r>
            <a:r>
              <a:rPr lang="en-US" dirty="0" smtClean="0"/>
              <a:t>. Se </a:t>
            </a:r>
            <a:r>
              <a:rPr lang="en-US" dirty="0" err="1" smtClean="0"/>
              <a:t>trata</a:t>
            </a:r>
            <a:r>
              <a:rPr lang="en-US" dirty="0" smtClean="0"/>
              <a:t> </a:t>
            </a:r>
            <a:r>
              <a:rPr lang="en-US" dirty="0"/>
              <a:t>de </a:t>
            </a:r>
            <a:r>
              <a:rPr lang="en-US" dirty="0" smtClean="0"/>
              <a:t>la </a:t>
            </a:r>
            <a:r>
              <a:rPr lang="en-US" dirty="0" err="1" smtClean="0"/>
              <a:t>sustitución</a:t>
            </a:r>
            <a:r>
              <a:rPr lang="en-US" dirty="0" smtClean="0"/>
              <a:t> </a:t>
            </a:r>
            <a:r>
              <a:rPr lang="es-MX" dirty="0" smtClean="0"/>
              <a:t>del </a:t>
            </a:r>
            <a:r>
              <a:rPr lang="es-MX" dirty="0"/>
              <a:t>baño de zinc </a:t>
            </a:r>
            <a:r>
              <a:rPr lang="es-MX" dirty="0" err="1" smtClean="0"/>
              <a:t>cianurado</a:t>
            </a:r>
            <a:r>
              <a:rPr lang="es-MX" dirty="0" smtClean="0"/>
              <a:t> por otro exento de este </a:t>
            </a:r>
            <a:r>
              <a:rPr lang="en-US" dirty="0" err="1" smtClean="0"/>
              <a:t>contaminante</a:t>
            </a:r>
            <a:r>
              <a:rPr lang="en-US" dirty="0" smtClean="0"/>
              <a:t> d</a:t>
            </a:r>
            <a:r>
              <a:rPr lang="es-MX" dirty="0" err="1" smtClean="0"/>
              <a:t>urante</a:t>
            </a:r>
            <a:r>
              <a:rPr lang="es-MX" dirty="0" smtClean="0"/>
              <a:t> </a:t>
            </a:r>
            <a:r>
              <a:rPr lang="es-MX" dirty="0"/>
              <a:t>el proceso de recubrimiento de las piezas.</a:t>
            </a:r>
            <a:endParaRPr lang="en-US" dirty="0"/>
          </a:p>
        </p:txBody>
      </p:sp>
      <p:pic>
        <p:nvPicPr>
          <p:cNvPr id="6" name="Imagen 5"/>
          <p:cNvPicPr>
            <a:picLocks noChangeAspect="1"/>
          </p:cNvPicPr>
          <p:nvPr/>
        </p:nvPicPr>
        <p:blipFill rotWithShape="1">
          <a:blip r:embed="rId2">
            <a:duotone>
              <a:schemeClr val="accent6">
                <a:shade val="45000"/>
                <a:satMod val="135000"/>
              </a:schemeClr>
              <a:prstClr val="white"/>
            </a:duotone>
            <a:lum contrast="40000"/>
          </a:blip>
          <a:srcRect t="1333"/>
          <a:stretch/>
        </p:blipFill>
        <p:spPr>
          <a:xfrm rot="21446551">
            <a:off x="1519539" y="2331081"/>
            <a:ext cx="8818288" cy="4154126"/>
          </a:xfrm>
          <a:prstGeom prst="rect">
            <a:avLst/>
          </a:prstGeom>
        </p:spPr>
      </p:pic>
    </p:spTree>
    <p:extLst>
      <p:ext uri="{BB962C8B-B14F-4D97-AF65-F5344CB8AC3E}">
        <p14:creationId xmlns:p14="http://schemas.microsoft.com/office/powerpoint/2010/main" val="12174739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65760" y="352696"/>
            <a:ext cx="10988040" cy="6139543"/>
          </a:xfrm>
        </p:spPr>
        <p:txBody>
          <a:bodyPr>
            <a:normAutofit/>
          </a:bodyPr>
          <a:lstStyle/>
          <a:p>
            <a:r>
              <a:rPr lang="es-MX" dirty="0"/>
              <a:t>Es un hecho constatable </a:t>
            </a:r>
            <a:r>
              <a:rPr lang="es-MX" dirty="0" smtClean="0"/>
              <a:t>que </a:t>
            </a:r>
            <a:r>
              <a:rPr lang="es-MX" dirty="0" smtClean="0"/>
              <a:t>la </a:t>
            </a:r>
            <a:r>
              <a:rPr lang="es-MX" dirty="0" smtClean="0"/>
              <a:t>degradación del medio ambiente ha ido avanzando </a:t>
            </a:r>
            <a:r>
              <a:rPr lang="es-MX" dirty="0" smtClean="0"/>
              <a:t>paralelamente al desarrollo </a:t>
            </a:r>
            <a:r>
              <a:rPr lang="es-MX" dirty="0"/>
              <a:t>industrial. No ha sido hasta hace relativamente pocos </a:t>
            </a:r>
            <a:r>
              <a:rPr lang="es-MX" dirty="0" smtClean="0"/>
              <a:t>años </a:t>
            </a:r>
            <a:r>
              <a:rPr lang="en-US" dirty="0" smtClean="0"/>
              <a:t>que el hombre </a:t>
            </a:r>
            <a:r>
              <a:rPr lang="en-US" dirty="0"/>
              <a:t>ha </a:t>
            </a:r>
            <a:r>
              <a:rPr lang="en-US" dirty="0" smtClean="0"/>
              <a:t>tomado </a:t>
            </a:r>
            <a:r>
              <a:rPr lang="es-MX" dirty="0" smtClean="0"/>
              <a:t>conciencia </a:t>
            </a:r>
            <a:r>
              <a:rPr lang="es-MX" dirty="0"/>
              <a:t>del daño ambiental, </a:t>
            </a:r>
            <a:r>
              <a:rPr lang="es-MX" dirty="0" smtClean="0"/>
              <a:t>creando </a:t>
            </a:r>
            <a:r>
              <a:rPr lang="es-MX" dirty="0"/>
              <a:t>instituciones </a:t>
            </a:r>
            <a:r>
              <a:rPr lang="es-MX" dirty="0" smtClean="0"/>
              <a:t>y estableciendo </a:t>
            </a:r>
            <a:r>
              <a:rPr lang="es-MX" dirty="0"/>
              <a:t>una serie </a:t>
            </a:r>
            <a:r>
              <a:rPr lang="es-MX" dirty="0" smtClean="0"/>
              <a:t>de regulaciones y </a:t>
            </a:r>
            <a:r>
              <a:rPr lang="es-MX" dirty="0"/>
              <a:t>políticas ambientales para la protección </a:t>
            </a:r>
            <a:r>
              <a:rPr lang="es-MX" dirty="0" smtClean="0"/>
              <a:t>del medio ambiente.</a:t>
            </a:r>
            <a:endParaRPr lang="es-MX" dirty="0"/>
          </a:p>
          <a:p>
            <a:r>
              <a:rPr lang="es-MX" dirty="0"/>
              <a:t>Sin </a:t>
            </a:r>
            <a:r>
              <a:rPr lang="es-MX" dirty="0" smtClean="0"/>
              <a:t>embargo</a:t>
            </a:r>
            <a:r>
              <a:rPr lang="es-MX" dirty="0"/>
              <a:t>, a pesar de estos </a:t>
            </a:r>
            <a:r>
              <a:rPr lang="es-MX" dirty="0" smtClean="0"/>
              <a:t>esfuerzos</a:t>
            </a:r>
            <a:r>
              <a:rPr lang="es-MX" dirty="0"/>
              <a:t>, todavía hoy día se </a:t>
            </a:r>
            <a:r>
              <a:rPr lang="es-MX" dirty="0" smtClean="0"/>
              <a:t>siguen cometiendo delitos ecológicos </a:t>
            </a:r>
            <a:r>
              <a:rPr lang="es-MX" dirty="0"/>
              <a:t>por ineficacia en la aplicación de la legislación o falta de </a:t>
            </a:r>
            <a:r>
              <a:rPr lang="es-MX" dirty="0" smtClean="0"/>
              <a:t>instrumentalización para </a:t>
            </a:r>
            <a:r>
              <a:rPr lang="es-MX" dirty="0"/>
              <a:t>llevarla a cabo, entre otros motivos. Asimismo, el problema se ve agravado por </a:t>
            </a:r>
            <a:r>
              <a:rPr lang="es-MX" dirty="0" smtClean="0"/>
              <a:t>el incremento </a:t>
            </a:r>
            <a:r>
              <a:rPr lang="es-MX" dirty="0"/>
              <a:t>de la población mundial y la demanda de un mayor consumo </a:t>
            </a:r>
            <a:r>
              <a:rPr lang="es-MX" dirty="0" smtClean="0"/>
              <a:t>energético basado </a:t>
            </a:r>
            <a:r>
              <a:rPr lang="es-MX" dirty="0"/>
              <a:t>mayoritariamente en combustibles fósiles</a:t>
            </a:r>
            <a:r>
              <a:rPr lang="es-MX" dirty="0" smtClean="0"/>
              <a:t>.</a:t>
            </a:r>
          </a:p>
          <a:p>
            <a:r>
              <a:rPr lang="es-MX" dirty="0"/>
              <a:t>El consumo energético de un 10% de la </a:t>
            </a:r>
            <a:r>
              <a:rPr lang="es-MX" dirty="0" smtClean="0"/>
              <a:t>población mundial </a:t>
            </a:r>
            <a:r>
              <a:rPr lang="es-MX" dirty="0"/>
              <a:t>actual supone la pérdida de 3.000 m2 de </a:t>
            </a:r>
            <a:r>
              <a:rPr lang="es-MX" dirty="0" smtClean="0"/>
              <a:t>bosque por </a:t>
            </a:r>
            <a:r>
              <a:rPr lang="es-MX" dirty="0"/>
              <a:t>segundo, y la expulsión a la atmósfera de </a:t>
            </a:r>
            <a:r>
              <a:rPr lang="es-MX" dirty="0" smtClean="0"/>
              <a:t>86 </a:t>
            </a:r>
            <a:r>
              <a:rPr lang="en-US" dirty="0" err="1" smtClean="0"/>
              <a:t>millones</a:t>
            </a:r>
            <a:r>
              <a:rPr lang="en-US" dirty="0" smtClean="0"/>
              <a:t> </a:t>
            </a:r>
            <a:r>
              <a:rPr lang="en-US" dirty="0"/>
              <a:t>de </a:t>
            </a:r>
            <a:r>
              <a:rPr lang="en-US" dirty="0" err="1"/>
              <a:t>toneladas</a:t>
            </a:r>
            <a:r>
              <a:rPr lang="en-US" dirty="0"/>
              <a:t> </a:t>
            </a:r>
            <a:r>
              <a:rPr lang="en-US" dirty="0" err="1"/>
              <a:t>diarias</a:t>
            </a:r>
            <a:r>
              <a:rPr lang="en-US" dirty="0"/>
              <a:t> de gases </a:t>
            </a:r>
            <a:r>
              <a:rPr lang="en-US" dirty="0" err="1"/>
              <a:t>invernadero</a:t>
            </a:r>
            <a:endParaRPr lang="es-MX" dirty="0"/>
          </a:p>
        </p:txBody>
      </p:sp>
    </p:spTree>
    <p:extLst>
      <p:ext uri="{BB962C8B-B14F-4D97-AF65-F5344CB8AC3E}">
        <p14:creationId xmlns:p14="http://schemas.microsoft.com/office/powerpoint/2010/main" val="705090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75249" y="1280160"/>
            <a:ext cx="10832123" cy="4304713"/>
          </a:xfrm>
        </p:spPr>
        <p:txBody>
          <a:bodyPr>
            <a:normAutofit/>
          </a:bodyPr>
          <a:lstStyle/>
          <a:p>
            <a:r>
              <a:rPr lang="es-MX" dirty="0"/>
              <a:t>El papel de las tecnologías innovadoras es una de las claves del desarrollo </a:t>
            </a:r>
            <a:r>
              <a:rPr lang="es-MX" dirty="0" smtClean="0"/>
              <a:t>sostenible futuro</a:t>
            </a:r>
            <a:r>
              <a:rPr lang="es-MX" dirty="0"/>
              <a:t>, ya que los procesos derivados de ellas buscan crear el mínimo impacto sobre </a:t>
            </a:r>
            <a:r>
              <a:rPr lang="es-MX" dirty="0" smtClean="0"/>
              <a:t>el </a:t>
            </a:r>
            <a:r>
              <a:rPr lang="en-US" dirty="0" err="1" smtClean="0"/>
              <a:t>entorno</a:t>
            </a:r>
            <a:r>
              <a:rPr lang="en-US" dirty="0"/>
              <a:t>.</a:t>
            </a:r>
          </a:p>
          <a:p>
            <a:r>
              <a:rPr lang="es-MX" b="1" dirty="0"/>
              <a:t>La puesta en práctica de los criterios </a:t>
            </a:r>
            <a:r>
              <a:rPr lang="es-MX" b="1" dirty="0" smtClean="0"/>
              <a:t>de sostenibilidad </a:t>
            </a:r>
            <a:r>
              <a:rPr lang="es-MX" b="1" dirty="0"/>
              <a:t>a través de soluciones derivadas </a:t>
            </a:r>
            <a:r>
              <a:rPr lang="es-MX" b="1" dirty="0" smtClean="0"/>
              <a:t>de la Ingeniería </a:t>
            </a:r>
            <a:r>
              <a:rPr lang="es-MX" b="1" dirty="0"/>
              <a:t>son ya un hecho.</a:t>
            </a:r>
          </a:p>
          <a:p>
            <a:r>
              <a:rPr lang="es-MX" dirty="0"/>
              <a:t>Las tecnologías avanzadas son el camino adecuado para aquellas actividades </a:t>
            </a:r>
            <a:r>
              <a:rPr lang="es-MX" i="1" dirty="0" smtClean="0"/>
              <a:t>ya </a:t>
            </a:r>
            <a:r>
              <a:rPr lang="es-MX" dirty="0" smtClean="0"/>
              <a:t>consolidadas</a:t>
            </a:r>
            <a:r>
              <a:rPr lang="es-MX" dirty="0"/>
              <a:t>, o autorizadas, dentro del ecosistema urbano en cuestión; los </a:t>
            </a:r>
            <a:r>
              <a:rPr lang="es-MX" dirty="0" smtClean="0"/>
              <a:t>parámetros económicos deben </a:t>
            </a:r>
            <a:r>
              <a:rPr lang="es-MX" dirty="0"/>
              <a:t>prever en sus resultados la amortización de sus tecnologías </a:t>
            </a:r>
            <a:r>
              <a:rPr lang="es-MX" dirty="0" smtClean="0"/>
              <a:t>en plazos cortos, </a:t>
            </a:r>
            <a:r>
              <a:rPr lang="es-MX" dirty="0"/>
              <a:t>con la finalidad de renovar los procesos cuando el caso así lo </a:t>
            </a:r>
            <a:r>
              <a:rPr lang="es-MX" dirty="0" smtClean="0"/>
              <a:t>aconseje</a:t>
            </a:r>
            <a:r>
              <a:rPr lang="es-MX" dirty="0"/>
              <a:t>.</a:t>
            </a:r>
            <a:endParaRPr lang="en-US" dirty="0"/>
          </a:p>
        </p:txBody>
      </p:sp>
    </p:spTree>
    <p:extLst>
      <p:ext uri="{BB962C8B-B14F-4D97-AF65-F5344CB8AC3E}">
        <p14:creationId xmlns:p14="http://schemas.microsoft.com/office/powerpoint/2010/main" val="1973051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smtClean="0"/>
              <a:t>HERRAMIENTAS DE GESTIÓN AMBIENTAL</a:t>
            </a:r>
            <a:endParaRPr lang="en-US" dirty="0"/>
          </a:p>
        </p:txBody>
      </p:sp>
      <p:sp>
        <p:nvSpPr>
          <p:cNvPr id="3" name="Marcador de contenido 2"/>
          <p:cNvSpPr>
            <a:spLocks noGrp="1"/>
          </p:cNvSpPr>
          <p:nvPr>
            <p:ph idx="1"/>
          </p:nvPr>
        </p:nvSpPr>
        <p:spPr/>
        <p:txBody>
          <a:bodyPr/>
          <a:lstStyle/>
          <a:p>
            <a:r>
              <a:rPr lang="es-MX" dirty="0" smtClean="0"/>
              <a:t>Las herramientas de gestión ambiental son instrumentos sistemáticos para mejorar la gestión de la información y de la toma de decisiones, con el propósito general de mejorar el comportamiento ambiental de proyectos, empresas, productos y servicios.</a:t>
            </a:r>
          </a:p>
          <a:p>
            <a:pPr marL="0" indent="0">
              <a:buNone/>
            </a:pPr>
            <a:endParaRPr lang="es-MX" dirty="0" smtClean="0"/>
          </a:p>
          <a:p>
            <a:pPr marL="0" indent="0" algn="ctr">
              <a:buNone/>
            </a:pPr>
            <a:r>
              <a:rPr lang="es-MX" b="1" dirty="0"/>
              <a:t>Se define como gestión ambiental </a:t>
            </a:r>
            <a:r>
              <a:rPr lang="es-MX" b="1" i="1" dirty="0"/>
              <a:t>el conjunto de </a:t>
            </a:r>
            <a:r>
              <a:rPr lang="es-MX" b="1" i="1" dirty="0" smtClean="0"/>
              <a:t>acciones encaminadas </a:t>
            </a:r>
            <a:r>
              <a:rPr lang="es-MX" b="1" i="1" dirty="0"/>
              <a:t>a lograr la máxima racionalidad en el proceso </a:t>
            </a:r>
            <a:r>
              <a:rPr lang="es-MX" b="1" i="1" dirty="0" smtClean="0"/>
              <a:t>de decisión </a:t>
            </a:r>
            <a:r>
              <a:rPr lang="es-MX" b="1" i="1" dirty="0"/>
              <a:t>relativo a la conservación, defensa, protección y </a:t>
            </a:r>
            <a:r>
              <a:rPr lang="es-MX" b="1" i="1" dirty="0" smtClean="0"/>
              <a:t>mejora del </a:t>
            </a:r>
            <a:r>
              <a:rPr lang="es-MX" b="1" i="1" dirty="0"/>
              <a:t>medio ambiente, basándose en una coordinada </a:t>
            </a:r>
            <a:r>
              <a:rPr lang="es-MX" b="1" i="1" dirty="0" smtClean="0"/>
              <a:t>información multidisciplinar </a:t>
            </a:r>
            <a:r>
              <a:rPr lang="es-MX" b="1" i="1" dirty="0"/>
              <a:t>y en la participación ciudadana.</a:t>
            </a:r>
            <a:endParaRPr lang="en-US" b="1" dirty="0"/>
          </a:p>
        </p:txBody>
      </p:sp>
    </p:spTree>
    <p:extLst>
      <p:ext uri="{BB962C8B-B14F-4D97-AF65-F5344CB8AC3E}">
        <p14:creationId xmlns:p14="http://schemas.microsoft.com/office/powerpoint/2010/main" val="4080345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88033" y="376651"/>
            <a:ext cx="11442895" cy="6150757"/>
          </a:xfrm>
        </p:spPr>
        <p:txBody>
          <a:bodyPr>
            <a:normAutofit fontScale="92500" lnSpcReduction="10000"/>
          </a:bodyPr>
          <a:lstStyle/>
          <a:p>
            <a:r>
              <a:rPr lang="es-MX" dirty="0"/>
              <a:t>En todo proceso de toma de decisión basado en el desarrollo sostenible, intervienen </a:t>
            </a:r>
            <a:r>
              <a:rPr lang="es-MX" dirty="0" smtClean="0"/>
              <a:t>los métodos </a:t>
            </a:r>
            <a:r>
              <a:rPr lang="es-MX" dirty="0"/>
              <a:t>para recoger datos mediante indicadores, procesarlos y obtener la </a:t>
            </a:r>
            <a:r>
              <a:rPr lang="es-MX" dirty="0" smtClean="0"/>
              <a:t>información (</a:t>
            </a:r>
            <a:r>
              <a:rPr lang="es-MX" dirty="0"/>
              <a:t>elementos técnicos de gestión); unos métodos operacionales </a:t>
            </a:r>
            <a:r>
              <a:rPr lang="es-MX" dirty="0" smtClean="0"/>
              <a:t>tangibles </a:t>
            </a:r>
            <a:r>
              <a:rPr lang="es-MX" dirty="0"/>
              <a:t>que </a:t>
            </a:r>
            <a:r>
              <a:rPr lang="es-MX" dirty="0" smtClean="0"/>
              <a:t>soportan los </a:t>
            </a:r>
            <a:r>
              <a:rPr lang="es-MX" dirty="0"/>
              <a:t>conceptos (herramientas de gestión analíticas y procedimentales) y, finalmente, </a:t>
            </a:r>
            <a:r>
              <a:rPr lang="es-MX" dirty="0" smtClean="0"/>
              <a:t>el concepto</a:t>
            </a:r>
            <a:r>
              <a:rPr lang="es-MX" dirty="0"/>
              <a:t>, es decir, la </a:t>
            </a:r>
            <a:r>
              <a:rPr lang="es-MX" b="1" dirty="0"/>
              <a:t>idea </a:t>
            </a:r>
            <a:r>
              <a:rPr lang="es-MX" dirty="0"/>
              <a:t>de cómo alcanzar el desarrollo sostenible</a:t>
            </a:r>
            <a:r>
              <a:rPr lang="es-MX" dirty="0" smtClean="0"/>
              <a:t>.</a:t>
            </a:r>
          </a:p>
          <a:p>
            <a:pPr marL="0" indent="0">
              <a:buNone/>
            </a:pPr>
            <a:endParaRPr lang="es-MX" dirty="0" smtClean="0"/>
          </a:p>
          <a:p>
            <a:pPr marL="0" indent="0" algn="ctr">
              <a:buNone/>
            </a:pPr>
            <a:r>
              <a:rPr lang="es-MX" b="1" dirty="0"/>
              <a:t>Dado que las decisiones deben sustentarse </a:t>
            </a:r>
            <a:r>
              <a:rPr lang="es-MX" b="1" dirty="0" smtClean="0"/>
              <a:t>por decisiones </a:t>
            </a:r>
            <a:r>
              <a:rPr lang="es-MX" b="1" dirty="0"/>
              <a:t>ambientales y de mercado, es </a:t>
            </a:r>
            <a:r>
              <a:rPr lang="es-MX" b="1" dirty="0" smtClean="0"/>
              <a:t>imprescindible considerar </a:t>
            </a:r>
            <a:r>
              <a:rPr lang="es-MX" b="1" dirty="0"/>
              <a:t>los aspectos sociales, tecnológicos </a:t>
            </a:r>
            <a:r>
              <a:rPr lang="es-MX" b="1" dirty="0" smtClean="0"/>
              <a:t>y </a:t>
            </a:r>
            <a:r>
              <a:rPr lang="en-US" b="1" dirty="0" smtClean="0"/>
              <a:t>económicos.</a:t>
            </a:r>
          </a:p>
          <a:p>
            <a:pPr marL="0" indent="0" algn="ctr">
              <a:buNone/>
            </a:pPr>
            <a:endParaRPr lang="en-US" b="1" dirty="0" smtClean="0"/>
          </a:p>
          <a:p>
            <a:pPr algn="just"/>
            <a:r>
              <a:rPr lang="es-MX" dirty="0"/>
              <a:t>Las herramientas de gestión ambiental pueden ir enfocadas hacia procesos o bien </a:t>
            </a:r>
            <a:r>
              <a:rPr lang="es-MX" dirty="0" smtClean="0"/>
              <a:t>hacia productos</a:t>
            </a:r>
            <a:r>
              <a:rPr lang="es-MX" dirty="0"/>
              <a:t>, tal y como se muestra en la </a:t>
            </a:r>
            <a:r>
              <a:rPr lang="es-MX" dirty="0" smtClean="0"/>
              <a:t>tabla a continuación, un </a:t>
            </a:r>
            <a:r>
              <a:rPr lang="es-MX" dirty="0"/>
              <a:t>aspecto importante a </a:t>
            </a:r>
            <a:r>
              <a:rPr lang="es-MX" dirty="0" smtClean="0"/>
              <a:t>destacar es que </a:t>
            </a:r>
            <a:r>
              <a:rPr lang="es-MX" dirty="0"/>
              <a:t>la </a:t>
            </a:r>
            <a:r>
              <a:rPr lang="es-MX" dirty="0" smtClean="0"/>
              <a:t>Evaluación </a:t>
            </a:r>
            <a:r>
              <a:rPr lang="es-MX" dirty="0"/>
              <a:t>de Impacto Ambiental (EIA) es una herramienta de </a:t>
            </a:r>
            <a:r>
              <a:rPr lang="es-MX" dirty="0" smtClean="0"/>
              <a:t>pronóstico</a:t>
            </a:r>
            <a:r>
              <a:rPr lang="es-MX" dirty="0"/>
              <a:t>, </a:t>
            </a:r>
            <a:r>
              <a:rPr lang="es-MX" dirty="0" smtClean="0"/>
              <a:t>es decir</a:t>
            </a:r>
            <a:r>
              <a:rPr lang="es-MX" dirty="0"/>
              <a:t>, de lo que no existe, en la fase de proyecto, mientras que la Auditoría </a:t>
            </a:r>
            <a:r>
              <a:rPr lang="es-MX" dirty="0" smtClean="0"/>
              <a:t>Ambiental es </a:t>
            </a:r>
            <a:r>
              <a:rPr lang="es-MX" dirty="0"/>
              <a:t>una herramienta de diagnóstico, de lo que existe en la realidad, en la fase </a:t>
            </a:r>
            <a:r>
              <a:rPr lang="es-MX" dirty="0" smtClean="0"/>
              <a:t>de explotación y/o </a:t>
            </a:r>
            <a:r>
              <a:rPr lang="es-MX" dirty="0"/>
              <a:t>cierre de la actividad.</a:t>
            </a:r>
            <a:endParaRPr lang="en-US" dirty="0"/>
          </a:p>
        </p:txBody>
      </p:sp>
    </p:spTree>
    <p:extLst>
      <p:ext uri="{BB962C8B-B14F-4D97-AF65-F5344CB8AC3E}">
        <p14:creationId xmlns:p14="http://schemas.microsoft.com/office/powerpoint/2010/main" val="1494753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a 4"/>
          <p:cNvGraphicFramePr>
            <a:graphicFrameLocks noGrp="1"/>
          </p:cNvGraphicFramePr>
          <p:nvPr>
            <p:extLst>
              <p:ext uri="{D42A27DB-BD31-4B8C-83A1-F6EECF244321}">
                <p14:modId xmlns:p14="http://schemas.microsoft.com/office/powerpoint/2010/main" val="66227822"/>
              </p:ext>
            </p:extLst>
          </p:nvPr>
        </p:nvGraphicFramePr>
        <p:xfrm>
          <a:off x="1574800" y="1725503"/>
          <a:ext cx="9194019" cy="3345898"/>
        </p:xfrm>
        <a:graphic>
          <a:graphicData uri="http://schemas.openxmlformats.org/drawingml/2006/table">
            <a:tbl>
              <a:tblPr firstRow="1" bandRow="1">
                <a:tableStyleId>{93296810-A885-4BE3-A3E7-6D5BEEA58F35}</a:tableStyleId>
              </a:tblPr>
              <a:tblGrid>
                <a:gridCol w="3064673">
                  <a:extLst>
                    <a:ext uri="{9D8B030D-6E8A-4147-A177-3AD203B41FA5}">
                      <a16:colId xmlns:a16="http://schemas.microsoft.com/office/drawing/2014/main" val="163921634"/>
                    </a:ext>
                  </a:extLst>
                </a:gridCol>
                <a:gridCol w="3064673">
                  <a:extLst>
                    <a:ext uri="{9D8B030D-6E8A-4147-A177-3AD203B41FA5}">
                      <a16:colId xmlns:a16="http://schemas.microsoft.com/office/drawing/2014/main" val="3870989037"/>
                    </a:ext>
                  </a:extLst>
                </a:gridCol>
                <a:gridCol w="3064673">
                  <a:extLst>
                    <a:ext uri="{9D8B030D-6E8A-4147-A177-3AD203B41FA5}">
                      <a16:colId xmlns:a16="http://schemas.microsoft.com/office/drawing/2014/main" val="4100983199"/>
                    </a:ext>
                  </a:extLst>
                </a:gridCol>
              </a:tblGrid>
              <a:tr h="751540">
                <a:tc>
                  <a:txBody>
                    <a:bodyPr/>
                    <a:lstStyle/>
                    <a:p>
                      <a:pPr algn="ctr"/>
                      <a:endParaRPr lang="en-US" sz="2400" dirty="0"/>
                    </a:p>
                  </a:txBody>
                  <a:tcPr anchor="ctr"/>
                </a:tc>
                <a:tc>
                  <a:txBody>
                    <a:bodyPr/>
                    <a:lstStyle/>
                    <a:p>
                      <a:pPr algn="ctr"/>
                      <a:r>
                        <a:rPr lang="es-MX" sz="2400" dirty="0" smtClean="0"/>
                        <a:t>PROCESOS</a:t>
                      </a:r>
                      <a:endParaRPr lang="en-US" sz="2400" dirty="0"/>
                    </a:p>
                  </a:txBody>
                  <a:tcPr anchor="ctr"/>
                </a:tc>
                <a:tc>
                  <a:txBody>
                    <a:bodyPr/>
                    <a:lstStyle/>
                    <a:p>
                      <a:pPr algn="ctr"/>
                      <a:r>
                        <a:rPr lang="es-MX" sz="2400" dirty="0" smtClean="0"/>
                        <a:t>PRODUCTOS</a:t>
                      </a:r>
                      <a:endParaRPr lang="en-US" sz="2400" dirty="0"/>
                    </a:p>
                  </a:txBody>
                  <a:tcPr anchor="ctr"/>
                </a:tc>
                <a:extLst>
                  <a:ext uri="{0D108BD9-81ED-4DB2-BD59-A6C34878D82A}">
                    <a16:rowId xmlns:a16="http://schemas.microsoft.com/office/drawing/2014/main" val="3967153410"/>
                  </a:ext>
                </a:extLst>
              </a:tr>
              <a:tr h="1297179">
                <a:tc>
                  <a:txBody>
                    <a:bodyPr/>
                    <a:lstStyle/>
                    <a:p>
                      <a:pPr algn="ctr"/>
                      <a:r>
                        <a:rPr lang="es-MX" sz="2400" dirty="0" smtClean="0"/>
                        <a:t>Pronóstico </a:t>
                      </a:r>
                    </a:p>
                    <a:p>
                      <a:pPr algn="ctr"/>
                      <a:r>
                        <a:rPr lang="es-MX" sz="2400" dirty="0" smtClean="0"/>
                        <a:t>(Examen de lo nuevo)</a:t>
                      </a:r>
                      <a:endParaRPr lang="en-US" sz="2400" dirty="0"/>
                    </a:p>
                  </a:txBody>
                  <a:tcPr anchor="ctr"/>
                </a:tc>
                <a:tc>
                  <a:txBody>
                    <a:bodyPr/>
                    <a:lstStyle/>
                    <a:p>
                      <a:pPr algn="ctr"/>
                      <a:r>
                        <a:rPr lang="es-MX" sz="2400" dirty="0" smtClean="0"/>
                        <a:t>EIA</a:t>
                      </a:r>
                      <a:endParaRPr lang="en-US" sz="2400" dirty="0"/>
                    </a:p>
                  </a:txBody>
                  <a:tcPr anchor="ctr"/>
                </a:tc>
                <a:tc rowSpan="2">
                  <a:txBody>
                    <a:bodyPr/>
                    <a:lstStyle/>
                    <a:p>
                      <a:pPr algn="ctr"/>
                      <a:r>
                        <a:rPr lang="es-MX" sz="2400" dirty="0" smtClean="0"/>
                        <a:t>Análisis de Ciclo de Vida</a:t>
                      </a:r>
                    </a:p>
                    <a:p>
                      <a:pPr algn="ctr"/>
                      <a:r>
                        <a:rPr lang="es-MX" sz="2400" dirty="0" smtClean="0"/>
                        <a:t>Eco etiquetas</a:t>
                      </a:r>
                    </a:p>
                    <a:p>
                      <a:pPr algn="ctr"/>
                      <a:r>
                        <a:rPr lang="es-MX" sz="2400" dirty="0" smtClean="0"/>
                        <a:t>Tutela</a:t>
                      </a:r>
                      <a:r>
                        <a:rPr lang="es-MX" sz="2400" baseline="0" dirty="0" smtClean="0"/>
                        <a:t> de productos</a:t>
                      </a:r>
                      <a:endParaRPr lang="en-US" sz="2400" dirty="0"/>
                    </a:p>
                  </a:txBody>
                  <a:tcPr anchor="ctr"/>
                </a:tc>
                <a:extLst>
                  <a:ext uri="{0D108BD9-81ED-4DB2-BD59-A6C34878D82A}">
                    <a16:rowId xmlns:a16="http://schemas.microsoft.com/office/drawing/2014/main" val="2945489820"/>
                  </a:ext>
                </a:extLst>
              </a:tr>
              <a:tr h="1297179">
                <a:tc>
                  <a:txBody>
                    <a:bodyPr/>
                    <a:lstStyle/>
                    <a:p>
                      <a:pPr algn="ctr"/>
                      <a:r>
                        <a:rPr lang="es-MX" sz="2400" dirty="0" smtClean="0"/>
                        <a:t>Diagnóstico </a:t>
                      </a:r>
                    </a:p>
                    <a:p>
                      <a:pPr algn="ctr"/>
                      <a:r>
                        <a:rPr lang="es-MX" sz="2400" dirty="0" smtClean="0"/>
                        <a:t>(examen de los existente)</a:t>
                      </a:r>
                      <a:endParaRPr lang="en-US" sz="2400" dirty="0"/>
                    </a:p>
                  </a:txBody>
                  <a:tcPr anchor="ctr"/>
                </a:tc>
                <a:tc>
                  <a:txBody>
                    <a:bodyPr/>
                    <a:lstStyle/>
                    <a:p>
                      <a:pPr algn="ctr"/>
                      <a:r>
                        <a:rPr lang="es-MX" sz="2400" dirty="0" smtClean="0"/>
                        <a:t>AA</a:t>
                      </a:r>
                      <a:endParaRPr lang="en-US" sz="2400" dirty="0"/>
                    </a:p>
                  </a:txBody>
                  <a:tcPr anchor="ctr"/>
                </a:tc>
                <a:tc vMerge="1">
                  <a:txBody>
                    <a:bodyPr/>
                    <a:lstStyle/>
                    <a:p>
                      <a:endParaRPr lang="en-US" dirty="0"/>
                    </a:p>
                  </a:txBody>
                  <a:tcPr/>
                </a:tc>
                <a:extLst>
                  <a:ext uri="{0D108BD9-81ED-4DB2-BD59-A6C34878D82A}">
                    <a16:rowId xmlns:a16="http://schemas.microsoft.com/office/drawing/2014/main" val="2267695853"/>
                  </a:ext>
                </a:extLst>
              </a:tr>
            </a:tbl>
          </a:graphicData>
        </a:graphic>
      </p:graphicFrame>
      <p:sp>
        <p:nvSpPr>
          <p:cNvPr id="7" name="Rectángulo 6"/>
          <p:cNvSpPr/>
          <p:nvPr/>
        </p:nvSpPr>
        <p:spPr>
          <a:xfrm>
            <a:off x="2877215" y="865461"/>
            <a:ext cx="6319036" cy="584775"/>
          </a:xfrm>
          <a:prstGeom prst="rect">
            <a:avLst/>
          </a:prstGeom>
        </p:spPr>
        <p:txBody>
          <a:bodyPr wrap="square">
            <a:spAutoFit/>
          </a:bodyPr>
          <a:lstStyle/>
          <a:p>
            <a:r>
              <a:rPr lang="en-US" sz="3200" b="0" i="0" u="none" strike="noStrike" baseline="0" dirty="0" smtClean="0">
                <a:solidFill>
                  <a:srgbClr val="313130"/>
                </a:solidFill>
              </a:rPr>
              <a:t>Herramientas de gestión ambienta</a:t>
            </a:r>
            <a:r>
              <a:rPr lang="en-US" sz="3200" b="0" i="0" u="none" strike="noStrike" baseline="0" dirty="0" smtClean="0">
                <a:solidFill>
                  <a:srgbClr val="151616"/>
                </a:solidFill>
              </a:rPr>
              <a:t>l.</a:t>
            </a:r>
            <a:endParaRPr lang="en-US" sz="3200" dirty="0"/>
          </a:p>
        </p:txBody>
      </p:sp>
    </p:spTree>
    <p:extLst>
      <p:ext uri="{BB962C8B-B14F-4D97-AF65-F5344CB8AC3E}">
        <p14:creationId xmlns:p14="http://schemas.microsoft.com/office/powerpoint/2010/main" val="14456374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52697" y="378821"/>
            <a:ext cx="11364686" cy="6283235"/>
          </a:xfrm>
        </p:spPr>
        <p:txBody>
          <a:bodyPr>
            <a:normAutofit lnSpcReduction="10000"/>
          </a:bodyPr>
          <a:lstStyle/>
          <a:p>
            <a:r>
              <a:rPr lang="es-MX" dirty="0" smtClean="0"/>
              <a:t>En los países de mayor potencial económico, la educación, los servicios sociales y la sanidad, son mayoritariamente eficientes, así como la preocupación por la </a:t>
            </a:r>
            <a:r>
              <a:rPr lang="es-MX" b="1" dirty="0" smtClean="0"/>
              <a:t>preservación </a:t>
            </a:r>
            <a:r>
              <a:rPr lang="es-MX" dirty="0" smtClean="0"/>
              <a:t>del medio ambiente, que se traduce en métodos de recogida selectiva, </a:t>
            </a:r>
            <a:r>
              <a:rPr lang="es-MX" b="1" dirty="0" smtClean="0"/>
              <a:t>tecnologías l</a:t>
            </a:r>
            <a:r>
              <a:rPr lang="es-MX" dirty="0" smtClean="0"/>
              <a:t>impias de combustión, una mayor educación ambiental, etc.</a:t>
            </a:r>
          </a:p>
          <a:p>
            <a:r>
              <a:rPr lang="es-MX" dirty="0" smtClean="0"/>
              <a:t>Por otro lado, el hecho de que la mayoría de los países en vía de desarrollo dispongan </a:t>
            </a:r>
            <a:r>
              <a:rPr lang="es-MX" b="1" dirty="0" smtClean="0"/>
              <a:t>de </a:t>
            </a:r>
            <a:r>
              <a:rPr lang="es-MX" dirty="0" smtClean="0"/>
              <a:t>los recursos naturales, pero su explotación corra a cargo de las </a:t>
            </a:r>
            <a:r>
              <a:rPr lang="es-MX" b="1" dirty="0" smtClean="0"/>
              <a:t>naciones </a:t>
            </a:r>
            <a:r>
              <a:rPr lang="es-MX" dirty="0" smtClean="0"/>
              <a:t>industrializadas, hace que la única solución realista para conservar el medio </a:t>
            </a:r>
            <a:r>
              <a:rPr lang="es-MX" b="1" dirty="0" smtClean="0"/>
              <a:t>ambiente </a:t>
            </a:r>
            <a:r>
              <a:rPr lang="es-MX" dirty="0" smtClean="0"/>
              <a:t>sea un desarrollo sostenible, pleno </a:t>
            </a:r>
            <a:r>
              <a:rPr lang="es-MX" dirty="0" smtClean="0"/>
              <a:t>y </a:t>
            </a:r>
            <a:r>
              <a:rPr lang="es-MX" dirty="0" smtClean="0"/>
              <a:t>eficaz, de todos y cada uno de los </a:t>
            </a:r>
            <a:r>
              <a:rPr lang="es-MX" b="1" dirty="0" smtClean="0"/>
              <a:t>países que </a:t>
            </a:r>
            <a:r>
              <a:rPr lang="en-US" dirty="0" smtClean="0"/>
              <a:t>componen el planeta Tierra. </a:t>
            </a:r>
          </a:p>
          <a:p>
            <a:r>
              <a:rPr lang="es-MX" dirty="0" smtClean="0"/>
              <a:t>La </a:t>
            </a:r>
            <a:r>
              <a:rPr lang="es-MX" b="1" dirty="0" smtClean="0"/>
              <a:t>Ingeniería Ambiental, </a:t>
            </a:r>
            <a:r>
              <a:rPr lang="es-MX" dirty="0" smtClean="0"/>
              <a:t>en comparación con muchas ciencias, es una disciplina moderna (posterior a la Segunda Guerra Mundial) que ha tenido un gran eco </a:t>
            </a:r>
            <a:r>
              <a:rPr lang="es-MX" b="1" dirty="0" smtClean="0"/>
              <a:t>en las ú</a:t>
            </a:r>
            <a:r>
              <a:rPr lang="es-MX" dirty="0" smtClean="0"/>
              <a:t>ltimas décadas del siglo XX. Puede definirse como </a:t>
            </a:r>
            <a:r>
              <a:rPr lang="es-MX" i="1" dirty="0" smtClean="0"/>
              <a:t>la rama de la ingeniería que se ocupa de proteger el medio ambiente de los efectos potencialmente dañinos de las actividades humanas, proteger a las poblaciones humanas de los factores ambientales adversos y mejorar la calidad ambiental para la salud y el bienestar humano.</a:t>
            </a:r>
          </a:p>
        </p:txBody>
      </p:sp>
    </p:spTree>
    <p:extLst>
      <p:ext uri="{BB962C8B-B14F-4D97-AF65-F5344CB8AC3E}">
        <p14:creationId xmlns:p14="http://schemas.microsoft.com/office/powerpoint/2010/main" val="712168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26571" y="561702"/>
            <a:ext cx="11469189" cy="5930537"/>
          </a:xfrm>
        </p:spPr>
        <p:txBody>
          <a:bodyPr>
            <a:normAutofit/>
          </a:bodyPr>
          <a:lstStyle/>
          <a:p>
            <a:pPr marL="0" indent="0">
              <a:buNone/>
            </a:pPr>
            <a:r>
              <a:rPr lang="es-MX" dirty="0"/>
              <a:t>La </a:t>
            </a:r>
            <a:r>
              <a:rPr lang="es-MX" dirty="0" smtClean="0"/>
              <a:t>ingeniería Ambiental </a:t>
            </a:r>
            <a:r>
              <a:rPr lang="es-MX" dirty="0"/>
              <a:t>se </a:t>
            </a:r>
            <a:r>
              <a:rPr lang="es-MX" dirty="0" smtClean="0"/>
              <a:t>ocupa, entre </a:t>
            </a:r>
            <a:r>
              <a:rPr lang="es-MX" dirty="0"/>
              <a:t>otros, de </a:t>
            </a:r>
            <a:r>
              <a:rPr lang="es-MX" dirty="0" smtClean="0"/>
              <a:t>los </a:t>
            </a:r>
            <a:r>
              <a:rPr lang="es-MX" dirty="0"/>
              <a:t>siguientes campos</a:t>
            </a:r>
            <a:r>
              <a:rPr lang="es-MX" dirty="0" smtClean="0"/>
              <a:t>:</a:t>
            </a:r>
          </a:p>
          <a:p>
            <a:r>
              <a:rPr lang="es-MX" dirty="0" smtClean="0"/>
              <a:t>Tratamiento de aguas</a:t>
            </a:r>
          </a:p>
          <a:p>
            <a:r>
              <a:rPr lang="es-MX" dirty="0" smtClean="0"/>
              <a:t>Calidad del aire</a:t>
            </a:r>
          </a:p>
          <a:p>
            <a:r>
              <a:rPr lang="es-MX" dirty="0" smtClean="0"/>
              <a:t>Ecología</a:t>
            </a:r>
          </a:p>
          <a:p>
            <a:r>
              <a:rPr lang="es-MX" dirty="0" smtClean="0"/>
              <a:t>Microbiología</a:t>
            </a:r>
          </a:p>
          <a:p>
            <a:r>
              <a:rPr lang="es-MX" dirty="0" smtClean="0"/>
              <a:t>Residuos Sólidos</a:t>
            </a:r>
          </a:p>
          <a:p>
            <a:r>
              <a:rPr lang="es-MX" dirty="0" smtClean="0"/>
              <a:t>Contaminación acústica y vibraciones</a:t>
            </a:r>
          </a:p>
          <a:p>
            <a:pPr marL="0" indent="0">
              <a:buNone/>
            </a:pPr>
            <a:endParaRPr lang="es-MX" dirty="0" smtClean="0"/>
          </a:p>
          <a:p>
            <a:pPr marL="0" indent="0">
              <a:buNone/>
            </a:pPr>
            <a:r>
              <a:rPr lang="es-MX" dirty="0" smtClean="0"/>
              <a:t>En </a:t>
            </a:r>
            <a:r>
              <a:rPr lang="es-MX" dirty="0"/>
              <a:t>este contexto, los ingenieros </a:t>
            </a:r>
            <a:r>
              <a:rPr lang="es-MX" dirty="0" smtClean="0"/>
              <a:t>especialistas </a:t>
            </a:r>
            <a:r>
              <a:rPr lang="es-MX" dirty="0"/>
              <a:t>no sólo deben limitarse a </a:t>
            </a:r>
            <a:r>
              <a:rPr lang="es-MX" dirty="0" smtClean="0"/>
              <a:t>diseñar proyectos </a:t>
            </a:r>
            <a:r>
              <a:rPr lang="es-MX" dirty="0"/>
              <a:t>y ponerlos en marcha, sino que, entre otras cosas, han </a:t>
            </a:r>
            <a:r>
              <a:rPr lang="es-MX" dirty="0" smtClean="0"/>
              <a:t>de</a:t>
            </a:r>
            <a:r>
              <a:rPr lang="en-US" dirty="0" smtClean="0"/>
              <a:t> </a:t>
            </a:r>
            <a:r>
              <a:rPr lang="en-US" dirty="0" err="1"/>
              <a:t>evaluar</a:t>
            </a:r>
            <a:r>
              <a:rPr lang="en-US" dirty="0"/>
              <a:t> el impacto ambiental</a:t>
            </a:r>
            <a:r>
              <a:rPr lang="en-US" dirty="0" smtClean="0"/>
              <a:t>; </a:t>
            </a:r>
            <a:r>
              <a:rPr lang="es-MX" dirty="0" smtClean="0"/>
              <a:t>hacer </a:t>
            </a:r>
            <a:r>
              <a:rPr lang="es-MX" dirty="0"/>
              <a:t>un uso racional de los materiales</a:t>
            </a:r>
            <a:r>
              <a:rPr lang="es-MX" dirty="0" smtClean="0"/>
              <a:t>; gestionar </a:t>
            </a:r>
            <a:r>
              <a:rPr lang="es-MX" dirty="0"/>
              <a:t>los residuos y efluentes generados; </a:t>
            </a:r>
            <a:r>
              <a:rPr lang="es-MX" dirty="0" smtClean="0"/>
              <a:t>y </a:t>
            </a:r>
            <a:r>
              <a:rPr lang="en-US" dirty="0" err="1" smtClean="0"/>
              <a:t>plantearse</a:t>
            </a:r>
            <a:r>
              <a:rPr lang="en-US" dirty="0" smtClean="0"/>
              <a:t> </a:t>
            </a:r>
            <a:r>
              <a:rPr lang="en-US" dirty="0" err="1"/>
              <a:t>cuestiones</a:t>
            </a:r>
            <a:r>
              <a:rPr lang="en-US" dirty="0"/>
              <a:t> </a:t>
            </a:r>
            <a:r>
              <a:rPr lang="en-US" dirty="0" err="1"/>
              <a:t>éticas</a:t>
            </a:r>
            <a:r>
              <a:rPr lang="en-US" dirty="0"/>
              <a:t>.</a:t>
            </a:r>
            <a:endParaRPr lang="es-MX" dirty="0" smtClean="0"/>
          </a:p>
          <a:p>
            <a:endParaRPr lang="en-US" dirty="0"/>
          </a:p>
        </p:txBody>
      </p:sp>
    </p:spTree>
    <p:extLst>
      <p:ext uri="{BB962C8B-B14F-4D97-AF65-F5344CB8AC3E}">
        <p14:creationId xmlns:p14="http://schemas.microsoft.com/office/powerpoint/2010/main" val="1443527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b="1" dirty="0"/>
              <a:t>EL DESARROLLO SOSTENIBLE O SUSTENTABLE</a:t>
            </a:r>
            <a:endParaRPr lang="en-US" dirty="0"/>
          </a:p>
        </p:txBody>
      </p:sp>
      <p:sp>
        <p:nvSpPr>
          <p:cNvPr id="3" name="Marcador de contenido 2"/>
          <p:cNvSpPr>
            <a:spLocks noGrp="1"/>
          </p:cNvSpPr>
          <p:nvPr>
            <p:ph idx="1"/>
          </p:nvPr>
        </p:nvSpPr>
        <p:spPr>
          <a:xfrm>
            <a:off x="561703" y="1502230"/>
            <a:ext cx="11129553" cy="5107576"/>
          </a:xfrm>
        </p:spPr>
        <p:txBody>
          <a:bodyPr>
            <a:normAutofit fontScale="77500" lnSpcReduction="20000"/>
          </a:bodyPr>
          <a:lstStyle/>
          <a:p>
            <a:pPr marL="0" indent="0">
              <a:buNone/>
            </a:pPr>
            <a:r>
              <a:rPr lang="es-MX" dirty="0"/>
              <a:t>El término desarrollo sostenible o sustentable fue acuñado por la </a:t>
            </a:r>
            <a:endParaRPr lang="es-MX" dirty="0" smtClean="0"/>
          </a:p>
          <a:p>
            <a:pPr marL="0" indent="0">
              <a:buNone/>
            </a:pPr>
            <a:r>
              <a:rPr lang="es-MX" i="1" dirty="0" err="1" smtClean="0"/>
              <a:t>lnternational</a:t>
            </a:r>
            <a:r>
              <a:rPr lang="es-MX" i="1" dirty="0" smtClean="0"/>
              <a:t> </a:t>
            </a:r>
            <a:r>
              <a:rPr lang="es-MX" i="1" dirty="0" err="1"/>
              <a:t>Union</a:t>
            </a:r>
            <a:r>
              <a:rPr lang="es-MX" i="1" dirty="0"/>
              <a:t> </a:t>
            </a:r>
            <a:r>
              <a:rPr lang="es-MX" i="1" dirty="0" err="1" smtClean="0"/>
              <a:t>for</a:t>
            </a:r>
            <a:r>
              <a:rPr lang="es-MX" i="1" dirty="0" smtClean="0"/>
              <a:t> </a:t>
            </a:r>
            <a:r>
              <a:rPr lang="es-MX" i="1" dirty="0" err="1" smtClean="0"/>
              <a:t>The</a:t>
            </a:r>
            <a:r>
              <a:rPr lang="es-MX" i="1" dirty="0" smtClean="0"/>
              <a:t> </a:t>
            </a:r>
            <a:r>
              <a:rPr lang="es-MX" i="1" dirty="0" err="1"/>
              <a:t>Conservation</a:t>
            </a:r>
            <a:r>
              <a:rPr lang="es-MX" i="1" dirty="0"/>
              <a:t> of </a:t>
            </a:r>
            <a:r>
              <a:rPr lang="es-MX" i="1" dirty="0" err="1"/>
              <a:t>Nature</a:t>
            </a:r>
            <a:r>
              <a:rPr lang="es-MX" i="1" dirty="0"/>
              <a:t> </a:t>
            </a:r>
            <a:r>
              <a:rPr lang="es-MX" dirty="0"/>
              <a:t>(IUCN), aunque su popularidad tiene su origen en </a:t>
            </a:r>
            <a:r>
              <a:rPr lang="es-MX" dirty="0" smtClean="0"/>
              <a:t>el </a:t>
            </a:r>
            <a:r>
              <a:rPr lang="en-US" dirty="0" err="1" smtClean="0"/>
              <a:t>conocido</a:t>
            </a:r>
            <a:r>
              <a:rPr lang="en-US" dirty="0" smtClean="0"/>
              <a:t> </a:t>
            </a:r>
            <a:r>
              <a:rPr lang="en-US" dirty="0" err="1"/>
              <a:t>informe</a:t>
            </a:r>
            <a:r>
              <a:rPr lang="en-US" dirty="0"/>
              <a:t> </a:t>
            </a:r>
            <a:r>
              <a:rPr lang="en-US" dirty="0" smtClean="0"/>
              <a:t>“</a:t>
            </a:r>
            <a:r>
              <a:rPr lang="en-US" dirty="0" err="1" smtClean="0"/>
              <a:t>Nuestro</a:t>
            </a:r>
            <a:r>
              <a:rPr lang="en-US" dirty="0" smtClean="0"/>
              <a:t> </a:t>
            </a:r>
            <a:r>
              <a:rPr lang="en-US" dirty="0" err="1"/>
              <a:t>futuro</a:t>
            </a:r>
            <a:r>
              <a:rPr lang="en-US" dirty="0"/>
              <a:t> </a:t>
            </a:r>
            <a:r>
              <a:rPr lang="en-US" dirty="0" err="1"/>
              <a:t>común</a:t>
            </a:r>
            <a:r>
              <a:rPr lang="en-US" dirty="0"/>
              <a:t>" o </a:t>
            </a:r>
            <a:r>
              <a:rPr lang="en-US" dirty="0" err="1"/>
              <a:t>informe</a:t>
            </a:r>
            <a:r>
              <a:rPr lang="en-US" dirty="0"/>
              <a:t> </a:t>
            </a:r>
            <a:r>
              <a:rPr lang="en-US" dirty="0" err="1"/>
              <a:t>Bruntland</a:t>
            </a:r>
            <a:r>
              <a:rPr lang="en-US" dirty="0"/>
              <a:t> (WCED, 1987</a:t>
            </a:r>
            <a:r>
              <a:rPr lang="en-US" dirty="0" smtClean="0"/>
              <a:t>), </a:t>
            </a:r>
            <a:r>
              <a:rPr lang="es-MX" dirty="0" smtClean="0"/>
              <a:t>preparado </a:t>
            </a:r>
            <a:r>
              <a:rPr lang="es-MX" dirty="0"/>
              <a:t>por la Comisión </a:t>
            </a:r>
            <a:r>
              <a:rPr lang="es-MX" dirty="0" err="1"/>
              <a:t>Bruntland</a:t>
            </a:r>
            <a:r>
              <a:rPr lang="es-MX" dirty="0"/>
              <a:t> de Naciones Unidas, en el que se lee</a:t>
            </a:r>
            <a:r>
              <a:rPr lang="es-MX" dirty="0" smtClean="0"/>
              <a:t>:</a:t>
            </a:r>
          </a:p>
          <a:p>
            <a:pPr marL="0" indent="0">
              <a:buNone/>
            </a:pPr>
            <a:endParaRPr lang="es-MX" dirty="0" smtClean="0"/>
          </a:p>
          <a:p>
            <a:pPr marL="0" indent="0">
              <a:buNone/>
            </a:pPr>
            <a:r>
              <a:rPr lang="es-MX" i="1" dirty="0" smtClean="0"/>
              <a:t>“Desarrollo </a:t>
            </a:r>
            <a:r>
              <a:rPr lang="es-MX" i="1" dirty="0"/>
              <a:t>sustentable </a:t>
            </a:r>
            <a:r>
              <a:rPr lang="es-MX" i="1" dirty="0" smtClean="0"/>
              <a:t>es </a:t>
            </a:r>
            <a:r>
              <a:rPr lang="es-MX" i="1" dirty="0"/>
              <a:t>el </a:t>
            </a:r>
            <a:r>
              <a:rPr lang="es-MX" i="1" dirty="0" smtClean="0"/>
              <a:t>desarrollo que satisface </a:t>
            </a:r>
            <a:r>
              <a:rPr lang="es-MX" i="1" dirty="0"/>
              <a:t>las necesidades </a:t>
            </a:r>
            <a:r>
              <a:rPr lang="es-MX" i="1" dirty="0" smtClean="0"/>
              <a:t>actuales sin </a:t>
            </a:r>
            <a:r>
              <a:rPr lang="es-MX" i="1" dirty="0"/>
              <a:t>comprometer la </a:t>
            </a:r>
            <a:r>
              <a:rPr lang="es-MX" i="1" dirty="0" smtClean="0"/>
              <a:t>capacidad de futuras generaciones de satisfacer sus propias necesidades”</a:t>
            </a:r>
            <a:endParaRPr lang="es-MX" dirty="0"/>
          </a:p>
          <a:p>
            <a:pPr marL="0" indent="0">
              <a:buNone/>
            </a:pPr>
            <a:r>
              <a:rPr lang="es-MX" dirty="0" smtClean="0"/>
              <a:t>Los </a:t>
            </a:r>
            <a:r>
              <a:rPr lang="es-MX" dirty="0"/>
              <a:t>componentes sustantivos en esta definición son las cuestiones de equidad, </a:t>
            </a:r>
            <a:r>
              <a:rPr lang="es-MX" dirty="0" smtClean="0"/>
              <a:t>tanto dentro </a:t>
            </a:r>
            <a:r>
              <a:rPr lang="es-MX" dirty="0"/>
              <a:t>de una misma generación como entre </a:t>
            </a:r>
            <a:r>
              <a:rPr lang="es-MX" dirty="0" smtClean="0"/>
              <a:t>distintas </a:t>
            </a:r>
            <a:r>
              <a:rPr lang="es-MX" dirty="0"/>
              <a:t>generaciones, y posibilita </a:t>
            </a:r>
            <a:r>
              <a:rPr lang="es-MX" dirty="0" smtClean="0"/>
              <a:t>que todas </a:t>
            </a:r>
            <a:r>
              <a:rPr lang="es-MX" dirty="0"/>
              <a:t>las generaciones, presentes Y futuras, aprovechen al máximo su </a:t>
            </a:r>
            <a:r>
              <a:rPr lang="es-MX" dirty="0" smtClean="0"/>
              <a:t>capacidad potencial</a:t>
            </a:r>
            <a:r>
              <a:rPr lang="es-MX" dirty="0"/>
              <a:t>. Sin embargo, la manera en que las actuales oportunidades están </a:t>
            </a:r>
            <a:r>
              <a:rPr lang="es-MX" dirty="0" smtClean="0"/>
              <a:t>distribuidas en </a:t>
            </a:r>
            <a:r>
              <a:rPr lang="es-MX" dirty="0"/>
              <a:t>realidad no es indiferente. Sería extraño que estuviéramos </a:t>
            </a:r>
            <a:r>
              <a:rPr lang="es-MX" dirty="0" smtClean="0"/>
              <a:t>preocupados profundamente </a:t>
            </a:r>
            <a:r>
              <a:rPr lang="es-MX" dirty="0"/>
              <a:t>por el bienestar de las generaciones futuras y nonatas, y dejáramos </a:t>
            </a:r>
            <a:r>
              <a:rPr lang="es-MX" dirty="0" smtClean="0"/>
              <a:t>del lado </a:t>
            </a:r>
            <a:r>
              <a:rPr lang="es-MX" dirty="0"/>
              <a:t>la triste suerte de los pobres de hoy. No obstante, a decir verdad, en la </a:t>
            </a:r>
            <a:r>
              <a:rPr lang="es-MX" dirty="0" smtClean="0"/>
              <a:t>actualidad ninguno </a:t>
            </a:r>
            <a:r>
              <a:rPr lang="es-MX" dirty="0"/>
              <a:t>de estos dos objetivos tiene asignada la prioridad que merece. </a:t>
            </a:r>
            <a:endParaRPr lang="es-MX" dirty="0" smtClean="0"/>
          </a:p>
          <a:p>
            <a:pPr marL="0" indent="0">
              <a:buNone/>
            </a:pPr>
            <a:r>
              <a:rPr lang="es-MX" dirty="0" smtClean="0"/>
              <a:t>Por consiguiente</a:t>
            </a:r>
            <a:r>
              <a:rPr lang="es-MX" dirty="0"/>
              <a:t>, tal vez una reestructuración de las pautas de distribución del ingreso</a:t>
            </a:r>
            <a:r>
              <a:rPr lang="es-MX" dirty="0" smtClean="0"/>
              <a:t>, producción </a:t>
            </a:r>
            <a:r>
              <a:rPr lang="es-MX" dirty="0"/>
              <a:t>Y consumo a escala mundial sería una condición previa necesaria para </a:t>
            </a:r>
            <a:r>
              <a:rPr lang="es-MX" dirty="0" smtClean="0"/>
              <a:t>toda estrategia </a:t>
            </a:r>
            <a:r>
              <a:rPr lang="es-MX" dirty="0"/>
              <a:t>viable de desarrollo sustentable</a:t>
            </a:r>
            <a:r>
              <a:rPr lang="es-MX" dirty="0" smtClean="0"/>
              <a:t>. </a:t>
            </a:r>
            <a:endParaRPr lang="en-US" dirty="0"/>
          </a:p>
        </p:txBody>
      </p:sp>
      <p:sp>
        <p:nvSpPr>
          <p:cNvPr id="4" name="Botón de acción: Hacia delante o Siguiente 3">
            <a:hlinkClick r:id="" action="ppaction://hlinkshowjump?jump=nextslide" highlightClick="1"/>
          </p:cNvPr>
          <p:cNvSpPr/>
          <p:nvPr/>
        </p:nvSpPr>
        <p:spPr>
          <a:xfrm>
            <a:off x="11053355" y="2481943"/>
            <a:ext cx="470262" cy="470263"/>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Botón de acción: Hacia delante o Siguiente 4">
            <a:hlinkClick r:id="rId2" action="ppaction://hlinksldjump" highlightClick="1"/>
          </p:cNvPr>
          <p:cNvSpPr/>
          <p:nvPr/>
        </p:nvSpPr>
        <p:spPr>
          <a:xfrm>
            <a:off x="11011989" y="6139542"/>
            <a:ext cx="470262" cy="470263"/>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759216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27017" y="574766"/>
            <a:ext cx="10726783" cy="5602197"/>
          </a:xfrm>
        </p:spPr>
        <p:txBody>
          <a:bodyPr>
            <a:normAutofit fontScale="92500" lnSpcReduction="10000"/>
          </a:bodyPr>
          <a:lstStyle/>
          <a:p>
            <a:r>
              <a:rPr lang="es-MX" dirty="0"/>
              <a:t>El </a:t>
            </a:r>
            <a:r>
              <a:rPr lang="es-MX" b="1" i="1" dirty="0"/>
              <a:t>Informe </a:t>
            </a:r>
            <a:r>
              <a:rPr lang="es-MX" b="1" i="1" dirty="0" err="1"/>
              <a:t>Brundtland</a:t>
            </a:r>
            <a:r>
              <a:rPr lang="es-MX" dirty="0"/>
              <a:t> es un informe publicado en 1987 para las </a:t>
            </a:r>
            <a:r>
              <a:rPr lang="es-MX" dirty="0">
                <a:hlinkClick r:id="rId2" tooltip="Organización de las Naciones Unidas"/>
              </a:rPr>
              <a:t>Naciones Unidas</a:t>
            </a:r>
            <a:r>
              <a:rPr lang="es-MX" dirty="0"/>
              <a:t>, que enfrenta y contrasta la postura del desarrollo económico actual junto con el de la sustentabilidad ambiental. Realizado por la Comisión </a:t>
            </a:r>
            <a:r>
              <a:rPr lang="es-MX" dirty="0" err="1"/>
              <a:t>Brundtland</a:t>
            </a:r>
            <a:r>
              <a:rPr lang="es-MX" dirty="0"/>
              <a:t> y liderado por la ex primera ministra noruega </a:t>
            </a:r>
            <a:r>
              <a:rPr lang="es-MX" dirty="0">
                <a:hlinkClick r:id="rId3" tooltip="Gro Harlem Brundtland"/>
              </a:rPr>
              <a:t>Gro Harlem </a:t>
            </a:r>
            <a:r>
              <a:rPr lang="es-MX" dirty="0" err="1">
                <a:hlinkClick r:id="rId3" tooltip="Gro Harlem Brundtland"/>
              </a:rPr>
              <a:t>Brundtland</a:t>
            </a:r>
            <a:r>
              <a:rPr lang="es-MX" dirty="0"/>
              <a:t>, el texto tiene el propósito de analizar, criticar y replantear las políticas de desarrollo económico globalizador, reconociendo que el actual avance social se está llevando a cabo a un costo medioambiental alto. El informe fue elaborado por distintas naciones en 1987 para la ONU, por una comisión encabezada por la doctora </a:t>
            </a:r>
            <a:r>
              <a:rPr lang="es-MX" dirty="0">
                <a:hlinkClick r:id="rId3" tooltip="Gro Harlem Brundtland"/>
              </a:rPr>
              <a:t>Gro Harlem Brundtland</a:t>
            </a:r>
            <a:r>
              <a:rPr lang="es-MX" dirty="0"/>
              <a:t>,</a:t>
            </a:r>
            <a:r>
              <a:rPr lang="es-MX" baseline="30000" dirty="0">
                <a:hlinkClick r:id="rId4"/>
              </a:rPr>
              <a:t>1</a:t>
            </a:r>
            <a:r>
              <a:rPr lang="es-MX" dirty="0"/>
              <a:t>​ entonces primera ministra de Noruega. Originalmente, se llamó Nuestro Futuro Común (</a:t>
            </a:r>
            <a:r>
              <a:rPr lang="es-MX" i="1" dirty="0" err="1"/>
              <a:t>Our</a:t>
            </a:r>
            <a:r>
              <a:rPr lang="es-MX" i="1" dirty="0"/>
              <a:t> </a:t>
            </a:r>
            <a:r>
              <a:rPr lang="es-MX" i="1" dirty="0" err="1"/>
              <a:t>Common</a:t>
            </a:r>
            <a:r>
              <a:rPr lang="es-MX" i="1" dirty="0"/>
              <a:t> </a:t>
            </a:r>
            <a:r>
              <a:rPr lang="es-MX" i="1" dirty="0" err="1"/>
              <a:t>Future</a:t>
            </a:r>
            <a:r>
              <a:rPr lang="es-MX" dirty="0"/>
              <a:t>, en inglés). En este informe, se utilizó por primera vez el término </a:t>
            </a:r>
            <a:r>
              <a:rPr lang="es-MX" dirty="0">
                <a:hlinkClick r:id="rId5" tooltip="Desarrollo sostenible"/>
              </a:rPr>
              <a:t>desarrollo sostenible</a:t>
            </a:r>
            <a:r>
              <a:rPr lang="es-MX" dirty="0"/>
              <a:t>, definido como aquel que </a:t>
            </a:r>
            <a:r>
              <a:rPr lang="es-MX" i="1" dirty="0"/>
              <a:t>satisface las necesidades del presente sin comprometer las necesidades de las futuras generaciones. </a:t>
            </a:r>
            <a:r>
              <a:rPr lang="es-MX" dirty="0"/>
              <a:t>Implica un cambio muy importante en cuanto a la idea de sustentabilidad, principalmente ecológica, y a un marco que da también énfasis al contexto económico y social del desarrollo. Este informe se ha convertido en un referente fundacional del desarrollo </a:t>
            </a:r>
            <a:r>
              <a:rPr lang="es-MX" dirty="0" smtClean="0"/>
              <a:t>sostenible.</a:t>
            </a:r>
            <a:endParaRPr lang="en-US" dirty="0"/>
          </a:p>
        </p:txBody>
      </p:sp>
    </p:spTree>
    <p:extLst>
      <p:ext uri="{BB962C8B-B14F-4D97-AF65-F5344CB8AC3E}">
        <p14:creationId xmlns:p14="http://schemas.microsoft.com/office/powerpoint/2010/main" val="10193093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509451" y="496389"/>
            <a:ext cx="10844349" cy="5680574"/>
          </a:xfrm>
        </p:spPr>
        <p:txBody>
          <a:bodyPr>
            <a:normAutofit fontScale="92500" lnSpcReduction="20000"/>
          </a:bodyPr>
          <a:lstStyle/>
          <a:p>
            <a:r>
              <a:rPr lang="es-MX" dirty="0" smtClean="0"/>
              <a:t>El concepto de desarrollo sustentable nació en un contexto de crisis económica y de revisión de los paradigmas de desarrollo. La crisis económica de la mayor parte del </a:t>
            </a:r>
            <a:r>
              <a:rPr lang="es-MX" dirty="0" smtClean="0"/>
              <a:t>mundo</a:t>
            </a:r>
            <a:r>
              <a:rPr lang="es-MX" dirty="0"/>
              <a:t>, la inestabilidad, el aumento de la pobreza, etc., ponían en entredicho </a:t>
            </a:r>
            <a:r>
              <a:rPr lang="es-MX" dirty="0" smtClean="0"/>
              <a:t>la viabilidad </a:t>
            </a:r>
            <a:r>
              <a:rPr lang="es-MX" dirty="0"/>
              <a:t>de los modelos convencionales, incluso, la propia idea de "desarrollo" </a:t>
            </a:r>
            <a:r>
              <a:rPr lang="es-MX" dirty="0" err="1" smtClean="0"/>
              <a:t>habia</a:t>
            </a:r>
            <a:r>
              <a:rPr lang="es-MX" dirty="0" smtClean="0"/>
              <a:t> sido </a:t>
            </a:r>
            <a:r>
              <a:rPr lang="es-MX" dirty="0"/>
              <a:t>desplazada de las políticas ante la urgente necesidad de estabilizar las economías </a:t>
            </a:r>
            <a:r>
              <a:rPr lang="es-MX" dirty="0" smtClean="0"/>
              <a:t>y </a:t>
            </a:r>
            <a:r>
              <a:rPr lang="en-US" dirty="0" err="1" smtClean="0"/>
              <a:t>recuperar</a:t>
            </a:r>
            <a:r>
              <a:rPr lang="en-US" dirty="0" smtClean="0"/>
              <a:t> </a:t>
            </a:r>
            <a:r>
              <a:rPr lang="en-US" dirty="0"/>
              <a:t>el </a:t>
            </a:r>
            <a:r>
              <a:rPr lang="en-US" dirty="0" err="1"/>
              <a:t>crecimiento</a:t>
            </a:r>
            <a:r>
              <a:rPr lang="en-US" dirty="0"/>
              <a:t> </a:t>
            </a:r>
            <a:r>
              <a:rPr lang="en-US" dirty="0" err="1"/>
              <a:t>económico</a:t>
            </a:r>
            <a:r>
              <a:rPr lang="en-US" dirty="0"/>
              <a:t>.</a:t>
            </a:r>
          </a:p>
          <a:p>
            <a:r>
              <a:rPr lang="es-MX" dirty="0"/>
              <a:t>El surgimiento de la idea del desarrollo sustentable tuvo repercusiones importantes </a:t>
            </a:r>
            <a:r>
              <a:rPr lang="es-MX" dirty="0" smtClean="0"/>
              <a:t>en todos </a:t>
            </a:r>
            <a:r>
              <a:rPr lang="es-MX" dirty="0"/>
              <a:t>los </a:t>
            </a:r>
            <a:r>
              <a:rPr lang="es-MX" dirty="0" smtClean="0"/>
              <a:t>medios, gracias </a:t>
            </a:r>
            <a:r>
              <a:rPr lang="es-MX" dirty="0"/>
              <a:t>a los esfuerzos de la Comisión de las Naciones Unidas sobre </a:t>
            </a:r>
            <a:r>
              <a:rPr lang="es-MX" dirty="0" smtClean="0"/>
              <a:t>el Medio </a:t>
            </a:r>
            <a:r>
              <a:rPr lang="es-MX" dirty="0"/>
              <a:t>Ambiente y Desarrollo (</a:t>
            </a:r>
            <a:r>
              <a:rPr lang="es-MX" dirty="0" smtClean="0"/>
              <a:t>CNUMAD), debido </a:t>
            </a:r>
            <a:r>
              <a:rPr lang="es-MX" dirty="0"/>
              <a:t>a la necesidad de </a:t>
            </a:r>
            <a:r>
              <a:rPr lang="es-MX" dirty="0" smtClean="0"/>
              <a:t>renovar concepciones </a:t>
            </a:r>
            <a:r>
              <a:rPr lang="es-MX" dirty="0"/>
              <a:t>y estrategias, buscando el desarrollo de las naciones pobres </a:t>
            </a:r>
            <a:r>
              <a:rPr lang="es-MX" dirty="0" smtClean="0"/>
              <a:t>y reorientando </a:t>
            </a:r>
            <a:r>
              <a:rPr lang="es-MX" dirty="0"/>
              <a:t>el proceso de industrialización de los países más avanzados.</a:t>
            </a:r>
          </a:p>
          <a:p>
            <a:r>
              <a:rPr lang="es-MX" dirty="0"/>
              <a:t>El concepto convencional de desarrollo se refería al </a:t>
            </a:r>
            <a:r>
              <a:rPr lang="es-MX" dirty="0" smtClean="0"/>
              <a:t>proceso </a:t>
            </a:r>
            <a:r>
              <a:rPr lang="es-MX" dirty="0"/>
              <a:t>de mejora de </a:t>
            </a:r>
            <a:r>
              <a:rPr lang="es-MX" dirty="0" smtClean="0"/>
              <a:t>las condiciones </a:t>
            </a:r>
            <a:r>
              <a:rPr lang="es-MX" dirty="0"/>
              <a:t>económicas y sociales de una nación. El enfoque de la Comisión buscó </a:t>
            </a:r>
            <a:r>
              <a:rPr lang="es-MX" dirty="0" smtClean="0"/>
              <a:t>ir más </a:t>
            </a:r>
            <a:r>
              <a:rPr lang="es-MX" dirty="0"/>
              <a:t>allá de la dimensión económica y social, </a:t>
            </a:r>
            <a:r>
              <a:rPr lang="es-MX" dirty="0" smtClean="0"/>
              <a:t>tratando </a:t>
            </a:r>
            <a:r>
              <a:rPr lang="es-MX" dirty="0"/>
              <a:t>de incluir la cuestión </a:t>
            </a:r>
            <a:r>
              <a:rPr lang="es-MX" dirty="0" smtClean="0"/>
              <a:t>ambiental como </a:t>
            </a:r>
            <a:r>
              <a:rPr lang="es-MX" dirty="0"/>
              <a:t>uno de los elementos centrales de la concepción y la estrategia del desarrollo.</a:t>
            </a:r>
            <a:endParaRPr lang="en-US" dirty="0"/>
          </a:p>
        </p:txBody>
      </p:sp>
    </p:spTree>
    <p:extLst>
      <p:ext uri="{BB962C8B-B14F-4D97-AF65-F5344CB8AC3E}">
        <p14:creationId xmlns:p14="http://schemas.microsoft.com/office/powerpoint/2010/main" val="3468398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arcador de contenido 3"/>
          <p:cNvPicPr>
            <a:picLocks noGrp="1" noChangeAspect="1"/>
          </p:cNvPicPr>
          <p:nvPr>
            <p:ph idx="1"/>
          </p:nvPr>
        </p:nvPicPr>
        <p:blipFill rotWithShape="1">
          <a:blip r:embed="rId2">
            <a:clrChange>
              <a:clrFrom>
                <a:srgbClr val="969794"/>
              </a:clrFrom>
              <a:clrTo>
                <a:srgbClr val="969794">
                  <a:alpha val="0"/>
                </a:srgbClr>
              </a:clrTo>
            </a:clrChange>
            <a:lum bright="40000" contrast="20000"/>
          </a:blip>
          <a:srcRect l="9543" t="6647" r="6987" b="8933"/>
          <a:stretch/>
        </p:blipFill>
        <p:spPr>
          <a:xfrm>
            <a:off x="2222696" y="576774"/>
            <a:ext cx="7752888" cy="4192173"/>
          </a:xfrm>
          <a:prstGeom prst="rect">
            <a:avLst/>
          </a:prstGeom>
        </p:spPr>
      </p:pic>
      <p:sp>
        <p:nvSpPr>
          <p:cNvPr id="5" name="Rectángulo 4"/>
          <p:cNvSpPr/>
          <p:nvPr/>
        </p:nvSpPr>
        <p:spPr>
          <a:xfrm>
            <a:off x="937846" y="5176909"/>
            <a:ext cx="10667999" cy="830997"/>
          </a:xfrm>
          <a:prstGeom prst="rect">
            <a:avLst/>
          </a:prstGeom>
        </p:spPr>
        <p:txBody>
          <a:bodyPr wrap="square">
            <a:spAutoFit/>
          </a:bodyPr>
          <a:lstStyle/>
          <a:p>
            <a:r>
              <a:rPr lang="es-MX" sz="2400" dirty="0" smtClean="0">
                <a:solidFill>
                  <a:srgbClr val="27231F"/>
                </a:solidFill>
                <a:latin typeface="Arial" panose="020B0604020202020204" pitchFamily="34" charset="0"/>
              </a:rPr>
              <a:t>El </a:t>
            </a:r>
            <a:r>
              <a:rPr lang="es-MX" sz="2400" b="0" i="0" u="none" strike="noStrike" baseline="0" dirty="0" smtClean="0">
                <a:solidFill>
                  <a:srgbClr val="4A4741"/>
                </a:solidFill>
                <a:latin typeface="Arial" panose="020B0604020202020204" pitchFamily="34" charset="0"/>
              </a:rPr>
              <a:t>desarrol</a:t>
            </a:r>
            <a:r>
              <a:rPr lang="es-MX" sz="2400" b="0" i="0" u="none" strike="noStrike" baseline="0" dirty="0" smtClean="0">
                <a:solidFill>
                  <a:srgbClr val="27231F"/>
                </a:solidFill>
                <a:latin typeface="Arial" panose="020B0604020202020204" pitchFamily="34" charset="0"/>
              </a:rPr>
              <a:t>l</a:t>
            </a:r>
            <a:r>
              <a:rPr lang="es-MX" sz="2400" b="0" i="0" u="none" strike="noStrike" baseline="0" dirty="0" smtClean="0">
                <a:solidFill>
                  <a:srgbClr val="4A4741"/>
                </a:solidFill>
                <a:latin typeface="Arial" panose="020B0604020202020204" pitchFamily="34" charset="0"/>
              </a:rPr>
              <a:t>o sostenible (zona somb</a:t>
            </a:r>
            <a:r>
              <a:rPr lang="es-MX" sz="2400" b="0" i="0" u="none" strike="noStrike" baseline="0" dirty="0" smtClean="0">
                <a:solidFill>
                  <a:srgbClr val="27231F"/>
                </a:solidFill>
                <a:latin typeface="Arial" panose="020B0604020202020204" pitchFamily="34" charset="0"/>
              </a:rPr>
              <a:t>r</a:t>
            </a:r>
            <a:r>
              <a:rPr lang="es-MX" sz="2400" b="0" i="0" u="none" strike="noStrike" baseline="0" dirty="0" smtClean="0">
                <a:solidFill>
                  <a:srgbClr val="4A4741"/>
                </a:solidFill>
                <a:latin typeface="Arial" panose="020B0604020202020204" pitchFamily="34" charset="0"/>
              </a:rPr>
              <a:t>eada) es </a:t>
            </a:r>
            <a:r>
              <a:rPr lang="es-MX" sz="2400" b="0" i="0" u="none" strike="noStrike" baseline="0" dirty="0" smtClean="0">
                <a:solidFill>
                  <a:srgbClr val="383630"/>
                </a:solidFill>
                <a:latin typeface="Arial" panose="020B0604020202020204" pitchFamily="34" charset="0"/>
              </a:rPr>
              <a:t>una </a:t>
            </a:r>
            <a:r>
              <a:rPr lang="es-MX" sz="2400" b="0" i="0" u="none" strike="noStrike" baseline="0" dirty="0" smtClean="0">
                <a:solidFill>
                  <a:srgbClr val="4A4741"/>
                </a:solidFill>
                <a:latin typeface="Arial" panose="020B0604020202020204" pitchFamily="34" charset="0"/>
              </a:rPr>
              <a:t>con</a:t>
            </a:r>
            <a:r>
              <a:rPr lang="es-MX" sz="2400" b="0" i="0" u="none" strike="noStrike" baseline="0" dirty="0" smtClean="0">
                <a:solidFill>
                  <a:srgbClr val="27231F"/>
                </a:solidFill>
                <a:latin typeface="Arial" panose="020B0604020202020204" pitchFamily="34" charset="0"/>
              </a:rPr>
              <a:t>ju</a:t>
            </a:r>
            <a:r>
              <a:rPr lang="es-MX" sz="2400" b="0" i="0" u="none" strike="noStrike" baseline="0" dirty="0" smtClean="0">
                <a:solidFill>
                  <a:srgbClr val="4A4741"/>
                </a:solidFill>
                <a:latin typeface="Arial" panose="020B0604020202020204" pitchFamily="34" charset="0"/>
              </a:rPr>
              <a:t>nción </a:t>
            </a:r>
            <a:r>
              <a:rPr lang="es-MX" sz="2400" b="0" i="0" u="none" strike="noStrike" baseline="0" dirty="0" smtClean="0">
                <a:solidFill>
                  <a:srgbClr val="383630"/>
                </a:solidFill>
                <a:latin typeface="Arial" panose="020B0604020202020204" pitchFamily="34" charset="0"/>
              </a:rPr>
              <a:t>de </a:t>
            </a:r>
            <a:r>
              <a:rPr lang="es-MX" sz="2400" b="0" i="0" u="none" strike="noStrike" baseline="0" dirty="0" smtClean="0">
                <a:solidFill>
                  <a:srgbClr val="4A4741"/>
                </a:solidFill>
                <a:latin typeface="Arial" panose="020B0604020202020204" pitchFamily="34" charset="0"/>
              </a:rPr>
              <a:t>factores </a:t>
            </a:r>
            <a:r>
              <a:rPr lang="es-MX" sz="2400" b="0" i="0" u="none" strike="noStrike" baseline="0" dirty="0" smtClean="0">
                <a:solidFill>
                  <a:srgbClr val="383630"/>
                </a:solidFill>
                <a:latin typeface="Arial" panose="020B0604020202020204" pitchFamily="34" charset="0"/>
              </a:rPr>
              <a:t>ambientales, sociales </a:t>
            </a:r>
            <a:r>
              <a:rPr lang="en-US" sz="2400" b="0" i="0" u="none" strike="noStrike" baseline="0" dirty="0" smtClean="0">
                <a:solidFill>
                  <a:srgbClr val="383630"/>
                </a:solidFill>
                <a:latin typeface="Times New Roman" panose="02020603050405020304" pitchFamily="18" charset="0"/>
              </a:rPr>
              <a:t>y </a:t>
            </a:r>
            <a:r>
              <a:rPr lang="en-US" sz="2400" b="0" i="0" u="none" strike="noStrike" baseline="0" dirty="0" smtClean="0">
                <a:solidFill>
                  <a:srgbClr val="4A4741"/>
                </a:solidFill>
                <a:latin typeface="Arial" panose="020B0604020202020204" pitchFamily="34" charset="0"/>
              </a:rPr>
              <a:t>económicos.</a:t>
            </a:r>
            <a:endParaRPr lang="en-US" sz="2400" dirty="0"/>
          </a:p>
        </p:txBody>
      </p:sp>
      <p:sp>
        <p:nvSpPr>
          <p:cNvPr id="6" name="Triángulo isósceles 5"/>
          <p:cNvSpPr/>
          <p:nvPr/>
        </p:nvSpPr>
        <p:spPr>
          <a:xfrm>
            <a:off x="5413717" y="2377440"/>
            <a:ext cx="900332" cy="829994"/>
          </a:xfrm>
          <a:prstGeom prst="triangle">
            <a:avLst/>
          </a:prstGeom>
          <a:solidFill>
            <a:srgbClr val="00B050">
              <a:alpha val="45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11329986"/>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201</TotalTime>
  <Words>4806</Words>
  <Application>Microsoft Office PowerPoint</Application>
  <PresentationFormat>Panorámica</PresentationFormat>
  <Paragraphs>175</Paragraphs>
  <Slides>33</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33</vt:i4>
      </vt:variant>
    </vt:vector>
  </HeadingPairs>
  <TitlesOfParts>
    <vt:vector size="38" baseType="lpstr">
      <vt:lpstr>Arial</vt:lpstr>
      <vt:lpstr>Calibri</vt:lpstr>
      <vt:lpstr>Calibri Light</vt:lpstr>
      <vt:lpstr>Times New Roman</vt:lpstr>
      <vt:lpstr>Tema de Office</vt:lpstr>
      <vt:lpstr>UTN FRRTA – INGENIERÍA ELECTROMECÁNICA</vt:lpstr>
      <vt:lpstr>CONCEPTOS BÁSICOS DE LA INGENIERÍA AMBIENTAL</vt:lpstr>
      <vt:lpstr>Presentación de PowerPoint</vt:lpstr>
      <vt:lpstr>Presentación de PowerPoint</vt:lpstr>
      <vt:lpstr>Presentación de PowerPoint</vt:lpstr>
      <vt:lpstr>EL DESARROLLO SOSTENIBLE O SUSTENTABLE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FACTORES ,Y PROCESOS LIGADOS A LA INGENIERIA AMBIENTAL</vt:lpstr>
      <vt:lpstr>Presentación de PowerPoint</vt:lpstr>
      <vt:lpstr>Presentación de PowerPoint</vt:lpstr>
      <vt:lpstr>EL MEDIO AMBIENTE</vt:lpstr>
      <vt:lpstr>Presentación de PowerPoint</vt:lpstr>
      <vt:lpstr>Presentación de PowerPoint</vt:lpstr>
      <vt:lpstr>Presentación de PowerPoint</vt:lpstr>
      <vt:lpstr>DEMOGRAFÍA Y MEDIO AMBIENTE</vt:lpstr>
      <vt:lpstr>Presentación de PowerPoint</vt:lpstr>
      <vt:lpstr>Capacidad de carga y desarrollo sostenible</vt:lpstr>
      <vt:lpstr>Presentación de PowerPoint</vt:lpstr>
      <vt:lpstr>Presentación de PowerPoint</vt:lpstr>
      <vt:lpstr>Presentación de PowerPoint</vt:lpstr>
      <vt:lpstr>TECNOLOGÍAS INNOVADORAS</vt:lpstr>
      <vt:lpstr>Presentación de PowerPoint</vt:lpstr>
      <vt:lpstr>Presentación de PowerPoint</vt:lpstr>
      <vt:lpstr>HERRAMIENTAS DE GESTIÓN AMBIENTAL</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CONCEPTOS BÁSICOS DE LA INGENIERÍA AMBIENTAL</dc:title>
  <dc:creator>Mauro Ferrarese</dc:creator>
  <cp:lastModifiedBy>Mauro Ferrarese</cp:lastModifiedBy>
  <cp:revision>23</cp:revision>
  <dcterms:created xsi:type="dcterms:W3CDTF">2023-04-20T18:32:47Z</dcterms:created>
  <dcterms:modified xsi:type="dcterms:W3CDTF">2023-04-20T21:54:29Z</dcterms:modified>
</cp:coreProperties>
</file>