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94" r:id="rId4"/>
    <p:sldId id="260" r:id="rId5"/>
    <p:sldId id="261" r:id="rId6"/>
    <p:sldId id="262" r:id="rId7"/>
    <p:sldId id="293"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Lst>
  <p:sldSz cx="4610100" cy="3460750"/>
  <p:notesSz cx="4610100" cy="346075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989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57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6233" y="1072832"/>
            <a:ext cx="3923982" cy="72675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92467" y="1938020"/>
            <a:ext cx="3231515" cy="865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230822" y="795972"/>
            <a:ext cx="2008155" cy="228409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377471" y="795972"/>
            <a:ext cx="2008155" cy="228409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304415" cy="473075"/>
          </a:xfrm>
          <a:custGeom>
            <a:avLst/>
            <a:gdLst/>
            <a:ahLst/>
            <a:cxnLst/>
            <a:rect l="l" t="t" r="r" b="b"/>
            <a:pathLst>
              <a:path w="2304415" h="473075">
                <a:moveTo>
                  <a:pt x="2304415" y="0"/>
                </a:moveTo>
                <a:lnTo>
                  <a:pt x="0" y="0"/>
                </a:lnTo>
                <a:lnTo>
                  <a:pt x="0" y="473074"/>
                </a:lnTo>
                <a:lnTo>
                  <a:pt x="2304415" y="473074"/>
                </a:lnTo>
                <a:lnTo>
                  <a:pt x="2304415" y="0"/>
                </a:lnTo>
                <a:close/>
              </a:path>
            </a:pathLst>
          </a:custGeom>
          <a:solidFill>
            <a:srgbClr val="000000"/>
          </a:solidFill>
        </p:spPr>
        <p:txBody>
          <a:bodyPr wrap="square" lIns="0" tIns="0" rIns="0" bIns="0" rtlCol="0"/>
          <a:lstStyle/>
          <a:p>
            <a:endParaRPr/>
          </a:p>
        </p:txBody>
      </p:sp>
      <p:sp>
        <p:nvSpPr>
          <p:cNvPr id="17" name="bg object 17"/>
          <p:cNvSpPr/>
          <p:nvPr/>
        </p:nvSpPr>
        <p:spPr>
          <a:xfrm>
            <a:off x="2303779" y="0"/>
            <a:ext cx="2304415" cy="473075"/>
          </a:xfrm>
          <a:custGeom>
            <a:avLst/>
            <a:gdLst/>
            <a:ahLst/>
            <a:cxnLst/>
            <a:rect l="l" t="t" r="r" b="b"/>
            <a:pathLst>
              <a:path w="2304415" h="473075">
                <a:moveTo>
                  <a:pt x="2304415" y="0"/>
                </a:moveTo>
                <a:lnTo>
                  <a:pt x="0" y="0"/>
                </a:lnTo>
                <a:lnTo>
                  <a:pt x="0" y="473074"/>
                </a:lnTo>
                <a:lnTo>
                  <a:pt x="2304415" y="473074"/>
                </a:lnTo>
                <a:lnTo>
                  <a:pt x="2304415" y="0"/>
                </a:lnTo>
                <a:close/>
              </a:path>
            </a:pathLst>
          </a:custGeom>
          <a:solidFill>
            <a:srgbClr val="3333B1"/>
          </a:solidFill>
        </p:spPr>
        <p:txBody>
          <a:bodyPr wrap="square" lIns="0" tIns="0" rIns="0" bIns="0" rtlCol="0"/>
          <a:lstStyle/>
          <a:p>
            <a:endParaRPr/>
          </a:p>
        </p:txBody>
      </p:sp>
      <p:sp>
        <p:nvSpPr>
          <p:cNvPr id="2" name="Holder 2"/>
          <p:cNvSpPr>
            <a:spLocks noGrp="1"/>
          </p:cNvSpPr>
          <p:nvPr>
            <p:ph type="title"/>
          </p:nvPr>
        </p:nvSpPr>
        <p:spPr>
          <a:xfrm>
            <a:off x="230822" y="138430"/>
            <a:ext cx="4154805" cy="55372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230822" y="795972"/>
            <a:ext cx="4154805" cy="228409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569593" y="3218497"/>
            <a:ext cx="1477264" cy="1730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30822" y="3218497"/>
            <a:ext cx="1061783" cy="1730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6" name="Holder 6"/>
          <p:cNvSpPr>
            <a:spLocks noGrp="1"/>
          </p:cNvSpPr>
          <p:nvPr>
            <p:ph type="sldNum" sz="quarter" idx="7"/>
          </p:nvPr>
        </p:nvSpPr>
        <p:spPr>
          <a:xfrm>
            <a:off x="3323844" y="3218497"/>
            <a:ext cx="1061783" cy="1730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emf"/><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39.emf"/><Relationship Id="rId5" Type="http://schemas.openxmlformats.org/officeDocument/2006/relationships/image" Target="../media/image38.emf"/><Relationship Id="rId10" Type="http://schemas.openxmlformats.org/officeDocument/2006/relationships/image" Target="../media/image43.png"/><Relationship Id="rId4" Type="http://schemas.openxmlformats.org/officeDocument/2006/relationships/image" Target="../media/image37.emf"/><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50800"/>
          </a:xfrm>
          <a:prstGeom prst="rect">
            <a:avLst/>
          </a:prstGeom>
        </p:spPr>
      </p:pic>
      <p:grpSp>
        <p:nvGrpSpPr>
          <p:cNvPr id="4" name="object 4"/>
          <p:cNvGrpSpPr/>
          <p:nvPr/>
        </p:nvGrpSpPr>
        <p:grpSpPr>
          <a:xfrm>
            <a:off x="0" y="3333115"/>
            <a:ext cx="4608195" cy="122555"/>
            <a:chOff x="0" y="3333115"/>
            <a:chExt cx="4608195" cy="122555"/>
          </a:xfrm>
        </p:grpSpPr>
        <p:sp>
          <p:nvSpPr>
            <p:cNvPr id="5" name="object 5"/>
            <p:cNvSpPr/>
            <p:nvPr/>
          </p:nvSpPr>
          <p:spPr>
            <a:xfrm>
              <a:off x="0" y="3333115"/>
              <a:ext cx="2304415" cy="122555"/>
            </a:xfrm>
            <a:custGeom>
              <a:avLst/>
              <a:gdLst/>
              <a:ahLst/>
              <a:cxnLst/>
              <a:rect l="l" t="t" r="r" b="b"/>
              <a:pathLst>
                <a:path w="2304415" h="122554">
                  <a:moveTo>
                    <a:pt x="2304415" y="0"/>
                  </a:moveTo>
                  <a:lnTo>
                    <a:pt x="0" y="0"/>
                  </a:lnTo>
                  <a:lnTo>
                    <a:pt x="0" y="122555"/>
                  </a:lnTo>
                  <a:lnTo>
                    <a:pt x="2304415" y="122555"/>
                  </a:lnTo>
                  <a:lnTo>
                    <a:pt x="2304415" y="0"/>
                  </a:lnTo>
                  <a:close/>
                </a:path>
              </a:pathLst>
            </a:custGeom>
            <a:solidFill>
              <a:srgbClr val="000000"/>
            </a:solidFill>
          </p:spPr>
          <p:txBody>
            <a:bodyPr wrap="square" lIns="0" tIns="0" rIns="0" bIns="0" rtlCol="0"/>
            <a:lstStyle/>
            <a:p>
              <a:endParaRPr/>
            </a:p>
          </p:txBody>
        </p:sp>
        <p:sp>
          <p:nvSpPr>
            <p:cNvPr id="6" name="object 6"/>
            <p:cNvSpPr/>
            <p:nvPr/>
          </p:nvSpPr>
          <p:spPr>
            <a:xfrm>
              <a:off x="2303779" y="3333115"/>
              <a:ext cx="2304415" cy="122555"/>
            </a:xfrm>
            <a:custGeom>
              <a:avLst/>
              <a:gdLst/>
              <a:ahLst/>
              <a:cxnLst/>
              <a:rect l="l" t="t" r="r" b="b"/>
              <a:pathLst>
                <a:path w="2304415" h="122554">
                  <a:moveTo>
                    <a:pt x="2304415" y="0"/>
                  </a:moveTo>
                  <a:lnTo>
                    <a:pt x="0" y="0"/>
                  </a:lnTo>
                  <a:lnTo>
                    <a:pt x="0" y="122555"/>
                  </a:lnTo>
                  <a:lnTo>
                    <a:pt x="2304415" y="122555"/>
                  </a:lnTo>
                  <a:lnTo>
                    <a:pt x="2304415" y="0"/>
                  </a:lnTo>
                  <a:close/>
                </a:path>
              </a:pathLst>
            </a:custGeom>
            <a:solidFill>
              <a:srgbClr val="3333B1"/>
            </a:solidFill>
          </p:spPr>
          <p:txBody>
            <a:bodyPr wrap="square" lIns="0" tIns="0" rIns="0" bIns="0" rtlCol="0"/>
            <a:lstStyle/>
            <a:p>
              <a:endParaRPr dirty="0"/>
            </a:p>
          </p:txBody>
        </p:sp>
      </p:grpSp>
      <p:grpSp>
        <p:nvGrpSpPr>
          <p:cNvPr id="7" name="object 7"/>
          <p:cNvGrpSpPr/>
          <p:nvPr/>
        </p:nvGrpSpPr>
        <p:grpSpPr>
          <a:xfrm>
            <a:off x="318134" y="875029"/>
            <a:ext cx="4040504" cy="909319"/>
            <a:chOff x="318134" y="875029"/>
            <a:chExt cx="4040504" cy="909319"/>
          </a:xfrm>
        </p:grpSpPr>
        <p:sp>
          <p:nvSpPr>
            <p:cNvPr id="8" name="object 8"/>
            <p:cNvSpPr/>
            <p:nvPr/>
          </p:nvSpPr>
          <p:spPr>
            <a:xfrm>
              <a:off x="318134" y="875029"/>
              <a:ext cx="3989704" cy="82550"/>
            </a:xfrm>
            <a:custGeom>
              <a:avLst/>
              <a:gdLst/>
              <a:ahLst/>
              <a:cxnLst/>
              <a:rect l="l" t="t" r="r" b="b"/>
              <a:pathLst>
                <a:path w="3989704" h="82550">
                  <a:moveTo>
                    <a:pt x="3938904" y="0"/>
                  </a:moveTo>
                  <a:lnTo>
                    <a:pt x="50800" y="0"/>
                  </a:lnTo>
                  <a:lnTo>
                    <a:pt x="31114" y="3810"/>
                  </a:lnTo>
                  <a:lnTo>
                    <a:pt x="15239" y="15239"/>
                  </a:lnTo>
                  <a:lnTo>
                    <a:pt x="3810" y="31114"/>
                  </a:lnTo>
                  <a:lnTo>
                    <a:pt x="0" y="50800"/>
                  </a:lnTo>
                  <a:lnTo>
                    <a:pt x="0" y="82550"/>
                  </a:lnTo>
                  <a:lnTo>
                    <a:pt x="3989704" y="82550"/>
                  </a:lnTo>
                  <a:lnTo>
                    <a:pt x="3989704" y="50800"/>
                  </a:lnTo>
                  <a:lnTo>
                    <a:pt x="3985894" y="31114"/>
                  </a:lnTo>
                  <a:lnTo>
                    <a:pt x="3974465" y="15239"/>
                  </a:lnTo>
                  <a:lnTo>
                    <a:pt x="3958590" y="3810"/>
                  </a:lnTo>
                  <a:lnTo>
                    <a:pt x="3938904" y="0"/>
                  </a:lnTo>
                  <a:close/>
                </a:path>
              </a:pathLst>
            </a:custGeom>
            <a:solidFill>
              <a:srgbClr val="3333B1"/>
            </a:solidFill>
          </p:spPr>
          <p:txBody>
            <a:bodyPr wrap="square" lIns="0" tIns="0" rIns="0" bIns="0" rtlCol="0"/>
            <a:lstStyle/>
            <a:p>
              <a:endParaRPr/>
            </a:p>
          </p:txBody>
        </p:sp>
        <p:pic>
          <p:nvPicPr>
            <p:cNvPr id="9" name="object 9"/>
            <p:cNvPicPr/>
            <p:nvPr/>
          </p:nvPicPr>
          <p:blipFill>
            <a:blip r:embed="rId3" cstate="print"/>
            <a:stretch>
              <a:fillRect/>
            </a:stretch>
          </p:blipFill>
          <p:spPr>
            <a:xfrm>
              <a:off x="368934" y="1682749"/>
              <a:ext cx="101599" cy="101600"/>
            </a:xfrm>
            <a:prstGeom prst="rect">
              <a:avLst/>
            </a:prstGeom>
          </p:spPr>
        </p:pic>
        <p:pic>
          <p:nvPicPr>
            <p:cNvPr id="10" name="object 10"/>
            <p:cNvPicPr/>
            <p:nvPr/>
          </p:nvPicPr>
          <p:blipFill>
            <a:blip r:embed="rId4" cstate="print"/>
            <a:stretch>
              <a:fillRect/>
            </a:stretch>
          </p:blipFill>
          <p:spPr>
            <a:xfrm>
              <a:off x="419734" y="925194"/>
              <a:ext cx="3938904" cy="859155"/>
            </a:xfrm>
            <a:prstGeom prst="rect">
              <a:avLst/>
            </a:prstGeom>
          </p:spPr>
        </p:pic>
        <p:sp>
          <p:nvSpPr>
            <p:cNvPr id="11" name="object 11"/>
            <p:cNvSpPr/>
            <p:nvPr/>
          </p:nvSpPr>
          <p:spPr>
            <a:xfrm>
              <a:off x="318134" y="918844"/>
              <a:ext cx="3989704" cy="814069"/>
            </a:xfrm>
            <a:custGeom>
              <a:avLst/>
              <a:gdLst/>
              <a:ahLst/>
              <a:cxnLst/>
              <a:rect l="l" t="t" r="r" b="b"/>
              <a:pathLst>
                <a:path w="3989704" h="814069">
                  <a:moveTo>
                    <a:pt x="3989704" y="0"/>
                  </a:moveTo>
                  <a:lnTo>
                    <a:pt x="0" y="0"/>
                  </a:lnTo>
                  <a:lnTo>
                    <a:pt x="0" y="763270"/>
                  </a:lnTo>
                  <a:lnTo>
                    <a:pt x="3810" y="783590"/>
                  </a:lnTo>
                  <a:lnTo>
                    <a:pt x="15239" y="799465"/>
                  </a:lnTo>
                  <a:lnTo>
                    <a:pt x="31114" y="810260"/>
                  </a:lnTo>
                  <a:lnTo>
                    <a:pt x="50800" y="814070"/>
                  </a:lnTo>
                  <a:lnTo>
                    <a:pt x="3938904" y="814070"/>
                  </a:lnTo>
                  <a:lnTo>
                    <a:pt x="3958590" y="810260"/>
                  </a:lnTo>
                  <a:lnTo>
                    <a:pt x="3974465" y="799465"/>
                  </a:lnTo>
                  <a:lnTo>
                    <a:pt x="3985894" y="783590"/>
                  </a:lnTo>
                  <a:lnTo>
                    <a:pt x="3989704" y="763270"/>
                  </a:lnTo>
                  <a:lnTo>
                    <a:pt x="3989704" y="0"/>
                  </a:lnTo>
                  <a:close/>
                </a:path>
              </a:pathLst>
            </a:custGeom>
            <a:solidFill>
              <a:srgbClr val="3333B1"/>
            </a:solidFill>
          </p:spPr>
          <p:txBody>
            <a:bodyPr wrap="square" lIns="0" tIns="0" rIns="0" bIns="0" rtlCol="0"/>
            <a:lstStyle/>
            <a:p>
              <a:endParaRPr/>
            </a:p>
          </p:txBody>
        </p:sp>
        <p:sp>
          <p:nvSpPr>
            <p:cNvPr id="12" name="object 12"/>
            <p:cNvSpPr/>
            <p:nvPr/>
          </p:nvSpPr>
          <p:spPr>
            <a:xfrm>
              <a:off x="4307839" y="963929"/>
              <a:ext cx="0" cy="737870"/>
            </a:xfrm>
            <a:custGeom>
              <a:avLst/>
              <a:gdLst/>
              <a:ahLst/>
              <a:cxnLst/>
              <a:rect l="l" t="t" r="r" b="b"/>
              <a:pathLst>
                <a:path h="737869">
                  <a:moveTo>
                    <a:pt x="0" y="737869"/>
                  </a:moveTo>
                  <a:lnTo>
                    <a:pt x="0" y="0"/>
                  </a:lnTo>
                </a:path>
              </a:pathLst>
            </a:custGeom>
            <a:ln w="3175">
              <a:solidFill>
                <a:srgbClr val="7E7E7E"/>
              </a:solidFill>
            </a:ln>
          </p:spPr>
          <p:txBody>
            <a:bodyPr wrap="square" lIns="0" tIns="0" rIns="0" bIns="0" rtlCol="0"/>
            <a:lstStyle/>
            <a:p>
              <a:endParaRPr/>
            </a:p>
          </p:txBody>
        </p:sp>
        <p:sp>
          <p:nvSpPr>
            <p:cNvPr id="13" name="object 13"/>
            <p:cNvSpPr/>
            <p:nvPr/>
          </p:nvSpPr>
          <p:spPr>
            <a:xfrm>
              <a:off x="4307839" y="951229"/>
              <a:ext cx="0" cy="12700"/>
            </a:xfrm>
            <a:custGeom>
              <a:avLst/>
              <a:gdLst/>
              <a:ahLst/>
              <a:cxnLst/>
              <a:rect l="l" t="t" r="r" b="b"/>
              <a:pathLst>
                <a:path h="12700">
                  <a:moveTo>
                    <a:pt x="0" y="12700"/>
                  </a:moveTo>
                  <a:lnTo>
                    <a:pt x="0" y="0"/>
                  </a:lnTo>
                </a:path>
              </a:pathLst>
            </a:custGeom>
            <a:ln w="3175">
              <a:solidFill>
                <a:srgbClr val="AEAEAE"/>
              </a:solidFill>
            </a:ln>
          </p:spPr>
          <p:txBody>
            <a:bodyPr wrap="square" lIns="0" tIns="0" rIns="0" bIns="0" rtlCol="0"/>
            <a:lstStyle/>
            <a:p>
              <a:endParaRPr/>
            </a:p>
          </p:txBody>
        </p:sp>
        <p:sp>
          <p:nvSpPr>
            <p:cNvPr id="14" name="object 14"/>
            <p:cNvSpPr/>
            <p:nvPr/>
          </p:nvSpPr>
          <p:spPr>
            <a:xfrm>
              <a:off x="4307839" y="938529"/>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5" name="object 15"/>
            <p:cNvSpPr/>
            <p:nvPr/>
          </p:nvSpPr>
          <p:spPr>
            <a:xfrm>
              <a:off x="4307839" y="925829"/>
              <a:ext cx="0" cy="12700"/>
            </a:xfrm>
            <a:custGeom>
              <a:avLst/>
              <a:gdLst/>
              <a:ahLst/>
              <a:cxnLst/>
              <a:rect l="l" t="t" r="r" b="b"/>
              <a:pathLst>
                <a:path h="12700">
                  <a:moveTo>
                    <a:pt x="0" y="12700"/>
                  </a:moveTo>
                  <a:lnTo>
                    <a:pt x="0" y="0"/>
                  </a:lnTo>
                </a:path>
              </a:pathLst>
            </a:custGeom>
            <a:ln w="3175">
              <a:solidFill>
                <a:srgbClr val="EEEEEE"/>
              </a:solidFill>
            </a:ln>
          </p:spPr>
          <p:txBody>
            <a:bodyPr wrap="square" lIns="0" tIns="0" rIns="0" bIns="0" rtlCol="0"/>
            <a:lstStyle/>
            <a:p>
              <a:endParaRPr/>
            </a:p>
          </p:txBody>
        </p:sp>
      </p:grpSp>
      <p:sp>
        <p:nvSpPr>
          <p:cNvPr id="16" name="object 16"/>
          <p:cNvSpPr txBox="1"/>
          <p:nvPr/>
        </p:nvSpPr>
        <p:spPr>
          <a:xfrm>
            <a:off x="1133957" y="923505"/>
            <a:ext cx="2355850" cy="719455"/>
          </a:xfrm>
          <a:prstGeom prst="rect">
            <a:avLst/>
          </a:prstGeom>
        </p:spPr>
        <p:txBody>
          <a:bodyPr vert="horz" wrap="square" lIns="0" tIns="67310" rIns="0" bIns="0" rtlCol="0">
            <a:spAutoFit/>
          </a:bodyPr>
          <a:lstStyle/>
          <a:p>
            <a:pPr algn="ctr">
              <a:lnSpc>
                <a:spcPct val="100000"/>
              </a:lnSpc>
              <a:spcBef>
                <a:spcPts val="530"/>
              </a:spcBef>
            </a:pPr>
            <a:r>
              <a:rPr sz="1400" b="1" spc="35" dirty="0">
                <a:solidFill>
                  <a:srgbClr val="FFFFFF"/>
                </a:solidFill>
                <a:latin typeface="Arial"/>
                <a:cs typeface="Arial"/>
              </a:rPr>
              <a:t>ESTABILIDAD</a:t>
            </a:r>
            <a:endParaRPr sz="1400">
              <a:latin typeface="Arial"/>
              <a:cs typeface="Arial"/>
            </a:endParaRPr>
          </a:p>
          <a:p>
            <a:pPr marL="12700" marR="5080" algn="ctr">
              <a:lnSpc>
                <a:spcPts val="1680"/>
              </a:lnSpc>
              <a:spcBef>
                <a:spcPts val="90"/>
              </a:spcBef>
            </a:pPr>
            <a:r>
              <a:rPr sz="1100" spc="-65" dirty="0">
                <a:solidFill>
                  <a:srgbClr val="FFFFFF"/>
                </a:solidFill>
                <a:latin typeface="Tahoma"/>
                <a:cs typeface="Tahoma"/>
              </a:rPr>
              <a:t>A</a:t>
            </a:r>
            <a:r>
              <a:rPr sz="1100" spc="-40" dirty="0">
                <a:solidFill>
                  <a:srgbClr val="FFFFFF"/>
                </a:solidFill>
                <a:latin typeface="Tahoma"/>
                <a:cs typeface="Tahoma"/>
              </a:rPr>
              <a:t>s</a:t>
            </a:r>
            <a:r>
              <a:rPr sz="1100" spc="10" dirty="0">
                <a:solidFill>
                  <a:srgbClr val="FFFFFF"/>
                </a:solidFill>
                <a:latin typeface="Tahoma"/>
                <a:cs typeface="Tahoma"/>
              </a:rPr>
              <a:t>i</a:t>
            </a:r>
            <a:r>
              <a:rPr sz="1100" spc="-60" dirty="0">
                <a:solidFill>
                  <a:srgbClr val="FFFFFF"/>
                </a:solidFill>
                <a:latin typeface="Tahoma"/>
                <a:cs typeface="Tahoma"/>
              </a:rPr>
              <a:t>g</a:t>
            </a:r>
            <a:r>
              <a:rPr sz="1100" spc="-40" dirty="0">
                <a:solidFill>
                  <a:srgbClr val="FFFFFF"/>
                </a:solidFill>
                <a:latin typeface="Tahoma"/>
                <a:cs typeface="Tahoma"/>
              </a:rPr>
              <a:t>n</a:t>
            </a:r>
            <a:r>
              <a:rPr sz="1100" spc="-55" dirty="0">
                <a:solidFill>
                  <a:srgbClr val="FFFFFF"/>
                </a:solidFill>
                <a:latin typeface="Tahoma"/>
                <a:cs typeface="Tahoma"/>
              </a:rPr>
              <a:t>a</a:t>
            </a:r>
            <a:r>
              <a:rPr sz="1100" spc="-15" dirty="0">
                <a:solidFill>
                  <a:srgbClr val="FFFFFF"/>
                </a:solidFill>
                <a:latin typeface="Tahoma"/>
                <a:cs typeface="Tahoma"/>
              </a:rPr>
              <a:t>t</a:t>
            </a:r>
            <a:r>
              <a:rPr sz="1100" spc="-30" dirty="0">
                <a:solidFill>
                  <a:srgbClr val="FFFFFF"/>
                </a:solidFill>
                <a:latin typeface="Tahoma"/>
                <a:cs typeface="Tahoma"/>
              </a:rPr>
              <a:t>ur</a:t>
            </a:r>
            <a:r>
              <a:rPr sz="1100" spc="-60" dirty="0">
                <a:solidFill>
                  <a:srgbClr val="FFFFFF"/>
                </a:solidFill>
                <a:latin typeface="Tahoma"/>
                <a:cs typeface="Tahoma"/>
              </a:rPr>
              <a:t>a</a:t>
            </a:r>
            <a:r>
              <a:rPr sz="1100" spc="60" dirty="0">
                <a:solidFill>
                  <a:srgbClr val="FFFFFF"/>
                </a:solidFill>
                <a:latin typeface="Tahoma"/>
                <a:cs typeface="Tahoma"/>
              </a:rPr>
              <a:t> </a:t>
            </a:r>
            <a:r>
              <a:rPr sz="1100" spc="-85" dirty="0">
                <a:solidFill>
                  <a:srgbClr val="FFFFFF"/>
                </a:solidFill>
                <a:latin typeface="Tahoma"/>
                <a:cs typeface="Tahoma"/>
              </a:rPr>
              <a:t>d</a:t>
            </a:r>
            <a:r>
              <a:rPr sz="1100" spc="-60" dirty="0">
                <a:solidFill>
                  <a:srgbClr val="FFFFFF"/>
                </a:solidFill>
                <a:latin typeface="Tahoma"/>
                <a:cs typeface="Tahoma"/>
              </a:rPr>
              <a:t>e</a:t>
            </a:r>
            <a:r>
              <a:rPr sz="1100" spc="-30" dirty="0">
                <a:solidFill>
                  <a:srgbClr val="FFFFFF"/>
                </a:solidFill>
                <a:latin typeface="Tahoma"/>
                <a:cs typeface="Tahoma"/>
              </a:rPr>
              <a:t> </a:t>
            </a:r>
            <a:r>
              <a:rPr sz="1100" spc="-55" dirty="0">
                <a:solidFill>
                  <a:srgbClr val="FFFFFF"/>
                </a:solidFill>
                <a:latin typeface="Tahoma"/>
                <a:cs typeface="Tahoma"/>
              </a:rPr>
              <a:t>I</a:t>
            </a:r>
            <a:r>
              <a:rPr sz="1100" spc="-40" dirty="0">
                <a:solidFill>
                  <a:srgbClr val="FFFFFF"/>
                </a:solidFill>
                <a:latin typeface="Tahoma"/>
                <a:cs typeface="Tahoma"/>
              </a:rPr>
              <a:t>n</a:t>
            </a:r>
            <a:r>
              <a:rPr sz="1100" spc="-85" dirty="0">
                <a:solidFill>
                  <a:srgbClr val="FFFFFF"/>
                </a:solidFill>
                <a:latin typeface="Tahoma"/>
                <a:cs typeface="Tahoma"/>
              </a:rPr>
              <a:t>g</a:t>
            </a:r>
            <a:r>
              <a:rPr sz="1100" spc="-80" dirty="0">
                <a:solidFill>
                  <a:srgbClr val="FFFFFF"/>
                </a:solidFill>
                <a:latin typeface="Tahoma"/>
                <a:cs typeface="Tahoma"/>
              </a:rPr>
              <a:t>e</a:t>
            </a:r>
            <a:r>
              <a:rPr sz="1100" spc="-40" dirty="0">
                <a:solidFill>
                  <a:srgbClr val="FFFFFF"/>
                </a:solidFill>
                <a:latin typeface="Tahoma"/>
                <a:cs typeface="Tahoma"/>
              </a:rPr>
              <a:t>ni</a:t>
            </a:r>
            <a:r>
              <a:rPr sz="1100" spc="-80" dirty="0">
                <a:solidFill>
                  <a:srgbClr val="FFFFFF"/>
                </a:solidFill>
                <a:latin typeface="Tahoma"/>
                <a:cs typeface="Tahoma"/>
              </a:rPr>
              <a:t>e</a:t>
            </a:r>
            <a:r>
              <a:rPr sz="1100" spc="-20" dirty="0">
                <a:solidFill>
                  <a:srgbClr val="FFFFFF"/>
                </a:solidFill>
                <a:latin typeface="Tahoma"/>
                <a:cs typeface="Tahoma"/>
              </a:rPr>
              <a:t>r</a:t>
            </a:r>
            <a:r>
              <a:rPr sz="1100" spc="-40" dirty="0">
                <a:solidFill>
                  <a:srgbClr val="FFFFFF"/>
                </a:solidFill>
                <a:latin typeface="Tahoma"/>
                <a:cs typeface="Tahoma"/>
              </a:rPr>
              <a:t>í</a:t>
            </a:r>
            <a:r>
              <a:rPr sz="1100" spc="-60" dirty="0">
                <a:solidFill>
                  <a:srgbClr val="FFFFFF"/>
                </a:solidFill>
                <a:latin typeface="Tahoma"/>
                <a:cs typeface="Tahoma"/>
              </a:rPr>
              <a:t>a</a:t>
            </a:r>
            <a:r>
              <a:rPr sz="1100" spc="-55" dirty="0">
                <a:solidFill>
                  <a:srgbClr val="FFFFFF"/>
                </a:solidFill>
                <a:latin typeface="Tahoma"/>
                <a:cs typeface="Tahoma"/>
              </a:rPr>
              <a:t> </a:t>
            </a:r>
            <a:r>
              <a:rPr sz="1100" spc="-45" dirty="0">
                <a:solidFill>
                  <a:srgbClr val="FFFFFF"/>
                </a:solidFill>
                <a:latin typeface="Tahoma"/>
                <a:cs typeface="Tahoma"/>
              </a:rPr>
              <a:t>E</a:t>
            </a:r>
            <a:r>
              <a:rPr sz="1100" spc="-40" dirty="0">
                <a:solidFill>
                  <a:srgbClr val="FFFFFF"/>
                </a:solidFill>
                <a:latin typeface="Tahoma"/>
                <a:cs typeface="Tahoma"/>
              </a:rPr>
              <a:t>l</a:t>
            </a:r>
            <a:r>
              <a:rPr sz="1100" spc="-80" dirty="0">
                <a:solidFill>
                  <a:srgbClr val="FFFFFF"/>
                </a:solidFill>
                <a:latin typeface="Tahoma"/>
                <a:cs typeface="Tahoma"/>
              </a:rPr>
              <a:t>e</a:t>
            </a:r>
            <a:r>
              <a:rPr sz="1100" spc="-50" dirty="0">
                <a:solidFill>
                  <a:srgbClr val="FFFFFF"/>
                </a:solidFill>
                <a:latin typeface="Tahoma"/>
                <a:cs typeface="Tahoma"/>
              </a:rPr>
              <a:t>ct</a:t>
            </a:r>
            <a:r>
              <a:rPr sz="1100" spc="-15" dirty="0">
                <a:solidFill>
                  <a:srgbClr val="FFFFFF"/>
                </a:solidFill>
                <a:latin typeface="Tahoma"/>
                <a:cs typeface="Tahoma"/>
              </a:rPr>
              <a:t>r</a:t>
            </a:r>
            <a:r>
              <a:rPr sz="1100" spc="-75" dirty="0">
                <a:solidFill>
                  <a:srgbClr val="FFFFFF"/>
                </a:solidFill>
                <a:latin typeface="Tahoma"/>
                <a:cs typeface="Tahoma"/>
              </a:rPr>
              <a:t>o</a:t>
            </a:r>
            <a:r>
              <a:rPr sz="1100" spc="-90" dirty="0">
                <a:solidFill>
                  <a:srgbClr val="FFFFFF"/>
                </a:solidFill>
                <a:latin typeface="Tahoma"/>
                <a:cs typeface="Tahoma"/>
              </a:rPr>
              <a:t>m</a:t>
            </a:r>
            <a:r>
              <a:rPr sz="1100" spc="-80" dirty="0">
                <a:solidFill>
                  <a:srgbClr val="FFFFFF"/>
                </a:solidFill>
                <a:latin typeface="Tahoma"/>
                <a:cs typeface="Tahoma"/>
              </a:rPr>
              <a:t>e</a:t>
            </a:r>
            <a:r>
              <a:rPr sz="1100" spc="-30" dirty="0">
                <a:solidFill>
                  <a:srgbClr val="FFFFFF"/>
                </a:solidFill>
                <a:latin typeface="Tahoma"/>
                <a:cs typeface="Tahoma"/>
              </a:rPr>
              <a:t>c</a:t>
            </a:r>
            <a:r>
              <a:rPr sz="1100" spc="-80" dirty="0">
                <a:solidFill>
                  <a:srgbClr val="FFFFFF"/>
                </a:solidFill>
                <a:latin typeface="Tahoma"/>
                <a:cs typeface="Tahoma"/>
              </a:rPr>
              <a:t>á</a:t>
            </a:r>
            <a:r>
              <a:rPr sz="1100" spc="-60" dirty="0">
                <a:solidFill>
                  <a:srgbClr val="FFFFFF"/>
                </a:solidFill>
                <a:latin typeface="Tahoma"/>
                <a:cs typeface="Tahoma"/>
              </a:rPr>
              <a:t>n</a:t>
            </a:r>
            <a:r>
              <a:rPr sz="1100" spc="-40" dirty="0">
                <a:solidFill>
                  <a:srgbClr val="FFFFFF"/>
                </a:solidFill>
                <a:latin typeface="Tahoma"/>
                <a:cs typeface="Tahoma"/>
              </a:rPr>
              <a:t>i</a:t>
            </a:r>
            <a:r>
              <a:rPr sz="1100" spc="-30" dirty="0">
                <a:solidFill>
                  <a:srgbClr val="FFFFFF"/>
                </a:solidFill>
                <a:latin typeface="Tahoma"/>
                <a:cs typeface="Tahoma"/>
              </a:rPr>
              <a:t>c</a:t>
            </a:r>
            <a:r>
              <a:rPr sz="1100" spc="-45" dirty="0">
                <a:solidFill>
                  <a:srgbClr val="FFFFFF"/>
                </a:solidFill>
                <a:latin typeface="Tahoma"/>
                <a:cs typeface="Tahoma"/>
              </a:rPr>
              <a:t>a  </a:t>
            </a:r>
            <a:r>
              <a:rPr sz="1100" spc="-40" dirty="0">
                <a:solidFill>
                  <a:srgbClr val="FFFFFF"/>
                </a:solidFill>
                <a:latin typeface="Tahoma"/>
                <a:cs typeface="Tahoma"/>
              </a:rPr>
              <a:t>UTN</a:t>
            </a:r>
            <a:r>
              <a:rPr sz="1100" spc="-15" dirty="0">
                <a:solidFill>
                  <a:srgbClr val="FFFFFF"/>
                </a:solidFill>
                <a:latin typeface="Tahoma"/>
                <a:cs typeface="Tahoma"/>
              </a:rPr>
              <a:t> </a:t>
            </a:r>
            <a:r>
              <a:rPr sz="1100" spc="-20" dirty="0">
                <a:solidFill>
                  <a:srgbClr val="FFFFFF"/>
                </a:solidFill>
                <a:latin typeface="Tahoma"/>
                <a:cs typeface="Tahoma"/>
              </a:rPr>
              <a:t>-</a:t>
            </a:r>
            <a:r>
              <a:rPr sz="1100" spc="-10" dirty="0">
                <a:solidFill>
                  <a:srgbClr val="FFFFFF"/>
                </a:solidFill>
                <a:latin typeface="Tahoma"/>
                <a:cs typeface="Tahoma"/>
              </a:rPr>
              <a:t> </a:t>
            </a:r>
            <a:r>
              <a:rPr sz="1100" spc="-30" dirty="0">
                <a:solidFill>
                  <a:srgbClr val="FFFFFF"/>
                </a:solidFill>
                <a:latin typeface="Tahoma"/>
                <a:cs typeface="Tahoma"/>
              </a:rPr>
              <a:t>Facultad</a:t>
            </a:r>
            <a:r>
              <a:rPr sz="1100" spc="15" dirty="0">
                <a:solidFill>
                  <a:srgbClr val="FFFFFF"/>
                </a:solidFill>
                <a:latin typeface="Tahoma"/>
                <a:cs typeface="Tahoma"/>
              </a:rPr>
              <a:t> Regional</a:t>
            </a:r>
            <a:r>
              <a:rPr sz="1100" spc="40" dirty="0">
                <a:solidFill>
                  <a:srgbClr val="FFFFFF"/>
                </a:solidFill>
                <a:latin typeface="Tahoma"/>
                <a:cs typeface="Tahoma"/>
              </a:rPr>
              <a:t> </a:t>
            </a:r>
            <a:r>
              <a:rPr sz="1100" spc="15" dirty="0">
                <a:solidFill>
                  <a:srgbClr val="FFFFFF"/>
                </a:solidFill>
                <a:latin typeface="Tahoma"/>
                <a:cs typeface="Tahoma"/>
              </a:rPr>
              <a:t>Reconquista</a:t>
            </a:r>
            <a:endParaRPr sz="1100">
              <a:latin typeface="Tahoma"/>
              <a:cs typeface="Tahoma"/>
            </a:endParaRPr>
          </a:p>
        </p:txBody>
      </p:sp>
      <p:sp>
        <p:nvSpPr>
          <p:cNvPr id="17" name="object 17"/>
          <p:cNvSpPr txBox="1"/>
          <p:nvPr/>
        </p:nvSpPr>
        <p:spPr>
          <a:xfrm>
            <a:off x="981962" y="2271218"/>
            <a:ext cx="2642998" cy="256480"/>
          </a:xfrm>
          <a:prstGeom prst="rect">
            <a:avLst/>
          </a:prstGeom>
        </p:spPr>
        <p:txBody>
          <a:bodyPr vert="horz" wrap="square" lIns="0" tIns="0" rIns="0" bIns="0" rtlCol="0">
            <a:spAutoFit/>
          </a:bodyPr>
          <a:lstStyle/>
          <a:p>
            <a:pPr marL="12700">
              <a:lnSpc>
                <a:spcPts val="2014"/>
              </a:lnSpc>
            </a:pPr>
            <a:r>
              <a:rPr sz="1700" spc="-114" dirty="0">
                <a:latin typeface="Microsoft Sans Serif"/>
                <a:cs typeface="Microsoft Sans Serif"/>
              </a:rPr>
              <a:t>Unidad</a:t>
            </a:r>
            <a:r>
              <a:rPr sz="1700" spc="70" dirty="0">
                <a:latin typeface="Microsoft Sans Serif"/>
                <a:cs typeface="Microsoft Sans Serif"/>
              </a:rPr>
              <a:t> </a:t>
            </a:r>
            <a:r>
              <a:rPr sz="1700" spc="-45" dirty="0">
                <a:latin typeface="Microsoft Sans Serif"/>
                <a:cs typeface="Microsoft Sans Serif"/>
              </a:rPr>
              <a:t>I:</a:t>
            </a:r>
            <a:r>
              <a:rPr sz="1700" spc="80" dirty="0">
                <a:latin typeface="Microsoft Sans Serif"/>
                <a:cs typeface="Microsoft Sans Serif"/>
              </a:rPr>
              <a:t> </a:t>
            </a:r>
            <a:r>
              <a:rPr lang="es-AR" sz="1700" spc="-120" dirty="0">
                <a:latin typeface="Microsoft Sans Serif"/>
                <a:cs typeface="Microsoft Sans Serif"/>
              </a:rPr>
              <a:t>Sistemas de Fuerzas</a:t>
            </a:r>
            <a:r>
              <a:rPr sz="1700" dirty="0">
                <a:latin typeface="Microsoft Sans Serif"/>
                <a:cs typeface="Microsoft Sans Serif"/>
              </a:rPr>
              <a:t> </a:t>
            </a:r>
          </a:p>
        </p:txBody>
      </p:sp>
      <p:sp>
        <p:nvSpPr>
          <p:cNvPr id="18" name="object 18"/>
          <p:cNvSpPr txBox="1"/>
          <p:nvPr/>
        </p:nvSpPr>
        <p:spPr>
          <a:xfrm>
            <a:off x="75692" y="2527698"/>
            <a:ext cx="105410" cy="363855"/>
          </a:xfrm>
          <a:prstGeom prst="rect">
            <a:avLst/>
          </a:prstGeom>
        </p:spPr>
        <p:txBody>
          <a:bodyPr vert="horz" wrap="square" lIns="0" tIns="0" rIns="0" bIns="0" rtlCol="0">
            <a:spAutoFit/>
          </a:bodyPr>
          <a:lstStyle/>
          <a:p>
            <a:pPr marL="12700">
              <a:lnSpc>
                <a:spcPts val="2740"/>
              </a:lnSpc>
            </a:pPr>
            <a:r>
              <a:rPr sz="2350" dirty="0">
                <a:latin typeface="Microsoft Sans Serif"/>
                <a:cs typeface="Microsoft Sans Serif"/>
              </a:rPr>
              <a:t> </a:t>
            </a:r>
            <a:endParaRPr sz="2350">
              <a:latin typeface="Microsoft Sans Serif"/>
              <a:cs typeface="Microsoft Sans Serif"/>
            </a:endParaRPr>
          </a:p>
        </p:txBody>
      </p:sp>
      <p:sp>
        <p:nvSpPr>
          <p:cNvPr id="19" name="object 19"/>
          <p:cNvSpPr txBox="1"/>
          <p:nvPr/>
        </p:nvSpPr>
        <p:spPr>
          <a:xfrm>
            <a:off x="2015489" y="2864238"/>
            <a:ext cx="575945" cy="182742"/>
          </a:xfrm>
          <a:prstGeom prst="rect">
            <a:avLst/>
          </a:prstGeom>
        </p:spPr>
        <p:txBody>
          <a:bodyPr vert="horz" wrap="square" lIns="0" tIns="13335" rIns="0" bIns="0" rtlCol="0">
            <a:spAutoFit/>
          </a:bodyPr>
          <a:lstStyle/>
          <a:p>
            <a:pPr marL="12700">
              <a:lnSpc>
                <a:spcPct val="100000"/>
              </a:lnSpc>
              <a:spcBef>
                <a:spcPts val="105"/>
              </a:spcBef>
            </a:pPr>
            <a:r>
              <a:rPr sz="1100" spc="55" dirty="0" err="1">
                <a:latin typeface="Tahoma"/>
                <a:cs typeface="Tahoma"/>
              </a:rPr>
              <a:t>A</a:t>
            </a:r>
            <a:r>
              <a:rPr sz="1100" spc="-605" dirty="0" err="1">
                <a:latin typeface="Tahoma"/>
                <a:cs typeface="Tahoma"/>
              </a:rPr>
              <a:t>˜</a:t>
            </a:r>
            <a:r>
              <a:rPr sz="1100" spc="-60" dirty="0" err="1">
                <a:latin typeface="Tahoma"/>
                <a:cs typeface="Tahoma"/>
              </a:rPr>
              <a:t>no</a:t>
            </a:r>
            <a:r>
              <a:rPr sz="1100" dirty="0">
                <a:latin typeface="Tahoma"/>
                <a:cs typeface="Tahoma"/>
              </a:rPr>
              <a:t> </a:t>
            </a:r>
            <a:r>
              <a:rPr sz="1100" spc="-55" dirty="0">
                <a:latin typeface="Tahoma"/>
                <a:cs typeface="Tahoma"/>
              </a:rPr>
              <a:t>2</a:t>
            </a:r>
            <a:r>
              <a:rPr sz="1100" spc="-75" dirty="0">
                <a:latin typeface="Tahoma"/>
                <a:cs typeface="Tahoma"/>
              </a:rPr>
              <a:t>0</a:t>
            </a:r>
            <a:r>
              <a:rPr sz="1100" spc="-55" dirty="0">
                <a:latin typeface="Tahoma"/>
                <a:cs typeface="Tahoma"/>
              </a:rPr>
              <a:t>2</a:t>
            </a:r>
            <a:r>
              <a:rPr lang="es-ES" sz="1100" spc="-55" dirty="0">
                <a:latin typeface="Tahoma"/>
                <a:cs typeface="Tahoma"/>
              </a:rPr>
              <a:t>4</a:t>
            </a:r>
            <a:endParaRPr sz="1100" dirty="0">
              <a:latin typeface="Tahoma"/>
              <a:cs typeface="Tahoma"/>
            </a:endParaRPr>
          </a:p>
        </p:txBody>
      </p:sp>
      <p:sp>
        <p:nvSpPr>
          <p:cNvPr id="20" name="object 20"/>
          <p:cNvSpPr txBox="1"/>
          <p:nvPr/>
        </p:nvSpPr>
        <p:spPr>
          <a:xfrm>
            <a:off x="2399792" y="3336909"/>
            <a:ext cx="573405" cy="98745"/>
          </a:xfrm>
          <a:prstGeom prst="rect">
            <a:avLst/>
          </a:prstGeom>
        </p:spPr>
        <p:txBody>
          <a:bodyPr vert="horz" wrap="square" lIns="0" tIns="6350" rIns="0" bIns="0" rtlCol="0">
            <a:spAutoFit/>
          </a:bodyPr>
          <a:lstStyle/>
          <a:p>
            <a:pPr marL="12700">
              <a:lnSpc>
                <a:spcPct val="100000"/>
              </a:lnSpc>
              <a:spcBef>
                <a:spcPts val="50"/>
              </a:spcBef>
            </a:pPr>
            <a:r>
              <a:rPr sz="600" spc="-5" dirty="0">
                <a:solidFill>
                  <a:schemeClr val="bg1"/>
                </a:solidFill>
                <a:latin typeface="Microsoft Sans Serif"/>
                <a:cs typeface="Microsoft Sans Serif"/>
                <a:hlinkClick r:id="" action="ppaction://noaction"/>
              </a:rPr>
              <a:t> </a:t>
            </a:r>
            <a:r>
              <a:rPr sz="600" spc="-55" dirty="0">
                <a:solidFill>
                  <a:schemeClr val="bg1"/>
                </a:solidFill>
                <a:latin typeface="Microsoft Sans Serif"/>
                <a:cs typeface="Microsoft Sans Serif"/>
                <a:hlinkClick r:id="" action="ppaction://noaction"/>
              </a:rPr>
              <a:t> </a:t>
            </a:r>
            <a:r>
              <a:rPr sz="600" dirty="0">
                <a:solidFill>
                  <a:schemeClr val="bg1"/>
                </a:solidFill>
                <a:latin typeface="Microsoft Sans Serif"/>
                <a:cs typeface="Microsoft Sans Serif"/>
                <a:hlinkClick r:id="" action="ppaction://noaction"/>
              </a:rPr>
              <a:t> </a:t>
            </a:r>
            <a:endParaRPr sz="600" dirty="0">
              <a:solidFill>
                <a:schemeClr val="bg1"/>
              </a:solidFill>
              <a:latin typeface="Microsoft Sans Serif"/>
              <a:cs typeface="Microsoft Sans Serif"/>
            </a:endParaRPr>
          </a:p>
        </p:txBody>
      </p:sp>
      <p:sp>
        <p:nvSpPr>
          <p:cNvPr id="21" name="CuadroTexto 20"/>
          <p:cNvSpPr txBox="1"/>
          <p:nvPr/>
        </p:nvSpPr>
        <p:spPr>
          <a:xfrm>
            <a:off x="2311882" y="3296296"/>
            <a:ext cx="655949" cy="200055"/>
          </a:xfrm>
          <a:prstGeom prst="rect">
            <a:avLst/>
          </a:prstGeom>
          <a:noFill/>
        </p:spPr>
        <p:txBody>
          <a:bodyPr wrap="none" rtlCol="0">
            <a:spAutoFit/>
          </a:bodyPr>
          <a:lstStyle/>
          <a:p>
            <a:r>
              <a:rPr lang="es-AR" sz="700" dirty="0">
                <a:solidFill>
                  <a:schemeClr val="bg1"/>
                </a:solidFill>
              </a:rPr>
              <a:t>ESTABILIDAD</a:t>
            </a:r>
          </a:p>
        </p:txBody>
      </p:sp>
    </p:spTree>
  </p:cSld>
  <p:clrMapOvr>
    <a:masterClrMapping/>
  </p:clrMapOvr>
  <mc:AlternateContent xmlns:mc="http://schemas.openxmlformats.org/markup-compatibility/2006" xmlns:p14="http://schemas.microsoft.com/office/powerpoint/2010/main">
    <mc:Choice Requires="p14">
      <p:transition spd="slow" p14:dur="2000" advTm="12130"/>
    </mc:Choice>
    <mc:Fallback xmlns="">
      <p:transition spd="slow" advTm="1213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pic>
        <p:nvPicPr>
          <p:cNvPr id="3" name="object 2"/>
          <p:cNvPicPr/>
          <p:nvPr/>
        </p:nvPicPr>
        <p:blipFill>
          <a:blip r:embed="rId2" cstate="print"/>
          <a:stretch>
            <a:fillRect/>
          </a:stretch>
        </p:blipFill>
        <p:spPr>
          <a:xfrm>
            <a:off x="0" y="469899"/>
            <a:ext cx="4608195" cy="309244"/>
          </a:xfrm>
          <a:prstGeom prst="rect">
            <a:avLst/>
          </a:prstGeom>
        </p:spPr>
      </p:pic>
      <p:sp>
        <p:nvSpPr>
          <p:cNvPr id="5" name="Rectángulo 4"/>
          <p:cNvSpPr/>
          <p:nvPr/>
        </p:nvSpPr>
        <p:spPr>
          <a:xfrm>
            <a:off x="95250" y="813331"/>
            <a:ext cx="4343400" cy="553998"/>
          </a:xfrm>
          <a:prstGeom prst="rect">
            <a:avLst/>
          </a:prstGeom>
        </p:spPr>
        <p:txBody>
          <a:bodyPr wrap="square">
            <a:spAutoFit/>
          </a:bodyPr>
          <a:lstStyle/>
          <a:p>
            <a:pPr algn="just"/>
            <a:r>
              <a:rPr lang="es-ES" sz="1000" dirty="0">
                <a:latin typeface="Calibri" panose="020F0502020204030204" pitchFamily="34" charset="0"/>
              </a:rPr>
              <a:t>Construyamos a partir del punto 1 el polígono de fuerzas, trazando la fuerza 1-2 (F1) </a:t>
            </a:r>
            <a:r>
              <a:rPr lang="en-US" sz="1000" dirty="0" err="1"/>
              <a:t>equiparando</a:t>
            </a:r>
            <a:r>
              <a:rPr lang="en-US" sz="1000" dirty="0"/>
              <a:t> </a:t>
            </a:r>
            <a:r>
              <a:rPr lang="es-ES" sz="1000" dirty="0">
                <a:latin typeface="Calibri" panose="020F0502020204030204" pitchFamily="34" charset="0"/>
              </a:rPr>
              <a:t> </a:t>
            </a:r>
            <a:r>
              <a:rPr lang="es-ES" sz="1000" dirty="0"/>
              <a:t>a la fuerza aplicada al cuerpo; luego a partir de 2 la fuerza 2-3 (F2) </a:t>
            </a:r>
            <a:r>
              <a:rPr lang="en-US" sz="1000" dirty="0" err="1"/>
              <a:t>equiparando</a:t>
            </a:r>
            <a:r>
              <a:rPr lang="en-US" sz="1000" dirty="0"/>
              <a:t> a F2 </a:t>
            </a:r>
            <a:r>
              <a:rPr lang="es-ES" sz="1000" dirty="0"/>
              <a:t>aplicada al cuerpo y así sucesivamente. </a:t>
            </a:r>
            <a:endParaRPr lang="en-US" sz="1000" dirty="0"/>
          </a:p>
        </p:txBody>
      </p:sp>
      <p:pic>
        <p:nvPicPr>
          <p:cNvPr id="6" name="Imagen 5"/>
          <p:cNvPicPr>
            <a:picLocks noChangeAspect="1"/>
          </p:cNvPicPr>
          <p:nvPr/>
        </p:nvPicPr>
        <p:blipFill>
          <a:blip r:embed="rId3"/>
          <a:stretch>
            <a:fillRect/>
          </a:stretch>
        </p:blipFill>
        <p:spPr>
          <a:xfrm>
            <a:off x="95250" y="1577975"/>
            <a:ext cx="3072793" cy="1502137"/>
          </a:xfrm>
          <a:prstGeom prst="rect">
            <a:avLst/>
          </a:prstGeom>
        </p:spPr>
      </p:pic>
      <p:pic>
        <p:nvPicPr>
          <p:cNvPr id="33" name="Imagen 32"/>
          <p:cNvPicPr>
            <a:picLocks noChangeAspect="1"/>
          </p:cNvPicPr>
          <p:nvPr/>
        </p:nvPicPr>
        <p:blipFill>
          <a:blip r:embed="rId4"/>
          <a:stretch>
            <a:fillRect/>
          </a:stretch>
        </p:blipFill>
        <p:spPr>
          <a:xfrm>
            <a:off x="3353196" y="1577975"/>
            <a:ext cx="740673" cy="1712786"/>
          </a:xfrm>
          <a:prstGeom prst="rect">
            <a:avLst/>
          </a:prstGeom>
        </p:spPr>
      </p:pic>
      <p:cxnSp>
        <p:nvCxnSpPr>
          <p:cNvPr id="34" name="Conector recto de flecha 33"/>
          <p:cNvCxnSpPr/>
          <p:nvPr/>
        </p:nvCxnSpPr>
        <p:spPr>
          <a:xfrm flipH="1">
            <a:off x="3608752" y="1750410"/>
            <a:ext cx="130546" cy="3035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flipH="1">
            <a:off x="3587272" y="2042272"/>
            <a:ext cx="43775" cy="46503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a:off x="3582481" y="2486012"/>
            <a:ext cx="141051" cy="45236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a:off x="3698297" y="2905938"/>
            <a:ext cx="244994" cy="2356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a:off x="3734854" y="1740980"/>
            <a:ext cx="209453" cy="1400581"/>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5" name="CuadroTexto 54"/>
          <p:cNvSpPr txBox="1"/>
          <p:nvPr/>
        </p:nvSpPr>
        <p:spPr>
          <a:xfrm>
            <a:off x="3796883" y="2236616"/>
            <a:ext cx="253596" cy="246221"/>
          </a:xfrm>
          <a:prstGeom prst="rect">
            <a:avLst/>
          </a:prstGeom>
          <a:noFill/>
          <a:ln>
            <a:noFill/>
          </a:ln>
        </p:spPr>
        <p:txBody>
          <a:bodyPr wrap="none" rtlCol="0">
            <a:spAutoFit/>
          </a:bodyPr>
          <a:lstStyle/>
          <a:p>
            <a:r>
              <a:rPr lang="es-AR" sz="1000" dirty="0">
                <a:solidFill>
                  <a:srgbClr val="FF00FF"/>
                </a:solidFill>
              </a:rPr>
              <a:t>R</a:t>
            </a:r>
          </a:p>
        </p:txBody>
      </p:sp>
      <p:sp>
        <p:nvSpPr>
          <p:cNvPr id="56" name="Rectángulo 55"/>
          <p:cNvSpPr/>
          <p:nvPr/>
        </p:nvSpPr>
        <p:spPr>
          <a:xfrm>
            <a:off x="0" y="435711"/>
            <a:ext cx="4362450" cy="307777"/>
          </a:xfrm>
          <a:prstGeom prst="rect">
            <a:avLst/>
          </a:prstGeom>
        </p:spPr>
        <p:txBody>
          <a:bodyPr wrap="square">
            <a:spAutoFit/>
          </a:bodyPr>
          <a:lstStyle/>
          <a:p>
            <a:r>
              <a:rPr lang="es-AR" sz="1400" dirty="0">
                <a:solidFill>
                  <a:schemeClr val="bg1"/>
                </a:solidFill>
                <a:latin typeface="Times New Roman" panose="02020603050405020304" pitchFamily="18" charset="0"/>
              </a:rPr>
              <a:t>Reducción de sistemas no concurrentes (Gráfica)</a:t>
            </a:r>
            <a:endParaRPr lang="es-AR" sz="1400" dirty="0">
              <a:solidFill>
                <a:schemeClr val="bg1"/>
              </a:solidFill>
            </a:endParaRPr>
          </a:p>
        </p:txBody>
      </p:sp>
    </p:spTree>
    <p:extLst>
      <p:ext uri="{BB962C8B-B14F-4D97-AF65-F5344CB8AC3E}">
        <p14:creationId xmlns:p14="http://schemas.microsoft.com/office/powerpoint/2010/main" val="41789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up)">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up)">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up)">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309244"/>
          </a:xfrm>
          <a:prstGeom prst="rect">
            <a:avLst/>
          </a:prstGeom>
        </p:spPr>
      </p:pic>
      <p:sp>
        <p:nvSpPr>
          <p:cNvPr id="4"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
        <p:nvSpPr>
          <p:cNvPr id="5" name="Rectángulo 4"/>
          <p:cNvSpPr/>
          <p:nvPr/>
        </p:nvSpPr>
        <p:spPr>
          <a:xfrm>
            <a:off x="95250" y="824443"/>
            <a:ext cx="4336073" cy="400110"/>
          </a:xfrm>
          <a:prstGeom prst="rect">
            <a:avLst/>
          </a:prstGeom>
        </p:spPr>
        <p:txBody>
          <a:bodyPr wrap="square">
            <a:spAutoFit/>
          </a:bodyPr>
          <a:lstStyle/>
          <a:p>
            <a:pPr algn="just"/>
            <a:r>
              <a:rPr lang="es-ES" sz="1000" dirty="0">
                <a:latin typeface="Calibri" panose="020F0502020204030204" pitchFamily="34" charset="0"/>
              </a:rPr>
              <a:t>Para saber cuál es la posición de R en el cuerpo, comenzamos trazando desde un polo arbitrario O, los rayos 1-0, 2-0, 3-0, 4-0 y 5-0. </a:t>
            </a:r>
            <a:endParaRPr lang="en-US" sz="1000" dirty="0"/>
          </a:p>
        </p:txBody>
      </p:sp>
      <p:pic>
        <p:nvPicPr>
          <p:cNvPr id="21" name="Imagen 20"/>
          <p:cNvPicPr>
            <a:picLocks noChangeAspect="1"/>
          </p:cNvPicPr>
          <p:nvPr/>
        </p:nvPicPr>
        <p:blipFill>
          <a:blip r:embed="rId3"/>
          <a:stretch>
            <a:fillRect/>
          </a:stretch>
        </p:blipFill>
        <p:spPr>
          <a:xfrm>
            <a:off x="2914650" y="1269853"/>
            <a:ext cx="1587558" cy="1827879"/>
          </a:xfrm>
          <a:prstGeom prst="rect">
            <a:avLst/>
          </a:prstGeom>
        </p:spPr>
      </p:pic>
      <p:cxnSp>
        <p:nvCxnSpPr>
          <p:cNvPr id="22" name="Conector recto 21"/>
          <p:cNvCxnSpPr/>
          <p:nvPr/>
        </p:nvCxnSpPr>
        <p:spPr>
          <a:xfrm>
            <a:off x="3219450" y="1430889"/>
            <a:ext cx="1066800" cy="65111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H="1" flipV="1">
            <a:off x="3122592" y="1755988"/>
            <a:ext cx="1163658" cy="32601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V="1">
            <a:off x="3101176" y="2082002"/>
            <a:ext cx="1185074" cy="1652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V="1">
            <a:off x="3214660" y="2082002"/>
            <a:ext cx="1071590" cy="55650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flipV="1">
            <a:off x="3411995" y="2082002"/>
            <a:ext cx="874255" cy="7729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Elipse 32"/>
          <p:cNvSpPr/>
          <p:nvPr/>
        </p:nvSpPr>
        <p:spPr>
          <a:xfrm>
            <a:off x="4232218" y="1988820"/>
            <a:ext cx="189684" cy="17658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34" name="Imagen 33"/>
          <p:cNvPicPr>
            <a:picLocks noChangeAspect="1"/>
          </p:cNvPicPr>
          <p:nvPr/>
        </p:nvPicPr>
        <p:blipFill>
          <a:blip r:embed="rId4"/>
          <a:stretch>
            <a:fillRect/>
          </a:stretch>
        </p:blipFill>
        <p:spPr>
          <a:xfrm>
            <a:off x="1" y="1422659"/>
            <a:ext cx="2914650" cy="1424829"/>
          </a:xfrm>
          <a:prstGeom prst="rect">
            <a:avLst/>
          </a:prstGeom>
        </p:spPr>
      </p:pic>
      <p:sp>
        <p:nvSpPr>
          <p:cNvPr id="35" name="Rectángulo 34"/>
          <p:cNvSpPr/>
          <p:nvPr/>
        </p:nvSpPr>
        <p:spPr>
          <a:xfrm>
            <a:off x="0" y="435711"/>
            <a:ext cx="4362450" cy="307777"/>
          </a:xfrm>
          <a:prstGeom prst="rect">
            <a:avLst/>
          </a:prstGeom>
        </p:spPr>
        <p:txBody>
          <a:bodyPr wrap="square">
            <a:spAutoFit/>
          </a:bodyPr>
          <a:lstStyle/>
          <a:p>
            <a:r>
              <a:rPr lang="es-AR" sz="1400" dirty="0">
                <a:solidFill>
                  <a:schemeClr val="bg1"/>
                </a:solidFill>
                <a:latin typeface="Times New Roman" panose="02020603050405020304" pitchFamily="18" charset="0"/>
              </a:rPr>
              <a:t>Reducción de sistemas no concurrentes (Gráfica)</a:t>
            </a:r>
            <a:endParaRPr lang="es-AR" sz="1400" dirty="0">
              <a:solidFill>
                <a:schemeClr val="bg1"/>
              </a:solidFill>
            </a:endParaRPr>
          </a:p>
        </p:txBody>
      </p:sp>
    </p:spTree>
    <p:extLst>
      <p:ext uri="{BB962C8B-B14F-4D97-AF65-F5344CB8AC3E}">
        <p14:creationId xmlns:p14="http://schemas.microsoft.com/office/powerpoint/2010/main" val="390772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righ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righ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righ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right)">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309244"/>
          </a:xfrm>
          <a:prstGeom prst="rect">
            <a:avLst/>
          </a:prstGeom>
        </p:spPr>
      </p:pic>
      <p:sp>
        <p:nvSpPr>
          <p:cNvPr id="4"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
        <p:nvSpPr>
          <p:cNvPr id="5" name="Rectángulo 4"/>
          <p:cNvSpPr/>
          <p:nvPr/>
        </p:nvSpPr>
        <p:spPr>
          <a:xfrm>
            <a:off x="0" y="435711"/>
            <a:ext cx="4362450" cy="307777"/>
          </a:xfrm>
          <a:prstGeom prst="rect">
            <a:avLst/>
          </a:prstGeom>
        </p:spPr>
        <p:txBody>
          <a:bodyPr wrap="square">
            <a:spAutoFit/>
          </a:bodyPr>
          <a:lstStyle/>
          <a:p>
            <a:r>
              <a:rPr lang="es-AR" sz="1400" dirty="0">
                <a:solidFill>
                  <a:schemeClr val="bg1"/>
                </a:solidFill>
                <a:latin typeface="Times New Roman" panose="02020603050405020304" pitchFamily="18" charset="0"/>
              </a:rPr>
              <a:t>Reducción de sistemas no concurrentes (Gráfica)</a:t>
            </a:r>
            <a:endParaRPr lang="es-AR" sz="1400" dirty="0">
              <a:solidFill>
                <a:schemeClr val="bg1"/>
              </a:solidFill>
            </a:endParaRPr>
          </a:p>
        </p:txBody>
      </p:sp>
      <p:sp>
        <p:nvSpPr>
          <p:cNvPr id="6" name="Rectángulo 5"/>
          <p:cNvSpPr/>
          <p:nvPr/>
        </p:nvSpPr>
        <p:spPr>
          <a:xfrm>
            <a:off x="123825" y="868089"/>
            <a:ext cx="4114799" cy="553998"/>
          </a:xfrm>
          <a:prstGeom prst="rect">
            <a:avLst/>
          </a:prstGeom>
        </p:spPr>
        <p:txBody>
          <a:bodyPr wrap="square">
            <a:spAutoFit/>
          </a:bodyPr>
          <a:lstStyle/>
          <a:p>
            <a:pPr algn="just"/>
            <a:r>
              <a:rPr lang="es-ES" sz="1000" dirty="0">
                <a:latin typeface="Calibri" panose="020F0502020204030204" pitchFamily="34" charset="0"/>
              </a:rPr>
              <a:t>Luego; comenzamos trazando desde un punto O’ cualquiera, la recta O’-I, paralela a la 1-O; luego a partir del punto I la I-II paralela a la 2-O y así sucesivamente. </a:t>
            </a:r>
            <a:endParaRPr lang="en-US" sz="1000" dirty="0"/>
          </a:p>
        </p:txBody>
      </p:sp>
      <p:pic>
        <p:nvPicPr>
          <p:cNvPr id="7" name="Imagen 6"/>
          <p:cNvPicPr>
            <a:picLocks noChangeAspect="1"/>
          </p:cNvPicPr>
          <p:nvPr/>
        </p:nvPicPr>
        <p:blipFill>
          <a:blip r:embed="rId3"/>
          <a:stretch>
            <a:fillRect/>
          </a:stretch>
        </p:blipFill>
        <p:spPr>
          <a:xfrm>
            <a:off x="1133980" y="1376659"/>
            <a:ext cx="3104644" cy="2057384"/>
          </a:xfrm>
          <a:prstGeom prst="rect">
            <a:avLst/>
          </a:prstGeom>
        </p:spPr>
      </p:pic>
      <p:cxnSp>
        <p:nvCxnSpPr>
          <p:cNvPr id="8" name="Conector recto 7"/>
          <p:cNvCxnSpPr/>
          <p:nvPr/>
        </p:nvCxnSpPr>
        <p:spPr>
          <a:xfrm>
            <a:off x="1213851" y="1590740"/>
            <a:ext cx="423351" cy="27764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637202" y="1868383"/>
            <a:ext cx="544022" cy="18304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V="1">
            <a:off x="2152650" y="1959905"/>
            <a:ext cx="609600" cy="915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V="1">
            <a:off x="2724368" y="1834493"/>
            <a:ext cx="266482" cy="13138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V="1">
            <a:off x="2990850" y="1450064"/>
            <a:ext cx="458727" cy="37931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Elipse 12"/>
          <p:cNvSpPr/>
          <p:nvPr/>
        </p:nvSpPr>
        <p:spPr>
          <a:xfrm>
            <a:off x="1155108" y="1481668"/>
            <a:ext cx="137581" cy="1395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ángulo 36"/>
          <p:cNvSpPr/>
          <p:nvPr/>
        </p:nvSpPr>
        <p:spPr>
          <a:xfrm>
            <a:off x="1292689" y="1959905"/>
            <a:ext cx="132837" cy="9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Rectángulo 37"/>
          <p:cNvSpPr/>
          <p:nvPr/>
        </p:nvSpPr>
        <p:spPr>
          <a:xfrm>
            <a:off x="1776376" y="2290780"/>
            <a:ext cx="132837" cy="9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Rectángulo 38"/>
          <p:cNvSpPr/>
          <p:nvPr/>
        </p:nvSpPr>
        <p:spPr>
          <a:xfrm>
            <a:off x="2591531" y="2284392"/>
            <a:ext cx="132837" cy="9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0" name="Rectángulo 39"/>
          <p:cNvSpPr/>
          <p:nvPr/>
        </p:nvSpPr>
        <p:spPr>
          <a:xfrm>
            <a:off x="3066233" y="2220191"/>
            <a:ext cx="132837" cy="9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Rectángulo 40"/>
          <p:cNvSpPr/>
          <p:nvPr/>
        </p:nvSpPr>
        <p:spPr>
          <a:xfrm>
            <a:off x="3467575" y="1914987"/>
            <a:ext cx="132837" cy="9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40450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37" grpId="0" animBg="1"/>
      <p:bldP spid="38" grpId="0" animBg="1"/>
      <p:bldP spid="39"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309244"/>
          </a:xfrm>
          <a:prstGeom prst="rect">
            <a:avLst/>
          </a:prstGeom>
        </p:spPr>
      </p:pic>
      <p:sp>
        <p:nvSpPr>
          <p:cNvPr id="4"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
        <p:nvSpPr>
          <p:cNvPr id="5" name="Rectángulo 4"/>
          <p:cNvSpPr/>
          <p:nvPr/>
        </p:nvSpPr>
        <p:spPr>
          <a:xfrm>
            <a:off x="0" y="435711"/>
            <a:ext cx="4362450" cy="307777"/>
          </a:xfrm>
          <a:prstGeom prst="rect">
            <a:avLst/>
          </a:prstGeom>
        </p:spPr>
        <p:txBody>
          <a:bodyPr wrap="square">
            <a:spAutoFit/>
          </a:bodyPr>
          <a:lstStyle/>
          <a:p>
            <a:r>
              <a:rPr lang="es-AR" sz="1400" dirty="0">
                <a:solidFill>
                  <a:schemeClr val="bg1"/>
                </a:solidFill>
                <a:latin typeface="Times New Roman" panose="02020603050405020304" pitchFamily="18" charset="0"/>
              </a:rPr>
              <a:t>Reducción de sistemas no concurrentes (Gráfica)</a:t>
            </a:r>
            <a:endParaRPr lang="es-AR" sz="1400" dirty="0">
              <a:solidFill>
                <a:schemeClr val="bg1"/>
              </a:solidFill>
            </a:endParaRPr>
          </a:p>
        </p:txBody>
      </p:sp>
      <p:sp>
        <p:nvSpPr>
          <p:cNvPr id="6" name="Rectángulo 5"/>
          <p:cNvSpPr/>
          <p:nvPr/>
        </p:nvSpPr>
        <p:spPr>
          <a:xfrm>
            <a:off x="-34541" y="813331"/>
            <a:ext cx="4396991" cy="246221"/>
          </a:xfrm>
          <a:prstGeom prst="rect">
            <a:avLst/>
          </a:prstGeom>
        </p:spPr>
        <p:txBody>
          <a:bodyPr wrap="square">
            <a:spAutoFit/>
          </a:bodyPr>
          <a:lstStyle/>
          <a:p>
            <a:pPr algn="just"/>
            <a:r>
              <a:rPr lang="es-ES" sz="1000" dirty="0">
                <a:latin typeface="Calibri" panose="020F0502020204030204" pitchFamily="34" charset="0"/>
              </a:rPr>
              <a:t>Observando el polígono de fuerzas de la derecha vemos que: </a:t>
            </a:r>
            <a:endParaRPr lang="en-US" sz="1000" dirty="0"/>
          </a:p>
        </p:txBody>
      </p:sp>
      <p:pic>
        <p:nvPicPr>
          <p:cNvPr id="8" name="Imagen 7"/>
          <p:cNvPicPr>
            <a:picLocks noChangeAspect="1"/>
          </p:cNvPicPr>
          <p:nvPr/>
        </p:nvPicPr>
        <p:blipFill>
          <a:blip r:embed="rId3"/>
          <a:stretch>
            <a:fillRect/>
          </a:stretch>
        </p:blipFill>
        <p:spPr>
          <a:xfrm>
            <a:off x="1164541" y="1059552"/>
            <a:ext cx="3443654" cy="2282038"/>
          </a:xfrm>
          <a:prstGeom prst="rect">
            <a:avLst/>
          </a:prstGeom>
        </p:spPr>
      </p:pic>
      <p:cxnSp>
        <p:nvCxnSpPr>
          <p:cNvPr id="9" name="Conector recto de flecha 8"/>
          <p:cNvCxnSpPr/>
          <p:nvPr/>
        </p:nvCxnSpPr>
        <p:spPr>
          <a:xfrm>
            <a:off x="3710806" y="2156963"/>
            <a:ext cx="771295" cy="487812"/>
          </a:xfrm>
          <a:prstGeom prst="straightConnector1">
            <a:avLst/>
          </a:prstGeom>
          <a:noFill/>
          <a:ln w="19050" cap="rnd" cmpd="sng" algn="ctr">
            <a:solidFill>
              <a:srgbClr val="FF0000"/>
            </a:solidFill>
            <a:prstDash val="solid"/>
            <a:tailEnd type="triangle"/>
          </a:ln>
          <a:effectLst/>
        </p:spPr>
      </p:cxnSp>
      <p:cxnSp>
        <p:nvCxnSpPr>
          <p:cNvPr id="10" name="Conector recto de flecha 9"/>
          <p:cNvCxnSpPr/>
          <p:nvPr/>
        </p:nvCxnSpPr>
        <p:spPr>
          <a:xfrm flipH="1" flipV="1">
            <a:off x="3612188" y="2376187"/>
            <a:ext cx="869913" cy="272904"/>
          </a:xfrm>
          <a:prstGeom prst="straightConnector1">
            <a:avLst/>
          </a:prstGeom>
          <a:noFill/>
          <a:ln w="19050" cap="rnd" cmpd="sng" algn="ctr">
            <a:solidFill>
              <a:srgbClr val="FF0000"/>
            </a:solidFill>
            <a:prstDash val="solid"/>
            <a:tailEnd type="triangle"/>
          </a:ln>
          <a:effectLst/>
        </p:spPr>
      </p:cxnSp>
      <p:cxnSp>
        <p:nvCxnSpPr>
          <p:cNvPr id="11" name="Conector recto de flecha 10"/>
          <p:cNvCxnSpPr/>
          <p:nvPr/>
        </p:nvCxnSpPr>
        <p:spPr>
          <a:xfrm>
            <a:off x="1238250" y="1305773"/>
            <a:ext cx="485037" cy="299708"/>
          </a:xfrm>
          <a:prstGeom prst="straightConnector1">
            <a:avLst/>
          </a:prstGeom>
          <a:noFill/>
          <a:ln w="19050" cap="rnd" cmpd="sng" algn="ctr">
            <a:solidFill>
              <a:srgbClr val="FF0000"/>
            </a:solidFill>
            <a:prstDash val="solid"/>
            <a:tailEnd type="triangle"/>
          </a:ln>
          <a:effectLst/>
        </p:spPr>
      </p:cxnSp>
      <p:cxnSp>
        <p:nvCxnSpPr>
          <p:cNvPr id="12" name="Conector recto de flecha 11"/>
          <p:cNvCxnSpPr/>
          <p:nvPr/>
        </p:nvCxnSpPr>
        <p:spPr>
          <a:xfrm flipH="1" flipV="1">
            <a:off x="1725089" y="1608836"/>
            <a:ext cx="579008" cy="176429"/>
          </a:xfrm>
          <a:prstGeom prst="straightConnector1">
            <a:avLst/>
          </a:prstGeom>
          <a:noFill/>
          <a:ln w="19050" cap="rnd" cmpd="sng" algn="ctr">
            <a:solidFill>
              <a:srgbClr val="FF0000"/>
            </a:solidFill>
            <a:prstDash val="solid"/>
            <a:tailEnd type="triangle"/>
          </a:ln>
          <a:effectLst/>
        </p:spPr>
      </p:cxnSp>
      <p:sp>
        <p:nvSpPr>
          <p:cNvPr id="13" name="Elipse 12"/>
          <p:cNvSpPr/>
          <p:nvPr/>
        </p:nvSpPr>
        <p:spPr>
          <a:xfrm>
            <a:off x="3502573" y="2215734"/>
            <a:ext cx="147024" cy="146203"/>
          </a:xfrm>
          <a:prstGeom prst="ellipse">
            <a:avLst/>
          </a:prstGeom>
          <a:noFill/>
          <a:ln w="19050"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4" name="Conector recto de flecha 13"/>
          <p:cNvCxnSpPr/>
          <p:nvPr/>
        </p:nvCxnSpPr>
        <p:spPr>
          <a:xfrm>
            <a:off x="3623567" y="2383515"/>
            <a:ext cx="893130" cy="275510"/>
          </a:xfrm>
          <a:prstGeom prst="straightConnector1">
            <a:avLst/>
          </a:prstGeom>
          <a:noFill/>
          <a:ln w="19050" cap="rnd" cmpd="sng" algn="ctr">
            <a:solidFill>
              <a:srgbClr val="00B050"/>
            </a:solidFill>
            <a:prstDash val="solid"/>
            <a:tailEnd type="triangle"/>
          </a:ln>
          <a:effectLst/>
        </p:spPr>
      </p:cxnSp>
      <p:cxnSp>
        <p:nvCxnSpPr>
          <p:cNvPr id="15" name="Conector recto de flecha 14"/>
          <p:cNvCxnSpPr/>
          <p:nvPr/>
        </p:nvCxnSpPr>
        <p:spPr>
          <a:xfrm flipH="1">
            <a:off x="3576085" y="2663341"/>
            <a:ext cx="906016" cy="114942"/>
          </a:xfrm>
          <a:prstGeom prst="straightConnector1">
            <a:avLst/>
          </a:prstGeom>
          <a:noFill/>
          <a:ln w="19050" cap="rnd" cmpd="sng" algn="ctr">
            <a:solidFill>
              <a:srgbClr val="00B050"/>
            </a:solidFill>
            <a:prstDash val="solid"/>
            <a:tailEnd type="triangle"/>
          </a:ln>
          <a:effectLst/>
        </p:spPr>
      </p:cxnSp>
      <p:sp>
        <p:nvSpPr>
          <p:cNvPr id="16" name="Elipse 15"/>
          <p:cNvSpPr/>
          <p:nvPr/>
        </p:nvSpPr>
        <p:spPr>
          <a:xfrm>
            <a:off x="3458053" y="2528232"/>
            <a:ext cx="147024" cy="146203"/>
          </a:xfrm>
          <a:prstGeom prst="ellipse">
            <a:avLst/>
          </a:prstGeom>
          <a:noFill/>
          <a:ln w="19050" cap="rnd"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7" name="Conector recto de flecha 16"/>
          <p:cNvCxnSpPr/>
          <p:nvPr/>
        </p:nvCxnSpPr>
        <p:spPr>
          <a:xfrm>
            <a:off x="1723287" y="1610219"/>
            <a:ext cx="598247" cy="179784"/>
          </a:xfrm>
          <a:prstGeom prst="straightConnector1">
            <a:avLst/>
          </a:prstGeom>
          <a:noFill/>
          <a:ln w="19050" cap="rnd" cmpd="sng" algn="ctr">
            <a:solidFill>
              <a:srgbClr val="00B050"/>
            </a:solidFill>
            <a:prstDash val="solid"/>
            <a:tailEnd type="triangle"/>
          </a:ln>
          <a:effectLst/>
        </p:spPr>
      </p:cxnSp>
      <p:cxnSp>
        <p:nvCxnSpPr>
          <p:cNvPr id="18" name="Conector recto de flecha 17"/>
          <p:cNvCxnSpPr/>
          <p:nvPr/>
        </p:nvCxnSpPr>
        <p:spPr>
          <a:xfrm flipH="1">
            <a:off x="2315088" y="1704633"/>
            <a:ext cx="621486" cy="81713"/>
          </a:xfrm>
          <a:prstGeom prst="straightConnector1">
            <a:avLst/>
          </a:prstGeom>
          <a:noFill/>
          <a:ln w="19050" cap="rnd" cmpd="sng" algn="ctr">
            <a:solidFill>
              <a:srgbClr val="00B050"/>
            </a:solidFill>
            <a:prstDash val="solid"/>
            <a:tailEnd type="triangle"/>
          </a:ln>
          <a:effectLst/>
        </p:spPr>
      </p:cxnSp>
      <p:cxnSp>
        <p:nvCxnSpPr>
          <p:cNvPr id="19" name="Conector recto de flecha 18"/>
          <p:cNvCxnSpPr/>
          <p:nvPr/>
        </p:nvCxnSpPr>
        <p:spPr>
          <a:xfrm flipV="1">
            <a:off x="3600837" y="2649091"/>
            <a:ext cx="915860" cy="131459"/>
          </a:xfrm>
          <a:prstGeom prst="straightConnector1">
            <a:avLst/>
          </a:prstGeom>
          <a:noFill/>
          <a:ln w="19050" cap="rnd" cmpd="sng" algn="ctr">
            <a:solidFill>
              <a:srgbClr val="18276C"/>
            </a:solidFill>
            <a:prstDash val="solid"/>
            <a:tailEnd type="triangle"/>
          </a:ln>
          <a:effectLst/>
        </p:spPr>
      </p:cxnSp>
      <p:cxnSp>
        <p:nvCxnSpPr>
          <p:cNvPr id="20" name="Conector recto de flecha 19"/>
          <p:cNvCxnSpPr/>
          <p:nvPr/>
        </p:nvCxnSpPr>
        <p:spPr>
          <a:xfrm flipH="1">
            <a:off x="3669455" y="2659025"/>
            <a:ext cx="819757" cy="421533"/>
          </a:xfrm>
          <a:prstGeom prst="straightConnector1">
            <a:avLst/>
          </a:prstGeom>
          <a:noFill/>
          <a:ln w="19050" cap="rnd" cmpd="sng" algn="ctr">
            <a:solidFill>
              <a:srgbClr val="18276C"/>
            </a:solidFill>
            <a:prstDash val="solid"/>
            <a:tailEnd type="triangle"/>
          </a:ln>
          <a:effectLst/>
        </p:spPr>
      </p:cxnSp>
      <p:cxnSp>
        <p:nvCxnSpPr>
          <p:cNvPr id="21" name="Conector recto de flecha 20"/>
          <p:cNvCxnSpPr/>
          <p:nvPr/>
        </p:nvCxnSpPr>
        <p:spPr>
          <a:xfrm flipV="1">
            <a:off x="2321534" y="1704633"/>
            <a:ext cx="628405" cy="83987"/>
          </a:xfrm>
          <a:prstGeom prst="straightConnector1">
            <a:avLst/>
          </a:prstGeom>
          <a:noFill/>
          <a:ln w="19050" cap="rnd" cmpd="sng" algn="ctr">
            <a:solidFill>
              <a:srgbClr val="18276C"/>
            </a:solidFill>
            <a:prstDash val="solid"/>
            <a:tailEnd type="triangle"/>
          </a:ln>
          <a:effectLst/>
        </p:spPr>
      </p:cxnSp>
      <p:cxnSp>
        <p:nvCxnSpPr>
          <p:cNvPr id="22" name="Conector recto de flecha 21"/>
          <p:cNvCxnSpPr/>
          <p:nvPr/>
        </p:nvCxnSpPr>
        <p:spPr>
          <a:xfrm flipH="1">
            <a:off x="2927063" y="1555236"/>
            <a:ext cx="339968" cy="158157"/>
          </a:xfrm>
          <a:prstGeom prst="straightConnector1">
            <a:avLst/>
          </a:prstGeom>
          <a:noFill/>
          <a:ln w="19050" cap="rnd" cmpd="sng" algn="ctr">
            <a:solidFill>
              <a:srgbClr val="18276C"/>
            </a:solidFill>
            <a:prstDash val="solid"/>
            <a:tailEnd type="triangle"/>
          </a:ln>
          <a:effectLst/>
        </p:spPr>
      </p:cxnSp>
      <p:cxnSp>
        <p:nvCxnSpPr>
          <p:cNvPr id="23" name="Conector recto de flecha 22"/>
          <p:cNvCxnSpPr/>
          <p:nvPr/>
        </p:nvCxnSpPr>
        <p:spPr>
          <a:xfrm flipV="1">
            <a:off x="2956385" y="1556879"/>
            <a:ext cx="303365" cy="143232"/>
          </a:xfrm>
          <a:prstGeom prst="straightConnector1">
            <a:avLst/>
          </a:prstGeom>
          <a:noFill/>
          <a:ln w="19050" cap="rnd" cmpd="sng" algn="ctr">
            <a:solidFill>
              <a:srgbClr val="FFC000"/>
            </a:solidFill>
            <a:prstDash val="solid"/>
            <a:tailEnd type="triangle"/>
          </a:ln>
          <a:effectLst/>
        </p:spPr>
      </p:cxnSp>
      <p:cxnSp>
        <p:nvCxnSpPr>
          <p:cNvPr id="24" name="Conector recto de flecha 23"/>
          <p:cNvCxnSpPr/>
          <p:nvPr/>
        </p:nvCxnSpPr>
        <p:spPr>
          <a:xfrm flipH="1">
            <a:off x="3240759" y="1151036"/>
            <a:ext cx="470047" cy="412278"/>
          </a:xfrm>
          <a:prstGeom prst="straightConnector1">
            <a:avLst/>
          </a:prstGeom>
          <a:noFill/>
          <a:ln w="19050" cap="rnd" cmpd="sng" algn="ctr">
            <a:solidFill>
              <a:srgbClr val="FFC000"/>
            </a:solidFill>
            <a:prstDash val="solid"/>
            <a:tailEnd type="triangle"/>
          </a:ln>
          <a:effectLst/>
        </p:spPr>
      </p:cxnSp>
      <p:cxnSp>
        <p:nvCxnSpPr>
          <p:cNvPr id="25" name="Conector recto de flecha 24"/>
          <p:cNvCxnSpPr/>
          <p:nvPr/>
        </p:nvCxnSpPr>
        <p:spPr>
          <a:xfrm flipV="1">
            <a:off x="3683664" y="2659025"/>
            <a:ext cx="814565" cy="417864"/>
          </a:xfrm>
          <a:prstGeom prst="straightConnector1">
            <a:avLst/>
          </a:prstGeom>
          <a:noFill/>
          <a:ln w="19050" cap="rnd" cmpd="sng" algn="ctr">
            <a:solidFill>
              <a:srgbClr val="FFC000"/>
            </a:solidFill>
            <a:prstDash val="solid"/>
            <a:tailEnd type="triangle"/>
          </a:ln>
          <a:effectLst/>
        </p:spPr>
      </p:cxnSp>
      <p:cxnSp>
        <p:nvCxnSpPr>
          <p:cNvPr id="26" name="Conector recto de flecha 25"/>
          <p:cNvCxnSpPr/>
          <p:nvPr/>
        </p:nvCxnSpPr>
        <p:spPr>
          <a:xfrm flipH="1">
            <a:off x="3835721" y="2670300"/>
            <a:ext cx="653491" cy="572503"/>
          </a:xfrm>
          <a:prstGeom prst="straightConnector1">
            <a:avLst/>
          </a:prstGeom>
          <a:noFill/>
          <a:ln w="19050" cap="rnd" cmpd="sng" algn="ctr">
            <a:solidFill>
              <a:srgbClr val="FFC000"/>
            </a:solidFill>
            <a:prstDash val="solid"/>
            <a:tailEnd type="triangle"/>
          </a:ln>
          <a:effectLst/>
        </p:spPr>
      </p:cxnSp>
      <p:sp>
        <p:nvSpPr>
          <p:cNvPr id="64" name="Rectángulo 63"/>
          <p:cNvSpPr/>
          <p:nvPr/>
        </p:nvSpPr>
        <p:spPr>
          <a:xfrm>
            <a:off x="1348114" y="1693742"/>
            <a:ext cx="132837" cy="9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5" name="Rectángulo 64"/>
          <p:cNvSpPr/>
          <p:nvPr/>
        </p:nvSpPr>
        <p:spPr>
          <a:xfrm>
            <a:off x="1887041" y="2063286"/>
            <a:ext cx="132837" cy="9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6" name="Rectángulo 65"/>
          <p:cNvSpPr/>
          <p:nvPr/>
        </p:nvSpPr>
        <p:spPr>
          <a:xfrm>
            <a:off x="2819949" y="2036903"/>
            <a:ext cx="132837" cy="9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7" name="Rectángulo 66"/>
          <p:cNvSpPr/>
          <p:nvPr/>
        </p:nvSpPr>
        <p:spPr>
          <a:xfrm>
            <a:off x="3325216" y="2030866"/>
            <a:ext cx="132837" cy="9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8" name="Rectángulo 67"/>
          <p:cNvSpPr/>
          <p:nvPr/>
        </p:nvSpPr>
        <p:spPr>
          <a:xfrm>
            <a:off x="3752075" y="1695088"/>
            <a:ext cx="132837" cy="9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5" name="Elipse 74"/>
          <p:cNvSpPr/>
          <p:nvPr/>
        </p:nvSpPr>
        <p:spPr>
          <a:xfrm>
            <a:off x="3510955" y="2874883"/>
            <a:ext cx="147024" cy="146203"/>
          </a:xfrm>
          <a:prstGeom prst="ellipse">
            <a:avLst/>
          </a:prstGeom>
          <a:noFill/>
          <a:ln w="19050" cap="rnd"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Elipse 80"/>
          <p:cNvSpPr/>
          <p:nvPr/>
        </p:nvSpPr>
        <p:spPr>
          <a:xfrm>
            <a:off x="3630189" y="3140995"/>
            <a:ext cx="147024" cy="146203"/>
          </a:xfrm>
          <a:prstGeom prst="ellipse">
            <a:avLst/>
          </a:prstGeom>
          <a:noFill/>
          <a:ln w="19050" cap="rnd"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Rectángulo 85"/>
          <p:cNvSpPr/>
          <p:nvPr/>
        </p:nvSpPr>
        <p:spPr>
          <a:xfrm>
            <a:off x="6247" y="2383515"/>
            <a:ext cx="2305050" cy="461665"/>
          </a:xfrm>
          <a:prstGeom prst="rect">
            <a:avLst/>
          </a:prstGeom>
        </p:spPr>
        <p:txBody>
          <a:bodyPr>
            <a:spAutoFit/>
          </a:bodyPr>
          <a:lstStyle/>
          <a:p>
            <a:pPr algn="just"/>
            <a:r>
              <a:rPr lang="es-ES" sz="800" b="1" dirty="0">
                <a:latin typeface="Calibri" panose="020F0502020204030204" pitchFamily="34" charset="0"/>
              </a:rPr>
              <a:t>La fuerza F1</a:t>
            </a:r>
            <a:r>
              <a:rPr lang="es-ES" sz="800" dirty="0">
                <a:latin typeface="Calibri" panose="020F0502020204030204" pitchFamily="34" charset="0"/>
              </a:rPr>
              <a:t>, es la resultante de las “fuerzas” 1-0 y 0-2. Luego, con éstas direcciones ponemos los vectores correspondientes en I. </a:t>
            </a:r>
            <a:endParaRPr lang="es-AR" sz="800" dirty="0"/>
          </a:p>
        </p:txBody>
      </p:sp>
      <p:sp>
        <p:nvSpPr>
          <p:cNvPr id="87" name="Rectángulo 86"/>
          <p:cNvSpPr/>
          <p:nvPr/>
        </p:nvSpPr>
        <p:spPr>
          <a:xfrm>
            <a:off x="-953" y="2867034"/>
            <a:ext cx="2305050" cy="584775"/>
          </a:xfrm>
          <a:prstGeom prst="rect">
            <a:avLst/>
          </a:prstGeom>
        </p:spPr>
        <p:txBody>
          <a:bodyPr>
            <a:spAutoFit/>
          </a:bodyPr>
          <a:lstStyle/>
          <a:p>
            <a:pPr algn="just"/>
            <a:r>
              <a:rPr lang="es-ES" sz="800" dirty="0">
                <a:latin typeface="Calibri" panose="020F0502020204030204" pitchFamily="34" charset="0"/>
              </a:rPr>
              <a:t>…observamos que </a:t>
            </a:r>
            <a:r>
              <a:rPr lang="es-ES" sz="800" dirty="0">
                <a:solidFill>
                  <a:srgbClr val="000000"/>
                </a:solidFill>
                <a:latin typeface="Calibri" panose="020F0502020204030204" pitchFamily="34" charset="0"/>
              </a:rPr>
              <a:t>se anulan las “fuerzas” 0-2 y 2-0; </a:t>
            </a:r>
            <a:r>
              <a:rPr lang="es-ES" sz="800" dirty="0">
                <a:latin typeface="Calibri" panose="020F0502020204030204" pitchFamily="34" charset="0"/>
              </a:rPr>
              <a:t>0-3 y 3-0; 0-4 y 4-0; quedando </a:t>
            </a:r>
            <a:r>
              <a:rPr lang="es-ES" sz="800" dirty="0">
                <a:solidFill>
                  <a:srgbClr val="000000"/>
                </a:solidFill>
                <a:latin typeface="Calibri" panose="020F0502020204030204" pitchFamily="34" charset="0"/>
              </a:rPr>
              <a:t>sin anularse solamente las </a:t>
            </a:r>
            <a:r>
              <a:rPr lang="es-ES" sz="800" dirty="0">
                <a:latin typeface="Calibri" panose="020F0502020204030204" pitchFamily="34" charset="0"/>
              </a:rPr>
              <a:t>“fuerzas” 1-0 y 0-5 que tienen p</a:t>
            </a:r>
            <a:r>
              <a:rPr lang="es-ES" sz="800" dirty="0">
                <a:solidFill>
                  <a:srgbClr val="000000"/>
                </a:solidFill>
                <a:latin typeface="Calibri" panose="020F0502020204030204" pitchFamily="34" charset="0"/>
              </a:rPr>
              <a:t>or resultante justamente a la </a:t>
            </a:r>
            <a:r>
              <a:rPr lang="es-ES" sz="800" dirty="0">
                <a:latin typeface="Calibri" panose="020F0502020204030204" pitchFamily="34" charset="0"/>
              </a:rPr>
              <a:t>fuerza R.</a:t>
            </a:r>
            <a:r>
              <a:rPr lang="es-ES" sz="800" dirty="0">
                <a:solidFill>
                  <a:srgbClr val="000000"/>
                </a:solidFill>
                <a:latin typeface="Calibri" panose="020F0502020204030204" pitchFamily="34" charset="0"/>
              </a:rPr>
              <a:t> </a:t>
            </a:r>
            <a:endParaRPr lang="en-US" sz="800" dirty="0"/>
          </a:p>
        </p:txBody>
      </p:sp>
    </p:spTree>
    <p:extLst>
      <p:ext uri="{BB962C8B-B14F-4D97-AF65-F5344CB8AC3E}">
        <p14:creationId xmlns:p14="http://schemas.microsoft.com/office/powerpoint/2010/main" val="220870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up)">
                                      <p:cBhvr>
                                        <p:cTn id="26" dur="500"/>
                                        <p:tgtEl>
                                          <p:spTgt spid="8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righ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right)">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right)">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right)">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left)">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right)">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wipe(left)">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2" fill="hold"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right)">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left)">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2" fill="hold"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wipe(right)">
                                      <p:cBhvr>
                                        <p:cTn id="122" dur="5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87"/>
                                        </p:tgtEl>
                                        <p:attrNameLst>
                                          <p:attrName>style.visibility</p:attrName>
                                        </p:attrNameLst>
                                      </p:cBhvr>
                                      <p:to>
                                        <p:strVal val="visible"/>
                                      </p:to>
                                    </p:set>
                                    <p:animEffect transition="in" filter="wipe(up)">
                                      <p:cBhvr>
                                        <p:cTn id="12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6" grpId="0" animBg="1"/>
      <p:bldP spid="64" grpId="0" animBg="1"/>
      <p:bldP spid="65" grpId="0" animBg="1"/>
      <p:bldP spid="66" grpId="0" animBg="1"/>
      <p:bldP spid="67" grpId="0" animBg="1"/>
      <p:bldP spid="68" grpId="0" animBg="1"/>
      <p:bldP spid="75" grpId="0" animBg="1"/>
      <p:bldP spid="81" grpId="0" animBg="1"/>
      <p:bldP spid="86" grpId="0"/>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309244"/>
          </a:xfrm>
          <a:prstGeom prst="rect">
            <a:avLst/>
          </a:prstGeom>
        </p:spPr>
      </p:pic>
      <p:sp>
        <p:nvSpPr>
          <p:cNvPr id="4"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
        <p:nvSpPr>
          <p:cNvPr id="5" name="Rectángulo 4"/>
          <p:cNvSpPr/>
          <p:nvPr/>
        </p:nvSpPr>
        <p:spPr>
          <a:xfrm>
            <a:off x="0" y="435711"/>
            <a:ext cx="4362450" cy="307777"/>
          </a:xfrm>
          <a:prstGeom prst="rect">
            <a:avLst/>
          </a:prstGeom>
        </p:spPr>
        <p:txBody>
          <a:bodyPr wrap="square">
            <a:spAutoFit/>
          </a:bodyPr>
          <a:lstStyle/>
          <a:p>
            <a:r>
              <a:rPr lang="es-AR" sz="1400" dirty="0">
                <a:solidFill>
                  <a:schemeClr val="bg1"/>
                </a:solidFill>
                <a:latin typeface="Times New Roman" panose="02020603050405020304" pitchFamily="18" charset="0"/>
              </a:rPr>
              <a:t>Reducción de sistemas no concurrentes (Gráfica)</a:t>
            </a:r>
            <a:endParaRPr lang="es-AR" sz="1400" dirty="0">
              <a:solidFill>
                <a:schemeClr val="bg1"/>
              </a:solidFill>
            </a:endParaRPr>
          </a:p>
        </p:txBody>
      </p:sp>
      <p:sp>
        <p:nvSpPr>
          <p:cNvPr id="6" name="Rectángulo 5"/>
          <p:cNvSpPr/>
          <p:nvPr/>
        </p:nvSpPr>
        <p:spPr>
          <a:xfrm>
            <a:off x="1" y="882510"/>
            <a:ext cx="1370196" cy="1323439"/>
          </a:xfrm>
          <a:prstGeom prst="rect">
            <a:avLst/>
          </a:prstGeom>
        </p:spPr>
        <p:txBody>
          <a:bodyPr wrap="square">
            <a:spAutoFit/>
          </a:bodyPr>
          <a:lstStyle/>
          <a:p>
            <a:pPr algn="just"/>
            <a:r>
              <a:rPr lang="es-ES" sz="1000" dirty="0">
                <a:latin typeface="Calibri" panose="020F0502020204030204" pitchFamily="34" charset="0"/>
              </a:rPr>
              <a:t>Entonces en la dirección O’-I está actuando la “fuerza” 1-0, en la dirección I-II las 0-2 y 2-0 que se anulan, hasta la dirección IV-V en que actúa la “fuerza” 0-5. </a:t>
            </a:r>
            <a:endParaRPr lang="en-US" sz="1000" dirty="0"/>
          </a:p>
        </p:txBody>
      </p:sp>
      <p:pic>
        <p:nvPicPr>
          <p:cNvPr id="7" name="Imagen 6"/>
          <p:cNvPicPr>
            <a:picLocks noChangeAspect="1"/>
          </p:cNvPicPr>
          <p:nvPr/>
        </p:nvPicPr>
        <p:blipFill>
          <a:blip r:embed="rId3"/>
          <a:stretch>
            <a:fillRect/>
          </a:stretch>
        </p:blipFill>
        <p:spPr>
          <a:xfrm>
            <a:off x="1370196" y="975683"/>
            <a:ext cx="3194593" cy="2126291"/>
          </a:xfrm>
          <a:prstGeom prst="rect">
            <a:avLst/>
          </a:prstGeom>
        </p:spPr>
      </p:pic>
      <p:cxnSp>
        <p:nvCxnSpPr>
          <p:cNvPr id="8" name="Conector recto de flecha 7"/>
          <p:cNvCxnSpPr/>
          <p:nvPr/>
        </p:nvCxnSpPr>
        <p:spPr>
          <a:xfrm>
            <a:off x="2689036" y="1955829"/>
            <a:ext cx="726639" cy="4832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H="1">
            <a:off x="2051815" y="1955829"/>
            <a:ext cx="615053" cy="53654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2663799" y="1950704"/>
            <a:ext cx="130364" cy="102103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1543646" y="1540686"/>
            <a:ext cx="132837" cy="9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ángulo 20"/>
          <p:cNvSpPr/>
          <p:nvPr/>
        </p:nvSpPr>
        <p:spPr>
          <a:xfrm>
            <a:off x="2073212" y="1882775"/>
            <a:ext cx="132837" cy="9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Rectángulo 21"/>
          <p:cNvSpPr/>
          <p:nvPr/>
        </p:nvSpPr>
        <p:spPr>
          <a:xfrm>
            <a:off x="2900845" y="1853222"/>
            <a:ext cx="132837" cy="9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Rectángulo 22"/>
          <p:cNvSpPr/>
          <p:nvPr/>
        </p:nvSpPr>
        <p:spPr>
          <a:xfrm>
            <a:off x="3327089" y="1846182"/>
            <a:ext cx="132837" cy="9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Rectángulo 23"/>
          <p:cNvSpPr/>
          <p:nvPr/>
        </p:nvSpPr>
        <p:spPr>
          <a:xfrm>
            <a:off x="3740403" y="1555476"/>
            <a:ext cx="132837" cy="9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Rectángulo 31"/>
          <p:cNvSpPr/>
          <p:nvPr/>
        </p:nvSpPr>
        <p:spPr>
          <a:xfrm>
            <a:off x="0" y="2340065"/>
            <a:ext cx="1695450" cy="861774"/>
          </a:xfrm>
          <a:prstGeom prst="rect">
            <a:avLst/>
          </a:prstGeom>
        </p:spPr>
        <p:txBody>
          <a:bodyPr wrap="square">
            <a:spAutoFit/>
          </a:bodyPr>
          <a:lstStyle/>
          <a:p>
            <a:pPr algn="just"/>
            <a:r>
              <a:rPr lang="es-ES" sz="1000" dirty="0">
                <a:latin typeface="Calibri" panose="020F0502020204030204" pitchFamily="34" charset="0"/>
              </a:rPr>
              <a:t>Componiendo las “fuerzas” 1-0 y 0-5 obtenemos R en dirección, sentido, magnitud y posición con respecto al cuerpo. </a:t>
            </a:r>
            <a:endParaRPr lang="en-US" sz="1000" dirty="0"/>
          </a:p>
        </p:txBody>
      </p:sp>
    </p:spTree>
    <p:extLst>
      <p:ext uri="{BB962C8B-B14F-4D97-AF65-F5344CB8AC3E}">
        <p14:creationId xmlns:p14="http://schemas.microsoft.com/office/powerpoint/2010/main" val="16558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21" grpId="0" animBg="1"/>
      <p:bldP spid="22" grpId="0" animBg="1"/>
      <p:bldP spid="23" grpId="0" animBg="1"/>
      <p:bldP spid="24" grpId="0" animBg="1"/>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309244"/>
          </a:xfrm>
          <a:prstGeom prst="rect">
            <a:avLst/>
          </a:prstGeom>
        </p:spPr>
      </p:pic>
      <p:sp>
        <p:nvSpPr>
          <p:cNvPr id="4"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
        <p:nvSpPr>
          <p:cNvPr id="5" name="Rectángulo 4"/>
          <p:cNvSpPr/>
          <p:nvPr/>
        </p:nvSpPr>
        <p:spPr>
          <a:xfrm>
            <a:off x="0" y="435711"/>
            <a:ext cx="4362450" cy="307777"/>
          </a:xfrm>
          <a:prstGeom prst="rect">
            <a:avLst/>
          </a:prstGeom>
        </p:spPr>
        <p:txBody>
          <a:bodyPr wrap="square">
            <a:spAutoFit/>
          </a:bodyPr>
          <a:lstStyle/>
          <a:p>
            <a:r>
              <a:rPr lang="es-AR" sz="1400" dirty="0">
                <a:solidFill>
                  <a:schemeClr val="bg1"/>
                </a:solidFill>
                <a:latin typeface="Times New Roman" panose="02020603050405020304" pitchFamily="18" charset="0"/>
              </a:rPr>
              <a:t>Reducción de sistemas no concurrentes (Analítica)</a:t>
            </a:r>
            <a:endParaRPr lang="es-AR" sz="1400" dirty="0">
              <a:solidFill>
                <a:schemeClr val="bg1"/>
              </a:solidFill>
            </a:endParaRPr>
          </a:p>
        </p:txBody>
      </p:sp>
      <p:sp>
        <p:nvSpPr>
          <p:cNvPr id="6" name="Rectángulo 5"/>
          <p:cNvSpPr/>
          <p:nvPr/>
        </p:nvSpPr>
        <p:spPr>
          <a:xfrm>
            <a:off x="129466" y="832670"/>
            <a:ext cx="4349261" cy="553998"/>
          </a:xfrm>
          <a:prstGeom prst="rect">
            <a:avLst/>
          </a:prstGeom>
        </p:spPr>
        <p:txBody>
          <a:bodyPr wrap="square">
            <a:spAutoFit/>
          </a:bodyPr>
          <a:lstStyle/>
          <a:p>
            <a:pPr algn="just"/>
            <a:r>
              <a:rPr lang="es-ES" sz="1000" dirty="0">
                <a:latin typeface="Calibri" panose="020F0502020204030204" pitchFamily="34" charset="0"/>
              </a:rPr>
              <a:t>Para la determinación de la resultante de un sistema de fuerzas no concurrentes se procede de idéntica manera al procedimiento dado para fuerzas concurrentes, en cuanto a la magnitud, dirección y sentido. </a:t>
            </a:r>
            <a:endParaRPr lang="en-US" sz="1000" dirty="0"/>
          </a:p>
        </p:txBody>
      </p:sp>
      <p:sp>
        <p:nvSpPr>
          <p:cNvPr id="7" name="Rectángulo 6"/>
          <p:cNvSpPr/>
          <p:nvPr/>
        </p:nvSpPr>
        <p:spPr>
          <a:xfrm>
            <a:off x="129466" y="1440195"/>
            <a:ext cx="4349261" cy="707886"/>
          </a:xfrm>
          <a:prstGeom prst="rect">
            <a:avLst/>
          </a:prstGeom>
        </p:spPr>
        <p:txBody>
          <a:bodyPr wrap="square">
            <a:spAutoFit/>
          </a:bodyPr>
          <a:lstStyle/>
          <a:p>
            <a:pPr algn="just"/>
            <a:r>
              <a:rPr lang="es-ES" sz="1000" dirty="0">
                <a:latin typeface="Calibri" panose="020F0502020204030204" pitchFamily="34" charset="0"/>
              </a:rPr>
              <a:t>Se refieren las fuerzas actuantes a los dos ejes coordenados del plano X, Y. Para cada una de ellas se determinan las componentes en dichos ejes </a:t>
            </a:r>
            <a:r>
              <a:rPr lang="es-ES" sz="1000" dirty="0" err="1">
                <a:latin typeface="Calibri" panose="020F0502020204030204" pitchFamily="34" charset="0"/>
              </a:rPr>
              <a:t>Fx</a:t>
            </a:r>
            <a:r>
              <a:rPr lang="es-ES" sz="1000" dirty="0">
                <a:latin typeface="Calibri" panose="020F0502020204030204" pitchFamily="34" charset="0"/>
              </a:rPr>
              <a:t> y </a:t>
            </a:r>
            <a:r>
              <a:rPr lang="es-ES" sz="1000" dirty="0" err="1">
                <a:latin typeface="Calibri" panose="020F0502020204030204" pitchFamily="34" charset="0"/>
              </a:rPr>
              <a:t>Fy</a:t>
            </a:r>
            <a:r>
              <a:rPr lang="es-ES" sz="1000" dirty="0">
                <a:latin typeface="Calibri" panose="020F0502020204030204" pitchFamily="34" charset="0"/>
              </a:rPr>
              <a:t> y luego, haciendo sumatoria de fuerzas se determinan las componentes de la Resultante en dichos ejes (</a:t>
            </a:r>
            <a:r>
              <a:rPr lang="es-ES" sz="1000" dirty="0" err="1">
                <a:latin typeface="Calibri" panose="020F0502020204030204" pitchFamily="34" charset="0"/>
              </a:rPr>
              <a:t>Rx</a:t>
            </a:r>
            <a:r>
              <a:rPr lang="es-ES" sz="1000" dirty="0">
                <a:latin typeface="Calibri" panose="020F0502020204030204" pitchFamily="34" charset="0"/>
              </a:rPr>
              <a:t> y </a:t>
            </a:r>
            <a:r>
              <a:rPr lang="es-ES" sz="1000" dirty="0" err="1">
                <a:latin typeface="Calibri" panose="020F0502020204030204" pitchFamily="34" charset="0"/>
              </a:rPr>
              <a:t>Ry</a:t>
            </a:r>
            <a:r>
              <a:rPr lang="es-ES" sz="1000" dirty="0">
                <a:latin typeface="Calibri" panose="020F0502020204030204" pitchFamily="34" charset="0"/>
              </a:rPr>
              <a:t>). Se compone la Resultante aplicando Pitágoras. </a:t>
            </a:r>
            <a:endParaRPr lang="en-US" sz="1000" dirty="0"/>
          </a:p>
        </p:txBody>
      </p:sp>
      <p:pic>
        <p:nvPicPr>
          <p:cNvPr id="8" name="Imagen 7"/>
          <p:cNvPicPr>
            <a:picLocks noChangeAspect="1"/>
          </p:cNvPicPr>
          <p:nvPr/>
        </p:nvPicPr>
        <p:blipFill>
          <a:blip r:embed="rId3"/>
          <a:stretch>
            <a:fillRect/>
          </a:stretch>
        </p:blipFill>
        <p:spPr>
          <a:xfrm>
            <a:off x="552450" y="2406539"/>
            <a:ext cx="1443416" cy="216238"/>
          </a:xfrm>
          <a:prstGeom prst="rect">
            <a:avLst/>
          </a:prstGeom>
        </p:spPr>
      </p:pic>
      <p:pic>
        <p:nvPicPr>
          <p:cNvPr id="9" name="Imagen 8"/>
          <p:cNvPicPr>
            <a:picLocks noChangeAspect="1"/>
          </p:cNvPicPr>
          <p:nvPr/>
        </p:nvPicPr>
        <p:blipFill>
          <a:blip r:embed="rId4"/>
          <a:stretch>
            <a:fillRect/>
          </a:stretch>
        </p:blipFill>
        <p:spPr>
          <a:xfrm>
            <a:off x="552448" y="2856240"/>
            <a:ext cx="1443418" cy="192734"/>
          </a:xfrm>
          <a:prstGeom prst="rect">
            <a:avLst/>
          </a:prstGeom>
        </p:spPr>
      </p:pic>
      <p:pic>
        <p:nvPicPr>
          <p:cNvPr id="10" name="Imagen 9"/>
          <p:cNvPicPr>
            <a:picLocks noChangeAspect="1"/>
          </p:cNvPicPr>
          <p:nvPr/>
        </p:nvPicPr>
        <p:blipFill>
          <a:blip r:embed="rId5"/>
          <a:stretch>
            <a:fillRect/>
          </a:stretch>
        </p:blipFill>
        <p:spPr>
          <a:xfrm>
            <a:off x="2533650" y="2478578"/>
            <a:ext cx="1537140" cy="502986"/>
          </a:xfrm>
          <a:prstGeom prst="rect">
            <a:avLst/>
          </a:prstGeom>
        </p:spPr>
      </p:pic>
      <mc:AlternateContent xmlns:mc="http://schemas.openxmlformats.org/markup-compatibility/2006" xmlns:a14="http://schemas.microsoft.com/office/drawing/2010/main">
        <mc:Choice Requires="a14">
          <p:sp>
            <p:nvSpPr>
              <p:cNvPr id="11" name="CuadroTexto 10"/>
              <p:cNvSpPr txBox="1"/>
              <p:nvPr/>
            </p:nvSpPr>
            <p:spPr>
              <a:xfrm>
                <a:off x="2533650" y="3048974"/>
                <a:ext cx="900183" cy="3174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AR" sz="1000" i="1" smtClean="0">
                              <a:latin typeface="Cambria Math" panose="02040503050406030204" pitchFamily="18" charset="0"/>
                            </a:rPr>
                          </m:ctrlPr>
                        </m:sSubPr>
                        <m:e>
                          <m:r>
                            <a:rPr lang="es-AR" sz="1000" i="1" smtClean="0">
                              <a:latin typeface="Cambria Math" panose="02040503050406030204" pitchFamily="18" charset="0"/>
                              <a:ea typeface="Cambria Math" panose="02040503050406030204" pitchFamily="18" charset="0"/>
                            </a:rPr>
                            <m:t>𝜑</m:t>
                          </m:r>
                        </m:e>
                        <m:sub>
                          <m:r>
                            <a:rPr lang="es-AR" sz="1000" b="0" i="1" smtClean="0">
                              <a:latin typeface="Cambria Math" panose="02040503050406030204" pitchFamily="18" charset="0"/>
                            </a:rPr>
                            <m:t>𝑅</m:t>
                          </m:r>
                        </m:sub>
                      </m:sSub>
                      <m:r>
                        <a:rPr lang="es-AR" sz="1000" b="0" i="1" smtClean="0">
                          <a:latin typeface="Cambria Math" panose="02040503050406030204" pitchFamily="18" charset="0"/>
                        </a:rPr>
                        <m:t>=</m:t>
                      </m:r>
                      <m:r>
                        <a:rPr lang="es-AR" sz="1000" b="0" i="1" smtClean="0">
                          <a:latin typeface="Cambria Math" panose="02040503050406030204" pitchFamily="18" charset="0"/>
                        </a:rPr>
                        <m:t>𝑎𝑟𝑐𝑡𝑔</m:t>
                      </m:r>
                      <m:r>
                        <a:rPr lang="es-AR" sz="1000" b="0" i="1" smtClean="0">
                          <a:latin typeface="Cambria Math" panose="02040503050406030204" pitchFamily="18" charset="0"/>
                        </a:rPr>
                        <m:t> </m:t>
                      </m:r>
                      <m:f>
                        <m:fPr>
                          <m:ctrlPr>
                            <a:rPr lang="es-AR" sz="1000" b="0" i="1" smtClean="0">
                              <a:latin typeface="Cambria Math" panose="02040503050406030204" pitchFamily="18" charset="0"/>
                            </a:rPr>
                          </m:ctrlPr>
                        </m:fPr>
                        <m:num>
                          <m:sSub>
                            <m:sSubPr>
                              <m:ctrlPr>
                                <a:rPr lang="es-AR" sz="1000" b="0" i="1" smtClean="0">
                                  <a:latin typeface="Cambria Math" panose="02040503050406030204" pitchFamily="18" charset="0"/>
                                </a:rPr>
                              </m:ctrlPr>
                            </m:sSubPr>
                            <m:e>
                              <m:r>
                                <a:rPr lang="es-AR" sz="1000" b="0" i="1" smtClean="0">
                                  <a:latin typeface="Cambria Math" panose="02040503050406030204" pitchFamily="18" charset="0"/>
                                </a:rPr>
                                <m:t>𝑅</m:t>
                              </m:r>
                            </m:e>
                            <m:sub>
                              <m:r>
                                <a:rPr lang="es-AR" sz="1000" b="0" i="1" smtClean="0">
                                  <a:latin typeface="Cambria Math" panose="02040503050406030204" pitchFamily="18" charset="0"/>
                                </a:rPr>
                                <m:t>𝑦</m:t>
                              </m:r>
                            </m:sub>
                          </m:sSub>
                        </m:num>
                        <m:den>
                          <m:sSub>
                            <m:sSubPr>
                              <m:ctrlPr>
                                <a:rPr lang="es-AR" sz="1000" b="0" i="1" smtClean="0">
                                  <a:latin typeface="Cambria Math" panose="02040503050406030204" pitchFamily="18" charset="0"/>
                                </a:rPr>
                              </m:ctrlPr>
                            </m:sSubPr>
                            <m:e>
                              <m:r>
                                <a:rPr lang="es-AR" sz="1000" b="0" i="1" smtClean="0">
                                  <a:latin typeface="Cambria Math" panose="02040503050406030204" pitchFamily="18" charset="0"/>
                                </a:rPr>
                                <m:t>𝑅</m:t>
                              </m:r>
                            </m:e>
                            <m:sub>
                              <m:r>
                                <a:rPr lang="es-AR" sz="1000" b="0" i="1" smtClean="0">
                                  <a:latin typeface="Cambria Math" panose="02040503050406030204" pitchFamily="18" charset="0"/>
                                </a:rPr>
                                <m:t>𝑥</m:t>
                              </m:r>
                            </m:sub>
                          </m:sSub>
                        </m:den>
                      </m:f>
                    </m:oMath>
                  </m:oMathPara>
                </a14:m>
                <a:endParaRPr lang="es-AR" sz="10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2533650" y="3048974"/>
                <a:ext cx="900183" cy="317459"/>
              </a:xfrm>
              <a:prstGeom prst="rect">
                <a:avLst/>
              </a:prstGeom>
              <a:blipFill>
                <a:blip r:embed="rId6"/>
                <a:stretch>
                  <a:fillRect l="-2041" t="-1923" b="-5769"/>
                </a:stretch>
              </a:blipFill>
            </p:spPr>
            <p:txBody>
              <a:bodyPr/>
              <a:lstStyle/>
              <a:p>
                <a:r>
                  <a:rPr lang="en-US">
                    <a:noFill/>
                  </a:rPr>
                  <a:t> </a:t>
                </a:r>
              </a:p>
            </p:txBody>
          </p:sp>
        </mc:Fallback>
      </mc:AlternateContent>
      <p:sp>
        <p:nvSpPr>
          <p:cNvPr id="12" name="CuadroTexto 11"/>
          <p:cNvSpPr txBox="1"/>
          <p:nvPr/>
        </p:nvSpPr>
        <p:spPr>
          <a:xfrm>
            <a:off x="3509331" y="3084592"/>
            <a:ext cx="853119" cy="246221"/>
          </a:xfrm>
          <a:prstGeom prst="rect">
            <a:avLst/>
          </a:prstGeom>
          <a:noFill/>
        </p:spPr>
        <p:txBody>
          <a:bodyPr wrap="none" rtlCol="0">
            <a:spAutoFit/>
          </a:bodyPr>
          <a:lstStyle/>
          <a:p>
            <a:r>
              <a:rPr lang="es-AR" sz="1000" dirty="0"/>
              <a:t>(Argumento)</a:t>
            </a:r>
          </a:p>
        </p:txBody>
      </p:sp>
    </p:spTree>
    <p:extLst>
      <p:ext uri="{BB962C8B-B14F-4D97-AF65-F5344CB8AC3E}">
        <p14:creationId xmlns:p14="http://schemas.microsoft.com/office/powerpoint/2010/main" val="397481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309244"/>
          </a:xfrm>
          <a:prstGeom prst="rect">
            <a:avLst/>
          </a:prstGeom>
        </p:spPr>
      </p:pic>
      <p:sp>
        <p:nvSpPr>
          <p:cNvPr id="4"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
        <p:nvSpPr>
          <p:cNvPr id="5" name="Rectángulo 4"/>
          <p:cNvSpPr/>
          <p:nvPr/>
        </p:nvSpPr>
        <p:spPr>
          <a:xfrm>
            <a:off x="0" y="435711"/>
            <a:ext cx="4362450" cy="307777"/>
          </a:xfrm>
          <a:prstGeom prst="rect">
            <a:avLst/>
          </a:prstGeom>
        </p:spPr>
        <p:txBody>
          <a:bodyPr wrap="square">
            <a:spAutoFit/>
          </a:bodyPr>
          <a:lstStyle/>
          <a:p>
            <a:r>
              <a:rPr lang="es-AR" sz="1400" dirty="0">
                <a:solidFill>
                  <a:schemeClr val="bg1"/>
                </a:solidFill>
                <a:latin typeface="Times New Roman" panose="02020603050405020304" pitchFamily="18" charset="0"/>
              </a:rPr>
              <a:t>Reducción de sistemas no concurrentes (Analítica)</a:t>
            </a:r>
            <a:endParaRPr lang="es-AR" sz="1400" dirty="0">
              <a:solidFill>
                <a:schemeClr val="bg1"/>
              </a:solidFill>
            </a:endParaRPr>
          </a:p>
        </p:txBody>
      </p:sp>
      <p:sp>
        <p:nvSpPr>
          <p:cNvPr id="6" name="Rectángulo 5"/>
          <p:cNvSpPr/>
          <p:nvPr/>
        </p:nvSpPr>
        <p:spPr>
          <a:xfrm>
            <a:off x="67716" y="781408"/>
            <a:ext cx="4447133" cy="553998"/>
          </a:xfrm>
          <a:prstGeom prst="rect">
            <a:avLst/>
          </a:prstGeom>
        </p:spPr>
        <p:txBody>
          <a:bodyPr wrap="square">
            <a:spAutoFit/>
          </a:bodyPr>
          <a:lstStyle/>
          <a:p>
            <a:pPr algn="just"/>
            <a:r>
              <a:rPr lang="es-ES" sz="1000" dirty="0">
                <a:latin typeface="Calibri" panose="020F0502020204030204" pitchFamily="34" charset="0"/>
              </a:rPr>
              <a:t>Para localizar el punto de aplicación de la resultante se utiliza un recurso dado por el Teorema de </a:t>
            </a:r>
            <a:r>
              <a:rPr lang="es-ES" sz="1000" dirty="0" err="1">
                <a:latin typeface="Calibri" panose="020F0502020204030204" pitchFamily="34" charset="0"/>
              </a:rPr>
              <a:t>Varignon</a:t>
            </a:r>
            <a:r>
              <a:rPr lang="es-ES" sz="1000" dirty="0">
                <a:latin typeface="Calibri" panose="020F0502020204030204" pitchFamily="34" charset="0"/>
              </a:rPr>
              <a:t>. Para ello veamos primero lo que es Momento de una Fuerza respecto de un punto. </a:t>
            </a:r>
            <a:endParaRPr lang="en-US" sz="1000" dirty="0"/>
          </a:p>
        </p:txBody>
      </p:sp>
      <p:sp>
        <p:nvSpPr>
          <p:cNvPr id="7" name="Rectángulo 6"/>
          <p:cNvSpPr/>
          <p:nvPr/>
        </p:nvSpPr>
        <p:spPr>
          <a:xfrm>
            <a:off x="67716" y="1293076"/>
            <a:ext cx="4376475" cy="707886"/>
          </a:xfrm>
          <a:prstGeom prst="rect">
            <a:avLst/>
          </a:prstGeom>
        </p:spPr>
        <p:txBody>
          <a:bodyPr wrap="square">
            <a:spAutoFit/>
          </a:bodyPr>
          <a:lstStyle/>
          <a:p>
            <a:pPr algn="just"/>
            <a:r>
              <a:rPr lang="es-ES" sz="1000" dirty="0">
                <a:latin typeface="Calibri" panose="020F0502020204030204" pitchFamily="34" charset="0"/>
              </a:rPr>
              <a:t>El momento de una fuerza con respecto a un punto expresa que capacidad tiene una fuerza o sistema de fuerzas en desequilibrio de provocar una rotación en un cuerpo. El punto se refiere a un punto fijo, que hace de centro de rotación del cuerpo. </a:t>
            </a:r>
            <a:endParaRPr lang="en-US" sz="1000" dirty="0"/>
          </a:p>
        </p:txBody>
      </p:sp>
      <p:pic>
        <p:nvPicPr>
          <p:cNvPr id="8" name="Imagen 7"/>
          <p:cNvPicPr>
            <a:picLocks noChangeAspect="1"/>
          </p:cNvPicPr>
          <p:nvPr/>
        </p:nvPicPr>
        <p:blipFill>
          <a:blip r:embed="rId3"/>
          <a:stretch>
            <a:fillRect/>
          </a:stretch>
        </p:blipFill>
        <p:spPr>
          <a:xfrm>
            <a:off x="3087998" y="1818769"/>
            <a:ext cx="1030444" cy="999610"/>
          </a:xfrm>
          <a:prstGeom prst="rect">
            <a:avLst/>
          </a:prstGeom>
        </p:spPr>
      </p:pic>
      <p:pic>
        <p:nvPicPr>
          <p:cNvPr id="9" name="Imagen 8"/>
          <p:cNvPicPr>
            <a:picLocks noChangeAspect="1"/>
          </p:cNvPicPr>
          <p:nvPr/>
        </p:nvPicPr>
        <p:blipFill>
          <a:blip r:embed="rId4"/>
          <a:stretch>
            <a:fillRect/>
          </a:stretch>
        </p:blipFill>
        <p:spPr>
          <a:xfrm>
            <a:off x="3344304" y="3025775"/>
            <a:ext cx="537116" cy="265422"/>
          </a:xfrm>
          <a:prstGeom prst="rect">
            <a:avLst/>
          </a:prstGeom>
        </p:spPr>
      </p:pic>
      <p:sp>
        <p:nvSpPr>
          <p:cNvPr id="10" name="Rectángulo 9"/>
          <p:cNvSpPr/>
          <p:nvPr/>
        </p:nvSpPr>
        <p:spPr>
          <a:xfrm>
            <a:off x="72910" y="1958975"/>
            <a:ext cx="2689339" cy="1477328"/>
          </a:xfrm>
          <a:prstGeom prst="rect">
            <a:avLst/>
          </a:prstGeom>
        </p:spPr>
        <p:txBody>
          <a:bodyPr wrap="square">
            <a:spAutoFit/>
          </a:bodyPr>
          <a:lstStyle/>
          <a:p>
            <a:pPr algn="just"/>
            <a:r>
              <a:rPr lang="es-ES" sz="1000" dirty="0">
                <a:latin typeface="Calibri" panose="020F0502020204030204" pitchFamily="34" charset="0"/>
              </a:rPr>
              <a:t>El momento de la fuerza F, con respecto al punto A, se obtiene como el producto del módulo de la fuerza, por la mínima distancia (d), que separa la fuerza F del punto A. La mínima distancia que separa la fuerza del punto es siempre la que se mide en forma perpendicular a la dirección de la fuerza, ya que otra distancia, entre el punto A y cualquier punto de la fuerza F es mayor. </a:t>
            </a:r>
            <a:endParaRPr lang="en-US" sz="1000" dirty="0"/>
          </a:p>
        </p:txBody>
      </p:sp>
    </p:spTree>
    <p:extLst>
      <p:ext uri="{BB962C8B-B14F-4D97-AF65-F5344CB8AC3E}">
        <p14:creationId xmlns:p14="http://schemas.microsoft.com/office/powerpoint/2010/main" val="163436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309244"/>
          </a:xfrm>
          <a:prstGeom prst="rect">
            <a:avLst/>
          </a:prstGeom>
        </p:spPr>
      </p:pic>
      <p:sp>
        <p:nvSpPr>
          <p:cNvPr id="4"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
        <p:nvSpPr>
          <p:cNvPr id="5" name="Rectángulo 4"/>
          <p:cNvSpPr/>
          <p:nvPr/>
        </p:nvSpPr>
        <p:spPr>
          <a:xfrm>
            <a:off x="0" y="435711"/>
            <a:ext cx="4362450" cy="307777"/>
          </a:xfrm>
          <a:prstGeom prst="rect">
            <a:avLst/>
          </a:prstGeom>
        </p:spPr>
        <p:txBody>
          <a:bodyPr wrap="square">
            <a:spAutoFit/>
          </a:bodyPr>
          <a:lstStyle/>
          <a:p>
            <a:r>
              <a:rPr lang="es-AR" sz="1400" dirty="0">
                <a:solidFill>
                  <a:schemeClr val="bg1"/>
                </a:solidFill>
                <a:latin typeface="Times New Roman" panose="02020603050405020304" pitchFamily="18" charset="0"/>
              </a:rPr>
              <a:t>Reducción de sistemas no concurrentes (Analítica)</a:t>
            </a:r>
            <a:endParaRPr lang="es-AR" sz="1400" dirty="0">
              <a:solidFill>
                <a:schemeClr val="bg1"/>
              </a:solidFill>
            </a:endParaRPr>
          </a:p>
        </p:txBody>
      </p:sp>
      <p:sp>
        <p:nvSpPr>
          <p:cNvPr id="6" name="Rectángulo 5"/>
          <p:cNvSpPr/>
          <p:nvPr/>
        </p:nvSpPr>
        <p:spPr>
          <a:xfrm>
            <a:off x="119900" y="781774"/>
            <a:ext cx="2002215" cy="338554"/>
          </a:xfrm>
          <a:prstGeom prst="rect">
            <a:avLst/>
          </a:prstGeom>
        </p:spPr>
        <p:txBody>
          <a:bodyPr wrap="none">
            <a:spAutoFit/>
          </a:bodyPr>
          <a:lstStyle/>
          <a:p>
            <a:r>
              <a:rPr lang="en-US" sz="1600" dirty="0" err="1">
                <a:latin typeface="Calibri" panose="020F0502020204030204" pitchFamily="34" charset="0"/>
              </a:rPr>
              <a:t>Teorema</a:t>
            </a:r>
            <a:r>
              <a:rPr lang="en-US" sz="1600" dirty="0">
                <a:latin typeface="Calibri" panose="020F0502020204030204" pitchFamily="34" charset="0"/>
              </a:rPr>
              <a:t> de </a:t>
            </a:r>
            <a:r>
              <a:rPr lang="en-US" sz="1600" dirty="0" err="1">
                <a:latin typeface="Calibri" panose="020F0502020204030204" pitchFamily="34" charset="0"/>
              </a:rPr>
              <a:t>Varignon</a:t>
            </a:r>
            <a:r>
              <a:rPr lang="en-US" sz="1600" dirty="0">
                <a:latin typeface="Calibri" panose="020F0502020204030204" pitchFamily="34" charset="0"/>
              </a:rPr>
              <a:t> </a:t>
            </a:r>
            <a:endParaRPr lang="en-US" sz="1600" dirty="0"/>
          </a:p>
        </p:txBody>
      </p:sp>
      <p:sp>
        <p:nvSpPr>
          <p:cNvPr id="7" name="Rectángulo 6"/>
          <p:cNvSpPr/>
          <p:nvPr/>
        </p:nvSpPr>
        <p:spPr>
          <a:xfrm>
            <a:off x="119900" y="1073008"/>
            <a:ext cx="4318750" cy="553998"/>
          </a:xfrm>
          <a:prstGeom prst="rect">
            <a:avLst/>
          </a:prstGeom>
        </p:spPr>
        <p:txBody>
          <a:bodyPr wrap="square">
            <a:spAutoFit/>
          </a:bodyPr>
          <a:lstStyle/>
          <a:p>
            <a:pPr algn="just"/>
            <a:r>
              <a:rPr lang="es-ES" sz="1000" dirty="0">
                <a:latin typeface="Calibri" panose="020F0502020204030204" pitchFamily="34" charset="0"/>
              </a:rPr>
              <a:t>“Dado un sistema de fuerzas y su resultante, el momento de la resultante respecto de un punto A, es igual a la sumatoria de los momentos de las fuerzas componentes respecto del mismo punto A”. </a:t>
            </a:r>
            <a:endParaRPr lang="en-US" sz="1000" dirty="0"/>
          </a:p>
        </p:txBody>
      </p:sp>
      <p:pic>
        <p:nvPicPr>
          <p:cNvPr id="8" name="Imagen 7"/>
          <p:cNvPicPr>
            <a:picLocks noChangeAspect="1"/>
          </p:cNvPicPr>
          <p:nvPr/>
        </p:nvPicPr>
        <p:blipFill>
          <a:blip r:embed="rId3"/>
          <a:stretch>
            <a:fillRect/>
          </a:stretch>
        </p:blipFill>
        <p:spPr>
          <a:xfrm>
            <a:off x="2844223" y="1577976"/>
            <a:ext cx="1524821" cy="1295400"/>
          </a:xfrm>
          <a:prstGeom prst="rect">
            <a:avLst/>
          </a:prstGeom>
        </p:spPr>
      </p:pic>
      <p:sp>
        <p:nvSpPr>
          <p:cNvPr id="9" name="Rectángulo 8"/>
          <p:cNvSpPr/>
          <p:nvPr/>
        </p:nvSpPr>
        <p:spPr>
          <a:xfrm>
            <a:off x="119900" y="1620402"/>
            <a:ext cx="2305050" cy="246221"/>
          </a:xfrm>
          <a:prstGeom prst="rect">
            <a:avLst/>
          </a:prstGeom>
        </p:spPr>
        <p:txBody>
          <a:bodyPr>
            <a:spAutoFit/>
          </a:bodyPr>
          <a:lstStyle/>
          <a:p>
            <a:pPr algn="just"/>
            <a:r>
              <a:rPr lang="es-ES" sz="1000" dirty="0">
                <a:latin typeface="Calibri" panose="020F0502020204030204" pitchFamily="34" charset="0"/>
              </a:rPr>
              <a:t>Aplicando el enunciado a la figura queda: </a:t>
            </a:r>
            <a:endParaRPr lang="en-US" sz="1000" dirty="0"/>
          </a:p>
        </p:txBody>
      </p:sp>
      <p:pic>
        <p:nvPicPr>
          <p:cNvPr id="10" name="Imagen 9"/>
          <p:cNvPicPr>
            <a:picLocks noChangeAspect="1"/>
          </p:cNvPicPr>
          <p:nvPr/>
        </p:nvPicPr>
        <p:blipFill>
          <a:blip r:embed="rId4"/>
          <a:stretch>
            <a:fillRect/>
          </a:stretch>
        </p:blipFill>
        <p:spPr>
          <a:xfrm>
            <a:off x="640321" y="1881382"/>
            <a:ext cx="1481794" cy="180773"/>
          </a:xfrm>
          <a:prstGeom prst="rect">
            <a:avLst/>
          </a:prstGeom>
        </p:spPr>
      </p:pic>
      <p:pic>
        <p:nvPicPr>
          <p:cNvPr id="11" name="Imagen 10"/>
          <p:cNvPicPr>
            <a:picLocks noChangeAspect="1"/>
          </p:cNvPicPr>
          <p:nvPr/>
        </p:nvPicPr>
        <p:blipFill>
          <a:blip r:embed="rId5"/>
          <a:stretch>
            <a:fillRect/>
          </a:stretch>
        </p:blipFill>
        <p:spPr>
          <a:xfrm>
            <a:off x="231677" y="2524283"/>
            <a:ext cx="2402910" cy="185793"/>
          </a:xfrm>
          <a:prstGeom prst="rect">
            <a:avLst/>
          </a:prstGeom>
        </p:spPr>
      </p:pic>
      <p:pic>
        <p:nvPicPr>
          <p:cNvPr id="12" name="Imagen 11"/>
          <p:cNvPicPr>
            <a:picLocks noChangeAspect="1"/>
          </p:cNvPicPr>
          <p:nvPr/>
        </p:nvPicPr>
        <p:blipFill>
          <a:blip r:embed="rId6"/>
          <a:stretch>
            <a:fillRect/>
          </a:stretch>
        </p:blipFill>
        <p:spPr>
          <a:xfrm>
            <a:off x="2460625" y="3079730"/>
            <a:ext cx="2083533" cy="179734"/>
          </a:xfrm>
          <a:prstGeom prst="rect">
            <a:avLst/>
          </a:prstGeom>
        </p:spPr>
      </p:pic>
      <p:sp>
        <p:nvSpPr>
          <p:cNvPr id="13" name="Rectángulo 12"/>
          <p:cNvSpPr/>
          <p:nvPr/>
        </p:nvSpPr>
        <p:spPr>
          <a:xfrm>
            <a:off x="119900" y="2093164"/>
            <a:ext cx="2305050" cy="400110"/>
          </a:xfrm>
          <a:prstGeom prst="rect">
            <a:avLst/>
          </a:prstGeom>
        </p:spPr>
        <p:txBody>
          <a:bodyPr>
            <a:spAutoFit/>
          </a:bodyPr>
          <a:lstStyle/>
          <a:p>
            <a:pPr algn="just"/>
            <a:r>
              <a:rPr lang="es-ES" sz="1000" dirty="0">
                <a:latin typeface="Calibri" panose="020F0502020204030204" pitchFamily="34" charset="0"/>
              </a:rPr>
              <a:t>Generalizando para un número </a:t>
            </a:r>
            <a:r>
              <a:rPr lang="es-ES" sz="1000" b="1" dirty="0">
                <a:latin typeface="Calibri" panose="020F0502020204030204" pitchFamily="34" charset="0"/>
              </a:rPr>
              <a:t>n </a:t>
            </a:r>
            <a:r>
              <a:rPr lang="es-ES" sz="1000" dirty="0">
                <a:latin typeface="Calibri" panose="020F0502020204030204" pitchFamily="34" charset="0"/>
              </a:rPr>
              <a:t>de fuerzas </a:t>
            </a:r>
            <a:endParaRPr lang="en-US" sz="1000" dirty="0"/>
          </a:p>
        </p:txBody>
      </p:sp>
      <p:sp>
        <p:nvSpPr>
          <p:cNvPr id="14" name="Rectángulo 13"/>
          <p:cNvSpPr/>
          <p:nvPr/>
        </p:nvSpPr>
        <p:spPr>
          <a:xfrm>
            <a:off x="119900" y="2741085"/>
            <a:ext cx="2305050" cy="707886"/>
          </a:xfrm>
          <a:prstGeom prst="rect">
            <a:avLst/>
          </a:prstGeom>
        </p:spPr>
        <p:txBody>
          <a:bodyPr>
            <a:spAutoFit/>
          </a:bodyPr>
          <a:lstStyle/>
          <a:p>
            <a:pPr algn="just"/>
            <a:r>
              <a:rPr lang="es-ES" sz="1000" dirty="0">
                <a:latin typeface="Calibri" panose="020F0502020204030204" pitchFamily="34" charset="0"/>
              </a:rPr>
              <a:t>Si quisiéramos determinar la distancia de la resultante a un punto (que sería el punto de aplicación de dicha resultante), despejamos </a:t>
            </a:r>
            <a:r>
              <a:rPr lang="es-ES" sz="1000" b="1" dirty="0" err="1">
                <a:latin typeface="Calibri" panose="020F0502020204030204" pitchFamily="34" charset="0"/>
              </a:rPr>
              <a:t>dr</a:t>
            </a:r>
            <a:r>
              <a:rPr lang="es-ES" sz="1000" b="1" dirty="0">
                <a:latin typeface="Calibri" panose="020F0502020204030204" pitchFamily="34" charset="0"/>
              </a:rPr>
              <a:t> </a:t>
            </a:r>
            <a:r>
              <a:rPr lang="es-ES" sz="1000" dirty="0">
                <a:latin typeface="Calibri" panose="020F0502020204030204" pitchFamily="34" charset="0"/>
              </a:rPr>
              <a:t>de la expresión anterior. </a:t>
            </a:r>
            <a:endParaRPr lang="en-US" sz="1000" dirty="0"/>
          </a:p>
        </p:txBody>
      </p:sp>
    </p:spTree>
    <p:extLst>
      <p:ext uri="{BB962C8B-B14F-4D97-AF65-F5344CB8AC3E}">
        <p14:creationId xmlns:p14="http://schemas.microsoft.com/office/powerpoint/2010/main" val="218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up)">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pic>
        <p:nvPicPr>
          <p:cNvPr id="3" name="object 2"/>
          <p:cNvPicPr/>
          <p:nvPr/>
        </p:nvPicPr>
        <p:blipFill>
          <a:blip r:embed="rId2" cstate="print"/>
          <a:stretch>
            <a:fillRect/>
          </a:stretch>
        </p:blipFill>
        <p:spPr>
          <a:xfrm>
            <a:off x="0" y="469899"/>
            <a:ext cx="4608195" cy="309244"/>
          </a:xfrm>
          <a:prstGeom prst="rect">
            <a:avLst/>
          </a:prstGeom>
        </p:spPr>
      </p:pic>
      <p:sp>
        <p:nvSpPr>
          <p:cNvPr id="4" name="Rectángulo 3"/>
          <p:cNvSpPr/>
          <p:nvPr/>
        </p:nvSpPr>
        <p:spPr>
          <a:xfrm>
            <a:off x="95250" y="409811"/>
            <a:ext cx="2158861" cy="369332"/>
          </a:xfrm>
          <a:prstGeom prst="rect">
            <a:avLst/>
          </a:prstGeom>
        </p:spPr>
        <p:txBody>
          <a:bodyPr wrap="none">
            <a:spAutoFit/>
          </a:bodyPr>
          <a:lstStyle/>
          <a:p>
            <a:r>
              <a:rPr lang="es-AR" dirty="0">
                <a:solidFill>
                  <a:schemeClr val="bg1"/>
                </a:solidFill>
              </a:rPr>
              <a:t>EJEMPLO NUMÉRICO</a:t>
            </a:r>
          </a:p>
        </p:txBody>
      </p:sp>
      <p:sp>
        <p:nvSpPr>
          <p:cNvPr id="5" name="Marcador de contenido 2"/>
          <p:cNvSpPr txBox="1">
            <a:spLocks/>
          </p:cNvSpPr>
          <p:nvPr/>
        </p:nvSpPr>
        <p:spPr>
          <a:xfrm>
            <a:off x="248692" y="843132"/>
            <a:ext cx="4210050" cy="49971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s-AR" sz="1000" kern="0" dirty="0">
                <a:solidFill>
                  <a:sysClr val="windowText" lastClr="000000"/>
                </a:solidFill>
              </a:rPr>
              <a:t>Dada el siguiente sistema de fuerzas aplicado a una barra: Determinar grafica y analíticamente la resultante del sistema de fuerzas y su punto de aplicación en la barra.</a:t>
            </a:r>
          </a:p>
        </p:txBody>
      </p:sp>
      <p:pic>
        <p:nvPicPr>
          <p:cNvPr id="6" name="Imagen 5"/>
          <p:cNvPicPr>
            <a:picLocks noChangeAspect="1"/>
          </p:cNvPicPr>
          <p:nvPr/>
        </p:nvPicPr>
        <p:blipFill rotWithShape="1">
          <a:blip r:embed="rId3"/>
          <a:srcRect l="15780" t="35420" r="17597" b="26228"/>
          <a:stretch/>
        </p:blipFill>
        <p:spPr>
          <a:xfrm>
            <a:off x="204266" y="1406833"/>
            <a:ext cx="4298902" cy="1979757"/>
          </a:xfrm>
          <a:prstGeom prst="rect">
            <a:avLst/>
          </a:prstGeom>
        </p:spPr>
      </p:pic>
    </p:spTree>
    <p:extLst>
      <p:ext uri="{BB962C8B-B14F-4D97-AF65-F5344CB8AC3E}">
        <p14:creationId xmlns:p14="http://schemas.microsoft.com/office/powerpoint/2010/main" val="285170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15097" t="22271" r="14869" b="16731"/>
          <a:stretch/>
        </p:blipFill>
        <p:spPr>
          <a:xfrm>
            <a:off x="830091" y="839231"/>
            <a:ext cx="3684759" cy="2567544"/>
          </a:xfrm>
          <a:prstGeom prst="rect">
            <a:avLst/>
          </a:prstGeom>
        </p:spPr>
      </p:pic>
      <p:pic>
        <p:nvPicPr>
          <p:cNvPr id="2" name="object 2"/>
          <p:cNvPicPr/>
          <p:nvPr/>
        </p:nvPicPr>
        <p:blipFill>
          <a:blip r:embed="rId3" cstate="print"/>
          <a:stretch>
            <a:fillRect/>
          </a:stretch>
        </p:blipFill>
        <p:spPr>
          <a:xfrm>
            <a:off x="0" y="469899"/>
            <a:ext cx="4608195" cy="309244"/>
          </a:xfrm>
          <a:prstGeom prst="rect">
            <a:avLst/>
          </a:prstGeom>
        </p:spPr>
      </p:pic>
      <p:sp>
        <p:nvSpPr>
          <p:cNvPr id="3"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
        <p:nvSpPr>
          <p:cNvPr id="4" name="Rectángulo 3"/>
          <p:cNvSpPr/>
          <p:nvPr/>
        </p:nvSpPr>
        <p:spPr>
          <a:xfrm>
            <a:off x="95250" y="409811"/>
            <a:ext cx="4073616" cy="369332"/>
          </a:xfrm>
          <a:prstGeom prst="rect">
            <a:avLst/>
          </a:prstGeom>
        </p:spPr>
        <p:txBody>
          <a:bodyPr wrap="none">
            <a:spAutoFit/>
          </a:bodyPr>
          <a:lstStyle/>
          <a:p>
            <a:r>
              <a:rPr lang="es-AR" dirty="0">
                <a:solidFill>
                  <a:schemeClr val="bg1"/>
                </a:solidFill>
              </a:rPr>
              <a:t>EJEMPLO NUMÉRICO – Resolución gráfica</a:t>
            </a:r>
          </a:p>
        </p:txBody>
      </p:sp>
      <p:sp>
        <p:nvSpPr>
          <p:cNvPr id="5" name="Rectángulo 4"/>
          <p:cNvSpPr/>
          <p:nvPr/>
        </p:nvSpPr>
        <p:spPr>
          <a:xfrm>
            <a:off x="93304" y="2359207"/>
            <a:ext cx="2591834" cy="553998"/>
          </a:xfrm>
          <a:prstGeom prst="rect">
            <a:avLst/>
          </a:prstGeom>
        </p:spPr>
        <p:txBody>
          <a:bodyPr wrap="square">
            <a:spAutoFit/>
          </a:bodyPr>
          <a:lstStyle/>
          <a:p>
            <a:pPr algn="just"/>
            <a:r>
              <a:rPr lang="es-AR" sz="1000" dirty="0"/>
              <a:t>Con el trazado del Polígono de fuerzas se halla la magnitud de la Resultante, su dirección y sentido.</a:t>
            </a:r>
          </a:p>
        </p:txBody>
      </p:sp>
      <p:cxnSp>
        <p:nvCxnSpPr>
          <p:cNvPr id="7" name="Conector recto de flecha 6"/>
          <p:cNvCxnSpPr/>
          <p:nvPr/>
        </p:nvCxnSpPr>
        <p:spPr>
          <a:xfrm>
            <a:off x="3958482" y="1715066"/>
            <a:ext cx="55242" cy="1615509"/>
          </a:xfrm>
          <a:prstGeom prst="straightConnector1">
            <a:avLst/>
          </a:prstGeom>
          <a:ln w="9525">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4013724" y="2330526"/>
            <a:ext cx="660505" cy="215444"/>
          </a:xfrm>
          <a:prstGeom prst="rect">
            <a:avLst/>
          </a:prstGeom>
          <a:noFill/>
        </p:spPr>
        <p:txBody>
          <a:bodyPr wrap="square" rtlCol="0">
            <a:spAutoFit/>
          </a:bodyPr>
          <a:lstStyle/>
          <a:p>
            <a:r>
              <a:rPr lang="es-AR" sz="800" dirty="0">
                <a:solidFill>
                  <a:srgbClr val="FF00FF"/>
                </a:solidFill>
              </a:rPr>
              <a:t>R = 8,26 </a:t>
            </a:r>
            <a:r>
              <a:rPr lang="es-AR" sz="800" dirty="0" err="1">
                <a:solidFill>
                  <a:srgbClr val="FF00FF"/>
                </a:solidFill>
              </a:rPr>
              <a:t>kN</a:t>
            </a:r>
            <a:endParaRPr lang="es-AR" sz="800" dirty="0">
              <a:solidFill>
                <a:srgbClr val="FF00FF"/>
              </a:solidFill>
            </a:endParaRPr>
          </a:p>
        </p:txBody>
      </p:sp>
      <p:sp>
        <p:nvSpPr>
          <p:cNvPr id="13" name="Rectángulo 12"/>
          <p:cNvSpPr/>
          <p:nvPr/>
        </p:nvSpPr>
        <p:spPr>
          <a:xfrm>
            <a:off x="93304" y="3130620"/>
            <a:ext cx="2743200" cy="215444"/>
          </a:xfrm>
          <a:prstGeom prst="rect">
            <a:avLst/>
          </a:prstGeom>
        </p:spPr>
        <p:txBody>
          <a:bodyPr wrap="square">
            <a:spAutoFit/>
          </a:bodyPr>
          <a:lstStyle/>
          <a:p>
            <a:pPr algn="just"/>
            <a:r>
              <a:rPr lang="es-AR" sz="800" dirty="0"/>
              <a:t>Al ser un método gráfico hay que utilizar una escala adecuada</a:t>
            </a:r>
            <a:endParaRPr lang="en-US" sz="800" dirty="0"/>
          </a:p>
        </p:txBody>
      </p:sp>
    </p:spTree>
    <p:extLst>
      <p:ext uri="{BB962C8B-B14F-4D97-AF65-F5344CB8AC3E}">
        <p14:creationId xmlns:p14="http://schemas.microsoft.com/office/powerpoint/2010/main" val="209962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333115"/>
            <a:ext cx="4608195" cy="122555"/>
            <a:chOff x="0" y="3333115"/>
            <a:chExt cx="4608195" cy="122555"/>
          </a:xfrm>
        </p:grpSpPr>
        <p:sp>
          <p:nvSpPr>
            <p:cNvPr id="3" name="object 3"/>
            <p:cNvSpPr/>
            <p:nvPr/>
          </p:nvSpPr>
          <p:spPr>
            <a:xfrm>
              <a:off x="0" y="3333115"/>
              <a:ext cx="2304415" cy="122555"/>
            </a:xfrm>
            <a:custGeom>
              <a:avLst/>
              <a:gdLst/>
              <a:ahLst/>
              <a:cxnLst/>
              <a:rect l="l" t="t" r="r" b="b"/>
              <a:pathLst>
                <a:path w="2304415" h="122554">
                  <a:moveTo>
                    <a:pt x="2304415" y="0"/>
                  </a:moveTo>
                  <a:lnTo>
                    <a:pt x="0" y="0"/>
                  </a:lnTo>
                  <a:lnTo>
                    <a:pt x="0" y="122555"/>
                  </a:lnTo>
                  <a:lnTo>
                    <a:pt x="2304415" y="122555"/>
                  </a:lnTo>
                  <a:lnTo>
                    <a:pt x="2304415" y="0"/>
                  </a:lnTo>
                  <a:close/>
                </a:path>
              </a:pathLst>
            </a:custGeom>
            <a:solidFill>
              <a:srgbClr val="000000"/>
            </a:solidFill>
          </p:spPr>
          <p:txBody>
            <a:bodyPr wrap="square" lIns="0" tIns="0" rIns="0" bIns="0" rtlCol="0"/>
            <a:lstStyle/>
            <a:p>
              <a:endParaRPr/>
            </a:p>
          </p:txBody>
        </p:sp>
        <p:sp>
          <p:nvSpPr>
            <p:cNvPr id="4" name="object 4"/>
            <p:cNvSpPr/>
            <p:nvPr/>
          </p:nvSpPr>
          <p:spPr>
            <a:xfrm>
              <a:off x="2303779" y="3333115"/>
              <a:ext cx="2304415" cy="122555"/>
            </a:xfrm>
            <a:custGeom>
              <a:avLst/>
              <a:gdLst/>
              <a:ahLst/>
              <a:cxnLst/>
              <a:rect l="l" t="t" r="r" b="b"/>
              <a:pathLst>
                <a:path w="2304415" h="122554">
                  <a:moveTo>
                    <a:pt x="2304415" y="0"/>
                  </a:moveTo>
                  <a:lnTo>
                    <a:pt x="0" y="0"/>
                  </a:lnTo>
                  <a:lnTo>
                    <a:pt x="0" y="122555"/>
                  </a:lnTo>
                  <a:lnTo>
                    <a:pt x="2304415" y="122555"/>
                  </a:lnTo>
                  <a:lnTo>
                    <a:pt x="2304415" y="0"/>
                  </a:lnTo>
                  <a:close/>
                </a:path>
              </a:pathLst>
            </a:custGeom>
            <a:solidFill>
              <a:srgbClr val="3333B1"/>
            </a:solidFill>
          </p:spPr>
          <p:txBody>
            <a:bodyPr wrap="square" lIns="0" tIns="0" rIns="0" bIns="0" rtlCol="0"/>
            <a:lstStyle/>
            <a:p>
              <a:endParaRPr/>
            </a:p>
          </p:txBody>
        </p:sp>
      </p:grpSp>
      <p:grpSp>
        <p:nvGrpSpPr>
          <p:cNvPr id="5" name="object 5"/>
          <p:cNvGrpSpPr/>
          <p:nvPr/>
        </p:nvGrpSpPr>
        <p:grpSpPr>
          <a:xfrm>
            <a:off x="0" y="0"/>
            <a:ext cx="4608195" cy="520700"/>
            <a:chOff x="0" y="0"/>
            <a:chExt cx="4608195" cy="520700"/>
          </a:xfrm>
        </p:grpSpPr>
        <p:sp>
          <p:nvSpPr>
            <p:cNvPr id="6" name="object 6"/>
            <p:cNvSpPr/>
            <p:nvPr/>
          </p:nvSpPr>
          <p:spPr>
            <a:xfrm>
              <a:off x="0" y="0"/>
              <a:ext cx="2304415" cy="473075"/>
            </a:xfrm>
            <a:custGeom>
              <a:avLst/>
              <a:gdLst/>
              <a:ahLst/>
              <a:cxnLst/>
              <a:rect l="l" t="t" r="r" b="b"/>
              <a:pathLst>
                <a:path w="2304415" h="473075">
                  <a:moveTo>
                    <a:pt x="2304415" y="0"/>
                  </a:moveTo>
                  <a:lnTo>
                    <a:pt x="0" y="0"/>
                  </a:lnTo>
                  <a:lnTo>
                    <a:pt x="0" y="473074"/>
                  </a:lnTo>
                  <a:lnTo>
                    <a:pt x="2304415" y="473074"/>
                  </a:lnTo>
                  <a:lnTo>
                    <a:pt x="2304415" y="0"/>
                  </a:lnTo>
                  <a:close/>
                </a:path>
              </a:pathLst>
            </a:custGeom>
            <a:solidFill>
              <a:srgbClr val="000000"/>
            </a:solidFill>
          </p:spPr>
          <p:txBody>
            <a:bodyPr wrap="square" lIns="0" tIns="0" rIns="0" bIns="0" rtlCol="0"/>
            <a:lstStyle/>
            <a:p>
              <a:endParaRPr/>
            </a:p>
          </p:txBody>
        </p:sp>
        <p:sp>
          <p:nvSpPr>
            <p:cNvPr id="7" name="object 7"/>
            <p:cNvSpPr/>
            <p:nvPr/>
          </p:nvSpPr>
          <p:spPr>
            <a:xfrm>
              <a:off x="2303779" y="0"/>
              <a:ext cx="2304415" cy="473075"/>
            </a:xfrm>
            <a:custGeom>
              <a:avLst/>
              <a:gdLst/>
              <a:ahLst/>
              <a:cxnLst/>
              <a:rect l="l" t="t" r="r" b="b"/>
              <a:pathLst>
                <a:path w="2304415" h="473075">
                  <a:moveTo>
                    <a:pt x="2304415" y="0"/>
                  </a:moveTo>
                  <a:lnTo>
                    <a:pt x="0" y="0"/>
                  </a:lnTo>
                  <a:lnTo>
                    <a:pt x="0" y="473074"/>
                  </a:lnTo>
                  <a:lnTo>
                    <a:pt x="2304415" y="473074"/>
                  </a:lnTo>
                  <a:lnTo>
                    <a:pt x="2304415" y="0"/>
                  </a:lnTo>
                  <a:close/>
                </a:path>
              </a:pathLst>
            </a:custGeom>
            <a:solidFill>
              <a:srgbClr val="3333B1"/>
            </a:solidFill>
          </p:spPr>
          <p:txBody>
            <a:bodyPr wrap="square" lIns="0" tIns="0" rIns="0" bIns="0" rtlCol="0"/>
            <a:lstStyle/>
            <a:p>
              <a:endParaRPr/>
            </a:p>
          </p:txBody>
        </p:sp>
        <p:pic>
          <p:nvPicPr>
            <p:cNvPr id="8" name="object 8"/>
            <p:cNvPicPr/>
            <p:nvPr/>
          </p:nvPicPr>
          <p:blipFill>
            <a:blip r:embed="rId2" cstate="print"/>
            <a:stretch>
              <a:fillRect/>
            </a:stretch>
          </p:blipFill>
          <p:spPr>
            <a:xfrm>
              <a:off x="0" y="469899"/>
              <a:ext cx="4608195" cy="50800"/>
            </a:xfrm>
            <a:prstGeom prst="rect">
              <a:avLst/>
            </a:prstGeom>
          </p:spPr>
        </p:pic>
      </p:grpSp>
      <p:sp>
        <p:nvSpPr>
          <p:cNvPr id="10" name="object 10"/>
          <p:cNvSpPr txBox="1"/>
          <p:nvPr/>
        </p:nvSpPr>
        <p:spPr>
          <a:xfrm>
            <a:off x="2379417" y="183654"/>
            <a:ext cx="892175"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Clasifica</a:t>
            </a:r>
            <a:r>
              <a:rPr sz="600" spc="-25" dirty="0">
                <a:solidFill>
                  <a:srgbClr val="FFFFFF"/>
                </a:solidFill>
                <a:latin typeface="Microsoft Sans Serif"/>
                <a:cs typeface="Microsoft Sans Serif"/>
              </a:rPr>
              <a:t>ci</a:t>
            </a:r>
            <a:r>
              <a:rPr lang="es-AR" sz="600" spc="-25" dirty="0" err="1">
                <a:solidFill>
                  <a:srgbClr val="FFFFFF"/>
                </a:solidFill>
                <a:latin typeface="Microsoft Sans Serif"/>
                <a:cs typeface="Microsoft Sans Serif"/>
              </a:rPr>
              <a:t>ó</a:t>
            </a:r>
            <a:r>
              <a:rPr sz="600" spc="-25" dirty="0">
                <a:solidFill>
                  <a:srgbClr val="FFFFFF"/>
                </a:solidFill>
                <a:latin typeface="Microsoft Sans Serif"/>
                <a:cs typeface="Microsoft Sans Serif"/>
              </a:rPr>
              <a:t>n</a:t>
            </a:r>
            <a:r>
              <a:rPr sz="600" dirty="0">
                <a:latin typeface="Microsoft Sans Serif"/>
                <a:cs typeface="Microsoft Sans Serif"/>
              </a:rPr>
              <a:t> </a:t>
            </a:r>
          </a:p>
        </p:txBody>
      </p:sp>
      <p:sp>
        <p:nvSpPr>
          <p:cNvPr id="30" name="CuadroTexto 29"/>
          <p:cNvSpPr txBox="1"/>
          <p:nvPr/>
        </p:nvSpPr>
        <p:spPr>
          <a:xfrm>
            <a:off x="2311882" y="3296296"/>
            <a:ext cx="655949" cy="200055"/>
          </a:xfrm>
          <a:prstGeom prst="rect">
            <a:avLst/>
          </a:prstGeom>
          <a:noFill/>
        </p:spPr>
        <p:txBody>
          <a:bodyPr wrap="none" rtlCol="0">
            <a:spAutoFit/>
          </a:bodyPr>
          <a:lstStyle/>
          <a:p>
            <a:r>
              <a:rPr lang="es-AR" sz="700" dirty="0">
                <a:solidFill>
                  <a:schemeClr val="bg1"/>
                </a:solidFill>
              </a:rPr>
              <a:t>ESTABILIDAD</a:t>
            </a:r>
          </a:p>
        </p:txBody>
      </p:sp>
      <p:pic>
        <p:nvPicPr>
          <p:cNvPr id="31" name="object 2"/>
          <p:cNvPicPr/>
          <p:nvPr/>
        </p:nvPicPr>
        <p:blipFill>
          <a:blip r:embed="rId3" cstate="print"/>
          <a:stretch>
            <a:fillRect/>
          </a:stretch>
        </p:blipFill>
        <p:spPr>
          <a:xfrm>
            <a:off x="0" y="469899"/>
            <a:ext cx="4608195" cy="309244"/>
          </a:xfrm>
          <a:prstGeom prst="rect">
            <a:avLst/>
          </a:prstGeom>
        </p:spPr>
      </p:pic>
      <p:sp>
        <p:nvSpPr>
          <p:cNvPr id="33" name="Rectángulo 32"/>
          <p:cNvSpPr/>
          <p:nvPr/>
        </p:nvSpPr>
        <p:spPr>
          <a:xfrm>
            <a:off x="47054" y="431011"/>
            <a:ext cx="2305050" cy="307777"/>
          </a:xfrm>
          <a:prstGeom prst="rect">
            <a:avLst/>
          </a:prstGeom>
        </p:spPr>
        <p:txBody>
          <a:bodyPr>
            <a:spAutoFit/>
          </a:bodyPr>
          <a:lstStyle/>
          <a:p>
            <a:r>
              <a:rPr lang="es-AR" sz="1400" dirty="0">
                <a:solidFill>
                  <a:schemeClr val="bg1"/>
                </a:solidFill>
                <a:latin typeface="Times New Roman" panose="02020603050405020304" pitchFamily="18" charset="0"/>
              </a:rPr>
              <a:t>Sistemas de fuerzas</a:t>
            </a:r>
            <a:endParaRPr lang="es-AR" sz="1400" dirty="0">
              <a:solidFill>
                <a:schemeClr val="bg1"/>
              </a:solidFill>
            </a:endParaRPr>
          </a:p>
        </p:txBody>
      </p:sp>
      <p:sp>
        <p:nvSpPr>
          <p:cNvPr id="34" name="Rectángulo 33"/>
          <p:cNvSpPr/>
          <p:nvPr/>
        </p:nvSpPr>
        <p:spPr>
          <a:xfrm>
            <a:off x="323850" y="861760"/>
            <a:ext cx="3886200" cy="261610"/>
          </a:xfrm>
          <a:prstGeom prst="rect">
            <a:avLst/>
          </a:prstGeom>
        </p:spPr>
        <p:txBody>
          <a:bodyPr wrap="square">
            <a:spAutoFit/>
          </a:bodyPr>
          <a:lstStyle/>
          <a:p>
            <a:pPr algn="just"/>
            <a:r>
              <a:rPr lang="es-AR" sz="1100" dirty="0"/>
              <a:t>Los sistemas de fuerzas se clasifican en dos grandes grupos:</a:t>
            </a:r>
          </a:p>
        </p:txBody>
      </p:sp>
      <p:sp>
        <p:nvSpPr>
          <p:cNvPr id="35" name="Rectángulo redondeado 34"/>
          <p:cNvSpPr/>
          <p:nvPr/>
        </p:nvSpPr>
        <p:spPr>
          <a:xfrm>
            <a:off x="484989" y="1201499"/>
            <a:ext cx="1600200"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AR" sz="1200" dirty="0"/>
              <a:t>Sistemas planos</a:t>
            </a:r>
          </a:p>
        </p:txBody>
      </p:sp>
      <p:sp>
        <p:nvSpPr>
          <p:cNvPr id="36" name="Rectángulo redondeado 35"/>
          <p:cNvSpPr/>
          <p:nvPr/>
        </p:nvSpPr>
        <p:spPr>
          <a:xfrm>
            <a:off x="2542732" y="1208415"/>
            <a:ext cx="1600200"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AR" sz="1200" dirty="0"/>
              <a:t>Sistemas espaciales</a:t>
            </a:r>
          </a:p>
        </p:txBody>
      </p:sp>
      <p:sp>
        <p:nvSpPr>
          <p:cNvPr id="37" name="Rectángulo redondeado 36"/>
          <p:cNvSpPr/>
          <p:nvPr/>
        </p:nvSpPr>
        <p:spPr>
          <a:xfrm>
            <a:off x="484989" y="1965913"/>
            <a:ext cx="1600200"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AR" sz="1200" dirty="0"/>
              <a:t>Fuerzas concurrentes</a:t>
            </a:r>
          </a:p>
        </p:txBody>
      </p:sp>
      <p:sp>
        <p:nvSpPr>
          <p:cNvPr id="38" name="Rectángulo redondeado 37"/>
          <p:cNvSpPr/>
          <p:nvPr/>
        </p:nvSpPr>
        <p:spPr>
          <a:xfrm>
            <a:off x="489021" y="2721713"/>
            <a:ext cx="1814758"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AR" sz="1200" dirty="0"/>
              <a:t>Fuerzas NO concurrentes</a:t>
            </a:r>
          </a:p>
        </p:txBody>
      </p:sp>
      <p:sp>
        <p:nvSpPr>
          <p:cNvPr id="39" name="Flecha abajo 38"/>
          <p:cNvSpPr/>
          <p:nvPr/>
        </p:nvSpPr>
        <p:spPr>
          <a:xfrm>
            <a:off x="1162050" y="1577975"/>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2" name="Flecha abajo 41"/>
          <p:cNvSpPr/>
          <p:nvPr/>
        </p:nvSpPr>
        <p:spPr>
          <a:xfrm>
            <a:off x="3326285" y="1591131"/>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6" name="Rectángulo redondeado 45"/>
          <p:cNvSpPr/>
          <p:nvPr/>
        </p:nvSpPr>
        <p:spPr>
          <a:xfrm>
            <a:off x="2542732" y="1965064"/>
            <a:ext cx="1600200"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AR" sz="1200" dirty="0"/>
              <a:t>Fuerzas concurrentes</a:t>
            </a:r>
          </a:p>
        </p:txBody>
      </p:sp>
      <p:sp>
        <p:nvSpPr>
          <p:cNvPr id="47" name="Rectángulo redondeado 46"/>
          <p:cNvSpPr/>
          <p:nvPr/>
        </p:nvSpPr>
        <p:spPr>
          <a:xfrm>
            <a:off x="2329327" y="2721713"/>
            <a:ext cx="1814758"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AR" sz="1200" dirty="0"/>
              <a:t>Fuerzas NO concurrentes</a:t>
            </a:r>
          </a:p>
        </p:txBody>
      </p:sp>
      <p:sp>
        <p:nvSpPr>
          <p:cNvPr id="50" name="Flecha curvada hacia la derecha 49"/>
          <p:cNvSpPr/>
          <p:nvPr/>
        </p:nvSpPr>
        <p:spPr>
          <a:xfrm>
            <a:off x="47054" y="1334002"/>
            <a:ext cx="381000" cy="16395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53" name="Flecha curvada hacia la izquierda 52"/>
          <p:cNvSpPr/>
          <p:nvPr/>
        </p:nvSpPr>
        <p:spPr>
          <a:xfrm>
            <a:off x="4191089" y="1334002"/>
            <a:ext cx="381000" cy="16395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up)">
                                      <p:cBhvr>
                                        <p:cTn id="24" dur="500"/>
                                        <p:tgtEl>
                                          <p:spTgt spid="3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up)">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up)">
                                      <p:cBhvr>
                                        <p:cTn id="40" dur="500"/>
                                        <p:tgtEl>
                                          <p:spTgt spid="4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5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6" grpId="0" animBg="1"/>
      <p:bldP spid="37" grpId="0" animBg="1"/>
      <p:bldP spid="38" grpId="0" animBg="1"/>
      <p:bldP spid="39" grpId="0" animBg="1"/>
      <p:bldP spid="42" grpId="0" animBg="1"/>
      <p:bldP spid="46" grpId="0" animBg="1"/>
      <p:bldP spid="47" grpId="0" animBg="1"/>
      <p:bldP spid="50"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309244"/>
          </a:xfrm>
          <a:prstGeom prst="rect">
            <a:avLst/>
          </a:prstGeom>
        </p:spPr>
      </p:pic>
      <p:sp>
        <p:nvSpPr>
          <p:cNvPr id="3"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pic>
        <p:nvPicPr>
          <p:cNvPr id="8" name="Imagen 7"/>
          <p:cNvPicPr>
            <a:picLocks noChangeAspect="1"/>
          </p:cNvPicPr>
          <p:nvPr/>
        </p:nvPicPr>
        <p:blipFill rotWithShape="1">
          <a:blip r:embed="rId3"/>
          <a:srcRect l="4480" t="23366" r="10877" b="18070"/>
          <a:stretch/>
        </p:blipFill>
        <p:spPr>
          <a:xfrm>
            <a:off x="223146" y="964312"/>
            <a:ext cx="4139304" cy="2291145"/>
          </a:xfrm>
          <a:prstGeom prst="rect">
            <a:avLst/>
          </a:prstGeom>
        </p:spPr>
      </p:pic>
      <p:sp>
        <p:nvSpPr>
          <p:cNvPr id="6" name="Rectángulo 5"/>
          <p:cNvSpPr/>
          <p:nvPr/>
        </p:nvSpPr>
        <p:spPr>
          <a:xfrm>
            <a:off x="95250" y="409811"/>
            <a:ext cx="4073616" cy="369332"/>
          </a:xfrm>
          <a:prstGeom prst="rect">
            <a:avLst/>
          </a:prstGeom>
        </p:spPr>
        <p:txBody>
          <a:bodyPr wrap="none">
            <a:spAutoFit/>
          </a:bodyPr>
          <a:lstStyle/>
          <a:p>
            <a:r>
              <a:rPr lang="es-AR" dirty="0">
                <a:solidFill>
                  <a:schemeClr val="bg1"/>
                </a:solidFill>
              </a:rPr>
              <a:t>EJEMPLO NUMÉRICO – Resolución gráfica</a:t>
            </a:r>
          </a:p>
        </p:txBody>
      </p:sp>
    </p:spTree>
    <p:extLst>
      <p:ext uri="{BB962C8B-B14F-4D97-AF65-F5344CB8AC3E}">
        <p14:creationId xmlns:p14="http://schemas.microsoft.com/office/powerpoint/2010/main" val="241946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309244"/>
          </a:xfrm>
          <a:prstGeom prst="rect">
            <a:avLst/>
          </a:prstGeom>
        </p:spPr>
      </p:pic>
      <p:sp>
        <p:nvSpPr>
          <p:cNvPr id="3"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pic>
        <p:nvPicPr>
          <p:cNvPr id="5" name="Imagen 4"/>
          <p:cNvPicPr>
            <a:picLocks noChangeAspect="1"/>
          </p:cNvPicPr>
          <p:nvPr/>
        </p:nvPicPr>
        <p:blipFill rotWithShape="1">
          <a:blip r:embed="rId3"/>
          <a:srcRect l="779" t="26897" r="8344" b="15027"/>
          <a:stretch/>
        </p:blipFill>
        <p:spPr>
          <a:xfrm>
            <a:off x="150644" y="967919"/>
            <a:ext cx="4323207" cy="2210256"/>
          </a:xfrm>
          <a:prstGeom prst="rect">
            <a:avLst/>
          </a:prstGeom>
        </p:spPr>
      </p:pic>
      <p:sp>
        <p:nvSpPr>
          <p:cNvPr id="6" name="Rectángulo 5"/>
          <p:cNvSpPr/>
          <p:nvPr/>
        </p:nvSpPr>
        <p:spPr>
          <a:xfrm>
            <a:off x="95250" y="409811"/>
            <a:ext cx="4073616" cy="369332"/>
          </a:xfrm>
          <a:prstGeom prst="rect">
            <a:avLst/>
          </a:prstGeom>
        </p:spPr>
        <p:txBody>
          <a:bodyPr wrap="none">
            <a:spAutoFit/>
          </a:bodyPr>
          <a:lstStyle/>
          <a:p>
            <a:r>
              <a:rPr lang="es-AR" dirty="0">
                <a:solidFill>
                  <a:schemeClr val="bg1"/>
                </a:solidFill>
              </a:rPr>
              <a:t>EJEMPLO NUMÉRICO – Resolución gráfica</a:t>
            </a:r>
          </a:p>
        </p:txBody>
      </p:sp>
    </p:spTree>
    <p:extLst>
      <p:ext uri="{BB962C8B-B14F-4D97-AF65-F5344CB8AC3E}">
        <p14:creationId xmlns:p14="http://schemas.microsoft.com/office/powerpoint/2010/main" val="145882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309244"/>
          </a:xfrm>
          <a:prstGeom prst="rect">
            <a:avLst/>
          </a:prstGeom>
        </p:spPr>
      </p:pic>
      <p:sp>
        <p:nvSpPr>
          <p:cNvPr id="3"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pic>
        <p:nvPicPr>
          <p:cNvPr id="5" name="Imagen 4"/>
          <p:cNvPicPr>
            <a:picLocks noChangeAspect="1"/>
          </p:cNvPicPr>
          <p:nvPr/>
        </p:nvPicPr>
        <p:blipFill>
          <a:blip r:embed="rId3"/>
          <a:stretch>
            <a:fillRect/>
          </a:stretch>
        </p:blipFill>
        <p:spPr>
          <a:xfrm>
            <a:off x="398780" y="779143"/>
            <a:ext cx="3901162" cy="2659719"/>
          </a:xfrm>
          <a:prstGeom prst="rect">
            <a:avLst/>
          </a:prstGeom>
        </p:spPr>
      </p:pic>
      <p:sp>
        <p:nvSpPr>
          <p:cNvPr id="6" name="Rectángulo 5"/>
          <p:cNvSpPr/>
          <p:nvPr/>
        </p:nvSpPr>
        <p:spPr>
          <a:xfrm>
            <a:off x="95250" y="409811"/>
            <a:ext cx="4073616" cy="369332"/>
          </a:xfrm>
          <a:prstGeom prst="rect">
            <a:avLst/>
          </a:prstGeom>
        </p:spPr>
        <p:txBody>
          <a:bodyPr wrap="none">
            <a:spAutoFit/>
          </a:bodyPr>
          <a:lstStyle/>
          <a:p>
            <a:r>
              <a:rPr lang="es-AR" dirty="0">
                <a:solidFill>
                  <a:schemeClr val="bg1"/>
                </a:solidFill>
              </a:rPr>
              <a:t>EJEMPLO NUMÉRICO – Resolución gráfica</a:t>
            </a:r>
          </a:p>
        </p:txBody>
      </p:sp>
    </p:spTree>
    <p:extLst>
      <p:ext uri="{BB962C8B-B14F-4D97-AF65-F5344CB8AC3E}">
        <p14:creationId xmlns:p14="http://schemas.microsoft.com/office/powerpoint/2010/main" val="331248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309244"/>
          </a:xfrm>
          <a:prstGeom prst="rect">
            <a:avLst/>
          </a:prstGeom>
        </p:spPr>
      </p:pic>
      <p:sp>
        <p:nvSpPr>
          <p:cNvPr id="3"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
        <p:nvSpPr>
          <p:cNvPr id="5" name="Rectángulo 4"/>
          <p:cNvSpPr/>
          <p:nvPr/>
        </p:nvSpPr>
        <p:spPr>
          <a:xfrm>
            <a:off x="95250" y="409811"/>
            <a:ext cx="4235198" cy="369332"/>
          </a:xfrm>
          <a:prstGeom prst="rect">
            <a:avLst/>
          </a:prstGeom>
        </p:spPr>
        <p:txBody>
          <a:bodyPr wrap="none">
            <a:spAutoFit/>
          </a:bodyPr>
          <a:lstStyle/>
          <a:p>
            <a:r>
              <a:rPr lang="es-AR" dirty="0">
                <a:solidFill>
                  <a:schemeClr val="bg1"/>
                </a:solidFill>
              </a:rPr>
              <a:t>EJEMPLO NUMÉRICO – Resolución analítica</a:t>
            </a:r>
          </a:p>
        </p:txBody>
      </p:sp>
      <p:pic>
        <p:nvPicPr>
          <p:cNvPr id="6" name="Imagen 5"/>
          <p:cNvPicPr>
            <a:picLocks noChangeAspect="1"/>
          </p:cNvPicPr>
          <p:nvPr/>
        </p:nvPicPr>
        <p:blipFill>
          <a:blip r:embed="rId3"/>
          <a:stretch>
            <a:fillRect/>
          </a:stretch>
        </p:blipFill>
        <p:spPr>
          <a:xfrm>
            <a:off x="1695450" y="1120776"/>
            <a:ext cx="2912745" cy="1715482"/>
          </a:xfrm>
          <a:prstGeom prst="rect">
            <a:avLst/>
          </a:prstGeom>
        </p:spPr>
      </p:pic>
      <p:pic>
        <p:nvPicPr>
          <p:cNvPr id="7" name="Imagen 6"/>
          <p:cNvPicPr>
            <a:picLocks noChangeAspect="1"/>
          </p:cNvPicPr>
          <p:nvPr/>
        </p:nvPicPr>
        <p:blipFill>
          <a:blip r:embed="rId4"/>
          <a:stretch>
            <a:fillRect/>
          </a:stretch>
        </p:blipFill>
        <p:spPr>
          <a:xfrm>
            <a:off x="130086" y="1713880"/>
            <a:ext cx="1087691" cy="119966"/>
          </a:xfrm>
          <a:prstGeom prst="rect">
            <a:avLst/>
          </a:prstGeom>
        </p:spPr>
      </p:pic>
      <p:pic>
        <p:nvPicPr>
          <p:cNvPr id="8" name="Imagen 7"/>
          <p:cNvPicPr>
            <a:picLocks noChangeAspect="1"/>
          </p:cNvPicPr>
          <p:nvPr/>
        </p:nvPicPr>
        <p:blipFill>
          <a:blip r:embed="rId5"/>
          <a:stretch>
            <a:fillRect/>
          </a:stretch>
        </p:blipFill>
        <p:spPr>
          <a:xfrm>
            <a:off x="147420" y="2408441"/>
            <a:ext cx="1574477" cy="139162"/>
          </a:xfrm>
          <a:prstGeom prst="rect">
            <a:avLst/>
          </a:prstGeom>
        </p:spPr>
      </p:pic>
      <p:sp>
        <p:nvSpPr>
          <p:cNvPr id="9" name="CuadroTexto 8"/>
          <p:cNvSpPr txBox="1"/>
          <p:nvPr/>
        </p:nvSpPr>
        <p:spPr>
          <a:xfrm>
            <a:off x="63516" y="1943697"/>
            <a:ext cx="1657494" cy="246221"/>
          </a:xfrm>
          <a:prstGeom prst="rect">
            <a:avLst/>
          </a:prstGeom>
          <a:noFill/>
        </p:spPr>
        <p:txBody>
          <a:bodyPr wrap="square" rtlCol="0">
            <a:spAutoFit/>
          </a:bodyPr>
          <a:lstStyle/>
          <a:p>
            <a:r>
              <a:rPr lang="es-AR" sz="1000" dirty="0"/>
              <a:t>Según VARIGNON, tenemos:</a:t>
            </a:r>
          </a:p>
        </p:txBody>
      </p:sp>
      <p:pic>
        <p:nvPicPr>
          <p:cNvPr id="10" name="Imagen 9"/>
          <p:cNvPicPr>
            <a:picLocks noChangeAspect="1"/>
          </p:cNvPicPr>
          <p:nvPr/>
        </p:nvPicPr>
        <p:blipFill>
          <a:blip r:embed="rId6"/>
          <a:stretch>
            <a:fillRect/>
          </a:stretch>
        </p:blipFill>
        <p:spPr>
          <a:xfrm>
            <a:off x="1634473" y="3139072"/>
            <a:ext cx="1156751" cy="205656"/>
          </a:xfrm>
          <a:prstGeom prst="rect">
            <a:avLst/>
          </a:prstGeom>
        </p:spPr>
      </p:pic>
      <p:sp>
        <p:nvSpPr>
          <p:cNvPr id="11" name="CuadroTexto 10"/>
          <p:cNvSpPr txBox="1"/>
          <p:nvPr/>
        </p:nvSpPr>
        <p:spPr>
          <a:xfrm>
            <a:off x="66480" y="2768584"/>
            <a:ext cx="2009969" cy="246221"/>
          </a:xfrm>
          <a:prstGeom prst="rect">
            <a:avLst/>
          </a:prstGeom>
          <a:noFill/>
        </p:spPr>
        <p:txBody>
          <a:bodyPr wrap="square" rtlCol="0">
            <a:spAutoFit/>
          </a:bodyPr>
          <a:lstStyle/>
          <a:p>
            <a:r>
              <a:rPr lang="es-AR" sz="1000" dirty="0"/>
              <a:t>Despejando, el brazo de momento:</a:t>
            </a:r>
          </a:p>
        </p:txBody>
      </p:sp>
      <p:pic>
        <p:nvPicPr>
          <p:cNvPr id="12" name="Imagen 11"/>
          <p:cNvPicPr>
            <a:picLocks noChangeAspect="1"/>
          </p:cNvPicPr>
          <p:nvPr/>
        </p:nvPicPr>
        <p:blipFill>
          <a:blip r:embed="rId7"/>
          <a:stretch>
            <a:fillRect/>
          </a:stretch>
        </p:blipFill>
        <p:spPr>
          <a:xfrm>
            <a:off x="311807" y="1248960"/>
            <a:ext cx="759657" cy="244216"/>
          </a:xfrm>
          <a:prstGeom prst="rect">
            <a:avLst/>
          </a:prstGeom>
        </p:spPr>
      </p:pic>
      <p:sp>
        <p:nvSpPr>
          <p:cNvPr id="13" name="CuadroTexto 12"/>
          <p:cNvSpPr txBox="1"/>
          <p:nvPr/>
        </p:nvSpPr>
        <p:spPr>
          <a:xfrm>
            <a:off x="111605" y="869301"/>
            <a:ext cx="1160059" cy="246221"/>
          </a:xfrm>
          <a:prstGeom prst="rect">
            <a:avLst/>
          </a:prstGeom>
          <a:noFill/>
        </p:spPr>
        <p:txBody>
          <a:bodyPr wrap="square" rtlCol="0">
            <a:spAutoFit/>
          </a:bodyPr>
          <a:lstStyle/>
          <a:p>
            <a:r>
              <a:rPr lang="es-AR" sz="1000" dirty="0"/>
              <a:t>Recordando que:</a:t>
            </a:r>
          </a:p>
        </p:txBody>
      </p:sp>
    </p:spTree>
    <p:extLst>
      <p:ext uri="{BB962C8B-B14F-4D97-AF65-F5344CB8AC3E}">
        <p14:creationId xmlns:p14="http://schemas.microsoft.com/office/powerpoint/2010/main" val="222206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309244"/>
          </a:xfrm>
          <a:prstGeom prst="rect">
            <a:avLst/>
          </a:prstGeom>
        </p:spPr>
      </p:pic>
      <p:sp>
        <p:nvSpPr>
          <p:cNvPr id="3" name="Rectángulo 2"/>
          <p:cNvSpPr/>
          <p:nvPr/>
        </p:nvSpPr>
        <p:spPr>
          <a:xfrm>
            <a:off x="95250" y="409811"/>
            <a:ext cx="4235198" cy="369332"/>
          </a:xfrm>
          <a:prstGeom prst="rect">
            <a:avLst/>
          </a:prstGeom>
        </p:spPr>
        <p:txBody>
          <a:bodyPr wrap="none">
            <a:spAutoFit/>
          </a:bodyPr>
          <a:lstStyle/>
          <a:p>
            <a:r>
              <a:rPr lang="es-AR" dirty="0">
                <a:solidFill>
                  <a:schemeClr val="bg1"/>
                </a:solidFill>
              </a:rPr>
              <a:t>EJEMPLO NUMÉRICO – Resolución analítica</a:t>
            </a:r>
          </a:p>
        </p:txBody>
      </p:sp>
      <p:sp>
        <p:nvSpPr>
          <p:cNvPr id="4"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pic>
        <p:nvPicPr>
          <p:cNvPr id="12" name="Imagen 11"/>
          <p:cNvPicPr>
            <a:picLocks noChangeAspect="1"/>
          </p:cNvPicPr>
          <p:nvPr/>
        </p:nvPicPr>
        <p:blipFill>
          <a:blip r:embed="rId3"/>
          <a:stretch>
            <a:fillRect/>
          </a:stretch>
        </p:blipFill>
        <p:spPr>
          <a:xfrm>
            <a:off x="1" y="805240"/>
            <a:ext cx="2990850" cy="2198364"/>
          </a:xfrm>
          <a:prstGeom prst="rect">
            <a:avLst/>
          </a:prstGeom>
        </p:spPr>
      </p:pic>
      <p:pic>
        <p:nvPicPr>
          <p:cNvPr id="13" name="Imagen 12"/>
          <p:cNvPicPr>
            <a:picLocks noChangeAspect="1"/>
          </p:cNvPicPr>
          <p:nvPr/>
        </p:nvPicPr>
        <p:blipFill>
          <a:blip r:embed="rId4"/>
          <a:stretch>
            <a:fillRect/>
          </a:stretch>
        </p:blipFill>
        <p:spPr>
          <a:xfrm>
            <a:off x="247650" y="3041530"/>
            <a:ext cx="566080" cy="276276"/>
          </a:xfrm>
          <a:prstGeom prst="rect">
            <a:avLst/>
          </a:prstGeom>
        </p:spPr>
      </p:pic>
      <p:pic>
        <p:nvPicPr>
          <p:cNvPr id="14" name="Imagen 13"/>
          <p:cNvPicPr>
            <a:picLocks noChangeAspect="1"/>
          </p:cNvPicPr>
          <p:nvPr/>
        </p:nvPicPr>
        <p:blipFill>
          <a:blip r:embed="rId5"/>
          <a:stretch>
            <a:fillRect/>
          </a:stretch>
        </p:blipFill>
        <p:spPr>
          <a:xfrm>
            <a:off x="1165212" y="3035595"/>
            <a:ext cx="660427" cy="290324"/>
          </a:xfrm>
          <a:prstGeom prst="rect">
            <a:avLst/>
          </a:prstGeom>
        </p:spPr>
      </p:pic>
      <p:pic>
        <p:nvPicPr>
          <p:cNvPr id="15" name="Imagen 14"/>
          <p:cNvPicPr>
            <a:picLocks noChangeAspect="1"/>
          </p:cNvPicPr>
          <p:nvPr/>
        </p:nvPicPr>
        <p:blipFill>
          <a:blip r:embed="rId6"/>
          <a:stretch>
            <a:fillRect/>
          </a:stretch>
        </p:blipFill>
        <p:spPr>
          <a:xfrm>
            <a:off x="2173869" y="3041530"/>
            <a:ext cx="584949" cy="285641"/>
          </a:xfrm>
          <a:prstGeom prst="rect">
            <a:avLst/>
          </a:prstGeom>
        </p:spPr>
      </p:pic>
      <p:pic>
        <p:nvPicPr>
          <p:cNvPr id="16" name="Imagen 15"/>
          <p:cNvPicPr>
            <a:picLocks noChangeAspect="1"/>
          </p:cNvPicPr>
          <p:nvPr/>
        </p:nvPicPr>
        <p:blipFill>
          <a:blip r:embed="rId7"/>
          <a:stretch>
            <a:fillRect/>
          </a:stretch>
        </p:blipFill>
        <p:spPr>
          <a:xfrm>
            <a:off x="2798976" y="1121430"/>
            <a:ext cx="1613869" cy="397752"/>
          </a:xfrm>
          <a:prstGeom prst="rect">
            <a:avLst/>
          </a:prstGeom>
        </p:spPr>
      </p:pic>
      <p:pic>
        <p:nvPicPr>
          <p:cNvPr id="17" name="Imagen 16"/>
          <p:cNvPicPr>
            <a:picLocks noChangeAspect="1"/>
          </p:cNvPicPr>
          <p:nvPr/>
        </p:nvPicPr>
        <p:blipFill>
          <a:blip r:embed="rId8"/>
          <a:stretch>
            <a:fillRect/>
          </a:stretch>
        </p:blipFill>
        <p:spPr>
          <a:xfrm>
            <a:off x="2798976" y="1783267"/>
            <a:ext cx="1650444" cy="242309"/>
          </a:xfrm>
          <a:prstGeom prst="rect">
            <a:avLst/>
          </a:prstGeom>
        </p:spPr>
      </p:pic>
      <p:pic>
        <p:nvPicPr>
          <p:cNvPr id="18" name="Imagen 17"/>
          <p:cNvPicPr>
            <a:picLocks noChangeAspect="1"/>
          </p:cNvPicPr>
          <p:nvPr/>
        </p:nvPicPr>
        <p:blipFill>
          <a:blip r:embed="rId9"/>
          <a:stretch>
            <a:fillRect/>
          </a:stretch>
        </p:blipFill>
        <p:spPr>
          <a:xfrm>
            <a:off x="3233494" y="2336995"/>
            <a:ext cx="1101820" cy="347462"/>
          </a:xfrm>
          <a:prstGeom prst="rect">
            <a:avLst/>
          </a:prstGeom>
        </p:spPr>
      </p:pic>
      <p:pic>
        <p:nvPicPr>
          <p:cNvPr id="19" name="Imagen 18"/>
          <p:cNvPicPr>
            <a:picLocks noChangeAspect="1"/>
          </p:cNvPicPr>
          <p:nvPr/>
        </p:nvPicPr>
        <p:blipFill>
          <a:blip r:embed="rId10"/>
          <a:stretch>
            <a:fillRect/>
          </a:stretch>
        </p:blipFill>
        <p:spPr>
          <a:xfrm>
            <a:off x="3233494" y="2995876"/>
            <a:ext cx="1298410" cy="251452"/>
          </a:xfrm>
          <a:prstGeom prst="rect">
            <a:avLst/>
          </a:prstGeom>
        </p:spPr>
      </p:pic>
    </p:spTree>
    <p:extLst>
      <p:ext uri="{BB962C8B-B14F-4D97-AF65-F5344CB8AC3E}">
        <p14:creationId xmlns:p14="http://schemas.microsoft.com/office/powerpoint/2010/main" val="364621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309244"/>
          </a:xfrm>
          <a:prstGeom prst="rect">
            <a:avLst/>
          </a:prstGeom>
        </p:spPr>
      </p:pic>
      <p:sp>
        <p:nvSpPr>
          <p:cNvPr id="3" name="Rectángulo 2"/>
          <p:cNvSpPr/>
          <p:nvPr/>
        </p:nvSpPr>
        <p:spPr>
          <a:xfrm>
            <a:off x="95250" y="409811"/>
            <a:ext cx="4235198" cy="369332"/>
          </a:xfrm>
          <a:prstGeom prst="rect">
            <a:avLst/>
          </a:prstGeom>
        </p:spPr>
        <p:txBody>
          <a:bodyPr wrap="none">
            <a:spAutoFit/>
          </a:bodyPr>
          <a:lstStyle/>
          <a:p>
            <a:r>
              <a:rPr lang="es-AR" dirty="0">
                <a:solidFill>
                  <a:schemeClr val="bg1"/>
                </a:solidFill>
              </a:rPr>
              <a:t>EJEMPLO NUMÉRICO – Resolución analítica</a:t>
            </a:r>
          </a:p>
        </p:txBody>
      </p:sp>
      <p:sp>
        <p:nvSpPr>
          <p:cNvPr id="4"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pic>
        <p:nvPicPr>
          <p:cNvPr id="5" name="Imagen 4"/>
          <p:cNvPicPr>
            <a:picLocks noChangeAspect="1"/>
          </p:cNvPicPr>
          <p:nvPr/>
        </p:nvPicPr>
        <p:blipFill>
          <a:blip r:embed="rId3"/>
          <a:stretch>
            <a:fillRect/>
          </a:stretch>
        </p:blipFill>
        <p:spPr>
          <a:xfrm>
            <a:off x="1616183" y="839231"/>
            <a:ext cx="2973891" cy="2185899"/>
          </a:xfrm>
          <a:prstGeom prst="rect">
            <a:avLst/>
          </a:prstGeom>
        </p:spPr>
      </p:pic>
      <p:pic>
        <p:nvPicPr>
          <p:cNvPr id="6" name="Imagen 5"/>
          <p:cNvPicPr>
            <a:picLocks noChangeAspect="1"/>
          </p:cNvPicPr>
          <p:nvPr/>
        </p:nvPicPr>
        <p:blipFill>
          <a:blip r:embed="rId4"/>
          <a:stretch>
            <a:fillRect/>
          </a:stretch>
        </p:blipFill>
        <p:spPr>
          <a:xfrm>
            <a:off x="31098" y="1120775"/>
            <a:ext cx="1523999" cy="134199"/>
          </a:xfrm>
          <a:prstGeom prst="rect">
            <a:avLst/>
          </a:prstGeom>
        </p:spPr>
      </p:pic>
      <p:pic>
        <p:nvPicPr>
          <p:cNvPr id="7" name="Imagen 6"/>
          <p:cNvPicPr>
            <a:picLocks noChangeAspect="1"/>
          </p:cNvPicPr>
          <p:nvPr/>
        </p:nvPicPr>
        <p:blipFill>
          <a:blip r:embed="rId5"/>
          <a:stretch>
            <a:fillRect/>
          </a:stretch>
        </p:blipFill>
        <p:spPr>
          <a:xfrm>
            <a:off x="31098" y="1485096"/>
            <a:ext cx="1587409" cy="110493"/>
          </a:xfrm>
          <a:prstGeom prst="rect">
            <a:avLst/>
          </a:prstGeom>
        </p:spPr>
      </p:pic>
      <p:pic>
        <p:nvPicPr>
          <p:cNvPr id="8" name="Imagen 7"/>
          <p:cNvPicPr>
            <a:picLocks noChangeAspect="1"/>
          </p:cNvPicPr>
          <p:nvPr/>
        </p:nvPicPr>
        <p:blipFill>
          <a:blip r:embed="rId6"/>
          <a:stretch>
            <a:fillRect/>
          </a:stretch>
        </p:blipFill>
        <p:spPr>
          <a:xfrm>
            <a:off x="31098" y="1825711"/>
            <a:ext cx="1455682" cy="242415"/>
          </a:xfrm>
          <a:prstGeom prst="rect">
            <a:avLst/>
          </a:prstGeom>
        </p:spPr>
      </p:pic>
      <p:sp>
        <p:nvSpPr>
          <p:cNvPr id="9" name="Rectángulo 8"/>
          <p:cNvSpPr/>
          <p:nvPr/>
        </p:nvSpPr>
        <p:spPr>
          <a:xfrm>
            <a:off x="0" y="2224983"/>
            <a:ext cx="1297150" cy="246221"/>
          </a:xfrm>
          <a:prstGeom prst="rect">
            <a:avLst/>
          </a:prstGeom>
        </p:spPr>
        <p:txBody>
          <a:bodyPr wrap="none">
            <a:spAutoFit/>
          </a:bodyPr>
          <a:lstStyle/>
          <a:p>
            <a:r>
              <a:rPr lang="es-AR" sz="1000" dirty="0"/>
              <a:t>Realizando el cálculo:</a:t>
            </a:r>
          </a:p>
        </p:txBody>
      </p:sp>
      <p:sp>
        <p:nvSpPr>
          <p:cNvPr id="10" name="CuadroTexto 9"/>
          <p:cNvSpPr txBox="1"/>
          <p:nvPr/>
        </p:nvSpPr>
        <p:spPr>
          <a:xfrm>
            <a:off x="202321" y="2628061"/>
            <a:ext cx="937621" cy="276999"/>
          </a:xfrm>
          <a:prstGeom prst="rect">
            <a:avLst/>
          </a:prstGeom>
          <a:noFill/>
          <a:ln w="38100">
            <a:solidFill>
              <a:srgbClr val="FF0000"/>
            </a:solidFill>
          </a:ln>
        </p:spPr>
        <p:txBody>
          <a:bodyPr wrap="square" rtlCol="0">
            <a:spAutoFit/>
          </a:bodyPr>
          <a:lstStyle/>
          <a:p>
            <a:r>
              <a:rPr lang="es-AR" sz="1200" dirty="0"/>
              <a:t>DR = 5,47 m</a:t>
            </a:r>
          </a:p>
        </p:txBody>
      </p:sp>
      <p:sp>
        <p:nvSpPr>
          <p:cNvPr id="11" name="CuadroTexto 10"/>
          <p:cNvSpPr txBox="1"/>
          <p:nvPr/>
        </p:nvSpPr>
        <p:spPr>
          <a:xfrm>
            <a:off x="31098" y="3038135"/>
            <a:ext cx="4189188" cy="400110"/>
          </a:xfrm>
          <a:prstGeom prst="rect">
            <a:avLst/>
          </a:prstGeom>
          <a:noFill/>
        </p:spPr>
        <p:txBody>
          <a:bodyPr wrap="square" rtlCol="0">
            <a:spAutoFit/>
          </a:bodyPr>
          <a:lstStyle/>
          <a:p>
            <a:pPr algn="just"/>
            <a:r>
              <a:rPr lang="es-AR" sz="1000" dirty="0"/>
              <a:t>Utilizamos únicamente las componentes verticales porque las componentes horizontales pasan por el punto “A” y el momento que producen es nulo.</a:t>
            </a:r>
          </a:p>
        </p:txBody>
      </p:sp>
    </p:spTree>
    <p:extLst>
      <p:ext uri="{BB962C8B-B14F-4D97-AF65-F5344CB8AC3E}">
        <p14:creationId xmlns:p14="http://schemas.microsoft.com/office/powerpoint/2010/main" val="332094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04850" y="1577975"/>
            <a:ext cx="3048000" cy="685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AR" sz="1600" dirty="0"/>
              <a:t>Fuerzas concurrentes </a:t>
            </a:r>
            <a:r>
              <a:rPr lang="es-AR" sz="1600" dirty="0" err="1"/>
              <a:t>coplanares</a:t>
            </a:r>
            <a:endParaRPr lang="es-AR" sz="1600" dirty="0"/>
          </a:p>
        </p:txBody>
      </p:sp>
      <p:sp>
        <p:nvSpPr>
          <p:cNvPr id="3" name="object 10"/>
          <p:cNvSpPr txBox="1"/>
          <p:nvPr/>
        </p:nvSpPr>
        <p:spPr>
          <a:xfrm>
            <a:off x="2379417" y="183654"/>
            <a:ext cx="992433"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Tree>
    <p:extLst>
      <p:ext uri="{BB962C8B-B14F-4D97-AF65-F5344CB8AC3E}">
        <p14:creationId xmlns:p14="http://schemas.microsoft.com/office/powerpoint/2010/main" val="358464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333115"/>
            <a:ext cx="4608195" cy="122555"/>
            <a:chOff x="0" y="3333115"/>
            <a:chExt cx="4608195" cy="122555"/>
          </a:xfrm>
        </p:grpSpPr>
        <p:sp>
          <p:nvSpPr>
            <p:cNvPr id="3" name="object 3"/>
            <p:cNvSpPr/>
            <p:nvPr/>
          </p:nvSpPr>
          <p:spPr>
            <a:xfrm>
              <a:off x="0" y="3333115"/>
              <a:ext cx="2304415" cy="122555"/>
            </a:xfrm>
            <a:custGeom>
              <a:avLst/>
              <a:gdLst/>
              <a:ahLst/>
              <a:cxnLst/>
              <a:rect l="l" t="t" r="r" b="b"/>
              <a:pathLst>
                <a:path w="2304415" h="122554">
                  <a:moveTo>
                    <a:pt x="2304415" y="0"/>
                  </a:moveTo>
                  <a:lnTo>
                    <a:pt x="0" y="0"/>
                  </a:lnTo>
                  <a:lnTo>
                    <a:pt x="0" y="122555"/>
                  </a:lnTo>
                  <a:lnTo>
                    <a:pt x="2304415" y="122555"/>
                  </a:lnTo>
                  <a:lnTo>
                    <a:pt x="2304415" y="0"/>
                  </a:lnTo>
                  <a:close/>
                </a:path>
              </a:pathLst>
            </a:custGeom>
            <a:solidFill>
              <a:srgbClr val="000000"/>
            </a:solidFill>
          </p:spPr>
          <p:txBody>
            <a:bodyPr wrap="square" lIns="0" tIns="0" rIns="0" bIns="0" rtlCol="0"/>
            <a:lstStyle/>
            <a:p>
              <a:endParaRPr/>
            </a:p>
          </p:txBody>
        </p:sp>
        <p:sp>
          <p:nvSpPr>
            <p:cNvPr id="4" name="object 4"/>
            <p:cNvSpPr/>
            <p:nvPr/>
          </p:nvSpPr>
          <p:spPr>
            <a:xfrm>
              <a:off x="2303779" y="3333115"/>
              <a:ext cx="2304415" cy="122555"/>
            </a:xfrm>
            <a:custGeom>
              <a:avLst/>
              <a:gdLst/>
              <a:ahLst/>
              <a:cxnLst/>
              <a:rect l="l" t="t" r="r" b="b"/>
              <a:pathLst>
                <a:path w="2304415" h="122554">
                  <a:moveTo>
                    <a:pt x="2304415" y="0"/>
                  </a:moveTo>
                  <a:lnTo>
                    <a:pt x="0" y="0"/>
                  </a:lnTo>
                  <a:lnTo>
                    <a:pt x="0" y="122555"/>
                  </a:lnTo>
                  <a:lnTo>
                    <a:pt x="2304415" y="122555"/>
                  </a:lnTo>
                  <a:lnTo>
                    <a:pt x="2304415" y="0"/>
                  </a:lnTo>
                  <a:close/>
                </a:path>
              </a:pathLst>
            </a:custGeom>
            <a:solidFill>
              <a:srgbClr val="3333B1"/>
            </a:solidFill>
          </p:spPr>
          <p:txBody>
            <a:bodyPr wrap="square" lIns="0" tIns="0" rIns="0" bIns="0" rtlCol="0"/>
            <a:lstStyle/>
            <a:p>
              <a:endParaRPr/>
            </a:p>
          </p:txBody>
        </p:sp>
      </p:grpSp>
      <p:grpSp>
        <p:nvGrpSpPr>
          <p:cNvPr id="5" name="object 5"/>
          <p:cNvGrpSpPr/>
          <p:nvPr/>
        </p:nvGrpSpPr>
        <p:grpSpPr>
          <a:xfrm>
            <a:off x="0" y="0"/>
            <a:ext cx="4608195" cy="520700"/>
            <a:chOff x="0" y="0"/>
            <a:chExt cx="4608195" cy="520700"/>
          </a:xfrm>
        </p:grpSpPr>
        <p:sp>
          <p:nvSpPr>
            <p:cNvPr id="6" name="object 6"/>
            <p:cNvSpPr/>
            <p:nvPr/>
          </p:nvSpPr>
          <p:spPr>
            <a:xfrm>
              <a:off x="0" y="0"/>
              <a:ext cx="2304415" cy="473075"/>
            </a:xfrm>
            <a:custGeom>
              <a:avLst/>
              <a:gdLst/>
              <a:ahLst/>
              <a:cxnLst/>
              <a:rect l="l" t="t" r="r" b="b"/>
              <a:pathLst>
                <a:path w="2304415" h="473075">
                  <a:moveTo>
                    <a:pt x="2304415" y="0"/>
                  </a:moveTo>
                  <a:lnTo>
                    <a:pt x="0" y="0"/>
                  </a:lnTo>
                  <a:lnTo>
                    <a:pt x="0" y="473074"/>
                  </a:lnTo>
                  <a:lnTo>
                    <a:pt x="2304415" y="473074"/>
                  </a:lnTo>
                  <a:lnTo>
                    <a:pt x="2304415" y="0"/>
                  </a:lnTo>
                  <a:close/>
                </a:path>
              </a:pathLst>
            </a:custGeom>
            <a:solidFill>
              <a:srgbClr val="000000"/>
            </a:solidFill>
          </p:spPr>
          <p:txBody>
            <a:bodyPr wrap="square" lIns="0" tIns="0" rIns="0" bIns="0" rtlCol="0"/>
            <a:lstStyle/>
            <a:p>
              <a:endParaRPr/>
            </a:p>
          </p:txBody>
        </p:sp>
        <p:sp>
          <p:nvSpPr>
            <p:cNvPr id="7" name="object 7"/>
            <p:cNvSpPr/>
            <p:nvPr/>
          </p:nvSpPr>
          <p:spPr>
            <a:xfrm>
              <a:off x="2303779" y="0"/>
              <a:ext cx="2304415" cy="473075"/>
            </a:xfrm>
            <a:custGeom>
              <a:avLst/>
              <a:gdLst/>
              <a:ahLst/>
              <a:cxnLst/>
              <a:rect l="l" t="t" r="r" b="b"/>
              <a:pathLst>
                <a:path w="2304415" h="473075">
                  <a:moveTo>
                    <a:pt x="2304415" y="0"/>
                  </a:moveTo>
                  <a:lnTo>
                    <a:pt x="0" y="0"/>
                  </a:lnTo>
                  <a:lnTo>
                    <a:pt x="0" y="473074"/>
                  </a:lnTo>
                  <a:lnTo>
                    <a:pt x="2304415" y="473074"/>
                  </a:lnTo>
                  <a:lnTo>
                    <a:pt x="2304415" y="0"/>
                  </a:lnTo>
                  <a:close/>
                </a:path>
              </a:pathLst>
            </a:custGeom>
            <a:solidFill>
              <a:srgbClr val="3333B1"/>
            </a:solidFill>
          </p:spPr>
          <p:txBody>
            <a:bodyPr wrap="square" lIns="0" tIns="0" rIns="0" bIns="0" rtlCol="0"/>
            <a:lstStyle/>
            <a:p>
              <a:endParaRPr/>
            </a:p>
          </p:txBody>
        </p:sp>
        <p:pic>
          <p:nvPicPr>
            <p:cNvPr id="8" name="object 8"/>
            <p:cNvPicPr/>
            <p:nvPr/>
          </p:nvPicPr>
          <p:blipFill>
            <a:blip r:embed="rId2" cstate="print"/>
            <a:stretch>
              <a:fillRect/>
            </a:stretch>
          </p:blipFill>
          <p:spPr>
            <a:xfrm>
              <a:off x="0" y="469899"/>
              <a:ext cx="4608195" cy="50800"/>
            </a:xfrm>
            <a:prstGeom prst="rect">
              <a:avLst/>
            </a:prstGeom>
          </p:spPr>
        </p:pic>
      </p:grpSp>
      <p:sp>
        <p:nvSpPr>
          <p:cNvPr id="10" name="object 10"/>
          <p:cNvSpPr txBox="1"/>
          <p:nvPr/>
        </p:nvSpPr>
        <p:spPr>
          <a:xfrm>
            <a:off x="2352104" y="152261"/>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
        <p:nvSpPr>
          <p:cNvPr id="30" name="CuadroTexto 29"/>
          <p:cNvSpPr txBox="1"/>
          <p:nvPr/>
        </p:nvSpPr>
        <p:spPr>
          <a:xfrm>
            <a:off x="2311882" y="3296296"/>
            <a:ext cx="655949" cy="200055"/>
          </a:xfrm>
          <a:prstGeom prst="rect">
            <a:avLst/>
          </a:prstGeom>
          <a:noFill/>
        </p:spPr>
        <p:txBody>
          <a:bodyPr wrap="none" rtlCol="0">
            <a:spAutoFit/>
          </a:bodyPr>
          <a:lstStyle/>
          <a:p>
            <a:r>
              <a:rPr lang="es-AR" sz="700" dirty="0">
                <a:solidFill>
                  <a:schemeClr val="bg1"/>
                </a:solidFill>
              </a:rPr>
              <a:t>ESTABILIDAD</a:t>
            </a:r>
          </a:p>
        </p:txBody>
      </p:sp>
      <p:pic>
        <p:nvPicPr>
          <p:cNvPr id="31" name="object 2"/>
          <p:cNvPicPr/>
          <p:nvPr/>
        </p:nvPicPr>
        <p:blipFill>
          <a:blip r:embed="rId3" cstate="print"/>
          <a:stretch>
            <a:fillRect/>
          </a:stretch>
        </p:blipFill>
        <p:spPr>
          <a:xfrm>
            <a:off x="0" y="469899"/>
            <a:ext cx="4608195" cy="309244"/>
          </a:xfrm>
          <a:prstGeom prst="rect">
            <a:avLst/>
          </a:prstGeom>
        </p:spPr>
      </p:pic>
      <p:sp>
        <p:nvSpPr>
          <p:cNvPr id="32" name="Rectángulo 31"/>
          <p:cNvSpPr/>
          <p:nvPr/>
        </p:nvSpPr>
        <p:spPr>
          <a:xfrm>
            <a:off x="47054" y="431011"/>
            <a:ext cx="4467796" cy="307777"/>
          </a:xfrm>
          <a:prstGeom prst="rect">
            <a:avLst/>
          </a:prstGeom>
        </p:spPr>
        <p:txBody>
          <a:bodyPr wrap="square">
            <a:spAutoFit/>
          </a:bodyPr>
          <a:lstStyle/>
          <a:p>
            <a:r>
              <a:rPr lang="es-AR" sz="1400" dirty="0">
                <a:solidFill>
                  <a:schemeClr val="bg1"/>
                </a:solidFill>
                <a:latin typeface="Times New Roman" panose="02020603050405020304" pitchFamily="18" charset="0"/>
              </a:rPr>
              <a:t>Reducción del sistema de fuerzas concurrentes (Gráfica)</a:t>
            </a:r>
            <a:endParaRPr lang="es-AR" sz="1400" dirty="0">
              <a:solidFill>
                <a:schemeClr val="bg1"/>
              </a:solidFill>
            </a:endParaRPr>
          </a:p>
        </p:txBody>
      </p:sp>
      <p:sp>
        <p:nvSpPr>
          <p:cNvPr id="11" name="Rectángulo 10"/>
          <p:cNvSpPr/>
          <p:nvPr/>
        </p:nvSpPr>
        <p:spPr>
          <a:xfrm>
            <a:off x="93534" y="797117"/>
            <a:ext cx="4268916" cy="430887"/>
          </a:xfrm>
          <a:prstGeom prst="rect">
            <a:avLst/>
          </a:prstGeom>
        </p:spPr>
        <p:txBody>
          <a:bodyPr wrap="square">
            <a:spAutoFit/>
          </a:bodyPr>
          <a:lstStyle/>
          <a:p>
            <a:pPr algn="just"/>
            <a:r>
              <a:rPr lang="es-AR" sz="1100" dirty="0"/>
              <a:t>Para proceder a la reducción de los sistemas de fuerzas concurrentes es necesario componerlas, a efectos de hallar su resultante.</a:t>
            </a:r>
          </a:p>
        </p:txBody>
      </p:sp>
      <p:sp>
        <p:nvSpPr>
          <p:cNvPr id="12" name="Rectángulo 11"/>
          <p:cNvSpPr/>
          <p:nvPr/>
        </p:nvSpPr>
        <p:spPr>
          <a:xfrm>
            <a:off x="93534" y="1228004"/>
            <a:ext cx="4268916" cy="430887"/>
          </a:xfrm>
          <a:prstGeom prst="rect">
            <a:avLst/>
          </a:prstGeom>
        </p:spPr>
        <p:txBody>
          <a:bodyPr wrap="square">
            <a:spAutoFit/>
          </a:bodyPr>
          <a:lstStyle/>
          <a:p>
            <a:pPr algn="just"/>
            <a:r>
              <a:rPr lang="es-AR" sz="1100" dirty="0"/>
              <a:t>El caso de dos fuerzas concurrentes lo hemos tratado al ver el primer principio de la Estática; es decir, el principio del paralelogramo.</a:t>
            </a:r>
          </a:p>
        </p:txBody>
      </p:sp>
      <p:pic>
        <p:nvPicPr>
          <p:cNvPr id="13" name="Imagen 12"/>
          <p:cNvPicPr>
            <a:picLocks noChangeAspect="1"/>
          </p:cNvPicPr>
          <p:nvPr/>
        </p:nvPicPr>
        <p:blipFill>
          <a:blip r:embed="rId4"/>
          <a:stretch>
            <a:fillRect/>
          </a:stretch>
        </p:blipFill>
        <p:spPr>
          <a:xfrm>
            <a:off x="2699891" y="1760400"/>
            <a:ext cx="1687224" cy="1385934"/>
          </a:xfrm>
          <a:prstGeom prst="rect">
            <a:avLst/>
          </a:prstGeom>
        </p:spPr>
      </p:pic>
      <p:sp>
        <p:nvSpPr>
          <p:cNvPr id="14" name="Rectángulo 13"/>
          <p:cNvSpPr/>
          <p:nvPr/>
        </p:nvSpPr>
        <p:spPr>
          <a:xfrm>
            <a:off x="93534" y="1660151"/>
            <a:ext cx="2167581" cy="261610"/>
          </a:xfrm>
          <a:prstGeom prst="rect">
            <a:avLst/>
          </a:prstGeom>
        </p:spPr>
        <p:txBody>
          <a:bodyPr wrap="none">
            <a:spAutoFit/>
          </a:bodyPr>
          <a:lstStyle/>
          <a:p>
            <a:r>
              <a:rPr lang="es-AR" sz="1100" dirty="0"/>
              <a:t>Para un mayor número de fuerzas:</a:t>
            </a:r>
          </a:p>
        </p:txBody>
      </p:sp>
      <p:sp>
        <p:nvSpPr>
          <p:cNvPr id="18" name="Rectángulo 17"/>
          <p:cNvSpPr/>
          <p:nvPr/>
        </p:nvSpPr>
        <p:spPr>
          <a:xfrm>
            <a:off x="94701" y="1972153"/>
            <a:ext cx="2515149" cy="430887"/>
          </a:xfrm>
          <a:prstGeom prst="rect">
            <a:avLst/>
          </a:prstGeom>
        </p:spPr>
        <p:txBody>
          <a:bodyPr wrap="square">
            <a:spAutoFit/>
          </a:bodyPr>
          <a:lstStyle/>
          <a:p>
            <a:pPr marL="171450" indent="-171450" algn="just">
              <a:buFont typeface="Arial" panose="020B0604020202020204" pitchFamily="34" charset="0"/>
              <a:buChar char="•"/>
            </a:pPr>
            <a:r>
              <a:rPr lang="es-AR" sz="1100" dirty="0"/>
              <a:t>Aplicamos sucesivamente el principio del paralelogramo</a:t>
            </a:r>
          </a:p>
        </p:txBody>
      </p:sp>
      <p:sp>
        <p:nvSpPr>
          <p:cNvPr id="19" name="Rectángulo 18"/>
          <p:cNvSpPr/>
          <p:nvPr/>
        </p:nvSpPr>
        <p:spPr>
          <a:xfrm>
            <a:off x="93534" y="2500858"/>
            <a:ext cx="2515149" cy="261610"/>
          </a:xfrm>
          <a:prstGeom prst="rect">
            <a:avLst/>
          </a:prstGeom>
        </p:spPr>
        <p:txBody>
          <a:bodyPr wrap="square">
            <a:spAutoFit/>
          </a:bodyPr>
          <a:lstStyle/>
          <a:p>
            <a:pPr marL="171450" indent="-171450" algn="just">
              <a:buFont typeface="Arial" panose="020B0604020202020204" pitchFamily="34" charset="0"/>
              <a:buChar char="•"/>
            </a:pPr>
            <a:r>
              <a:rPr lang="es-AR" sz="1100" dirty="0"/>
              <a:t>Construimos el Polígono de Fuerzas</a:t>
            </a:r>
          </a:p>
        </p:txBody>
      </p:sp>
      <p:cxnSp>
        <p:nvCxnSpPr>
          <p:cNvPr id="42" name="Conector recto de flecha 41"/>
          <p:cNvCxnSpPr/>
          <p:nvPr/>
        </p:nvCxnSpPr>
        <p:spPr>
          <a:xfrm flipH="1">
            <a:off x="3104031" y="2060441"/>
            <a:ext cx="457199" cy="418192"/>
          </a:xfrm>
          <a:prstGeom prst="straightConnector1">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flipH="1">
            <a:off x="3232701" y="2060441"/>
            <a:ext cx="328529" cy="17704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p:nvPr/>
        </p:nvCxnSpPr>
        <p:spPr>
          <a:xfrm flipH="1">
            <a:off x="3396965" y="2049841"/>
            <a:ext cx="164265" cy="2795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p:cNvCxnSpPr/>
          <p:nvPr/>
        </p:nvCxnSpPr>
        <p:spPr>
          <a:xfrm>
            <a:off x="3561230" y="2049841"/>
            <a:ext cx="164264" cy="40352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p:nvPr/>
        </p:nvCxnSpPr>
        <p:spPr>
          <a:xfrm flipH="1">
            <a:off x="3269229" y="2049841"/>
            <a:ext cx="292001" cy="8235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p:cNvCxnSpPr/>
          <p:nvPr/>
        </p:nvCxnSpPr>
        <p:spPr>
          <a:xfrm>
            <a:off x="3563308" y="2049841"/>
            <a:ext cx="294242" cy="18624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p:cNvCxnSpPr/>
          <p:nvPr/>
        </p:nvCxnSpPr>
        <p:spPr>
          <a:xfrm>
            <a:off x="3561230" y="2065741"/>
            <a:ext cx="0" cy="9741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6" name="Imagen 65"/>
          <p:cNvPicPr>
            <a:picLocks noChangeAspect="1"/>
          </p:cNvPicPr>
          <p:nvPr/>
        </p:nvPicPr>
        <p:blipFill>
          <a:blip r:embed="rId4"/>
          <a:stretch>
            <a:fillRect/>
          </a:stretch>
        </p:blipFill>
        <p:spPr>
          <a:xfrm>
            <a:off x="2717618" y="1760400"/>
            <a:ext cx="1687224" cy="1385934"/>
          </a:xfrm>
          <a:prstGeom prst="rect">
            <a:avLst/>
          </a:prstGeom>
        </p:spPr>
      </p:pic>
      <p:cxnSp>
        <p:nvCxnSpPr>
          <p:cNvPr id="68" name="Conector recto de flecha 67"/>
          <p:cNvCxnSpPr/>
          <p:nvPr/>
        </p:nvCxnSpPr>
        <p:spPr>
          <a:xfrm flipH="1">
            <a:off x="3269230" y="2060441"/>
            <a:ext cx="309727" cy="17564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p:nvPr/>
        </p:nvCxnSpPr>
        <p:spPr>
          <a:xfrm flipH="1">
            <a:off x="3120978" y="2236090"/>
            <a:ext cx="146173" cy="26005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de flecha 72"/>
          <p:cNvCxnSpPr/>
          <p:nvPr/>
        </p:nvCxnSpPr>
        <p:spPr>
          <a:xfrm>
            <a:off x="3120978" y="2485084"/>
            <a:ext cx="157297" cy="39474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ector recto de flecha 74"/>
          <p:cNvCxnSpPr/>
          <p:nvPr/>
        </p:nvCxnSpPr>
        <p:spPr>
          <a:xfrm>
            <a:off x="3296002" y="2886277"/>
            <a:ext cx="282955" cy="15363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ector recto de flecha 78"/>
          <p:cNvCxnSpPr/>
          <p:nvPr/>
        </p:nvCxnSpPr>
        <p:spPr>
          <a:xfrm>
            <a:off x="3578957" y="2049841"/>
            <a:ext cx="0" cy="990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par>
                                <p:cTn id="35" presetID="22" presetClass="entr" presetSubtype="2"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right)">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right)">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right)">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left)">
                                      <p:cBhvr>
                                        <p:cTn id="57" dur="50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wipe(up)">
                                      <p:cBhvr>
                                        <p:cTn id="62" dur="500"/>
                                        <p:tgtEl>
                                          <p:spTgt spid="6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1000"/>
                                        <p:tgtEl>
                                          <p:spTgt spid="66"/>
                                        </p:tgtEl>
                                      </p:cBhvr>
                                    </p:animEffect>
                                    <p:anim calcmode="lin" valueType="num">
                                      <p:cBhvr>
                                        <p:cTn id="73" dur="1000" fill="hold"/>
                                        <p:tgtEl>
                                          <p:spTgt spid="66"/>
                                        </p:tgtEl>
                                        <p:attrNameLst>
                                          <p:attrName>ppt_x</p:attrName>
                                        </p:attrNameLst>
                                      </p:cBhvr>
                                      <p:tavLst>
                                        <p:tav tm="0">
                                          <p:val>
                                            <p:strVal val="#ppt_x"/>
                                          </p:val>
                                        </p:tav>
                                        <p:tav tm="100000">
                                          <p:val>
                                            <p:strVal val="#ppt_x"/>
                                          </p:val>
                                        </p:tav>
                                      </p:tavLst>
                                    </p:anim>
                                    <p:anim calcmode="lin" valueType="num">
                                      <p:cBhvr>
                                        <p:cTn id="7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right)">
                                      <p:cBhvr>
                                        <p:cTn id="79" dur="500"/>
                                        <p:tgtEl>
                                          <p:spTgt spid="6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nodeType="click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wipe(right)">
                                      <p:cBhvr>
                                        <p:cTn id="84" dur="500"/>
                                        <p:tgtEl>
                                          <p:spTgt spid="7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73"/>
                                        </p:tgtEl>
                                        <p:attrNameLst>
                                          <p:attrName>style.visibility</p:attrName>
                                        </p:attrNameLst>
                                      </p:cBhvr>
                                      <p:to>
                                        <p:strVal val="visible"/>
                                      </p:to>
                                    </p:set>
                                    <p:animEffect transition="in" filter="wipe(left)">
                                      <p:cBhvr>
                                        <p:cTn id="89" dur="500"/>
                                        <p:tgtEl>
                                          <p:spTgt spid="7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wipe(left)">
                                      <p:cBhvr>
                                        <p:cTn id="94" dur="500"/>
                                        <p:tgtEl>
                                          <p:spTgt spid="7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wipe(up)">
                                      <p:cBhvr>
                                        <p:cTn id="9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333115"/>
            <a:ext cx="4608195" cy="122555"/>
            <a:chOff x="0" y="3333115"/>
            <a:chExt cx="4608195" cy="122555"/>
          </a:xfrm>
        </p:grpSpPr>
        <p:sp>
          <p:nvSpPr>
            <p:cNvPr id="3" name="object 3"/>
            <p:cNvSpPr/>
            <p:nvPr/>
          </p:nvSpPr>
          <p:spPr>
            <a:xfrm>
              <a:off x="0" y="3333115"/>
              <a:ext cx="2304415" cy="122555"/>
            </a:xfrm>
            <a:custGeom>
              <a:avLst/>
              <a:gdLst/>
              <a:ahLst/>
              <a:cxnLst/>
              <a:rect l="l" t="t" r="r" b="b"/>
              <a:pathLst>
                <a:path w="2304415" h="122554">
                  <a:moveTo>
                    <a:pt x="2304415" y="0"/>
                  </a:moveTo>
                  <a:lnTo>
                    <a:pt x="0" y="0"/>
                  </a:lnTo>
                  <a:lnTo>
                    <a:pt x="0" y="122555"/>
                  </a:lnTo>
                  <a:lnTo>
                    <a:pt x="2304415" y="122555"/>
                  </a:lnTo>
                  <a:lnTo>
                    <a:pt x="2304415" y="0"/>
                  </a:lnTo>
                  <a:close/>
                </a:path>
              </a:pathLst>
            </a:custGeom>
            <a:solidFill>
              <a:srgbClr val="000000"/>
            </a:solidFill>
          </p:spPr>
          <p:txBody>
            <a:bodyPr wrap="square" lIns="0" tIns="0" rIns="0" bIns="0" rtlCol="0"/>
            <a:lstStyle/>
            <a:p>
              <a:endParaRPr/>
            </a:p>
          </p:txBody>
        </p:sp>
        <p:sp>
          <p:nvSpPr>
            <p:cNvPr id="4" name="object 4"/>
            <p:cNvSpPr/>
            <p:nvPr/>
          </p:nvSpPr>
          <p:spPr>
            <a:xfrm>
              <a:off x="2303779" y="3333115"/>
              <a:ext cx="2304415" cy="122555"/>
            </a:xfrm>
            <a:custGeom>
              <a:avLst/>
              <a:gdLst/>
              <a:ahLst/>
              <a:cxnLst/>
              <a:rect l="l" t="t" r="r" b="b"/>
              <a:pathLst>
                <a:path w="2304415" h="122554">
                  <a:moveTo>
                    <a:pt x="2304415" y="0"/>
                  </a:moveTo>
                  <a:lnTo>
                    <a:pt x="0" y="0"/>
                  </a:lnTo>
                  <a:lnTo>
                    <a:pt x="0" y="122555"/>
                  </a:lnTo>
                  <a:lnTo>
                    <a:pt x="2304415" y="122555"/>
                  </a:lnTo>
                  <a:lnTo>
                    <a:pt x="2304415" y="0"/>
                  </a:lnTo>
                  <a:close/>
                </a:path>
              </a:pathLst>
            </a:custGeom>
            <a:solidFill>
              <a:srgbClr val="3333B1"/>
            </a:solidFill>
          </p:spPr>
          <p:txBody>
            <a:bodyPr wrap="square" lIns="0" tIns="0" rIns="0" bIns="0" rtlCol="0"/>
            <a:lstStyle/>
            <a:p>
              <a:endParaRPr/>
            </a:p>
          </p:txBody>
        </p:sp>
      </p:grpSp>
      <p:grpSp>
        <p:nvGrpSpPr>
          <p:cNvPr id="5" name="object 5"/>
          <p:cNvGrpSpPr/>
          <p:nvPr/>
        </p:nvGrpSpPr>
        <p:grpSpPr>
          <a:xfrm>
            <a:off x="0" y="0"/>
            <a:ext cx="4608195" cy="520700"/>
            <a:chOff x="0" y="0"/>
            <a:chExt cx="4608195" cy="520700"/>
          </a:xfrm>
        </p:grpSpPr>
        <p:sp>
          <p:nvSpPr>
            <p:cNvPr id="6" name="object 6"/>
            <p:cNvSpPr/>
            <p:nvPr/>
          </p:nvSpPr>
          <p:spPr>
            <a:xfrm>
              <a:off x="0" y="0"/>
              <a:ext cx="2304415" cy="473075"/>
            </a:xfrm>
            <a:custGeom>
              <a:avLst/>
              <a:gdLst/>
              <a:ahLst/>
              <a:cxnLst/>
              <a:rect l="l" t="t" r="r" b="b"/>
              <a:pathLst>
                <a:path w="2304415" h="473075">
                  <a:moveTo>
                    <a:pt x="2304415" y="0"/>
                  </a:moveTo>
                  <a:lnTo>
                    <a:pt x="0" y="0"/>
                  </a:lnTo>
                  <a:lnTo>
                    <a:pt x="0" y="473074"/>
                  </a:lnTo>
                  <a:lnTo>
                    <a:pt x="2304415" y="473074"/>
                  </a:lnTo>
                  <a:lnTo>
                    <a:pt x="2304415" y="0"/>
                  </a:lnTo>
                  <a:close/>
                </a:path>
              </a:pathLst>
            </a:custGeom>
            <a:solidFill>
              <a:srgbClr val="000000"/>
            </a:solidFill>
          </p:spPr>
          <p:txBody>
            <a:bodyPr wrap="square" lIns="0" tIns="0" rIns="0" bIns="0" rtlCol="0"/>
            <a:lstStyle/>
            <a:p>
              <a:endParaRPr/>
            </a:p>
          </p:txBody>
        </p:sp>
        <p:sp>
          <p:nvSpPr>
            <p:cNvPr id="7" name="object 7"/>
            <p:cNvSpPr/>
            <p:nvPr/>
          </p:nvSpPr>
          <p:spPr>
            <a:xfrm>
              <a:off x="2303779" y="0"/>
              <a:ext cx="2304415" cy="473075"/>
            </a:xfrm>
            <a:custGeom>
              <a:avLst/>
              <a:gdLst/>
              <a:ahLst/>
              <a:cxnLst/>
              <a:rect l="l" t="t" r="r" b="b"/>
              <a:pathLst>
                <a:path w="2304415" h="473075">
                  <a:moveTo>
                    <a:pt x="2304415" y="0"/>
                  </a:moveTo>
                  <a:lnTo>
                    <a:pt x="0" y="0"/>
                  </a:lnTo>
                  <a:lnTo>
                    <a:pt x="0" y="473074"/>
                  </a:lnTo>
                  <a:lnTo>
                    <a:pt x="2304415" y="473074"/>
                  </a:lnTo>
                  <a:lnTo>
                    <a:pt x="2304415" y="0"/>
                  </a:lnTo>
                  <a:close/>
                </a:path>
              </a:pathLst>
            </a:custGeom>
            <a:solidFill>
              <a:srgbClr val="3333B1"/>
            </a:solidFill>
          </p:spPr>
          <p:txBody>
            <a:bodyPr wrap="square" lIns="0" tIns="0" rIns="0" bIns="0" rtlCol="0"/>
            <a:lstStyle/>
            <a:p>
              <a:endParaRPr/>
            </a:p>
          </p:txBody>
        </p:sp>
        <p:pic>
          <p:nvPicPr>
            <p:cNvPr id="8" name="object 8"/>
            <p:cNvPicPr/>
            <p:nvPr/>
          </p:nvPicPr>
          <p:blipFill>
            <a:blip r:embed="rId2" cstate="print"/>
            <a:stretch>
              <a:fillRect/>
            </a:stretch>
          </p:blipFill>
          <p:spPr>
            <a:xfrm>
              <a:off x="0" y="469899"/>
              <a:ext cx="4608195" cy="50800"/>
            </a:xfrm>
            <a:prstGeom prst="rect">
              <a:avLst/>
            </a:prstGeom>
          </p:spPr>
        </p:pic>
      </p:grpSp>
      <p:sp>
        <p:nvSpPr>
          <p:cNvPr id="30" name="CuadroTexto 29"/>
          <p:cNvSpPr txBox="1"/>
          <p:nvPr/>
        </p:nvSpPr>
        <p:spPr>
          <a:xfrm>
            <a:off x="2311882" y="3296296"/>
            <a:ext cx="655949" cy="200055"/>
          </a:xfrm>
          <a:prstGeom prst="rect">
            <a:avLst/>
          </a:prstGeom>
          <a:noFill/>
        </p:spPr>
        <p:txBody>
          <a:bodyPr wrap="none" rtlCol="0">
            <a:spAutoFit/>
          </a:bodyPr>
          <a:lstStyle/>
          <a:p>
            <a:r>
              <a:rPr lang="es-AR" sz="700" dirty="0">
                <a:solidFill>
                  <a:schemeClr val="bg1"/>
                </a:solidFill>
              </a:rPr>
              <a:t>ESTABILIDAD</a:t>
            </a:r>
          </a:p>
        </p:txBody>
      </p:sp>
      <p:pic>
        <p:nvPicPr>
          <p:cNvPr id="31" name="object 2"/>
          <p:cNvPicPr/>
          <p:nvPr/>
        </p:nvPicPr>
        <p:blipFill>
          <a:blip r:embed="rId3" cstate="print"/>
          <a:stretch>
            <a:fillRect/>
          </a:stretch>
        </p:blipFill>
        <p:spPr>
          <a:xfrm>
            <a:off x="0" y="469899"/>
            <a:ext cx="4608195" cy="309244"/>
          </a:xfrm>
          <a:prstGeom prst="rect">
            <a:avLst/>
          </a:prstGeom>
        </p:spPr>
      </p:pic>
      <p:sp>
        <p:nvSpPr>
          <p:cNvPr id="13" name="object 10"/>
          <p:cNvSpPr txBox="1"/>
          <p:nvPr/>
        </p:nvSpPr>
        <p:spPr>
          <a:xfrm>
            <a:off x="2352104" y="152261"/>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
        <p:nvSpPr>
          <p:cNvPr id="14" name="Rectángulo 13"/>
          <p:cNvSpPr/>
          <p:nvPr/>
        </p:nvSpPr>
        <p:spPr>
          <a:xfrm>
            <a:off x="47054" y="431011"/>
            <a:ext cx="4467796" cy="307777"/>
          </a:xfrm>
          <a:prstGeom prst="rect">
            <a:avLst/>
          </a:prstGeom>
        </p:spPr>
        <p:txBody>
          <a:bodyPr wrap="square">
            <a:spAutoFit/>
          </a:bodyPr>
          <a:lstStyle/>
          <a:p>
            <a:r>
              <a:rPr lang="es-AR" sz="1400" dirty="0">
                <a:solidFill>
                  <a:schemeClr val="bg1"/>
                </a:solidFill>
                <a:latin typeface="Times New Roman" panose="02020603050405020304" pitchFamily="18" charset="0"/>
              </a:rPr>
              <a:t>Reducción del sistema de fuerzas concurrentes (Analítica)</a:t>
            </a:r>
            <a:endParaRPr lang="es-AR" sz="1400" dirty="0">
              <a:solidFill>
                <a:schemeClr val="bg1"/>
              </a:solidFill>
            </a:endParaRPr>
          </a:p>
        </p:txBody>
      </p:sp>
      <p:pic>
        <p:nvPicPr>
          <p:cNvPr id="11" name="Imagen 10"/>
          <p:cNvPicPr>
            <a:picLocks noChangeAspect="1"/>
          </p:cNvPicPr>
          <p:nvPr/>
        </p:nvPicPr>
        <p:blipFill>
          <a:blip r:embed="rId4"/>
          <a:stretch>
            <a:fillRect/>
          </a:stretch>
        </p:blipFill>
        <p:spPr>
          <a:xfrm>
            <a:off x="2585384" y="832062"/>
            <a:ext cx="1929466" cy="1719136"/>
          </a:xfrm>
          <a:prstGeom prst="rect">
            <a:avLst/>
          </a:prstGeom>
        </p:spPr>
      </p:pic>
      <p:sp>
        <p:nvSpPr>
          <p:cNvPr id="12" name="Rectángulo 11"/>
          <p:cNvSpPr/>
          <p:nvPr/>
        </p:nvSpPr>
        <p:spPr>
          <a:xfrm>
            <a:off x="81421" y="786254"/>
            <a:ext cx="2305050" cy="707886"/>
          </a:xfrm>
          <a:prstGeom prst="rect">
            <a:avLst/>
          </a:prstGeom>
        </p:spPr>
        <p:txBody>
          <a:bodyPr>
            <a:spAutoFit/>
          </a:bodyPr>
          <a:lstStyle/>
          <a:p>
            <a:pPr algn="just"/>
            <a:r>
              <a:rPr lang="es-AR" sz="1000" dirty="0"/>
              <a:t>Si proyectamos las fuerzas P1, y P2 sobre ambos ejes coordenados, vemos que la suma de sus proyecciones resulta igual a la proyección de la resultante; es decir:</a:t>
            </a:r>
          </a:p>
        </p:txBody>
      </p:sp>
      <p:pic>
        <p:nvPicPr>
          <p:cNvPr id="15" name="Imagen 14"/>
          <p:cNvPicPr>
            <a:picLocks noChangeAspect="1"/>
          </p:cNvPicPr>
          <p:nvPr/>
        </p:nvPicPr>
        <p:blipFill>
          <a:blip r:embed="rId5"/>
          <a:stretch>
            <a:fillRect/>
          </a:stretch>
        </p:blipFill>
        <p:spPr>
          <a:xfrm>
            <a:off x="476250" y="1501775"/>
            <a:ext cx="1459810" cy="166040"/>
          </a:xfrm>
          <a:prstGeom prst="rect">
            <a:avLst/>
          </a:prstGeom>
        </p:spPr>
      </p:pic>
      <p:pic>
        <p:nvPicPr>
          <p:cNvPr id="16" name="Imagen 15"/>
          <p:cNvPicPr>
            <a:picLocks noChangeAspect="1"/>
          </p:cNvPicPr>
          <p:nvPr/>
        </p:nvPicPr>
        <p:blipFill>
          <a:blip r:embed="rId6"/>
          <a:stretch>
            <a:fillRect/>
          </a:stretch>
        </p:blipFill>
        <p:spPr>
          <a:xfrm>
            <a:off x="476250" y="1732318"/>
            <a:ext cx="1523999" cy="124339"/>
          </a:xfrm>
          <a:prstGeom prst="rect">
            <a:avLst/>
          </a:prstGeom>
        </p:spPr>
      </p:pic>
      <p:pic>
        <p:nvPicPr>
          <p:cNvPr id="17" name="Imagen 16"/>
          <p:cNvPicPr>
            <a:picLocks noChangeAspect="1"/>
          </p:cNvPicPr>
          <p:nvPr/>
        </p:nvPicPr>
        <p:blipFill>
          <a:blip r:embed="rId7"/>
          <a:stretch>
            <a:fillRect/>
          </a:stretch>
        </p:blipFill>
        <p:spPr>
          <a:xfrm>
            <a:off x="206475" y="2173079"/>
            <a:ext cx="2388525" cy="354422"/>
          </a:xfrm>
          <a:prstGeom prst="rect">
            <a:avLst/>
          </a:prstGeom>
        </p:spPr>
      </p:pic>
      <p:sp>
        <p:nvSpPr>
          <p:cNvPr id="18" name="Rectángulo 17"/>
          <p:cNvSpPr/>
          <p:nvPr/>
        </p:nvSpPr>
        <p:spPr>
          <a:xfrm>
            <a:off x="83346" y="1897945"/>
            <a:ext cx="1601721" cy="246221"/>
          </a:xfrm>
          <a:prstGeom prst="rect">
            <a:avLst/>
          </a:prstGeom>
        </p:spPr>
        <p:txBody>
          <a:bodyPr wrap="none">
            <a:spAutoFit/>
          </a:bodyPr>
          <a:lstStyle/>
          <a:p>
            <a:r>
              <a:rPr lang="es-AR" sz="1000" dirty="0"/>
              <a:t>O, también podemos decir:</a:t>
            </a:r>
          </a:p>
        </p:txBody>
      </p:sp>
      <p:sp>
        <p:nvSpPr>
          <p:cNvPr id="19" name="Rectángulo 18"/>
          <p:cNvSpPr/>
          <p:nvPr/>
        </p:nvSpPr>
        <p:spPr>
          <a:xfrm>
            <a:off x="47054" y="2564320"/>
            <a:ext cx="4391596" cy="400110"/>
          </a:xfrm>
          <a:prstGeom prst="rect">
            <a:avLst/>
          </a:prstGeom>
        </p:spPr>
        <p:txBody>
          <a:bodyPr wrap="square">
            <a:spAutoFit/>
          </a:bodyPr>
          <a:lstStyle/>
          <a:p>
            <a:pPr algn="just"/>
            <a:r>
              <a:rPr lang="es-AR" sz="1000" dirty="0">
                <a:latin typeface="Times New Roman" panose="02020603050405020304" pitchFamily="18" charset="0"/>
              </a:rPr>
              <a:t>Siendo </a:t>
            </a:r>
            <a:r>
              <a:rPr lang="es-AR" sz="1000" i="1" dirty="0" err="1">
                <a:latin typeface="Times New Roman" panose="02020603050405020304" pitchFamily="18" charset="0"/>
              </a:rPr>
              <a:t>Ry</a:t>
            </a:r>
            <a:r>
              <a:rPr lang="es-AR" sz="1000" i="1" dirty="0">
                <a:latin typeface="Times New Roman" panose="02020603050405020304" pitchFamily="18" charset="0"/>
              </a:rPr>
              <a:t>  </a:t>
            </a:r>
            <a:r>
              <a:rPr lang="es-AR" sz="1000" dirty="0">
                <a:latin typeface="Times New Roman" panose="02020603050405020304" pitchFamily="18" charset="0"/>
              </a:rPr>
              <a:t>y </a:t>
            </a:r>
            <a:r>
              <a:rPr lang="es-AR" sz="1000" i="1" dirty="0" err="1">
                <a:latin typeface="Times New Roman" panose="02020603050405020304" pitchFamily="18" charset="0"/>
              </a:rPr>
              <a:t>Rz</a:t>
            </a:r>
            <a:r>
              <a:rPr lang="es-AR" sz="1000" i="1" dirty="0">
                <a:latin typeface="Times New Roman" panose="02020603050405020304" pitchFamily="18" charset="0"/>
              </a:rPr>
              <a:t> </a:t>
            </a:r>
            <a:r>
              <a:rPr lang="es-AR" sz="1000" dirty="0">
                <a:latin typeface="Times New Roman" panose="02020603050405020304" pitchFamily="18" charset="0"/>
              </a:rPr>
              <a:t>componentes ortogonales de </a:t>
            </a:r>
            <a:r>
              <a:rPr lang="es-AR" sz="1000" i="1" dirty="0">
                <a:latin typeface="Times New Roman" panose="02020603050405020304" pitchFamily="18" charset="0"/>
              </a:rPr>
              <a:t>R</a:t>
            </a:r>
            <a:r>
              <a:rPr lang="es-AR" sz="1000" dirty="0">
                <a:latin typeface="Times New Roman" panose="02020603050405020304" pitchFamily="18" charset="0"/>
              </a:rPr>
              <a:t>, la intensidad de esta última se obtiene de la expresión:</a:t>
            </a:r>
            <a:endParaRPr lang="es-AR" sz="1000" dirty="0"/>
          </a:p>
        </p:txBody>
      </p:sp>
      <mc:AlternateContent xmlns:mc="http://schemas.openxmlformats.org/markup-compatibility/2006" xmlns:a14="http://schemas.microsoft.com/office/drawing/2010/main">
        <mc:Choice Requires="a14">
          <p:sp>
            <p:nvSpPr>
              <p:cNvPr id="21" name="CuadroTexto 20"/>
              <p:cNvSpPr txBox="1"/>
              <p:nvPr/>
            </p:nvSpPr>
            <p:spPr>
              <a:xfrm>
                <a:off x="312707" y="2947655"/>
                <a:ext cx="1142998" cy="313163"/>
              </a:xfrm>
              <a:prstGeom prst="rect">
                <a:avLst/>
              </a:prstGeom>
              <a:noFill/>
            </p:spPr>
            <p:txBody>
              <a:bodyPr wrap="square" lIns="0" tIns="0" rIns="0" bIns="0" rtlCol="0">
                <a:spAutoFit/>
              </a:bodyPr>
              <a:lstStyle/>
              <a:p>
                <a14:m>
                  <m:oMath xmlns:m="http://schemas.openxmlformats.org/officeDocument/2006/math">
                    <m:d>
                      <m:dPr>
                        <m:begChr m:val="|"/>
                        <m:endChr m:val="|"/>
                        <m:ctrlPr>
                          <a:rPr lang="es-AR" sz="1000" i="1" smtClean="0">
                            <a:latin typeface="Cambria Math" panose="02040503050406030204" pitchFamily="18" charset="0"/>
                          </a:rPr>
                        </m:ctrlPr>
                      </m:dPr>
                      <m:e>
                        <m:r>
                          <a:rPr lang="es-AR" sz="1000" b="0" i="1" smtClean="0">
                            <a:latin typeface="Cambria Math" panose="02040503050406030204" pitchFamily="18" charset="0"/>
                          </a:rPr>
                          <m:t>𝑅</m:t>
                        </m:r>
                      </m:e>
                    </m:d>
                  </m:oMath>
                </a14:m>
                <a:r>
                  <a:rPr lang="es-AR" sz="1000" dirty="0"/>
                  <a:t>= </a:t>
                </a:r>
                <a14:m>
                  <m:oMath xmlns:m="http://schemas.openxmlformats.org/officeDocument/2006/math">
                    <m:rad>
                      <m:radPr>
                        <m:degHide m:val="on"/>
                        <m:ctrlPr>
                          <a:rPr lang="es-AR" sz="1000" i="1" smtClean="0">
                            <a:latin typeface="Cambria Math" panose="02040503050406030204" pitchFamily="18" charset="0"/>
                          </a:rPr>
                        </m:ctrlPr>
                      </m:radPr>
                      <m:deg/>
                      <m:e>
                        <m:sSup>
                          <m:sSupPr>
                            <m:ctrlPr>
                              <a:rPr lang="es-AR" sz="1000" i="1" smtClean="0">
                                <a:latin typeface="Cambria Math" panose="02040503050406030204" pitchFamily="18" charset="0"/>
                              </a:rPr>
                            </m:ctrlPr>
                          </m:sSupPr>
                          <m:e>
                            <m:sSub>
                              <m:sSubPr>
                                <m:ctrlPr>
                                  <a:rPr lang="es-AR" sz="1000" i="1" smtClean="0">
                                    <a:latin typeface="Cambria Math" panose="02040503050406030204" pitchFamily="18" charset="0"/>
                                  </a:rPr>
                                </m:ctrlPr>
                              </m:sSubPr>
                              <m:e>
                                <m:r>
                                  <a:rPr lang="es-AR" sz="1000" b="0" i="1" smtClean="0">
                                    <a:latin typeface="Cambria Math" panose="02040503050406030204" pitchFamily="18" charset="0"/>
                                  </a:rPr>
                                  <m:t>𝑅</m:t>
                                </m:r>
                              </m:e>
                              <m:sub>
                                <m:r>
                                  <a:rPr lang="es-AR" sz="1000" b="0" i="1" smtClean="0">
                                    <a:latin typeface="Cambria Math" panose="02040503050406030204" pitchFamily="18" charset="0"/>
                                  </a:rPr>
                                  <m:t>𝑧</m:t>
                                </m:r>
                              </m:sub>
                            </m:sSub>
                          </m:e>
                          <m:sup>
                            <m:r>
                              <a:rPr lang="es-AR" sz="1000" b="0" i="1" smtClean="0">
                                <a:latin typeface="Cambria Math" panose="02040503050406030204" pitchFamily="18" charset="0"/>
                              </a:rPr>
                              <m:t>2</m:t>
                            </m:r>
                          </m:sup>
                        </m:sSup>
                        <m:r>
                          <a:rPr lang="es-AR" sz="1000" b="0" i="1" smtClean="0">
                            <a:latin typeface="Cambria Math" panose="02040503050406030204" pitchFamily="18" charset="0"/>
                          </a:rPr>
                          <m:t>+</m:t>
                        </m:r>
                        <m:sSup>
                          <m:sSupPr>
                            <m:ctrlPr>
                              <a:rPr lang="es-AR" sz="1000" b="0" i="1" smtClean="0">
                                <a:latin typeface="Cambria Math" panose="02040503050406030204" pitchFamily="18" charset="0"/>
                              </a:rPr>
                            </m:ctrlPr>
                          </m:sSupPr>
                          <m:e>
                            <m:sSub>
                              <m:sSubPr>
                                <m:ctrlPr>
                                  <a:rPr lang="es-AR" sz="1000" b="0" i="1" smtClean="0">
                                    <a:latin typeface="Cambria Math" panose="02040503050406030204" pitchFamily="18" charset="0"/>
                                  </a:rPr>
                                </m:ctrlPr>
                              </m:sSubPr>
                              <m:e>
                                <m:r>
                                  <a:rPr lang="es-AR" sz="1000" b="0" i="1" smtClean="0">
                                    <a:latin typeface="Cambria Math" panose="02040503050406030204" pitchFamily="18" charset="0"/>
                                  </a:rPr>
                                  <m:t>𝑅</m:t>
                                </m:r>
                              </m:e>
                              <m:sub>
                                <m:r>
                                  <a:rPr lang="es-AR" sz="1000" b="0" i="1" smtClean="0">
                                    <a:latin typeface="Cambria Math" panose="02040503050406030204" pitchFamily="18" charset="0"/>
                                  </a:rPr>
                                  <m:t>𝑦</m:t>
                                </m:r>
                              </m:sub>
                            </m:sSub>
                          </m:e>
                          <m:sup>
                            <m:r>
                              <a:rPr lang="es-AR" sz="1000" b="0" i="1" smtClean="0">
                                <a:latin typeface="Cambria Math" panose="02040503050406030204" pitchFamily="18" charset="0"/>
                              </a:rPr>
                              <m:t>2</m:t>
                            </m:r>
                          </m:sup>
                        </m:sSup>
                      </m:e>
                    </m:rad>
                  </m:oMath>
                </a14:m>
                <a:endParaRPr lang="es-AR" sz="1000"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312707" y="2947655"/>
                <a:ext cx="1142998" cy="313163"/>
              </a:xfrm>
              <a:prstGeom prst="rect">
                <a:avLst/>
              </a:prstGeom>
              <a:blipFill rotWithShape="0">
                <a:blip r:embed="rId8"/>
                <a:stretch>
                  <a:fillRect b="-5882"/>
                </a:stretch>
              </a:blipFill>
            </p:spPr>
            <p:txBody>
              <a:bodyPr/>
              <a:lstStyle/>
              <a:p>
                <a:r>
                  <a:rPr lang="es-AR">
                    <a:noFill/>
                  </a:rPr>
                  <a:t> </a:t>
                </a:r>
              </a:p>
            </p:txBody>
          </p:sp>
        </mc:Fallback>
      </mc:AlternateContent>
      <p:sp>
        <p:nvSpPr>
          <p:cNvPr id="22" name="Rectángulo 21"/>
          <p:cNvSpPr/>
          <p:nvPr/>
        </p:nvSpPr>
        <p:spPr>
          <a:xfrm>
            <a:off x="1370251" y="2988843"/>
            <a:ext cx="2305050" cy="246221"/>
          </a:xfrm>
          <a:prstGeom prst="rect">
            <a:avLst/>
          </a:prstGeom>
        </p:spPr>
        <p:txBody>
          <a:bodyPr>
            <a:spAutoFit/>
          </a:bodyPr>
          <a:lstStyle/>
          <a:p>
            <a:r>
              <a:rPr lang="es-AR" sz="1000" dirty="0"/>
              <a:t>y el correspondiente argumento:</a:t>
            </a:r>
          </a:p>
        </p:txBody>
      </p:sp>
      <mc:AlternateContent xmlns:mc="http://schemas.openxmlformats.org/markup-compatibility/2006" xmlns:a14="http://schemas.microsoft.com/office/drawing/2010/main">
        <mc:Choice Requires="a14">
          <p:sp>
            <p:nvSpPr>
              <p:cNvPr id="23" name="CuadroTexto 22"/>
              <p:cNvSpPr txBox="1"/>
              <p:nvPr/>
            </p:nvSpPr>
            <p:spPr>
              <a:xfrm>
                <a:off x="3225209" y="2943359"/>
                <a:ext cx="900183" cy="3174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AR" sz="1000" i="1" smtClean="0">
                              <a:latin typeface="Cambria Math" panose="02040503050406030204" pitchFamily="18" charset="0"/>
                            </a:rPr>
                          </m:ctrlPr>
                        </m:sSubPr>
                        <m:e>
                          <m:r>
                            <a:rPr lang="es-AR" sz="1000" i="1" smtClean="0">
                              <a:latin typeface="Cambria Math" panose="02040503050406030204" pitchFamily="18" charset="0"/>
                              <a:ea typeface="Cambria Math" panose="02040503050406030204" pitchFamily="18" charset="0"/>
                            </a:rPr>
                            <m:t>𝜑</m:t>
                          </m:r>
                        </m:e>
                        <m:sub>
                          <m:r>
                            <a:rPr lang="es-AR" sz="1000" b="0" i="1" smtClean="0">
                              <a:latin typeface="Cambria Math" panose="02040503050406030204" pitchFamily="18" charset="0"/>
                            </a:rPr>
                            <m:t>𝑅</m:t>
                          </m:r>
                        </m:sub>
                      </m:sSub>
                      <m:r>
                        <a:rPr lang="es-AR" sz="1000" b="0" i="1" smtClean="0">
                          <a:latin typeface="Cambria Math" panose="02040503050406030204" pitchFamily="18" charset="0"/>
                        </a:rPr>
                        <m:t>=</m:t>
                      </m:r>
                      <m:r>
                        <a:rPr lang="es-AR" sz="1000" b="0" i="1" smtClean="0">
                          <a:latin typeface="Cambria Math" panose="02040503050406030204" pitchFamily="18" charset="0"/>
                        </a:rPr>
                        <m:t>𝑎𝑟𝑐𝑡𝑔</m:t>
                      </m:r>
                      <m:r>
                        <a:rPr lang="es-AR" sz="1000" b="0" i="1" smtClean="0">
                          <a:latin typeface="Cambria Math" panose="02040503050406030204" pitchFamily="18" charset="0"/>
                        </a:rPr>
                        <m:t> </m:t>
                      </m:r>
                      <m:f>
                        <m:fPr>
                          <m:ctrlPr>
                            <a:rPr lang="es-AR" sz="1000" b="0" i="1" smtClean="0">
                              <a:latin typeface="Cambria Math" panose="02040503050406030204" pitchFamily="18" charset="0"/>
                            </a:rPr>
                          </m:ctrlPr>
                        </m:fPr>
                        <m:num>
                          <m:sSub>
                            <m:sSubPr>
                              <m:ctrlPr>
                                <a:rPr lang="es-AR" sz="1000" b="0" i="1" smtClean="0">
                                  <a:latin typeface="Cambria Math" panose="02040503050406030204" pitchFamily="18" charset="0"/>
                                </a:rPr>
                              </m:ctrlPr>
                            </m:sSubPr>
                            <m:e>
                              <m:r>
                                <a:rPr lang="es-AR" sz="1000" b="0" i="1" smtClean="0">
                                  <a:latin typeface="Cambria Math" panose="02040503050406030204" pitchFamily="18" charset="0"/>
                                </a:rPr>
                                <m:t>𝑅</m:t>
                              </m:r>
                            </m:e>
                            <m:sub>
                              <m:r>
                                <a:rPr lang="es-AR" sz="1000" b="0" i="1" smtClean="0">
                                  <a:latin typeface="Cambria Math" panose="02040503050406030204" pitchFamily="18" charset="0"/>
                                </a:rPr>
                                <m:t>𝑦</m:t>
                              </m:r>
                            </m:sub>
                          </m:sSub>
                        </m:num>
                        <m:den>
                          <m:sSub>
                            <m:sSubPr>
                              <m:ctrlPr>
                                <a:rPr lang="es-AR" sz="1000" b="0" i="1" smtClean="0">
                                  <a:latin typeface="Cambria Math" panose="02040503050406030204" pitchFamily="18" charset="0"/>
                                </a:rPr>
                              </m:ctrlPr>
                            </m:sSubPr>
                            <m:e>
                              <m:r>
                                <a:rPr lang="es-AR" sz="1000" b="0" i="1" smtClean="0">
                                  <a:latin typeface="Cambria Math" panose="02040503050406030204" pitchFamily="18" charset="0"/>
                                </a:rPr>
                                <m:t>𝑅</m:t>
                              </m:r>
                            </m:e>
                            <m:sub>
                              <m:r>
                                <a:rPr lang="es-AR" sz="1000" b="0" i="1" smtClean="0">
                                  <a:latin typeface="Cambria Math" panose="02040503050406030204" pitchFamily="18" charset="0"/>
                                </a:rPr>
                                <m:t>𝑧</m:t>
                              </m:r>
                            </m:sub>
                          </m:sSub>
                        </m:den>
                      </m:f>
                    </m:oMath>
                  </m:oMathPara>
                </a14:m>
                <a:endParaRPr lang="es-AR" sz="1000"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3225209" y="2943359"/>
                <a:ext cx="900183" cy="317459"/>
              </a:xfrm>
              <a:prstGeom prst="rect">
                <a:avLst/>
              </a:prstGeom>
              <a:blipFill rotWithShape="0">
                <a:blip r:embed="rId9"/>
                <a:stretch>
                  <a:fillRect l="-1351" t="-1923" b="-5769"/>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333115"/>
            <a:ext cx="4608195" cy="122555"/>
            <a:chOff x="0" y="3333115"/>
            <a:chExt cx="4608195" cy="122555"/>
          </a:xfrm>
        </p:grpSpPr>
        <p:sp>
          <p:nvSpPr>
            <p:cNvPr id="3" name="object 3"/>
            <p:cNvSpPr/>
            <p:nvPr/>
          </p:nvSpPr>
          <p:spPr>
            <a:xfrm>
              <a:off x="0" y="3333115"/>
              <a:ext cx="2304415" cy="122555"/>
            </a:xfrm>
            <a:custGeom>
              <a:avLst/>
              <a:gdLst/>
              <a:ahLst/>
              <a:cxnLst/>
              <a:rect l="l" t="t" r="r" b="b"/>
              <a:pathLst>
                <a:path w="2304415" h="122554">
                  <a:moveTo>
                    <a:pt x="2304415" y="0"/>
                  </a:moveTo>
                  <a:lnTo>
                    <a:pt x="0" y="0"/>
                  </a:lnTo>
                  <a:lnTo>
                    <a:pt x="0" y="122555"/>
                  </a:lnTo>
                  <a:lnTo>
                    <a:pt x="2304415" y="122555"/>
                  </a:lnTo>
                  <a:lnTo>
                    <a:pt x="2304415" y="0"/>
                  </a:lnTo>
                  <a:close/>
                </a:path>
              </a:pathLst>
            </a:custGeom>
            <a:solidFill>
              <a:srgbClr val="000000"/>
            </a:solidFill>
          </p:spPr>
          <p:txBody>
            <a:bodyPr wrap="square" lIns="0" tIns="0" rIns="0" bIns="0" rtlCol="0"/>
            <a:lstStyle/>
            <a:p>
              <a:endParaRPr/>
            </a:p>
          </p:txBody>
        </p:sp>
        <p:sp>
          <p:nvSpPr>
            <p:cNvPr id="4" name="object 4"/>
            <p:cNvSpPr/>
            <p:nvPr/>
          </p:nvSpPr>
          <p:spPr>
            <a:xfrm>
              <a:off x="2303779" y="3333115"/>
              <a:ext cx="2304415" cy="122555"/>
            </a:xfrm>
            <a:custGeom>
              <a:avLst/>
              <a:gdLst/>
              <a:ahLst/>
              <a:cxnLst/>
              <a:rect l="l" t="t" r="r" b="b"/>
              <a:pathLst>
                <a:path w="2304415" h="122554">
                  <a:moveTo>
                    <a:pt x="2304415" y="0"/>
                  </a:moveTo>
                  <a:lnTo>
                    <a:pt x="0" y="0"/>
                  </a:lnTo>
                  <a:lnTo>
                    <a:pt x="0" y="122555"/>
                  </a:lnTo>
                  <a:lnTo>
                    <a:pt x="2304415" y="122555"/>
                  </a:lnTo>
                  <a:lnTo>
                    <a:pt x="2304415" y="0"/>
                  </a:lnTo>
                  <a:close/>
                </a:path>
              </a:pathLst>
            </a:custGeom>
            <a:solidFill>
              <a:srgbClr val="3333B1"/>
            </a:solidFill>
          </p:spPr>
          <p:txBody>
            <a:bodyPr wrap="square" lIns="0" tIns="0" rIns="0" bIns="0" rtlCol="0"/>
            <a:lstStyle/>
            <a:p>
              <a:endParaRPr/>
            </a:p>
          </p:txBody>
        </p:sp>
      </p:grpSp>
      <p:grpSp>
        <p:nvGrpSpPr>
          <p:cNvPr id="5" name="object 5"/>
          <p:cNvGrpSpPr/>
          <p:nvPr/>
        </p:nvGrpSpPr>
        <p:grpSpPr>
          <a:xfrm>
            <a:off x="0" y="0"/>
            <a:ext cx="4608195" cy="520700"/>
            <a:chOff x="0" y="0"/>
            <a:chExt cx="4608195" cy="520700"/>
          </a:xfrm>
        </p:grpSpPr>
        <p:sp>
          <p:nvSpPr>
            <p:cNvPr id="6" name="object 6"/>
            <p:cNvSpPr/>
            <p:nvPr/>
          </p:nvSpPr>
          <p:spPr>
            <a:xfrm>
              <a:off x="0" y="0"/>
              <a:ext cx="2304415" cy="473075"/>
            </a:xfrm>
            <a:custGeom>
              <a:avLst/>
              <a:gdLst/>
              <a:ahLst/>
              <a:cxnLst/>
              <a:rect l="l" t="t" r="r" b="b"/>
              <a:pathLst>
                <a:path w="2304415" h="473075">
                  <a:moveTo>
                    <a:pt x="2304415" y="0"/>
                  </a:moveTo>
                  <a:lnTo>
                    <a:pt x="0" y="0"/>
                  </a:lnTo>
                  <a:lnTo>
                    <a:pt x="0" y="473074"/>
                  </a:lnTo>
                  <a:lnTo>
                    <a:pt x="2304415" y="473074"/>
                  </a:lnTo>
                  <a:lnTo>
                    <a:pt x="2304415" y="0"/>
                  </a:lnTo>
                  <a:close/>
                </a:path>
              </a:pathLst>
            </a:custGeom>
            <a:solidFill>
              <a:srgbClr val="000000"/>
            </a:solidFill>
          </p:spPr>
          <p:txBody>
            <a:bodyPr wrap="square" lIns="0" tIns="0" rIns="0" bIns="0" rtlCol="0"/>
            <a:lstStyle/>
            <a:p>
              <a:endParaRPr/>
            </a:p>
          </p:txBody>
        </p:sp>
        <p:sp>
          <p:nvSpPr>
            <p:cNvPr id="7" name="object 7"/>
            <p:cNvSpPr/>
            <p:nvPr/>
          </p:nvSpPr>
          <p:spPr>
            <a:xfrm>
              <a:off x="2303779" y="0"/>
              <a:ext cx="2304415" cy="473075"/>
            </a:xfrm>
            <a:custGeom>
              <a:avLst/>
              <a:gdLst/>
              <a:ahLst/>
              <a:cxnLst/>
              <a:rect l="l" t="t" r="r" b="b"/>
              <a:pathLst>
                <a:path w="2304415" h="473075">
                  <a:moveTo>
                    <a:pt x="2304415" y="0"/>
                  </a:moveTo>
                  <a:lnTo>
                    <a:pt x="0" y="0"/>
                  </a:lnTo>
                  <a:lnTo>
                    <a:pt x="0" y="473074"/>
                  </a:lnTo>
                  <a:lnTo>
                    <a:pt x="2304415" y="473074"/>
                  </a:lnTo>
                  <a:lnTo>
                    <a:pt x="2304415" y="0"/>
                  </a:lnTo>
                  <a:close/>
                </a:path>
              </a:pathLst>
            </a:custGeom>
            <a:solidFill>
              <a:srgbClr val="3333B1"/>
            </a:solidFill>
          </p:spPr>
          <p:txBody>
            <a:bodyPr wrap="square" lIns="0" tIns="0" rIns="0" bIns="0" rtlCol="0"/>
            <a:lstStyle/>
            <a:p>
              <a:endParaRPr/>
            </a:p>
          </p:txBody>
        </p:sp>
        <p:pic>
          <p:nvPicPr>
            <p:cNvPr id="8" name="object 8"/>
            <p:cNvPicPr/>
            <p:nvPr/>
          </p:nvPicPr>
          <p:blipFill>
            <a:blip r:embed="rId2" cstate="print"/>
            <a:stretch>
              <a:fillRect/>
            </a:stretch>
          </p:blipFill>
          <p:spPr>
            <a:xfrm>
              <a:off x="0" y="469899"/>
              <a:ext cx="4608195" cy="50800"/>
            </a:xfrm>
            <a:prstGeom prst="rect">
              <a:avLst/>
            </a:prstGeom>
          </p:spPr>
        </p:pic>
      </p:grpSp>
      <p:sp>
        <p:nvSpPr>
          <p:cNvPr id="22" name="CuadroTexto 21"/>
          <p:cNvSpPr txBox="1"/>
          <p:nvPr/>
        </p:nvSpPr>
        <p:spPr>
          <a:xfrm>
            <a:off x="2311882" y="3296296"/>
            <a:ext cx="655949" cy="200055"/>
          </a:xfrm>
          <a:prstGeom prst="rect">
            <a:avLst/>
          </a:prstGeom>
          <a:noFill/>
        </p:spPr>
        <p:txBody>
          <a:bodyPr wrap="none" rtlCol="0">
            <a:spAutoFit/>
          </a:bodyPr>
          <a:lstStyle/>
          <a:p>
            <a:r>
              <a:rPr lang="es-AR" sz="700" dirty="0">
                <a:solidFill>
                  <a:schemeClr val="bg1"/>
                </a:solidFill>
              </a:rPr>
              <a:t>ESTABILIDAD</a:t>
            </a:r>
          </a:p>
        </p:txBody>
      </p:sp>
      <p:sp>
        <p:nvSpPr>
          <p:cNvPr id="13" name="object 10"/>
          <p:cNvSpPr txBox="1"/>
          <p:nvPr/>
        </p:nvSpPr>
        <p:spPr>
          <a:xfrm>
            <a:off x="2352104" y="152261"/>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
        <p:nvSpPr>
          <p:cNvPr id="14" name="Rectángulo redondeado 13"/>
          <p:cNvSpPr/>
          <p:nvPr/>
        </p:nvSpPr>
        <p:spPr>
          <a:xfrm>
            <a:off x="614523" y="1517973"/>
            <a:ext cx="3275329" cy="685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AR" sz="1600" dirty="0"/>
              <a:t>Fuerzas NO concurrentes </a:t>
            </a:r>
            <a:r>
              <a:rPr lang="es-AR" sz="1600" dirty="0" err="1"/>
              <a:t>coplanares</a:t>
            </a:r>
            <a:endParaRPr lang="es-A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309244"/>
          </a:xfrm>
          <a:prstGeom prst="rect">
            <a:avLst/>
          </a:prstGeom>
        </p:spPr>
      </p:pic>
      <p:grpSp>
        <p:nvGrpSpPr>
          <p:cNvPr id="6" name="object 6"/>
          <p:cNvGrpSpPr/>
          <p:nvPr/>
        </p:nvGrpSpPr>
        <p:grpSpPr>
          <a:xfrm>
            <a:off x="0" y="3333115"/>
            <a:ext cx="4608195" cy="122555"/>
            <a:chOff x="0" y="3333115"/>
            <a:chExt cx="4608195" cy="122555"/>
          </a:xfrm>
        </p:grpSpPr>
        <p:sp>
          <p:nvSpPr>
            <p:cNvPr id="7" name="object 7"/>
            <p:cNvSpPr/>
            <p:nvPr/>
          </p:nvSpPr>
          <p:spPr>
            <a:xfrm>
              <a:off x="0" y="3333115"/>
              <a:ext cx="2304415" cy="122555"/>
            </a:xfrm>
            <a:custGeom>
              <a:avLst/>
              <a:gdLst/>
              <a:ahLst/>
              <a:cxnLst/>
              <a:rect l="l" t="t" r="r" b="b"/>
              <a:pathLst>
                <a:path w="2304415" h="122554">
                  <a:moveTo>
                    <a:pt x="2304415" y="0"/>
                  </a:moveTo>
                  <a:lnTo>
                    <a:pt x="0" y="0"/>
                  </a:lnTo>
                  <a:lnTo>
                    <a:pt x="0" y="122555"/>
                  </a:lnTo>
                  <a:lnTo>
                    <a:pt x="2304415" y="122555"/>
                  </a:lnTo>
                  <a:lnTo>
                    <a:pt x="2304415" y="0"/>
                  </a:lnTo>
                  <a:close/>
                </a:path>
              </a:pathLst>
            </a:custGeom>
            <a:solidFill>
              <a:srgbClr val="000000"/>
            </a:solidFill>
          </p:spPr>
          <p:txBody>
            <a:bodyPr wrap="square" lIns="0" tIns="0" rIns="0" bIns="0" rtlCol="0"/>
            <a:lstStyle/>
            <a:p>
              <a:endParaRPr/>
            </a:p>
          </p:txBody>
        </p:sp>
        <p:sp>
          <p:nvSpPr>
            <p:cNvPr id="8" name="object 8"/>
            <p:cNvSpPr/>
            <p:nvPr/>
          </p:nvSpPr>
          <p:spPr>
            <a:xfrm>
              <a:off x="2303779" y="3333115"/>
              <a:ext cx="2304415" cy="122555"/>
            </a:xfrm>
            <a:custGeom>
              <a:avLst/>
              <a:gdLst/>
              <a:ahLst/>
              <a:cxnLst/>
              <a:rect l="l" t="t" r="r" b="b"/>
              <a:pathLst>
                <a:path w="2304415" h="122554">
                  <a:moveTo>
                    <a:pt x="2304415" y="0"/>
                  </a:moveTo>
                  <a:lnTo>
                    <a:pt x="0" y="0"/>
                  </a:lnTo>
                  <a:lnTo>
                    <a:pt x="0" y="122555"/>
                  </a:lnTo>
                  <a:lnTo>
                    <a:pt x="2304415" y="122555"/>
                  </a:lnTo>
                  <a:lnTo>
                    <a:pt x="2304415" y="0"/>
                  </a:lnTo>
                  <a:close/>
                </a:path>
              </a:pathLst>
            </a:custGeom>
            <a:solidFill>
              <a:srgbClr val="3333B1"/>
            </a:solidFill>
          </p:spPr>
          <p:txBody>
            <a:bodyPr wrap="square" lIns="0" tIns="0" rIns="0" bIns="0" rtlCol="0"/>
            <a:lstStyle/>
            <a:p>
              <a:endParaRPr/>
            </a:p>
          </p:txBody>
        </p:sp>
      </p:grpSp>
      <p:sp>
        <p:nvSpPr>
          <p:cNvPr id="14" name="CuadroTexto 13"/>
          <p:cNvSpPr txBox="1"/>
          <p:nvPr/>
        </p:nvSpPr>
        <p:spPr>
          <a:xfrm>
            <a:off x="2311882" y="3296296"/>
            <a:ext cx="655949" cy="200055"/>
          </a:xfrm>
          <a:prstGeom prst="rect">
            <a:avLst/>
          </a:prstGeom>
          <a:noFill/>
        </p:spPr>
        <p:txBody>
          <a:bodyPr wrap="none" rtlCol="0">
            <a:spAutoFit/>
          </a:bodyPr>
          <a:lstStyle/>
          <a:p>
            <a:r>
              <a:rPr lang="es-AR" sz="700" dirty="0">
                <a:solidFill>
                  <a:schemeClr val="bg1"/>
                </a:solidFill>
              </a:rPr>
              <a:t>ESTABILIDAD</a:t>
            </a:r>
          </a:p>
        </p:txBody>
      </p:sp>
      <p:sp>
        <p:nvSpPr>
          <p:cNvPr id="9" name="object 10"/>
          <p:cNvSpPr txBox="1"/>
          <p:nvPr/>
        </p:nvSpPr>
        <p:spPr>
          <a:xfrm>
            <a:off x="2352104" y="152261"/>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
        <p:nvSpPr>
          <p:cNvPr id="5" name="Rectángulo 4"/>
          <p:cNvSpPr/>
          <p:nvPr/>
        </p:nvSpPr>
        <p:spPr>
          <a:xfrm>
            <a:off x="0" y="435711"/>
            <a:ext cx="4362450" cy="307777"/>
          </a:xfrm>
          <a:prstGeom prst="rect">
            <a:avLst/>
          </a:prstGeom>
        </p:spPr>
        <p:txBody>
          <a:bodyPr wrap="square">
            <a:spAutoFit/>
          </a:bodyPr>
          <a:lstStyle/>
          <a:p>
            <a:r>
              <a:rPr lang="es-AR" sz="1400" dirty="0">
                <a:solidFill>
                  <a:schemeClr val="bg1"/>
                </a:solidFill>
                <a:latin typeface="Times New Roman" panose="02020603050405020304" pitchFamily="18" charset="0"/>
              </a:rPr>
              <a:t>Reducción de sistemas no concurrentes (Gráfica)</a:t>
            </a:r>
            <a:endParaRPr lang="es-AR" sz="1400" dirty="0">
              <a:solidFill>
                <a:schemeClr val="bg1"/>
              </a:solidFill>
            </a:endParaRPr>
          </a:p>
        </p:txBody>
      </p:sp>
      <p:sp>
        <p:nvSpPr>
          <p:cNvPr id="10" name="Rectángulo 9"/>
          <p:cNvSpPr/>
          <p:nvPr/>
        </p:nvSpPr>
        <p:spPr>
          <a:xfrm>
            <a:off x="93979" y="1076319"/>
            <a:ext cx="4419600" cy="861774"/>
          </a:xfrm>
          <a:prstGeom prst="rect">
            <a:avLst/>
          </a:prstGeom>
        </p:spPr>
        <p:txBody>
          <a:bodyPr wrap="square">
            <a:spAutoFit/>
          </a:bodyPr>
          <a:lstStyle/>
          <a:p>
            <a:pPr algn="just"/>
            <a:r>
              <a:rPr lang="es-AR" sz="1000" dirty="0"/>
              <a:t>En la reducción de sistemas concurrentes, nos limitábamos a construir el polígono de fuerzas, obteniendo así el vector representativo de la resultante del sistema. Como necesariamente ésta debía pasar por el punto de concurrencia, la recta de acción de la misma se obtenía trazando por este último una paralela al vector representativo de la resultante.</a:t>
            </a:r>
          </a:p>
        </p:txBody>
      </p:sp>
      <p:sp>
        <p:nvSpPr>
          <p:cNvPr id="11" name="Rectángulo 10"/>
          <p:cNvSpPr/>
          <p:nvPr/>
        </p:nvSpPr>
        <p:spPr>
          <a:xfrm>
            <a:off x="93979" y="2218434"/>
            <a:ext cx="4419600" cy="553998"/>
          </a:xfrm>
          <a:prstGeom prst="rect">
            <a:avLst/>
          </a:prstGeom>
        </p:spPr>
        <p:txBody>
          <a:bodyPr wrap="square">
            <a:spAutoFit/>
          </a:bodyPr>
          <a:lstStyle/>
          <a:p>
            <a:pPr algn="just"/>
            <a:r>
              <a:rPr lang="es-AR" sz="1000" dirty="0"/>
              <a:t>Tratándose de sistemas de fuerzas no concurrentes, el simple trazado del polígono de fuerzas no es suficiente para definir la resultante, por cuanto no se conoce ningún punto de su recta de acción.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5250" y="709872"/>
            <a:ext cx="4419600" cy="923330"/>
          </a:xfrm>
          <a:prstGeom prst="rect">
            <a:avLst/>
          </a:prstGeom>
        </p:spPr>
        <p:txBody>
          <a:bodyPr wrap="square">
            <a:spAutoFit/>
          </a:bodyPr>
          <a:lstStyle/>
          <a:p>
            <a:pPr algn="just"/>
            <a:r>
              <a:rPr lang="es-AR" sz="900" dirty="0"/>
              <a:t>Un primer procedimiento para hallar la resultante de un sistema de fuerzas no concurrentes, consiste en determinar la resultante de dos cualesquiera de ellas por aplicación del principio del paralelogramo de fuerzas, deslizar dicha resultante parcial hasta el punto de intersección de su recta de acción con otra cualquiera de las fuerzas, componerla con la misma, y, procediendo en forma similar con las restantes fuerzas, llegar a obtener la resultante buscada.</a:t>
            </a:r>
          </a:p>
        </p:txBody>
      </p:sp>
      <p:pic>
        <p:nvPicPr>
          <p:cNvPr id="3" name="Imagen 2"/>
          <p:cNvPicPr>
            <a:picLocks noChangeAspect="1"/>
          </p:cNvPicPr>
          <p:nvPr/>
        </p:nvPicPr>
        <p:blipFill>
          <a:blip r:embed="rId2"/>
          <a:stretch>
            <a:fillRect/>
          </a:stretch>
        </p:blipFill>
        <p:spPr>
          <a:xfrm>
            <a:off x="171450" y="1577975"/>
            <a:ext cx="2362359" cy="1671675"/>
          </a:xfrm>
          <a:prstGeom prst="rect">
            <a:avLst/>
          </a:prstGeom>
        </p:spPr>
      </p:pic>
      <p:pic>
        <p:nvPicPr>
          <p:cNvPr id="4" name="Imagen 3"/>
          <p:cNvPicPr>
            <a:picLocks noChangeAspect="1"/>
          </p:cNvPicPr>
          <p:nvPr/>
        </p:nvPicPr>
        <p:blipFill>
          <a:blip r:embed="rId3"/>
          <a:stretch>
            <a:fillRect/>
          </a:stretch>
        </p:blipFill>
        <p:spPr>
          <a:xfrm>
            <a:off x="2686050" y="1526838"/>
            <a:ext cx="1496000" cy="1900800"/>
          </a:xfrm>
          <a:prstGeom prst="rect">
            <a:avLst/>
          </a:prstGeom>
        </p:spPr>
      </p:pic>
      <p:cxnSp>
        <p:nvCxnSpPr>
          <p:cNvPr id="6" name="Conector recto de flecha 5"/>
          <p:cNvCxnSpPr/>
          <p:nvPr/>
        </p:nvCxnSpPr>
        <p:spPr>
          <a:xfrm flipH="1" flipV="1">
            <a:off x="3381040" y="1748755"/>
            <a:ext cx="510425" cy="36721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H="1">
            <a:off x="2967876" y="1757945"/>
            <a:ext cx="443199" cy="43882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2990850" y="2115970"/>
            <a:ext cx="900615" cy="80795"/>
          </a:xfrm>
          <a:prstGeom prst="straightConnector1">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a:off x="2928435" y="2196765"/>
            <a:ext cx="53226" cy="5242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H="1">
            <a:off x="2952750" y="2115970"/>
            <a:ext cx="938715" cy="605005"/>
          </a:xfrm>
          <a:prstGeom prst="straightConnector1">
            <a:avLst/>
          </a:prstGeom>
          <a:ln w="28575">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2928435" y="2720975"/>
            <a:ext cx="110831" cy="4572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5" name="object 2"/>
          <p:cNvPicPr/>
          <p:nvPr/>
        </p:nvPicPr>
        <p:blipFill>
          <a:blip r:embed="rId4" cstate="print"/>
          <a:stretch>
            <a:fillRect/>
          </a:stretch>
        </p:blipFill>
        <p:spPr>
          <a:xfrm>
            <a:off x="0" y="469899"/>
            <a:ext cx="4608195" cy="309244"/>
          </a:xfrm>
          <a:prstGeom prst="rect">
            <a:avLst/>
          </a:prstGeom>
        </p:spPr>
      </p:pic>
      <p:sp>
        <p:nvSpPr>
          <p:cNvPr id="27"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
        <p:nvSpPr>
          <p:cNvPr id="29" name="Elipse 28"/>
          <p:cNvSpPr/>
          <p:nvPr/>
        </p:nvSpPr>
        <p:spPr>
          <a:xfrm>
            <a:off x="1018840" y="2142582"/>
            <a:ext cx="152400" cy="15699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Elipse 29"/>
          <p:cNvSpPr/>
          <p:nvPr/>
        </p:nvSpPr>
        <p:spPr>
          <a:xfrm>
            <a:off x="1672475" y="2077869"/>
            <a:ext cx="152400" cy="156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Elipse 30"/>
          <p:cNvSpPr/>
          <p:nvPr/>
        </p:nvSpPr>
        <p:spPr>
          <a:xfrm>
            <a:off x="1948940" y="1890239"/>
            <a:ext cx="152400" cy="15699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3" name="Conector recto de flecha 32"/>
          <p:cNvCxnSpPr/>
          <p:nvPr/>
        </p:nvCxnSpPr>
        <p:spPr>
          <a:xfrm flipH="1">
            <a:off x="3057525" y="2115970"/>
            <a:ext cx="833940" cy="1062205"/>
          </a:xfrm>
          <a:prstGeom prst="straightConnector1">
            <a:avLst/>
          </a:prstGeom>
          <a:ln w="28575">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4" name="Rectángulo 33"/>
          <p:cNvSpPr/>
          <p:nvPr/>
        </p:nvSpPr>
        <p:spPr>
          <a:xfrm>
            <a:off x="0" y="435711"/>
            <a:ext cx="4362450" cy="307777"/>
          </a:xfrm>
          <a:prstGeom prst="rect">
            <a:avLst/>
          </a:prstGeom>
        </p:spPr>
        <p:txBody>
          <a:bodyPr wrap="square">
            <a:spAutoFit/>
          </a:bodyPr>
          <a:lstStyle/>
          <a:p>
            <a:r>
              <a:rPr lang="es-AR" sz="1400" dirty="0">
                <a:solidFill>
                  <a:schemeClr val="bg1"/>
                </a:solidFill>
                <a:latin typeface="Times New Roman" panose="02020603050405020304" pitchFamily="18" charset="0"/>
              </a:rPr>
              <a:t>Reducción de sistemas no concurrentes (Gráfica)</a:t>
            </a:r>
            <a:endParaRPr lang="es-AR" sz="1400" dirty="0">
              <a:solidFill>
                <a:schemeClr val="bg1"/>
              </a:solidFill>
            </a:endParaRPr>
          </a:p>
        </p:txBody>
      </p:sp>
    </p:spTree>
    <p:extLst>
      <p:ext uri="{BB962C8B-B14F-4D97-AF65-F5344CB8AC3E}">
        <p14:creationId xmlns:p14="http://schemas.microsoft.com/office/powerpoint/2010/main" val="44469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righ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righ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right)">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69899"/>
            <a:ext cx="4608195" cy="309244"/>
          </a:xfrm>
          <a:prstGeom prst="rect">
            <a:avLst/>
          </a:prstGeom>
        </p:spPr>
      </p:pic>
      <p:sp>
        <p:nvSpPr>
          <p:cNvPr id="4" name="object 10"/>
          <p:cNvSpPr txBox="1"/>
          <p:nvPr/>
        </p:nvSpPr>
        <p:spPr>
          <a:xfrm>
            <a:off x="2353717" y="182137"/>
            <a:ext cx="1537748" cy="102592"/>
          </a:xfrm>
          <a:prstGeom prst="rect">
            <a:avLst/>
          </a:prstGeom>
        </p:spPr>
        <p:txBody>
          <a:bodyPr vert="horz" wrap="square" lIns="0" tIns="12700" rIns="0" bIns="0" rtlCol="0">
            <a:spAutoFit/>
          </a:bodyPr>
          <a:lstStyle/>
          <a:p>
            <a:pPr marL="12700">
              <a:lnSpc>
                <a:spcPts val="710"/>
              </a:lnSpc>
              <a:spcBef>
                <a:spcPts val="100"/>
              </a:spcBef>
            </a:pPr>
            <a:r>
              <a:rPr lang="es-AR" sz="600" spc="-25" dirty="0">
                <a:solidFill>
                  <a:srgbClr val="FFFFFF"/>
                </a:solidFill>
                <a:latin typeface="Microsoft Sans Serif"/>
                <a:cs typeface="Microsoft Sans Serif"/>
              </a:rPr>
              <a:t>Sistemas Planos de Fuerzas</a:t>
            </a:r>
            <a:endParaRPr sz="600" dirty="0">
              <a:latin typeface="Microsoft Sans Serif"/>
              <a:cs typeface="Microsoft Sans Serif"/>
            </a:endParaRPr>
          </a:p>
        </p:txBody>
      </p:sp>
      <p:sp>
        <p:nvSpPr>
          <p:cNvPr id="5" name="Rectángulo 4"/>
          <p:cNvSpPr/>
          <p:nvPr/>
        </p:nvSpPr>
        <p:spPr>
          <a:xfrm>
            <a:off x="95250" y="813331"/>
            <a:ext cx="1524776" cy="307777"/>
          </a:xfrm>
          <a:prstGeom prst="rect">
            <a:avLst/>
          </a:prstGeom>
        </p:spPr>
        <p:txBody>
          <a:bodyPr wrap="none">
            <a:spAutoFit/>
          </a:bodyPr>
          <a:lstStyle/>
          <a:p>
            <a:r>
              <a:rPr lang="es-AR" sz="1400" u="sng" dirty="0">
                <a:solidFill>
                  <a:srgbClr val="474547"/>
                </a:solidFill>
                <a:latin typeface="Times New Roman" panose="02020603050405020304" pitchFamily="18" charset="0"/>
              </a:rPr>
              <a:t>Polígono funicular</a:t>
            </a:r>
            <a:endParaRPr lang="es-AR" sz="1400" u="sng" dirty="0"/>
          </a:p>
        </p:txBody>
      </p:sp>
      <p:sp>
        <p:nvSpPr>
          <p:cNvPr id="6" name="Rectángulo 5"/>
          <p:cNvSpPr/>
          <p:nvPr/>
        </p:nvSpPr>
        <p:spPr>
          <a:xfrm>
            <a:off x="95249" y="1155280"/>
            <a:ext cx="4512945" cy="246221"/>
          </a:xfrm>
          <a:prstGeom prst="rect">
            <a:avLst/>
          </a:prstGeom>
        </p:spPr>
        <p:txBody>
          <a:bodyPr wrap="square">
            <a:spAutoFit/>
          </a:bodyPr>
          <a:lstStyle/>
          <a:p>
            <a:pPr algn="just"/>
            <a:r>
              <a:rPr lang="es-ES" sz="1000" dirty="0">
                <a:latin typeface="Calibri" panose="020F0502020204030204" pitchFamily="34" charset="0"/>
              </a:rPr>
              <a:t>Sea, por ejemplo el cuerpo de la figura con las fuerzas F1, F2, F3 y F4</a:t>
            </a:r>
            <a:r>
              <a:rPr lang="en-US" sz="1000" dirty="0"/>
              <a:t> </a:t>
            </a:r>
            <a:r>
              <a:rPr lang="es-ES" sz="1000" dirty="0">
                <a:latin typeface="Calibri" panose="020F0502020204030204" pitchFamily="34" charset="0"/>
              </a:rPr>
              <a:t>aplicadas a él. </a:t>
            </a:r>
            <a:endParaRPr lang="en-US" sz="1000" dirty="0"/>
          </a:p>
        </p:txBody>
      </p:sp>
      <p:pic>
        <p:nvPicPr>
          <p:cNvPr id="7" name="Imagen 6"/>
          <p:cNvPicPr>
            <a:picLocks noChangeAspect="1"/>
          </p:cNvPicPr>
          <p:nvPr/>
        </p:nvPicPr>
        <p:blipFill>
          <a:blip r:embed="rId3"/>
          <a:stretch>
            <a:fillRect/>
          </a:stretch>
        </p:blipFill>
        <p:spPr>
          <a:xfrm>
            <a:off x="730553" y="1577975"/>
            <a:ext cx="3072793" cy="1502137"/>
          </a:xfrm>
          <a:prstGeom prst="rect">
            <a:avLst/>
          </a:prstGeom>
        </p:spPr>
      </p:pic>
      <p:sp>
        <p:nvSpPr>
          <p:cNvPr id="8" name="Rectángulo 7"/>
          <p:cNvSpPr/>
          <p:nvPr/>
        </p:nvSpPr>
        <p:spPr>
          <a:xfrm>
            <a:off x="0" y="435711"/>
            <a:ext cx="4362450" cy="307777"/>
          </a:xfrm>
          <a:prstGeom prst="rect">
            <a:avLst/>
          </a:prstGeom>
        </p:spPr>
        <p:txBody>
          <a:bodyPr wrap="square">
            <a:spAutoFit/>
          </a:bodyPr>
          <a:lstStyle/>
          <a:p>
            <a:r>
              <a:rPr lang="es-AR" sz="1400" dirty="0">
                <a:solidFill>
                  <a:schemeClr val="bg1"/>
                </a:solidFill>
                <a:latin typeface="Times New Roman" panose="02020603050405020304" pitchFamily="18" charset="0"/>
              </a:rPr>
              <a:t>Reducción de sistemas no concurrentes (Gráfica)</a:t>
            </a:r>
            <a:endParaRPr lang="es-AR" sz="1400" dirty="0">
              <a:solidFill>
                <a:schemeClr val="bg1"/>
              </a:solidFill>
            </a:endParaRPr>
          </a:p>
        </p:txBody>
      </p:sp>
    </p:spTree>
    <p:extLst>
      <p:ext uri="{BB962C8B-B14F-4D97-AF65-F5344CB8AC3E}">
        <p14:creationId xmlns:p14="http://schemas.microsoft.com/office/powerpoint/2010/main" val="381594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642</TotalTime>
  <Words>1368</Words>
  <Application>Microsoft Office PowerPoint</Application>
  <PresentationFormat>Personalizado</PresentationFormat>
  <Paragraphs>114</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Cambria Math</vt:lpstr>
      <vt:lpstr>Microsoft Sans Serif</vt:lpstr>
      <vt:lpstr>Tahoma</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ESTABILIDAD 1 - Asignatura del 1er cuatrimestre del 2do año, Ciclo Básico Común, Faculta de Ingeniería-UNNE</dc:title>
  <dc:creator>Unidad I: Introducción</dc:creator>
  <cp:lastModifiedBy>Facundo Paulin (estud.)</cp:lastModifiedBy>
  <cp:revision>64</cp:revision>
  <dcterms:created xsi:type="dcterms:W3CDTF">2021-04-09T10:10:30Z</dcterms:created>
  <dcterms:modified xsi:type="dcterms:W3CDTF">2024-03-26T23:55:22Z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2021-04-09T00:00:00Z</vt:filetime>
  </property>
  <property fmtid="{D5CDD505-2E9C-101B-9397-08002B2CF9AE}" pid="3" name="Creator">
    <vt:lpwstr>Microsoft® Word 2016</vt:lpwstr>
  </property>
  <property fmtid="{D5CDD505-2E9C-101B-9397-08002B2CF9AE}" pid="4" name="LastSaved">
    <vt:filetime>2021-04-09T00:00:00Z</vt:filetime>
  </property>
</Properties>
</file>