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68" r:id="rId3"/>
    <p:sldId id="260" r:id="rId4"/>
    <p:sldId id="258" r:id="rId5"/>
    <p:sldId id="257" r:id="rId6"/>
    <p:sldId id="269" r:id="rId7"/>
    <p:sldId id="293" r:id="rId8"/>
    <p:sldId id="276" r:id="rId9"/>
    <p:sldId id="294" r:id="rId10"/>
    <p:sldId id="274" r:id="rId11"/>
    <p:sldId id="295" r:id="rId12"/>
    <p:sldId id="277" r:id="rId13"/>
    <p:sldId id="278" r:id="rId14"/>
    <p:sldId id="279" r:id="rId15"/>
    <p:sldId id="281" r:id="rId16"/>
    <p:sldId id="265" r:id="rId17"/>
    <p:sldId id="280" r:id="rId18"/>
    <p:sldId id="283" r:id="rId19"/>
    <p:sldId id="285" r:id="rId20"/>
    <p:sldId id="261" r:id="rId21"/>
    <p:sldId id="270" r:id="rId22"/>
    <p:sldId id="286" r:id="rId23"/>
    <p:sldId id="289" r:id="rId24"/>
    <p:sldId id="271" r:id="rId25"/>
    <p:sldId id="290" r:id="rId26"/>
    <p:sldId id="296" r:id="rId27"/>
    <p:sldId id="288" r:id="rId28"/>
    <p:sldId id="291" r:id="rId29"/>
    <p:sldId id="262" r:id="rId30"/>
    <p:sldId id="297" r:id="rId31"/>
    <p:sldId id="292" r:id="rId32"/>
  </p:sldIdLst>
  <p:sldSz cx="18288000" cy="10287000"/>
  <p:notesSz cx="6858000" cy="9144000"/>
  <p:embeddedFontLst>
    <p:embeddedFont>
      <p:font typeface="DM Sans" pitchFamily="2" charset="0"/>
      <p:regular r:id="rId34"/>
      <p:bold r:id="rId35"/>
      <p:italic r:id="rId36"/>
      <p:boldItalic r:id="rId37"/>
    </p:embeddedFont>
    <p:embeddedFont>
      <p:font typeface="DM Sans Bold" charset="0"/>
      <p:regular r:id="rId38"/>
    </p:embeddedFont>
    <p:embeddedFont>
      <p:font typeface="Garet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1" autoAdjust="0"/>
    <p:restoredTop sz="94622" autoAdjust="0"/>
  </p:normalViewPr>
  <p:slideViewPr>
    <p:cSldViewPr>
      <p:cViewPr varScale="1">
        <p:scale>
          <a:sx n="32" d="100"/>
          <a:sy n="32" d="100"/>
        </p:scale>
        <p:origin x="106" y="6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7C0C1-9F73-44AF-AF91-86F954D56699}" type="doc">
      <dgm:prSet loTypeId="urn:microsoft.com/office/officeart/2005/8/layout/chevron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437B5CD8-1DDD-4F4B-B279-3D9A15D859F7}">
      <dgm:prSet phldrT="[Texto]" custT="1"/>
      <dgm:spPr/>
      <dgm:t>
        <a:bodyPr/>
        <a:lstStyle/>
        <a:p>
          <a:r>
            <a:rPr lang="es-ES" sz="2400" dirty="0">
              <a:latin typeface="Garet Bold" panose="020B0604020202020204" charset="0"/>
            </a:rPr>
            <a:t>PRODUCCIÓN PRIMARIA</a:t>
          </a:r>
        </a:p>
      </dgm:t>
    </dgm:pt>
    <dgm:pt modelId="{8EE154E1-0225-4C83-8AF6-492CFCDC92FB}" type="parTrans" cxnId="{146DF1AD-CA71-42F5-A150-772EE6ADF2EF}">
      <dgm:prSet/>
      <dgm:spPr/>
      <dgm:t>
        <a:bodyPr/>
        <a:lstStyle/>
        <a:p>
          <a:endParaRPr lang="es-ES"/>
        </a:p>
      </dgm:t>
    </dgm:pt>
    <dgm:pt modelId="{A014917A-7A19-4021-BE51-68BE880FF9C7}" type="sibTrans" cxnId="{146DF1AD-CA71-42F5-A150-772EE6ADF2EF}">
      <dgm:prSet/>
      <dgm:spPr/>
      <dgm:t>
        <a:bodyPr/>
        <a:lstStyle/>
        <a:p>
          <a:endParaRPr lang="es-ES"/>
        </a:p>
      </dgm:t>
    </dgm:pt>
    <dgm:pt modelId="{966433F0-ACC5-44DA-841D-D9676ACE5D65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ART. 213 CF: EXENTA (POR ESTABILIDAD FISCAL)</a:t>
          </a:r>
        </a:p>
      </dgm:t>
    </dgm:pt>
    <dgm:pt modelId="{357D3509-F2B6-4CBA-B511-D75CEB653C08}" type="parTrans" cxnId="{C0EC50FE-070C-4F2B-9243-1E61428B6F1B}">
      <dgm:prSet/>
      <dgm:spPr/>
      <dgm:t>
        <a:bodyPr/>
        <a:lstStyle/>
        <a:p>
          <a:endParaRPr lang="es-ES"/>
        </a:p>
      </dgm:t>
    </dgm:pt>
    <dgm:pt modelId="{25290612-6048-405B-B153-2FDB77C0A6E4}" type="sibTrans" cxnId="{C0EC50FE-070C-4F2B-9243-1E61428B6F1B}">
      <dgm:prSet/>
      <dgm:spPr/>
      <dgm:t>
        <a:bodyPr/>
        <a:lstStyle/>
        <a:p>
          <a:endParaRPr lang="es-ES"/>
        </a:p>
      </dgm:t>
    </dgm:pt>
    <dgm:pt modelId="{5D508BB0-11C1-4D85-B264-20C01AC0AFCD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PRODUCTORES DE EXTRAÑA JURISDICCIÓN: 1%</a:t>
          </a:r>
        </a:p>
      </dgm:t>
    </dgm:pt>
    <dgm:pt modelId="{6BA63C20-F53E-4160-B100-53896A1DB8F2}" type="parTrans" cxnId="{5B63A40E-FEB5-457F-A7E7-021D3288DFFE}">
      <dgm:prSet/>
      <dgm:spPr/>
      <dgm:t>
        <a:bodyPr/>
        <a:lstStyle/>
        <a:p>
          <a:endParaRPr lang="es-ES"/>
        </a:p>
      </dgm:t>
    </dgm:pt>
    <dgm:pt modelId="{A105842E-1C17-4815-A08E-3EA9B9149A87}" type="sibTrans" cxnId="{5B63A40E-FEB5-457F-A7E7-021D3288DFFE}">
      <dgm:prSet/>
      <dgm:spPr/>
      <dgm:t>
        <a:bodyPr/>
        <a:lstStyle/>
        <a:p>
          <a:endParaRPr lang="es-ES"/>
        </a:p>
      </dgm:t>
    </dgm:pt>
    <dgm:pt modelId="{C25D3643-09C2-49A6-AB97-10ABBCA5774B}">
      <dgm:prSet phldrT="[Texto]" custT="1"/>
      <dgm:spPr/>
      <dgm:t>
        <a:bodyPr/>
        <a:lstStyle/>
        <a:p>
          <a:r>
            <a:rPr lang="es-ES" sz="2400" dirty="0">
              <a:latin typeface="Garet Bold" panose="020B0604020202020204" charset="0"/>
            </a:rPr>
            <a:t>ARRENDAMIENTO DE INMUEBLES</a:t>
          </a:r>
        </a:p>
      </dgm:t>
    </dgm:pt>
    <dgm:pt modelId="{8CAEE1CC-7129-49F2-9D75-0D1F9F30E845}" type="parTrans" cxnId="{E9B73D3D-75A0-4148-91D9-19B9ED28A75A}">
      <dgm:prSet/>
      <dgm:spPr/>
      <dgm:t>
        <a:bodyPr/>
        <a:lstStyle/>
        <a:p>
          <a:endParaRPr lang="es-ES"/>
        </a:p>
      </dgm:t>
    </dgm:pt>
    <dgm:pt modelId="{2F87B469-144B-41B8-B98F-EED8A5F21AD9}" type="sibTrans" cxnId="{E9B73D3D-75A0-4148-91D9-19B9ED28A75A}">
      <dgm:prSet/>
      <dgm:spPr/>
      <dgm:t>
        <a:bodyPr/>
        <a:lstStyle/>
        <a:p>
          <a:endParaRPr lang="es-ES"/>
        </a:p>
      </dgm:t>
    </dgm:pt>
    <dgm:pt modelId="{E3E7D5AB-B936-4CC5-8CE7-0E95A83A4770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ART. 125 CF: 4,5%</a:t>
          </a:r>
        </a:p>
      </dgm:t>
    </dgm:pt>
    <dgm:pt modelId="{846563B9-CA90-42F8-BDE6-C4B319E2E389}" type="parTrans" cxnId="{74A05ABE-802D-466F-AA20-1CB2DE9CA46A}">
      <dgm:prSet/>
      <dgm:spPr/>
      <dgm:t>
        <a:bodyPr/>
        <a:lstStyle/>
        <a:p>
          <a:endParaRPr lang="es-ES"/>
        </a:p>
      </dgm:t>
    </dgm:pt>
    <dgm:pt modelId="{4DDAF1F1-C3E6-4954-ADE3-249FADEA9A67}" type="sibTrans" cxnId="{74A05ABE-802D-466F-AA20-1CB2DE9CA46A}">
      <dgm:prSet/>
      <dgm:spPr/>
      <dgm:t>
        <a:bodyPr/>
        <a:lstStyle/>
        <a:p>
          <a:endParaRPr lang="es-ES"/>
        </a:p>
      </dgm:t>
    </dgm:pt>
    <dgm:pt modelId="{D709CEA7-9F43-41EC-8537-2AE12E24E2A0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PERSONAS FÍSICAS Y SUC.INDIVISAS QUE NO SUPEREN LOS CINCO INMUEBLES: EXENTAS</a:t>
          </a:r>
        </a:p>
      </dgm:t>
    </dgm:pt>
    <dgm:pt modelId="{3D989CC6-F376-444E-B96D-9134EB8828D8}" type="parTrans" cxnId="{29DEE86E-5755-4E1E-9C46-394B21FCDE68}">
      <dgm:prSet/>
      <dgm:spPr/>
      <dgm:t>
        <a:bodyPr/>
        <a:lstStyle/>
        <a:p>
          <a:endParaRPr lang="es-ES"/>
        </a:p>
      </dgm:t>
    </dgm:pt>
    <dgm:pt modelId="{DC6FBF8E-B7D8-4C47-8F42-4B8709EF6513}" type="sibTrans" cxnId="{29DEE86E-5755-4E1E-9C46-394B21FCDE68}">
      <dgm:prSet/>
      <dgm:spPr/>
      <dgm:t>
        <a:bodyPr/>
        <a:lstStyle/>
        <a:p>
          <a:endParaRPr lang="es-ES"/>
        </a:p>
      </dgm:t>
    </dgm:pt>
    <dgm:pt modelId="{49FA9335-087B-4BCE-931D-9AD996F887DD}">
      <dgm:prSet phldrT="[Texto]" custT="1"/>
      <dgm:spPr/>
      <dgm:t>
        <a:bodyPr/>
        <a:lstStyle/>
        <a:p>
          <a:r>
            <a:rPr lang="es-ES" sz="2800" dirty="0">
              <a:latin typeface="Garet Bold" panose="020B0604020202020204" charset="0"/>
            </a:rPr>
            <a:t>ALÍCUOTA GENERAL</a:t>
          </a:r>
        </a:p>
      </dgm:t>
    </dgm:pt>
    <dgm:pt modelId="{FF31B2EB-8908-4178-8C13-B016C69D2E43}" type="parTrans" cxnId="{D91BC4A9-30AA-468C-A69D-27C59DAC40B1}">
      <dgm:prSet/>
      <dgm:spPr/>
      <dgm:t>
        <a:bodyPr/>
        <a:lstStyle/>
        <a:p>
          <a:endParaRPr lang="es-ES"/>
        </a:p>
      </dgm:t>
    </dgm:pt>
    <dgm:pt modelId="{E992009A-254C-4D1E-929D-49A156A67DAE}" type="sibTrans" cxnId="{D91BC4A9-30AA-468C-A69D-27C59DAC40B1}">
      <dgm:prSet/>
      <dgm:spPr/>
      <dgm:t>
        <a:bodyPr/>
        <a:lstStyle/>
        <a:p>
          <a:endParaRPr lang="es-ES"/>
        </a:p>
      </dgm:t>
    </dgm:pt>
    <dgm:pt modelId="{7F7D4ACA-888B-41D6-A1C6-ED9FA464F1E3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3,5%</a:t>
          </a:r>
        </a:p>
      </dgm:t>
    </dgm:pt>
    <dgm:pt modelId="{84B64CEB-8F3E-45B0-A775-3195D744D7AB}" type="parTrans" cxnId="{6FCC7315-61F0-4634-B763-02604CE14029}">
      <dgm:prSet/>
      <dgm:spPr/>
      <dgm:t>
        <a:bodyPr/>
        <a:lstStyle/>
        <a:p>
          <a:endParaRPr lang="es-ES"/>
        </a:p>
      </dgm:t>
    </dgm:pt>
    <dgm:pt modelId="{BE6428E6-4275-48E8-89E2-2EE94B935320}" type="sibTrans" cxnId="{6FCC7315-61F0-4634-B763-02604CE14029}">
      <dgm:prSet/>
      <dgm:spPr/>
      <dgm:t>
        <a:bodyPr/>
        <a:lstStyle/>
        <a:p>
          <a:endParaRPr lang="es-ES"/>
        </a:p>
      </dgm:t>
    </dgm:pt>
    <dgm:pt modelId="{79B8E33F-54D8-47B0-87DA-662FDA2D6681}" type="pres">
      <dgm:prSet presAssocID="{ECF7C0C1-9F73-44AF-AF91-86F954D56699}" presName="linearFlow" presStyleCnt="0">
        <dgm:presLayoutVars>
          <dgm:dir/>
          <dgm:animLvl val="lvl"/>
          <dgm:resizeHandles val="exact"/>
        </dgm:presLayoutVars>
      </dgm:prSet>
      <dgm:spPr/>
    </dgm:pt>
    <dgm:pt modelId="{3B0FA952-B280-40AA-8BF1-BB923DFBF995}" type="pres">
      <dgm:prSet presAssocID="{437B5CD8-1DDD-4F4B-B279-3D9A15D859F7}" presName="composite" presStyleCnt="0"/>
      <dgm:spPr/>
    </dgm:pt>
    <dgm:pt modelId="{B1C201A2-198F-4214-B2FA-BEA0374EC9F3}" type="pres">
      <dgm:prSet presAssocID="{437B5CD8-1DDD-4F4B-B279-3D9A15D859F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796F2C2-F0BE-40B9-A967-7A8E955AED74}" type="pres">
      <dgm:prSet presAssocID="{437B5CD8-1DDD-4F4B-B279-3D9A15D859F7}" presName="descendantText" presStyleLbl="alignAcc1" presStyleIdx="0" presStyleCnt="3">
        <dgm:presLayoutVars>
          <dgm:bulletEnabled val="1"/>
        </dgm:presLayoutVars>
      </dgm:prSet>
      <dgm:spPr/>
    </dgm:pt>
    <dgm:pt modelId="{129C682C-FF39-4C3C-AB74-E01754ED3B3B}" type="pres">
      <dgm:prSet presAssocID="{A014917A-7A19-4021-BE51-68BE880FF9C7}" presName="sp" presStyleCnt="0"/>
      <dgm:spPr/>
    </dgm:pt>
    <dgm:pt modelId="{108D01F3-ED8E-4EFF-8B6E-17B3471BF889}" type="pres">
      <dgm:prSet presAssocID="{C25D3643-09C2-49A6-AB97-10ABBCA5774B}" presName="composite" presStyleCnt="0"/>
      <dgm:spPr/>
    </dgm:pt>
    <dgm:pt modelId="{3BF30EBB-688B-4014-8716-DC49BB5BC38F}" type="pres">
      <dgm:prSet presAssocID="{C25D3643-09C2-49A6-AB97-10ABBCA5774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35EB568-0C12-46CF-8C6A-A9ECD585F769}" type="pres">
      <dgm:prSet presAssocID="{C25D3643-09C2-49A6-AB97-10ABBCA5774B}" presName="descendantText" presStyleLbl="alignAcc1" presStyleIdx="1" presStyleCnt="3">
        <dgm:presLayoutVars>
          <dgm:bulletEnabled val="1"/>
        </dgm:presLayoutVars>
      </dgm:prSet>
      <dgm:spPr/>
    </dgm:pt>
    <dgm:pt modelId="{E9E4D3B7-625E-47B6-AB4F-984EE824F1CF}" type="pres">
      <dgm:prSet presAssocID="{2F87B469-144B-41B8-B98F-EED8A5F21AD9}" presName="sp" presStyleCnt="0"/>
      <dgm:spPr/>
    </dgm:pt>
    <dgm:pt modelId="{98148EB3-6E82-4610-977F-EA6238AC5D37}" type="pres">
      <dgm:prSet presAssocID="{49FA9335-087B-4BCE-931D-9AD996F887DD}" presName="composite" presStyleCnt="0"/>
      <dgm:spPr/>
    </dgm:pt>
    <dgm:pt modelId="{FD5D8E34-1767-4182-9FB0-0384E0B4E994}" type="pres">
      <dgm:prSet presAssocID="{49FA9335-087B-4BCE-931D-9AD996F887D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224450E-1216-49C2-ABB0-28AA17B01208}" type="pres">
      <dgm:prSet presAssocID="{49FA9335-087B-4BCE-931D-9AD996F887D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4AE7109-0EBC-41B0-A10A-DAB8B9CC82AF}" type="presOf" srcId="{D709CEA7-9F43-41EC-8537-2AE12E24E2A0}" destId="{935EB568-0C12-46CF-8C6A-A9ECD585F769}" srcOrd="0" destOrd="1" presId="urn:microsoft.com/office/officeart/2005/8/layout/chevron2"/>
    <dgm:cxn modelId="{14C2950E-35DC-4BA6-ACCB-723AAF59E6EF}" type="presOf" srcId="{5D508BB0-11C1-4D85-B264-20C01AC0AFCD}" destId="{6796F2C2-F0BE-40B9-A967-7A8E955AED74}" srcOrd="0" destOrd="1" presId="urn:microsoft.com/office/officeart/2005/8/layout/chevron2"/>
    <dgm:cxn modelId="{5B63A40E-FEB5-457F-A7E7-021D3288DFFE}" srcId="{437B5CD8-1DDD-4F4B-B279-3D9A15D859F7}" destId="{5D508BB0-11C1-4D85-B264-20C01AC0AFCD}" srcOrd="1" destOrd="0" parTransId="{6BA63C20-F53E-4160-B100-53896A1DB8F2}" sibTransId="{A105842E-1C17-4815-A08E-3EA9B9149A87}"/>
    <dgm:cxn modelId="{6FCC7315-61F0-4634-B763-02604CE14029}" srcId="{49FA9335-087B-4BCE-931D-9AD996F887DD}" destId="{7F7D4ACA-888B-41D6-A1C6-ED9FA464F1E3}" srcOrd="0" destOrd="0" parTransId="{84B64CEB-8F3E-45B0-A775-3195D744D7AB}" sibTransId="{BE6428E6-4275-48E8-89E2-2EE94B935320}"/>
    <dgm:cxn modelId="{E9B73D3D-75A0-4148-91D9-19B9ED28A75A}" srcId="{ECF7C0C1-9F73-44AF-AF91-86F954D56699}" destId="{C25D3643-09C2-49A6-AB97-10ABBCA5774B}" srcOrd="1" destOrd="0" parTransId="{8CAEE1CC-7129-49F2-9D75-0D1F9F30E845}" sibTransId="{2F87B469-144B-41B8-B98F-EED8A5F21AD9}"/>
    <dgm:cxn modelId="{29DEE86E-5755-4E1E-9C46-394B21FCDE68}" srcId="{C25D3643-09C2-49A6-AB97-10ABBCA5774B}" destId="{D709CEA7-9F43-41EC-8537-2AE12E24E2A0}" srcOrd="1" destOrd="0" parTransId="{3D989CC6-F376-444E-B96D-9134EB8828D8}" sibTransId="{DC6FBF8E-B7D8-4C47-8F42-4B8709EF6513}"/>
    <dgm:cxn modelId="{06653384-5221-4B8C-B624-A93DB17E1DB3}" type="presOf" srcId="{7F7D4ACA-888B-41D6-A1C6-ED9FA464F1E3}" destId="{7224450E-1216-49C2-ABB0-28AA17B01208}" srcOrd="0" destOrd="0" presId="urn:microsoft.com/office/officeart/2005/8/layout/chevron2"/>
    <dgm:cxn modelId="{459F279E-43BC-48C5-AD26-BD5AA76A28C9}" type="presOf" srcId="{ECF7C0C1-9F73-44AF-AF91-86F954D56699}" destId="{79B8E33F-54D8-47B0-87DA-662FDA2D6681}" srcOrd="0" destOrd="0" presId="urn:microsoft.com/office/officeart/2005/8/layout/chevron2"/>
    <dgm:cxn modelId="{36A301A8-A805-4BAE-B2C4-A52059029EF3}" type="presOf" srcId="{C25D3643-09C2-49A6-AB97-10ABBCA5774B}" destId="{3BF30EBB-688B-4014-8716-DC49BB5BC38F}" srcOrd="0" destOrd="0" presId="urn:microsoft.com/office/officeart/2005/8/layout/chevron2"/>
    <dgm:cxn modelId="{D91BC4A9-30AA-468C-A69D-27C59DAC40B1}" srcId="{ECF7C0C1-9F73-44AF-AF91-86F954D56699}" destId="{49FA9335-087B-4BCE-931D-9AD996F887DD}" srcOrd="2" destOrd="0" parTransId="{FF31B2EB-8908-4178-8C13-B016C69D2E43}" sibTransId="{E992009A-254C-4D1E-929D-49A156A67DAE}"/>
    <dgm:cxn modelId="{146DF1AD-CA71-42F5-A150-772EE6ADF2EF}" srcId="{ECF7C0C1-9F73-44AF-AF91-86F954D56699}" destId="{437B5CD8-1DDD-4F4B-B279-3D9A15D859F7}" srcOrd="0" destOrd="0" parTransId="{8EE154E1-0225-4C83-8AF6-492CFCDC92FB}" sibTransId="{A014917A-7A19-4021-BE51-68BE880FF9C7}"/>
    <dgm:cxn modelId="{74A05ABE-802D-466F-AA20-1CB2DE9CA46A}" srcId="{C25D3643-09C2-49A6-AB97-10ABBCA5774B}" destId="{E3E7D5AB-B936-4CC5-8CE7-0E95A83A4770}" srcOrd="0" destOrd="0" parTransId="{846563B9-CA90-42F8-BDE6-C4B319E2E389}" sibTransId="{4DDAF1F1-C3E6-4954-ADE3-249FADEA9A67}"/>
    <dgm:cxn modelId="{156981C1-9E04-4801-8BAC-F24A3DCFC51E}" type="presOf" srcId="{966433F0-ACC5-44DA-841D-D9676ACE5D65}" destId="{6796F2C2-F0BE-40B9-A967-7A8E955AED74}" srcOrd="0" destOrd="0" presId="urn:microsoft.com/office/officeart/2005/8/layout/chevron2"/>
    <dgm:cxn modelId="{86AE02D7-20E4-4A92-9A25-A91A5D87AABA}" type="presOf" srcId="{437B5CD8-1DDD-4F4B-B279-3D9A15D859F7}" destId="{B1C201A2-198F-4214-B2FA-BEA0374EC9F3}" srcOrd="0" destOrd="0" presId="urn:microsoft.com/office/officeart/2005/8/layout/chevron2"/>
    <dgm:cxn modelId="{CE5F80EB-FBE3-42E6-8052-1761CD541634}" type="presOf" srcId="{E3E7D5AB-B936-4CC5-8CE7-0E95A83A4770}" destId="{935EB568-0C12-46CF-8C6A-A9ECD585F769}" srcOrd="0" destOrd="0" presId="urn:microsoft.com/office/officeart/2005/8/layout/chevron2"/>
    <dgm:cxn modelId="{E1580FF1-84E3-40F3-A470-16C16EACF89E}" type="presOf" srcId="{49FA9335-087B-4BCE-931D-9AD996F887DD}" destId="{FD5D8E34-1767-4182-9FB0-0384E0B4E994}" srcOrd="0" destOrd="0" presId="urn:microsoft.com/office/officeart/2005/8/layout/chevron2"/>
    <dgm:cxn modelId="{C0EC50FE-070C-4F2B-9243-1E61428B6F1B}" srcId="{437B5CD8-1DDD-4F4B-B279-3D9A15D859F7}" destId="{966433F0-ACC5-44DA-841D-D9676ACE5D65}" srcOrd="0" destOrd="0" parTransId="{357D3509-F2B6-4CBA-B511-D75CEB653C08}" sibTransId="{25290612-6048-405B-B153-2FDB77C0A6E4}"/>
    <dgm:cxn modelId="{C2B3AC5D-EFA9-4330-9439-499A30FF5E7C}" type="presParOf" srcId="{79B8E33F-54D8-47B0-87DA-662FDA2D6681}" destId="{3B0FA952-B280-40AA-8BF1-BB923DFBF995}" srcOrd="0" destOrd="0" presId="urn:microsoft.com/office/officeart/2005/8/layout/chevron2"/>
    <dgm:cxn modelId="{5D55B918-1C26-4FEB-8909-418993FE1EEC}" type="presParOf" srcId="{3B0FA952-B280-40AA-8BF1-BB923DFBF995}" destId="{B1C201A2-198F-4214-B2FA-BEA0374EC9F3}" srcOrd="0" destOrd="0" presId="urn:microsoft.com/office/officeart/2005/8/layout/chevron2"/>
    <dgm:cxn modelId="{018C7239-B060-4D09-892D-CD6AE80075EC}" type="presParOf" srcId="{3B0FA952-B280-40AA-8BF1-BB923DFBF995}" destId="{6796F2C2-F0BE-40B9-A967-7A8E955AED74}" srcOrd="1" destOrd="0" presId="urn:microsoft.com/office/officeart/2005/8/layout/chevron2"/>
    <dgm:cxn modelId="{36E6CDE8-4229-47C2-845E-2E12138228F4}" type="presParOf" srcId="{79B8E33F-54D8-47B0-87DA-662FDA2D6681}" destId="{129C682C-FF39-4C3C-AB74-E01754ED3B3B}" srcOrd="1" destOrd="0" presId="urn:microsoft.com/office/officeart/2005/8/layout/chevron2"/>
    <dgm:cxn modelId="{F73280B5-18B3-4397-8034-924F094355AD}" type="presParOf" srcId="{79B8E33F-54D8-47B0-87DA-662FDA2D6681}" destId="{108D01F3-ED8E-4EFF-8B6E-17B3471BF889}" srcOrd="2" destOrd="0" presId="urn:microsoft.com/office/officeart/2005/8/layout/chevron2"/>
    <dgm:cxn modelId="{3D332C7B-3170-4D24-B916-4B3DF48EA517}" type="presParOf" srcId="{108D01F3-ED8E-4EFF-8B6E-17B3471BF889}" destId="{3BF30EBB-688B-4014-8716-DC49BB5BC38F}" srcOrd="0" destOrd="0" presId="urn:microsoft.com/office/officeart/2005/8/layout/chevron2"/>
    <dgm:cxn modelId="{FAFEF951-9587-4D0E-B79E-D0E9CFDAE2C3}" type="presParOf" srcId="{108D01F3-ED8E-4EFF-8B6E-17B3471BF889}" destId="{935EB568-0C12-46CF-8C6A-A9ECD585F769}" srcOrd="1" destOrd="0" presId="urn:microsoft.com/office/officeart/2005/8/layout/chevron2"/>
    <dgm:cxn modelId="{5BD76B4B-2B02-491E-96A5-064E4B9E8B86}" type="presParOf" srcId="{79B8E33F-54D8-47B0-87DA-662FDA2D6681}" destId="{E9E4D3B7-625E-47B6-AB4F-984EE824F1CF}" srcOrd="3" destOrd="0" presId="urn:microsoft.com/office/officeart/2005/8/layout/chevron2"/>
    <dgm:cxn modelId="{43F2F008-5FC2-4709-90EA-7ADC3090CD0B}" type="presParOf" srcId="{79B8E33F-54D8-47B0-87DA-662FDA2D6681}" destId="{98148EB3-6E82-4610-977F-EA6238AC5D37}" srcOrd="4" destOrd="0" presId="urn:microsoft.com/office/officeart/2005/8/layout/chevron2"/>
    <dgm:cxn modelId="{DC957FB1-AFFE-4AC2-867D-71DCDC9FDEEC}" type="presParOf" srcId="{98148EB3-6E82-4610-977F-EA6238AC5D37}" destId="{FD5D8E34-1767-4182-9FB0-0384E0B4E994}" srcOrd="0" destOrd="0" presId="urn:microsoft.com/office/officeart/2005/8/layout/chevron2"/>
    <dgm:cxn modelId="{DA8A0AD7-B74E-45BF-A091-8AFF07F1688C}" type="presParOf" srcId="{98148EB3-6E82-4610-977F-EA6238AC5D37}" destId="{7224450E-1216-49C2-ABB0-28AA17B012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638FB-6CA1-4C49-A62C-496EA38BADC2}" type="doc">
      <dgm:prSet loTypeId="urn:microsoft.com/office/officeart/2005/8/layout/chevron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77841879-CD00-4A48-BEA9-CC55AA2F652B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BS AS</a:t>
          </a:r>
        </a:p>
      </dgm:t>
    </dgm:pt>
    <dgm:pt modelId="{6C5BB6C9-3213-461A-8600-7856F653B488}" type="parTrans" cxnId="{7D88CC80-80D8-41F5-92E3-5CAA533DED07}">
      <dgm:prSet/>
      <dgm:spPr/>
      <dgm:t>
        <a:bodyPr/>
        <a:lstStyle/>
        <a:p>
          <a:endParaRPr lang="es-ES"/>
        </a:p>
      </dgm:t>
    </dgm:pt>
    <dgm:pt modelId="{5571922A-D363-41E5-A0E9-0EE2AD6E63EA}" type="sibTrans" cxnId="{7D88CC80-80D8-41F5-92E3-5CAA533DED07}">
      <dgm:prSet/>
      <dgm:spPr/>
      <dgm:t>
        <a:bodyPr/>
        <a:lstStyle/>
        <a:p>
          <a:endParaRPr lang="es-ES"/>
        </a:p>
      </dgm:t>
    </dgm:pt>
    <dgm:pt modelId="{1D139489-AFE2-4FA7-9046-20146A9C6B76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ACTIVIDAD PRIMARIA: DE 1% A 2%. IIBB DE OTRAS PROVINCIAS: 4%</a:t>
          </a:r>
        </a:p>
      </dgm:t>
    </dgm:pt>
    <dgm:pt modelId="{2FC3741B-458F-4E16-945D-065AC4C4C6E2}" type="parTrans" cxnId="{270D7227-AB9C-495A-A1FC-EB97B4DE4AA1}">
      <dgm:prSet/>
      <dgm:spPr/>
      <dgm:t>
        <a:bodyPr/>
        <a:lstStyle/>
        <a:p>
          <a:endParaRPr lang="es-ES"/>
        </a:p>
      </dgm:t>
    </dgm:pt>
    <dgm:pt modelId="{F4EAC6AA-E6F6-4092-9434-DBAB50F7689B}" type="sibTrans" cxnId="{270D7227-AB9C-495A-A1FC-EB97B4DE4AA1}">
      <dgm:prSet/>
      <dgm:spPr/>
      <dgm:t>
        <a:bodyPr/>
        <a:lstStyle/>
        <a:p>
          <a:endParaRPr lang="es-ES"/>
        </a:p>
      </dgm:t>
    </dgm:pt>
    <dgm:pt modelId="{259B02B5-E632-4077-91A5-2CC9F854795A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ARRENDAMIENTO INMUEBLES: 6%</a:t>
          </a:r>
        </a:p>
      </dgm:t>
    </dgm:pt>
    <dgm:pt modelId="{4C31B17B-CAA9-42C3-8A50-EBAFD41ED403}" type="parTrans" cxnId="{EAC45A83-782F-49DC-A8C6-79EF2EF749A7}">
      <dgm:prSet/>
      <dgm:spPr/>
      <dgm:t>
        <a:bodyPr/>
        <a:lstStyle/>
        <a:p>
          <a:endParaRPr lang="es-ES"/>
        </a:p>
      </dgm:t>
    </dgm:pt>
    <dgm:pt modelId="{52116361-7C1C-4F3F-AA77-34F0AB39BC11}" type="sibTrans" cxnId="{EAC45A83-782F-49DC-A8C6-79EF2EF749A7}">
      <dgm:prSet/>
      <dgm:spPr/>
      <dgm:t>
        <a:bodyPr/>
        <a:lstStyle/>
        <a:p>
          <a:endParaRPr lang="es-ES"/>
        </a:p>
      </dgm:t>
    </dgm:pt>
    <dgm:pt modelId="{C47271CF-44CE-4C69-B467-A7B8169FC747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CABA</a:t>
          </a:r>
        </a:p>
      </dgm:t>
    </dgm:pt>
    <dgm:pt modelId="{DC427424-4A20-46E8-BB21-08B932FD76C7}" type="parTrans" cxnId="{4F8D9167-FE6A-4DDF-8C9E-9890B7742F4B}">
      <dgm:prSet/>
      <dgm:spPr/>
      <dgm:t>
        <a:bodyPr/>
        <a:lstStyle/>
        <a:p>
          <a:endParaRPr lang="es-ES"/>
        </a:p>
      </dgm:t>
    </dgm:pt>
    <dgm:pt modelId="{CB8493E1-7CB3-4625-ADAA-067DF17434FB}" type="sibTrans" cxnId="{4F8D9167-FE6A-4DDF-8C9E-9890B7742F4B}">
      <dgm:prSet/>
      <dgm:spPr/>
      <dgm:t>
        <a:bodyPr/>
        <a:lstStyle/>
        <a:p>
          <a:endParaRPr lang="es-ES"/>
        </a:p>
      </dgm:t>
    </dgm:pt>
    <dgm:pt modelId="{1C882577-41CB-4C14-B303-88C56F7ABB98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ACTIVIDAD PRIMARIA: 1% . IIBB DE OTRAS PROVINCIAS: 3%</a:t>
          </a:r>
        </a:p>
      </dgm:t>
    </dgm:pt>
    <dgm:pt modelId="{8FA69BBC-9731-49E3-81FB-A538B2286A87}" type="parTrans" cxnId="{033BD317-CB13-4D70-89F9-F2854B325681}">
      <dgm:prSet/>
      <dgm:spPr/>
      <dgm:t>
        <a:bodyPr/>
        <a:lstStyle/>
        <a:p>
          <a:endParaRPr lang="es-ES"/>
        </a:p>
      </dgm:t>
    </dgm:pt>
    <dgm:pt modelId="{51803BAF-BB95-4917-8EDC-E4280AB5EB05}" type="sibTrans" cxnId="{033BD317-CB13-4D70-89F9-F2854B325681}">
      <dgm:prSet/>
      <dgm:spPr/>
      <dgm:t>
        <a:bodyPr/>
        <a:lstStyle/>
        <a:p>
          <a:endParaRPr lang="es-ES"/>
        </a:p>
      </dgm:t>
    </dgm:pt>
    <dgm:pt modelId="{BBF17232-2CB9-48D8-80D9-03E785D7301B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ARRENDAMIENTO INMUEBLES: 1,5%</a:t>
          </a:r>
        </a:p>
      </dgm:t>
    </dgm:pt>
    <dgm:pt modelId="{BEECDC1B-5DA0-43E6-BDE3-B07B59FBD066}" type="parTrans" cxnId="{07F2EC58-B78C-45AE-92A5-0DE20C694D15}">
      <dgm:prSet/>
      <dgm:spPr/>
      <dgm:t>
        <a:bodyPr/>
        <a:lstStyle/>
        <a:p>
          <a:endParaRPr lang="es-ES"/>
        </a:p>
      </dgm:t>
    </dgm:pt>
    <dgm:pt modelId="{5A914902-653E-4D11-B333-46E43992B4E1}" type="sibTrans" cxnId="{07F2EC58-B78C-45AE-92A5-0DE20C694D15}">
      <dgm:prSet/>
      <dgm:spPr/>
      <dgm:t>
        <a:bodyPr/>
        <a:lstStyle/>
        <a:p>
          <a:endParaRPr lang="es-ES"/>
        </a:p>
      </dgm:t>
    </dgm:pt>
    <dgm:pt modelId="{738D8498-7F08-4554-BB17-E6C5503B20E5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CÓRDOBA</a:t>
          </a:r>
        </a:p>
      </dgm:t>
    </dgm:pt>
    <dgm:pt modelId="{D39EB8D9-8337-4AAD-AB86-50D6E5A4A051}" type="parTrans" cxnId="{D2363ADA-0C5E-4A9C-A63B-B2431E7F2D4D}">
      <dgm:prSet/>
      <dgm:spPr/>
      <dgm:t>
        <a:bodyPr/>
        <a:lstStyle/>
        <a:p>
          <a:endParaRPr lang="es-ES"/>
        </a:p>
      </dgm:t>
    </dgm:pt>
    <dgm:pt modelId="{6509527D-4D14-4BEE-A964-B3ACDED537AB}" type="sibTrans" cxnId="{D2363ADA-0C5E-4A9C-A63B-B2431E7F2D4D}">
      <dgm:prSet/>
      <dgm:spPr/>
      <dgm:t>
        <a:bodyPr/>
        <a:lstStyle/>
        <a:p>
          <a:endParaRPr lang="es-ES"/>
        </a:p>
      </dgm:t>
    </dgm:pt>
    <dgm:pt modelId="{A3929130-CE65-4093-B564-580B5196397E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ACTIVIDAD PRIMARIA: EXENTA. IIBB DE OTRAS PROVINCIAS: 1%</a:t>
          </a:r>
        </a:p>
      </dgm:t>
    </dgm:pt>
    <dgm:pt modelId="{CECC9844-09D5-4ABA-8D63-97D632699913}" type="parTrans" cxnId="{9417DB8A-E06F-41F5-885C-77118D143676}">
      <dgm:prSet/>
      <dgm:spPr/>
      <dgm:t>
        <a:bodyPr/>
        <a:lstStyle/>
        <a:p>
          <a:endParaRPr lang="es-ES"/>
        </a:p>
      </dgm:t>
    </dgm:pt>
    <dgm:pt modelId="{A392B330-E669-429E-BE40-AE98505AB47E}" type="sibTrans" cxnId="{9417DB8A-E06F-41F5-885C-77118D143676}">
      <dgm:prSet/>
      <dgm:spPr/>
      <dgm:t>
        <a:bodyPr/>
        <a:lstStyle/>
        <a:p>
          <a:endParaRPr lang="es-ES"/>
        </a:p>
      </dgm:t>
    </dgm:pt>
    <dgm:pt modelId="{38D372E0-F4DE-46F6-A75D-A1056DEEF19B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ARRENDAMIENTO INMUEBLES: DE 2,8% A 4,75%</a:t>
          </a:r>
        </a:p>
      </dgm:t>
    </dgm:pt>
    <dgm:pt modelId="{83A521C5-610F-46C8-82AA-725C1602272A}" type="parTrans" cxnId="{D8178059-CD80-4CB2-9C26-3296A7562521}">
      <dgm:prSet/>
      <dgm:spPr/>
      <dgm:t>
        <a:bodyPr/>
        <a:lstStyle/>
        <a:p>
          <a:endParaRPr lang="es-ES"/>
        </a:p>
      </dgm:t>
    </dgm:pt>
    <dgm:pt modelId="{B211751D-5299-491B-818D-C3A6F5644105}" type="sibTrans" cxnId="{D8178059-CD80-4CB2-9C26-3296A7562521}">
      <dgm:prSet/>
      <dgm:spPr/>
      <dgm:t>
        <a:bodyPr/>
        <a:lstStyle/>
        <a:p>
          <a:endParaRPr lang="es-ES"/>
        </a:p>
      </dgm:t>
    </dgm:pt>
    <dgm:pt modelId="{F37B1B50-5CF1-4C9A-9432-B7767DB3E157}" type="pres">
      <dgm:prSet presAssocID="{152638FB-6CA1-4C49-A62C-496EA38BADC2}" presName="linearFlow" presStyleCnt="0">
        <dgm:presLayoutVars>
          <dgm:dir/>
          <dgm:animLvl val="lvl"/>
          <dgm:resizeHandles val="exact"/>
        </dgm:presLayoutVars>
      </dgm:prSet>
      <dgm:spPr/>
    </dgm:pt>
    <dgm:pt modelId="{D1578C02-6D10-4004-BC70-D988E6288F3F}" type="pres">
      <dgm:prSet presAssocID="{77841879-CD00-4A48-BEA9-CC55AA2F652B}" presName="composite" presStyleCnt="0"/>
      <dgm:spPr/>
    </dgm:pt>
    <dgm:pt modelId="{81710F02-7005-4727-A457-DD27565B404E}" type="pres">
      <dgm:prSet presAssocID="{77841879-CD00-4A48-BEA9-CC55AA2F652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F1F3DA4-C8B7-43D8-A8EE-D533F98004F0}" type="pres">
      <dgm:prSet presAssocID="{77841879-CD00-4A48-BEA9-CC55AA2F652B}" presName="descendantText" presStyleLbl="alignAcc1" presStyleIdx="0" presStyleCnt="3">
        <dgm:presLayoutVars>
          <dgm:bulletEnabled val="1"/>
        </dgm:presLayoutVars>
      </dgm:prSet>
      <dgm:spPr/>
    </dgm:pt>
    <dgm:pt modelId="{9D6A2B90-9C34-46DB-8D94-C9235E120F3C}" type="pres">
      <dgm:prSet presAssocID="{5571922A-D363-41E5-A0E9-0EE2AD6E63EA}" presName="sp" presStyleCnt="0"/>
      <dgm:spPr/>
    </dgm:pt>
    <dgm:pt modelId="{094ED659-3BF6-4A96-9F58-8DA4A8315BE3}" type="pres">
      <dgm:prSet presAssocID="{C47271CF-44CE-4C69-B467-A7B8169FC747}" presName="composite" presStyleCnt="0"/>
      <dgm:spPr/>
    </dgm:pt>
    <dgm:pt modelId="{A0A88E65-783E-4DC1-A4E0-E25BBF2F0475}" type="pres">
      <dgm:prSet presAssocID="{C47271CF-44CE-4C69-B467-A7B8169FC74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BE58B1C-5415-466F-8637-D3F778C96DDE}" type="pres">
      <dgm:prSet presAssocID="{C47271CF-44CE-4C69-B467-A7B8169FC747}" presName="descendantText" presStyleLbl="alignAcc1" presStyleIdx="1" presStyleCnt="3">
        <dgm:presLayoutVars>
          <dgm:bulletEnabled val="1"/>
        </dgm:presLayoutVars>
      </dgm:prSet>
      <dgm:spPr/>
    </dgm:pt>
    <dgm:pt modelId="{83079561-85A4-478C-8748-168287AF3155}" type="pres">
      <dgm:prSet presAssocID="{CB8493E1-7CB3-4625-ADAA-067DF17434FB}" presName="sp" presStyleCnt="0"/>
      <dgm:spPr/>
    </dgm:pt>
    <dgm:pt modelId="{91D0D1C8-D92E-4461-A34A-56D62259E46E}" type="pres">
      <dgm:prSet presAssocID="{738D8498-7F08-4554-BB17-E6C5503B20E5}" presName="composite" presStyleCnt="0"/>
      <dgm:spPr/>
    </dgm:pt>
    <dgm:pt modelId="{8B93FAF8-6865-45BC-A026-6C512927EF95}" type="pres">
      <dgm:prSet presAssocID="{738D8498-7F08-4554-BB17-E6C5503B20E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173BEEB-D8F0-4CCA-B501-A6360074AA85}" type="pres">
      <dgm:prSet presAssocID="{738D8498-7F08-4554-BB17-E6C5503B20E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3ED380E-EE46-44E2-809E-CA5298D206FE}" type="presOf" srcId="{1C882577-41CB-4C14-B303-88C56F7ABB98}" destId="{1BE58B1C-5415-466F-8637-D3F778C96DDE}" srcOrd="0" destOrd="0" presId="urn:microsoft.com/office/officeart/2005/8/layout/chevron2"/>
    <dgm:cxn modelId="{033BD317-CB13-4D70-89F9-F2854B325681}" srcId="{C47271CF-44CE-4C69-B467-A7B8169FC747}" destId="{1C882577-41CB-4C14-B303-88C56F7ABB98}" srcOrd="0" destOrd="0" parTransId="{8FA69BBC-9731-49E3-81FB-A538B2286A87}" sibTransId="{51803BAF-BB95-4917-8EDC-E4280AB5EB05}"/>
    <dgm:cxn modelId="{DDA6BD20-0DAE-4021-AF57-198C90D29510}" type="presOf" srcId="{A3929130-CE65-4093-B564-580B5196397E}" destId="{F173BEEB-D8F0-4CCA-B501-A6360074AA85}" srcOrd="0" destOrd="0" presId="urn:microsoft.com/office/officeart/2005/8/layout/chevron2"/>
    <dgm:cxn modelId="{1F368B23-A79A-4CD0-A3B1-1B3523FA19E0}" type="presOf" srcId="{1D139489-AFE2-4FA7-9046-20146A9C6B76}" destId="{BF1F3DA4-C8B7-43D8-A8EE-D533F98004F0}" srcOrd="0" destOrd="0" presId="urn:microsoft.com/office/officeart/2005/8/layout/chevron2"/>
    <dgm:cxn modelId="{270D7227-AB9C-495A-A1FC-EB97B4DE4AA1}" srcId="{77841879-CD00-4A48-BEA9-CC55AA2F652B}" destId="{1D139489-AFE2-4FA7-9046-20146A9C6B76}" srcOrd="0" destOrd="0" parTransId="{2FC3741B-458F-4E16-945D-065AC4C4C6E2}" sibTransId="{F4EAC6AA-E6F6-4092-9434-DBAB50F7689B}"/>
    <dgm:cxn modelId="{39FA6F29-8AE8-4748-8145-7EC8877DFDDF}" type="presOf" srcId="{77841879-CD00-4A48-BEA9-CC55AA2F652B}" destId="{81710F02-7005-4727-A457-DD27565B404E}" srcOrd="0" destOrd="0" presId="urn:microsoft.com/office/officeart/2005/8/layout/chevron2"/>
    <dgm:cxn modelId="{761DFA36-EF6B-4261-AE06-3664AFBBCB58}" type="presOf" srcId="{738D8498-7F08-4554-BB17-E6C5503B20E5}" destId="{8B93FAF8-6865-45BC-A026-6C512927EF95}" srcOrd="0" destOrd="0" presId="urn:microsoft.com/office/officeart/2005/8/layout/chevron2"/>
    <dgm:cxn modelId="{4F8D9167-FE6A-4DDF-8C9E-9890B7742F4B}" srcId="{152638FB-6CA1-4C49-A62C-496EA38BADC2}" destId="{C47271CF-44CE-4C69-B467-A7B8169FC747}" srcOrd="1" destOrd="0" parTransId="{DC427424-4A20-46E8-BB21-08B932FD76C7}" sibTransId="{CB8493E1-7CB3-4625-ADAA-067DF17434FB}"/>
    <dgm:cxn modelId="{088B7F54-9710-46C6-8D91-3C48F24265B0}" type="presOf" srcId="{C47271CF-44CE-4C69-B467-A7B8169FC747}" destId="{A0A88E65-783E-4DC1-A4E0-E25BBF2F0475}" srcOrd="0" destOrd="0" presId="urn:microsoft.com/office/officeart/2005/8/layout/chevron2"/>
    <dgm:cxn modelId="{07F2EC58-B78C-45AE-92A5-0DE20C694D15}" srcId="{C47271CF-44CE-4C69-B467-A7B8169FC747}" destId="{BBF17232-2CB9-48D8-80D9-03E785D7301B}" srcOrd="1" destOrd="0" parTransId="{BEECDC1B-5DA0-43E6-BDE3-B07B59FBD066}" sibTransId="{5A914902-653E-4D11-B333-46E43992B4E1}"/>
    <dgm:cxn modelId="{D8178059-CD80-4CB2-9C26-3296A7562521}" srcId="{738D8498-7F08-4554-BB17-E6C5503B20E5}" destId="{38D372E0-F4DE-46F6-A75D-A1056DEEF19B}" srcOrd="1" destOrd="0" parTransId="{83A521C5-610F-46C8-82AA-725C1602272A}" sibTransId="{B211751D-5299-491B-818D-C3A6F5644105}"/>
    <dgm:cxn modelId="{7D88CC80-80D8-41F5-92E3-5CAA533DED07}" srcId="{152638FB-6CA1-4C49-A62C-496EA38BADC2}" destId="{77841879-CD00-4A48-BEA9-CC55AA2F652B}" srcOrd="0" destOrd="0" parTransId="{6C5BB6C9-3213-461A-8600-7856F653B488}" sibTransId="{5571922A-D363-41E5-A0E9-0EE2AD6E63EA}"/>
    <dgm:cxn modelId="{EAC45A83-782F-49DC-A8C6-79EF2EF749A7}" srcId="{77841879-CD00-4A48-BEA9-CC55AA2F652B}" destId="{259B02B5-E632-4077-91A5-2CC9F854795A}" srcOrd="1" destOrd="0" parTransId="{4C31B17B-CAA9-42C3-8A50-EBAFD41ED403}" sibTransId="{52116361-7C1C-4F3F-AA77-34F0AB39BC11}"/>
    <dgm:cxn modelId="{9417DB8A-E06F-41F5-885C-77118D143676}" srcId="{738D8498-7F08-4554-BB17-E6C5503B20E5}" destId="{A3929130-CE65-4093-B564-580B5196397E}" srcOrd="0" destOrd="0" parTransId="{CECC9844-09D5-4ABA-8D63-97D632699913}" sibTransId="{A392B330-E669-429E-BE40-AE98505AB47E}"/>
    <dgm:cxn modelId="{C285BD8F-DFCD-491C-B897-BE5C7D6C668E}" type="presOf" srcId="{38D372E0-F4DE-46F6-A75D-A1056DEEF19B}" destId="{F173BEEB-D8F0-4CCA-B501-A6360074AA85}" srcOrd="0" destOrd="1" presId="urn:microsoft.com/office/officeart/2005/8/layout/chevron2"/>
    <dgm:cxn modelId="{2F361DAF-9975-4406-9C60-2E7B2D24E6DB}" type="presOf" srcId="{259B02B5-E632-4077-91A5-2CC9F854795A}" destId="{BF1F3DA4-C8B7-43D8-A8EE-D533F98004F0}" srcOrd="0" destOrd="1" presId="urn:microsoft.com/office/officeart/2005/8/layout/chevron2"/>
    <dgm:cxn modelId="{D2363ADA-0C5E-4A9C-A63B-B2431E7F2D4D}" srcId="{152638FB-6CA1-4C49-A62C-496EA38BADC2}" destId="{738D8498-7F08-4554-BB17-E6C5503B20E5}" srcOrd="2" destOrd="0" parTransId="{D39EB8D9-8337-4AAD-AB86-50D6E5A4A051}" sibTransId="{6509527D-4D14-4BEE-A964-B3ACDED537AB}"/>
    <dgm:cxn modelId="{05C684EA-1E17-45FD-BB98-778B83CBE475}" type="presOf" srcId="{152638FB-6CA1-4C49-A62C-496EA38BADC2}" destId="{F37B1B50-5CF1-4C9A-9432-B7767DB3E157}" srcOrd="0" destOrd="0" presId="urn:microsoft.com/office/officeart/2005/8/layout/chevron2"/>
    <dgm:cxn modelId="{D13E33ED-2B8E-4B51-99F7-616F5F2F0D5E}" type="presOf" srcId="{BBF17232-2CB9-48D8-80D9-03E785D7301B}" destId="{1BE58B1C-5415-466F-8637-D3F778C96DDE}" srcOrd="0" destOrd="1" presId="urn:microsoft.com/office/officeart/2005/8/layout/chevron2"/>
    <dgm:cxn modelId="{81921D6D-94A5-43EE-B9A6-CA3BC867015E}" type="presParOf" srcId="{F37B1B50-5CF1-4C9A-9432-B7767DB3E157}" destId="{D1578C02-6D10-4004-BC70-D988E6288F3F}" srcOrd="0" destOrd="0" presId="urn:microsoft.com/office/officeart/2005/8/layout/chevron2"/>
    <dgm:cxn modelId="{970801CE-DD50-495B-B884-0784D083F9EB}" type="presParOf" srcId="{D1578C02-6D10-4004-BC70-D988E6288F3F}" destId="{81710F02-7005-4727-A457-DD27565B404E}" srcOrd="0" destOrd="0" presId="urn:microsoft.com/office/officeart/2005/8/layout/chevron2"/>
    <dgm:cxn modelId="{1441B314-B992-43B1-81EC-AF847552E093}" type="presParOf" srcId="{D1578C02-6D10-4004-BC70-D988E6288F3F}" destId="{BF1F3DA4-C8B7-43D8-A8EE-D533F98004F0}" srcOrd="1" destOrd="0" presId="urn:microsoft.com/office/officeart/2005/8/layout/chevron2"/>
    <dgm:cxn modelId="{D25A00B3-A99C-497A-AF4C-3CAB8904B884}" type="presParOf" srcId="{F37B1B50-5CF1-4C9A-9432-B7767DB3E157}" destId="{9D6A2B90-9C34-46DB-8D94-C9235E120F3C}" srcOrd="1" destOrd="0" presId="urn:microsoft.com/office/officeart/2005/8/layout/chevron2"/>
    <dgm:cxn modelId="{C4DF540F-C6CE-4C2B-8111-C34F1838507D}" type="presParOf" srcId="{F37B1B50-5CF1-4C9A-9432-B7767DB3E157}" destId="{094ED659-3BF6-4A96-9F58-8DA4A8315BE3}" srcOrd="2" destOrd="0" presId="urn:microsoft.com/office/officeart/2005/8/layout/chevron2"/>
    <dgm:cxn modelId="{D470F5F5-A367-4988-A8BF-F8221CA43AAB}" type="presParOf" srcId="{094ED659-3BF6-4A96-9F58-8DA4A8315BE3}" destId="{A0A88E65-783E-4DC1-A4E0-E25BBF2F0475}" srcOrd="0" destOrd="0" presId="urn:microsoft.com/office/officeart/2005/8/layout/chevron2"/>
    <dgm:cxn modelId="{C6A8EC8E-1F49-4FA5-893B-6F6AAE22D0FB}" type="presParOf" srcId="{094ED659-3BF6-4A96-9F58-8DA4A8315BE3}" destId="{1BE58B1C-5415-466F-8637-D3F778C96DDE}" srcOrd="1" destOrd="0" presId="urn:microsoft.com/office/officeart/2005/8/layout/chevron2"/>
    <dgm:cxn modelId="{4E49167F-2A7A-483E-B699-1221AE80F662}" type="presParOf" srcId="{F37B1B50-5CF1-4C9A-9432-B7767DB3E157}" destId="{83079561-85A4-478C-8748-168287AF3155}" srcOrd="3" destOrd="0" presId="urn:microsoft.com/office/officeart/2005/8/layout/chevron2"/>
    <dgm:cxn modelId="{93A11654-CE00-4FC7-B4C1-143CA521C8C1}" type="presParOf" srcId="{F37B1B50-5CF1-4C9A-9432-B7767DB3E157}" destId="{91D0D1C8-D92E-4461-A34A-56D62259E46E}" srcOrd="4" destOrd="0" presId="urn:microsoft.com/office/officeart/2005/8/layout/chevron2"/>
    <dgm:cxn modelId="{0AA1F757-8824-488E-B3FD-7B9DEDDED10B}" type="presParOf" srcId="{91D0D1C8-D92E-4461-A34A-56D62259E46E}" destId="{8B93FAF8-6865-45BC-A026-6C512927EF95}" srcOrd="0" destOrd="0" presId="urn:microsoft.com/office/officeart/2005/8/layout/chevron2"/>
    <dgm:cxn modelId="{AA8E4D6C-2A49-47BF-9D3C-A11DC02D42EB}" type="presParOf" srcId="{91D0D1C8-D92E-4461-A34A-56D62259E46E}" destId="{F173BEEB-D8F0-4CCA-B501-A6360074AA8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2F985D-4C5E-4E1D-A3CF-3B54A13FAF9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F8BF9F5-C1E0-4528-8323-20147ED6ED89}">
      <dgm:prSet phldrT="[Texto]" custT="1"/>
      <dgm:spPr/>
      <dgm:t>
        <a:bodyPr/>
        <a:lstStyle/>
        <a:p>
          <a:r>
            <a:rPr lang="es-ES" sz="1500" dirty="0">
              <a:latin typeface="Garet Bold" panose="020B0604020202020204" charset="0"/>
            </a:rPr>
            <a:t>COEFICIENTES S/</a:t>
          </a:r>
          <a:r>
            <a:rPr lang="es-ES" sz="2000" dirty="0">
              <a:latin typeface="Garet Bold" panose="020B0604020202020204" charset="0"/>
            </a:rPr>
            <a:t>ART.2</a:t>
          </a:r>
        </a:p>
      </dgm:t>
    </dgm:pt>
    <dgm:pt modelId="{5C10615E-7865-4C58-BB3E-88B9A4FDD54C}" type="parTrans" cxnId="{E31AA017-2C29-4ABD-AC84-722C2E6F1992}">
      <dgm:prSet/>
      <dgm:spPr/>
      <dgm:t>
        <a:bodyPr/>
        <a:lstStyle/>
        <a:p>
          <a:endParaRPr lang="es-ES"/>
        </a:p>
      </dgm:t>
    </dgm:pt>
    <dgm:pt modelId="{10542707-4276-4D88-8CDA-EB2E97CB35A0}" type="sibTrans" cxnId="{E31AA017-2C29-4ABD-AC84-722C2E6F1992}">
      <dgm:prSet/>
      <dgm:spPr/>
      <dgm:t>
        <a:bodyPr/>
        <a:lstStyle/>
        <a:p>
          <a:endParaRPr lang="es-ES"/>
        </a:p>
      </dgm:t>
    </dgm:pt>
    <dgm:pt modelId="{57B2F392-7F65-4E7A-9255-A4E91038DC4E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SE DETERMINAN ANUALMENTE</a:t>
          </a:r>
        </a:p>
      </dgm:t>
    </dgm:pt>
    <dgm:pt modelId="{AF33B8A5-7F78-4085-9AB9-BECCB2C3E7E1}" type="parTrans" cxnId="{1E292C30-CCCA-4385-B8DE-8D64F4B7DAEA}">
      <dgm:prSet/>
      <dgm:spPr/>
      <dgm:t>
        <a:bodyPr/>
        <a:lstStyle/>
        <a:p>
          <a:endParaRPr lang="es-ES"/>
        </a:p>
      </dgm:t>
    </dgm:pt>
    <dgm:pt modelId="{5BF42A7B-7CD5-45E9-BF88-E1A6E6396FF5}" type="sibTrans" cxnId="{1E292C30-CCCA-4385-B8DE-8D64F4B7DAEA}">
      <dgm:prSet/>
      <dgm:spPr/>
      <dgm:t>
        <a:bodyPr/>
        <a:lstStyle/>
        <a:p>
          <a:endParaRPr lang="es-ES"/>
        </a:p>
      </dgm:t>
    </dgm:pt>
    <dgm:pt modelId="{F5CD4F90-62E0-48A7-85DB-A7FEDC2F4154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INGRESOS Y GASTOS / PARTICIPACIÓN %</a:t>
          </a:r>
        </a:p>
      </dgm:t>
    </dgm:pt>
    <dgm:pt modelId="{CE956801-0B28-46CE-9F38-2B76B69B5005}" type="parTrans" cxnId="{77FE10CE-CEE6-48B8-B9B7-4CAE3C677D03}">
      <dgm:prSet/>
      <dgm:spPr/>
      <dgm:t>
        <a:bodyPr/>
        <a:lstStyle/>
        <a:p>
          <a:endParaRPr lang="es-ES"/>
        </a:p>
      </dgm:t>
    </dgm:pt>
    <dgm:pt modelId="{03274F46-3B64-4A0C-A99C-E842274C08C6}" type="sibTrans" cxnId="{77FE10CE-CEE6-48B8-B9B7-4CAE3C677D03}">
      <dgm:prSet/>
      <dgm:spPr/>
      <dgm:t>
        <a:bodyPr/>
        <a:lstStyle/>
        <a:p>
          <a:endParaRPr lang="es-ES"/>
        </a:p>
      </dgm:t>
    </dgm:pt>
    <dgm:pt modelId="{E7D4BC91-4C8B-4C7F-A351-E1EC3165FDD7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BASE IMPONIBLE</a:t>
          </a:r>
        </a:p>
      </dgm:t>
    </dgm:pt>
    <dgm:pt modelId="{863C7EA5-2D3F-418F-A095-03A140E3AF97}" type="parTrans" cxnId="{57F3A728-7057-43DB-8ED4-C6478DEE933F}">
      <dgm:prSet/>
      <dgm:spPr/>
      <dgm:t>
        <a:bodyPr/>
        <a:lstStyle/>
        <a:p>
          <a:endParaRPr lang="es-ES"/>
        </a:p>
      </dgm:t>
    </dgm:pt>
    <dgm:pt modelId="{85C2BE49-00AE-47D9-8A36-C45751F9194A}" type="sibTrans" cxnId="{57F3A728-7057-43DB-8ED4-C6478DEE933F}">
      <dgm:prSet/>
      <dgm:spPr/>
      <dgm:t>
        <a:bodyPr/>
        <a:lstStyle/>
        <a:p>
          <a:endParaRPr lang="es-ES"/>
        </a:p>
      </dgm:t>
    </dgm:pt>
    <dgm:pt modelId="{D63024E5-F1C6-4034-A028-B9256E813ACC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VENTAS MENSUALES</a:t>
          </a:r>
        </a:p>
      </dgm:t>
    </dgm:pt>
    <dgm:pt modelId="{86545765-24DC-4AF7-9393-D4AA16E4B696}" type="parTrans" cxnId="{D42337A3-3EF7-42E5-9CD8-01493A6073A6}">
      <dgm:prSet/>
      <dgm:spPr/>
      <dgm:t>
        <a:bodyPr/>
        <a:lstStyle/>
        <a:p>
          <a:endParaRPr lang="es-ES"/>
        </a:p>
      </dgm:t>
    </dgm:pt>
    <dgm:pt modelId="{2F5638A3-5D60-4274-9569-3CCBD7F15015}" type="sibTrans" cxnId="{D42337A3-3EF7-42E5-9CD8-01493A6073A6}">
      <dgm:prSet/>
      <dgm:spPr/>
      <dgm:t>
        <a:bodyPr/>
        <a:lstStyle/>
        <a:p>
          <a:endParaRPr lang="es-ES"/>
        </a:p>
      </dgm:t>
    </dgm:pt>
    <dgm:pt modelId="{AA43BEDB-EEF5-4524-A6E4-04968E39E087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ALÍCUOTA</a:t>
          </a:r>
        </a:p>
      </dgm:t>
    </dgm:pt>
    <dgm:pt modelId="{6BA1718E-8E39-4B4C-8622-06BFBE3CD446}" type="parTrans" cxnId="{CC35EA8D-97A1-4911-BA7F-A9C362F03E3B}">
      <dgm:prSet/>
      <dgm:spPr/>
      <dgm:t>
        <a:bodyPr/>
        <a:lstStyle/>
        <a:p>
          <a:endParaRPr lang="es-ES"/>
        </a:p>
      </dgm:t>
    </dgm:pt>
    <dgm:pt modelId="{07C24968-3E90-4278-91C8-423784F65E01}" type="sibTrans" cxnId="{CC35EA8D-97A1-4911-BA7F-A9C362F03E3B}">
      <dgm:prSet/>
      <dgm:spPr/>
      <dgm:t>
        <a:bodyPr/>
        <a:lstStyle/>
        <a:p>
          <a:endParaRPr lang="es-ES"/>
        </a:p>
      </dgm:t>
    </dgm:pt>
    <dgm:pt modelId="{AB9DFB2C-2629-4741-AE37-2A263D85C1DD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% APLICABLE SEGÚN CADA PROVINCIA</a:t>
          </a:r>
        </a:p>
      </dgm:t>
    </dgm:pt>
    <dgm:pt modelId="{63B17714-AFAA-4928-8383-488489887E52}" type="parTrans" cxnId="{15A40D89-CB0F-43A6-8388-17D60C6EF1C7}">
      <dgm:prSet/>
      <dgm:spPr/>
      <dgm:t>
        <a:bodyPr/>
        <a:lstStyle/>
        <a:p>
          <a:endParaRPr lang="es-ES"/>
        </a:p>
      </dgm:t>
    </dgm:pt>
    <dgm:pt modelId="{4C38F859-43B8-4D90-AC75-2E1D42E4CD69}" type="sibTrans" cxnId="{15A40D89-CB0F-43A6-8388-17D60C6EF1C7}">
      <dgm:prSet/>
      <dgm:spPr/>
      <dgm:t>
        <a:bodyPr/>
        <a:lstStyle/>
        <a:p>
          <a:endParaRPr lang="es-ES"/>
        </a:p>
      </dgm:t>
    </dgm:pt>
    <dgm:pt modelId="{6D91121E-ADF2-406C-BE8B-5E273FCBF80E}" type="pres">
      <dgm:prSet presAssocID="{7D2F985D-4C5E-4E1D-A3CF-3B54A13FAF9B}" presName="linearFlow" presStyleCnt="0">
        <dgm:presLayoutVars>
          <dgm:dir/>
          <dgm:animLvl val="lvl"/>
          <dgm:resizeHandles val="exact"/>
        </dgm:presLayoutVars>
      </dgm:prSet>
      <dgm:spPr/>
    </dgm:pt>
    <dgm:pt modelId="{2EE3E680-CA09-4A19-B976-07CF29A917BB}" type="pres">
      <dgm:prSet presAssocID="{8F8BF9F5-C1E0-4528-8323-20147ED6ED89}" presName="composite" presStyleCnt="0"/>
      <dgm:spPr/>
    </dgm:pt>
    <dgm:pt modelId="{732BD4AE-8C07-43F5-B427-4E90C1C44B91}" type="pres">
      <dgm:prSet presAssocID="{8F8BF9F5-C1E0-4528-8323-20147ED6ED8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931F3DC-450B-48D3-BB53-20F3AFDDF421}" type="pres">
      <dgm:prSet presAssocID="{8F8BF9F5-C1E0-4528-8323-20147ED6ED89}" presName="descendantText" presStyleLbl="alignAcc1" presStyleIdx="0" presStyleCnt="3">
        <dgm:presLayoutVars>
          <dgm:bulletEnabled val="1"/>
        </dgm:presLayoutVars>
      </dgm:prSet>
      <dgm:spPr/>
    </dgm:pt>
    <dgm:pt modelId="{E99AEDEB-D918-4CAD-A50E-BFB8B44FF683}" type="pres">
      <dgm:prSet presAssocID="{10542707-4276-4D88-8CDA-EB2E97CB35A0}" presName="sp" presStyleCnt="0"/>
      <dgm:spPr/>
    </dgm:pt>
    <dgm:pt modelId="{B957C3D9-431A-45AF-92A2-48C5809DD821}" type="pres">
      <dgm:prSet presAssocID="{E7D4BC91-4C8B-4C7F-A351-E1EC3165FDD7}" presName="composite" presStyleCnt="0"/>
      <dgm:spPr/>
    </dgm:pt>
    <dgm:pt modelId="{09CCA5B1-D669-45D1-A951-B10C521FA561}" type="pres">
      <dgm:prSet presAssocID="{E7D4BC91-4C8B-4C7F-A351-E1EC3165FDD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17A78D7-1524-41B0-BF52-5243FE31E10C}" type="pres">
      <dgm:prSet presAssocID="{E7D4BC91-4C8B-4C7F-A351-E1EC3165FDD7}" presName="descendantText" presStyleLbl="alignAcc1" presStyleIdx="1" presStyleCnt="3">
        <dgm:presLayoutVars>
          <dgm:bulletEnabled val="1"/>
        </dgm:presLayoutVars>
      </dgm:prSet>
      <dgm:spPr/>
    </dgm:pt>
    <dgm:pt modelId="{0B5C70DC-34FF-4A53-BB8A-66218C9C10F4}" type="pres">
      <dgm:prSet presAssocID="{85C2BE49-00AE-47D9-8A36-C45751F9194A}" presName="sp" presStyleCnt="0"/>
      <dgm:spPr/>
    </dgm:pt>
    <dgm:pt modelId="{2F7FBC0F-A506-4D04-8D68-58CCD329D370}" type="pres">
      <dgm:prSet presAssocID="{AA43BEDB-EEF5-4524-A6E4-04968E39E087}" presName="composite" presStyleCnt="0"/>
      <dgm:spPr/>
    </dgm:pt>
    <dgm:pt modelId="{6AF8EC68-339A-4692-848C-0658236CBE03}" type="pres">
      <dgm:prSet presAssocID="{AA43BEDB-EEF5-4524-A6E4-04968E39E08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C2F8FE6-5A74-4BA6-A6D2-10F71F74CC24}" type="pres">
      <dgm:prSet presAssocID="{AA43BEDB-EEF5-4524-A6E4-04968E39E08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7602401-28D3-4259-96E8-4E3D4C542AF9}" type="presOf" srcId="{AB9DFB2C-2629-4741-AE37-2A263D85C1DD}" destId="{8C2F8FE6-5A74-4BA6-A6D2-10F71F74CC24}" srcOrd="0" destOrd="0" presId="urn:microsoft.com/office/officeart/2005/8/layout/chevron2"/>
    <dgm:cxn modelId="{D13E0616-2CC0-43F2-B04E-9CF3F260C166}" type="presOf" srcId="{E7D4BC91-4C8B-4C7F-A351-E1EC3165FDD7}" destId="{09CCA5B1-D669-45D1-A951-B10C521FA561}" srcOrd="0" destOrd="0" presId="urn:microsoft.com/office/officeart/2005/8/layout/chevron2"/>
    <dgm:cxn modelId="{E31AA017-2C29-4ABD-AC84-722C2E6F1992}" srcId="{7D2F985D-4C5E-4E1D-A3CF-3B54A13FAF9B}" destId="{8F8BF9F5-C1E0-4528-8323-20147ED6ED89}" srcOrd="0" destOrd="0" parTransId="{5C10615E-7865-4C58-BB3E-88B9A4FDD54C}" sibTransId="{10542707-4276-4D88-8CDA-EB2E97CB35A0}"/>
    <dgm:cxn modelId="{57F3A728-7057-43DB-8ED4-C6478DEE933F}" srcId="{7D2F985D-4C5E-4E1D-A3CF-3B54A13FAF9B}" destId="{E7D4BC91-4C8B-4C7F-A351-E1EC3165FDD7}" srcOrd="1" destOrd="0" parTransId="{863C7EA5-2D3F-418F-A095-03A140E3AF97}" sibTransId="{85C2BE49-00AE-47D9-8A36-C45751F9194A}"/>
    <dgm:cxn modelId="{3ABC822C-1AB0-4028-85A7-88D505C54DFB}" type="presOf" srcId="{7D2F985D-4C5E-4E1D-A3CF-3B54A13FAF9B}" destId="{6D91121E-ADF2-406C-BE8B-5E273FCBF80E}" srcOrd="0" destOrd="0" presId="urn:microsoft.com/office/officeart/2005/8/layout/chevron2"/>
    <dgm:cxn modelId="{1E292C30-CCCA-4385-B8DE-8D64F4B7DAEA}" srcId="{8F8BF9F5-C1E0-4528-8323-20147ED6ED89}" destId="{57B2F392-7F65-4E7A-9255-A4E91038DC4E}" srcOrd="0" destOrd="0" parTransId="{AF33B8A5-7F78-4085-9AB9-BECCB2C3E7E1}" sibTransId="{5BF42A7B-7CD5-45E9-BF88-E1A6E6396FF5}"/>
    <dgm:cxn modelId="{15A40D89-CB0F-43A6-8388-17D60C6EF1C7}" srcId="{AA43BEDB-EEF5-4524-A6E4-04968E39E087}" destId="{AB9DFB2C-2629-4741-AE37-2A263D85C1DD}" srcOrd="0" destOrd="0" parTransId="{63B17714-AFAA-4928-8383-488489887E52}" sibTransId="{4C38F859-43B8-4D90-AC75-2E1D42E4CD69}"/>
    <dgm:cxn modelId="{CC35EA8D-97A1-4911-BA7F-A9C362F03E3B}" srcId="{7D2F985D-4C5E-4E1D-A3CF-3B54A13FAF9B}" destId="{AA43BEDB-EEF5-4524-A6E4-04968E39E087}" srcOrd="2" destOrd="0" parTransId="{6BA1718E-8E39-4B4C-8622-06BFBE3CD446}" sibTransId="{07C24968-3E90-4278-91C8-423784F65E01}"/>
    <dgm:cxn modelId="{B8A55B91-60F3-4463-A018-3DC9F924BC4B}" type="presOf" srcId="{D63024E5-F1C6-4034-A028-B9256E813ACC}" destId="{417A78D7-1524-41B0-BF52-5243FE31E10C}" srcOrd="0" destOrd="0" presId="urn:microsoft.com/office/officeart/2005/8/layout/chevron2"/>
    <dgm:cxn modelId="{EB6DE491-C3D1-4EEE-974C-4950F7CE72B7}" type="presOf" srcId="{8F8BF9F5-C1E0-4528-8323-20147ED6ED89}" destId="{732BD4AE-8C07-43F5-B427-4E90C1C44B91}" srcOrd="0" destOrd="0" presId="urn:microsoft.com/office/officeart/2005/8/layout/chevron2"/>
    <dgm:cxn modelId="{D42337A3-3EF7-42E5-9CD8-01493A6073A6}" srcId="{E7D4BC91-4C8B-4C7F-A351-E1EC3165FDD7}" destId="{D63024E5-F1C6-4034-A028-B9256E813ACC}" srcOrd="0" destOrd="0" parTransId="{86545765-24DC-4AF7-9393-D4AA16E4B696}" sibTransId="{2F5638A3-5D60-4274-9569-3CCBD7F15015}"/>
    <dgm:cxn modelId="{77FE10CE-CEE6-48B8-B9B7-4CAE3C677D03}" srcId="{8F8BF9F5-C1E0-4528-8323-20147ED6ED89}" destId="{F5CD4F90-62E0-48A7-85DB-A7FEDC2F4154}" srcOrd="1" destOrd="0" parTransId="{CE956801-0B28-46CE-9F38-2B76B69B5005}" sibTransId="{03274F46-3B64-4A0C-A99C-E842274C08C6}"/>
    <dgm:cxn modelId="{54F379D4-A182-4646-AF84-456E7FEDC4E9}" type="presOf" srcId="{57B2F392-7F65-4E7A-9255-A4E91038DC4E}" destId="{D931F3DC-450B-48D3-BB53-20F3AFDDF421}" srcOrd="0" destOrd="0" presId="urn:microsoft.com/office/officeart/2005/8/layout/chevron2"/>
    <dgm:cxn modelId="{A3D68FE4-591B-4201-BA49-E1BA4FEE247E}" type="presOf" srcId="{AA43BEDB-EEF5-4524-A6E4-04968E39E087}" destId="{6AF8EC68-339A-4692-848C-0658236CBE03}" srcOrd="0" destOrd="0" presId="urn:microsoft.com/office/officeart/2005/8/layout/chevron2"/>
    <dgm:cxn modelId="{3A817EFC-9218-447A-A038-6F04E6594AE8}" type="presOf" srcId="{F5CD4F90-62E0-48A7-85DB-A7FEDC2F4154}" destId="{D931F3DC-450B-48D3-BB53-20F3AFDDF421}" srcOrd="0" destOrd="1" presId="urn:microsoft.com/office/officeart/2005/8/layout/chevron2"/>
    <dgm:cxn modelId="{3991360F-B300-48EF-80FA-FE2688B5F8CE}" type="presParOf" srcId="{6D91121E-ADF2-406C-BE8B-5E273FCBF80E}" destId="{2EE3E680-CA09-4A19-B976-07CF29A917BB}" srcOrd="0" destOrd="0" presId="urn:microsoft.com/office/officeart/2005/8/layout/chevron2"/>
    <dgm:cxn modelId="{738B918A-C829-4024-8ABF-B9EF4B184E14}" type="presParOf" srcId="{2EE3E680-CA09-4A19-B976-07CF29A917BB}" destId="{732BD4AE-8C07-43F5-B427-4E90C1C44B91}" srcOrd="0" destOrd="0" presId="urn:microsoft.com/office/officeart/2005/8/layout/chevron2"/>
    <dgm:cxn modelId="{5B74E31C-0EB0-48B9-A42F-DE887F6F4B08}" type="presParOf" srcId="{2EE3E680-CA09-4A19-B976-07CF29A917BB}" destId="{D931F3DC-450B-48D3-BB53-20F3AFDDF421}" srcOrd="1" destOrd="0" presId="urn:microsoft.com/office/officeart/2005/8/layout/chevron2"/>
    <dgm:cxn modelId="{207DAE72-9BBE-42C2-9259-F18B457DDC72}" type="presParOf" srcId="{6D91121E-ADF2-406C-BE8B-5E273FCBF80E}" destId="{E99AEDEB-D918-4CAD-A50E-BFB8B44FF683}" srcOrd="1" destOrd="0" presId="urn:microsoft.com/office/officeart/2005/8/layout/chevron2"/>
    <dgm:cxn modelId="{03C38654-0447-45AF-BD70-CBA351CE7C7D}" type="presParOf" srcId="{6D91121E-ADF2-406C-BE8B-5E273FCBF80E}" destId="{B957C3D9-431A-45AF-92A2-48C5809DD821}" srcOrd="2" destOrd="0" presId="urn:microsoft.com/office/officeart/2005/8/layout/chevron2"/>
    <dgm:cxn modelId="{67E07E04-BC7A-41B0-9819-6CA2865BFB0C}" type="presParOf" srcId="{B957C3D9-431A-45AF-92A2-48C5809DD821}" destId="{09CCA5B1-D669-45D1-A951-B10C521FA561}" srcOrd="0" destOrd="0" presId="urn:microsoft.com/office/officeart/2005/8/layout/chevron2"/>
    <dgm:cxn modelId="{76A36B87-7D76-4345-8FC4-9B3A1DB151D1}" type="presParOf" srcId="{B957C3D9-431A-45AF-92A2-48C5809DD821}" destId="{417A78D7-1524-41B0-BF52-5243FE31E10C}" srcOrd="1" destOrd="0" presId="urn:microsoft.com/office/officeart/2005/8/layout/chevron2"/>
    <dgm:cxn modelId="{CDCF87A0-851A-4A40-BE6B-93503900119D}" type="presParOf" srcId="{6D91121E-ADF2-406C-BE8B-5E273FCBF80E}" destId="{0B5C70DC-34FF-4A53-BB8A-66218C9C10F4}" srcOrd="3" destOrd="0" presId="urn:microsoft.com/office/officeart/2005/8/layout/chevron2"/>
    <dgm:cxn modelId="{27B57D93-4C85-4A7D-BDAF-98DC12103B77}" type="presParOf" srcId="{6D91121E-ADF2-406C-BE8B-5E273FCBF80E}" destId="{2F7FBC0F-A506-4D04-8D68-58CCD329D370}" srcOrd="4" destOrd="0" presId="urn:microsoft.com/office/officeart/2005/8/layout/chevron2"/>
    <dgm:cxn modelId="{0197F436-2608-4F5A-BB13-7C8B6061F934}" type="presParOf" srcId="{2F7FBC0F-A506-4D04-8D68-58CCD329D370}" destId="{6AF8EC68-339A-4692-848C-0658236CBE03}" srcOrd="0" destOrd="0" presId="urn:microsoft.com/office/officeart/2005/8/layout/chevron2"/>
    <dgm:cxn modelId="{64DBEECF-A974-4A37-88FD-F76E3A90C735}" type="presParOf" srcId="{2F7FBC0F-A506-4D04-8D68-58CCD329D370}" destId="{8C2F8FE6-5A74-4BA6-A6D2-10F71F74CC2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201A2-198F-4214-B2FA-BEA0374EC9F3}">
      <dsp:nvSpPr>
        <dsp:cNvPr id="0" name=""/>
        <dsp:cNvSpPr/>
      </dsp:nvSpPr>
      <dsp:spPr>
        <a:xfrm rot="5400000">
          <a:off x="-486231" y="495481"/>
          <a:ext cx="3241544" cy="22690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Garet Bold" panose="020B0604020202020204" charset="0"/>
            </a:rPr>
            <a:t>PRODUCCIÓN PRIMARIA</a:t>
          </a:r>
        </a:p>
      </dsp:txBody>
      <dsp:txXfrm rot="-5400000">
        <a:off x="1" y="1143791"/>
        <a:ext cx="2269081" cy="972463"/>
      </dsp:txXfrm>
    </dsp:sp>
    <dsp:sp modelId="{6796F2C2-F0BE-40B9-A967-7A8E955AED74}">
      <dsp:nvSpPr>
        <dsp:cNvPr id="0" name=""/>
        <dsp:cNvSpPr/>
      </dsp:nvSpPr>
      <dsp:spPr>
        <a:xfrm rot="5400000">
          <a:off x="7129538" y="-4851207"/>
          <a:ext cx="2107004" cy="11827918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ART. 213 CF: EXENTA (POR ESTABILIDAD FISCAL)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PRODUCTORES DE EXTRAÑA JURISDICCIÓN: 1%</a:t>
          </a:r>
        </a:p>
      </dsp:txBody>
      <dsp:txXfrm rot="-5400000">
        <a:off x="2269082" y="112104"/>
        <a:ext cx="11725063" cy="1901294"/>
      </dsp:txXfrm>
    </dsp:sp>
    <dsp:sp modelId="{3BF30EBB-688B-4014-8716-DC49BB5BC38F}">
      <dsp:nvSpPr>
        <dsp:cNvPr id="0" name=""/>
        <dsp:cNvSpPr/>
      </dsp:nvSpPr>
      <dsp:spPr>
        <a:xfrm rot="5400000">
          <a:off x="-486231" y="3551759"/>
          <a:ext cx="3241544" cy="22690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Garet Bold" panose="020B0604020202020204" charset="0"/>
            </a:rPr>
            <a:t>ARRENDAMIENTO DE INMUEBLES</a:t>
          </a:r>
        </a:p>
      </dsp:txBody>
      <dsp:txXfrm rot="-5400000">
        <a:off x="1" y="4200069"/>
        <a:ext cx="2269081" cy="972463"/>
      </dsp:txXfrm>
    </dsp:sp>
    <dsp:sp modelId="{935EB568-0C12-46CF-8C6A-A9ECD585F769}">
      <dsp:nvSpPr>
        <dsp:cNvPr id="0" name=""/>
        <dsp:cNvSpPr/>
      </dsp:nvSpPr>
      <dsp:spPr>
        <a:xfrm rot="5400000">
          <a:off x="7128984" y="-1794375"/>
          <a:ext cx="2108112" cy="11827918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ART. 125 CF: 4,5%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PERSONAS FÍSICAS Y SUC.INDIVISAS QUE NO SUPEREN LOS CINCO INMUEBLES: EXENTAS</a:t>
          </a:r>
        </a:p>
      </dsp:txBody>
      <dsp:txXfrm rot="-5400000">
        <a:off x="2269081" y="3168438"/>
        <a:ext cx="11725008" cy="1902292"/>
      </dsp:txXfrm>
    </dsp:sp>
    <dsp:sp modelId="{FD5D8E34-1767-4182-9FB0-0384E0B4E994}">
      <dsp:nvSpPr>
        <dsp:cNvPr id="0" name=""/>
        <dsp:cNvSpPr/>
      </dsp:nvSpPr>
      <dsp:spPr>
        <a:xfrm rot="5400000">
          <a:off x="-486231" y="6608037"/>
          <a:ext cx="3241544" cy="22690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Garet Bold" panose="020B0604020202020204" charset="0"/>
            </a:rPr>
            <a:t>ALÍCUOTA GENERAL</a:t>
          </a:r>
        </a:p>
      </dsp:txBody>
      <dsp:txXfrm rot="-5400000">
        <a:off x="1" y="7256347"/>
        <a:ext cx="2269081" cy="972463"/>
      </dsp:txXfrm>
    </dsp:sp>
    <dsp:sp modelId="{7224450E-1216-49C2-ABB0-28AA17B01208}">
      <dsp:nvSpPr>
        <dsp:cNvPr id="0" name=""/>
        <dsp:cNvSpPr/>
      </dsp:nvSpPr>
      <dsp:spPr>
        <a:xfrm rot="5400000">
          <a:off x="7129538" y="1261348"/>
          <a:ext cx="2107004" cy="11827918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3,5%</a:t>
          </a:r>
        </a:p>
      </dsp:txBody>
      <dsp:txXfrm rot="-5400000">
        <a:off x="2269082" y="6224660"/>
        <a:ext cx="11725063" cy="1901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10F02-7005-4727-A457-DD27565B404E}">
      <dsp:nvSpPr>
        <dsp:cNvPr id="0" name=""/>
        <dsp:cNvSpPr/>
      </dsp:nvSpPr>
      <dsp:spPr>
        <a:xfrm rot="5400000">
          <a:off x="-403590" y="408098"/>
          <a:ext cx="2690606" cy="188342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Garet Bold" panose="020B0604020202020204" charset="0"/>
            </a:rPr>
            <a:t>BS AS</a:t>
          </a:r>
        </a:p>
      </dsp:txBody>
      <dsp:txXfrm rot="-5400000">
        <a:off x="1" y="946219"/>
        <a:ext cx="1883424" cy="807182"/>
      </dsp:txXfrm>
    </dsp:sp>
    <dsp:sp modelId="{BF1F3DA4-C8B7-43D8-A8EE-D533F98004F0}">
      <dsp:nvSpPr>
        <dsp:cNvPr id="0" name=""/>
        <dsp:cNvSpPr/>
      </dsp:nvSpPr>
      <dsp:spPr>
        <a:xfrm rot="5400000">
          <a:off x="6206150" y="-4318218"/>
          <a:ext cx="1748894" cy="103943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ACTIVIDAD PRIMARIA: DE 1% A 2%. IIBB DE OTRAS PROVINCIAS: 4%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ARRENDAMIENTO INMUEBLES: 6%</a:t>
          </a:r>
        </a:p>
      </dsp:txBody>
      <dsp:txXfrm rot="-5400000">
        <a:off x="1883424" y="89882"/>
        <a:ext cx="10308972" cy="1578146"/>
      </dsp:txXfrm>
    </dsp:sp>
    <dsp:sp modelId="{A0A88E65-783E-4DC1-A4E0-E25BBF2F0475}">
      <dsp:nvSpPr>
        <dsp:cNvPr id="0" name=""/>
        <dsp:cNvSpPr/>
      </dsp:nvSpPr>
      <dsp:spPr>
        <a:xfrm rot="5400000">
          <a:off x="-403590" y="2911687"/>
          <a:ext cx="2690606" cy="188342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Garet Bold" panose="020B0604020202020204" charset="0"/>
            </a:rPr>
            <a:t>CABA</a:t>
          </a:r>
        </a:p>
      </dsp:txBody>
      <dsp:txXfrm rot="-5400000">
        <a:off x="1" y="3449808"/>
        <a:ext cx="1883424" cy="807182"/>
      </dsp:txXfrm>
    </dsp:sp>
    <dsp:sp modelId="{1BE58B1C-5415-466F-8637-D3F778C96DDE}">
      <dsp:nvSpPr>
        <dsp:cNvPr id="0" name=""/>
        <dsp:cNvSpPr/>
      </dsp:nvSpPr>
      <dsp:spPr>
        <a:xfrm rot="5400000">
          <a:off x="6206150" y="-1814629"/>
          <a:ext cx="1748894" cy="103943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ACTIVIDAD PRIMARIA: 1% . IIBB DE OTRAS PROVINCIAS: 3%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ARRENDAMIENTO INMUEBLES: 1,5%</a:t>
          </a:r>
        </a:p>
      </dsp:txBody>
      <dsp:txXfrm rot="-5400000">
        <a:off x="1883424" y="2593471"/>
        <a:ext cx="10308972" cy="1578146"/>
      </dsp:txXfrm>
    </dsp:sp>
    <dsp:sp modelId="{8B93FAF8-6865-45BC-A026-6C512927EF95}">
      <dsp:nvSpPr>
        <dsp:cNvPr id="0" name=""/>
        <dsp:cNvSpPr/>
      </dsp:nvSpPr>
      <dsp:spPr>
        <a:xfrm rot="5400000">
          <a:off x="-403590" y="5415277"/>
          <a:ext cx="2690606" cy="188342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Garet Bold" panose="020B0604020202020204" charset="0"/>
            </a:rPr>
            <a:t>CÓRDOBA</a:t>
          </a:r>
        </a:p>
      </dsp:txBody>
      <dsp:txXfrm rot="-5400000">
        <a:off x="1" y="5953398"/>
        <a:ext cx="1883424" cy="807182"/>
      </dsp:txXfrm>
    </dsp:sp>
    <dsp:sp modelId="{F173BEEB-D8F0-4CCA-B501-A6360074AA85}">
      <dsp:nvSpPr>
        <dsp:cNvPr id="0" name=""/>
        <dsp:cNvSpPr/>
      </dsp:nvSpPr>
      <dsp:spPr>
        <a:xfrm rot="5400000">
          <a:off x="6206150" y="688959"/>
          <a:ext cx="1748894" cy="103943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ACTIVIDAD PRIMARIA: EXENTA. IIBB DE OTRAS PROVINCIAS: 1%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ARRENDAMIENTO INMUEBLES: DE 2,8% A 4,75%</a:t>
          </a:r>
        </a:p>
      </dsp:txBody>
      <dsp:txXfrm rot="-5400000">
        <a:off x="1883424" y="5097059"/>
        <a:ext cx="10308972" cy="1578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BD4AE-8C07-43F5-B427-4E90C1C44B91}">
      <dsp:nvSpPr>
        <dsp:cNvPr id="0" name=""/>
        <dsp:cNvSpPr/>
      </dsp:nvSpPr>
      <dsp:spPr>
        <a:xfrm rot="5400000">
          <a:off x="-391107" y="396306"/>
          <a:ext cx="2607386" cy="1825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Garet Bold" panose="020B0604020202020204" charset="0"/>
            </a:rPr>
            <a:t>COEFICIENTES S/</a:t>
          </a:r>
          <a:r>
            <a:rPr lang="es-ES" sz="2000" kern="1200" dirty="0">
              <a:latin typeface="Garet Bold" panose="020B0604020202020204" charset="0"/>
            </a:rPr>
            <a:t>ART.2</a:t>
          </a:r>
        </a:p>
      </dsp:txBody>
      <dsp:txXfrm rot="-5400000">
        <a:off x="1" y="917783"/>
        <a:ext cx="1825170" cy="782216"/>
      </dsp:txXfrm>
    </dsp:sp>
    <dsp:sp modelId="{D931F3DC-450B-48D3-BB53-20F3AFDDF421}">
      <dsp:nvSpPr>
        <dsp:cNvPr id="0" name=""/>
        <dsp:cNvSpPr/>
      </dsp:nvSpPr>
      <dsp:spPr>
        <a:xfrm rot="5400000">
          <a:off x="5856384" y="-4026015"/>
          <a:ext cx="1694800" cy="97572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SE DETERMINAN ANUALMENTE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INGRESOS Y GASTOS / PARTICIPACIÓN %</a:t>
          </a:r>
        </a:p>
      </dsp:txBody>
      <dsp:txXfrm rot="-5400000">
        <a:off x="1825170" y="87932"/>
        <a:ext cx="9674496" cy="1529334"/>
      </dsp:txXfrm>
    </dsp:sp>
    <dsp:sp modelId="{09CCA5B1-D669-45D1-A951-B10C521FA561}">
      <dsp:nvSpPr>
        <dsp:cNvPr id="0" name=""/>
        <dsp:cNvSpPr/>
      </dsp:nvSpPr>
      <dsp:spPr>
        <a:xfrm rot="5400000">
          <a:off x="-391107" y="2816413"/>
          <a:ext cx="2607386" cy="1825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Garet Bold" panose="020B0604020202020204" charset="0"/>
            </a:rPr>
            <a:t>BASE IMPONIBLE</a:t>
          </a:r>
        </a:p>
      </dsp:txBody>
      <dsp:txXfrm rot="-5400000">
        <a:off x="1" y="3337890"/>
        <a:ext cx="1825170" cy="782216"/>
      </dsp:txXfrm>
    </dsp:sp>
    <dsp:sp modelId="{417A78D7-1524-41B0-BF52-5243FE31E10C}">
      <dsp:nvSpPr>
        <dsp:cNvPr id="0" name=""/>
        <dsp:cNvSpPr/>
      </dsp:nvSpPr>
      <dsp:spPr>
        <a:xfrm rot="5400000">
          <a:off x="5856384" y="-1605908"/>
          <a:ext cx="1694800" cy="97572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VENTAS MENSUALES</a:t>
          </a:r>
        </a:p>
      </dsp:txBody>
      <dsp:txXfrm rot="-5400000">
        <a:off x="1825170" y="2508039"/>
        <a:ext cx="9674496" cy="1529334"/>
      </dsp:txXfrm>
    </dsp:sp>
    <dsp:sp modelId="{6AF8EC68-339A-4692-848C-0658236CBE03}">
      <dsp:nvSpPr>
        <dsp:cNvPr id="0" name=""/>
        <dsp:cNvSpPr/>
      </dsp:nvSpPr>
      <dsp:spPr>
        <a:xfrm rot="5400000">
          <a:off x="-391107" y="5236521"/>
          <a:ext cx="2607386" cy="1825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Garet Bold" panose="020B0604020202020204" charset="0"/>
            </a:rPr>
            <a:t>ALÍCUOTA</a:t>
          </a:r>
        </a:p>
      </dsp:txBody>
      <dsp:txXfrm rot="-5400000">
        <a:off x="1" y="5757998"/>
        <a:ext cx="1825170" cy="782216"/>
      </dsp:txXfrm>
    </dsp:sp>
    <dsp:sp modelId="{8C2F8FE6-5A74-4BA6-A6D2-10F71F74CC24}">
      <dsp:nvSpPr>
        <dsp:cNvPr id="0" name=""/>
        <dsp:cNvSpPr/>
      </dsp:nvSpPr>
      <dsp:spPr>
        <a:xfrm rot="5400000">
          <a:off x="5856384" y="814198"/>
          <a:ext cx="1694800" cy="97572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% APLICABLE SEGÚN CADA PROVINCIA</a:t>
          </a:r>
        </a:p>
      </dsp:txBody>
      <dsp:txXfrm rot="-5400000">
        <a:off x="1825170" y="4928146"/>
        <a:ext cx="9674496" cy="1529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B8708-9925-4615-906A-0E44DD6C269C}" type="datetimeFigureOut">
              <a:rPr lang="es-AR" smtClean="0"/>
              <a:t>11/04/2025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A5AF6-E46F-44AA-8B13-A1E8F3D22E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497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A5AF6-E46F-44AA-8B13-A1E8F3D22E8F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879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4684645" y="6835076"/>
            <a:ext cx="891871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520204" y="8790767"/>
            <a:ext cx="456984" cy="451999"/>
          </a:xfrm>
          <a:custGeom>
            <a:avLst/>
            <a:gdLst/>
            <a:ahLst/>
            <a:cxnLst/>
            <a:rect l="l" t="t" r="r" b="b"/>
            <a:pathLst>
              <a:path w="456984" h="451999">
                <a:moveTo>
                  <a:pt x="0" y="0"/>
                </a:moveTo>
                <a:lnTo>
                  <a:pt x="456984" y="0"/>
                </a:lnTo>
                <a:lnTo>
                  <a:pt x="456984" y="451999"/>
                </a:lnTo>
                <a:lnTo>
                  <a:pt x="0" y="45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1981199" y="4379211"/>
            <a:ext cx="14325600" cy="245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781"/>
              </a:lnSpc>
              <a:spcBef>
                <a:spcPct val="0"/>
              </a:spcBef>
            </a:pPr>
            <a:r>
              <a:rPr lang="en-US" sz="14334" b="1" spc="86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PROVINCIALES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35702" y="3533953"/>
            <a:ext cx="10216595" cy="11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IMPUESTOS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9800" y="8728779"/>
            <a:ext cx="12966033" cy="51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4"/>
              </a:lnSpc>
              <a:spcBef>
                <a:spcPct val="0"/>
              </a:spcBef>
            </a:pPr>
            <a:r>
              <a:rPr lang="en-US" sz="3003" spc="-6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https://www.santafe.gov.ar/index.php/content/view/full/102282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EC9CB-42CE-ADAB-82CA-FA454829D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8D8FB2C-C937-A272-C5DB-658602E00824}"/>
              </a:ext>
            </a:extLst>
          </p:cNvPr>
          <p:cNvSpPr txBox="1"/>
          <p:nvPr/>
        </p:nvSpPr>
        <p:spPr>
          <a:xfrm>
            <a:off x="928830" y="476938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CATEGORÍAS RÉGIMEN SIMPLIFICADO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6C6E94B-B225-F854-B20E-812A4E06AA7F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C68F2C5-12EA-E75E-908F-45CC26875043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8CBEF2DD-4AEF-E1A0-694E-8948B6063AAB}"/>
              </a:ext>
            </a:extLst>
          </p:cNvPr>
          <p:cNvSpPr/>
          <p:nvPr/>
        </p:nvSpPr>
        <p:spPr>
          <a:xfrm>
            <a:off x="2743200" y="2248920"/>
            <a:ext cx="13022461" cy="6475979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sz="2800" b="1" spc="39" dirty="0">
              <a:solidFill>
                <a:schemeClr val="tx2"/>
              </a:solidFill>
              <a:latin typeface="Garet Bold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2C1627B-C14B-9DF2-81AE-97131DF79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22" y="3132399"/>
            <a:ext cx="11732015" cy="4664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B6A81B-FF6B-E9E3-380E-9BCFBC6E262A}"/>
              </a:ext>
            </a:extLst>
          </p:cNvPr>
          <p:cNvSpPr txBox="1"/>
          <p:nvPr/>
        </p:nvSpPr>
        <p:spPr>
          <a:xfrm>
            <a:off x="660255" y="7720724"/>
            <a:ext cx="16430340" cy="900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4400" b="1" spc="39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RECATEGORIZACIÓN SEMESTRAL </a:t>
            </a:r>
          </a:p>
        </p:txBody>
      </p:sp>
    </p:spTree>
    <p:extLst>
      <p:ext uri="{BB962C8B-B14F-4D97-AF65-F5344CB8AC3E}">
        <p14:creationId xmlns:p14="http://schemas.microsoft.com/office/powerpoint/2010/main" val="406322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4B85D-121C-D63E-1B68-63B094C2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F9D6CADF-BC1B-CAFE-32BB-E87E4C132BE2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FEC0B5-B285-AA17-FA56-823D4BADA65D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8D5841-A4C7-F230-300E-C01CAE6C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12" y="1110646"/>
            <a:ext cx="11985775" cy="80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6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08190-D606-A1BE-77E3-D3919FEBD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7CCFDD65-0478-8B33-8045-42B7DDD6678D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72FAB94-2878-568D-7A8A-3D949DBD7333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81D2142-2FBF-000F-694F-5C44D9C98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334496"/>
              </p:ext>
            </p:extLst>
          </p:nvPr>
        </p:nvGraphicFramePr>
        <p:xfrm>
          <a:off x="2057400" y="571500"/>
          <a:ext cx="14097000" cy="937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406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531EF-0F62-5A35-32DE-70C24FA14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940AE323-B133-DF0C-61F1-6305D3E3CFD6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2B6337E-16AE-659A-A4AA-24CEC25F33B0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575F5EB-FEBF-C835-C732-57F48AAD6780}"/>
              </a:ext>
            </a:extLst>
          </p:cNvPr>
          <p:cNvSpPr txBox="1"/>
          <p:nvPr/>
        </p:nvSpPr>
        <p:spPr>
          <a:xfrm>
            <a:off x="608118" y="697420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TRATAMIENTO DE LA PRODUCCIÓN PRIMARIA EN SANTA FE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9F8AED-5A8B-4D76-86CD-0F21C3CB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19" y="3397220"/>
            <a:ext cx="17074738" cy="34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B2B81-C010-3CD2-6F8D-09042373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4573E386-1413-9C11-D348-18F1DD1E4A2E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F66761B-5470-8298-D248-C6B030FA3576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97050AE-E019-C10B-DA5C-49BB87E1FF65}"/>
              </a:ext>
            </a:extLst>
          </p:cNvPr>
          <p:cNvSpPr txBox="1"/>
          <p:nvPr/>
        </p:nvSpPr>
        <p:spPr>
          <a:xfrm>
            <a:off x="608118" y="697420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EN OTRAS PROVINCIAS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B4B0C56-DC7B-58E0-1FB6-47D2D9E31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205135"/>
              </p:ext>
            </p:extLst>
          </p:nvPr>
        </p:nvGraphicFramePr>
        <p:xfrm>
          <a:off x="2886029" y="1551500"/>
          <a:ext cx="12277771" cy="77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7384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98D52-6BB8-D698-4E44-5171173E2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39EB6565-16F6-7BF5-8E39-199BC14F3B7B}"/>
              </a:ext>
            </a:extLst>
          </p:cNvPr>
          <p:cNvSpPr/>
          <p:nvPr/>
        </p:nvSpPr>
        <p:spPr>
          <a:xfrm>
            <a:off x="4684645" y="6835076"/>
            <a:ext cx="891871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E7CC31-3273-8446-2871-261AA771A6AD}"/>
              </a:ext>
            </a:extLst>
          </p:cNvPr>
          <p:cNvSpPr/>
          <p:nvPr/>
        </p:nvSpPr>
        <p:spPr>
          <a:xfrm>
            <a:off x="1520204" y="8790767"/>
            <a:ext cx="456984" cy="451999"/>
          </a:xfrm>
          <a:custGeom>
            <a:avLst/>
            <a:gdLst/>
            <a:ahLst/>
            <a:cxnLst/>
            <a:rect l="l" t="t" r="r" b="b"/>
            <a:pathLst>
              <a:path w="456984" h="451999">
                <a:moveTo>
                  <a:pt x="0" y="0"/>
                </a:moveTo>
                <a:lnTo>
                  <a:pt x="456984" y="0"/>
                </a:lnTo>
                <a:lnTo>
                  <a:pt x="456984" y="451999"/>
                </a:lnTo>
                <a:lnTo>
                  <a:pt x="0" y="45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6268538-B37C-6291-499F-E12C84D1126C}"/>
              </a:ext>
            </a:extLst>
          </p:cNvPr>
          <p:cNvSpPr txBox="1"/>
          <p:nvPr/>
        </p:nvSpPr>
        <p:spPr>
          <a:xfrm>
            <a:off x="1981198" y="4379211"/>
            <a:ext cx="14859001" cy="245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781"/>
              </a:lnSpc>
              <a:spcBef>
                <a:spcPct val="0"/>
              </a:spcBef>
            </a:pPr>
            <a:r>
              <a:rPr lang="en-US" sz="14334" b="1" spc="86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MULTILATERAL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7ADE70-177F-DBD1-955E-31299F5D5645}"/>
              </a:ext>
            </a:extLst>
          </p:cNvPr>
          <p:cNvSpPr txBox="1"/>
          <p:nvPr/>
        </p:nvSpPr>
        <p:spPr>
          <a:xfrm>
            <a:off x="4035702" y="3533953"/>
            <a:ext cx="10216595" cy="11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CONVENIO 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3938986-5E23-7FF1-4214-03CF5AEE8B67}"/>
              </a:ext>
            </a:extLst>
          </p:cNvPr>
          <p:cNvSpPr txBox="1"/>
          <p:nvPr/>
        </p:nvSpPr>
        <p:spPr>
          <a:xfrm>
            <a:off x="2209800" y="8728779"/>
            <a:ext cx="12966033" cy="51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4"/>
              </a:lnSpc>
              <a:spcBef>
                <a:spcPct val="0"/>
              </a:spcBef>
            </a:pPr>
            <a:r>
              <a:rPr lang="en-US" sz="3003" spc="-6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https://www.santafe.gov.ar/index.php/content/view/full/102282</a:t>
            </a:r>
          </a:p>
        </p:txBody>
      </p:sp>
    </p:spTree>
    <p:extLst>
      <p:ext uri="{BB962C8B-B14F-4D97-AF65-F5344CB8AC3E}">
        <p14:creationId xmlns:p14="http://schemas.microsoft.com/office/powerpoint/2010/main" val="149420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7"/>
          <p:cNvSpPr/>
          <p:nvPr/>
        </p:nvSpPr>
        <p:spPr>
          <a:xfrm>
            <a:off x="2953820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8" name="Freeform 28"/>
          <p:cNvSpPr/>
          <p:nvPr/>
        </p:nvSpPr>
        <p:spPr>
          <a:xfrm>
            <a:off x="9651523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9" name="Freeform 29"/>
          <p:cNvSpPr/>
          <p:nvPr/>
        </p:nvSpPr>
        <p:spPr>
          <a:xfrm>
            <a:off x="6304589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4" y="0"/>
                </a:lnTo>
                <a:lnTo>
                  <a:pt x="903214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0" name="Freeform 30"/>
          <p:cNvSpPr/>
          <p:nvPr/>
        </p:nvSpPr>
        <p:spPr>
          <a:xfrm>
            <a:off x="13002291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1" name="Freeform 31"/>
          <p:cNvSpPr/>
          <p:nvPr/>
        </p:nvSpPr>
        <p:spPr>
          <a:xfrm>
            <a:off x="16344976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2" name="Freeform 32"/>
          <p:cNvSpPr/>
          <p:nvPr/>
        </p:nvSpPr>
        <p:spPr>
          <a:xfrm flipH="1" flipV="1">
            <a:off x="1028700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3" name="Freeform 33"/>
          <p:cNvSpPr/>
          <p:nvPr/>
        </p:nvSpPr>
        <p:spPr>
          <a:xfrm flipH="1" flipV="1">
            <a:off x="7726403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4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4" y="0"/>
                </a:lnTo>
                <a:lnTo>
                  <a:pt x="903214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4" name="Freeform 34"/>
          <p:cNvSpPr/>
          <p:nvPr/>
        </p:nvSpPr>
        <p:spPr>
          <a:xfrm flipH="1" flipV="1">
            <a:off x="4379468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5" name="Freeform 35"/>
          <p:cNvSpPr/>
          <p:nvPr/>
        </p:nvSpPr>
        <p:spPr>
          <a:xfrm flipH="1" flipV="1">
            <a:off x="11077171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6" name="Freeform 36"/>
          <p:cNvSpPr/>
          <p:nvPr/>
        </p:nvSpPr>
        <p:spPr>
          <a:xfrm flipH="1" flipV="1">
            <a:off x="14419856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7" name="Freeform 37"/>
          <p:cNvSpPr/>
          <p:nvPr/>
        </p:nvSpPr>
        <p:spPr>
          <a:xfrm rot="-9183395">
            <a:off x="14227549" y="-282885"/>
            <a:ext cx="5457911" cy="2728956"/>
          </a:xfrm>
          <a:custGeom>
            <a:avLst/>
            <a:gdLst/>
            <a:ahLst/>
            <a:cxnLst/>
            <a:rect l="l" t="t" r="r" b="b"/>
            <a:pathLst>
              <a:path w="5457911" h="2728956">
                <a:moveTo>
                  <a:pt x="0" y="0"/>
                </a:moveTo>
                <a:lnTo>
                  <a:pt x="5457912" y="0"/>
                </a:lnTo>
                <a:lnTo>
                  <a:pt x="5457912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8" name="Freeform 38"/>
          <p:cNvSpPr/>
          <p:nvPr/>
        </p:nvSpPr>
        <p:spPr>
          <a:xfrm>
            <a:off x="-2728956" y="7893822"/>
            <a:ext cx="5457911" cy="2728956"/>
          </a:xfrm>
          <a:custGeom>
            <a:avLst/>
            <a:gdLst/>
            <a:ahLst/>
            <a:cxnLst/>
            <a:rect l="l" t="t" r="r" b="b"/>
            <a:pathLst>
              <a:path w="5457911" h="2728956">
                <a:moveTo>
                  <a:pt x="0" y="0"/>
                </a:moveTo>
                <a:lnTo>
                  <a:pt x="5457912" y="0"/>
                </a:lnTo>
                <a:lnTo>
                  <a:pt x="5457912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grpSp>
        <p:nvGrpSpPr>
          <p:cNvPr id="39" name="Group 39"/>
          <p:cNvGrpSpPr/>
          <p:nvPr/>
        </p:nvGrpSpPr>
        <p:grpSpPr>
          <a:xfrm>
            <a:off x="15639729" y="9111973"/>
            <a:ext cx="1608462" cy="292653"/>
            <a:chOff x="0" y="0"/>
            <a:chExt cx="2144617" cy="390204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390204" cy="390204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178278" y="0"/>
              <a:ext cx="390204" cy="390204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576135" y="0"/>
              <a:ext cx="390204" cy="390204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1754412" y="0"/>
              <a:ext cx="390204" cy="390204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</p:grpSp>
      <p:sp>
        <p:nvSpPr>
          <p:cNvPr id="57" name="TextBox 57"/>
          <p:cNvSpPr txBox="1"/>
          <p:nvPr/>
        </p:nvSpPr>
        <p:spPr>
          <a:xfrm>
            <a:off x="1028700" y="1119693"/>
            <a:ext cx="9105900" cy="180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86"/>
              </a:lnSpc>
              <a:spcBef>
                <a:spcPct val="0"/>
              </a:spcBef>
            </a:pPr>
            <a:r>
              <a:rPr lang="en-US" sz="6128" b="1" spc="36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CONVENIO MULTILATERAL</a:t>
            </a:r>
          </a:p>
        </p:txBody>
      </p:sp>
      <p:sp>
        <p:nvSpPr>
          <p:cNvPr id="62" name="Freeform 3">
            <a:extLst>
              <a:ext uri="{FF2B5EF4-FFF2-40B4-BE49-F238E27FC236}">
                <a16:creationId xmlns:a16="http://schemas.microsoft.com/office/drawing/2014/main" id="{1A1612DA-984D-83EE-68A2-435D11742733}"/>
              </a:ext>
            </a:extLst>
          </p:cNvPr>
          <p:cNvSpPr/>
          <p:nvPr/>
        </p:nvSpPr>
        <p:spPr>
          <a:xfrm>
            <a:off x="1141303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400" b="1" spc="39" dirty="0">
                <a:solidFill>
                  <a:schemeClr val="tx2"/>
                </a:solidFill>
                <a:latin typeface="Garet Bold"/>
              </a:rPr>
              <a:t>MECANISMO DE DISTRIBUCION DE INGRESOS </a:t>
            </a:r>
          </a:p>
        </p:txBody>
      </p:sp>
      <p:sp>
        <p:nvSpPr>
          <p:cNvPr id="64" name="Freeform 3">
            <a:extLst>
              <a:ext uri="{FF2B5EF4-FFF2-40B4-BE49-F238E27FC236}">
                <a16:creationId xmlns:a16="http://schemas.microsoft.com/office/drawing/2014/main" id="{1D67AD9C-6C0C-5720-8305-E14AD47D7644}"/>
              </a:ext>
            </a:extLst>
          </p:cNvPr>
          <p:cNvSpPr/>
          <p:nvPr/>
        </p:nvSpPr>
        <p:spPr>
          <a:xfrm>
            <a:off x="4491629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400" b="1" spc="39" dirty="0">
                <a:solidFill>
                  <a:schemeClr val="tx2"/>
                </a:solidFill>
                <a:latin typeface="Garet Bold"/>
              </a:rPr>
              <a:t>OBJETIVO: EVITAR LA DOBLE IMPOSICIÓN TRIBUTARIA </a:t>
            </a:r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58420EF9-0429-137A-8E9F-01D5C8688651}"/>
              </a:ext>
            </a:extLst>
          </p:cNvPr>
          <p:cNvSpPr/>
          <p:nvPr/>
        </p:nvSpPr>
        <p:spPr>
          <a:xfrm>
            <a:off x="7839006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300" b="1" spc="39" dirty="0">
                <a:solidFill>
                  <a:schemeClr val="tx2"/>
                </a:solidFill>
                <a:latin typeface="Garet Bold"/>
              </a:rPr>
              <a:t>CONVENIO CELEBRADO ENTRE JURISDICCION</a:t>
            </a:r>
          </a:p>
        </p:txBody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9D6E8AEE-A9BC-5B69-D59B-3DE7EE3D8681}"/>
              </a:ext>
            </a:extLst>
          </p:cNvPr>
          <p:cNvSpPr/>
          <p:nvPr/>
        </p:nvSpPr>
        <p:spPr>
          <a:xfrm>
            <a:off x="11158278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400" b="1" spc="39" dirty="0">
                <a:solidFill>
                  <a:schemeClr val="tx2"/>
                </a:solidFill>
                <a:latin typeface="Garet Bold"/>
              </a:rPr>
              <a:t>TEXTO DEL CONVENIO 18/8/77</a:t>
            </a:r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6BBB25A6-56AE-7C3D-AB49-88221EB934F6}"/>
              </a:ext>
            </a:extLst>
          </p:cNvPr>
          <p:cNvSpPr/>
          <p:nvPr/>
        </p:nvSpPr>
        <p:spPr>
          <a:xfrm>
            <a:off x="14500388" y="4099334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300" b="1" spc="39" dirty="0">
                <a:solidFill>
                  <a:schemeClr val="tx2"/>
                </a:solidFill>
                <a:latin typeface="Garet Bold"/>
              </a:rPr>
              <a:t>UNA VEZ DISTRIBUÍDOS LOS INGRESOS, CADA JURISDICCIÓN APLICA SU 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BCF40-2559-1C7A-EBFE-50E9F563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DA2766C5-84B7-FE59-455A-62B57035B425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AD340A1-767F-ACE5-16F8-A1898F54B74E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0DD3A11-DE4F-76E1-AEC4-9FB0973D24A2}"/>
              </a:ext>
            </a:extLst>
          </p:cNvPr>
          <p:cNvSpPr txBox="1"/>
          <p:nvPr/>
        </p:nvSpPr>
        <p:spPr>
          <a:xfrm>
            <a:off x="1751859" y="276396"/>
            <a:ext cx="14784282" cy="1828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SUSTENTO TERRITORIAL:</a:t>
            </a:r>
          </a:p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CUANDO SE HAYAN PRODUCIDO GASTOS EN LA JURISDICCIÓN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8312409-15EC-A264-A6A6-6CDA1B6FE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235663"/>
              </p:ext>
            </p:extLst>
          </p:nvPr>
        </p:nvGraphicFramePr>
        <p:xfrm>
          <a:off x="3505200" y="2370437"/>
          <a:ext cx="11582400" cy="74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2502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0EA78-A712-AD54-B34E-DA164729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2A5F1461-1B62-1C84-45C0-D9BB2D4B9D2B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4D1C186-E15D-5AA3-EF9A-69183D76A598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3DB258B-E677-B429-594C-A670780AC0E3}"/>
              </a:ext>
            </a:extLst>
          </p:cNvPr>
          <p:cNvSpPr txBox="1"/>
          <p:nvPr/>
        </p:nvSpPr>
        <p:spPr>
          <a:xfrm>
            <a:off x="1751858" y="276396"/>
            <a:ext cx="16078941" cy="184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EJEMPLO DE DETERMINACIÓN ANUAL DE LOS COEFICIENTES UNIFICADOS – ART.2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9D99273-C446-67A8-9C63-108D4E9FACF7}"/>
              </a:ext>
            </a:extLst>
          </p:cNvPr>
          <p:cNvSpPr txBox="1"/>
          <p:nvPr/>
        </p:nvSpPr>
        <p:spPr>
          <a:xfrm>
            <a:off x="981379" y="3543300"/>
            <a:ext cx="14784282" cy="4726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TUCUMÁN: (CI + CE) / 2 = (0,10 + 0,138)/2 = 0,119</a:t>
            </a:r>
          </a:p>
          <a:p>
            <a:pPr marL="0" lvl="0" indent="0">
              <a:lnSpc>
                <a:spcPct val="150000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SANTA FE: (CI + CE) / 2 = (0,60 + 0,69)/2 = 0,645 </a:t>
            </a:r>
          </a:p>
          <a:p>
            <a:pPr marL="0" lvl="0" indent="0">
              <a:lnSpc>
                <a:spcPct val="150000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BUENOS AIRES: (CI + CE) / 2 = (0,30 + 0,172)/2 = 0,236</a:t>
            </a:r>
          </a:p>
          <a:p>
            <a:pPr marL="0" lvl="0" indent="0">
              <a:lnSpc>
                <a:spcPts val="7573"/>
              </a:lnSpc>
            </a:pPr>
            <a:endParaRPr lang="es-AR" sz="28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0" lvl="0" indent="0">
              <a:lnSpc>
                <a:spcPts val="7573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CI: COEF.DE INGRESOS S/PARTICIPACIÓN DE LOS INGRESOS X PCIA.</a:t>
            </a:r>
          </a:p>
          <a:p>
            <a:pPr marL="0" lvl="0" indent="0">
              <a:lnSpc>
                <a:spcPts val="7573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CE: COEF.DE EGRESOS S/PARTICIPACIÓN DE LOS EGRESOS X PCIA.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35537F-FEEC-154E-C825-7D08A20DC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362700"/>
            <a:ext cx="13579466" cy="35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323B5-C054-FE38-1197-96FB1CC1E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BB140AE8-2F6D-DE7B-95F6-F4D2796D7A4A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FC31114-6455-60C8-05D5-C9CD29A9A1C8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8909A94-F33D-8284-4737-F9C52B9CAE7C}"/>
              </a:ext>
            </a:extLst>
          </p:cNvPr>
          <p:cNvSpPr txBox="1"/>
          <p:nvPr/>
        </p:nvSpPr>
        <p:spPr>
          <a:xfrm>
            <a:off x="1751858" y="276396"/>
            <a:ext cx="16078941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EJEMPLO DE DETERMINACIÓN MENSUAL DE IIBB EN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40296-122F-B7D8-DD86-96F8E48E896A}"/>
              </a:ext>
            </a:extLst>
          </p:cNvPr>
          <p:cNvSpPr txBox="1"/>
          <p:nvPr/>
        </p:nvSpPr>
        <p:spPr>
          <a:xfrm>
            <a:off x="533400" y="1781023"/>
            <a:ext cx="16078941" cy="379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ESTABLECIMIENTO PRODUCTIVO: CÓRDOBA</a:t>
            </a:r>
          </a:p>
          <a:p>
            <a:pPr marL="0" lvl="0" indent="0">
              <a:lnSpc>
                <a:spcPts val="7573"/>
              </a:lnSpc>
            </a:pPr>
            <a:endParaRPr lang="es-AR" sz="32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VENTAS MES ANT.: 200000,-</a:t>
            </a: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 DETERMINACIÓN MENSUAL DE IIBB EN CM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AD425D1-4777-7E69-35C2-918BD7EC1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95054"/>
              </p:ext>
            </p:extLst>
          </p:nvPr>
        </p:nvGraphicFramePr>
        <p:xfrm>
          <a:off x="762000" y="6258886"/>
          <a:ext cx="12611155" cy="3110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5289">
                <a:tc>
                  <a:txBody>
                    <a:bodyPr/>
                    <a:lstStyle/>
                    <a:p>
                      <a:endParaRPr lang="es-ES" sz="2000" dirty="0">
                        <a:latin typeface="Garet 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CÓRDOBA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BS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SANTA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IMP.DETERM.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28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COEFICIENTE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0,7627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0,0809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0,1564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Garet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35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BASE IMPONIBLE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152540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16180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31280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>
                        <a:latin typeface="Garet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28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ALÍCUOTA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EXENTO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Garet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28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IMP.DETERM.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647,20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312,80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960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2">
            <a:extLst>
              <a:ext uri="{FF2B5EF4-FFF2-40B4-BE49-F238E27FC236}">
                <a16:creationId xmlns:a16="http://schemas.microsoft.com/office/drawing/2014/main" id="{E6DCEDEA-6BDC-DD27-F375-068B97A27279}"/>
              </a:ext>
            </a:extLst>
          </p:cNvPr>
          <p:cNvSpPr txBox="1"/>
          <p:nvPr/>
        </p:nvSpPr>
        <p:spPr>
          <a:xfrm>
            <a:off x="13373155" y="6004251"/>
            <a:ext cx="395513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s-AR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DISTRIBUCÍON SECUNDARIA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C5E4E3C-0509-5E8C-0CA1-CD2DF890FCA4}"/>
              </a:ext>
            </a:extLst>
          </p:cNvPr>
          <p:cNvSpPr txBox="1"/>
          <p:nvPr/>
        </p:nvSpPr>
        <p:spPr>
          <a:xfrm>
            <a:off x="13373155" y="7796764"/>
            <a:ext cx="395513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s-AR" sz="2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(CADA PROVINCIA APLICA SU % SEGÚN CORRESPONDA)</a:t>
            </a:r>
          </a:p>
        </p:txBody>
      </p:sp>
    </p:spTree>
    <p:extLst>
      <p:ext uri="{BB962C8B-B14F-4D97-AF65-F5344CB8AC3E}">
        <p14:creationId xmlns:p14="http://schemas.microsoft.com/office/powerpoint/2010/main" val="1012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6208B-D3CD-6EE7-4B8A-E0A3D3A08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C83E1082-6D7A-8F00-8E91-677FD60AE451}"/>
              </a:ext>
            </a:extLst>
          </p:cNvPr>
          <p:cNvSpPr/>
          <p:nvPr/>
        </p:nvSpPr>
        <p:spPr>
          <a:xfrm>
            <a:off x="4684640" y="3381786"/>
            <a:ext cx="891871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499F3D0-9311-13DA-7647-D3D168BCBEB8}"/>
              </a:ext>
            </a:extLst>
          </p:cNvPr>
          <p:cNvSpPr txBox="1"/>
          <p:nvPr/>
        </p:nvSpPr>
        <p:spPr>
          <a:xfrm>
            <a:off x="1708479" y="1137725"/>
            <a:ext cx="14871033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781"/>
              </a:lnSpc>
              <a:spcBef>
                <a:spcPct val="0"/>
              </a:spcBef>
            </a:pPr>
            <a:r>
              <a:rPr lang="en-US" sz="8800" b="1" spc="86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LOS INGRESOS BRUTOS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D671C3C-13DE-18D5-CD36-A207C4DF114A}"/>
              </a:ext>
            </a:extLst>
          </p:cNvPr>
          <p:cNvSpPr txBox="1"/>
          <p:nvPr/>
        </p:nvSpPr>
        <p:spPr>
          <a:xfrm>
            <a:off x="4035699" y="952500"/>
            <a:ext cx="10216595" cy="11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IMPUESTO 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63AAD79-744D-8375-4CAE-507784F0C5EB}"/>
              </a:ext>
            </a:extLst>
          </p:cNvPr>
          <p:cNvSpPr txBox="1"/>
          <p:nvPr/>
        </p:nvSpPr>
        <p:spPr>
          <a:xfrm>
            <a:off x="2399566" y="3054193"/>
            <a:ext cx="13488857" cy="1023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Principal Fuente de </a:t>
            </a:r>
            <a:r>
              <a:rPr lang="en-US" sz="36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ingresos</a:t>
            </a:r>
            <a:r>
              <a:rPr lang="en-US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 las </a:t>
            </a:r>
            <a:r>
              <a:rPr lang="en-US" sz="36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provincias</a:t>
            </a:r>
            <a:r>
              <a:rPr lang="en-US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(80%)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318D871-8B1A-FAC1-6FD6-A1E01E7D20A9}"/>
              </a:ext>
            </a:extLst>
          </p:cNvPr>
          <p:cNvSpPr/>
          <p:nvPr/>
        </p:nvSpPr>
        <p:spPr>
          <a:xfrm>
            <a:off x="1708478" y="5458714"/>
            <a:ext cx="6846373" cy="4430521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Ejercicio de la actividad habitual en la jurisdicción provincial.</a:t>
            </a:r>
          </a:p>
          <a:p>
            <a:endParaRPr lang="es-AR" sz="2800" b="1" spc="39" dirty="0">
              <a:solidFill>
                <a:schemeClr val="tx2"/>
              </a:solidFill>
              <a:latin typeface="Gare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Grava a cualquier sujeto, persona física o jurídica</a:t>
            </a:r>
          </a:p>
          <a:p>
            <a:endParaRPr lang="es-AR" sz="2800" b="1" spc="39" dirty="0">
              <a:solidFill>
                <a:schemeClr val="tx2"/>
              </a:solidFill>
              <a:latin typeface="Gare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Tipos de contribuyentes: local o de convenio.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721F9F8-EC8B-7C7A-22A6-5C6510DCF281}"/>
              </a:ext>
            </a:extLst>
          </p:cNvPr>
          <p:cNvSpPr txBox="1"/>
          <p:nvPr/>
        </p:nvSpPr>
        <p:spPr>
          <a:xfrm>
            <a:off x="3174590" y="4264148"/>
            <a:ext cx="3914147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32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Hecho</a:t>
            </a:r>
            <a:r>
              <a:rPr lang="en-US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2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imponible</a:t>
            </a:r>
            <a:r>
              <a:rPr lang="en-US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 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2172AA6E-4B4F-2A66-9C57-2E802AC67205}"/>
              </a:ext>
            </a:extLst>
          </p:cNvPr>
          <p:cNvSpPr txBox="1"/>
          <p:nvPr/>
        </p:nvSpPr>
        <p:spPr>
          <a:xfrm>
            <a:off x="10892739" y="4264148"/>
            <a:ext cx="4519152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3200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Período</a:t>
            </a:r>
            <a:r>
              <a:rPr lang="en-US" sz="3200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fiscal  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9758A37B-D837-D396-EC20-0784F98F4CD9}"/>
              </a:ext>
            </a:extLst>
          </p:cNvPr>
          <p:cNvSpPr/>
          <p:nvPr/>
        </p:nvSpPr>
        <p:spPr>
          <a:xfrm>
            <a:off x="9982200" y="5464730"/>
            <a:ext cx="6846373" cy="4430521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Año calendario: de liquidación e ingreso mensual, con DDJJ anual.</a:t>
            </a:r>
          </a:p>
        </p:txBody>
      </p:sp>
    </p:spTree>
    <p:extLst>
      <p:ext uri="{BB962C8B-B14F-4D97-AF65-F5344CB8AC3E}">
        <p14:creationId xmlns:p14="http://schemas.microsoft.com/office/powerpoint/2010/main" val="1261910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228" y="0"/>
            <a:ext cx="8000772" cy="10287000"/>
          </a:xfrm>
          <a:custGeom>
            <a:avLst/>
            <a:gdLst/>
            <a:ahLst/>
            <a:cxnLst/>
            <a:rect l="l" t="t" r="r" b="b"/>
            <a:pathLst>
              <a:path w="8000772" h="10287000">
                <a:moveTo>
                  <a:pt x="0" y="0"/>
                </a:moveTo>
                <a:lnTo>
                  <a:pt x="8000772" y="0"/>
                </a:lnTo>
                <a:lnTo>
                  <a:pt x="80007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39" r="-50994"/>
            </a:stretch>
          </a:blipFill>
        </p:spPr>
        <p:txBody>
          <a:bodyPr/>
          <a:lstStyle/>
          <a:p>
            <a:endParaRPr lang="es-AR" dirty="0"/>
          </a:p>
        </p:txBody>
      </p:sp>
      <p:grpSp>
        <p:nvGrpSpPr>
          <p:cNvPr id="3" name="Group 3"/>
          <p:cNvGrpSpPr/>
          <p:nvPr/>
        </p:nvGrpSpPr>
        <p:grpSpPr>
          <a:xfrm>
            <a:off x="9962987" y="3093124"/>
            <a:ext cx="5854500" cy="4282281"/>
            <a:chOff x="0" y="-108947"/>
            <a:chExt cx="1556486" cy="1407326"/>
          </a:xfrm>
        </p:grpSpPr>
        <p:sp>
          <p:nvSpPr>
            <p:cNvPr id="4" name="Freeform 4"/>
            <p:cNvSpPr/>
            <p:nvPr/>
          </p:nvSpPr>
          <p:spPr>
            <a:xfrm>
              <a:off x="1066" y="-108947"/>
              <a:ext cx="1555420" cy="1021580"/>
            </a:xfrm>
            <a:custGeom>
              <a:avLst/>
              <a:gdLst/>
              <a:ahLst/>
              <a:cxnLst/>
              <a:rect l="l" t="t" r="r" b="b"/>
              <a:pathLst>
                <a:path w="1555420" h="1298379">
                  <a:moveTo>
                    <a:pt x="0" y="0"/>
                  </a:moveTo>
                  <a:lnTo>
                    <a:pt x="1555420" y="0"/>
                  </a:lnTo>
                  <a:lnTo>
                    <a:pt x="1555420" y="1298379"/>
                  </a:lnTo>
                  <a:lnTo>
                    <a:pt x="0" y="1298379"/>
                  </a:lnTo>
                  <a:close/>
                </a:path>
              </a:pathLst>
            </a:custGeom>
            <a:solidFill>
              <a:srgbClr val="21396D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5420" cy="1336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408249" y="7939841"/>
            <a:ext cx="1641488" cy="1620596"/>
          </a:xfrm>
          <a:custGeom>
            <a:avLst/>
            <a:gdLst/>
            <a:ahLst/>
            <a:cxnLst/>
            <a:rect l="l" t="t" r="r" b="b"/>
            <a:pathLst>
              <a:path w="1641488" h="1620596">
                <a:moveTo>
                  <a:pt x="0" y="0"/>
                </a:moveTo>
                <a:lnTo>
                  <a:pt x="1641488" y="0"/>
                </a:lnTo>
                <a:lnTo>
                  <a:pt x="1641488" y="1620596"/>
                </a:lnTo>
                <a:lnTo>
                  <a:pt x="0" y="1620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16560439" y="8581426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0" y="0"/>
                </a:moveTo>
                <a:lnTo>
                  <a:pt x="1727561" y="0"/>
                </a:lnTo>
                <a:lnTo>
                  <a:pt x="1727561" y="1705574"/>
                </a:lnTo>
                <a:lnTo>
                  <a:pt x="0" y="1705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0" name="Freeform 10"/>
          <p:cNvSpPr/>
          <p:nvPr/>
        </p:nvSpPr>
        <p:spPr>
          <a:xfrm flipH="1" flipV="1">
            <a:off x="0" y="0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1727561" y="1705574"/>
                </a:moveTo>
                <a:lnTo>
                  <a:pt x="0" y="1705574"/>
                </a:lnTo>
                <a:lnTo>
                  <a:pt x="0" y="0"/>
                </a:lnTo>
                <a:lnTo>
                  <a:pt x="1727561" y="0"/>
                </a:lnTo>
                <a:lnTo>
                  <a:pt x="1727561" y="170557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grpSp>
        <p:nvGrpSpPr>
          <p:cNvPr id="11" name="Group 11"/>
          <p:cNvGrpSpPr/>
          <p:nvPr/>
        </p:nvGrpSpPr>
        <p:grpSpPr>
          <a:xfrm>
            <a:off x="8744178" y="1335283"/>
            <a:ext cx="3086100" cy="1757841"/>
            <a:chOff x="0" y="0"/>
            <a:chExt cx="812800" cy="4629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62971"/>
            </a:xfrm>
            <a:custGeom>
              <a:avLst/>
              <a:gdLst/>
              <a:ahLst/>
              <a:cxnLst/>
              <a:rect l="l" t="t" r="r" b="b"/>
              <a:pathLst>
                <a:path w="812800" h="462971">
                  <a:moveTo>
                    <a:pt x="0" y="0"/>
                  </a:moveTo>
                  <a:lnTo>
                    <a:pt x="812800" y="0"/>
                  </a:lnTo>
                  <a:lnTo>
                    <a:pt x="812800" y="462971"/>
                  </a:lnTo>
                  <a:lnTo>
                    <a:pt x="0" y="462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50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48247" y="3623675"/>
            <a:ext cx="5693303" cy="2230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38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131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85% DE LA VENTA A LA PROVINCIA PRODUCTORA</a:t>
            </a:r>
          </a:p>
          <a:p>
            <a:pPr marL="457200" lvl="0" indent="-457200" algn="l">
              <a:lnSpc>
                <a:spcPts val="438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131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15% A LA PROVINCIA VENDEDORA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7400" y="1543477"/>
            <a:ext cx="95627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s-AR" sz="40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DISTRIBUCIÓN SEGÚN ART.13 CM </a:t>
            </a:r>
          </a:p>
          <a:p>
            <a:pPr marL="0" lvl="0" indent="0" algn="l"/>
            <a:r>
              <a:rPr lang="es-AR" sz="40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 ACTIVIDAD AGROPECUARIA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5584" y="3912222"/>
            <a:ext cx="7329430" cy="117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3391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PRODUCCIÓN EN UNA PROVINCIA Y VENTA EN OTRA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29481275-F0B3-CC8B-C2E8-741745F37A47}"/>
              </a:ext>
            </a:extLst>
          </p:cNvPr>
          <p:cNvGrpSpPr/>
          <p:nvPr/>
        </p:nvGrpSpPr>
        <p:grpSpPr>
          <a:xfrm>
            <a:off x="9966997" y="6690062"/>
            <a:ext cx="5854500" cy="4282281"/>
            <a:chOff x="0" y="-108947"/>
            <a:chExt cx="1556486" cy="1407326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B192799-27A6-D357-FEF3-60603C015C5D}"/>
                </a:ext>
              </a:extLst>
            </p:cNvPr>
            <p:cNvSpPr/>
            <p:nvPr/>
          </p:nvSpPr>
          <p:spPr>
            <a:xfrm>
              <a:off x="1066" y="-108947"/>
              <a:ext cx="1555420" cy="1069405"/>
            </a:xfrm>
            <a:custGeom>
              <a:avLst/>
              <a:gdLst/>
              <a:ahLst/>
              <a:cxnLst/>
              <a:rect l="l" t="t" r="r" b="b"/>
              <a:pathLst>
                <a:path w="1555420" h="1298379">
                  <a:moveTo>
                    <a:pt x="0" y="0"/>
                  </a:moveTo>
                  <a:lnTo>
                    <a:pt x="1555420" y="0"/>
                  </a:lnTo>
                  <a:lnTo>
                    <a:pt x="1555420" y="1298379"/>
                  </a:lnTo>
                  <a:lnTo>
                    <a:pt x="0" y="1298379"/>
                  </a:lnTo>
                  <a:close/>
                </a:path>
              </a:pathLst>
            </a:custGeom>
            <a:solidFill>
              <a:srgbClr val="21396D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844C2BE-66E9-0135-B435-6E7D17967080}"/>
                </a:ext>
              </a:extLst>
            </p:cNvPr>
            <p:cNvSpPr txBox="1"/>
            <p:nvPr/>
          </p:nvSpPr>
          <p:spPr>
            <a:xfrm>
              <a:off x="0" y="-38100"/>
              <a:ext cx="1555420" cy="1336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2"/>
                </a:lnSpc>
              </a:pPr>
              <a:endParaRPr/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F3DDED84-6AF8-C163-FE68-1696325FEE1A}"/>
              </a:ext>
            </a:extLst>
          </p:cNvPr>
          <p:cNvSpPr txBox="1"/>
          <p:nvPr/>
        </p:nvSpPr>
        <p:spPr>
          <a:xfrm>
            <a:off x="990600" y="7402449"/>
            <a:ext cx="7329430" cy="117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3391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PRODUCCIÓN Y VENTA EN LA MISMA PROVINCIA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76486D81-1198-1805-B34B-1DDA0F9961E5}"/>
              </a:ext>
            </a:extLst>
          </p:cNvPr>
          <p:cNvSpPr txBox="1"/>
          <p:nvPr/>
        </p:nvSpPr>
        <p:spPr>
          <a:xfrm>
            <a:off x="8329024" y="4308978"/>
            <a:ext cx="7329430" cy="7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8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→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9B6C9379-2E83-BB53-F7DA-11588726D14F}"/>
              </a:ext>
            </a:extLst>
          </p:cNvPr>
          <p:cNvSpPr txBox="1"/>
          <p:nvPr/>
        </p:nvSpPr>
        <p:spPr>
          <a:xfrm>
            <a:off x="8329024" y="7766669"/>
            <a:ext cx="7329430" cy="7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8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→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5527ED7-7C70-D2F6-BC22-B1BE97889036}"/>
              </a:ext>
            </a:extLst>
          </p:cNvPr>
          <p:cNvSpPr txBox="1"/>
          <p:nvPr/>
        </p:nvSpPr>
        <p:spPr>
          <a:xfrm>
            <a:off x="10017387" y="7233970"/>
            <a:ext cx="5693303" cy="2230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38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131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100% SOBRE LA VENTA POR LA ALÍCUOTA CORRESPONDIENTE: 0% EN STA. FE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AC037-C3F4-61B2-CFE8-8BEE477B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92BD226-AE3E-B1A9-D9FB-9DD1018FDD07}"/>
              </a:ext>
            </a:extLst>
          </p:cNvPr>
          <p:cNvSpPr txBox="1"/>
          <p:nvPr/>
        </p:nvSpPr>
        <p:spPr>
          <a:xfrm>
            <a:off x="2752156" y="2296545"/>
            <a:ext cx="12783687" cy="98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FORMULARIOS 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A87F8-5E54-0B63-32AF-07D29363E9D9}"/>
              </a:ext>
            </a:extLst>
          </p:cNvPr>
          <p:cNvSpPr/>
          <p:nvPr/>
        </p:nvSpPr>
        <p:spPr>
          <a:xfrm>
            <a:off x="1639151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44EA50-38E7-F361-72EA-08A294752FC7}"/>
              </a:ext>
            </a:extLst>
          </p:cNvPr>
          <p:cNvSpPr/>
          <p:nvPr/>
        </p:nvSpPr>
        <p:spPr>
          <a:xfrm>
            <a:off x="14795018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92CA25A-4841-2C57-88AD-74137DE2359D}"/>
              </a:ext>
            </a:extLst>
          </p:cNvPr>
          <p:cNvSpPr txBox="1"/>
          <p:nvPr/>
        </p:nvSpPr>
        <p:spPr>
          <a:xfrm>
            <a:off x="855492" y="6881627"/>
            <a:ext cx="3417706" cy="1001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INSCRIPCIÓN INICIAL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A92C828-5826-C8C7-7BB3-0E8204453E7C}"/>
              </a:ext>
            </a:extLst>
          </p:cNvPr>
          <p:cNvSpPr txBox="1"/>
          <p:nvPr/>
        </p:nvSpPr>
        <p:spPr>
          <a:xfrm>
            <a:off x="9987015" y="6895456"/>
            <a:ext cx="2609763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DDJJ: MENSUL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935946A-2D29-1E31-8A46-48B44188C874}"/>
              </a:ext>
            </a:extLst>
          </p:cNvPr>
          <p:cNvSpPr txBox="1"/>
          <p:nvPr/>
        </p:nvSpPr>
        <p:spPr>
          <a:xfrm>
            <a:off x="14549119" y="6881627"/>
            <a:ext cx="2445409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DDJJ ANUAL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C685DCD-2590-59DE-3C9D-E36694A5DAC6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3E8C66E-1C7B-D5D1-D0BF-AE987EC3DDCD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756CD0A-6789-C633-CDB4-9CB909C6D798}"/>
              </a:ext>
            </a:extLst>
          </p:cNvPr>
          <p:cNvSpPr/>
          <p:nvPr/>
        </p:nvSpPr>
        <p:spPr>
          <a:xfrm>
            <a:off x="13813968" y="4327947"/>
            <a:ext cx="981050" cy="1070590"/>
          </a:xfrm>
          <a:custGeom>
            <a:avLst/>
            <a:gdLst/>
            <a:ahLst/>
            <a:cxnLst/>
            <a:rect l="l" t="t" r="r" b="b"/>
            <a:pathLst>
              <a:path w="981050" h="1070590">
                <a:moveTo>
                  <a:pt x="0" y="0"/>
                </a:moveTo>
                <a:lnTo>
                  <a:pt x="981050" y="0"/>
                </a:lnTo>
                <a:lnTo>
                  <a:pt x="981050" y="1070590"/>
                </a:lnTo>
                <a:lnTo>
                  <a:pt x="0" y="107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709054FC-AE47-472E-2D3F-98B8604C5B5B}"/>
              </a:ext>
            </a:extLst>
          </p:cNvPr>
          <p:cNvSpPr/>
          <p:nvPr/>
        </p:nvSpPr>
        <p:spPr>
          <a:xfrm>
            <a:off x="5828600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40A52DD-06F7-8076-F8C9-0314B43A4DD8}"/>
              </a:ext>
            </a:extLst>
          </p:cNvPr>
          <p:cNvSpPr/>
          <p:nvPr/>
        </p:nvSpPr>
        <p:spPr>
          <a:xfrm>
            <a:off x="10366703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2B9065A8-A5A0-C4B5-C301-82A20F7D7660}"/>
              </a:ext>
            </a:extLst>
          </p:cNvPr>
          <p:cNvSpPr txBox="1"/>
          <p:nvPr/>
        </p:nvSpPr>
        <p:spPr>
          <a:xfrm>
            <a:off x="5044941" y="6895456"/>
            <a:ext cx="341770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MODIFICACIONES 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EEFDDE4B-2F0B-0D98-5303-90724C55D085}"/>
              </a:ext>
            </a:extLst>
          </p:cNvPr>
          <p:cNvSpPr txBox="1"/>
          <p:nvPr/>
        </p:nvSpPr>
        <p:spPr>
          <a:xfrm>
            <a:off x="1598409" y="5560636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01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ACB84D89-4296-67EC-2ED1-D1762EB4C21C}"/>
              </a:ext>
            </a:extLst>
          </p:cNvPr>
          <p:cNvSpPr txBox="1"/>
          <p:nvPr/>
        </p:nvSpPr>
        <p:spPr>
          <a:xfrm>
            <a:off x="5826654" y="5586881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02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389ED635-39F4-BE4F-01F3-04264DE577E3}"/>
              </a:ext>
            </a:extLst>
          </p:cNvPr>
          <p:cNvSpPr txBox="1"/>
          <p:nvPr/>
        </p:nvSpPr>
        <p:spPr>
          <a:xfrm>
            <a:off x="10380681" y="5560636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03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0495C28C-77D4-201B-2DDC-A67EF54CA529}"/>
              </a:ext>
            </a:extLst>
          </p:cNvPr>
          <p:cNvSpPr txBox="1"/>
          <p:nvPr/>
        </p:nvSpPr>
        <p:spPr>
          <a:xfrm>
            <a:off x="14781040" y="5560635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05</a:t>
            </a:r>
          </a:p>
        </p:txBody>
      </p:sp>
    </p:spTree>
    <p:extLst>
      <p:ext uri="{BB962C8B-B14F-4D97-AF65-F5344CB8AC3E}">
        <p14:creationId xmlns:p14="http://schemas.microsoft.com/office/powerpoint/2010/main" val="561943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79947-A6F4-60AD-9F76-7C3DFF72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480FEC33-FE80-60C3-468F-EEA10918725D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760CF2F-7188-8B66-517D-8B9238BF42A6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34709F7-21C0-A9FC-0424-059F35076FAB}"/>
              </a:ext>
            </a:extLst>
          </p:cNvPr>
          <p:cNvSpPr txBox="1"/>
          <p:nvPr/>
        </p:nvSpPr>
        <p:spPr>
          <a:xfrm>
            <a:off x="1110178" y="1493468"/>
            <a:ext cx="16078941" cy="93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54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ANTICIPOS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58DB4DB-33AC-36B7-DE35-E6A22EBF4BDF}"/>
              </a:ext>
            </a:extLst>
          </p:cNvPr>
          <p:cNvSpPr txBox="1"/>
          <p:nvPr/>
        </p:nvSpPr>
        <p:spPr>
          <a:xfrm>
            <a:off x="356549" y="3280806"/>
            <a:ext cx="16078941" cy="281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LOS 3 PRIMEROS MESES DEL AÑO CALENDARIO SE CALCULAN SEGÚN COEFICIENTES AÑO ANTERIOR</a:t>
            </a:r>
          </a:p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162D7A3-8C19-7A3E-D9CD-A380EA880F0C}"/>
              </a:ext>
            </a:extLst>
          </p:cNvPr>
          <p:cNvSpPr txBox="1"/>
          <p:nvPr/>
        </p:nvSpPr>
        <p:spPr>
          <a:xfrm>
            <a:off x="340507" y="5417699"/>
            <a:ext cx="16078941" cy="281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PARTIR DEL 4º MES: CON LOS NUEVOS COEFICIENTES Y RETROACTIVOS A ENERO</a:t>
            </a:r>
          </a:p>
        </p:txBody>
      </p:sp>
    </p:spTree>
    <p:extLst>
      <p:ext uri="{BB962C8B-B14F-4D97-AF65-F5344CB8AC3E}">
        <p14:creationId xmlns:p14="http://schemas.microsoft.com/office/powerpoint/2010/main" val="18692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28D7-0A75-5DA6-614D-B27B24031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7AECEE89-DB81-9099-7680-2E6C511FF048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17C6DE0-85D0-80D3-A7E0-B455604C73FF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B4CA87D-FEA7-9049-822A-AC375C6AA6AF}"/>
              </a:ext>
            </a:extLst>
          </p:cNvPr>
          <p:cNvSpPr txBox="1"/>
          <p:nvPr/>
        </p:nvSpPr>
        <p:spPr>
          <a:xfrm>
            <a:off x="1104529" y="1456907"/>
            <a:ext cx="16078941" cy="93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54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PAGOS A CUENTA DE IIBB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0DFBEC4-7A4D-B8FD-E765-6C836332FC2D}"/>
              </a:ext>
            </a:extLst>
          </p:cNvPr>
          <p:cNvSpPr txBox="1"/>
          <p:nvPr/>
        </p:nvSpPr>
        <p:spPr>
          <a:xfrm>
            <a:off x="533400" y="3046429"/>
            <a:ext cx="16078941" cy="184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RETENCIONES Y PERCEPCIONES </a:t>
            </a:r>
          </a:p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EEEC47B-C17B-2F52-0303-9BED6266A5BB}"/>
              </a:ext>
            </a:extLst>
          </p:cNvPr>
          <p:cNvSpPr txBox="1"/>
          <p:nvPr/>
        </p:nvSpPr>
        <p:spPr>
          <a:xfrm>
            <a:off x="304800" y="4947318"/>
            <a:ext cx="16078941" cy="281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SIRCREB (SISTEMA DE RETENCIONES SOBRE LOS CRÉDITOS BANCARIOS)</a:t>
            </a:r>
          </a:p>
        </p:txBody>
      </p:sp>
    </p:spTree>
    <p:extLst>
      <p:ext uri="{BB962C8B-B14F-4D97-AF65-F5344CB8AC3E}">
        <p14:creationId xmlns:p14="http://schemas.microsoft.com/office/powerpoint/2010/main" val="42228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F5FE-3D58-B7E7-7740-BF14686D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7DE8F7-75B1-F3A2-4451-46595A64E5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DC650FA-0A46-F9FE-3FC3-FFBF8F056162}"/>
              </a:ext>
            </a:extLst>
          </p:cNvPr>
          <p:cNvGrpSpPr/>
          <p:nvPr/>
        </p:nvGrpSpPr>
        <p:grpSpPr>
          <a:xfrm>
            <a:off x="715834" y="791494"/>
            <a:ext cx="16856331" cy="8704013"/>
            <a:chOff x="0" y="0"/>
            <a:chExt cx="4439528" cy="229241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793F53-B48C-8554-2911-BB0A609B3525}"/>
                </a:ext>
              </a:extLst>
            </p:cNvPr>
            <p:cNvSpPr/>
            <p:nvPr/>
          </p:nvSpPr>
          <p:spPr>
            <a:xfrm>
              <a:off x="0" y="0"/>
              <a:ext cx="4439527" cy="2292415"/>
            </a:xfrm>
            <a:custGeom>
              <a:avLst/>
              <a:gdLst/>
              <a:ahLst/>
              <a:cxnLst/>
              <a:rect l="l" t="t" r="r" b="b"/>
              <a:pathLst>
                <a:path w="4439527" h="2292415">
                  <a:moveTo>
                    <a:pt x="0" y="0"/>
                  </a:moveTo>
                  <a:lnTo>
                    <a:pt x="4439527" y="0"/>
                  </a:lnTo>
                  <a:lnTo>
                    <a:pt x="4439527" y="2292415"/>
                  </a:lnTo>
                  <a:lnTo>
                    <a:pt x="0" y="229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1650576-B55B-C4DE-FFB8-EDCF9AE5051B}"/>
                </a:ext>
              </a:extLst>
            </p:cNvPr>
            <p:cNvSpPr txBox="1"/>
            <p:nvPr/>
          </p:nvSpPr>
          <p:spPr>
            <a:xfrm>
              <a:off x="0" y="-238125"/>
              <a:ext cx="4439528" cy="2530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6764569-2FA9-4FDD-42D3-BCA162D49D87}"/>
              </a:ext>
            </a:extLst>
          </p:cNvPr>
          <p:cNvSpPr txBox="1"/>
          <p:nvPr/>
        </p:nvSpPr>
        <p:spPr>
          <a:xfrm>
            <a:off x="4246941" y="1805293"/>
            <a:ext cx="9794118" cy="162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s-AR" sz="5553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DETERMINACIÓN DEL MONTO A INGRESAR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F376B87F-7CBC-5CB1-7F4D-73480F8B0FCD}"/>
              </a:ext>
            </a:extLst>
          </p:cNvPr>
          <p:cNvSpPr/>
          <p:nvPr/>
        </p:nvSpPr>
        <p:spPr>
          <a:xfrm>
            <a:off x="1746067" y="4390957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IMPUESTO DETERMINADO 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BFABE430-E105-896D-791B-1AB1BAAE4186}"/>
              </a:ext>
            </a:extLst>
          </p:cNvPr>
          <p:cNvSpPr/>
          <p:nvPr/>
        </p:nvSpPr>
        <p:spPr>
          <a:xfrm>
            <a:off x="7500428" y="4376920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RETENCIONES/ PERCEPCIONES DE IIBB SUFRIDAS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45E75C2D-BCA0-68E5-BA76-F2E6FE549EF7}"/>
              </a:ext>
            </a:extLst>
          </p:cNvPr>
          <p:cNvSpPr/>
          <p:nvPr/>
        </p:nvSpPr>
        <p:spPr>
          <a:xfrm>
            <a:off x="13254789" y="4373647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IIBB A INGRESAR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770BB534-DD12-BDDF-F590-0DB8F907D364}"/>
              </a:ext>
            </a:extLst>
          </p:cNvPr>
          <p:cNvSpPr/>
          <p:nvPr/>
        </p:nvSpPr>
        <p:spPr>
          <a:xfrm>
            <a:off x="5504819" y="5517191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9510B420-BB1C-0B10-BE1A-8E1CF957D220}"/>
              </a:ext>
            </a:extLst>
          </p:cNvPr>
          <p:cNvSpPr/>
          <p:nvPr/>
        </p:nvSpPr>
        <p:spPr>
          <a:xfrm>
            <a:off x="11301573" y="5488704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4599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5242-64F6-B17B-3046-B8D70650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A28B9B-6144-1091-84D3-316F469BE4B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8CCC6B2-C486-3C66-0F1C-1D1795640BF1}"/>
              </a:ext>
            </a:extLst>
          </p:cNvPr>
          <p:cNvGrpSpPr/>
          <p:nvPr/>
        </p:nvGrpSpPr>
        <p:grpSpPr>
          <a:xfrm>
            <a:off x="715831" y="791493"/>
            <a:ext cx="16856331" cy="8704013"/>
            <a:chOff x="0" y="0"/>
            <a:chExt cx="4439528" cy="229241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CAA8EF1-647C-9F0A-C535-AF375F567385}"/>
                </a:ext>
              </a:extLst>
            </p:cNvPr>
            <p:cNvSpPr/>
            <p:nvPr/>
          </p:nvSpPr>
          <p:spPr>
            <a:xfrm>
              <a:off x="0" y="0"/>
              <a:ext cx="4439527" cy="2292415"/>
            </a:xfrm>
            <a:custGeom>
              <a:avLst/>
              <a:gdLst/>
              <a:ahLst/>
              <a:cxnLst/>
              <a:rect l="l" t="t" r="r" b="b"/>
              <a:pathLst>
                <a:path w="4439527" h="2292415">
                  <a:moveTo>
                    <a:pt x="0" y="0"/>
                  </a:moveTo>
                  <a:lnTo>
                    <a:pt x="4439527" y="0"/>
                  </a:lnTo>
                  <a:lnTo>
                    <a:pt x="4439527" y="2292415"/>
                  </a:lnTo>
                  <a:lnTo>
                    <a:pt x="0" y="229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86672A-DBB2-31CB-6D2D-756448FE76F4}"/>
                </a:ext>
              </a:extLst>
            </p:cNvPr>
            <p:cNvSpPr txBox="1"/>
            <p:nvPr/>
          </p:nvSpPr>
          <p:spPr>
            <a:xfrm>
              <a:off x="0" y="-238125"/>
              <a:ext cx="4439528" cy="2530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F33187E5-08D3-EEF4-8806-C5B287C1422C}"/>
              </a:ext>
            </a:extLst>
          </p:cNvPr>
          <p:cNvSpPr txBox="1"/>
          <p:nvPr/>
        </p:nvSpPr>
        <p:spPr>
          <a:xfrm>
            <a:off x="4246938" y="1485900"/>
            <a:ext cx="9794118" cy="81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n-US" sz="5553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IMPUESTO A LOS SELLOS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F9866E6-0925-13C1-D422-C5CDFD660DF6}"/>
              </a:ext>
            </a:extLst>
          </p:cNvPr>
          <p:cNvSpPr txBox="1"/>
          <p:nvPr/>
        </p:nvSpPr>
        <p:spPr>
          <a:xfrm>
            <a:off x="2438400" y="1895660"/>
            <a:ext cx="9794118" cy="68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s-AR" sz="20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(IMPUESTO A LA SEGURIDAD JURÍDICA)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8AD62-EC07-98BA-A514-742AA1E6AD5C}"/>
              </a:ext>
            </a:extLst>
          </p:cNvPr>
          <p:cNvSpPr txBox="1"/>
          <p:nvPr/>
        </p:nvSpPr>
        <p:spPr>
          <a:xfrm>
            <a:off x="1333500" y="3096913"/>
            <a:ext cx="15621000" cy="4784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SE APLICA SOBRE ACUERDOS O CONTRATOS ONEROSOS</a:t>
            </a:r>
          </a:p>
          <a:p>
            <a:pPr marL="571500" lvl="0" indent="-571500" algn="ctr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rgbClr val="21396D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TIENE QUE HABER CONFORMIDAD DE AMBAS PARTES (FIRMAS)</a:t>
            </a:r>
          </a:p>
          <a:p>
            <a:pPr marL="571500" lvl="0" indent="-571500" algn="ctr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rgbClr val="21396D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SI NO ESTÁ DETERMINADO EL VALOR, SE HACE UNA APROXIMACIÓN</a:t>
            </a:r>
          </a:p>
        </p:txBody>
      </p:sp>
    </p:spTree>
    <p:extLst>
      <p:ext uri="{BB962C8B-B14F-4D97-AF65-F5344CB8AC3E}">
        <p14:creationId xmlns:p14="http://schemas.microsoft.com/office/powerpoint/2010/main" val="1608558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E915-EE08-997C-0981-1578DE79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59E3D3-4C6B-4173-F5F5-B405CB54ECE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06DB2FB-319F-4BC2-0BF6-7957D599072C}"/>
              </a:ext>
            </a:extLst>
          </p:cNvPr>
          <p:cNvSpPr txBox="1"/>
          <p:nvPr/>
        </p:nvSpPr>
        <p:spPr>
          <a:xfrm>
            <a:off x="4246938" y="1485900"/>
            <a:ext cx="9794118" cy="81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n-US" sz="5553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PARA EL AÑO 2025: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AC834F-8D12-A245-759E-44BA36BA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2" y="2879043"/>
            <a:ext cx="16911770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24A37-E034-FAAA-BCC0-3F181EA80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31EC113-8737-EE90-1ECB-34F51DDF61B6}"/>
              </a:ext>
            </a:extLst>
          </p:cNvPr>
          <p:cNvSpPr txBox="1"/>
          <p:nvPr/>
        </p:nvSpPr>
        <p:spPr>
          <a:xfrm>
            <a:off x="1498105" y="542554"/>
            <a:ext cx="10134600" cy="196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IMPUESTO INMOBILIARIO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31E791-D827-7415-3F11-66479BD7F6CB}"/>
              </a:ext>
            </a:extLst>
          </p:cNvPr>
          <p:cNvSpPr/>
          <p:nvPr/>
        </p:nvSpPr>
        <p:spPr>
          <a:xfrm>
            <a:off x="3520581" y="4365638"/>
            <a:ext cx="925853" cy="1032899"/>
          </a:xfrm>
          <a:custGeom>
            <a:avLst/>
            <a:gdLst/>
            <a:ahLst/>
            <a:cxnLst/>
            <a:rect l="l" t="t" r="r" b="b"/>
            <a:pathLst>
              <a:path w="925853" h="1032899">
                <a:moveTo>
                  <a:pt x="0" y="0"/>
                </a:moveTo>
                <a:lnTo>
                  <a:pt x="925853" y="0"/>
                </a:lnTo>
                <a:lnTo>
                  <a:pt x="925853" y="1032899"/>
                </a:lnTo>
                <a:lnTo>
                  <a:pt x="0" y="103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15C0466-F2E5-6AE1-2A5E-B5DE78689943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91A2825-DDCD-58BA-7441-BCBDAEB6958A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9062B9-69D6-E30C-B0B2-01BB6FA711F3}"/>
              </a:ext>
            </a:extLst>
          </p:cNvPr>
          <p:cNvSpPr/>
          <p:nvPr/>
        </p:nvSpPr>
        <p:spPr>
          <a:xfrm>
            <a:off x="8596882" y="4334970"/>
            <a:ext cx="1094236" cy="1094236"/>
          </a:xfrm>
          <a:custGeom>
            <a:avLst/>
            <a:gdLst/>
            <a:ahLst/>
            <a:cxnLst/>
            <a:rect l="l" t="t" r="r" b="b"/>
            <a:pathLst>
              <a:path w="1094236" h="1094236">
                <a:moveTo>
                  <a:pt x="0" y="0"/>
                </a:moveTo>
                <a:lnTo>
                  <a:pt x="1094236" y="0"/>
                </a:lnTo>
                <a:lnTo>
                  <a:pt x="1094236" y="1094235"/>
                </a:lnTo>
                <a:lnTo>
                  <a:pt x="0" y="109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4B97040-D7E8-F2A1-8B00-33E7A22069AB}"/>
              </a:ext>
            </a:extLst>
          </p:cNvPr>
          <p:cNvSpPr txBox="1"/>
          <p:nvPr/>
        </p:nvSpPr>
        <p:spPr>
          <a:xfrm>
            <a:off x="152400" y="2791474"/>
            <a:ext cx="11570196" cy="7207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IMPUESTO ANUAL QUE SE ABONA EN CUOTAS.</a:t>
            </a: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chemeClr val="bg1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EL VALOR FISCAL SE DETERMINA TENIENDO EN CUENTA LA APTITUD DE LA TIERRA, HAS, ETC.</a:t>
            </a: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chemeClr val="bg1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A ESTO SE LO REDUCE POR EL COEFICIENTE QUE DETERMINE EL CÓDIGO FISCAL DE CADA PROVINCIA.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C3B621E-DE8F-C98C-BDDE-2E5C7ECDA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2596" y="0"/>
            <a:ext cx="665282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EE7C-7DF6-606B-F3FF-98DAF60C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8D95FE-5534-2B1B-50EF-10C17C83E2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A647051-D8D3-810C-0B05-6708547CC88E}"/>
              </a:ext>
            </a:extLst>
          </p:cNvPr>
          <p:cNvGrpSpPr/>
          <p:nvPr/>
        </p:nvGrpSpPr>
        <p:grpSpPr>
          <a:xfrm>
            <a:off x="715834" y="791494"/>
            <a:ext cx="16856331" cy="8704013"/>
            <a:chOff x="0" y="0"/>
            <a:chExt cx="4439528" cy="229241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CCC820-FB71-015A-547A-E53D0EC67393}"/>
                </a:ext>
              </a:extLst>
            </p:cNvPr>
            <p:cNvSpPr/>
            <p:nvPr/>
          </p:nvSpPr>
          <p:spPr>
            <a:xfrm>
              <a:off x="0" y="0"/>
              <a:ext cx="4439527" cy="2292415"/>
            </a:xfrm>
            <a:custGeom>
              <a:avLst/>
              <a:gdLst/>
              <a:ahLst/>
              <a:cxnLst/>
              <a:rect l="l" t="t" r="r" b="b"/>
              <a:pathLst>
                <a:path w="4439527" h="2292415">
                  <a:moveTo>
                    <a:pt x="0" y="0"/>
                  </a:moveTo>
                  <a:lnTo>
                    <a:pt x="4439527" y="0"/>
                  </a:lnTo>
                  <a:lnTo>
                    <a:pt x="4439527" y="2292415"/>
                  </a:lnTo>
                  <a:lnTo>
                    <a:pt x="0" y="229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6ECD090-A877-912F-F9F1-973D94CF8DBF}"/>
                </a:ext>
              </a:extLst>
            </p:cNvPr>
            <p:cNvSpPr txBox="1"/>
            <p:nvPr/>
          </p:nvSpPr>
          <p:spPr>
            <a:xfrm>
              <a:off x="0" y="-238125"/>
              <a:ext cx="4439528" cy="2530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AA8641E4-BAA8-2B90-9B4C-F051CE520717}"/>
              </a:ext>
            </a:extLst>
          </p:cNvPr>
          <p:cNvSpPr/>
          <p:nvPr/>
        </p:nvSpPr>
        <p:spPr>
          <a:xfrm>
            <a:off x="11236328" y="4158035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C153A7F-3370-8676-9D6B-A131296AFF94}"/>
              </a:ext>
            </a:extLst>
          </p:cNvPr>
          <p:cNvSpPr/>
          <p:nvPr/>
        </p:nvSpPr>
        <p:spPr>
          <a:xfrm>
            <a:off x="2355382" y="791493"/>
            <a:ext cx="14559978" cy="8704013"/>
          </a:xfrm>
          <a:prstGeom prst="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AR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6CAD4942-C1D8-4E95-2B6B-96B41A22404D}"/>
              </a:ext>
            </a:extLst>
          </p:cNvPr>
          <p:cNvSpPr/>
          <p:nvPr/>
        </p:nvSpPr>
        <p:spPr>
          <a:xfrm>
            <a:off x="11905245" y="3498315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IMP.A PAGAR</a:t>
            </a: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(en cuotas)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6F21111E-D5AF-DE6A-4937-3CA56348F9E7}"/>
              </a:ext>
            </a:extLst>
          </p:cNvPr>
          <p:cNvSpPr/>
          <p:nvPr/>
        </p:nvSpPr>
        <p:spPr>
          <a:xfrm>
            <a:off x="6900641" y="3498315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POR EL COEFICIENTE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4831EF4A-B6A9-DDCE-5287-3FCEA74C74AF}"/>
              </a:ext>
            </a:extLst>
          </p:cNvPr>
          <p:cNvSpPr/>
          <p:nvPr/>
        </p:nvSpPr>
        <p:spPr>
          <a:xfrm>
            <a:off x="1890526" y="3461335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VALUACIÓN FISCAL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FD8E237-E66B-CA8A-0291-A24FD8009D8C}"/>
              </a:ext>
            </a:extLst>
          </p:cNvPr>
          <p:cNvSpPr/>
          <p:nvPr/>
        </p:nvSpPr>
        <p:spPr>
          <a:xfrm>
            <a:off x="5293218" y="4573119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B904D0DA-13D8-07F6-D696-22A96C5464D3}"/>
              </a:ext>
            </a:extLst>
          </p:cNvPr>
          <p:cNvSpPr/>
          <p:nvPr/>
        </p:nvSpPr>
        <p:spPr>
          <a:xfrm>
            <a:off x="10345092" y="4610099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79342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0" y="381529"/>
            <a:ext cx="9477458" cy="9523941"/>
            <a:chOff x="0" y="0"/>
            <a:chExt cx="2496121" cy="2508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6121" cy="2508363"/>
            </a:xfrm>
            <a:custGeom>
              <a:avLst/>
              <a:gdLst/>
              <a:ahLst/>
              <a:cxnLst/>
              <a:rect l="l" t="t" r="r" b="b"/>
              <a:pathLst>
                <a:path w="2496121" h="2508363">
                  <a:moveTo>
                    <a:pt x="7352" y="0"/>
                  </a:moveTo>
                  <a:lnTo>
                    <a:pt x="2488769" y="0"/>
                  </a:lnTo>
                  <a:cubicBezTo>
                    <a:pt x="2492829" y="0"/>
                    <a:pt x="2496121" y="3292"/>
                    <a:pt x="2496121" y="7352"/>
                  </a:cubicBezTo>
                  <a:lnTo>
                    <a:pt x="2496121" y="2501011"/>
                  </a:lnTo>
                  <a:cubicBezTo>
                    <a:pt x="2496121" y="2505072"/>
                    <a:pt x="2492829" y="2508363"/>
                    <a:pt x="2488769" y="2508363"/>
                  </a:cubicBezTo>
                  <a:lnTo>
                    <a:pt x="7352" y="2508363"/>
                  </a:lnTo>
                  <a:cubicBezTo>
                    <a:pt x="5402" y="2508363"/>
                    <a:pt x="3532" y="2507588"/>
                    <a:pt x="2153" y="2506210"/>
                  </a:cubicBezTo>
                  <a:cubicBezTo>
                    <a:pt x="775" y="2504831"/>
                    <a:pt x="0" y="2502961"/>
                    <a:pt x="0" y="2501011"/>
                  </a:cubicBezTo>
                  <a:lnTo>
                    <a:pt x="0" y="7352"/>
                  </a:lnTo>
                  <a:cubicBezTo>
                    <a:pt x="0" y="3292"/>
                    <a:pt x="3292" y="0"/>
                    <a:pt x="735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6121" cy="254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9988" y="2171700"/>
            <a:ext cx="7401011" cy="1598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PARTICULARIDADES PARA EL AÑO 2025: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95342" y="1485900"/>
            <a:ext cx="8892670" cy="654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s-AR" sz="48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ARTICULO 3 BIS: Creación del GRAN PROPIETARIO RURAL:  alcanza a propietarios de más de 500 has. Se incrementa en un 40% el valor del inmobiliario.</a:t>
            </a:r>
            <a:endParaRPr lang="en-US" sz="48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0" name="Freeform 10"/>
          <p:cNvSpPr/>
          <p:nvPr/>
        </p:nvSpPr>
        <p:spPr>
          <a:xfrm rot="8495278">
            <a:off x="-1061330" y="-383139"/>
            <a:ext cx="4180060" cy="2090030"/>
          </a:xfrm>
          <a:custGeom>
            <a:avLst/>
            <a:gdLst/>
            <a:ahLst/>
            <a:cxnLst/>
            <a:rect l="l" t="t" r="r" b="b"/>
            <a:pathLst>
              <a:path w="4180060" h="2090030">
                <a:moveTo>
                  <a:pt x="0" y="0"/>
                </a:moveTo>
                <a:lnTo>
                  <a:pt x="4180060" y="0"/>
                </a:lnTo>
                <a:lnTo>
                  <a:pt x="4180060" y="2090030"/>
                </a:lnTo>
                <a:lnTo>
                  <a:pt x="0" y="209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52358" y="1823819"/>
            <a:ext cx="4486844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6643" b="1" u="sng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Evolución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2218581" y="3743897"/>
            <a:ext cx="3723487" cy="3548806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0" name="TextBox 10"/>
          <p:cNvSpPr txBox="1"/>
          <p:nvPr/>
        </p:nvSpPr>
        <p:spPr>
          <a:xfrm>
            <a:off x="2369449" y="4650656"/>
            <a:ext cx="3421750" cy="15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Imp. a las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actividades</a:t>
            </a: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lucrativas</a:t>
            </a:r>
            <a:endParaRPr lang="en-US" sz="36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/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0A99E2E-855B-8481-5E95-A3671615B9BF}"/>
              </a:ext>
            </a:extLst>
          </p:cNvPr>
          <p:cNvSpPr/>
          <p:nvPr/>
        </p:nvSpPr>
        <p:spPr>
          <a:xfrm>
            <a:off x="7634037" y="3743897"/>
            <a:ext cx="3723487" cy="3548806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A6FB7E3-A52F-8102-8535-122D9E2FAAA6}"/>
              </a:ext>
            </a:extLst>
          </p:cNvPr>
          <p:cNvSpPr/>
          <p:nvPr/>
        </p:nvSpPr>
        <p:spPr>
          <a:xfrm>
            <a:off x="13051024" y="3633486"/>
            <a:ext cx="3723487" cy="3548806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0DB82057-4813-97D9-8811-397DC3C49EBD}"/>
              </a:ext>
            </a:extLst>
          </p:cNvPr>
          <p:cNvSpPr txBox="1"/>
          <p:nvPr/>
        </p:nvSpPr>
        <p:spPr>
          <a:xfrm>
            <a:off x="7781660" y="5003511"/>
            <a:ext cx="3421750" cy="1029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Derecho de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patentes</a:t>
            </a:r>
            <a:endParaRPr lang="en-US" sz="36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11424D03-FD6E-913B-8A59-E356BF7C0184}"/>
              </a:ext>
            </a:extLst>
          </p:cNvPr>
          <p:cNvSpPr txBox="1"/>
          <p:nvPr/>
        </p:nvSpPr>
        <p:spPr>
          <a:xfrm>
            <a:off x="13201892" y="4490550"/>
            <a:ext cx="3421750" cy="15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Imp. a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los</a:t>
            </a: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Ingresos</a:t>
            </a: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Brutos</a:t>
            </a:r>
            <a:endParaRPr lang="en-US" sz="36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85CD158A-277D-8DF1-E17F-805394196227}"/>
              </a:ext>
            </a:extLst>
          </p:cNvPr>
          <p:cNvSpPr txBox="1"/>
          <p:nvPr/>
        </p:nvSpPr>
        <p:spPr>
          <a:xfrm>
            <a:off x="8783525" y="2810308"/>
            <a:ext cx="1418020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1975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0A45ABE0-48BF-3F2C-08C0-482729868796}"/>
              </a:ext>
            </a:extLst>
          </p:cNvPr>
          <p:cNvSpPr txBox="1"/>
          <p:nvPr/>
        </p:nvSpPr>
        <p:spPr>
          <a:xfrm>
            <a:off x="14203757" y="2709231"/>
            <a:ext cx="1418020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1977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9043407C-33B1-9979-2238-B613D4773B1A}"/>
              </a:ext>
            </a:extLst>
          </p:cNvPr>
          <p:cNvSpPr txBox="1"/>
          <p:nvPr/>
        </p:nvSpPr>
        <p:spPr>
          <a:xfrm>
            <a:off x="3371314" y="2824416"/>
            <a:ext cx="1418020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1948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9D457-025E-7A00-F141-8B886152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CEC1DE-40BF-06EA-74AB-AE07B9C340B4}"/>
              </a:ext>
            </a:extLst>
          </p:cNvPr>
          <p:cNvGrpSpPr/>
          <p:nvPr/>
        </p:nvGrpSpPr>
        <p:grpSpPr>
          <a:xfrm>
            <a:off x="8382000" y="381529"/>
            <a:ext cx="9477458" cy="9523941"/>
            <a:chOff x="0" y="0"/>
            <a:chExt cx="2496121" cy="250836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424FC2F-325A-5D2F-37A5-D6BD2574A558}"/>
                </a:ext>
              </a:extLst>
            </p:cNvPr>
            <p:cNvSpPr/>
            <p:nvPr/>
          </p:nvSpPr>
          <p:spPr>
            <a:xfrm>
              <a:off x="0" y="0"/>
              <a:ext cx="2496121" cy="2508363"/>
            </a:xfrm>
            <a:custGeom>
              <a:avLst/>
              <a:gdLst/>
              <a:ahLst/>
              <a:cxnLst/>
              <a:rect l="l" t="t" r="r" b="b"/>
              <a:pathLst>
                <a:path w="2496121" h="2508363">
                  <a:moveTo>
                    <a:pt x="7352" y="0"/>
                  </a:moveTo>
                  <a:lnTo>
                    <a:pt x="2488769" y="0"/>
                  </a:lnTo>
                  <a:cubicBezTo>
                    <a:pt x="2492829" y="0"/>
                    <a:pt x="2496121" y="3292"/>
                    <a:pt x="2496121" y="7352"/>
                  </a:cubicBezTo>
                  <a:lnTo>
                    <a:pt x="2496121" y="2501011"/>
                  </a:lnTo>
                  <a:cubicBezTo>
                    <a:pt x="2496121" y="2505072"/>
                    <a:pt x="2492829" y="2508363"/>
                    <a:pt x="2488769" y="2508363"/>
                  </a:cubicBezTo>
                  <a:lnTo>
                    <a:pt x="7352" y="2508363"/>
                  </a:lnTo>
                  <a:cubicBezTo>
                    <a:pt x="5402" y="2508363"/>
                    <a:pt x="3532" y="2507588"/>
                    <a:pt x="2153" y="2506210"/>
                  </a:cubicBezTo>
                  <a:cubicBezTo>
                    <a:pt x="775" y="2504831"/>
                    <a:pt x="0" y="2502961"/>
                    <a:pt x="0" y="2501011"/>
                  </a:cubicBezTo>
                  <a:lnTo>
                    <a:pt x="0" y="7352"/>
                  </a:lnTo>
                  <a:cubicBezTo>
                    <a:pt x="0" y="3292"/>
                    <a:pt x="3292" y="0"/>
                    <a:pt x="735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DED9D03-5FDC-4E2E-C2FE-6B34DF1E7D02}"/>
                </a:ext>
              </a:extLst>
            </p:cNvPr>
            <p:cNvSpPr txBox="1"/>
            <p:nvPr/>
          </p:nvSpPr>
          <p:spPr>
            <a:xfrm>
              <a:off x="0" y="-38100"/>
              <a:ext cx="2496121" cy="254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88DB0CDC-4D58-491E-7806-F1E9881F9AAC}"/>
              </a:ext>
            </a:extLst>
          </p:cNvPr>
          <p:cNvSpPr txBox="1"/>
          <p:nvPr/>
        </p:nvSpPr>
        <p:spPr>
          <a:xfrm>
            <a:off x="599989" y="2171700"/>
            <a:ext cx="7123740" cy="239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VENCIMIENTOS DE LAS CUOTAS DE INMOBILIARIO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724429E-0E8D-ADB1-FF89-46BE03E25CC4}"/>
              </a:ext>
            </a:extLst>
          </p:cNvPr>
          <p:cNvSpPr txBox="1"/>
          <p:nvPr/>
        </p:nvSpPr>
        <p:spPr>
          <a:xfrm>
            <a:off x="9144000" y="1257300"/>
            <a:ext cx="5796098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7"/>
              </a:lnSpc>
              <a:spcBef>
                <a:spcPct val="0"/>
              </a:spcBef>
            </a:pPr>
            <a:r>
              <a:rPr lang="en-US" sz="2826" b="1" u="sng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RURAL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43F4244-367F-8EC8-B69A-0FDECBB8D874}"/>
              </a:ext>
            </a:extLst>
          </p:cNvPr>
          <p:cNvSpPr/>
          <p:nvPr/>
        </p:nvSpPr>
        <p:spPr>
          <a:xfrm rot="8495278">
            <a:off x="-1061330" y="-383139"/>
            <a:ext cx="4180060" cy="2090030"/>
          </a:xfrm>
          <a:custGeom>
            <a:avLst/>
            <a:gdLst/>
            <a:ahLst/>
            <a:cxnLst/>
            <a:rect l="l" t="t" r="r" b="b"/>
            <a:pathLst>
              <a:path w="4180060" h="2090030">
                <a:moveTo>
                  <a:pt x="0" y="0"/>
                </a:moveTo>
                <a:lnTo>
                  <a:pt x="4180060" y="0"/>
                </a:lnTo>
                <a:lnTo>
                  <a:pt x="4180060" y="2090030"/>
                </a:lnTo>
                <a:lnTo>
                  <a:pt x="0" y="209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1BEA9B8-AC72-6A8B-0B30-FF65DE6AF3D7}"/>
              </a:ext>
            </a:extLst>
          </p:cNvPr>
          <p:cNvSpPr txBox="1"/>
          <p:nvPr/>
        </p:nvSpPr>
        <p:spPr>
          <a:xfrm>
            <a:off x="9144000" y="5071169"/>
            <a:ext cx="5796098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7"/>
              </a:lnSpc>
              <a:spcBef>
                <a:spcPct val="0"/>
              </a:spcBef>
            </a:pPr>
            <a:r>
              <a:rPr lang="en-US" sz="2826" b="1" u="sng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URBANO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D99124D-93DF-5F67-CC04-BBB6A9585B5F}"/>
              </a:ext>
            </a:extLst>
          </p:cNvPr>
          <p:cNvSpPr txBox="1"/>
          <p:nvPr/>
        </p:nvSpPr>
        <p:spPr>
          <a:xfrm>
            <a:off x="9131968" y="1806848"/>
            <a:ext cx="5796098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l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26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Febrero</a:t>
            </a:r>
            <a:endParaRPr lang="en-US" sz="2826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Marzo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Mayo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Julio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Septiembre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Noviembre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68E8DD9-0930-8A50-0AD5-B5FF082C6D16}"/>
              </a:ext>
            </a:extLst>
          </p:cNvPr>
          <p:cNvSpPr txBox="1"/>
          <p:nvPr/>
        </p:nvSpPr>
        <p:spPr>
          <a:xfrm>
            <a:off x="9144000" y="5688659"/>
            <a:ext cx="5796098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l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26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Febrero</a:t>
            </a:r>
            <a:endParaRPr lang="en-US" sz="2826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Abril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Junio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Agosto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Octubre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Diciembre</a:t>
            </a:r>
          </a:p>
        </p:txBody>
      </p:sp>
    </p:spTree>
    <p:extLst>
      <p:ext uri="{BB962C8B-B14F-4D97-AF65-F5344CB8AC3E}">
        <p14:creationId xmlns:p14="http://schemas.microsoft.com/office/powerpoint/2010/main" val="641465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AF3F8-6C87-B7A0-B1C8-62B43CDA7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8AC47CF-EC2C-FE95-A48D-636656698DEF}"/>
              </a:ext>
            </a:extLst>
          </p:cNvPr>
          <p:cNvGrpSpPr/>
          <p:nvPr/>
        </p:nvGrpSpPr>
        <p:grpSpPr>
          <a:xfrm>
            <a:off x="9144000" y="0"/>
            <a:ext cx="9172075" cy="10287000"/>
            <a:chOff x="0" y="0"/>
            <a:chExt cx="2496121" cy="250836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2C649B9-ECDD-8F48-D540-882300519FD6}"/>
                </a:ext>
              </a:extLst>
            </p:cNvPr>
            <p:cNvSpPr/>
            <p:nvPr/>
          </p:nvSpPr>
          <p:spPr>
            <a:xfrm>
              <a:off x="0" y="0"/>
              <a:ext cx="2496121" cy="2508363"/>
            </a:xfrm>
            <a:custGeom>
              <a:avLst/>
              <a:gdLst/>
              <a:ahLst/>
              <a:cxnLst/>
              <a:rect l="l" t="t" r="r" b="b"/>
              <a:pathLst>
                <a:path w="2496121" h="2508363">
                  <a:moveTo>
                    <a:pt x="7352" y="0"/>
                  </a:moveTo>
                  <a:lnTo>
                    <a:pt x="2488769" y="0"/>
                  </a:lnTo>
                  <a:cubicBezTo>
                    <a:pt x="2492829" y="0"/>
                    <a:pt x="2496121" y="3292"/>
                    <a:pt x="2496121" y="7352"/>
                  </a:cubicBezTo>
                  <a:lnTo>
                    <a:pt x="2496121" y="2501011"/>
                  </a:lnTo>
                  <a:cubicBezTo>
                    <a:pt x="2496121" y="2505072"/>
                    <a:pt x="2492829" y="2508363"/>
                    <a:pt x="2488769" y="2508363"/>
                  </a:cubicBezTo>
                  <a:lnTo>
                    <a:pt x="7352" y="2508363"/>
                  </a:lnTo>
                  <a:cubicBezTo>
                    <a:pt x="5402" y="2508363"/>
                    <a:pt x="3532" y="2507588"/>
                    <a:pt x="2153" y="2506210"/>
                  </a:cubicBezTo>
                  <a:cubicBezTo>
                    <a:pt x="775" y="2504831"/>
                    <a:pt x="0" y="2502961"/>
                    <a:pt x="0" y="2501011"/>
                  </a:cubicBezTo>
                  <a:lnTo>
                    <a:pt x="0" y="7352"/>
                  </a:lnTo>
                  <a:cubicBezTo>
                    <a:pt x="0" y="3292"/>
                    <a:pt x="3292" y="0"/>
                    <a:pt x="735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149362E-04F3-ED52-F1D1-5EF81A104117}"/>
                </a:ext>
              </a:extLst>
            </p:cNvPr>
            <p:cNvSpPr txBox="1"/>
            <p:nvPr/>
          </p:nvSpPr>
          <p:spPr>
            <a:xfrm>
              <a:off x="0" y="-38100"/>
              <a:ext cx="2496121" cy="254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6F9CCAFE-44ED-B7EA-3DAF-73FD8F00AAD3}"/>
              </a:ext>
            </a:extLst>
          </p:cNvPr>
          <p:cNvSpPr txBox="1"/>
          <p:nvPr/>
        </p:nvSpPr>
        <p:spPr>
          <a:xfrm>
            <a:off x="2209800" y="677620"/>
            <a:ext cx="16078200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u="sng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EMERGENCIA Y </a:t>
            </a:r>
            <a:r>
              <a:rPr lang="es-AR" sz="5394" b="1" u="sng" spc="32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DES</a:t>
            </a:r>
            <a:r>
              <a:rPr lang="es-AR" sz="5394" b="1" u="sng" spc="32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ASTRE AGROPECUARIO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58761D6-691E-531A-8B9D-9A2159712660}"/>
              </a:ext>
            </a:extLst>
          </p:cNvPr>
          <p:cNvSpPr/>
          <p:nvPr/>
        </p:nvSpPr>
        <p:spPr>
          <a:xfrm rot="8495278">
            <a:off x="-1061163" y="-337316"/>
            <a:ext cx="4180060" cy="2090030"/>
          </a:xfrm>
          <a:custGeom>
            <a:avLst/>
            <a:gdLst/>
            <a:ahLst/>
            <a:cxnLst/>
            <a:rect l="l" t="t" r="r" b="b"/>
            <a:pathLst>
              <a:path w="4180060" h="2090030">
                <a:moveTo>
                  <a:pt x="0" y="0"/>
                </a:moveTo>
                <a:lnTo>
                  <a:pt x="4180060" y="0"/>
                </a:lnTo>
                <a:lnTo>
                  <a:pt x="4180060" y="2090030"/>
                </a:lnTo>
                <a:lnTo>
                  <a:pt x="0" y="209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56D8886-3679-44BF-C4A3-EC7223697C4F}"/>
              </a:ext>
            </a:extLst>
          </p:cNvPr>
          <p:cNvSpPr txBox="1"/>
          <p:nvPr/>
        </p:nvSpPr>
        <p:spPr>
          <a:xfrm>
            <a:off x="9677400" y="4122301"/>
            <a:ext cx="8382000" cy="5103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&gt; 80% AFECTACIÓN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2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CONDONACIÓN DE DEUDA IMP. INMOB. Y TASA VIAL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2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LA VENTA FORZOSA NO PAGA IMP.GCIAS.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B7E729E-78CC-48F9-6CBF-DA481310EF6D}"/>
              </a:ext>
            </a:extLst>
          </p:cNvPr>
          <p:cNvSpPr txBox="1"/>
          <p:nvPr/>
        </p:nvSpPr>
        <p:spPr>
          <a:xfrm>
            <a:off x="228600" y="4305300"/>
            <a:ext cx="8650701" cy="4920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26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&gt; 50% AFECTACIÓN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2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PRÓRROGA DE VENCIMIENTOS IMP.INMOB. Y TASA VIAL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200" b="1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LA VENTA FORZOSA NO PAGA IMP.GCIAS.</a:t>
            </a:r>
          </a:p>
          <a:p>
            <a:pPr lvl="0" algn="l">
              <a:lnSpc>
                <a:spcPts val="3957"/>
              </a:lnSpc>
              <a:spcBef>
                <a:spcPct val="0"/>
              </a:spcBef>
            </a:pPr>
            <a:endParaRPr lang="en-US" sz="2826" b="1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9AFF05-8099-EF5F-FAAC-8FC9DFA41008}"/>
              </a:ext>
            </a:extLst>
          </p:cNvPr>
          <p:cNvSpPr txBox="1"/>
          <p:nvPr/>
        </p:nvSpPr>
        <p:spPr>
          <a:xfrm>
            <a:off x="2171701" y="2382502"/>
            <a:ext cx="4908883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EMERGENCIA</a:t>
            </a:r>
            <a:endParaRPr lang="es-AR" sz="5394" b="1" spc="32" dirty="0">
              <a:solidFill>
                <a:schemeClr val="tx2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88FED-4766-FA03-C74D-7EE38E6F6EC2}"/>
              </a:ext>
            </a:extLst>
          </p:cNvPr>
          <p:cNvSpPr txBox="1"/>
          <p:nvPr/>
        </p:nvSpPr>
        <p:spPr>
          <a:xfrm>
            <a:off x="11506200" y="2382502"/>
            <a:ext cx="4724400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DESASTRE</a:t>
            </a:r>
          </a:p>
        </p:txBody>
      </p:sp>
    </p:spTree>
    <p:extLst>
      <p:ext uri="{BB962C8B-B14F-4D97-AF65-F5344CB8AC3E}">
        <p14:creationId xmlns:p14="http://schemas.microsoft.com/office/powerpoint/2010/main" val="102053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99470" y="0"/>
            <a:ext cx="6854070" cy="10287000"/>
            <a:chOff x="0" y="0"/>
            <a:chExt cx="180518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5187" cy="2709333"/>
            </a:xfrm>
            <a:custGeom>
              <a:avLst/>
              <a:gdLst/>
              <a:ahLst/>
              <a:cxnLst/>
              <a:rect l="l" t="t" r="r" b="b"/>
              <a:pathLst>
                <a:path w="1805187" h="2709333">
                  <a:moveTo>
                    <a:pt x="0" y="0"/>
                  </a:moveTo>
                  <a:lnTo>
                    <a:pt x="1805187" y="0"/>
                  </a:lnTo>
                  <a:lnTo>
                    <a:pt x="18051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1396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38125"/>
              <a:ext cx="1805187" cy="29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60439" y="8581426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0" y="0"/>
                </a:moveTo>
                <a:lnTo>
                  <a:pt x="1727561" y="0"/>
                </a:lnTo>
                <a:lnTo>
                  <a:pt x="1727561" y="1705574"/>
                </a:lnTo>
                <a:lnTo>
                  <a:pt x="0" y="1705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 flipH="1" flipV="1">
            <a:off x="0" y="0"/>
            <a:ext cx="2242747" cy="2214203"/>
          </a:xfrm>
          <a:custGeom>
            <a:avLst/>
            <a:gdLst/>
            <a:ahLst/>
            <a:cxnLst/>
            <a:rect l="l" t="t" r="r" b="b"/>
            <a:pathLst>
              <a:path w="2242747" h="2214203">
                <a:moveTo>
                  <a:pt x="2242747" y="2214203"/>
                </a:moveTo>
                <a:lnTo>
                  <a:pt x="0" y="2214203"/>
                </a:lnTo>
                <a:lnTo>
                  <a:pt x="0" y="0"/>
                </a:lnTo>
                <a:lnTo>
                  <a:pt x="2242747" y="0"/>
                </a:lnTo>
                <a:lnTo>
                  <a:pt x="2242747" y="22142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1129394" y="1107101"/>
            <a:ext cx="9845644" cy="9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48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PACTO FISCAL 12/08/93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3742B5F-DAB8-7337-DB30-D717B8B4DCBF}"/>
              </a:ext>
            </a:extLst>
          </p:cNvPr>
          <p:cNvSpPr txBox="1"/>
          <p:nvPr/>
        </p:nvSpPr>
        <p:spPr>
          <a:xfrm>
            <a:off x="406437" y="3898682"/>
            <a:ext cx="10849520" cy="1890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48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ENTRE ESTADOS NACIONALES Y LAS PROVINCIAS ARGENTINAS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950EE868-AA78-9CDB-159F-4A4977F37DA6}"/>
              </a:ext>
            </a:extLst>
          </p:cNvPr>
          <p:cNvSpPr txBox="1"/>
          <p:nvPr/>
        </p:nvSpPr>
        <p:spPr>
          <a:xfrm>
            <a:off x="301863" y="7154323"/>
            <a:ext cx="11058667" cy="1890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48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EXIME A LA PRODUCCIÓN PRIMARIA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991D891-93B2-2145-BE52-9B06FABE5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389" y="3124976"/>
            <a:ext cx="6230341" cy="3521497"/>
          </a:xfrm>
          <a:prstGeom prst="rect">
            <a:avLst/>
          </a:prstGeom>
        </p:spPr>
      </p:pic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D00ED6F4-C363-97B5-726E-2928D3BB6647}"/>
              </a:ext>
            </a:extLst>
          </p:cNvPr>
          <p:cNvSpPr/>
          <p:nvPr/>
        </p:nvSpPr>
        <p:spPr>
          <a:xfrm>
            <a:off x="4887140" y="2274295"/>
            <a:ext cx="1600200" cy="14930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CF8A57C7-2F38-4481-D53D-0A62E56BB33E}"/>
              </a:ext>
            </a:extLst>
          </p:cNvPr>
          <p:cNvSpPr/>
          <p:nvPr/>
        </p:nvSpPr>
        <p:spPr>
          <a:xfrm>
            <a:off x="4887140" y="5788943"/>
            <a:ext cx="1600200" cy="14930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576100"/>
          </a:xfrm>
          <a:custGeom>
            <a:avLst/>
            <a:gdLst/>
            <a:ahLst/>
            <a:cxnLst/>
            <a:rect l="l" t="t" r="r" b="b"/>
            <a:pathLst>
              <a:path w="18288000" h="5576100">
                <a:moveTo>
                  <a:pt x="0" y="0"/>
                </a:moveTo>
                <a:lnTo>
                  <a:pt x="18288000" y="0"/>
                </a:lnTo>
                <a:lnTo>
                  <a:pt x="18288000" y="5576100"/>
                </a:lnTo>
                <a:lnTo>
                  <a:pt x="0" y="557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4981" b="-15498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/>
          <p:cNvGrpSpPr/>
          <p:nvPr/>
        </p:nvGrpSpPr>
        <p:grpSpPr>
          <a:xfrm>
            <a:off x="528731" y="419100"/>
            <a:ext cx="6970955" cy="8534301"/>
            <a:chOff x="-11528" y="-238125"/>
            <a:chExt cx="1835972" cy="2247717"/>
          </a:xfrm>
        </p:grpSpPr>
        <p:sp>
          <p:nvSpPr>
            <p:cNvPr id="4" name="Freeform 4"/>
            <p:cNvSpPr/>
            <p:nvPr/>
          </p:nvSpPr>
          <p:spPr>
            <a:xfrm>
              <a:off x="-11528" y="68578"/>
              <a:ext cx="1824444" cy="1941014"/>
            </a:xfrm>
            <a:custGeom>
              <a:avLst/>
              <a:gdLst/>
              <a:ahLst/>
              <a:cxnLst/>
              <a:rect l="l" t="t" r="r" b="b"/>
              <a:pathLst>
                <a:path w="1824444" h="1941014">
                  <a:moveTo>
                    <a:pt x="0" y="0"/>
                  </a:moveTo>
                  <a:lnTo>
                    <a:pt x="1824444" y="0"/>
                  </a:lnTo>
                  <a:lnTo>
                    <a:pt x="1824444" y="1941014"/>
                  </a:lnTo>
                  <a:lnTo>
                    <a:pt x="0" y="1941014"/>
                  </a:lnTo>
                  <a:close/>
                </a:path>
              </a:pathLst>
            </a:custGeom>
            <a:solidFill>
              <a:srgbClr val="21396D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1824444" cy="2179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941158" y="5849060"/>
            <a:ext cx="6260404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6560439" y="8581426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0" y="0"/>
                </a:moveTo>
                <a:lnTo>
                  <a:pt x="1727561" y="0"/>
                </a:lnTo>
                <a:lnTo>
                  <a:pt x="1727561" y="1705574"/>
                </a:lnTo>
                <a:lnTo>
                  <a:pt x="0" y="1705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1079392" y="1938694"/>
            <a:ext cx="5983935" cy="391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73"/>
              </a:lnSpc>
            </a:pPr>
            <a:r>
              <a:rPr lang="en-US" sz="5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TRATAMIENTO EN LA PROVINCIA DE SANTA FE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70240" y="5945440"/>
            <a:ext cx="10303353" cy="2266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48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CÓDIGO FISCAL PROVINCIAL LEY Nº 3456 Y LEY Nº 14386/2024</a:t>
            </a:r>
          </a:p>
          <a:p>
            <a:pPr marL="457200" lvl="0" indent="-457200" algn="l">
              <a:lnSpc>
                <a:spcPts val="448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70605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ts val="448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LEY IMPOSITIVA PROVINCIAL Nº 3650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AEE08-96AC-1B21-89BC-ECBBF553A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FF718F7-D568-9765-6942-6A250D86C180}"/>
              </a:ext>
            </a:extLst>
          </p:cNvPr>
          <p:cNvSpPr txBox="1"/>
          <p:nvPr/>
        </p:nvSpPr>
        <p:spPr>
          <a:xfrm>
            <a:off x="1209204" y="561624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REFORMA TRIBUTARIA – ADHESIÓN DE SANTA FE A LA ESTABILIDAD FISCAL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49D1AAD-4F13-EA13-7821-34DF83001770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AB8E637-C9F5-B0D4-A508-A6445BFF44C8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4A0A70-E088-4919-B74B-56300D8FA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21" y="2915219"/>
            <a:ext cx="16582557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9ECA9-E858-90F5-613D-B090D8AE0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7C0CB74-BBB3-994F-6ECD-6B0902C24FC6}"/>
              </a:ext>
            </a:extLst>
          </p:cNvPr>
          <p:cNvSpPr txBox="1"/>
          <p:nvPr/>
        </p:nvSpPr>
        <p:spPr>
          <a:xfrm>
            <a:off x="1209204" y="561624"/>
            <a:ext cx="16430340" cy="900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4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RÉGIMEN GENERAL DE INGRESOS BRUTOS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8223722-105D-BBA8-6773-EF71366C76D0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0DD2591-49E8-3ECC-82A1-3732F902F923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99D174B-987E-B10A-6265-90703AFC90EE}"/>
              </a:ext>
            </a:extLst>
          </p:cNvPr>
          <p:cNvSpPr txBox="1"/>
          <p:nvPr/>
        </p:nvSpPr>
        <p:spPr>
          <a:xfrm>
            <a:off x="457200" y="1977328"/>
            <a:ext cx="16430339" cy="3834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573"/>
              </a:lnSpc>
            </a:pPr>
            <a:r>
              <a:rPr lang="es-AR" sz="28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ACTIVIDADES SEGÚN ALÍCUOTAS QUE FIGUREN EN LA LEY IMPOSITIVA ACTUAL, POR EJEMPLO:</a:t>
            </a:r>
            <a:endParaRPr lang="es-AR" sz="3200" b="1" u="sng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INGRESOS PROVENIENTES DE SERVICIOS PRESTADOS: 2,76%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INGRESOS ORIGINADOS EN LA ACTIVIDAD AGROPECUARIA: GOZAN DE ESTABILIDAD FISCAL, POR LO TANTO, SIGUE EXENTA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DFCA808-DAE4-A737-7903-19A2B30E08B6}"/>
              </a:ext>
            </a:extLst>
          </p:cNvPr>
          <p:cNvSpPr txBox="1"/>
          <p:nvPr/>
        </p:nvSpPr>
        <p:spPr>
          <a:xfrm>
            <a:off x="422786" y="7496175"/>
            <a:ext cx="16430340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s-AR" sz="2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Para calcular el Impuesto a los Ingresos Brutos se toma como base imponible la totalidad de los ingresos del contribuyente y se aplica una alícuota que, por lo general, es del 3% al 3,5%</a:t>
            </a:r>
          </a:p>
        </p:txBody>
      </p:sp>
    </p:spTree>
    <p:extLst>
      <p:ext uri="{BB962C8B-B14F-4D97-AF65-F5344CB8AC3E}">
        <p14:creationId xmlns:p14="http://schemas.microsoft.com/office/powerpoint/2010/main" val="339289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E57EC-E2C2-122E-D73E-1641894B9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437DE45A-694D-4D2E-651C-A630E68E22ED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0F642AA-BDAD-3854-36AF-DE18D51BF3EC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3AF377-162F-8968-A5E0-12BCA8E78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15" y="1461197"/>
            <a:ext cx="15332769" cy="73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9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535F9-559E-89F4-C1BA-EA038F0D8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3173B378-366F-CBB8-FE38-C5827741E860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5F032A6-9C23-9D6E-1A14-C0996BA2FFF1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3FE18B-DDAE-C764-1648-41E40F524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647" y="2512848"/>
            <a:ext cx="13686706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966</Words>
  <Application>Microsoft Office PowerPoint</Application>
  <PresentationFormat>Personalizado</PresentationFormat>
  <Paragraphs>204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Calibri</vt:lpstr>
      <vt:lpstr>Aptos</vt:lpstr>
      <vt:lpstr>Garet Bold</vt:lpstr>
      <vt:lpstr>DM Sans</vt:lpstr>
      <vt:lpstr>DM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propuesta de negocio de la empresa profesional minimalista azul</dc:title>
  <dc:creator>gino fabbro</dc:creator>
  <cp:lastModifiedBy>gino fabbro</cp:lastModifiedBy>
  <cp:revision>5</cp:revision>
  <dcterms:created xsi:type="dcterms:W3CDTF">2006-08-16T00:00:00Z</dcterms:created>
  <dcterms:modified xsi:type="dcterms:W3CDTF">2025-04-11T18:44:41Z</dcterms:modified>
  <dc:identifier>DAGj6YQE48g</dc:identifier>
</cp:coreProperties>
</file>