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5" r:id="rId10"/>
    <p:sldId id="279" r:id="rId11"/>
    <p:sldId id="281" r:id="rId12"/>
    <p:sldId id="273" r:id="rId13"/>
    <p:sldId id="269" r:id="rId14"/>
    <p:sldId id="268" r:id="rId15"/>
    <p:sldId id="270" r:id="rId16"/>
    <p:sldId id="266" r:id="rId17"/>
    <p:sldId id="274" r:id="rId18"/>
    <p:sldId id="275" r:id="rId19"/>
    <p:sldId id="276" r:id="rId20"/>
    <p:sldId id="277" r:id="rId21"/>
    <p:sldId id="271" r:id="rId22"/>
    <p:sldId id="278" r:id="rId23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EFEF0B-0F3A-4B02-B339-516D9A4653CE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77EF61-054F-4D77-8006-1F7660E664A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402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31313A-0EE2-4590-903A-E0754CDCEDC7}" type="datetimeFigureOut">
              <a:rPr lang="es-AR" smtClean="0"/>
              <a:t>28/05/2021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EB42A1-D240-4821-B829-FB9C5C4CED40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prev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oceonline.com/dictionary/prev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15616" y="1700808"/>
            <a:ext cx="681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UNIT 2:</a:t>
            </a:r>
          </a:p>
          <a:p>
            <a:pPr algn="ctr"/>
            <a:r>
              <a:rPr lang="en-GB" sz="4800" b="1" dirty="0" smtClean="0"/>
              <a:t>Personal Protective Equipment</a:t>
            </a:r>
            <a:endParaRPr lang="en-GB" sz="4800" b="1" dirty="0"/>
          </a:p>
        </p:txBody>
      </p:sp>
      <p:pic>
        <p:nvPicPr>
          <p:cNvPr id="1028" name="Picture 4" descr="CEOC collecting personal protective equipment for first responder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93" y="4365104"/>
            <a:ext cx="3516560" cy="19753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8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0 Reasons Why You Should Wear And Use PPE - HASp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97092" y="1341737"/>
            <a:ext cx="69498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err="1" smtClean="0"/>
              <a:t>What</a:t>
            </a:r>
            <a:r>
              <a:rPr lang="es-AR" dirty="0" smtClean="0"/>
              <a:t> PPE can </a:t>
            </a:r>
            <a:r>
              <a:rPr lang="es-AR" dirty="0" err="1" smtClean="0"/>
              <a:t>you</a:t>
            </a:r>
            <a:r>
              <a:rPr lang="es-AR" dirty="0" smtClean="0"/>
              <a:t> </a:t>
            </a:r>
            <a:r>
              <a:rPr lang="es-AR" dirty="0" err="1" smtClean="0"/>
              <a:t>see</a:t>
            </a:r>
            <a:r>
              <a:rPr lang="es-AR" dirty="0" smtClean="0"/>
              <a:t> in </a:t>
            </a:r>
            <a:r>
              <a:rPr lang="es-AR" dirty="0" err="1" smtClean="0"/>
              <a:t>this</a:t>
            </a:r>
            <a:r>
              <a:rPr lang="es-AR" dirty="0" smtClean="0"/>
              <a:t> </a:t>
            </a:r>
            <a:r>
              <a:rPr lang="es-AR" dirty="0" err="1" smtClean="0"/>
              <a:t>photo</a:t>
            </a:r>
            <a:r>
              <a:rPr lang="es-AR" dirty="0" smtClean="0"/>
              <a:t>? </a:t>
            </a:r>
            <a:r>
              <a:rPr lang="es-AR" dirty="0" err="1" smtClean="0"/>
              <a:t>Label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picture</a:t>
            </a:r>
            <a:r>
              <a:rPr lang="es-AR" dirty="0" smtClean="0"/>
              <a:t>. 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65268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097092" y="1341737"/>
            <a:ext cx="69498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AR" dirty="0" err="1" smtClean="0"/>
              <a:t>What</a:t>
            </a:r>
            <a:r>
              <a:rPr lang="es-AR" dirty="0" smtClean="0"/>
              <a:t> PPE can </a:t>
            </a:r>
            <a:r>
              <a:rPr lang="es-AR" dirty="0" err="1" smtClean="0"/>
              <a:t>you</a:t>
            </a:r>
            <a:r>
              <a:rPr lang="es-AR" dirty="0" smtClean="0"/>
              <a:t> </a:t>
            </a:r>
            <a:r>
              <a:rPr lang="es-AR" dirty="0" err="1" smtClean="0"/>
              <a:t>see</a:t>
            </a:r>
            <a:r>
              <a:rPr lang="es-AR" dirty="0" smtClean="0"/>
              <a:t> in </a:t>
            </a:r>
            <a:r>
              <a:rPr lang="es-AR" dirty="0" err="1" smtClean="0"/>
              <a:t>this</a:t>
            </a:r>
            <a:r>
              <a:rPr lang="es-AR" dirty="0" smtClean="0"/>
              <a:t> </a:t>
            </a:r>
            <a:r>
              <a:rPr lang="es-AR" dirty="0" err="1" smtClean="0"/>
              <a:t>photo</a:t>
            </a:r>
            <a:r>
              <a:rPr lang="es-AR" dirty="0" smtClean="0"/>
              <a:t>? </a:t>
            </a:r>
            <a:r>
              <a:rPr lang="es-AR" dirty="0" err="1" smtClean="0"/>
              <a:t>Label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picture</a:t>
            </a:r>
            <a:r>
              <a:rPr lang="es-AR" dirty="0" smtClean="0"/>
              <a:t>. </a:t>
            </a:r>
            <a:endParaRPr lang="es-AR" dirty="0" smtClean="0"/>
          </a:p>
        </p:txBody>
      </p:sp>
      <p:pic>
        <p:nvPicPr>
          <p:cNvPr id="2050" name="Picture 2" descr="Sexism on the Covid-19 frontline: 'PPE is made for a 6ft 3in rugby player'  | Coronavirus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9813"/>
            <a:ext cx="4200928" cy="42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ody Parts - English ESL Worksheets for distance learning and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7" b="14726"/>
          <a:stretch/>
        </p:blipFill>
        <p:spPr bwMode="auto">
          <a:xfrm>
            <a:off x="2051720" y="1268760"/>
            <a:ext cx="489654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smtClean="0"/>
              <a:t>Universidad Tecnológica Nacional  Reconquista</a:t>
            </a:r>
          </a:p>
          <a:p>
            <a:pPr algn="r"/>
            <a:r>
              <a:rPr lang="es-AR" sz="1800" b="1" smtClean="0"/>
              <a:t>2021  </a:t>
            </a:r>
            <a:endParaRPr lang="es-AR" sz="1800" b="1" dirty="0" smtClean="0"/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71600" y="620371"/>
            <a:ext cx="4032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dirty="0" smtClean="0"/>
              <a:t>Complete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picture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</a:t>
            </a:r>
            <a:r>
              <a:rPr lang="es-AR" dirty="0" err="1" smtClean="0"/>
              <a:t>body</a:t>
            </a:r>
            <a:r>
              <a:rPr lang="es-AR" dirty="0" smtClean="0"/>
              <a:t> </a:t>
            </a:r>
            <a:r>
              <a:rPr lang="es-AR" dirty="0" err="1" smtClean="0"/>
              <a:t>parts</a:t>
            </a:r>
            <a:r>
              <a:rPr lang="es-AR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7404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icio - LetsWork Co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" y="692696"/>
            <a:ext cx="3672408" cy="1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t Resistant Safety Gloves | Durston Too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896" y="4329694"/>
            <a:ext cx="1584176" cy="16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3258123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FROM </a:t>
            </a:r>
            <a:r>
              <a:rPr lang="es-AR" dirty="0"/>
              <a:t>……………….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2054" name="Picture 6" descr="Mano Caricatura Vectores, Ilustraciones Y Gráficos - 123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32" y="4329694"/>
            <a:ext cx="1606878" cy="16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emadura Vectores, Ilustraciones Y Gráfico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12868" r="12697" b="12765"/>
          <a:stretch/>
        </p:blipFill>
        <p:spPr bwMode="auto">
          <a:xfrm>
            <a:off x="6803955" y="4329694"/>
            <a:ext cx="1421369" cy="14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907704" y="3137193"/>
            <a:ext cx="13363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smtClean="0"/>
              <a:t>Safety </a:t>
            </a:r>
            <a:r>
              <a:rPr lang="en-GB" i="1" dirty="0" smtClean="0"/>
              <a:t>gloves</a:t>
            </a:r>
            <a:endParaRPr lang="en-GB" i="1" dirty="0"/>
          </a:p>
        </p:txBody>
      </p:sp>
      <p:sp>
        <p:nvSpPr>
          <p:cNvPr id="10" name="9 Rectángulo"/>
          <p:cNvSpPr/>
          <p:nvPr/>
        </p:nvSpPr>
        <p:spPr>
          <a:xfrm>
            <a:off x="4531809" y="3140968"/>
            <a:ext cx="1336335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err="1"/>
              <a:t>t</a:t>
            </a:r>
            <a:r>
              <a:rPr lang="es-AR" i="1" dirty="0" err="1" smtClean="0"/>
              <a:t>he</a:t>
            </a:r>
            <a:r>
              <a:rPr lang="es-AR" i="1" dirty="0" smtClean="0"/>
              <a:t> </a:t>
            </a:r>
            <a:r>
              <a:rPr lang="es-AR" i="1" dirty="0" err="1" smtClean="0"/>
              <a:t>hands</a:t>
            </a:r>
            <a:endParaRPr lang="en-GB" i="1" dirty="0"/>
          </a:p>
        </p:txBody>
      </p:sp>
      <p:sp>
        <p:nvSpPr>
          <p:cNvPr id="11" name="10 Rectángulo"/>
          <p:cNvSpPr/>
          <p:nvPr/>
        </p:nvSpPr>
        <p:spPr>
          <a:xfrm>
            <a:off x="6466394" y="3137193"/>
            <a:ext cx="17589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err="1"/>
              <a:t>c</a:t>
            </a:r>
            <a:r>
              <a:rPr lang="es-AR" i="1" dirty="0" err="1" smtClean="0"/>
              <a:t>hemical</a:t>
            </a:r>
            <a:r>
              <a:rPr lang="es-AR" i="1" dirty="0" smtClean="0"/>
              <a:t> </a:t>
            </a:r>
            <a:r>
              <a:rPr lang="es-AR" i="1" dirty="0" err="1" smtClean="0"/>
              <a:t>burns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6703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icio - LetsWork Co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" y="692696"/>
            <a:ext cx="3672408" cy="1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3258123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AGAINST………………. </a:t>
            </a:r>
            <a:endParaRPr lang="es-AR" dirty="0"/>
          </a:p>
        </p:txBody>
      </p:sp>
      <p:pic>
        <p:nvPicPr>
          <p:cNvPr id="2058" name="Picture 10" descr="3M Ratchet Faceshield Assembly, Visor Material: Polycarbonat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63039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ownload HD Pretty Clipart Father Face - Father Face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76566"/>
            <a:ext cx="1335046" cy="14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ot Sparks and Molten Metal — Steem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97" y="4263039"/>
            <a:ext cx="2647806" cy="149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867513" y="3137193"/>
            <a:ext cx="1336335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err="1" smtClean="0"/>
              <a:t>Face</a:t>
            </a:r>
            <a:r>
              <a:rPr lang="es-AR" i="1" dirty="0" smtClean="0"/>
              <a:t> </a:t>
            </a:r>
            <a:r>
              <a:rPr lang="es-AR" i="1" dirty="0" err="1" smtClean="0"/>
              <a:t>shields</a:t>
            </a:r>
            <a:endParaRPr lang="en-GB" i="1" dirty="0"/>
          </a:p>
        </p:txBody>
      </p:sp>
      <p:sp>
        <p:nvSpPr>
          <p:cNvPr id="10" name="9 Rectángulo"/>
          <p:cNvSpPr/>
          <p:nvPr/>
        </p:nvSpPr>
        <p:spPr>
          <a:xfrm>
            <a:off x="4644008" y="3112795"/>
            <a:ext cx="1336335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err="1"/>
              <a:t>t</a:t>
            </a:r>
            <a:r>
              <a:rPr lang="es-AR" i="1" dirty="0" err="1" smtClean="0"/>
              <a:t>he</a:t>
            </a:r>
            <a:r>
              <a:rPr lang="es-AR" i="1" dirty="0" smtClean="0"/>
              <a:t> </a:t>
            </a:r>
            <a:r>
              <a:rPr lang="es-AR" i="1" dirty="0" err="1" smtClean="0"/>
              <a:t>face</a:t>
            </a:r>
            <a:endParaRPr lang="en-GB" i="1" dirty="0"/>
          </a:p>
        </p:txBody>
      </p:sp>
      <p:sp>
        <p:nvSpPr>
          <p:cNvPr id="11" name="10 Rectángulo"/>
          <p:cNvSpPr/>
          <p:nvPr/>
        </p:nvSpPr>
        <p:spPr>
          <a:xfrm>
            <a:off x="6794057" y="3137193"/>
            <a:ext cx="1336335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err="1"/>
              <a:t>h</a:t>
            </a:r>
            <a:r>
              <a:rPr lang="es-AR" i="1" dirty="0" err="1" smtClean="0"/>
              <a:t>ot</a:t>
            </a:r>
            <a:r>
              <a:rPr lang="es-AR" i="1" dirty="0" smtClean="0"/>
              <a:t> </a:t>
            </a:r>
            <a:r>
              <a:rPr lang="es-AR" i="1" dirty="0" err="1" smtClean="0"/>
              <a:t>sparks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47356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rcedes English Class: GRAMMAR: Present simple: affirm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624736" cy="49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35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9596" y="1556790"/>
            <a:ext cx="752587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 smtClean="0"/>
              <a:t>ACTIVITY 1</a:t>
            </a:r>
            <a:r>
              <a:rPr lang="en-US" b="1" i="1" dirty="0" smtClean="0"/>
              <a:t>:  </a:t>
            </a:r>
            <a:r>
              <a:rPr lang="en-US" i="1" dirty="0" smtClean="0"/>
              <a:t>Read the collocations to make sentences.</a:t>
            </a:r>
          </a:p>
          <a:p>
            <a:pPr>
              <a:lnSpc>
                <a:spcPct val="150000"/>
              </a:lnSpc>
            </a:pPr>
            <a:endParaRPr lang="en-US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 smtClean="0"/>
              <a:t>Protect </a:t>
            </a:r>
            <a:r>
              <a:rPr lang="en-US" b="1" i="1" dirty="0"/>
              <a:t>(part of the </a:t>
            </a:r>
            <a:r>
              <a:rPr lang="en-US" b="1" i="1" dirty="0" smtClean="0"/>
              <a:t>body)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Earplugs </a:t>
            </a:r>
            <a:r>
              <a:rPr lang="en-US" dirty="0"/>
              <a:t>protect the ears.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/>
              <a:t>Protect (part of the body) from (</a:t>
            </a:r>
            <a:r>
              <a:rPr lang="en-US" b="1" i="1" dirty="0" smtClean="0"/>
              <a:t>hazard)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Earplugs </a:t>
            </a:r>
            <a:r>
              <a:rPr lang="en-US" dirty="0"/>
              <a:t>protect the ears from loud noise.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/>
              <a:t>Protect (part of the body) against (</a:t>
            </a:r>
            <a:r>
              <a:rPr lang="en-US" b="1" i="1" dirty="0" smtClean="0"/>
              <a:t>hazard)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Earplugs </a:t>
            </a:r>
            <a:r>
              <a:rPr lang="en-US" dirty="0"/>
              <a:t>protect the ears against loud noise.</a:t>
            </a:r>
            <a:endParaRPr lang="es-A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i="1" dirty="0" smtClean="0"/>
              <a:t>Protect </a:t>
            </a:r>
            <a:r>
              <a:rPr lang="en-US" b="1" i="1" dirty="0"/>
              <a:t>from doing </a:t>
            </a:r>
            <a:r>
              <a:rPr lang="en-US" b="1" i="1" dirty="0" smtClean="0"/>
              <a:t>something: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mask protects from inhaling harmful air particles such as dusts, </a:t>
            </a:r>
            <a:r>
              <a:rPr lang="en-US" dirty="0" smtClean="0"/>
              <a:t> </a:t>
            </a:r>
            <a:r>
              <a:rPr lang="en-US" dirty="0" err="1" smtClean="0"/>
              <a:t>vapours</a:t>
            </a:r>
            <a:r>
              <a:rPr lang="en-US" dirty="0"/>
              <a:t>, fumes and gases.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75546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smtClean="0"/>
              <a:t>Universidad Tecnológica Nacional  Reconquista</a:t>
            </a:r>
          </a:p>
          <a:p>
            <a:pPr algn="r"/>
            <a:r>
              <a:rPr lang="es-AR" sz="1800" b="1" smtClean="0"/>
              <a:t>2021  </a:t>
            </a:r>
            <a:endParaRPr lang="es-AR" sz="1800" b="1" dirty="0" smtClean="0"/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700808"/>
            <a:ext cx="7453871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keep (somebody/something) from something</a:t>
            </a:r>
            <a:r>
              <a:rPr lang="en-GB" dirty="0"/>
              <a:t>: to </a:t>
            </a:r>
            <a:r>
              <a:rPr lang="en-GB" u="sng" dirty="0">
                <a:hlinkClick r:id="rId3" tooltip="prevent"/>
              </a:rPr>
              <a:t>prevent</a:t>
            </a:r>
            <a:r>
              <a:rPr lang="en-GB" dirty="0"/>
              <a:t> someone from doing something or prevent something from happening </a:t>
            </a:r>
            <a:endParaRPr lang="es-AR" dirty="0"/>
          </a:p>
          <a:p>
            <a:pPr marL="285750" lvl="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Keep somebody from (doing) something</a:t>
            </a:r>
            <a:r>
              <a:rPr lang="en-GB" dirty="0"/>
              <a:t> </a:t>
            </a:r>
            <a:endParaRPr lang="es-AR" dirty="0"/>
          </a:p>
          <a:p>
            <a:pPr algn="just">
              <a:lnSpc>
                <a:spcPct val="250000"/>
              </a:lnSpc>
            </a:pPr>
            <a:r>
              <a:rPr lang="en-GB" dirty="0"/>
              <a:t>The safety harness </a:t>
            </a:r>
            <a:r>
              <a:rPr lang="en-GB" i="1" dirty="0"/>
              <a:t>keeps</a:t>
            </a:r>
            <a:r>
              <a:rPr lang="en-GB" dirty="0"/>
              <a:t> the worker </a:t>
            </a:r>
            <a:r>
              <a:rPr lang="en-GB" i="1" dirty="0"/>
              <a:t>from</a:t>
            </a:r>
            <a:r>
              <a:rPr lang="en-GB" dirty="0"/>
              <a:t> falling. // Safety gloves </a:t>
            </a:r>
            <a:r>
              <a:rPr lang="en-GB" i="1" dirty="0"/>
              <a:t>keep</a:t>
            </a:r>
            <a:r>
              <a:rPr lang="en-GB" dirty="0"/>
              <a:t> the chef </a:t>
            </a:r>
            <a:r>
              <a:rPr lang="en-GB" i="1" dirty="0"/>
              <a:t>from</a:t>
            </a:r>
            <a:r>
              <a:rPr lang="en-GB" dirty="0"/>
              <a:t> burning his hands. </a:t>
            </a:r>
            <a:endParaRPr lang="es-AR" dirty="0"/>
          </a:p>
          <a:p>
            <a:pPr marL="285750" lvl="0" indent="-285750" algn="just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Keep something from doing something</a:t>
            </a:r>
            <a:r>
              <a:rPr lang="en-GB" dirty="0"/>
              <a:t> </a:t>
            </a:r>
            <a:endParaRPr lang="es-AR" dirty="0"/>
          </a:p>
          <a:p>
            <a:pPr algn="just">
              <a:lnSpc>
                <a:spcPct val="250000"/>
              </a:lnSpc>
            </a:pPr>
            <a:r>
              <a:rPr lang="en-GB" dirty="0"/>
              <a:t>Put the pizza in the bottom of the oven to </a:t>
            </a:r>
            <a:r>
              <a:rPr lang="en-GB" i="1" dirty="0"/>
              <a:t>keep</a:t>
            </a:r>
            <a:r>
              <a:rPr lang="en-GB" dirty="0"/>
              <a:t> the cheese </a:t>
            </a:r>
            <a:r>
              <a:rPr lang="en-GB" i="1" dirty="0"/>
              <a:t>from</a:t>
            </a:r>
            <a:r>
              <a:rPr lang="en-GB" dirty="0"/>
              <a:t> burn</a:t>
            </a:r>
            <a:r>
              <a:rPr lang="en-GB" i="1" dirty="0"/>
              <a:t>ing.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4208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smtClean="0"/>
              <a:t>Universidad Tecnológica Nacional  Reconquista</a:t>
            </a:r>
          </a:p>
          <a:p>
            <a:pPr algn="r"/>
            <a:r>
              <a:rPr lang="es-AR" sz="1800" b="1" smtClean="0"/>
              <a:t>2021  </a:t>
            </a:r>
            <a:endParaRPr lang="es-AR" sz="1800" b="1" dirty="0" smtClean="0"/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1700808"/>
            <a:ext cx="75978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Protect (part of the body): </a:t>
            </a:r>
            <a:r>
              <a:rPr lang="en-GB" dirty="0"/>
              <a:t>to keep someone or something safe from harm, damage, or illness.</a:t>
            </a:r>
            <a:endParaRPr lang="es-AR" dirty="0"/>
          </a:p>
          <a:p>
            <a:pPr algn="just">
              <a:lnSpc>
                <a:spcPct val="150000"/>
              </a:lnSpc>
            </a:pPr>
            <a:r>
              <a:rPr lang="en-GB" dirty="0"/>
              <a:t> Earplugs </a:t>
            </a:r>
            <a:r>
              <a:rPr lang="en-GB" i="1" dirty="0"/>
              <a:t>protect</a:t>
            </a:r>
            <a:r>
              <a:rPr lang="en-GB" dirty="0"/>
              <a:t> the ears.</a:t>
            </a:r>
            <a:endParaRPr lang="es-AR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Protect (part of the body) from (hazard)</a:t>
            </a:r>
            <a:r>
              <a:rPr lang="en-GB" dirty="0"/>
              <a:t> </a:t>
            </a:r>
            <a:endParaRPr lang="es-AR" dirty="0"/>
          </a:p>
          <a:p>
            <a:pPr algn="just">
              <a:lnSpc>
                <a:spcPct val="150000"/>
              </a:lnSpc>
            </a:pPr>
            <a:r>
              <a:rPr lang="en-GB" dirty="0"/>
              <a:t>Earplugs </a:t>
            </a:r>
            <a:r>
              <a:rPr lang="en-GB" i="1" dirty="0"/>
              <a:t>protect</a:t>
            </a:r>
            <a:r>
              <a:rPr lang="en-GB" dirty="0"/>
              <a:t> the ears </a:t>
            </a:r>
            <a:r>
              <a:rPr lang="en-GB" i="1" dirty="0"/>
              <a:t>from</a:t>
            </a:r>
            <a:r>
              <a:rPr lang="en-GB" dirty="0"/>
              <a:t> loud noise.</a:t>
            </a:r>
            <a:endParaRPr lang="es-AR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Protect (part of the body) against (hazard)</a:t>
            </a:r>
            <a:r>
              <a:rPr lang="en-GB" dirty="0"/>
              <a:t> </a:t>
            </a:r>
            <a:endParaRPr lang="es-AR" dirty="0"/>
          </a:p>
          <a:p>
            <a:pPr algn="just">
              <a:lnSpc>
                <a:spcPct val="150000"/>
              </a:lnSpc>
            </a:pPr>
            <a:r>
              <a:rPr lang="en-GB" dirty="0"/>
              <a:t>Earplugs </a:t>
            </a:r>
            <a:r>
              <a:rPr lang="en-GB" i="1" dirty="0"/>
              <a:t>protect</a:t>
            </a:r>
            <a:r>
              <a:rPr lang="en-GB" dirty="0"/>
              <a:t> the ears </a:t>
            </a:r>
            <a:r>
              <a:rPr lang="en-GB" i="1" dirty="0"/>
              <a:t>against</a:t>
            </a:r>
            <a:r>
              <a:rPr lang="en-GB" dirty="0"/>
              <a:t> loud noise.</a:t>
            </a:r>
            <a:endParaRPr lang="es-AR" dirty="0"/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 smtClean="0"/>
              <a:t>Protect from </a:t>
            </a:r>
            <a:r>
              <a:rPr lang="en-GB" b="1" dirty="0"/>
              <a:t>doing </a:t>
            </a:r>
            <a:r>
              <a:rPr lang="en-GB" b="1" dirty="0" err="1"/>
              <a:t>sth</a:t>
            </a:r>
            <a:r>
              <a:rPr lang="en-GB" dirty="0"/>
              <a:t> </a:t>
            </a:r>
            <a:endParaRPr lang="es-AR" dirty="0"/>
          </a:p>
          <a:p>
            <a:pPr algn="just">
              <a:lnSpc>
                <a:spcPct val="150000"/>
              </a:lnSpc>
            </a:pPr>
            <a:r>
              <a:rPr lang="en-GB" dirty="0"/>
              <a:t>The mask </a:t>
            </a:r>
            <a:r>
              <a:rPr lang="en-GB" i="1" dirty="0"/>
              <a:t>protects from</a:t>
            </a:r>
            <a:r>
              <a:rPr lang="en-GB" dirty="0"/>
              <a:t> inhal</a:t>
            </a:r>
            <a:r>
              <a:rPr lang="en-GB" u="sng" dirty="0"/>
              <a:t>ing</a:t>
            </a:r>
            <a:r>
              <a:rPr lang="en-GB" dirty="0"/>
              <a:t> harmful air particles such as dusts, vapours, fumes and gases.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141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smtClean="0"/>
              <a:t>Universidad Tecnológica Nacional  Reconquista</a:t>
            </a:r>
          </a:p>
          <a:p>
            <a:pPr algn="r"/>
            <a:r>
              <a:rPr lang="es-AR" sz="1800" b="1" smtClean="0"/>
              <a:t>2021  </a:t>
            </a:r>
            <a:endParaRPr lang="es-AR" sz="1800" b="1" dirty="0" smtClean="0"/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24849" y="1196752"/>
            <a:ext cx="7488832" cy="5445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Avoid: </a:t>
            </a:r>
            <a:r>
              <a:rPr lang="en-GB" dirty="0"/>
              <a:t> to </a:t>
            </a:r>
            <a:r>
              <a:rPr lang="en-GB" u="sng" dirty="0">
                <a:hlinkClick r:id="rId3" tooltip="prevent"/>
              </a:rPr>
              <a:t>prevent</a:t>
            </a:r>
            <a:r>
              <a:rPr lang="en-GB" dirty="0"/>
              <a:t> something bad from happening. </a:t>
            </a:r>
            <a:endParaRPr lang="es-A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Avoid something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It is important to take measures to </a:t>
            </a:r>
            <a:r>
              <a:rPr lang="en-GB" i="1" dirty="0"/>
              <a:t>avoid</a:t>
            </a:r>
            <a:r>
              <a:rPr lang="en-GB" dirty="0"/>
              <a:t> the risk of fire.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Don’t touch the wires to </a:t>
            </a:r>
            <a:r>
              <a:rPr lang="en-GB" i="1" dirty="0"/>
              <a:t>avoid</a:t>
            </a:r>
            <a:r>
              <a:rPr lang="en-GB" dirty="0"/>
              <a:t> getting an electric shock.</a:t>
            </a:r>
            <a:endParaRPr lang="es-A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Avoid SOMEONE/SOMEBODY doing </a:t>
            </a:r>
            <a:r>
              <a:rPr lang="en-GB" b="1" dirty="0" err="1"/>
              <a:t>sth</a:t>
            </a:r>
            <a:r>
              <a:rPr lang="en-GB" b="1" dirty="0"/>
              <a:t> SOMETHING</a:t>
            </a:r>
            <a:r>
              <a:rPr lang="en-GB" dirty="0"/>
              <a:t> 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The safety harness </a:t>
            </a:r>
            <a:r>
              <a:rPr lang="en-GB" i="1" dirty="0"/>
              <a:t>avoids</a:t>
            </a:r>
            <a:r>
              <a:rPr lang="en-GB" dirty="0"/>
              <a:t> the worker fall</a:t>
            </a:r>
            <a:r>
              <a:rPr lang="en-GB" u="sng" dirty="0"/>
              <a:t>ing</a:t>
            </a:r>
            <a:r>
              <a:rPr lang="en-GB" dirty="0"/>
              <a:t>.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 </a:t>
            </a:r>
            <a:endParaRPr lang="es-A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Prevent</a:t>
            </a:r>
            <a:r>
              <a:rPr lang="en-GB" dirty="0"/>
              <a:t>: to stop something from happening, or stop someone from doing something.</a:t>
            </a:r>
            <a:endParaRPr lang="es-AR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b="1" dirty="0" smtClean="0"/>
              <a:t>Prevent </a:t>
            </a:r>
            <a:r>
              <a:rPr lang="en-GB" b="1" dirty="0"/>
              <a:t>somebody/something (from) doing something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His back injury may prevent him from playing in tomorrow’s game.</a:t>
            </a:r>
            <a:endParaRPr lang="es-AR" dirty="0"/>
          </a:p>
          <a:p>
            <a:pPr>
              <a:lnSpc>
                <a:spcPct val="150000"/>
              </a:lnSpc>
            </a:pPr>
            <a:r>
              <a:rPr lang="en-GB" dirty="0"/>
              <a:t>WEARING SAFETY GLOVES </a:t>
            </a:r>
            <a:r>
              <a:rPr lang="en-GB" i="1" dirty="0"/>
              <a:t>PREVENT</a:t>
            </a:r>
            <a:r>
              <a:rPr lang="en-GB" dirty="0"/>
              <a:t> THE WORKER </a:t>
            </a:r>
            <a:r>
              <a:rPr lang="en-GB" i="1" dirty="0"/>
              <a:t>FROM CUTTING</a:t>
            </a:r>
            <a:r>
              <a:rPr lang="en-GB" dirty="0"/>
              <a:t> HIS/HER HANDS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58630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43607" y="1240335"/>
            <a:ext cx="655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What is personal protective equipment?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65920" y="1857598"/>
            <a:ext cx="5166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is equipment worn to minimize exposure to hazards that cause serious workplace injuries and illnesses.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565920" y="2786022"/>
            <a:ext cx="2936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may include items such </a:t>
            </a:r>
            <a:r>
              <a:rPr lang="en-US" dirty="0" smtClean="0"/>
              <a:t>as: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7291574" y="3258056"/>
            <a:ext cx="891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Gloves 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155866" y="356139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Safety glasses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shoes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5945906" y="6309320"/>
            <a:ext cx="17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Earplugs </a:t>
            </a:r>
            <a:r>
              <a:rPr lang="en-US" dirty="0" smtClean="0"/>
              <a:t>or muffs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7118026" y="4761985"/>
            <a:ext cx="10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Hard </a:t>
            </a:r>
            <a:r>
              <a:rPr lang="en-US" dirty="0">
                <a:solidFill>
                  <a:prstClr val="black"/>
                </a:solidFill>
              </a:rPr>
              <a:t>hats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2219628" y="630932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Respirators 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3817799" y="462348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Coveralls, </a:t>
            </a:r>
            <a:r>
              <a:rPr lang="en-US" dirty="0">
                <a:solidFill>
                  <a:prstClr val="black"/>
                </a:solidFill>
              </a:rPr>
              <a:t>vests and full body suits</a:t>
            </a:r>
            <a:endParaRPr lang="es-AR" dirty="0"/>
          </a:p>
        </p:txBody>
      </p:sp>
      <p:pic>
        <p:nvPicPr>
          <p:cNvPr id="4098" name="Picture 2" descr="SmartSign &quot;Caution - Safety Glasses And Steel Toe Shoes Require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452" r="13086" b="47342"/>
          <a:stretch/>
        </p:blipFill>
        <p:spPr bwMode="auto">
          <a:xfrm>
            <a:off x="378105" y="4207722"/>
            <a:ext cx="1841523" cy="9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M™ Full Facepiece Reusable Respirator, 6900, large | Canadia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28" y="5128483"/>
            <a:ext cx="1237218" cy="12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ear Overall Clip Art at Clker.com - vector clip art onlin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33" y="3648207"/>
            <a:ext cx="875722" cy="8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afety Vest PNG and Safety Vest Transparent Clipart Free Download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92" l="0" r="97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21" y="3543476"/>
            <a:ext cx="1085185" cy="1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edical Logo clipart - Safety, Clothing, Blue, transparent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5889" r="8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2" y="2262157"/>
            <a:ext cx="1493848" cy="9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Library of cartoon hard hat banner transparent download png files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7" b="97500" l="15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6643" b="5044"/>
          <a:stretch/>
        </p:blipFill>
        <p:spPr bwMode="auto">
          <a:xfrm>
            <a:off x="7169412" y="4000148"/>
            <a:ext cx="954119" cy="7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andatory Ear Protection Clip Art at Clker.com - vector clip art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62" y="5351682"/>
            <a:ext cx="920477" cy="92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Ear Plugs Safety Sign - MV19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7657" r="6793" b="5735"/>
          <a:stretch/>
        </p:blipFill>
        <p:spPr bwMode="auto">
          <a:xfrm>
            <a:off x="5927115" y="5386279"/>
            <a:ext cx="914620" cy="92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8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283968" y="402147"/>
            <a:ext cx="3384376" cy="722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es-AR" sz="1800" b="1" smtClean="0"/>
              <a:t>Universidad Tecnológica Nacional  Reconquista</a:t>
            </a:r>
          </a:p>
          <a:p>
            <a:pPr algn="r"/>
            <a:r>
              <a:rPr lang="es-AR" sz="1800" b="1" smtClean="0"/>
              <a:t>2021  </a:t>
            </a:r>
            <a:endParaRPr lang="es-AR" sz="1800" b="1" dirty="0" smtClean="0"/>
          </a:p>
        </p:txBody>
      </p:sp>
      <p:pic>
        <p:nvPicPr>
          <p:cNvPr id="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40695" y="177281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Help</a:t>
            </a:r>
            <a:r>
              <a:rPr lang="en-GB" dirty="0"/>
              <a:t>: to make it possible or easier for someone to do something by doing part of their work or by giving them something they need.</a:t>
            </a:r>
            <a:endParaRPr lang="es-AR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Help somebody (to) do something </a:t>
            </a:r>
            <a:endParaRPr lang="es-AR" dirty="0"/>
          </a:p>
          <a:p>
            <a:pPr>
              <a:lnSpc>
                <a:spcPct val="200000"/>
              </a:lnSpc>
            </a:pPr>
            <a:r>
              <a:rPr lang="en-GB" dirty="0"/>
              <a:t>I helped her to carry her cases up the stairs.</a:t>
            </a:r>
            <a:endParaRPr lang="es-AR" dirty="0"/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GB" b="1" dirty="0"/>
              <a:t>Help somebody with something</a:t>
            </a:r>
            <a:endParaRPr lang="es-AR" dirty="0"/>
          </a:p>
          <a:p>
            <a:pPr>
              <a:lnSpc>
                <a:spcPct val="200000"/>
              </a:lnSpc>
            </a:pPr>
            <a:r>
              <a:rPr lang="en-GB" dirty="0"/>
              <a:t>Can I help you with the washing up</a:t>
            </a:r>
            <a:r>
              <a:rPr lang="en-GB" dirty="0" smtClean="0"/>
              <a:t>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967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icio - LetsWork Co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" y="692696"/>
            <a:ext cx="3672408" cy="1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3258123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AGAINST………………. 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1691680" y="4365104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</a:t>
            </a:r>
            <a:r>
              <a:rPr lang="es-AR" dirty="0"/>
              <a:t> </a:t>
            </a:r>
            <a:r>
              <a:rPr lang="es-AR" dirty="0" smtClean="0"/>
              <a:t>FROM ………………. 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1844080" y="5445224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152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icio - LetsWork Co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" y="692696"/>
            <a:ext cx="3672408" cy="1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91680" y="3258123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AGAINST………………. 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1691680" y="4365104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</a:t>
            </a:r>
            <a:r>
              <a:rPr lang="es-AR" dirty="0"/>
              <a:t> </a:t>
            </a:r>
            <a:r>
              <a:rPr lang="es-AR" dirty="0" smtClean="0"/>
              <a:t>FROM ………………. 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1844080" y="5445224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………………. PROTECT ………………. 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165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295182"/>
            <a:ext cx="4868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u="sng" dirty="0" smtClean="0"/>
              <a:t>Protection from Head Injuries</a:t>
            </a:r>
            <a:endParaRPr lang="en-GB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979712" y="1988840"/>
            <a:ext cx="6102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i="1" dirty="0"/>
              <a:t>Hard hats </a:t>
            </a:r>
            <a:r>
              <a:rPr lang="en-US" dirty="0"/>
              <a:t>can protect your workers from </a:t>
            </a:r>
            <a:r>
              <a:rPr lang="en-US" dirty="0" smtClean="0"/>
              <a:t>head impact</a:t>
            </a:r>
            <a:r>
              <a:rPr lang="en-US" dirty="0"/>
              <a:t>, penetration injuries, and </a:t>
            </a:r>
            <a:r>
              <a:rPr lang="en-US" dirty="0" smtClean="0"/>
              <a:t>electrical injuries </a:t>
            </a:r>
            <a:r>
              <a:rPr lang="en-US" dirty="0"/>
              <a:t>such as those caused by falling </a:t>
            </a:r>
            <a:r>
              <a:rPr lang="en-US" dirty="0" smtClean="0"/>
              <a:t>or flying </a:t>
            </a:r>
            <a:r>
              <a:rPr lang="en-US" dirty="0"/>
              <a:t>objects, fixed objects, or contact </a:t>
            </a:r>
            <a:r>
              <a:rPr lang="en-US" dirty="0" smtClean="0"/>
              <a:t>with </a:t>
            </a:r>
            <a:r>
              <a:rPr lang="es-AR" dirty="0" err="1" smtClean="0"/>
              <a:t>electrical</a:t>
            </a:r>
            <a:r>
              <a:rPr lang="es-AR" dirty="0" smtClean="0"/>
              <a:t> </a:t>
            </a:r>
            <a:r>
              <a:rPr lang="es-AR" dirty="0" err="1" smtClean="0"/>
              <a:t>conductors</a:t>
            </a:r>
            <a:r>
              <a:rPr lang="es-AR" dirty="0"/>
              <a:t>.</a:t>
            </a:r>
          </a:p>
        </p:txBody>
      </p:sp>
      <p:pic>
        <p:nvPicPr>
          <p:cNvPr id="2054" name="Picture 6" descr="Head Protection Equipment at Rs 200 /piece | करोनावायरस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5" b="5270"/>
          <a:stretch/>
        </p:blipFill>
        <p:spPr bwMode="auto">
          <a:xfrm>
            <a:off x="3009669" y="3707995"/>
            <a:ext cx="4762500" cy="28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3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87624" y="1412776"/>
            <a:ext cx="6055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/>
              <a:t>Protection from Foot and Leg Injuries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403648" y="2132856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Foot guards, safety shoes and leggings  can </a:t>
            </a:r>
            <a:r>
              <a:rPr lang="en-US" dirty="0"/>
              <a:t>help </a:t>
            </a:r>
            <a:r>
              <a:rPr lang="en-US" dirty="0" smtClean="0"/>
              <a:t>prevent injuries </a:t>
            </a:r>
            <a:r>
              <a:rPr lang="en-US" dirty="0"/>
              <a:t>by protecting workers from </a:t>
            </a:r>
            <a:r>
              <a:rPr lang="en-US" dirty="0" smtClean="0"/>
              <a:t>hazards such </a:t>
            </a:r>
            <a:r>
              <a:rPr lang="en-US" dirty="0"/>
              <a:t>as falling or rolling objects, sharp </a:t>
            </a:r>
            <a:r>
              <a:rPr lang="en-US" dirty="0" smtClean="0"/>
              <a:t>objects, wet </a:t>
            </a:r>
            <a:r>
              <a:rPr lang="en-US" dirty="0"/>
              <a:t>and slippery surfaces, molten metals, </a:t>
            </a:r>
            <a:r>
              <a:rPr lang="en-US" dirty="0" smtClean="0"/>
              <a:t>hot </a:t>
            </a:r>
            <a:r>
              <a:rPr lang="es-AR" dirty="0" err="1" smtClean="0"/>
              <a:t>surfaces</a:t>
            </a:r>
            <a:r>
              <a:rPr lang="es-AR" dirty="0"/>
              <a:t>, and </a:t>
            </a:r>
            <a:r>
              <a:rPr lang="es-AR" dirty="0" err="1"/>
              <a:t>electrical</a:t>
            </a:r>
            <a:r>
              <a:rPr lang="es-AR" dirty="0"/>
              <a:t> </a:t>
            </a:r>
            <a:r>
              <a:rPr lang="es-AR" dirty="0" err="1"/>
              <a:t>hazards</a:t>
            </a:r>
            <a:r>
              <a:rPr lang="es-AR" dirty="0"/>
              <a:t>.</a:t>
            </a:r>
          </a:p>
        </p:txBody>
      </p:sp>
      <p:pic>
        <p:nvPicPr>
          <p:cNvPr id="3074" name="Picture 2" descr="Footguard 63.190.0 Safety Boots S3, 39-48 - online purchase | Eur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00302"/>
            <a:ext cx="1944216" cy="16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egon 575780 Universal Type A Chainsaw Safety Leggings (Fron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99" y="3645024"/>
            <a:ext cx="27146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y Sankey Steel Safety Foot Guard, Large, 5-1/2&quot; Width for 52.22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198"/>
            <a:ext cx="1538420" cy="153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30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27521" y="1412776"/>
            <a:ext cx="6086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/>
              <a:t>Protection from Eye and Face Injuries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403649" y="2060848"/>
            <a:ext cx="73098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 smtClean="0"/>
              <a:t>Spectacles, </a:t>
            </a:r>
            <a:r>
              <a:rPr lang="fr-FR" dirty="0" err="1" smtClean="0"/>
              <a:t>goggles</a:t>
            </a:r>
            <a:r>
              <a:rPr lang="fr-FR" dirty="0" smtClean="0"/>
              <a:t>, </a:t>
            </a:r>
            <a:r>
              <a:rPr lang="en-US" dirty="0" smtClean="0"/>
              <a:t>spectacles with side shields, and face shields </a:t>
            </a:r>
            <a:r>
              <a:rPr lang="en-US" dirty="0"/>
              <a:t>can </a:t>
            </a:r>
            <a:r>
              <a:rPr lang="en-US" dirty="0" smtClean="0"/>
              <a:t>protect workers </a:t>
            </a:r>
            <a:r>
              <a:rPr lang="en-US" dirty="0"/>
              <a:t>from the </a:t>
            </a:r>
            <a:r>
              <a:rPr lang="en-US" dirty="0" smtClean="0"/>
              <a:t>hazards of </a:t>
            </a:r>
            <a:r>
              <a:rPr lang="en-US" dirty="0"/>
              <a:t>flying fragments, large </a:t>
            </a:r>
            <a:r>
              <a:rPr lang="en-US" dirty="0" smtClean="0"/>
              <a:t>chips, hot </a:t>
            </a:r>
            <a:r>
              <a:rPr lang="en-US" dirty="0"/>
              <a:t>sparks</a:t>
            </a:r>
            <a:r>
              <a:rPr lang="en-US" dirty="0" smtClean="0"/>
              <a:t>, </a:t>
            </a:r>
            <a:r>
              <a:rPr lang="en-US" dirty="0"/>
              <a:t>optical radiation, splashes from molten </a:t>
            </a:r>
            <a:r>
              <a:rPr lang="en-US" dirty="0" smtClean="0"/>
              <a:t>metals, as </a:t>
            </a:r>
            <a:r>
              <a:rPr lang="en-US" dirty="0"/>
              <a:t>well as objects, particles, sand, dirt, </a:t>
            </a:r>
            <a:r>
              <a:rPr lang="en-US" dirty="0" smtClean="0"/>
              <a:t>mists,  </a:t>
            </a:r>
            <a:r>
              <a:rPr lang="es-AR" dirty="0" err="1" smtClean="0"/>
              <a:t>dusts</a:t>
            </a:r>
            <a:r>
              <a:rPr lang="es-AR" dirty="0" smtClean="0"/>
              <a:t>,  and </a:t>
            </a:r>
            <a:r>
              <a:rPr lang="es-AR" dirty="0" err="1" smtClean="0"/>
              <a:t>glare</a:t>
            </a:r>
            <a:r>
              <a:rPr lang="es-AR" dirty="0"/>
              <a:t>.</a:t>
            </a:r>
          </a:p>
        </p:txBody>
      </p:sp>
      <p:pic>
        <p:nvPicPr>
          <p:cNvPr id="5122" name="Picture 2" descr="Sealey SSP28 Safety Spectacles - Clear Le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b="18885"/>
          <a:stretch/>
        </p:blipFill>
        <p:spPr bwMode="auto">
          <a:xfrm>
            <a:off x="1835696" y="4532345"/>
            <a:ext cx="1821574" cy="86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iko 53874A Protective Anti-Fog Safety Goggles with Wide-Visi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96" y="4443857"/>
            <a:ext cx="1594718" cy="10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astic Grinding Face Shield, Rs 425 /piece, Galaxy Enterpris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61" y="4348622"/>
            <a:ext cx="1484163" cy="14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90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295182"/>
            <a:ext cx="4794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i="1" u="sng" dirty="0" err="1"/>
              <a:t>Protection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from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Hearing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Loss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259632" y="1859340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Wearing earplugs or earmuffs can help </a:t>
            </a:r>
            <a:r>
              <a:rPr lang="en-US" dirty="0" smtClean="0"/>
              <a:t>prevent damage to hearing</a:t>
            </a:r>
            <a:r>
              <a:rPr lang="en-US" dirty="0"/>
              <a:t>. </a:t>
            </a:r>
            <a:r>
              <a:rPr lang="en-US" dirty="0" smtClean="0"/>
              <a:t>Earplugs </a:t>
            </a:r>
            <a:r>
              <a:rPr lang="en-US" dirty="0"/>
              <a:t>made from foam, </a:t>
            </a:r>
            <a:r>
              <a:rPr lang="en-US" dirty="0" smtClean="0"/>
              <a:t>waxed cotton</a:t>
            </a:r>
            <a:r>
              <a:rPr lang="en-US" dirty="0"/>
              <a:t>, or fiberglass wool are self-forming </a:t>
            </a:r>
            <a:r>
              <a:rPr lang="en-US" dirty="0" smtClean="0"/>
              <a:t>and usually fit well</a:t>
            </a:r>
            <a:r>
              <a:rPr lang="en-US" dirty="0"/>
              <a:t>. </a:t>
            </a:r>
            <a:r>
              <a:rPr lang="en-US" dirty="0" smtClean="0"/>
              <a:t> Clean </a:t>
            </a:r>
            <a:r>
              <a:rPr lang="en-US" dirty="0"/>
              <a:t>earplugs regularly, </a:t>
            </a:r>
            <a:r>
              <a:rPr lang="en-US" dirty="0" smtClean="0"/>
              <a:t>and replace </a:t>
            </a:r>
            <a:r>
              <a:rPr lang="es-AR" dirty="0" err="1" smtClean="0"/>
              <a:t>those</a:t>
            </a:r>
            <a:r>
              <a:rPr lang="es-AR" dirty="0" smtClean="0"/>
              <a:t> </a:t>
            </a:r>
            <a:r>
              <a:rPr lang="es-AR" dirty="0" err="1"/>
              <a:t>you</a:t>
            </a:r>
            <a:r>
              <a:rPr lang="es-AR" dirty="0"/>
              <a:t> </a:t>
            </a:r>
            <a:r>
              <a:rPr lang="es-AR" dirty="0" err="1" smtClean="0"/>
              <a:t>cannot</a:t>
            </a:r>
            <a:r>
              <a:rPr lang="es-AR" dirty="0" smtClean="0"/>
              <a:t> </a:t>
            </a:r>
            <a:r>
              <a:rPr lang="es-AR" dirty="0" err="1" smtClean="0"/>
              <a:t>clean</a:t>
            </a:r>
            <a:r>
              <a:rPr lang="es-AR" dirty="0"/>
              <a:t>.</a:t>
            </a:r>
          </a:p>
        </p:txBody>
      </p:sp>
      <p:pic>
        <p:nvPicPr>
          <p:cNvPr id="6146" name="Picture 2" descr="Hearing Prot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3" b="68797"/>
          <a:stretch/>
        </p:blipFill>
        <p:spPr bwMode="auto">
          <a:xfrm>
            <a:off x="1043479" y="3619702"/>
            <a:ext cx="2592288" cy="182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earing Prot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3" r="54949" b="7542"/>
          <a:stretch/>
        </p:blipFill>
        <p:spPr bwMode="auto">
          <a:xfrm>
            <a:off x="3159528" y="5367882"/>
            <a:ext cx="2847632" cy="14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aring Protec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1" t="38554" r="2613" b="5314"/>
          <a:stretch/>
        </p:blipFill>
        <p:spPr bwMode="auto">
          <a:xfrm>
            <a:off x="6007160" y="3501008"/>
            <a:ext cx="2453272" cy="29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6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59632" y="1295182"/>
            <a:ext cx="4884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i="1" u="sng" dirty="0" err="1"/>
              <a:t>Protection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from</a:t>
            </a:r>
            <a:r>
              <a:rPr lang="es-AR" sz="2800" b="1" i="1" u="sng" dirty="0"/>
              <a:t> Hand Injuries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691680" y="181869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Workers exposed to harmful substances </a:t>
            </a:r>
            <a:r>
              <a:rPr lang="en-US" dirty="0" smtClean="0"/>
              <a:t>through skin absorption</a:t>
            </a:r>
            <a:r>
              <a:rPr lang="en-US" dirty="0"/>
              <a:t>, severe cuts or </a:t>
            </a:r>
            <a:r>
              <a:rPr lang="en-US" dirty="0" smtClean="0"/>
              <a:t>lacerations, severe </a:t>
            </a:r>
            <a:r>
              <a:rPr lang="en-US" dirty="0"/>
              <a:t>abrasions, chemical burns, </a:t>
            </a:r>
            <a:r>
              <a:rPr lang="en-US" dirty="0" smtClean="0"/>
              <a:t>thermal burns</a:t>
            </a:r>
            <a:r>
              <a:rPr lang="en-US" dirty="0"/>
              <a:t>, and </a:t>
            </a:r>
            <a:r>
              <a:rPr lang="en-US" dirty="0" smtClean="0"/>
              <a:t>harmful temperature extremes will </a:t>
            </a:r>
            <a:r>
              <a:rPr lang="es-AR" dirty="0" err="1" smtClean="0"/>
              <a:t>benefit</a:t>
            </a:r>
            <a:r>
              <a:rPr lang="es-AR" dirty="0" smtClean="0"/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hand</a:t>
            </a:r>
            <a:r>
              <a:rPr lang="es-AR" dirty="0"/>
              <a:t> </a:t>
            </a:r>
            <a:r>
              <a:rPr lang="es-AR" dirty="0" err="1"/>
              <a:t>protection</a:t>
            </a:r>
            <a:r>
              <a:rPr lang="es-AR" dirty="0"/>
              <a:t>.</a:t>
            </a:r>
          </a:p>
        </p:txBody>
      </p:sp>
      <p:pic>
        <p:nvPicPr>
          <p:cNvPr id="8194" name="Picture 2" descr="Hand Protection Over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0325" r="5120"/>
          <a:stretch/>
        </p:blipFill>
        <p:spPr bwMode="auto">
          <a:xfrm>
            <a:off x="3383485" y="3328574"/>
            <a:ext cx="4841839" cy="3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70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1295182"/>
            <a:ext cx="4589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i="1" u="sng" dirty="0" err="1"/>
              <a:t>Protection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from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Body</a:t>
            </a:r>
            <a:r>
              <a:rPr lang="es-AR" sz="2800" b="1" i="1" u="sng" dirty="0"/>
              <a:t> </a:t>
            </a:r>
            <a:r>
              <a:rPr lang="es-AR" sz="2800" b="1" i="1" u="sng" dirty="0" err="1"/>
              <a:t>Injury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547664" y="1818402"/>
            <a:ext cx="69498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some cases workers must shield most or </a:t>
            </a:r>
            <a:r>
              <a:rPr lang="en-US" dirty="0" smtClean="0"/>
              <a:t>all of </a:t>
            </a:r>
            <a:r>
              <a:rPr lang="en-US" dirty="0"/>
              <a:t>their bodies against hazards in the </a:t>
            </a:r>
            <a:r>
              <a:rPr lang="en-US" dirty="0" smtClean="0"/>
              <a:t>workplace, such </a:t>
            </a:r>
            <a:r>
              <a:rPr lang="en-US" dirty="0"/>
              <a:t>as exposure to heat and radiation </a:t>
            </a:r>
            <a:r>
              <a:rPr lang="en-US" dirty="0" smtClean="0"/>
              <a:t>as well </a:t>
            </a:r>
            <a:r>
              <a:rPr lang="en-US" dirty="0"/>
              <a:t>as hot metals, scalding liquids, body </a:t>
            </a:r>
            <a:r>
              <a:rPr lang="en-US" dirty="0" smtClean="0"/>
              <a:t>fluids, hazardous </a:t>
            </a:r>
            <a:r>
              <a:rPr lang="en-US" dirty="0"/>
              <a:t>materials or waste, and other </a:t>
            </a:r>
            <a:r>
              <a:rPr lang="en-US" dirty="0" smtClean="0"/>
              <a:t>hazards. In </a:t>
            </a:r>
            <a:r>
              <a:rPr lang="en-US" dirty="0"/>
              <a:t>addition </a:t>
            </a:r>
            <a:r>
              <a:rPr lang="en-US" dirty="0" smtClean="0"/>
              <a:t>to fire-retardant </a:t>
            </a:r>
            <a:r>
              <a:rPr lang="en-US" dirty="0"/>
              <a:t>wool and </a:t>
            </a:r>
            <a:r>
              <a:rPr lang="en-US" dirty="0" smtClean="0"/>
              <a:t>fire retardant cotton</a:t>
            </a:r>
            <a:r>
              <a:rPr lang="en-US" dirty="0"/>
              <a:t>, materials used in </a:t>
            </a:r>
            <a:r>
              <a:rPr lang="en-US" dirty="0" smtClean="0"/>
              <a:t>whole-body personal </a:t>
            </a:r>
            <a:r>
              <a:rPr lang="en-US" dirty="0"/>
              <a:t>protective equipment include </a:t>
            </a:r>
            <a:r>
              <a:rPr lang="en-US" dirty="0" smtClean="0"/>
              <a:t>rubber,  </a:t>
            </a:r>
            <a:r>
              <a:rPr lang="es-AR" dirty="0" err="1" smtClean="0"/>
              <a:t>leather</a:t>
            </a:r>
            <a:r>
              <a:rPr lang="es-AR" dirty="0"/>
              <a:t>, </a:t>
            </a:r>
            <a:r>
              <a:rPr lang="es-AR" dirty="0" smtClean="0"/>
              <a:t> </a:t>
            </a:r>
            <a:r>
              <a:rPr lang="es-AR" dirty="0" err="1" smtClean="0"/>
              <a:t>synthetics</a:t>
            </a:r>
            <a:r>
              <a:rPr lang="es-AR" dirty="0"/>
              <a:t>, </a:t>
            </a:r>
            <a:r>
              <a:rPr lang="es-AR" dirty="0" smtClean="0"/>
              <a:t> and </a:t>
            </a:r>
            <a:r>
              <a:rPr lang="es-AR" dirty="0" err="1"/>
              <a:t>plastic</a:t>
            </a:r>
            <a:r>
              <a:rPr lang="es-AR" dirty="0"/>
              <a:t>.</a:t>
            </a:r>
          </a:p>
        </p:txBody>
      </p:sp>
      <p:pic>
        <p:nvPicPr>
          <p:cNvPr id="7170" name="Picture 2" descr="What are the 4 Different Hazmat Suit Levels? - DGD HazmatDG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 bwMode="auto">
          <a:xfrm>
            <a:off x="2843808" y="4403725"/>
            <a:ext cx="3586056" cy="23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0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4283968" y="402147"/>
            <a:ext cx="3384376" cy="722598"/>
          </a:xfrm>
        </p:spPr>
        <p:txBody>
          <a:bodyPr>
            <a:noAutofit/>
          </a:bodyPr>
          <a:lstStyle/>
          <a:p>
            <a:pPr algn="r"/>
            <a:r>
              <a:rPr lang="es-AR" sz="1800" b="1" dirty="0" smtClean="0"/>
              <a:t>Universidad Tecnológica Nacional  Reconquista</a:t>
            </a:r>
          </a:p>
          <a:p>
            <a:pPr algn="r"/>
            <a:r>
              <a:rPr lang="es-AR" sz="1800" b="1" dirty="0" smtClean="0"/>
              <a:t>2021  </a:t>
            </a:r>
          </a:p>
        </p:txBody>
      </p:sp>
      <p:pic>
        <p:nvPicPr>
          <p:cNvPr id="1026" name="Picture 2" descr="Universidad Tecnológica Nacional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8109"/>
          <a:stretch/>
        </p:blipFill>
        <p:spPr bwMode="auto">
          <a:xfrm>
            <a:off x="7737145" y="188640"/>
            <a:ext cx="97635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1295182"/>
            <a:ext cx="6106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/>
              <a:t>When to Wear Respiratory Protection</a:t>
            </a:r>
            <a:endParaRPr lang="es-AR" sz="2800" i="1" u="sng" dirty="0"/>
          </a:p>
        </p:txBody>
      </p:sp>
      <p:sp>
        <p:nvSpPr>
          <p:cNvPr id="3" name="2 Rectángulo"/>
          <p:cNvSpPr/>
          <p:nvPr/>
        </p:nvSpPr>
        <p:spPr>
          <a:xfrm>
            <a:off x="1547664" y="177281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Workers </a:t>
            </a:r>
            <a:r>
              <a:rPr lang="en-US" dirty="0"/>
              <a:t>must use appropriate respirators </a:t>
            </a:r>
            <a:r>
              <a:rPr lang="en-US" dirty="0" smtClean="0"/>
              <a:t>to protect </a:t>
            </a:r>
            <a:r>
              <a:rPr lang="en-US" dirty="0"/>
              <a:t>against adverse health effects caused </a:t>
            </a:r>
            <a:r>
              <a:rPr lang="en-US" dirty="0" smtClean="0"/>
              <a:t>by breathing </a:t>
            </a:r>
            <a:r>
              <a:rPr lang="en-US" dirty="0"/>
              <a:t>air contaminated with harmful </a:t>
            </a:r>
            <a:r>
              <a:rPr lang="en-US" dirty="0" smtClean="0"/>
              <a:t>dusts, fogs</a:t>
            </a:r>
            <a:r>
              <a:rPr lang="en-US" dirty="0"/>
              <a:t>, fumes, mists, gases, smokes, sprays, </a:t>
            </a:r>
            <a:r>
              <a:rPr lang="en-US" dirty="0" smtClean="0"/>
              <a:t>or vapors</a:t>
            </a:r>
            <a:r>
              <a:rPr lang="en-US" dirty="0"/>
              <a:t>. Respirators generally cover the </a:t>
            </a:r>
            <a:r>
              <a:rPr lang="en-US" dirty="0" smtClean="0"/>
              <a:t>nose and </a:t>
            </a:r>
            <a:r>
              <a:rPr lang="en-US" dirty="0"/>
              <a:t>mouth or the entire face or </a:t>
            </a:r>
            <a:r>
              <a:rPr lang="en-US" dirty="0" smtClean="0"/>
              <a:t>head.</a:t>
            </a:r>
            <a:endParaRPr lang="es-AR" dirty="0"/>
          </a:p>
        </p:txBody>
      </p:sp>
      <p:pic>
        <p:nvPicPr>
          <p:cNvPr id="9218" name="Picture 2" descr="Respirator Vector Icons - Download Free Vectors, Clipart Graphic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53798"/>
            <a:ext cx="4536504" cy="31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62103" r="52032" b="14087"/>
          <a:stretch/>
        </p:blipFill>
        <p:spPr bwMode="auto">
          <a:xfrm>
            <a:off x="7521381" y="5733256"/>
            <a:ext cx="1407886" cy="87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5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624</TotalTime>
  <Words>840</Words>
  <Application>Microsoft Office PowerPoint</Application>
  <PresentationFormat>Presentación en pantalla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27</cp:revision>
  <cp:lastPrinted>2020-04-21T14:22:38Z</cp:lastPrinted>
  <dcterms:created xsi:type="dcterms:W3CDTF">2020-04-20T12:43:28Z</dcterms:created>
  <dcterms:modified xsi:type="dcterms:W3CDTF">2021-05-28T17:38:03Z</dcterms:modified>
</cp:coreProperties>
</file>