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B64F-50FF-4040-8020-C13650B4004A}" type="datetimeFigureOut">
              <a:rPr lang="es-ES" smtClean="0"/>
              <a:t>22/04/2020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611F-E12B-4F69-B6B8-8DE1ABA746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695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B64F-50FF-4040-8020-C13650B4004A}" type="datetimeFigureOut">
              <a:rPr lang="es-ES" smtClean="0"/>
              <a:t>22/04/2020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611F-E12B-4F69-B6B8-8DE1ABA746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75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B64F-50FF-4040-8020-C13650B4004A}" type="datetimeFigureOut">
              <a:rPr lang="es-ES" smtClean="0"/>
              <a:t>22/04/2020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611F-E12B-4F69-B6B8-8DE1ABA746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195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B64F-50FF-4040-8020-C13650B4004A}" type="datetimeFigureOut">
              <a:rPr lang="es-ES" smtClean="0"/>
              <a:t>22/04/2020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611F-E12B-4F69-B6B8-8DE1ABA74638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6223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B64F-50FF-4040-8020-C13650B4004A}" type="datetimeFigureOut">
              <a:rPr lang="es-ES" smtClean="0"/>
              <a:t>22/04/2020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611F-E12B-4F69-B6B8-8DE1ABA746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8149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B64F-50FF-4040-8020-C13650B4004A}" type="datetimeFigureOut">
              <a:rPr lang="es-ES" smtClean="0"/>
              <a:t>22/04/2020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611F-E12B-4F69-B6B8-8DE1ABA746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7921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B64F-50FF-4040-8020-C13650B4004A}" type="datetimeFigureOut">
              <a:rPr lang="es-ES" smtClean="0"/>
              <a:t>22/04/2020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611F-E12B-4F69-B6B8-8DE1ABA746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261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B64F-50FF-4040-8020-C13650B4004A}" type="datetimeFigureOut">
              <a:rPr lang="es-ES" smtClean="0"/>
              <a:t>22/04/2020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611F-E12B-4F69-B6B8-8DE1ABA746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886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B64F-50FF-4040-8020-C13650B4004A}" type="datetimeFigureOut">
              <a:rPr lang="es-ES" smtClean="0"/>
              <a:t>22/04/2020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611F-E12B-4F69-B6B8-8DE1ABA746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82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B64F-50FF-4040-8020-C13650B4004A}" type="datetimeFigureOut">
              <a:rPr lang="es-ES" smtClean="0"/>
              <a:t>22/04/2020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611F-E12B-4F69-B6B8-8DE1ABA746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4229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B64F-50FF-4040-8020-C13650B4004A}" type="datetimeFigureOut">
              <a:rPr lang="es-ES" smtClean="0"/>
              <a:t>22/04/2020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611F-E12B-4F69-B6B8-8DE1ABA746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15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B64F-50FF-4040-8020-C13650B4004A}" type="datetimeFigureOut">
              <a:rPr lang="es-ES" smtClean="0"/>
              <a:t>22/04/2020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611F-E12B-4F69-B6B8-8DE1ABA746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445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B64F-50FF-4040-8020-C13650B4004A}" type="datetimeFigureOut">
              <a:rPr lang="es-ES" smtClean="0"/>
              <a:t>22/04/2020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611F-E12B-4F69-B6B8-8DE1ABA746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832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B64F-50FF-4040-8020-C13650B4004A}" type="datetimeFigureOut">
              <a:rPr lang="es-ES" smtClean="0"/>
              <a:t>22/04/2020</a:t>
            </a:fld>
            <a:endParaRPr lang="es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611F-E12B-4F69-B6B8-8DE1ABA746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660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B64F-50FF-4040-8020-C13650B4004A}" type="datetimeFigureOut">
              <a:rPr lang="es-ES" smtClean="0"/>
              <a:t>22/04/2020</a:t>
            </a:fld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611F-E12B-4F69-B6B8-8DE1ABA746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077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B64F-50FF-4040-8020-C13650B4004A}" type="datetimeFigureOut">
              <a:rPr lang="es-ES" smtClean="0"/>
              <a:t>22/04/2020</a:t>
            </a:fld>
            <a:endParaRPr lang="es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611F-E12B-4F69-B6B8-8DE1ABA746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296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B64F-50FF-4040-8020-C13650B4004A}" type="datetimeFigureOut">
              <a:rPr lang="es-ES" smtClean="0"/>
              <a:t>22/04/2020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611F-E12B-4F69-B6B8-8DE1ABA746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0518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B28B64F-50FF-4040-8020-C13650B4004A}" type="datetimeFigureOut">
              <a:rPr lang="es-ES" smtClean="0"/>
              <a:t>22/04/2020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1611F-E12B-4F69-B6B8-8DE1ABA746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47432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825062" y="748861"/>
            <a:ext cx="8825658" cy="1127236"/>
          </a:xfrm>
        </p:spPr>
        <p:txBody>
          <a:bodyPr/>
          <a:lstStyle/>
          <a:p>
            <a:r>
              <a:rPr lang="es-ES" sz="3200" b="1" dirty="0" smtClean="0"/>
              <a:t>Unidad: 4 – Propiedades Mecánicas, Ensayos Mecánicos.</a:t>
            </a:r>
            <a:endParaRPr lang="es-ES" sz="3200" b="1" dirty="0"/>
          </a:p>
        </p:txBody>
      </p:sp>
      <p:sp>
        <p:nvSpPr>
          <p:cNvPr id="6" name="Rectángulo 5"/>
          <p:cNvSpPr/>
          <p:nvPr/>
        </p:nvSpPr>
        <p:spPr>
          <a:xfrm>
            <a:off x="825062" y="2126167"/>
            <a:ext cx="94540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dirty="0" smtClean="0"/>
              <a:t>Comportamiento </a:t>
            </a:r>
            <a:r>
              <a:rPr lang="es-ES_tradnl" dirty="0"/>
              <a:t>elástico y plástico. Deformación elástica y plástica. Propiedades; Rigidez, Elasticidad, Plasticidad, Tenacidad, Fragilidad y </a:t>
            </a:r>
            <a:r>
              <a:rPr lang="es-ES_tradnl" dirty="0" err="1"/>
              <a:t>Resilencia</a:t>
            </a:r>
            <a:r>
              <a:rPr lang="es-ES_tradnl" dirty="0"/>
              <a:t>. Fenómeno de acritud por deformación en frío y ablandamiento por calentamiento. Ensayos Mecánicos; de dureza, por método </a:t>
            </a:r>
            <a:r>
              <a:rPr lang="es-ES_tradnl" dirty="0" err="1"/>
              <a:t>Brinell</a:t>
            </a:r>
            <a:r>
              <a:rPr lang="es-ES_tradnl" dirty="0"/>
              <a:t>, por método Rockwell y por método </a:t>
            </a:r>
            <a:r>
              <a:rPr lang="es-ES_tradnl" dirty="0" err="1"/>
              <a:t>Vickers</a:t>
            </a:r>
            <a:r>
              <a:rPr lang="es-ES_tradnl" dirty="0"/>
              <a:t> y ensayo </a:t>
            </a:r>
            <a:r>
              <a:rPr lang="es-ES_tradnl" dirty="0" err="1" smtClean="0"/>
              <a:t>Charpy</a:t>
            </a:r>
            <a:r>
              <a:rPr lang="es-ES_tradnl" dirty="0" smtClean="0"/>
              <a:t>.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429" y="3727441"/>
            <a:ext cx="4721990" cy="251570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0919" y="3727441"/>
            <a:ext cx="2677263" cy="251570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147492" y="3699676"/>
            <a:ext cx="166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bg1"/>
                </a:solidFill>
              </a:rPr>
              <a:t>Ensayo Charpy</a:t>
            </a:r>
            <a:endParaRPr lang="es-E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46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5" name="Rectángulo 4"/>
          <p:cNvSpPr/>
          <p:nvPr/>
        </p:nvSpPr>
        <p:spPr>
          <a:xfrm>
            <a:off x="1059543" y="74886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_tradnl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c.</a:t>
            </a:r>
            <a:r>
              <a:rPr lang="es-ES_tradnl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Tenacidad;</a:t>
            </a:r>
            <a:endParaRPr lang="es-ES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325" y="1395192"/>
            <a:ext cx="6076950" cy="4562475"/>
          </a:xfrm>
          <a:prstGeom prst="rect">
            <a:avLst/>
          </a:prstGeom>
        </p:spPr>
      </p:pic>
      <p:cxnSp>
        <p:nvCxnSpPr>
          <p:cNvPr id="10" name="Conector recto de flecha 9"/>
          <p:cNvCxnSpPr/>
          <p:nvPr/>
        </p:nvCxnSpPr>
        <p:spPr>
          <a:xfrm flipH="1">
            <a:off x="6226629" y="3676429"/>
            <a:ext cx="3454400" cy="13019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9277025" y="3188706"/>
            <a:ext cx="1836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/>
              <a:t>Acero, muy tenaz</a:t>
            </a:r>
          </a:p>
        </p:txBody>
      </p:sp>
      <p:cxnSp>
        <p:nvCxnSpPr>
          <p:cNvPr id="13" name="Conector recto de flecha 12"/>
          <p:cNvCxnSpPr/>
          <p:nvPr/>
        </p:nvCxnSpPr>
        <p:spPr>
          <a:xfrm flipV="1">
            <a:off x="2394857" y="4499429"/>
            <a:ext cx="2583543" cy="18868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737774" y="4499429"/>
            <a:ext cx="1886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Fundición, poco tenaz</a:t>
            </a:r>
          </a:p>
        </p:txBody>
      </p:sp>
    </p:spTree>
    <p:extLst>
      <p:ext uri="{BB962C8B-B14F-4D97-AF65-F5344CB8AC3E}">
        <p14:creationId xmlns:p14="http://schemas.microsoft.com/office/powerpoint/2010/main" val="39780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5" name="Rectángulo 4"/>
          <p:cNvSpPr/>
          <p:nvPr/>
        </p:nvSpPr>
        <p:spPr>
          <a:xfrm>
            <a:off x="1059542" y="748861"/>
            <a:ext cx="78164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_tradnl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d</a:t>
            </a:r>
            <a:r>
              <a:rPr lang="es-ES_tradnl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 Plasticidad;</a:t>
            </a:r>
          </a:p>
          <a:p>
            <a:pPr algn="just"/>
            <a:endParaRPr lang="es-ES_tradnl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	Capacidad de deformación (energía de deformación absorbida) que presenta un metal sin llegar a romperse.</a:t>
            </a:r>
          </a:p>
          <a:p>
            <a:pPr algn="just"/>
            <a:r>
              <a:rPr lang="es-ES_tradnl" dirty="0"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s-ES_tradnl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Para esto remitámonos a la figura siguiente;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618" y="2681451"/>
            <a:ext cx="4006957" cy="316755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689579" y="2681451"/>
            <a:ext cx="34462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ES" dirty="0" smtClean="0"/>
              <a:t>Como se observa, la plasticidad es sinónimo de tenacidad, de esta manera se aprecia que los aceros presentan mayor plasticidad que las fundiciones.</a:t>
            </a:r>
            <a:endParaRPr lang="es-ES" i="1" u="sng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263" y="4891040"/>
            <a:ext cx="2857500" cy="1600200"/>
          </a:xfrm>
          <a:prstGeom prst="rect">
            <a:avLst/>
          </a:prstGeom>
        </p:spPr>
      </p:pic>
      <p:cxnSp>
        <p:nvCxnSpPr>
          <p:cNvPr id="12" name="Conector recto de flecha 11"/>
          <p:cNvCxnSpPr/>
          <p:nvPr/>
        </p:nvCxnSpPr>
        <p:spPr>
          <a:xfrm flipH="1" flipV="1">
            <a:off x="3279230" y="5849006"/>
            <a:ext cx="2279388" cy="3452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5428820" y="5932676"/>
            <a:ext cx="5896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i="1" dirty="0" smtClean="0"/>
              <a:t>En la figura se observa cabreadas de tinglados deformados “plásticamente” por el viento pero no fracturas o roturas.</a:t>
            </a:r>
            <a:endParaRPr lang="es-ES" sz="1400" i="1" dirty="0"/>
          </a:p>
        </p:txBody>
      </p:sp>
    </p:spTree>
    <p:extLst>
      <p:ext uri="{BB962C8B-B14F-4D97-AF65-F5344CB8AC3E}">
        <p14:creationId xmlns:p14="http://schemas.microsoft.com/office/powerpoint/2010/main" val="204255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5" name="Rectángulo 4"/>
          <p:cNvSpPr/>
          <p:nvPr/>
        </p:nvSpPr>
        <p:spPr>
          <a:xfrm>
            <a:off x="886121" y="748861"/>
            <a:ext cx="89200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_tradnl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s-ES_tradnl" dirty="0">
                <a:latin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ES_tradnl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 Resiliencia;</a:t>
            </a:r>
          </a:p>
          <a:p>
            <a:pPr algn="just"/>
            <a:endParaRPr lang="es-ES_tradnl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	Es la resistencia que posee un material de soportar un impacto brusco, o llamado de otra manera su resistencia al “choque”.</a:t>
            </a:r>
          </a:p>
          <a:p>
            <a:pPr algn="just"/>
            <a:r>
              <a:rPr lang="es-ES_tradnl" dirty="0"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s-ES_tradnl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El ensayo para determinar el grado de dicha resistencia se denomina </a:t>
            </a:r>
            <a:r>
              <a:rPr lang="es-ES_tradnl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Ensayo </a:t>
            </a:r>
            <a:r>
              <a:rPr lang="es-ES_tradnl" b="1" i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Charpy</a:t>
            </a:r>
            <a:r>
              <a:rPr lang="es-ES_tradnl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849" y="2780186"/>
            <a:ext cx="3202759" cy="3185693"/>
          </a:xfrm>
          <a:prstGeom prst="rect">
            <a:avLst/>
          </a:prstGeom>
        </p:spPr>
      </p:pic>
      <p:sp>
        <p:nvSpPr>
          <p:cNvPr id="7" name="Cerrar llave 6"/>
          <p:cNvSpPr/>
          <p:nvPr/>
        </p:nvSpPr>
        <p:spPr>
          <a:xfrm>
            <a:off x="7531663" y="2780185"/>
            <a:ext cx="682171" cy="3185693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8299550" y="4111421"/>
            <a:ext cx="1836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Máquina de Ensayo Charpy.</a:t>
            </a:r>
          </a:p>
        </p:txBody>
      </p:sp>
    </p:spTree>
    <p:extLst>
      <p:ext uri="{BB962C8B-B14F-4D97-AF65-F5344CB8AC3E}">
        <p14:creationId xmlns:p14="http://schemas.microsoft.com/office/powerpoint/2010/main" val="4162027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5" name="Rectángulo 4"/>
          <p:cNvSpPr/>
          <p:nvPr/>
        </p:nvSpPr>
        <p:spPr>
          <a:xfrm>
            <a:off x="912780" y="373977"/>
            <a:ext cx="92826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_tradnl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Continuación</a:t>
            </a:r>
            <a:r>
              <a:rPr lang="es-ES_tradnl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es-ES_tradnl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	El ensayo </a:t>
            </a:r>
            <a:r>
              <a:rPr lang="es-ES_tradnl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Charpy</a:t>
            </a:r>
            <a:r>
              <a:rPr lang="es-ES_tradnl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consiste en soltar de un martillo de 22kg desde su reposo con una cierta altura h (energía potencial), donde esta energía se transforma en energía cinética al desarrollar velocidad e impacta la probeta del material a ensayar, midiendo luego la altura alcanzada inmediatamente después de producirse la fractura, en caso de que esta sucediera. El martillo desarrolla un trabajo (fuerza x distancia) o energía de impacto de 30kgm.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370" y="2969268"/>
            <a:ext cx="3789981" cy="314568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2292" y="3223787"/>
            <a:ext cx="3143250" cy="2571750"/>
          </a:xfrm>
          <a:prstGeom prst="rect">
            <a:avLst/>
          </a:prstGeom>
        </p:spPr>
      </p:pic>
      <p:sp>
        <p:nvSpPr>
          <p:cNvPr id="8" name="Cerrar llave 7"/>
          <p:cNvSpPr/>
          <p:nvPr/>
        </p:nvSpPr>
        <p:spPr>
          <a:xfrm>
            <a:off x="8619483" y="3223787"/>
            <a:ext cx="536027" cy="2571750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9277025" y="4032608"/>
            <a:ext cx="1836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Dimensiones del martillo y de la probeta (estandarizada).</a:t>
            </a:r>
          </a:p>
        </p:txBody>
      </p:sp>
    </p:spTree>
    <p:extLst>
      <p:ext uri="{BB962C8B-B14F-4D97-AF65-F5344CB8AC3E}">
        <p14:creationId xmlns:p14="http://schemas.microsoft.com/office/powerpoint/2010/main" val="713511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2780" y="2502813"/>
            <a:ext cx="3084797" cy="357458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054" y="2856592"/>
            <a:ext cx="3219450" cy="28670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7" name="Rectángulo 6"/>
          <p:cNvSpPr/>
          <p:nvPr/>
        </p:nvSpPr>
        <p:spPr>
          <a:xfrm>
            <a:off x="912780" y="373977"/>
            <a:ext cx="92826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_tradnl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Continuación</a:t>
            </a:r>
            <a:r>
              <a:rPr lang="es-ES_tradnl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es-ES_tradnl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	El valor de la altura como parámetro en la máquina de ensayo </a:t>
            </a:r>
            <a:r>
              <a:rPr lang="es-ES_tradnl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Charpy</a:t>
            </a:r>
            <a:r>
              <a:rPr lang="es-ES_tradnl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es mediante el ángulo que se tiene indicado desde la posición inicial en que es soltado el martillo y la obtención del ángulo indicado en el mismo disco, con escala graduada en ángulos, de la altura que alcanza el martillo luego de la fractura (ver vídeo adjunto).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4885" y="2981664"/>
            <a:ext cx="2384401" cy="2616880"/>
          </a:xfrm>
          <a:prstGeom prst="rect">
            <a:avLst/>
          </a:prstGeom>
        </p:spPr>
      </p:pic>
      <p:cxnSp>
        <p:nvCxnSpPr>
          <p:cNvPr id="10" name="Conector recto de flecha 9"/>
          <p:cNvCxnSpPr>
            <a:stCxn id="12" idx="0"/>
          </p:cNvCxnSpPr>
          <p:nvPr/>
        </p:nvCxnSpPr>
        <p:spPr>
          <a:xfrm flipH="1" flipV="1">
            <a:off x="5892801" y="4290104"/>
            <a:ext cx="139577" cy="16462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4489871" y="5936342"/>
            <a:ext cx="3085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Ángulo indicador  de la altura</a:t>
            </a:r>
          </a:p>
          <a:p>
            <a:r>
              <a:rPr lang="es-ES" sz="1400" dirty="0"/>
              <a:t>d</a:t>
            </a:r>
            <a:r>
              <a:rPr lang="es-ES" sz="1400" dirty="0" smtClean="0"/>
              <a:t>esde donde se suelta el martillo</a:t>
            </a:r>
          </a:p>
        </p:txBody>
      </p:sp>
      <p:cxnSp>
        <p:nvCxnSpPr>
          <p:cNvPr id="14" name="Conector recto de flecha 13"/>
          <p:cNvCxnSpPr/>
          <p:nvPr/>
        </p:nvCxnSpPr>
        <p:spPr>
          <a:xfrm flipH="1" flipV="1">
            <a:off x="8828398" y="4308813"/>
            <a:ext cx="591373" cy="16044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8073568" y="5913296"/>
            <a:ext cx="3085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Ángulo indicador  de la altura</a:t>
            </a:r>
          </a:p>
          <a:p>
            <a:r>
              <a:rPr lang="es-ES" sz="1400" dirty="0" smtClean="0"/>
              <a:t>Final alcanzada por el martillo.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4728" y="3556501"/>
            <a:ext cx="329213" cy="1835055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2938096" y="5408082"/>
            <a:ext cx="958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rgbClr val="FFC000"/>
                </a:solidFill>
              </a:rPr>
              <a:t>Martillo</a:t>
            </a:r>
          </a:p>
        </p:txBody>
      </p:sp>
    </p:spTree>
    <p:extLst>
      <p:ext uri="{BB962C8B-B14F-4D97-AF65-F5344CB8AC3E}">
        <p14:creationId xmlns:p14="http://schemas.microsoft.com/office/powerpoint/2010/main" val="1200671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5" name="Rectángulo 4"/>
          <p:cNvSpPr/>
          <p:nvPr/>
        </p:nvSpPr>
        <p:spPr>
          <a:xfrm>
            <a:off x="886121" y="748861"/>
            <a:ext cx="89200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_tradnl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f</a:t>
            </a:r>
            <a:r>
              <a:rPr lang="es-ES_tradnl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 Fluencia;</a:t>
            </a:r>
          </a:p>
          <a:p>
            <a:pPr algn="just"/>
            <a:endParaRPr lang="es-ES_tradnl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	Es la propiedad o resistencia que ofrecen algunos metales de deformarse lenta y espontáneamente bajo la acción de su propio peso o de cargas muy pequeñas. Esta deformación lenta se denomina CREEP</a:t>
            </a:r>
            <a:r>
              <a:rPr lang="es-ES_tradnl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 (Ver vídeo adjunto)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080" y="2714695"/>
            <a:ext cx="4514636" cy="332068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385" y="2714695"/>
            <a:ext cx="1746477" cy="3302923"/>
          </a:xfrm>
          <a:prstGeom prst="rect">
            <a:avLst/>
          </a:prstGeom>
        </p:spPr>
      </p:pic>
      <p:sp>
        <p:nvSpPr>
          <p:cNvPr id="10" name="Cerrar llave 9"/>
          <p:cNvSpPr/>
          <p:nvPr/>
        </p:nvSpPr>
        <p:spPr>
          <a:xfrm>
            <a:off x="8520340" y="2714694"/>
            <a:ext cx="568060" cy="3302923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9187973" y="3790260"/>
            <a:ext cx="15844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Curva de deformación (estiramiento) en función del </a:t>
            </a:r>
            <a:r>
              <a:rPr lang="es-ES" sz="1400" dirty="0" smtClean="0"/>
              <a:t>tiempo.</a:t>
            </a:r>
            <a:endParaRPr lang="es-ES" sz="1400" dirty="0" smtClean="0"/>
          </a:p>
        </p:txBody>
      </p:sp>
      <p:sp>
        <p:nvSpPr>
          <p:cNvPr id="8" name="CuadroTexto 7"/>
          <p:cNvSpPr txBox="1"/>
          <p:nvPr/>
        </p:nvSpPr>
        <p:spPr>
          <a:xfrm>
            <a:off x="3573986" y="6035378"/>
            <a:ext cx="5000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Etapas (3); que presenta la probeta a ser ensayada en función al tiempo a una temperatura y carga dada.</a:t>
            </a:r>
            <a:endParaRPr lang="es-ES" sz="1400" b="1" dirty="0" smtClean="0"/>
          </a:p>
        </p:txBody>
      </p:sp>
      <p:sp>
        <p:nvSpPr>
          <p:cNvPr id="12" name="CuadroTexto 11"/>
          <p:cNvSpPr txBox="1"/>
          <p:nvPr/>
        </p:nvSpPr>
        <p:spPr>
          <a:xfrm rot="16200000">
            <a:off x="2922054" y="4115394"/>
            <a:ext cx="2095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Deformación en mm</a:t>
            </a:r>
            <a:endParaRPr lang="es-ES" sz="1400" dirty="0" smtClean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819521" y="5727601"/>
            <a:ext cx="2095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Tiempo</a:t>
            </a:r>
            <a:endParaRPr lang="es-E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8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025" y="2549753"/>
            <a:ext cx="6276975" cy="33623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968998" y="2549522"/>
            <a:ext cx="30850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 smtClean="0"/>
              <a:t>En esta gráfica se puede observar como la temperatura afecta a la fluencia del material.</a:t>
            </a:r>
          </a:p>
          <a:p>
            <a:pPr marL="285750" indent="-285750">
              <a:buFontTx/>
              <a:buChar char="-"/>
            </a:pPr>
            <a:endParaRPr lang="es-ES" dirty="0" smtClean="0"/>
          </a:p>
          <a:p>
            <a:pPr marL="285750" indent="-285750">
              <a:buFontTx/>
              <a:buChar char="-"/>
            </a:pPr>
            <a:r>
              <a:rPr lang="es-ES" dirty="0" smtClean="0"/>
              <a:t> El razonamiento es  que la temperatura “ablanda” el material.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555100" y="6021150"/>
            <a:ext cx="4037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Escala de tiempo logarítmica en horas.</a:t>
            </a:r>
          </a:p>
        </p:txBody>
      </p:sp>
      <p:sp>
        <p:nvSpPr>
          <p:cNvPr id="8" name="CuadroTexto 7"/>
          <p:cNvSpPr txBox="1"/>
          <p:nvPr/>
        </p:nvSpPr>
        <p:spPr>
          <a:xfrm rot="16200000">
            <a:off x="3894403" y="3459605"/>
            <a:ext cx="1659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bg1"/>
                </a:solidFill>
              </a:rPr>
              <a:t>Estiramiento.</a:t>
            </a:r>
            <a:endParaRPr lang="es-ES" sz="1400" b="1" dirty="0" smtClean="0">
              <a:solidFill>
                <a:schemeClr val="bg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952896" y="318373"/>
            <a:ext cx="89200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_tradnl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f</a:t>
            </a:r>
            <a:r>
              <a:rPr lang="es-ES_tradnl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 Fluencia;</a:t>
            </a:r>
          </a:p>
          <a:p>
            <a:pPr algn="just"/>
            <a:endParaRPr lang="es-ES_tradnl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s-ES_tradnl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La propiedad de fluencia cobra importancia cuando el material está en servicio a altas temperaturas, o sea, este es el segundo factor de importancia luego del esfuerzo al que esta sometido.</a:t>
            </a:r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9226" y="3974229"/>
            <a:ext cx="242167" cy="165791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2119" y="3613492"/>
            <a:ext cx="301205" cy="206209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1419" y="4443314"/>
            <a:ext cx="171796" cy="1176142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9153215" y="2672634"/>
            <a:ext cx="13579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A mayor temperatura, el tiempo de servicio disminuye.</a:t>
            </a:r>
            <a:endParaRPr lang="es-ES" sz="1400" dirty="0" smtClean="0">
              <a:solidFill>
                <a:schemeClr val="bg1"/>
              </a:solidFill>
            </a:endParaRPr>
          </a:p>
        </p:txBody>
      </p:sp>
      <p:cxnSp>
        <p:nvCxnSpPr>
          <p:cNvPr id="22" name="Conector curvado 21"/>
          <p:cNvCxnSpPr/>
          <p:nvPr/>
        </p:nvCxnSpPr>
        <p:spPr>
          <a:xfrm rot="5400000">
            <a:off x="8960720" y="4034680"/>
            <a:ext cx="1063971" cy="678980"/>
          </a:xfrm>
          <a:prstGeom prst="curvedConnector3">
            <a:avLst>
              <a:gd name="adj1" fmla="val 98898"/>
            </a:avLst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22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45779" y="748861"/>
            <a:ext cx="8825658" cy="654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200" dirty="0" smtClean="0"/>
              <a:t>Propiedades Mecánicas</a:t>
            </a:r>
            <a:endParaRPr lang="es-ES" sz="3200" dirty="0"/>
          </a:p>
        </p:txBody>
      </p:sp>
      <p:sp>
        <p:nvSpPr>
          <p:cNvPr id="5" name="Rectángulo 4"/>
          <p:cNvSpPr/>
          <p:nvPr/>
        </p:nvSpPr>
        <p:spPr>
          <a:xfrm>
            <a:off x="1045779" y="1684732"/>
            <a:ext cx="66162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  Una propiedad mecánica es una virtud que posee un metal o aleación para prestar servicio, por un tiempo razonable que justifique su costo, en un determinado lugar antes agentes externos o acciones externas, como ser fuerzas.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415" y="3371642"/>
            <a:ext cx="3011213" cy="253102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640" y="3371642"/>
            <a:ext cx="4698805" cy="2076850"/>
          </a:xfrm>
          <a:prstGeom prst="rect">
            <a:avLst/>
          </a:prstGeom>
        </p:spPr>
      </p:pic>
      <p:cxnSp>
        <p:nvCxnSpPr>
          <p:cNvPr id="11" name="Conector recto de flecha 10"/>
          <p:cNvCxnSpPr>
            <a:stCxn id="12" idx="1"/>
          </p:cNvCxnSpPr>
          <p:nvPr/>
        </p:nvCxnSpPr>
        <p:spPr>
          <a:xfrm flipH="1">
            <a:off x="8071945" y="3762195"/>
            <a:ext cx="1327404" cy="4428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9399349" y="2885032"/>
            <a:ext cx="21883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alibri" panose="020F0502020204030204" pitchFamily="34" charset="0"/>
              </a:rPr>
              <a:t>El tensor debe ser un material con propiedad de gran Resistencia a la tracción. Por ejemplo los aceros.</a:t>
            </a:r>
            <a:endParaRPr lang="es-E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69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5" name="Rectángulo 4"/>
          <p:cNvSpPr/>
          <p:nvPr/>
        </p:nvSpPr>
        <p:spPr>
          <a:xfrm>
            <a:off x="1030012" y="898717"/>
            <a:ext cx="881067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-    </a:t>
            </a:r>
            <a:r>
              <a:rPr lang="es-ES_tradnl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ES_tradnl" sz="2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ropiedades  Mecánicas</a:t>
            </a:r>
          </a:p>
          <a:p>
            <a:pPr algn="just"/>
            <a:endParaRPr lang="es-ES_tradnl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	Una propiedad es la capacidad que posee un material de soportar una carga externa, esta resistencia según como se aplique la carga tendrá distintos nombres;</a:t>
            </a:r>
          </a:p>
          <a:p>
            <a:pPr algn="just"/>
            <a:endParaRPr lang="es-ES_tradnl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s-ES_tradnl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a. Resistencia a la Tracción;</a:t>
            </a:r>
            <a:endParaRPr lang="es-ES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398" y="2864336"/>
            <a:ext cx="6610350" cy="221932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942897" y="5202621"/>
            <a:ext cx="3405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Valores de Resistencia a la tracción en Mega-Pascal;</a:t>
            </a:r>
          </a:p>
          <a:p>
            <a:pPr algn="ctr"/>
            <a:r>
              <a:rPr lang="es-ES" sz="1400" dirty="0" smtClean="0"/>
              <a:t>450MPa equivale a 4.589kg/cm2</a:t>
            </a:r>
            <a:endParaRPr lang="es-ES" sz="1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8502024" y="3415862"/>
            <a:ext cx="27011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Esta resistencia es la oposición que ofrece un componente de un determinado material a ser “estirado” desde sus extremos opuestos.</a:t>
            </a:r>
            <a:endParaRPr lang="es-ES" sz="1400" dirty="0"/>
          </a:p>
        </p:txBody>
      </p:sp>
      <p:sp>
        <p:nvSpPr>
          <p:cNvPr id="9" name="Cerrar llave 8"/>
          <p:cNvSpPr/>
          <p:nvPr/>
        </p:nvSpPr>
        <p:spPr>
          <a:xfrm>
            <a:off x="8023803" y="2864335"/>
            <a:ext cx="478221" cy="2219325"/>
          </a:xfrm>
          <a:prstGeom prst="rightBrac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113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6" name="Rectángulo 5"/>
          <p:cNvSpPr/>
          <p:nvPr/>
        </p:nvSpPr>
        <p:spPr>
          <a:xfrm>
            <a:off x="1030013" y="748861"/>
            <a:ext cx="66162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-    Continuación; </a:t>
            </a:r>
          </a:p>
          <a:p>
            <a:pPr algn="just"/>
            <a:endParaRPr lang="es-ES_tradnl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s-ES_tradnl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La determinación de esta resistencia se lleva acabo mediante un ensayo denominado justamente “De Tracción”;</a:t>
            </a:r>
            <a:endParaRPr lang="es-ES" dirty="0" smtClean="0"/>
          </a:p>
          <a:p>
            <a:pPr algn="just"/>
            <a:endParaRPr lang="es-ES_tradnl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077" y="2015791"/>
            <a:ext cx="1711545" cy="415984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7011" y="2076416"/>
            <a:ext cx="4876800" cy="40386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4202876" y="3172691"/>
            <a:ext cx="19556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i="1" dirty="0" smtClean="0"/>
              <a:t>Para ensayar un material, el mismo se debe presentar en probetas de configuración geométrica (forma) normalizada.</a:t>
            </a:r>
            <a:endParaRPr lang="es-ES" sz="1400" i="1" dirty="0"/>
          </a:p>
        </p:txBody>
      </p:sp>
      <p:sp>
        <p:nvSpPr>
          <p:cNvPr id="15" name="Abrir llave 14"/>
          <p:cNvSpPr/>
          <p:nvPr/>
        </p:nvSpPr>
        <p:spPr>
          <a:xfrm>
            <a:off x="3496878" y="3058586"/>
            <a:ext cx="1103586" cy="1844655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8" name="Conector recto de flecha 17"/>
          <p:cNvCxnSpPr/>
          <p:nvPr/>
        </p:nvCxnSpPr>
        <p:spPr>
          <a:xfrm flipH="1">
            <a:off x="2191407" y="3972910"/>
            <a:ext cx="1103586" cy="2995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72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679" y="3661168"/>
            <a:ext cx="851564" cy="271212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9005" y="4185250"/>
            <a:ext cx="566436" cy="228692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7725" y="3842804"/>
            <a:ext cx="521712" cy="248870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2735" y="189780"/>
            <a:ext cx="6353475" cy="296281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642735" y="1023635"/>
            <a:ext cx="1145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i="1" u="sng" dirty="0" smtClean="0">
                <a:solidFill>
                  <a:schemeClr val="bg1"/>
                </a:solidFill>
              </a:rPr>
              <a:t>Diagrama de Carga</a:t>
            </a:r>
            <a:r>
              <a:rPr lang="es-ES" sz="1400" i="1" dirty="0" smtClean="0"/>
              <a:t>.</a:t>
            </a:r>
            <a:endParaRPr lang="es-ES" sz="1400" i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235231" y="218113"/>
            <a:ext cx="1513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i="1" dirty="0" smtClean="0">
                <a:solidFill>
                  <a:schemeClr val="bg1"/>
                </a:solidFill>
              </a:rPr>
              <a:t>Tensión, Esfuerzo (Kg/mm2)</a:t>
            </a:r>
            <a:endParaRPr lang="es-ES" sz="1000" i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695472" y="2760975"/>
            <a:ext cx="1513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i="1" dirty="0" smtClean="0">
                <a:solidFill>
                  <a:schemeClr val="bg1"/>
                </a:solidFill>
              </a:rPr>
              <a:t>Deformación,</a:t>
            </a:r>
          </a:p>
          <a:p>
            <a:pPr algn="ctr"/>
            <a:r>
              <a:rPr lang="es-ES" sz="1000" b="1" i="1" dirty="0" smtClean="0">
                <a:solidFill>
                  <a:schemeClr val="bg1"/>
                </a:solidFill>
              </a:rPr>
              <a:t>Estiramiento</a:t>
            </a:r>
            <a:endParaRPr lang="es-ES" sz="1000" i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495077" y="4217011"/>
            <a:ext cx="268660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ES" sz="1400" dirty="0" smtClean="0"/>
              <a:t>En la </a:t>
            </a:r>
            <a:r>
              <a:rPr lang="es-ES" sz="1400" b="1" dirty="0" smtClean="0">
                <a:solidFill>
                  <a:srgbClr val="FFFF00"/>
                </a:solidFill>
              </a:rPr>
              <a:t>Región lineal</a:t>
            </a:r>
            <a:r>
              <a:rPr lang="es-ES" sz="1400" dirty="0" smtClean="0"/>
              <a:t>, llamada así porque la deformación en mm es proporcional al esfuerzo que soporta o al que está sometido el metal en Kg/mm2.</a:t>
            </a:r>
          </a:p>
        </p:txBody>
      </p:sp>
      <p:sp>
        <p:nvSpPr>
          <p:cNvPr id="18" name="Abrir llave 17"/>
          <p:cNvSpPr/>
          <p:nvPr/>
        </p:nvSpPr>
        <p:spPr>
          <a:xfrm>
            <a:off x="2809765" y="218113"/>
            <a:ext cx="832970" cy="2934483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633706" y="932524"/>
            <a:ext cx="20617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i="1" dirty="0" smtClean="0"/>
              <a:t>Este diagrama se obtiene al ensayar un metal (acero) a la tracción.</a:t>
            </a:r>
            <a:endParaRPr lang="es-ES" i="1" dirty="0"/>
          </a:p>
        </p:txBody>
      </p:sp>
      <p:cxnSp>
        <p:nvCxnSpPr>
          <p:cNvPr id="21" name="Conector recto de flecha 20"/>
          <p:cNvCxnSpPr/>
          <p:nvPr/>
        </p:nvCxnSpPr>
        <p:spPr>
          <a:xfrm flipH="1">
            <a:off x="4235231" y="2961030"/>
            <a:ext cx="1802962" cy="12559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8695472" y="2593516"/>
            <a:ext cx="1513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i="1" dirty="0" smtClean="0">
                <a:solidFill>
                  <a:schemeClr val="bg1"/>
                </a:solidFill>
              </a:rPr>
              <a:t>(mm)</a:t>
            </a:r>
            <a:endParaRPr lang="es-ES" sz="1000" i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4735057" y="4097605"/>
            <a:ext cx="27736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ES" sz="1400" dirty="0" smtClean="0"/>
              <a:t>En la </a:t>
            </a:r>
            <a:r>
              <a:rPr lang="es-ES" sz="1400" b="1" dirty="0" smtClean="0">
                <a:solidFill>
                  <a:srgbClr val="FFFF00"/>
                </a:solidFill>
              </a:rPr>
              <a:t>Región Plástica o de Fluencia</a:t>
            </a:r>
            <a:r>
              <a:rPr lang="es-ES" sz="1400" dirty="0" smtClean="0"/>
              <a:t>, es la región donde el material se deforma aún manteniendo cte. el valor del esfuerzo (región B-C), llamándose este “Esfuerzo de Fluencia”, o sea, no es proporcional, y la probeta presenta deformación apreciable sin variación notable del esfuerzo.</a:t>
            </a:r>
          </a:p>
        </p:txBody>
      </p:sp>
      <p:cxnSp>
        <p:nvCxnSpPr>
          <p:cNvPr id="28" name="Conector recto de flecha 27"/>
          <p:cNvCxnSpPr/>
          <p:nvPr/>
        </p:nvCxnSpPr>
        <p:spPr>
          <a:xfrm>
            <a:off x="6630689" y="3018766"/>
            <a:ext cx="441064" cy="9911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/>
          <p:cNvSpPr txBox="1"/>
          <p:nvPr/>
        </p:nvSpPr>
        <p:spPr>
          <a:xfrm>
            <a:off x="8782141" y="4217011"/>
            <a:ext cx="20644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ES" sz="1400" dirty="0" smtClean="0"/>
              <a:t>En la </a:t>
            </a:r>
            <a:r>
              <a:rPr lang="es-ES" sz="1400" b="1" dirty="0" smtClean="0">
                <a:solidFill>
                  <a:srgbClr val="FFFF00"/>
                </a:solidFill>
              </a:rPr>
              <a:t>Fractura</a:t>
            </a:r>
            <a:r>
              <a:rPr lang="es-ES" sz="1400" dirty="0" smtClean="0"/>
              <a:t>, luego de una gran estricción (adelgazamiento de la sección) sobre-viene la rotura de la probeta.</a:t>
            </a:r>
          </a:p>
        </p:txBody>
      </p:sp>
      <p:cxnSp>
        <p:nvCxnSpPr>
          <p:cNvPr id="32" name="Conector recto de flecha 31"/>
          <p:cNvCxnSpPr/>
          <p:nvPr/>
        </p:nvCxnSpPr>
        <p:spPr>
          <a:xfrm>
            <a:off x="9011140" y="1308798"/>
            <a:ext cx="1856585" cy="23523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18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097" y="639640"/>
            <a:ext cx="6187093" cy="376007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97560" y="2212189"/>
            <a:ext cx="29735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- Si se suspende el ensayo antes  de que el valor del esfuerzo llegue al punto A, el material recupera su forma inicial. Es decir retorna a su punto de origen “</a:t>
            </a:r>
            <a:r>
              <a:rPr lang="es-ES" b="1" dirty="0" smtClean="0">
                <a:solidFill>
                  <a:srgbClr val="0070C0"/>
                </a:solidFill>
              </a:rPr>
              <a:t>O</a:t>
            </a:r>
            <a:r>
              <a:rPr lang="es-ES" dirty="0" smtClean="0"/>
              <a:t>”, o sea, recobra su forma inicial.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8" name="CuadroTexto 7"/>
          <p:cNvSpPr txBox="1"/>
          <p:nvPr/>
        </p:nvSpPr>
        <p:spPr>
          <a:xfrm>
            <a:off x="8139928" y="3966515"/>
            <a:ext cx="2043295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</a:rPr>
              <a:t>Deformación en mm</a:t>
            </a:r>
            <a:endParaRPr lang="es-ES" sz="1200" dirty="0"/>
          </a:p>
        </p:txBody>
      </p:sp>
      <p:sp>
        <p:nvSpPr>
          <p:cNvPr id="9" name="CuadroTexto 8"/>
          <p:cNvSpPr txBox="1"/>
          <p:nvPr/>
        </p:nvSpPr>
        <p:spPr>
          <a:xfrm rot="16200000">
            <a:off x="3542222" y="1852188"/>
            <a:ext cx="1516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</a:rPr>
              <a:t>En kg/ mm2</a:t>
            </a:r>
            <a:endParaRPr lang="es-ES" sz="1200" dirty="0"/>
          </a:p>
        </p:txBody>
      </p:sp>
      <p:sp>
        <p:nvSpPr>
          <p:cNvPr id="15" name="Cerrar llave 14"/>
          <p:cNvSpPr/>
          <p:nvPr/>
        </p:nvSpPr>
        <p:spPr>
          <a:xfrm rot="5400000">
            <a:off x="4601243" y="3924021"/>
            <a:ext cx="747759" cy="1173428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9" name="Conector recto de flecha 18"/>
          <p:cNvCxnSpPr/>
          <p:nvPr/>
        </p:nvCxnSpPr>
        <p:spPr>
          <a:xfrm flipH="1">
            <a:off x="5502165" y="1241134"/>
            <a:ext cx="914400" cy="24108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4080287" y="3814942"/>
            <a:ext cx="51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70C0"/>
                </a:solidFill>
              </a:rPr>
              <a:t>o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5343988" y="3781849"/>
            <a:ext cx="51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70C0"/>
                </a:solidFill>
              </a:rPr>
              <a:t>n</a:t>
            </a:r>
            <a:endParaRPr lang="es-ES" dirty="0">
              <a:solidFill>
                <a:srgbClr val="0070C0"/>
              </a:solidFill>
            </a:endParaRPr>
          </a:p>
        </p:txBody>
      </p:sp>
      <p:cxnSp>
        <p:nvCxnSpPr>
          <p:cNvPr id="23" name="Conector recto de flecha 22"/>
          <p:cNvCxnSpPr/>
          <p:nvPr/>
        </p:nvCxnSpPr>
        <p:spPr>
          <a:xfrm>
            <a:off x="3303263" y="1475027"/>
            <a:ext cx="1505958" cy="4074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/>
          <p:cNvSpPr txBox="1"/>
          <p:nvPr/>
        </p:nvSpPr>
        <p:spPr>
          <a:xfrm>
            <a:off x="616661" y="1155538"/>
            <a:ext cx="2686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/>
              <a:t>Limite de Proporcionalidad o de elasticidad del material.</a:t>
            </a:r>
            <a:endParaRPr lang="es-ES" sz="14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6416565" y="683319"/>
            <a:ext cx="51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m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5726962" y="4588200"/>
            <a:ext cx="51278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ES" dirty="0" smtClean="0"/>
              <a:t>Si el esfuerzo se suprime en “m”, luego de pasar la zona de fluencia o una vez entrado en esta, el material poseerá una deformación permanente.</a:t>
            </a:r>
          </a:p>
          <a:p>
            <a:pPr marL="285750" indent="-285750" algn="just">
              <a:buFontTx/>
              <a:buChar char="-"/>
            </a:pPr>
            <a:r>
              <a:rPr lang="es-ES" dirty="0" smtClean="0"/>
              <a:t>En el ejemplo el valor de deformación es el intervalo m-n.</a:t>
            </a:r>
            <a:endParaRPr lang="es-ES" dirty="0"/>
          </a:p>
        </p:txBody>
      </p:sp>
      <p:cxnSp>
        <p:nvCxnSpPr>
          <p:cNvPr id="30" name="Conector recto de flecha 29"/>
          <p:cNvCxnSpPr/>
          <p:nvPr/>
        </p:nvCxnSpPr>
        <p:spPr>
          <a:xfrm flipH="1">
            <a:off x="4439096" y="2136323"/>
            <a:ext cx="457200" cy="12228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curvado 31"/>
          <p:cNvCxnSpPr/>
          <p:nvPr/>
        </p:nvCxnSpPr>
        <p:spPr>
          <a:xfrm rot="16200000" flipH="1">
            <a:off x="4958315" y="4964563"/>
            <a:ext cx="917017" cy="883400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24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103" y="1215246"/>
            <a:ext cx="6613634" cy="383590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85779" y="1284140"/>
            <a:ext cx="24869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ES" dirty="0" smtClean="0"/>
              <a:t>p; limite de proporcionalidad.</a:t>
            </a:r>
          </a:p>
          <a:p>
            <a:pPr marL="285750" indent="-285750" algn="just">
              <a:buFontTx/>
              <a:buChar char="-"/>
            </a:pPr>
            <a:endParaRPr lang="es-ES" dirty="0" smtClean="0"/>
          </a:p>
          <a:p>
            <a:pPr marL="285750" indent="-285750" algn="just">
              <a:buFontTx/>
              <a:buChar char="-"/>
            </a:pPr>
            <a:r>
              <a:rPr lang="es-ES" dirty="0" smtClean="0"/>
              <a:t>E; inicio de fluencia.</a:t>
            </a:r>
          </a:p>
          <a:p>
            <a:pPr algn="just"/>
            <a:endParaRPr lang="es-ES" dirty="0" smtClean="0"/>
          </a:p>
          <a:p>
            <a:pPr marL="285750" indent="-285750" algn="just">
              <a:buFontTx/>
              <a:buChar char="-"/>
            </a:pPr>
            <a:r>
              <a:rPr lang="es-ES" dirty="0" smtClean="0"/>
              <a:t>F;  límite de fluencia</a:t>
            </a:r>
          </a:p>
          <a:p>
            <a:pPr marL="285750" indent="-285750" algn="just">
              <a:buFontTx/>
              <a:buChar char="-"/>
            </a:pPr>
            <a:endParaRPr lang="es-ES" dirty="0"/>
          </a:p>
          <a:p>
            <a:pPr marL="285750" indent="-285750" algn="just">
              <a:buFontTx/>
              <a:buChar char="-"/>
            </a:pPr>
            <a:r>
              <a:rPr lang="es-ES" dirty="0" smtClean="0"/>
              <a:t>R; Esfuerzo último.</a:t>
            </a:r>
          </a:p>
          <a:p>
            <a:pPr marL="285750" indent="-285750" algn="just">
              <a:buFontTx/>
              <a:buChar char="-"/>
            </a:pPr>
            <a:endParaRPr lang="es-ES" dirty="0"/>
          </a:p>
          <a:p>
            <a:pPr marL="285750" indent="-285750" algn="just">
              <a:buFontTx/>
              <a:buChar char="-"/>
            </a:pPr>
            <a:r>
              <a:rPr lang="es-ES" dirty="0" smtClean="0"/>
              <a:t></a:t>
            </a:r>
            <a:r>
              <a:rPr lang="es-ES" dirty="0"/>
              <a:t>u</a:t>
            </a:r>
            <a:r>
              <a:rPr lang="es-ES" dirty="0" smtClean="0"/>
              <a:t>; Tensión de rotura.</a:t>
            </a:r>
          </a:p>
          <a:p>
            <a:pPr marL="285750" indent="-285750" algn="just">
              <a:buFontTx/>
              <a:buChar char="-"/>
            </a:pPr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490445" y="360810"/>
            <a:ext cx="66162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-    </a:t>
            </a:r>
            <a:r>
              <a:rPr lang="es-ES_tradnl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Descripción de esfuerzos del diagrama de carga</a:t>
            </a:r>
            <a:r>
              <a:rPr lang="es-ES_tradnl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_tradnl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- (Continuación) </a:t>
            </a:r>
          </a:p>
          <a:p>
            <a:pPr algn="just"/>
            <a:endParaRPr lang="es-ES_tradnl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s-ES_tradnl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96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35" y="1215246"/>
            <a:ext cx="8871184" cy="47079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016696" y="5954886"/>
            <a:ext cx="5896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i="1" dirty="0" smtClean="0"/>
              <a:t>En dicha tabla se aprecia la tensión </a:t>
            </a:r>
            <a:r>
              <a:rPr lang="es-ES" sz="1400" b="1" i="1" dirty="0" smtClean="0">
                <a:solidFill>
                  <a:srgbClr val="FFFF00"/>
                </a:solidFill>
              </a:rPr>
              <a:t>p </a:t>
            </a:r>
            <a:r>
              <a:rPr lang="es-ES" sz="1400" i="1" dirty="0" smtClean="0"/>
              <a:t>de límite de proporcionalidad (**) y el valor </a:t>
            </a:r>
            <a:r>
              <a:rPr lang="es-ES" sz="1400" b="1" i="1" dirty="0" smtClean="0">
                <a:solidFill>
                  <a:srgbClr val="FFFF00"/>
                </a:solidFill>
              </a:rPr>
              <a:t>u </a:t>
            </a:r>
            <a:r>
              <a:rPr lang="es-ES" sz="1400" i="1" dirty="0" smtClean="0"/>
              <a:t>de resistencia a la rotura (*).</a:t>
            </a:r>
            <a:endParaRPr lang="es-ES" sz="1400" i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cxnSp>
        <p:nvCxnSpPr>
          <p:cNvPr id="8" name="Conector recto 7"/>
          <p:cNvCxnSpPr/>
          <p:nvPr/>
        </p:nvCxnSpPr>
        <p:spPr>
          <a:xfrm>
            <a:off x="1529255" y="2475186"/>
            <a:ext cx="8901745" cy="630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5675585" y="2272987"/>
            <a:ext cx="551043" cy="2337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7525390" y="2272988"/>
            <a:ext cx="520262" cy="2522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3" name="Conector recto 12"/>
          <p:cNvCxnSpPr/>
          <p:nvPr/>
        </p:nvCxnSpPr>
        <p:spPr>
          <a:xfrm>
            <a:off x="1544535" y="4077175"/>
            <a:ext cx="8871184" cy="3165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5675584" y="3843446"/>
            <a:ext cx="551043" cy="2337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/>
          <p:cNvSpPr/>
          <p:nvPr/>
        </p:nvSpPr>
        <p:spPr>
          <a:xfrm>
            <a:off x="7525390" y="3880145"/>
            <a:ext cx="551043" cy="2337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494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644" y="1215246"/>
            <a:ext cx="5084411" cy="42885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907858" y="845914"/>
            <a:ext cx="4151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Calibri" panose="020F0502020204030204" pitchFamily="34" charset="0"/>
              </a:rPr>
              <a:t>b. Fragilidad y Ductilidad</a:t>
            </a:r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125774" y="1617103"/>
            <a:ext cx="34462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ES" dirty="0" smtClean="0"/>
              <a:t>La línea </a:t>
            </a:r>
            <a:r>
              <a:rPr lang="es-ES" b="1" i="1" dirty="0" smtClean="0">
                <a:solidFill>
                  <a:srgbClr val="FF0000"/>
                </a:solidFill>
              </a:rPr>
              <a:t>roja</a:t>
            </a:r>
            <a:r>
              <a:rPr lang="es-ES" dirty="0" smtClean="0"/>
              <a:t> es para las fundiciones, donde se aprecia el concepto de que no muestran una deformación (no fluencia)  perceptible y que </a:t>
            </a:r>
            <a:r>
              <a:rPr lang="es-ES" u="sng" dirty="0" smtClean="0"/>
              <a:t>la rotura sobreviene sin aviso perceptible.</a:t>
            </a:r>
          </a:p>
          <a:p>
            <a:pPr marL="285750" indent="-285750" algn="just">
              <a:buFontTx/>
              <a:buChar char="-"/>
            </a:pPr>
            <a:endParaRPr lang="es-ES" u="sng" dirty="0"/>
          </a:p>
          <a:p>
            <a:pPr marL="285750" indent="-285750" algn="just">
              <a:buFontTx/>
              <a:buChar char="-"/>
            </a:pPr>
            <a:r>
              <a:rPr lang="es-ES" dirty="0" smtClean="0"/>
              <a:t>De esta observación resulta la Propiedad de </a:t>
            </a:r>
            <a:r>
              <a:rPr lang="es-ES" b="1" dirty="0" smtClean="0">
                <a:solidFill>
                  <a:srgbClr val="FF0000"/>
                </a:solidFill>
              </a:rPr>
              <a:t>Fragilidad</a:t>
            </a:r>
            <a:r>
              <a:rPr lang="es-ES" dirty="0" smtClean="0"/>
              <a:t> contra la </a:t>
            </a:r>
            <a:r>
              <a:rPr lang="es-ES" b="1" dirty="0" smtClean="0">
                <a:solidFill>
                  <a:srgbClr val="0070C0"/>
                </a:solidFill>
              </a:rPr>
              <a:t>Ductilidad </a:t>
            </a:r>
            <a:r>
              <a:rPr lang="es-ES" dirty="0" smtClean="0"/>
              <a:t>del acero.</a:t>
            </a:r>
            <a:endParaRPr lang="es-ES" i="1" u="sng" dirty="0"/>
          </a:p>
        </p:txBody>
      </p:sp>
    </p:spTree>
    <p:extLst>
      <p:ext uri="{BB962C8B-B14F-4D97-AF65-F5344CB8AC3E}">
        <p14:creationId xmlns:p14="http://schemas.microsoft.com/office/powerpoint/2010/main" val="131183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357</TotalTime>
  <Words>768</Words>
  <Application>Microsoft Office PowerPoint</Application>
  <PresentationFormat>Panorámica</PresentationFormat>
  <Paragraphs>102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 3</vt:lpstr>
      <vt:lpstr>Ion</vt:lpstr>
      <vt:lpstr>Unidad: 4 – Propiedades Mecánicas, Ensayos Mecánicos.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Unidad: 4 – Ensayos Mecánicos, Prop. Mec.</dc:title>
  <dc:creator>Ros</dc:creator>
  <cp:lastModifiedBy>Ros</cp:lastModifiedBy>
  <cp:revision>57</cp:revision>
  <dcterms:created xsi:type="dcterms:W3CDTF">2020-04-21T20:17:16Z</dcterms:created>
  <dcterms:modified xsi:type="dcterms:W3CDTF">2020-04-23T00:43:29Z</dcterms:modified>
</cp:coreProperties>
</file>