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2" autoAdjust="0"/>
  </p:normalViewPr>
  <p:slideViewPr>
    <p:cSldViewPr>
      <p:cViewPr varScale="1">
        <p:scale>
          <a:sx n="91" d="100"/>
          <a:sy n="91" d="100"/>
        </p:scale>
        <p:origin x="-4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AFA3C-D46F-437B-9941-6E7F2B0C8B19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5E70F-A43C-41B2-B1D0-75FB5FC362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5831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2654825" y="130721"/>
            <a:ext cx="3933400" cy="56197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FFC000"/>
                </a:solidFill>
              </a:rPr>
              <a:t>SIMBOLOGIA</a:t>
            </a:r>
          </a:p>
        </p:txBody>
      </p:sp>
      <p:sp>
        <p:nvSpPr>
          <p:cNvPr id="4" name="3 Elipse"/>
          <p:cNvSpPr/>
          <p:nvPr/>
        </p:nvSpPr>
        <p:spPr>
          <a:xfrm>
            <a:off x="539552" y="980728"/>
            <a:ext cx="720080" cy="64807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59632" y="980728"/>
            <a:ext cx="280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Riesgos Físicos</a:t>
            </a:r>
          </a:p>
          <a:p>
            <a:r>
              <a:rPr lang="es-ES" dirty="0"/>
              <a:t>del Ambiente de Trabajo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067944" y="869811"/>
            <a:ext cx="43773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FFFFFF"/>
                </a:solidFill>
                <a:latin typeface="Arial"/>
              </a:rPr>
              <a:t>1. Temperatura / 2. Ruido / 3. Iluminación / 4. Humedad 5. Ventilación / 6. Vibraciones / 7. Radiaciones / 8. Presión barométrica</a:t>
            </a:r>
            <a:endParaRPr lang="es-ES" sz="1600" dirty="0"/>
          </a:p>
        </p:txBody>
      </p:sp>
      <p:sp>
        <p:nvSpPr>
          <p:cNvPr id="7" name="6 Abrir llave"/>
          <p:cNvSpPr/>
          <p:nvPr/>
        </p:nvSpPr>
        <p:spPr>
          <a:xfrm>
            <a:off x="3851920" y="908720"/>
            <a:ext cx="414046" cy="792088"/>
          </a:xfrm>
          <a:prstGeom prst="leftBrace">
            <a:avLst>
              <a:gd name="adj1" fmla="val 8333"/>
              <a:gd name="adj2" fmla="val 47802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1259632" y="2627620"/>
            <a:ext cx="2008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Riesgos Químicos</a:t>
            </a:r>
          </a:p>
        </p:txBody>
      </p:sp>
      <p:sp>
        <p:nvSpPr>
          <p:cNvPr id="10" name="9 Elipse"/>
          <p:cNvSpPr/>
          <p:nvPr/>
        </p:nvSpPr>
        <p:spPr>
          <a:xfrm>
            <a:off x="539552" y="2492896"/>
            <a:ext cx="720080" cy="648072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419872" y="2348880"/>
            <a:ext cx="54726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FFFFFF"/>
                </a:solidFill>
                <a:latin typeface="Arial"/>
              </a:rPr>
              <a:t>1. Gases (irritativos, tóxicos, inflamables, combustibles, explosivos, asfixiantes) / 2. Vapores (irritativos, tóxicos, inflamables, </a:t>
            </a:r>
            <a:r>
              <a:rPr lang="es-ES" sz="1400" dirty="0">
                <a:solidFill>
                  <a:srgbClr val="FFFFFF"/>
                </a:solidFill>
                <a:latin typeface="Arial"/>
              </a:rPr>
              <a:t>explosivos</a:t>
            </a:r>
            <a:r>
              <a:rPr lang="es-ES" sz="1600" dirty="0">
                <a:solidFill>
                  <a:srgbClr val="FFFFFF"/>
                </a:solidFill>
                <a:latin typeface="Arial"/>
              </a:rPr>
              <a:t>, asfixiantes) / 3. Humos (irritativos, tóxicos, asfixiantes) / 4. Aerosoles (irritativos, tóxicos, inflamables o explosivos, asfixiantes) / 5. Polvos (irritativos, tóxicos, combustibles, explosivos, asfixiantes) / 6. Líquidos (irritativos, tóxicos, inflamables o explosivos).</a:t>
            </a:r>
            <a:endParaRPr lang="es-ES" sz="1600" dirty="0"/>
          </a:p>
        </p:txBody>
      </p:sp>
      <p:sp>
        <p:nvSpPr>
          <p:cNvPr id="14" name="13 Abrir llave"/>
          <p:cNvSpPr/>
          <p:nvPr/>
        </p:nvSpPr>
        <p:spPr>
          <a:xfrm>
            <a:off x="3203848" y="2405206"/>
            <a:ext cx="374722" cy="1759556"/>
          </a:xfrm>
          <a:prstGeom prst="leftBrace">
            <a:avLst>
              <a:gd name="adj1" fmla="val 8333"/>
              <a:gd name="adj2" fmla="val 21843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Rectángulo redondeado"/>
          <p:cNvSpPr/>
          <p:nvPr/>
        </p:nvSpPr>
        <p:spPr>
          <a:xfrm>
            <a:off x="467544" y="836712"/>
            <a:ext cx="8280920" cy="93037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 redondeado"/>
          <p:cNvSpPr/>
          <p:nvPr/>
        </p:nvSpPr>
        <p:spPr>
          <a:xfrm>
            <a:off x="467544" y="2348880"/>
            <a:ext cx="8280920" cy="187220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Triángulo isósceles"/>
          <p:cNvSpPr/>
          <p:nvPr/>
        </p:nvSpPr>
        <p:spPr>
          <a:xfrm>
            <a:off x="755576" y="5013176"/>
            <a:ext cx="576064" cy="504056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Rectángulo"/>
          <p:cNvSpPr/>
          <p:nvPr/>
        </p:nvSpPr>
        <p:spPr>
          <a:xfrm>
            <a:off x="1397605" y="4941168"/>
            <a:ext cx="21026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Riesgo Exigencia Biomecánica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3779912" y="494116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600" b="0" i="0" u="none" strike="noStrike" baseline="0" dirty="0">
                <a:latin typeface="Arial"/>
              </a:rPr>
              <a:t>1. Movimientos repetitivos / 2. Posturas forzadas / 3. Esfuerzo o Fuerza física / 4. Movimiento manual de cargas / 5. Posturas estáticas.</a:t>
            </a:r>
            <a:endParaRPr lang="es-ES" sz="1600" dirty="0"/>
          </a:p>
        </p:txBody>
      </p:sp>
      <p:sp>
        <p:nvSpPr>
          <p:cNvPr id="21" name="20 Abrir llave"/>
          <p:cNvSpPr/>
          <p:nvPr/>
        </p:nvSpPr>
        <p:spPr>
          <a:xfrm>
            <a:off x="3500264" y="4941168"/>
            <a:ext cx="439389" cy="809511"/>
          </a:xfrm>
          <a:prstGeom prst="leftBrace">
            <a:avLst>
              <a:gd name="adj1" fmla="val 8333"/>
              <a:gd name="adj2" fmla="val 48500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Rectángulo redondeado"/>
          <p:cNvSpPr/>
          <p:nvPr/>
        </p:nvSpPr>
        <p:spPr>
          <a:xfrm>
            <a:off x="539552" y="4869160"/>
            <a:ext cx="8208912" cy="93610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9827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426" y="1579266"/>
            <a:ext cx="320675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156841" y="1108482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s-ES" dirty="0">
                <a:solidFill>
                  <a:srgbClr val="FFFFFF"/>
                </a:solidFill>
                <a:latin typeface="Arial"/>
              </a:rPr>
              <a:t>1. </a:t>
            </a:r>
            <a:r>
              <a:rPr lang="es-ES" sz="1600" dirty="0">
                <a:solidFill>
                  <a:srgbClr val="FFFFFF"/>
                </a:solidFill>
                <a:latin typeface="Arial"/>
              </a:rPr>
              <a:t>Caídas / 2. Torceduras / 3. Quemaduras / 4. Picaduras / 5. Cortes / 6. Golpes / 7. Atrapamientos / 8. Atropellamientos / 9. Choques / 10. Agresiones por terceros / 11. Electricidad / 12. Incendio / 13. Traumatismo de ojo / 14 Explosión.</a:t>
            </a:r>
            <a:endParaRPr lang="es-ES" sz="1600" dirty="0">
              <a:solidFill>
                <a:srgbClr val="FFFFFF"/>
              </a:solidFill>
            </a:endParaRPr>
          </a:p>
        </p:txBody>
      </p:sp>
      <p:sp>
        <p:nvSpPr>
          <p:cNvPr id="6" name="5 Abrir llave"/>
          <p:cNvSpPr/>
          <p:nvPr/>
        </p:nvSpPr>
        <p:spPr>
          <a:xfrm>
            <a:off x="4016495" y="1108482"/>
            <a:ext cx="280691" cy="1600438"/>
          </a:xfrm>
          <a:prstGeom prst="leftBrace">
            <a:avLst>
              <a:gd name="adj1" fmla="val 8333"/>
              <a:gd name="adj2" fmla="val 48831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Ordenar"/>
          <p:cNvSpPr/>
          <p:nvPr/>
        </p:nvSpPr>
        <p:spPr>
          <a:xfrm>
            <a:off x="843426" y="3341603"/>
            <a:ext cx="720080" cy="792088"/>
          </a:xfrm>
          <a:prstGeom prst="flowChartSor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1619672" y="3568370"/>
            <a:ext cx="2076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Riesgos Biológicos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68370"/>
            <a:ext cx="2857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3851920" y="3568370"/>
            <a:ext cx="41568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0" i="0" u="none" strike="noStrike" baseline="0" dirty="0">
                <a:latin typeface="Calibri"/>
              </a:rPr>
              <a:t>1. </a:t>
            </a:r>
            <a:r>
              <a:rPr lang="pt-BR" sz="1600" b="0" i="0" u="none" strike="noStrike" baseline="0" dirty="0" err="1">
                <a:latin typeface="Calibri"/>
              </a:rPr>
              <a:t>Hongos</a:t>
            </a:r>
            <a:r>
              <a:rPr lang="pt-BR" sz="1600" b="0" i="0" u="none" strike="noStrike" baseline="0" dirty="0">
                <a:latin typeface="Calibri"/>
              </a:rPr>
              <a:t> / 2. </a:t>
            </a:r>
            <a:r>
              <a:rPr lang="pt-BR" sz="1600" b="0" i="0" u="none" strike="noStrike" baseline="0" dirty="0" err="1">
                <a:latin typeface="Calibri"/>
              </a:rPr>
              <a:t>Virus</a:t>
            </a:r>
            <a:r>
              <a:rPr lang="pt-BR" sz="1600" b="0" i="0" u="none" strike="noStrike" baseline="0" dirty="0">
                <a:latin typeface="Calibri"/>
              </a:rPr>
              <a:t> / 3. </a:t>
            </a:r>
            <a:r>
              <a:rPr lang="pt-BR" sz="1600" b="0" i="0" u="none" strike="noStrike" baseline="0" dirty="0" err="1">
                <a:latin typeface="Calibri"/>
              </a:rPr>
              <a:t>Bacterias</a:t>
            </a:r>
            <a:r>
              <a:rPr lang="pt-BR" sz="1600" b="0" i="0" u="none" strike="noStrike" baseline="0" dirty="0">
                <a:latin typeface="Calibri"/>
              </a:rPr>
              <a:t> / 5. </a:t>
            </a:r>
            <a:r>
              <a:rPr lang="pt-BR" sz="1600" b="0" i="0" u="none" strike="noStrike" baseline="0" dirty="0" err="1">
                <a:latin typeface="Calibri"/>
              </a:rPr>
              <a:t>Parásitos</a:t>
            </a:r>
            <a:r>
              <a:rPr lang="pt-BR" sz="1600" b="0" i="0" u="none" strike="noStrike" baseline="0" dirty="0">
                <a:latin typeface="Calibri"/>
              </a:rPr>
              <a:t>.</a:t>
            </a:r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899592" y="4906034"/>
            <a:ext cx="560222" cy="57606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1619672" y="4861399"/>
            <a:ext cx="3294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Factores de la Organización</a:t>
            </a:r>
          </a:p>
          <a:p>
            <a:r>
              <a:rPr lang="es-ES" dirty="0"/>
              <a:t>del Trabajo</a:t>
            </a:r>
          </a:p>
        </p:txBody>
      </p:sp>
    </p:spTree>
    <p:extLst>
      <p:ext uri="{BB962C8B-B14F-4D97-AF65-F5344CB8AC3E}">
        <p14:creationId xmlns:p14="http://schemas.microsoft.com/office/powerpoint/2010/main" val="3933631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Vértice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732</TotalTime>
  <Words>3086</Words>
  <Application>Microsoft Office PowerPoint</Application>
  <PresentationFormat>Presentación en pantalla (4:3)</PresentationFormat>
  <Paragraphs>253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Vértice</vt:lpstr>
      <vt:lpstr>SIMBOLOGIA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German Richter</dc:creator>
  <cp:lastModifiedBy>Mariano Argañaraz</cp:lastModifiedBy>
  <cp:revision>54</cp:revision>
  <dcterms:created xsi:type="dcterms:W3CDTF">2022-03-17T00:21:23Z</dcterms:created>
  <dcterms:modified xsi:type="dcterms:W3CDTF">2022-04-04T22:43:08Z</dcterms:modified>
</cp:coreProperties>
</file>