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38264-407C-485B-9308-AE15D870327B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9EA20-F0EA-43D9-BA1C-ECC3012AAC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167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9EA20-F0EA-43D9-BA1C-ECC3012AACEA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495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868024F-A0FA-4C3F-A166-606CB67191EB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7094564-8C53-42BE-BB95-2FDED0864FD4}" type="datetimeFigureOut">
              <a:rPr lang="es-AR" smtClean="0"/>
              <a:t>15/07/2021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Let&amp;#39;s Practice English - YouTube | English, English conversation, Learn  engli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525658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593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96500" y="106720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i="1" u="sng" dirty="0"/>
              <a:t>Activity 1:</a:t>
            </a:r>
            <a:r>
              <a:rPr lang="en-US" i="1" dirty="0"/>
              <a:t> </a:t>
            </a:r>
            <a:endParaRPr lang="en-US" i="1" dirty="0" smtClean="0"/>
          </a:p>
          <a:p>
            <a:pPr algn="ctr"/>
            <a:r>
              <a:rPr lang="en-US" i="1" dirty="0" smtClean="0"/>
              <a:t>Look </a:t>
            </a:r>
            <a:r>
              <a:rPr lang="en-US" i="1" dirty="0"/>
              <a:t>at these common signs. What do these signs mean?	</a:t>
            </a:r>
            <a:endParaRPr lang="es-AR" dirty="0"/>
          </a:p>
        </p:txBody>
      </p:sp>
      <p:pic>
        <p:nvPicPr>
          <p:cNvPr id="6" name="image4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73297" y="2420888"/>
            <a:ext cx="4030943" cy="1191051"/>
          </a:xfrm>
          <a:prstGeom prst="rect">
            <a:avLst/>
          </a:prstGeom>
          <a:ln/>
        </p:spPr>
      </p:pic>
      <p:pic>
        <p:nvPicPr>
          <p:cNvPr id="7" name="image1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4404240" y="2420888"/>
            <a:ext cx="4008227" cy="1153774"/>
          </a:xfrm>
          <a:prstGeom prst="rect">
            <a:avLst/>
          </a:prstGeom>
          <a:ln/>
        </p:spPr>
      </p:pic>
      <p:sp>
        <p:nvSpPr>
          <p:cNvPr id="3" name="2 Rectángulo"/>
          <p:cNvSpPr/>
          <p:nvPr/>
        </p:nvSpPr>
        <p:spPr>
          <a:xfrm>
            <a:off x="2118240" y="3789040"/>
            <a:ext cx="4572000" cy="2542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Danger: electricity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Naked flames forbidden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No access for unauthorized persons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General danger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Eye protection must be worn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Safety gloves must be worn ……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090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52400" y="1067207"/>
            <a:ext cx="5585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u="sng" dirty="0"/>
              <a:t>Activity 2</a:t>
            </a:r>
            <a:r>
              <a:rPr lang="en-US" i="1" dirty="0"/>
              <a:t>: </a:t>
            </a:r>
            <a:endParaRPr lang="en-US" i="1" dirty="0" smtClean="0"/>
          </a:p>
          <a:p>
            <a:pPr algn="ctr"/>
            <a:r>
              <a:rPr lang="en-US" i="1" dirty="0" smtClean="0"/>
              <a:t>Match </a:t>
            </a:r>
            <a:r>
              <a:rPr lang="en-US" i="1" dirty="0"/>
              <a:t>the signs to the meanings</a:t>
            </a:r>
            <a:r>
              <a:rPr lang="en-US" i="1" dirty="0" smtClean="0"/>
              <a:t>. What structures are used in each example?</a:t>
            </a:r>
            <a:endParaRPr lang="es-A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image1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83" y="2858454"/>
            <a:ext cx="4011484" cy="215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74648" y="2060848"/>
            <a:ext cx="4873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cannot drive industrial vehicles here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 not use water to extinguish a fire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Be careful - there is a drop here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Always go this way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Ear protection must be worn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Beware - low temperature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cannot walk this way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n-US" altLang="es-AR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Boots must be worn here</a:t>
            </a:r>
            <a:r>
              <a:rPr lang="en-US" altLang="es-AR" sz="16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altLang="es-AR" sz="16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(….)</a:t>
            </a:r>
            <a:endParaRPr lang="es-AR" altLang="es-A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2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613969" y="2780928"/>
            <a:ext cx="47984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Which </a:t>
            </a:r>
            <a:r>
              <a:rPr lang="en-US" dirty="0"/>
              <a:t>of the signs tell you </a:t>
            </a:r>
            <a:r>
              <a:rPr lang="en-US" b="1" dirty="0"/>
              <a:t>not to do </a:t>
            </a:r>
            <a:r>
              <a:rPr lang="en-US" dirty="0"/>
              <a:t>something? …… / …… /……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Which of the signs </a:t>
            </a:r>
            <a:r>
              <a:rPr lang="en-US" b="1" dirty="0"/>
              <a:t>warn you about </a:t>
            </a:r>
            <a:r>
              <a:rPr lang="en-US" dirty="0"/>
              <a:t>a possible danger? …… / ……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Which of the signs say that you </a:t>
            </a:r>
            <a:r>
              <a:rPr lang="en-US" b="1" dirty="0"/>
              <a:t>have to do </a:t>
            </a:r>
            <a:r>
              <a:rPr lang="en-US" dirty="0"/>
              <a:t>something? …… / …… / …… 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467544" y="1085631"/>
            <a:ext cx="3146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i="1" u="sng" dirty="0">
                <a:solidFill>
                  <a:prstClr val="black"/>
                </a:solidFill>
              </a:rPr>
              <a:t>Activity 3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endParaRPr lang="en-US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i="1" dirty="0" smtClean="0">
                <a:solidFill>
                  <a:prstClr val="black"/>
                </a:solidFill>
              </a:rPr>
              <a:t>Answer </a:t>
            </a:r>
            <a:r>
              <a:rPr lang="en-US" i="1" dirty="0">
                <a:solidFill>
                  <a:prstClr val="black"/>
                </a:solidFill>
              </a:rPr>
              <a:t>the following questions.</a:t>
            </a:r>
            <a:endParaRPr lang="es-AR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4648" y="2060848"/>
            <a:ext cx="4873416" cy="347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cannot drive industrial vehicles here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not use water to extinguish a fire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Be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careful - there is a drop here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Always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go this way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Ear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protection must be worn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Beware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low temperature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228600" lvl="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</a:t>
            </a: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cannot walk this way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altLang="es-AR" sz="14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lvl="0" indent="-2286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altLang="es-AR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Boots must be worn here</a:t>
            </a:r>
            <a:r>
              <a:rPr lang="en-US" altLang="es-AR" sz="14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lang="es-AR" altLang="es-AR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9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19"/>
          <p:cNvSpPr txBox="1">
            <a:spLocks noChangeArrowheads="1"/>
          </p:cNvSpPr>
          <p:nvPr/>
        </p:nvSpPr>
        <p:spPr bwMode="auto">
          <a:xfrm>
            <a:off x="899592" y="2132856"/>
            <a:ext cx="6682179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BURN YOUR HAND</a:t>
            </a:r>
            <a:r>
              <a:rPr lang="es-AR" altLang="es-A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altLang="es-AR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FALL INTO IT</a:t>
            </a:r>
            <a:r>
              <a:rPr lang="es-AR" altLang="es-A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altLang="es-AR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GET AN ELECTRIC SHOCK</a:t>
            </a:r>
            <a:r>
              <a:rPr lang="es-AR" altLang="es-A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altLang="es-AR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INJURE YOUR HEAD</a:t>
            </a:r>
            <a:r>
              <a:rPr kumimoji="0" lang="es-AR" altLang="es-AR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START A FIRE</a:t>
            </a:r>
            <a:r>
              <a:rPr lang="es-AR" altLang="es-A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altLang="es-AR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en-US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TRAP YOUR HAIR IN IT</a:t>
            </a:r>
            <a:r>
              <a:rPr lang="en-US" altLang="es-A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s-AR" sz="1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es-AR" altLang="es-A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TRIP OVER THEM</a:t>
            </a:r>
            <a:endParaRPr kumimoji="0" lang="es-AR" altLang="es-A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AR" alt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2 Rectángulo"/>
          <p:cNvSpPr/>
          <p:nvPr/>
        </p:nvSpPr>
        <p:spPr>
          <a:xfrm>
            <a:off x="1828800" y="8089900"/>
            <a:ext cx="3867150" cy="1209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1520" y="1067207"/>
            <a:ext cx="56166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AR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Activity 4:</a:t>
            </a:r>
            <a:r>
              <a:rPr kumimoji="0" lang="en-US" altLang="es-A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A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Use the phrases from the box with </a:t>
            </a:r>
            <a:r>
              <a:rPr kumimoji="0" lang="en-US" altLang="es-A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MIGHT</a:t>
            </a:r>
            <a:r>
              <a:rPr kumimoji="0" lang="en-US" altLang="es-A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 or </a:t>
            </a:r>
            <a:r>
              <a:rPr kumimoji="0" lang="en-US" altLang="es-A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COULD</a:t>
            </a:r>
            <a:r>
              <a:rPr kumimoji="0" lang="en-US" altLang="es-A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 to complete these warnings.</a:t>
            </a:r>
            <a:endParaRPr kumimoji="0" lang="en-US" altLang="es-A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24987" y="2924944"/>
            <a:ext cx="7887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600" dirty="0"/>
              <a:t>Mind that lighted match! (COULD) </a:t>
            </a:r>
            <a:r>
              <a:rPr lang="en-US" sz="1600" i="1" dirty="0"/>
              <a:t>You could start a fire.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that cable! (MIGHT) …………………………………………………………………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those bricks! (COULD) ……………………………………………………………...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that machine! It doesn’t have a guard. (MIGHT) ………………………………………………………………………………………………..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that gap! (COULD) ………………………………………………………………….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that low beam! (MIGHT</a:t>
            </a:r>
            <a:r>
              <a:rPr lang="en-US" sz="1600" dirty="0" smtClean="0"/>
              <a:t>) ……………………………………………………………………………………………….</a:t>
            </a:r>
            <a:endParaRPr lang="es-AR" sz="16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Mind that circular saw! It’s very hot. (COULD) ………………………………………………………………………………………………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61657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23528" y="106720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i="1" u="sng" dirty="0"/>
              <a:t>Activity 5:</a:t>
            </a:r>
            <a:r>
              <a:rPr lang="en-US" i="1" dirty="0"/>
              <a:t> </a:t>
            </a:r>
            <a:endParaRPr lang="en-US" i="1" dirty="0" smtClean="0"/>
          </a:p>
          <a:p>
            <a:pPr algn="ctr"/>
            <a:r>
              <a:rPr lang="en-US" i="1" dirty="0" smtClean="0"/>
              <a:t>Use </a:t>
            </a:r>
            <a:r>
              <a:rPr lang="en-US" i="1" dirty="0"/>
              <a:t>the words in the box to complete the instructions.</a:t>
            </a:r>
            <a:endParaRPr lang="es-AR" dirty="0"/>
          </a:p>
        </p:txBody>
      </p:sp>
      <p:sp>
        <p:nvSpPr>
          <p:cNvPr id="6" name="Cuadro de texto 18"/>
          <p:cNvSpPr txBox="1"/>
          <p:nvPr/>
        </p:nvSpPr>
        <p:spPr>
          <a:xfrm>
            <a:off x="1403648" y="2204864"/>
            <a:ext cx="5096039" cy="42081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Calibri"/>
                <a:ea typeface="Calibri"/>
                <a:cs typeface="Times New Roman"/>
              </a:rPr>
              <a:t>ALWAYS – DO – DON’T – MUST – MUSTN’T – NEVER – NOT</a:t>
            </a:r>
            <a:endParaRPr lang="es-AR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1327" y="2887682"/>
            <a:ext cx="80911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i="1" u="sng" dirty="0"/>
              <a:t>Don’t </a:t>
            </a:r>
            <a:r>
              <a:rPr lang="en-US" dirty="0"/>
              <a:t>smoke in the workshop.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___________ use mobile phones in the workshop. 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You ___________ safety goggles when you use this machine. 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You must ___________ enter the cold store if you are alone in the factory. 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___________ lift heavy weights by hand. 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You ___________ use this machine without the guard. 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___________ read the manual before you service this machine.</a:t>
            </a:r>
            <a:endParaRPr lang="es-AR" dirty="0"/>
          </a:p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dirty="0"/>
              <a:t>___________ not touch packets in the cold store without gloves.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313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907432" y="980728"/>
            <a:ext cx="3121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u="sng" dirty="0"/>
              <a:t> Activity 6:</a:t>
            </a:r>
            <a:r>
              <a:rPr lang="en-US" i="1" dirty="0"/>
              <a:t> </a:t>
            </a:r>
            <a:endParaRPr lang="en-US" i="1" dirty="0" smtClean="0"/>
          </a:p>
          <a:p>
            <a:pPr algn="ctr"/>
            <a:r>
              <a:rPr lang="en-US" i="1" dirty="0" smtClean="0"/>
              <a:t>Choose </a:t>
            </a:r>
            <a:r>
              <a:rPr lang="en-US" i="1" dirty="0"/>
              <a:t>the correct modal verb. </a:t>
            </a:r>
            <a:endParaRPr lang="es-A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98" t="28174" r="30502" b="58144"/>
          <a:stretch/>
        </p:blipFill>
        <p:spPr bwMode="auto">
          <a:xfrm>
            <a:off x="395536" y="1772816"/>
            <a:ext cx="778843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46" t="41600" r="30354" b="44718"/>
          <a:stretch/>
        </p:blipFill>
        <p:spPr bwMode="auto">
          <a:xfrm>
            <a:off x="455970" y="3284984"/>
            <a:ext cx="778843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2" t="54894" r="30428" b="31424"/>
          <a:stretch/>
        </p:blipFill>
        <p:spPr bwMode="auto">
          <a:xfrm>
            <a:off x="455970" y="4797152"/>
            <a:ext cx="778843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66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3874566" y="402147"/>
            <a:ext cx="3384376" cy="722598"/>
          </a:xfrm>
        </p:spPr>
        <p:txBody>
          <a:bodyPr>
            <a:noAutofit/>
          </a:bodyPr>
          <a:lstStyle/>
          <a:p>
            <a:pPr algn="r"/>
            <a:r>
              <a:rPr lang="es-AR" sz="1800" b="1" dirty="0" smtClean="0"/>
              <a:t>Universidad Tecnológica Nacional  Reconquista</a:t>
            </a:r>
          </a:p>
          <a:p>
            <a:pPr algn="r"/>
            <a:r>
              <a:rPr lang="es-AR" sz="1800" b="1" dirty="0" smtClean="0"/>
              <a:t>2021  </a:t>
            </a:r>
          </a:p>
        </p:txBody>
      </p:sp>
      <p:pic>
        <p:nvPicPr>
          <p:cNvPr id="5" name="Picture 2" descr="No hay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3" r="15670" b="13980"/>
          <a:stretch/>
        </p:blipFill>
        <p:spPr bwMode="auto">
          <a:xfrm>
            <a:off x="7380312" y="221399"/>
            <a:ext cx="1032155" cy="130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5" t="67764" r="30385" b="17908"/>
          <a:stretch/>
        </p:blipFill>
        <p:spPr bwMode="auto">
          <a:xfrm>
            <a:off x="455970" y="1628800"/>
            <a:ext cx="7788438" cy="150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6" t="43916" r="30097" b="42576"/>
          <a:stretch/>
        </p:blipFill>
        <p:spPr bwMode="auto">
          <a:xfrm>
            <a:off x="411576" y="3212976"/>
            <a:ext cx="7872468" cy="1449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6" t="57085" r="30097" b="29407"/>
          <a:stretch/>
        </p:blipFill>
        <p:spPr bwMode="auto">
          <a:xfrm>
            <a:off x="442828" y="4796533"/>
            <a:ext cx="7872468" cy="1449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36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1818</TotalTime>
  <Words>506</Words>
  <Application>Microsoft Office PowerPoint</Application>
  <PresentationFormat>Presentación en pantalla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6</cp:revision>
  <dcterms:created xsi:type="dcterms:W3CDTF">2021-07-15T14:35:51Z</dcterms:created>
  <dcterms:modified xsi:type="dcterms:W3CDTF">2021-07-16T20:54:07Z</dcterms:modified>
</cp:coreProperties>
</file>