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Glacial Indifference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51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2333" b="-6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8228477" cy="8225404"/>
          </a:xfrm>
          <a:prstGeom prst="rect">
            <a:avLst/>
          </a:prstGeom>
          <a:solidFill>
            <a:srgbClr val="B5C182">
              <a:alpha val="89804"/>
            </a:srgbClr>
          </a:solid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471283"/>
            <a:ext cx="8228477" cy="5254498"/>
            <a:chOff x="0" y="0"/>
            <a:chExt cx="10971303" cy="7005996"/>
          </a:xfrm>
        </p:grpSpPr>
        <p:sp>
          <p:nvSpPr>
            <p:cNvPr id="5" name="TextBox 5"/>
            <p:cNvSpPr txBox="1"/>
            <p:nvPr/>
          </p:nvSpPr>
          <p:spPr>
            <a:xfrm>
              <a:off x="0" y="823108"/>
              <a:ext cx="10971303" cy="2203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25"/>
                </a:lnSpc>
              </a:pPr>
              <a:r>
                <a:rPr lang="en-US" sz="6225" b="1" spc="498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TASAS MUNICIPALES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2205477" cy="251212"/>
            </a:xfrm>
            <a:prstGeom prst="rect">
              <a:avLst/>
            </a:prstGeom>
            <a:solidFill>
              <a:schemeClr val="tx1"/>
            </a:solidFill>
          </p:spPr>
          <p:txBody>
            <a:bodyPr/>
            <a:lstStyle/>
            <a:p>
              <a:endParaRPr lang="es-ES" dirty="0">
                <a:highlight>
                  <a:srgbClr val="FFFF00"/>
                </a:highlight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14360"/>
              <a:ext cx="10971303" cy="3791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 b="1" spc="31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Código Fiscal Municipal - Ley Prov. Nº 8173 - RECONQUISTA</a:t>
              </a: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 b="1" spc="31" dirty="0" err="1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Ordenanza</a:t>
              </a:r>
              <a:r>
                <a:rPr lang="en-US" sz="3199" b="1" spc="31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199" b="1" spc="31" dirty="0" err="1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Tributaria</a:t>
              </a:r>
              <a:r>
                <a:rPr lang="en-US" sz="3199" b="1" spc="31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Nº 9255/24 (</a:t>
              </a:r>
              <a:r>
                <a:rPr lang="en-US" sz="3199" b="1" spc="31" dirty="0" err="1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vigente</a:t>
              </a:r>
              <a:r>
                <a:rPr lang="en-US" sz="3199" b="1" spc="31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para </a:t>
              </a:r>
              <a:r>
                <a:rPr lang="en-US" sz="3199" b="1" spc="31" dirty="0" err="1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el</a:t>
              </a:r>
              <a:r>
                <a:rPr lang="en-US" sz="3199" b="1" spc="31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2026)</a:t>
              </a:r>
            </a:p>
            <a:p>
              <a:pPr algn="l">
                <a:lnSpc>
                  <a:spcPts val="4480"/>
                </a:lnSpc>
              </a:pPr>
              <a:endParaRPr lang="en-US" sz="3199" b="1" spc="31" dirty="0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50928" y="487680"/>
            <a:ext cx="16193447" cy="8770620"/>
            <a:chOff x="0" y="0"/>
            <a:chExt cx="21591262" cy="11694160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21591262" cy="2376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1"/>
                </a:lnSpc>
              </a:pPr>
              <a:r>
                <a:rPr lang="en-US" sz="5851" b="1" spc="468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 POR HECTÁREA EN LA PROVINCIA DE SANTA FE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118571"/>
              <a:ext cx="21591262" cy="7575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 la provincia de Santa Fe la Tasa por Hectárea surge como una tasa de orden Municipal/Comunal, cuando éstos son los que prestan el servicio de mantenimiento de caminos rurales y como contraprestación los productores agropecuarios deberán abonar un importe determinado y que es variable de acuerdo a los distintos ordenamientos municipales o comunales. </a:t>
              </a:r>
            </a:p>
            <a:p>
              <a:pPr algn="l">
                <a:lnSpc>
                  <a:spcPts val="4937"/>
                </a:lnSpc>
              </a:pPr>
              <a:r>
                <a:rPr lang="en-US" sz="3313" b="1" spc="33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Características distintivas y fundamentales a considerar: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•Implican una ventaja o beneficio para el contribuyente titular de inmueble rural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•Ha de guardar una relación directa con el costo del servicio prestado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•Debe ser considerada la capacidad de pago del contribuyente </a:t>
              </a:r>
            </a:p>
            <a:p>
              <a:pPr algn="l">
                <a:lnSpc>
                  <a:spcPts val="3976"/>
                </a:lnSpc>
              </a:pPr>
              <a:endParaRPr lang="en-US" sz="2713" b="1" spc="271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3555458"/>
              <a:ext cx="2286605" cy="210434"/>
            </a:xfrm>
            <a:prstGeom prst="rect">
              <a:avLst/>
            </a:prstGeom>
            <a:solidFill>
              <a:srgbClr val="B5C182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" name="AutoShape 7"/>
          <p:cNvSpPr/>
          <p:nvPr/>
        </p:nvSpPr>
        <p:spPr>
          <a:xfrm>
            <a:off x="16827334" y="435094"/>
            <a:ext cx="1187655" cy="1187212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750" y="1534416"/>
            <a:ext cx="6667060" cy="7428312"/>
          </a:xfrm>
          <a:custGeom>
            <a:avLst/>
            <a:gdLst/>
            <a:ahLst/>
            <a:cxnLst/>
            <a:rect l="l" t="t" r="r" b="b"/>
            <a:pathLst>
              <a:path w="6667060" h="7428312">
                <a:moveTo>
                  <a:pt x="0" y="0"/>
                </a:moveTo>
                <a:lnTo>
                  <a:pt x="6667060" y="0"/>
                </a:lnTo>
                <a:lnTo>
                  <a:pt x="6667060" y="7428312"/>
                </a:lnTo>
                <a:lnTo>
                  <a:pt x="0" y="742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87" r="-1142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838200" y="1028700"/>
            <a:ext cx="2188122" cy="2187305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AutoShape 4"/>
          <p:cNvSpPr/>
          <p:nvPr/>
        </p:nvSpPr>
        <p:spPr>
          <a:xfrm>
            <a:off x="7127055" y="7928092"/>
            <a:ext cx="1330705" cy="1330208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7942876" y="204912"/>
            <a:ext cx="10567545" cy="8643151"/>
            <a:chOff x="0" y="0"/>
            <a:chExt cx="14090061" cy="1152420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4090061" cy="913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94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67779"/>
              <a:ext cx="14090061" cy="9256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Un importe equivalente a litros de gas-oil por hectáreas y por años que varían desde 2 litros hasta 12 litros anuales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Otros municipios han segmentado los pagos de acuerdo a la cantidad de hectáreas, por ejemplo: a) hasta 300 hectáreas y b) superiores a esa extensión. 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 estos casos el Municipio procede a agrupar las partidas a nombre del mismo contribuyente.</a:t>
              </a:r>
            </a:p>
            <a:p>
              <a:pPr algn="l">
                <a:lnSpc>
                  <a:spcPts val="3041"/>
                </a:lnSpc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Una cantidad cierta en dinero por hectárea.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También pueden establecerse adicionales con destino a la Comisión Cooperadora Seguridad rural “Los Pumas” o para los “S.A.M.CO”.</a:t>
              </a:r>
            </a:p>
            <a:p>
              <a:pPr algn="l">
                <a:lnSpc>
                  <a:spcPts val="4017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543606"/>
              <a:ext cx="1492197" cy="222510"/>
            </a:xfrm>
            <a:prstGeom prst="rect">
              <a:avLst/>
            </a:prstGeom>
            <a:solidFill>
              <a:srgbClr val="B5C182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8200" y="204912"/>
            <a:ext cx="17338288" cy="123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7"/>
              </a:lnSpc>
            </a:pPr>
            <a:r>
              <a:rPr lang="en-US" sz="4073" b="1" spc="325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TANTO COMUNAS COMO MUNICIPIOS HAN ESTABLECIDO DISTINTOS CÁNONES. EJEMPLOS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8583" y="2384817"/>
            <a:ext cx="9400116" cy="3392488"/>
            <a:chOff x="0" y="0"/>
            <a:chExt cx="12533487" cy="4523317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2533487" cy="22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 b="1" spc="448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DERECHO DE REGISTRO E INSPECCIÓN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75617"/>
              <a:ext cx="12533487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 spc="320" dirty="0"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MUNICIPALIDAD DE RECONQUISTA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3249083"/>
              <a:ext cx="1428183" cy="203200"/>
            </a:xfrm>
            <a:prstGeom prst="rect">
              <a:avLst/>
            </a:prstGeom>
            <a:solidFill>
              <a:srgbClr val="5C701F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526792" y="1028700"/>
            <a:ext cx="6434668" cy="6434020"/>
          </a:xfrm>
          <a:custGeom>
            <a:avLst/>
            <a:gdLst/>
            <a:ahLst/>
            <a:cxnLst/>
            <a:rect l="l" t="t" r="r" b="b"/>
            <a:pathLst>
              <a:path w="6434668" h="6434020">
                <a:moveTo>
                  <a:pt x="0" y="0"/>
                </a:moveTo>
                <a:lnTo>
                  <a:pt x="6434668" y="0"/>
                </a:lnTo>
                <a:lnTo>
                  <a:pt x="6434668" y="6434020"/>
                </a:lnTo>
                <a:lnTo>
                  <a:pt x="0" y="6434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02" r="-29076" b="-859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AutoShape 7"/>
          <p:cNvSpPr/>
          <p:nvPr/>
        </p:nvSpPr>
        <p:spPr>
          <a:xfrm>
            <a:off x="16062416" y="130064"/>
            <a:ext cx="1798089" cy="1797271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0" y="6552646"/>
            <a:ext cx="13536695" cy="3734354"/>
          </a:xfrm>
          <a:custGeom>
            <a:avLst/>
            <a:gdLst/>
            <a:ahLst/>
            <a:cxnLst/>
            <a:rect l="l" t="t" r="r" b="b"/>
            <a:pathLst>
              <a:path w="13536695" h="3734354">
                <a:moveTo>
                  <a:pt x="0" y="0"/>
                </a:moveTo>
                <a:lnTo>
                  <a:pt x="13536695" y="0"/>
                </a:lnTo>
                <a:lnTo>
                  <a:pt x="13536695" y="3734354"/>
                </a:lnTo>
                <a:lnTo>
                  <a:pt x="0" y="373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2" b="-52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C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16071645" y="1028700"/>
            <a:ext cx="1187655" cy="1187212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3058476" y="160977"/>
            <a:ext cx="12171048" cy="9965045"/>
          </a:xfrm>
          <a:custGeom>
            <a:avLst/>
            <a:gdLst/>
            <a:ahLst/>
            <a:cxnLst/>
            <a:rect l="l" t="t" r="r" b="b"/>
            <a:pathLst>
              <a:path w="12171048" h="9965045">
                <a:moveTo>
                  <a:pt x="0" y="0"/>
                </a:moveTo>
                <a:lnTo>
                  <a:pt x="12171048" y="0"/>
                </a:lnTo>
                <a:lnTo>
                  <a:pt x="12171048" y="9965046"/>
                </a:lnTo>
                <a:lnTo>
                  <a:pt x="0" y="9965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5666"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10C4D7-FDC2-2FE9-83EB-777CDEA2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751" y="673103"/>
            <a:ext cx="12786640" cy="48005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F661A3-674C-CA62-720F-0B57B4F29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22" y="5473702"/>
            <a:ext cx="12838498" cy="40625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C2107-C826-EE2C-D9F6-75F00EBF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D4ECDB-A93E-01DB-CFE2-41B5C018FD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5666"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F9F786-C6A5-D921-6AAE-058EBB80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80" y="1219200"/>
            <a:ext cx="12767639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0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16000"/>
            <a:ext cx="5905500" cy="6261100"/>
          </a:xfrm>
          <a:custGeom>
            <a:avLst/>
            <a:gdLst/>
            <a:ahLst/>
            <a:cxnLst/>
            <a:rect l="l" t="t" r="r" b="b"/>
            <a:pathLst>
              <a:path w="6667060" h="7428312">
                <a:moveTo>
                  <a:pt x="0" y="0"/>
                </a:moveTo>
                <a:lnTo>
                  <a:pt x="6667060" y="0"/>
                </a:lnTo>
                <a:lnTo>
                  <a:pt x="6667060" y="7428312"/>
                </a:lnTo>
                <a:lnTo>
                  <a:pt x="0" y="742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87" r="-1142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563525" y="456528"/>
            <a:ext cx="1597572" cy="1501505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AutoShape 4"/>
          <p:cNvSpPr/>
          <p:nvPr/>
        </p:nvSpPr>
        <p:spPr>
          <a:xfrm>
            <a:off x="6094070" y="6506364"/>
            <a:ext cx="1330705" cy="1330208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7696201" y="266701"/>
            <a:ext cx="9563100" cy="8991600"/>
          </a:xfrm>
          <a:custGeom>
            <a:avLst/>
            <a:gdLst/>
            <a:ahLst/>
            <a:cxnLst/>
            <a:rect l="l" t="t" r="r" b="b"/>
            <a:pathLst>
              <a:path w="8668661" h="8051019">
                <a:moveTo>
                  <a:pt x="0" y="0"/>
                </a:moveTo>
                <a:lnTo>
                  <a:pt x="8668661" y="0"/>
                </a:lnTo>
                <a:lnTo>
                  <a:pt x="8668661" y="8051019"/>
                </a:lnTo>
                <a:lnTo>
                  <a:pt x="0" y="8051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7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78114" y="346141"/>
            <a:ext cx="2188122" cy="2187305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8370373" y="4642803"/>
            <a:ext cx="857250" cy="152400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AutoShape 4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95EE6B-F525-48E6-BDC5-D9C811C4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40" y="1521954"/>
            <a:ext cx="12830378" cy="5069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3AB5A7-AC1A-45AB-93A6-110DE62E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95" y="6819900"/>
            <a:ext cx="13580119" cy="13300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65" b="-7176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9144000" y="-190500"/>
            <a:ext cx="9334500" cy="10668000"/>
          </a:xfrm>
          <a:prstGeom prst="rect">
            <a:avLst/>
          </a:prstGeom>
          <a:solidFill>
            <a:srgbClr val="F7F8F3">
              <a:alpha val="89804"/>
            </a:srgb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AutoShape 4"/>
          <p:cNvSpPr/>
          <p:nvPr/>
        </p:nvSpPr>
        <p:spPr>
          <a:xfrm>
            <a:off x="16786023" y="1028700"/>
            <a:ext cx="473277" cy="473100"/>
          </a:xfrm>
          <a:prstGeom prst="rect">
            <a:avLst/>
          </a:prstGeom>
          <a:solidFill>
            <a:srgbClr val="B5C182"/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AutoShape 5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409848" y="0"/>
            <a:ext cx="1787815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7"/>
              </a:lnSpc>
            </a:pPr>
            <a:r>
              <a:rPr lang="en-US" sz="8547" b="1" spc="683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TASA GENERAL </a:t>
            </a:r>
            <a:r>
              <a:rPr lang="en-US" sz="8547" b="1" spc="683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 INMUEBLES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66C1AF-7B7C-87D2-EF45-7264F06D6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18" y="1098672"/>
            <a:ext cx="10558963" cy="91883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675"/>
            <a:ext cx="9023976" cy="10235325"/>
          </a:xfrm>
          <a:prstGeom prst="rect">
            <a:avLst/>
          </a:prstGeom>
          <a:solidFill>
            <a:srgbClr val="5C701F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457096" y="-2003064"/>
            <a:ext cx="16168399" cy="5432516"/>
            <a:chOff x="0" y="0"/>
            <a:chExt cx="21557866" cy="7243355"/>
          </a:xfrm>
        </p:grpSpPr>
        <p:sp>
          <p:nvSpPr>
            <p:cNvPr id="4" name="TextBox 4"/>
            <p:cNvSpPr txBox="1"/>
            <p:nvPr/>
          </p:nvSpPr>
          <p:spPr>
            <a:xfrm>
              <a:off x="0" y="5014505"/>
              <a:ext cx="21557866" cy="222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000"/>
                </a:lnSpc>
              </a:pPr>
              <a:r>
                <a:rPr lang="en-US" sz="12000" b="1" spc="-12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 POR </a:t>
              </a:r>
              <a:r>
                <a:rPr lang="en-US" sz="12000" b="1" spc="-120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HECTAREA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17224254" y="0"/>
              <a:ext cx="4333612" cy="251212"/>
            </a:xfrm>
            <a:prstGeom prst="rect">
              <a:avLst/>
            </a:prstGeom>
            <a:solidFill>
              <a:srgbClr val="F7F8F3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4558425"/>
            <a:ext cx="9144000" cy="552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3664" b="1" spc="36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Diferencias sustanciales respecto de los impuestos, es que la tasa surge como consecuencia de una contraprestación de un servicio prestado por el estado, sea nacional, provincial o municipal, y que el individuo lo utiliza como un beneficio.</a:t>
            </a: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5C701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5C701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6774" y="4558425"/>
            <a:ext cx="8430428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3664" b="1" spc="366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Definiciones: Dr. HORACIO GARCIA BENSULCE: "Tasa es la contraprestación en dinero que pagan los particulares, el Estado u otros entes de derecho público en retribución de un servicio público determinado y divisible". </a:t>
            </a: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F7F8F3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343</Words>
  <Application>Microsoft Office PowerPoint</Application>
  <PresentationFormat>Personalizado</PresentationFormat>
  <Paragraphs>26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Glacial Indifference 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Empresa de Vehículos en Carreteras</dc:title>
  <cp:lastModifiedBy>gino ignacio fabbro</cp:lastModifiedBy>
  <cp:revision>5</cp:revision>
  <dcterms:created xsi:type="dcterms:W3CDTF">2006-08-16T00:00:00Z</dcterms:created>
  <dcterms:modified xsi:type="dcterms:W3CDTF">2026-04-04T11:50:02Z</dcterms:modified>
  <dc:identifier>DAGkKQQOH4A</dc:identifier>
</cp:coreProperties>
</file>