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</p:sldIdLst>
  <p:sldSz cy="6858000" cx="12192000"/>
  <p:notesSz cx="6858000" cy="9144000"/>
  <p:embeddedFontLst>
    <p:embeddedFont>
      <p:font typeface="Poppins"/>
      <p:regular r:id="rId43"/>
      <p:bold r:id="rId44"/>
      <p:italic r:id="rId45"/>
      <p:boldItalic r:id="rId46"/>
    </p:embeddedFont>
    <p:embeddedFont>
      <p:font typeface="Lato"/>
      <p:regular r:id="rId47"/>
      <p:bold r:id="rId48"/>
      <p:italic r:id="rId49"/>
      <p:boldItalic r:id="rId50"/>
    </p:embeddedFont>
    <p:embeddedFont>
      <p:font typeface="Poppins SemiBold"/>
      <p:regular r:id="rId51"/>
      <p:bold r:id="rId52"/>
      <p:italic r:id="rId53"/>
      <p:boldItalic r:id="rId54"/>
    </p:embeddedFont>
    <p:embeddedFont>
      <p:font typeface="Merriweather ExtraBold"/>
      <p:bold r:id="rId55"/>
      <p:boldItalic r:id="rId5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22D0E1E-6C1A-4BC6-8E12-ABBBA74679FC}">
  <a:tblStyle styleId="{922D0E1E-6C1A-4BC6-8E12-ABBBA74679FC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fill>
          <a:solidFill>
            <a:srgbClr val="CFD7E7"/>
          </a:solidFill>
        </a:fill>
      </a:tcStyle>
    </a:band1H>
    <a:band2H>
      <a:tcTxStyle/>
    </a:band2H>
    <a:band1V>
      <a:tcTxStyle/>
      <a:tcStyle>
        <a:fill>
          <a:solidFill>
            <a:srgbClr val="CFD7E7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font" Target="fonts/Poppins-bold.fntdata"/><Relationship Id="rId43" Type="http://schemas.openxmlformats.org/officeDocument/2006/relationships/font" Target="fonts/Poppins-regular.fntdata"/><Relationship Id="rId46" Type="http://schemas.openxmlformats.org/officeDocument/2006/relationships/font" Target="fonts/Poppins-boldItalic.fntdata"/><Relationship Id="rId45" Type="http://schemas.openxmlformats.org/officeDocument/2006/relationships/font" Target="fonts/Poppins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font" Target="fonts/Lato-bold.fntdata"/><Relationship Id="rId47" Type="http://schemas.openxmlformats.org/officeDocument/2006/relationships/font" Target="fonts/Lato-regular.fntdata"/><Relationship Id="rId49" Type="http://schemas.openxmlformats.org/officeDocument/2006/relationships/font" Target="fonts/Lato-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font" Target="fonts/PoppinsSemiBold-regular.fntdata"/><Relationship Id="rId50" Type="http://schemas.openxmlformats.org/officeDocument/2006/relationships/font" Target="fonts/Lato-boldItalic.fntdata"/><Relationship Id="rId53" Type="http://schemas.openxmlformats.org/officeDocument/2006/relationships/font" Target="fonts/PoppinsSemiBold-italic.fntdata"/><Relationship Id="rId52" Type="http://schemas.openxmlformats.org/officeDocument/2006/relationships/font" Target="fonts/PoppinsSemiBold-bold.fntdata"/><Relationship Id="rId11" Type="http://schemas.openxmlformats.org/officeDocument/2006/relationships/slide" Target="slides/slide5.xml"/><Relationship Id="rId55" Type="http://schemas.openxmlformats.org/officeDocument/2006/relationships/font" Target="fonts/MerriweatherExtraBold-bold.fntdata"/><Relationship Id="rId10" Type="http://schemas.openxmlformats.org/officeDocument/2006/relationships/slide" Target="slides/slide4.xml"/><Relationship Id="rId54" Type="http://schemas.openxmlformats.org/officeDocument/2006/relationships/font" Target="fonts/PoppinsSemiBold-bold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56" Type="http://schemas.openxmlformats.org/officeDocument/2006/relationships/font" Target="fonts/MerriweatherExtraBold-boldItalic.fnt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ed23cec2bc_1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g3ed23cec2bc_10_4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3ed23cec2bc_1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g3ed23cec2bc_10_6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3ed23cec2bc_0_19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3ed23cec2bc_0_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3ed23cec2bc_0_44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3ed23cec2bc_0_4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3ed23cec2bc_0_10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3ed23cec2bc_0_10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ed23cec2bc_0_101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ed23cec2bc_0_1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3ed23cec2bc_0_102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3ed23cec2bc_0_10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3ed23cec2bc_0_19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3ed23cec2bc_0_1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3ed23cec2bc_0_121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3ed23cec2bc_0_12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3ed23cec2bc_0_122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3ed23cec2bc_0_12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3ed23cec2bc_0_123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3ed23cec2bc_0_12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3ed23cec2bc_0_123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3ed23cec2bc_0_12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3ed23cec2bc_0_23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3ed23cec2bc_0_2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3ed23cec2bc_0_24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" name="Google Shape;422;g3ed23cec2bc_0_2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3e880d58906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g3e880d5890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3e880d58906_0_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3e880d58906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3" name="Google Shape;453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1" name="Google Shape;461;p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3ed23cec2bc_0_198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8" name="Google Shape;488;g3ed23cec2bc_0_19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3ed23cec2bc_0_227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3ed23cec2bc_0_22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3ed23cec2bc_0_246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9" name="Google Shape;509;g3ed23cec2bc_0_24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3ed23cec2bc_0_200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4" name="Google Shape;514;g3ed23cec2bc_0_20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0" name="Google Shape;530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ed23cec2bc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ed23cec2b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ed23cec2bc_1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g3ed23cec2bc_10_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ed23cec2bc_1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g3ed23cec2bc_10_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ed23cec2bc_0_43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3ed23cec2bc_0_4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1.png"/><Relationship Id="rId4" Type="http://schemas.openxmlformats.org/officeDocument/2006/relationships/image" Target="../media/image2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Relationship Id="rId4" Type="http://schemas.openxmlformats.org/officeDocument/2006/relationships/image" Target="../media/image14.png"/><Relationship Id="rId5" Type="http://schemas.openxmlformats.org/officeDocument/2006/relationships/image" Target="../media/image24.png"/><Relationship Id="rId6" Type="http://schemas.openxmlformats.org/officeDocument/2006/relationships/image" Target="../media/image33.png"/><Relationship Id="rId7" Type="http://schemas.openxmlformats.org/officeDocument/2006/relationships/image" Target="../media/image27.png"/><Relationship Id="rId8" Type="http://schemas.openxmlformats.org/officeDocument/2006/relationships/image" Target="../media/image3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8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1.png"/><Relationship Id="rId4" Type="http://schemas.openxmlformats.org/officeDocument/2006/relationships/image" Target="../media/image6.png"/><Relationship Id="rId5" Type="http://schemas.openxmlformats.org/officeDocument/2006/relationships/image" Target="../media/image4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4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6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1.png"/><Relationship Id="rId4" Type="http://schemas.openxmlformats.org/officeDocument/2006/relationships/image" Target="../media/image41.png"/><Relationship Id="rId11" Type="http://schemas.openxmlformats.org/officeDocument/2006/relationships/image" Target="../media/image40.png"/><Relationship Id="rId10" Type="http://schemas.openxmlformats.org/officeDocument/2006/relationships/image" Target="../media/image37.png"/><Relationship Id="rId9" Type="http://schemas.openxmlformats.org/officeDocument/2006/relationships/image" Target="../media/image44.png"/><Relationship Id="rId5" Type="http://schemas.openxmlformats.org/officeDocument/2006/relationships/image" Target="../media/image32.png"/><Relationship Id="rId6" Type="http://schemas.openxmlformats.org/officeDocument/2006/relationships/image" Target="../media/image30.png"/><Relationship Id="rId7" Type="http://schemas.openxmlformats.org/officeDocument/2006/relationships/image" Target="../media/image50.png"/><Relationship Id="rId8" Type="http://schemas.openxmlformats.org/officeDocument/2006/relationships/image" Target="../media/image5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.png"/><Relationship Id="rId4" Type="http://schemas.openxmlformats.org/officeDocument/2006/relationships/image" Target="../media/image4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9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63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51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66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8.png"/><Relationship Id="rId4" Type="http://schemas.openxmlformats.org/officeDocument/2006/relationships/image" Target="../media/image3.png"/><Relationship Id="rId5" Type="http://schemas.openxmlformats.org/officeDocument/2006/relationships/image" Target="../media/image66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.png"/><Relationship Id="rId4" Type="http://schemas.openxmlformats.org/officeDocument/2006/relationships/image" Target="../media/image64.jpg"/><Relationship Id="rId5" Type="http://schemas.openxmlformats.org/officeDocument/2006/relationships/image" Target="../media/image55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45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6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1.png"/><Relationship Id="rId4" Type="http://schemas.openxmlformats.org/officeDocument/2006/relationships/image" Target="../media/image6.png"/><Relationship Id="rId5" Type="http://schemas.openxmlformats.org/officeDocument/2006/relationships/image" Target="../media/image18.png"/><Relationship Id="rId6" Type="http://schemas.openxmlformats.org/officeDocument/2006/relationships/image" Target="../media/image2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8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.png"/><Relationship Id="rId4" Type="http://schemas.openxmlformats.org/officeDocument/2006/relationships/image" Target="../media/image55.png"/><Relationship Id="rId5" Type="http://schemas.openxmlformats.org/officeDocument/2006/relationships/image" Target="../media/image69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.png"/><Relationship Id="rId4" Type="http://schemas.openxmlformats.org/officeDocument/2006/relationships/image" Target="../media/image59.jpg"/><Relationship Id="rId5" Type="http://schemas.openxmlformats.org/officeDocument/2006/relationships/image" Target="../media/image55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67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62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1.png"/><Relationship Id="rId4" Type="http://schemas.openxmlformats.org/officeDocument/2006/relationships/image" Target="../media/image60.png"/><Relationship Id="rId5" Type="http://schemas.openxmlformats.org/officeDocument/2006/relationships/image" Target="../media/image6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2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11.png"/><Relationship Id="rId9" Type="http://schemas.openxmlformats.org/officeDocument/2006/relationships/image" Target="../media/image1.png"/><Relationship Id="rId5" Type="http://schemas.openxmlformats.org/officeDocument/2006/relationships/image" Target="../media/image9.png"/><Relationship Id="rId6" Type="http://schemas.openxmlformats.org/officeDocument/2006/relationships/image" Target="../media/image26.png"/><Relationship Id="rId7" Type="http://schemas.openxmlformats.org/officeDocument/2006/relationships/image" Target="../media/image17.png"/><Relationship Id="rId8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1.png"/><Relationship Id="rId4" Type="http://schemas.openxmlformats.org/officeDocument/2006/relationships/image" Target="../media/image19.png"/><Relationship Id="rId5" Type="http://schemas.openxmlformats.org/officeDocument/2006/relationships/image" Target="../media/image2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84" name="Google Shape;8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 txBox="1"/>
          <p:nvPr/>
        </p:nvSpPr>
        <p:spPr>
          <a:xfrm>
            <a:off x="295275" y="1537394"/>
            <a:ext cx="1160145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Administración de la Producción</a:t>
            </a:r>
            <a:endParaRPr/>
          </a:p>
        </p:txBody>
      </p:sp>
      <p:sp>
        <p:nvSpPr>
          <p:cNvPr id="86" name="Google Shape;86;p13"/>
          <p:cNvSpPr txBox="1"/>
          <p:nvPr/>
        </p:nvSpPr>
        <p:spPr>
          <a:xfrm>
            <a:off x="4824412" y="4280594"/>
            <a:ext cx="25431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C5A059"/>
                </a:solidFill>
                <a:latin typeface="Lato"/>
                <a:ea typeface="Lato"/>
                <a:cs typeface="Lato"/>
                <a:sym typeface="Lato"/>
              </a:rPr>
              <a:t>Unidad 5</a:t>
            </a:r>
            <a:endParaRPr/>
          </a:p>
        </p:txBody>
      </p:sp>
      <p:sp>
        <p:nvSpPr>
          <p:cNvPr id="87" name="Google Shape;87;p13"/>
          <p:cNvSpPr/>
          <p:nvPr/>
        </p:nvSpPr>
        <p:spPr>
          <a:xfrm>
            <a:off x="5143500" y="5301555"/>
            <a:ext cx="1905000" cy="19050"/>
          </a:xfrm>
          <a:prstGeom prst="rect">
            <a:avLst/>
          </a:prstGeom>
          <a:noFill/>
          <a:ln cap="flat" cmpd="sng" w="19050">
            <a:solidFill>
              <a:srgbClr val="C5A0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F172A"/>
        </a:solidFill>
      </p:bgPr>
    </p:bg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218" name="Google Shape;218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22"/>
          <p:cNvSpPr txBox="1"/>
          <p:nvPr/>
        </p:nvSpPr>
        <p:spPr>
          <a:xfrm>
            <a:off x="828675" y="495300"/>
            <a:ext cx="112113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50" u="none" cap="none" strike="noStrike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Análisis de la Capacidad</a:t>
            </a:r>
            <a:endParaRPr/>
          </a:p>
        </p:txBody>
      </p:sp>
      <p:sp>
        <p:nvSpPr>
          <p:cNvPr id="220" name="Google Shape;220;p22"/>
          <p:cNvSpPr/>
          <p:nvPr/>
        </p:nvSpPr>
        <p:spPr>
          <a:xfrm>
            <a:off x="685800" y="495300"/>
            <a:ext cx="47700" cy="543000"/>
          </a:xfrm>
          <a:prstGeom prst="rect">
            <a:avLst/>
          </a:prstGeom>
          <a:solidFill>
            <a:srgbClr val="F59E0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22"/>
          <p:cNvSpPr txBox="1"/>
          <p:nvPr/>
        </p:nvSpPr>
        <p:spPr>
          <a:xfrm>
            <a:off x="5391150" y="5962650"/>
            <a:ext cx="76200" cy="1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50" u="none" cap="none" strike="noStrik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7</a:t>
            </a:r>
            <a:endParaRPr/>
          </a:p>
        </p:txBody>
      </p:sp>
      <p:grpSp>
        <p:nvGrpSpPr>
          <p:cNvPr id="222" name="Google Shape;222;p22"/>
          <p:cNvGrpSpPr/>
          <p:nvPr/>
        </p:nvGrpSpPr>
        <p:grpSpPr>
          <a:xfrm>
            <a:off x="685800" y="1190625"/>
            <a:ext cx="10820400" cy="1143000"/>
            <a:chOff x="685800" y="1190625"/>
            <a:chExt cx="10820400" cy="1143000"/>
          </a:xfrm>
        </p:grpSpPr>
        <p:sp>
          <p:nvSpPr>
            <p:cNvPr id="223" name="Google Shape;223;p22"/>
            <p:cNvSpPr/>
            <p:nvPr/>
          </p:nvSpPr>
          <p:spPr>
            <a:xfrm>
              <a:off x="685800" y="1190625"/>
              <a:ext cx="10820400" cy="1143000"/>
            </a:xfrm>
            <a:prstGeom prst="roundRect">
              <a:avLst>
                <a:gd fmla="val 12500" name="adj"/>
              </a:avLst>
            </a:prstGeom>
            <a:solidFill>
              <a:srgbClr val="1E293B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22"/>
            <p:cNvSpPr txBox="1"/>
            <p:nvPr/>
          </p:nvSpPr>
          <p:spPr>
            <a:xfrm>
              <a:off x="876300" y="1190625"/>
              <a:ext cx="10439400" cy="114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rPr>
                <a:t>"La capacidad de un sistema de producción es una medida de la máxima cantidad de veces que, por unidad de tiempo, puede repetir el ciclo de obtener un objeto terminado (físico o virtual)."</a:t>
              </a:r>
              <a:endParaRPr sz="18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225" name="Google Shape;225;p22"/>
          <p:cNvGrpSpPr/>
          <p:nvPr/>
        </p:nvGrpSpPr>
        <p:grpSpPr>
          <a:xfrm>
            <a:off x="685800" y="2571750"/>
            <a:ext cx="10820400" cy="1143000"/>
            <a:chOff x="685800" y="2571750"/>
            <a:chExt cx="10820400" cy="1143000"/>
          </a:xfrm>
        </p:grpSpPr>
        <p:sp>
          <p:nvSpPr>
            <p:cNvPr id="226" name="Google Shape;226;p22"/>
            <p:cNvSpPr/>
            <p:nvPr/>
          </p:nvSpPr>
          <p:spPr>
            <a:xfrm>
              <a:off x="685800" y="2571750"/>
              <a:ext cx="10820400" cy="1143000"/>
            </a:xfrm>
            <a:prstGeom prst="roundRect">
              <a:avLst>
                <a:gd fmla="val 12500" name="adj"/>
              </a:avLst>
            </a:prstGeom>
            <a:solidFill>
              <a:srgbClr val="334155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22"/>
            <p:cNvSpPr txBox="1"/>
            <p:nvPr/>
          </p:nvSpPr>
          <p:spPr>
            <a:xfrm>
              <a:off x="971550" y="2571750"/>
              <a:ext cx="2857500" cy="114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en-US" sz="2600">
                  <a:solidFill>
                    <a:srgbClr val="F59E0B"/>
                  </a:solidFill>
                  <a:latin typeface="Poppins SemiBold"/>
                  <a:ea typeface="Poppins SemiBold"/>
                  <a:cs typeface="Poppins SemiBold"/>
                  <a:sym typeface="Poppins SemiBold"/>
                </a:rPr>
                <a:t>Capacidad Instalada</a:t>
              </a:r>
              <a:endParaRPr b="0" sz="2600">
                <a:solidFill>
                  <a:srgbClr val="F59E0B"/>
                </a:solidFill>
                <a:latin typeface="Poppins SemiBold"/>
                <a:ea typeface="Poppins SemiBold"/>
                <a:cs typeface="Poppins SemiBold"/>
                <a:sym typeface="Poppins SemiBold"/>
              </a:endParaRPr>
            </a:p>
          </p:txBody>
        </p:sp>
        <p:sp>
          <p:nvSpPr>
            <p:cNvPr id="228" name="Google Shape;228;p22"/>
            <p:cNvSpPr txBox="1"/>
            <p:nvPr/>
          </p:nvSpPr>
          <p:spPr>
            <a:xfrm>
              <a:off x="4114800" y="2571750"/>
              <a:ext cx="7105800" cy="114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CBD5E1"/>
                  </a:solidFill>
                  <a:latin typeface="Lato"/>
                  <a:ea typeface="Lato"/>
                  <a:cs typeface="Lato"/>
                  <a:sym typeface="Lato"/>
                </a:rPr>
                <a:t>Representa el </a:t>
              </a:r>
              <a:r>
                <a:rPr b="1" lang="en-US" sz="1600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rPr>
                <a:t>límite técnico garantizado</a:t>
              </a:r>
              <a:r>
                <a:rPr lang="en-US" sz="1600">
                  <a:solidFill>
                    <a:srgbClr val="CBD5E1"/>
                  </a:solidFill>
                  <a:latin typeface="Lato"/>
                  <a:ea typeface="Lato"/>
                  <a:cs typeface="Lato"/>
                  <a:sym typeface="Lato"/>
                </a:rPr>
                <a:t> por la infraestructura física de la organización.</a:t>
              </a:r>
              <a:endParaRPr sz="1600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229" name="Google Shape;229;p22"/>
          <p:cNvGrpSpPr/>
          <p:nvPr/>
        </p:nvGrpSpPr>
        <p:grpSpPr>
          <a:xfrm>
            <a:off x="685800" y="3952875"/>
            <a:ext cx="10820550" cy="1857375"/>
            <a:chOff x="685800" y="3952875"/>
            <a:chExt cx="10820550" cy="1857375"/>
          </a:xfrm>
        </p:grpSpPr>
        <p:sp>
          <p:nvSpPr>
            <p:cNvPr id="230" name="Google Shape;230;p22"/>
            <p:cNvSpPr txBox="1"/>
            <p:nvPr/>
          </p:nvSpPr>
          <p:spPr>
            <a:xfrm>
              <a:off x="685800" y="3952875"/>
              <a:ext cx="10820400" cy="38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en-US" sz="1800">
                  <a:solidFill>
                    <a:srgbClr val="F59E0B"/>
                  </a:solidFill>
                  <a:latin typeface="Poppins SemiBold"/>
                  <a:ea typeface="Poppins SemiBold"/>
                  <a:cs typeface="Poppins SemiBold"/>
                  <a:sym typeface="Poppins SemiBold"/>
                </a:rPr>
                <a:t>Decisión de Alto Nivel Estratégico</a:t>
              </a:r>
              <a:endParaRPr b="0" sz="1800">
                <a:solidFill>
                  <a:srgbClr val="F59E0B"/>
                </a:solidFill>
                <a:latin typeface="Poppins SemiBold"/>
                <a:ea typeface="Poppins SemiBold"/>
                <a:cs typeface="Poppins SemiBold"/>
                <a:sym typeface="Poppins SemiBold"/>
              </a:endParaRPr>
            </a:p>
          </p:txBody>
        </p:sp>
        <p:sp>
          <p:nvSpPr>
            <p:cNvPr id="231" name="Google Shape;231;p22"/>
            <p:cNvSpPr/>
            <p:nvPr/>
          </p:nvSpPr>
          <p:spPr>
            <a:xfrm>
              <a:off x="685800" y="4476750"/>
              <a:ext cx="5238900" cy="1333500"/>
            </a:xfrm>
            <a:prstGeom prst="roundRect">
              <a:avLst>
                <a:gd fmla="val 10714" name="adj"/>
              </a:avLst>
            </a:prstGeom>
            <a:solidFill>
              <a:srgbClr val="1E293B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22"/>
            <p:cNvSpPr txBox="1"/>
            <p:nvPr/>
          </p:nvSpPr>
          <p:spPr>
            <a:xfrm>
              <a:off x="952500" y="4713986"/>
              <a:ext cx="476400" cy="47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960">
                  <a:solidFill>
                    <a:srgbClr val="F59E0B"/>
                  </a:solidFill>
                  <a:latin typeface="Material Icons"/>
                  <a:ea typeface="Material Icons"/>
                  <a:cs typeface="Material Icons"/>
                  <a:sym typeface="Material Icons"/>
                </a:rPr>
                <a:t>account_balance</a:t>
              </a:r>
              <a:endParaRPr sz="2960">
                <a:solidFill>
                  <a:srgbClr val="F59E0B"/>
                </a:solidFill>
                <a:latin typeface="Material Icons"/>
                <a:ea typeface="Material Icons"/>
                <a:cs typeface="Material Icons"/>
                <a:sym typeface="Material Icons"/>
              </a:endParaRPr>
            </a:p>
          </p:txBody>
        </p:sp>
        <p:sp>
          <p:nvSpPr>
            <p:cNvPr id="233" name="Google Shape;233;p22"/>
            <p:cNvSpPr txBox="1"/>
            <p:nvPr/>
          </p:nvSpPr>
          <p:spPr>
            <a:xfrm>
              <a:off x="1571625" y="4476750"/>
              <a:ext cx="4162500" cy="133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500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rPr>
                <a:t>Relación de costos fijos estructurales</a:t>
              </a:r>
              <a:endParaRPr b="1" sz="15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indent="0" lvl="0" marL="0" rtl="0" algn="l"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rPr b="0" lang="en-US" sz="1300">
                  <a:solidFill>
                    <a:srgbClr val="CBD5E1"/>
                  </a:solidFill>
                  <a:latin typeface="Lato"/>
                  <a:ea typeface="Lato"/>
                  <a:cs typeface="Lato"/>
                  <a:sym typeface="Lato"/>
                </a:rPr>
                <a:t>Compromisos financieros y operativos de largo plazo vinculados a la escala elegida.</a:t>
              </a:r>
              <a:endParaRPr b="0" sz="1300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34" name="Google Shape;234;p22"/>
            <p:cNvSpPr/>
            <p:nvPr/>
          </p:nvSpPr>
          <p:spPr>
            <a:xfrm>
              <a:off x="6267450" y="4476750"/>
              <a:ext cx="5238900" cy="1333500"/>
            </a:xfrm>
            <a:prstGeom prst="roundRect">
              <a:avLst>
                <a:gd fmla="val 10714" name="adj"/>
              </a:avLst>
            </a:prstGeom>
            <a:solidFill>
              <a:srgbClr val="1E293B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22"/>
            <p:cNvSpPr txBox="1"/>
            <p:nvPr/>
          </p:nvSpPr>
          <p:spPr>
            <a:xfrm>
              <a:off x="6534150" y="4713986"/>
              <a:ext cx="476400" cy="47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960">
                  <a:solidFill>
                    <a:srgbClr val="F59E0B"/>
                  </a:solidFill>
                  <a:latin typeface="Material Icons"/>
                  <a:ea typeface="Material Icons"/>
                  <a:cs typeface="Material Icons"/>
                  <a:sym typeface="Material Icons"/>
                </a:rPr>
                <a:t>trending_up</a:t>
              </a:r>
              <a:endParaRPr sz="2960">
                <a:solidFill>
                  <a:srgbClr val="F59E0B"/>
                </a:solidFill>
                <a:latin typeface="Material Icons"/>
                <a:ea typeface="Material Icons"/>
                <a:cs typeface="Material Icons"/>
                <a:sym typeface="Material Icons"/>
              </a:endParaRPr>
            </a:p>
          </p:txBody>
        </p:sp>
        <p:sp>
          <p:nvSpPr>
            <p:cNvPr id="236" name="Google Shape;236;p22"/>
            <p:cNvSpPr txBox="1"/>
            <p:nvPr/>
          </p:nvSpPr>
          <p:spPr>
            <a:xfrm>
              <a:off x="7153275" y="4476750"/>
              <a:ext cx="4162500" cy="133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500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rPr>
                <a:t>Flexibilidad ante el mercado</a:t>
              </a:r>
              <a:endParaRPr b="1" sz="15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indent="0" lvl="0" marL="0" rtl="0" algn="l"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rPr b="0" lang="en-US" sz="1300">
                  <a:solidFill>
                    <a:srgbClr val="CBD5E1"/>
                  </a:solidFill>
                  <a:latin typeface="Lato"/>
                  <a:ea typeface="Lato"/>
                  <a:cs typeface="Lato"/>
                  <a:sym typeface="Lato"/>
                </a:rPr>
                <a:t>Capacidad de respuesta ágil frente a fluctuaciones en la demanda y variaciones competitivas.</a:t>
              </a:r>
              <a:endParaRPr b="0" sz="1300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241" name="Google Shape;241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42" name="Google Shape;242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" y="4648200"/>
            <a:ext cx="11049000" cy="148590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23"/>
          <p:cNvSpPr txBox="1"/>
          <p:nvPr/>
        </p:nvSpPr>
        <p:spPr>
          <a:xfrm>
            <a:off x="904875" y="5124450"/>
            <a:ext cx="10429875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Decisión Estratégica:</a:t>
            </a:r>
            <a:r>
              <a:rPr b="0" i="0" lang="en-US" sz="1500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La política de capacidad se basa en la evolución prevista de la demanda y la competencia, influyendo decisivamente en el futuro de la empresa.</a:t>
            </a:r>
            <a:endParaRPr/>
          </a:p>
        </p:txBody>
      </p:sp>
      <p:sp>
        <p:nvSpPr>
          <p:cNvPr id="244" name="Google Shape;244;p23"/>
          <p:cNvSpPr txBox="1"/>
          <p:nvPr/>
        </p:nvSpPr>
        <p:spPr>
          <a:xfrm>
            <a:off x="571500" y="1724025"/>
            <a:ext cx="5524500" cy="1428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500" u="none" cap="none" strike="noStrike">
                <a:solidFill>
                  <a:srgbClr val="002147"/>
                </a:solidFill>
                <a:latin typeface="Poppins"/>
                <a:ea typeface="Poppins"/>
                <a:cs typeface="Poppins"/>
                <a:sym typeface="Poppins"/>
              </a:rPr>
              <a:t>100%</a:t>
            </a:r>
            <a:endParaRPr/>
          </a:p>
        </p:txBody>
      </p:sp>
      <p:sp>
        <p:nvSpPr>
          <p:cNvPr id="245" name="Google Shape;245;p23"/>
          <p:cNvSpPr txBox="1"/>
          <p:nvPr/>
        </p:nvSpPr>
        <p:spPr>
          <a:xfrm>
            <a:off x="571500" y="3152775"/>
            <a:ext cx="5524500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C5A059"/>
                </a:solidFill>
                <a:latin typeface="Lato"/>
                <a:ea typeface="Lato"/>
                <a:cs typeface="Lato"/>
                <a:sym typeface="Lato"/>
              </a:rPr>
              <a:t>Capacidad Instalada</a:t>
            </a:r>
            <a:endParaRPr/>
          </a:p>
        </p:txBody>
      </p:sp>
      <p:sp>
        <p:nvSpPr>
          <p:cNvPr id="246" name="Google Shape;246;p23"/>
          <p:cNvSpPr txBox="1"/>
          <p:nvPr/>
        </p:nvSpPr>
        <p:spPr>
          <a:xfrm>
            <a:off x="952500" y="3714750"/>
            <a:ext cx="4762500" cy="2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Máximo volumen viable técnicamente según proveedores.</a:t>
            </a:r>
            <a:endParaRPr/>
          </a:p>
        </p:txBody>
      </p:sp>
      <p:sp>
        <p:nvSpPr>
          <p:cNvPr id="247" name="Google Shape;247;p23"/>
          <p:cNvSpPr txBox="1"/>
          <p:nvPr/>
        </p:nvSpPr>
        <p:spPr>
          <a:xfrm>
            <a:off x="6096000" y="1724025"/>
            <a:ext cx="5524500" cy="1428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500" u="none" cap="none" strike="noStrike">
                <a:solidFill>
                  <a:srgbClr val="002147"/>
                </a:solidFill>
                <a:latin typeface="Poppins"/>
                <a:ea typeface="Poppins"/>
                <a:cs typeface="Poppins"/>
                <a:sym typeface="Poppins"/>
              </a:rPr>
              <a:t>85%</a:t>
            </a:r>
            <a:endParaRPr/>
          </a:p>
        </p:txBody>
      </p:sp>
      <p:sp>
        <p:nvSpPr>
          <p:cNvPr id="248" name="Google Shape;248;p23"/>
          <p:cNvSpPr txBox="1"/>
          <p:nvPr/>
        </p:nvSpPr>
        <p:spPr>
          <a:xfrm>
            <a:off x="6096000" y="3152775"/>
            <a:ext cx="5524500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C5A059"/>
                </a:solidFill>
                <a:latin typeface="Lato"/>
                <a:ea typeface="Lato"/>
                <a:cs typeface="Lato"/>
                <a:sym typeface="Lato"/>
              </a:rPr>
              <a:t>Capacidad Utilizada</a:t>
            </a:r>
            <a:endParaRPr/>
          </a:p>
        </p:txBody>
      </p:sp>
      <p:sp>
        <p:nvSpPr>
          <p:cNvPr id="249" name="Google Shape;249;p23"/>
          <p:cNvSpPr txBox="1"/>
          <p:nvPr/>
        </p:nvSpPr>
        <p:spPr>
          <a:xfrm>
            <a:off x="6477000" y="3714750"/>
            <a:ext cx="4762500" cy="2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Volumen real producido en condiciones normales.</a:t>
            </a:r>
            <a:endParaRPr/>
          </a:p>
        </p:txBody>
      </p:sp>
      <p:sp>
        <p:nvSpPr>
          <p:cNvPr id="250" name="Google Shape;250;p23"/>
          <p:cNvSpPr txBox="1"/>
          <p:nvPr/>
        </p:nvSpPr>
        <p:spPr>
          <a:xfrm>
            <a:off x="762000" y="571500"/>
            <a:ext cx="11401425" cy="619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00" u="none" cap="none" strike="noStrike">
                <a:solidFill>
                  <a:srgbClr val="002147"/>
                </a:solidFill>
                <a:latin typeface="Poppins"/>
                <a:ea typeface="Poppins"/>
                <a:cs typeface="Poppins"/>
                <a:sym typeface="Poppins"/>
              </a:rPr>
              <a:t>Capacidad de Producción</a:t>
            </a:r>
            <a:endParaRPr/>
          </a:p>
        </p:txBody>
      </p:sp>
      <p:sp>
        <p:nvSpPr>
          <p:cNvPr id="251" name="Google Shape;251;p23"/>
          <p:cNvSpPr/>
          <p:nvPr/>
        </p:nvSpPr>
        <p:spPr>
          <a:xfrm>
            <a:off x="571500" y="571500"/>
            <a:ext cx="76200" cy="619125"/>
          </a:xfrm>
          <a:prstGeom prst="rect">
            <a:avLst/>
          </a:prstGeom>
          <a:solidFill>
            <a:srgbClr val="C5A05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F172A"/>
        </a:solidFill>
      </p:bgPr>
    </p:bg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256" name="Google Shape;256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24"/>
          <p:cNvSpPr txBox="1"/>
          <p:nvPr/>
        </p:nvSpPr>
        <p:spPr>
          <a:xfrm>
            <a:off x="685800" y="2531268"/>
            <a:ext cx="5480685" cy="371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950" u="none" cap="none" strike="noStrike">
                <a:solidFill>
                  <a:srgbClr val="F59E0B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Condicionantes Físicos</a:t>
            </a:r>
            <a:endParaRPr/>
          </a:p>
        </p:txBody>
      </p:sp>
      <p:sp>
        <p:nvSpPr>
          <p:cNvPr id="258" name="Google Shape;258;p24"/>
          <p:cNvSpPr txBox="1"/>
          <p:nvPr/>
        </p:nvSpPr>
        <p:spPr>
          <a:xfrm>
            <a:off x="685800" y="3045618"/>
            <a:ext cx="521970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Establecer el emplazamiento de una planta impone límites de largo plazo para la productividad total de la empresa.</a:t>
            </a:r>
            <a:endParaRPr/>
          </a:p>
        </p:txBody>
      </p:sp>
      <p:sp>
        <p:nvSpPr>
          <p:cNvPr id="259" name="Google Shape;259;p24"/>
          <p:cNvSpPr txBox="1"/>
          <p:nvPr/>
        </p:nvSpPr>
        <p:spPr>
          <a:xfrm>
            <a:off x="6286500" y="2531268"/>
            <a:ext cx="5480685" cy="371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950" u="none" cap="none" strike="noStrike">
                <a:solidFill>
                  <a:srgbClr val="F59E0B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Consideraciones de Entorno</a:t>
            </a:r>
            <a:endParaRPr/>
          </a:p>
        </p:txBody>
      </p:sp>
      <p:sp>
        <p:nvSpPr>
          <p:cNvPr id="260" name="Google Shape;260;p24"/>
          <p:cNvSpPr txBox="1"/>
          <p:nvPr/>
        </p:nvSpPr>
        <p:spPr>
          <a:xfrm>
            <a:off x="1019175" y="3702843"/>
            <a:ext cx="4886325" cy="2714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99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25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Costo Logístico:</a:t>
            </a:r>
            <a:r>
              <a:rPr b="0" i="0" lang="en-US" sz="1425" u="none" cap="none" strike="noStrike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 Traslados de MP.</a:t>
            </a:r>
            <a:endParaRPr/>
          </a:p>
        </p:txBody>
      </p:sp>
      <p:sp>
        <p:nvSpPr>
          <p:cNvPr id="261" name="Google Shape;261;p24"/>
          <p:cNvSpPr txBox="1"/>
          <p:nvPr/>
        </p:nvSpPr>
        <p:spPr>
          <a:xfrm>
            <a:off x="1019175" y="4117181"/>
            <a:ext cx="4886325" cy="2714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99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25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Suministros:</a:t>
            </a:r>
            <a:r>
              <a:rPr b="0" i="0" lang="en-US" sz="1425" u="none" cap="none" strike="noStrike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 Acceso a energía robusta.</a:t>
            </a:r>
            <a:endParaRPr/>
          </a:p>
        </p:txBody>
      </p:sp>
      <p:sp>
        <p:nvSpPr>
          <p:cNvPr id="262" name="Google Shape;262;p24"/>
          <p:cNvSpPr txBox="1"/>
          <p:nvPr/>
        </p:nvSpPr>
        <p:spPr>
          <a:xfrm>
            <a:off x="1019175" y="4531518"/>
            <a:ext cx="4886325" cy="2714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99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25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Mano de Obra:</a:t>
            </a:r>
            <a:r>
              <a:rPr b="0" i="0" lang="en-US" sz="1425" u="none" cap="none" strike="noStrike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 Calificación técnica.</a:t>
            </a:r>
            <a:endParaRPr/>
          </a:p>
        </p:txBody>
      </p:sp>
      <p:sp>
        <p:nvSpPr>
          <p:cNvPr id="263" name="Google Shape;263;p24"/>
          <p:cNvSpPr txBox="1"/>
          <p:nvPr/>
        </p:nvSpPr>
        <p:spPr>
          <a:xfrm>
            <a:off x="6619875" y="3283743"/>
            <a:ext cx="4886325" cy="8143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99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25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Marcos Legales:</a:t>
            </a:r>
            <a:r>
              <a:rPr b="0" i="0" lang="en-US" sz="1425" u="none" cap="none" strike="noStrike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 Normativas tributarias, incentivos de desarrollo industrial regional y leyes de sustentabilidad ambiental.</a:t>
            </a:r>
            <a:endParaRPr/>
          </a:p>
        </p:txBody>
      </p:sp>
      <p:sp>
        <p:nvSpPr>
          <p:cNvPr id="264" name="Google Shape;264;p24"/>
          <p:cNvSpPr txBox="1"/>
          <p:nvPr/>
        </p:nvSpPr>
        <p:spPr>
          <a:xfrm>
            <a:off x="6619875" y="4241006"/>
            <a:ext cx="4886325" cy="542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99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25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Entorno Social:</a:t>
            </a:r>
            <a:r>
              <a:rPr b="0" i="0" lang="en-US" sz="1425" u="none" cap="none" strike="noStrike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 Integración comunitaria, desarrollo local y minimización del impacto ecológico (ONU).</a:t>
            </a:r>
            <a:endParaRPr/>
          </a:p>
        </p:txBody>
      </p:sp>
      <p:pic>
        <p:nvPicPr>
          <p:cNvPr descr="image.png" id="265" name="Google Shape;265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5800" y="3736181"/>
            <a:ext cx="142875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66" name="Google Shape;266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5800" y="4150518"/>
            <a:ext cx="171450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67" name="Google Shape;267;p2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85800" y="4564856"/>
            <a:ext cx="238125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68" name="Google Shape;268;p2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286500" y="3317081"/>
            <a:ext cx="238125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69" name="Google Shape;269;p2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286500" y="4274343"/>
            <a:ext cx="171450" cy="200025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24"/>
          <p:cNvSpPr txBox="1"/>
          <p:nvPr/>
        </p:nvSpPr>
        <p:spPr>
          <a:xfrm>
            <a:off x="828675" y="495300"/>
            <a:ext cx="11211401" cy="542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50" u="none" cap="none" strike="noStrike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Localización de Operaciones</a:t>
            </a:r>
            <a:endParaRPr/>
          </a:p>
        </p:txBody>
      </p:sp>
      <p:sp>
        <p:nvSpPr>
          <p:cNvPr id="271" name="Google Shape;271;p24"/>
          <p:cNvSpPr/>
          <p:nvPr/>
        </p:nvSpPr>
        <p:spPr>
          <a:xfrm>
            <a:off x="685800" y="495300"/>
            <a:ext cx="47625" cy="542925"/>
          </a:xfrm>
          <a:prstGeom prst="rect">
            <a:avLst/>
          </a:prstGeom>
          <a:solidFill>
            <a:srgbClr val="F59E0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24"/>
          <p:cNvSpPr txBox="1"/>
          <p:nvPr/>
        </p:nvSpPr>
        <p:spPr>
          <a:xfrm>
            <a:off x="5391150" y="5962650"/>
            <a:ext cx="76200" cy="161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50" u="none" cap="none" strike="noStrik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8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F5F9"/>
        </a:solidFill>
      </p:bgPr>
    </p:bg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277" name="Google Shape;277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25"/>
          <p:cNvSpPr txBox="1"/>
          <p:nvPr/>
        </p:nvSpPr>
        <p:spPr>
          <a:xfrm>
            <a:off x="164325" y="2615900"/>
            <a:ext cx="116016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500" u="none" cap="none" strike="noStrike">
                <a:solidFill>
                  <a:srgbClr val="002147"/>
                </a:solidFill>
                <a:latin typeface="Poppins"/>
                <a:ea typeface="Poppins"/>
                <a:cs typeface="Poppins"/>
                <a:sym typeface="Poppins"/>
              </a:rPr>
              <a:t>Programación</a:t>
            </a:r>
            <a:endParaRPr/>
          </a:p>
        </p:txBody>
      </p:sp>
      <p:sp>
        <p:nvSpPr>
          <p:cNvPr id="279" name="Google Shape;279;p25"/>
          <p:cNvSpPr/>
          <p:nvPr/>
        </p:nvSpPr>
        <p:spPr>
          <a:xfrm>
            <a:off x="5488875" y="3729800"/>
            <a:ext cx="952500" cy="47700"/>
          </a:xfrm>
          <a:prstGeom prst="rect">
            <a:avLst/>
          </a:prstGeom>
          <a:solidFill>
            <a:srgbClr val="00214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Google Shape;284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26"/>
          <p:cNvSpPr/>
          <p:nvPr/>
        </p:nvSpPr>
        <p:spPr>
          <a:xfrm>
            <a:off x="571500" y="571500"/>
            <a:ext cx="76200" cy="619200"/>
          </a:xfrm>
          <a:prstGeom prst="rect">
            <a:avLst/>
          </a:prstGeom>
          <a:solidFill>
            <a:srgbClr val="C5A059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26"/>
          <p:cNvSpPr txBox="1"/>
          <p:nvPr/>
        </p:nvSpPr>
        <p:spPr>
          <a:xfrm>
            <a:off x="762000" y="571500"/>
            <a:ext cx="10668000" cy="61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300">
                <a:solidFill>
                  <a:srgbClr val="002147"/>
                </a:solidFill>
                <a:latin typeface="Poppins"/>
                <a:ea typeface="Poppins"/>
                <a:cs typeface="Poppins"/>
                <a:sym typeface="Poppins"/>
              </a:rPr>
              <a:t>Programa de Producción</a:t>
            </a:r>
            <a:endParaRPr b="1" sz="3300">
              <a:solidFill>
                <a:srgbClr val="00214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287" name="Google Shape;287;p26"/>
          <p:cNvGrpSpPr/>
          <p:nvPr/>
        </p:nvGrpSpPr>
        <p:grpSpPr>
          <a:xfrm>
            <a:off x="571500" y="1428750"/>
            <a:ext cx="11049000" cy="1333500"/>
            <a:chOff x="571500" y="1428750"/>
            <a:chExt cx="11049000" cy="1333500"/>
          </a:xfrm>
        </p:grpSpPr>
        <p:sp>
          <p:nvSpPr>
            <p:cNvPr id="288" name="Google Shape;288;p26"/>
            <p:cNvSpPr/>
            <p:nvPr/>
          </p:nvSpPr>
          <p:spPr>
            <a:xfrm>
              <a:off x="571500" y="1428750"/>
              <a:ext cx="11049000" cy="1333500"/>
            </a:xfrm>
            <a:prstGeom prst="roundRect">
              <a:avLst>
                <a:gd fmla="val 8571" name="adj"/>
              </a:avLst>
            </a:prstGeom>
            <a:solidFill>
              <a:srgbClr val="FFFFFF"/>
            </a:solidFill>
            <a:ln cap="flat" cmpd="sng" w="9525">
              <a:solidFill>
                <a:srgbClr val="E2E8F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26"/>
            <p:cNvSpPr txBox="1"/>
            <p:nvPr/>
          </p:nvSpPr>
          <p:spPr>
            <a:xfrm>
              <a:off x="857250" y="1571625"/>
              <a:ext cx="10477500" cy="104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rgbClr val="002147"/>
                  </a:solidFill>
                  <a:latin typeface="Lato"/>
                  <a:ea typeface="Lato"/>
                  <a:cs typeface="Lato"/>
                  <a:sym typeface="Lato"/>
                </a:rPr>
                <a:t>Definición Estratégica</a:t>
              </a:r>
              <a:endParaRPr b="1" sz="1600">
                <a:solidFill>
                  <a:srgbClr val="002147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indent="0" lvl="0" marL="0" rtl="0" algn="l"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rPr b="0" lang="en-US" sz="1600">
                  <a:solidFill>
                    <a:srgbClr val="334155"/>
                  </a:solidFill>
                  <a:latin typeface="Lato"/>
                  <a:ea typeface="Lato"/>
                  <a:cs typeface="Lato"/>
                  <a:sym typeface="Lato"/>
                </a:rPr>
                <a:t>Conjunto de acciones definidas a corto plazo para entregar productos y servicios en las cantidades, calidades y plazos requeridos al mínimo costo.</a:t>
              </a:r>
              <a:endParaRPr b="0" sz="1600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290" name="Google Shape;290;p26"/>
          <p:cNvGrpSpPr/>
          <p:nvPr/>
        </p:nvGrpSpPr>
        <p:grpSpPr>
          <a:xfrm>
            <a:off x="571500" y="3048000"/>
            <a:ext cx="3429000" cy="1905000"/>
            <a:chOff x="571500" y="3048000"/>
            <a:chExt cx="3429000" cy="1905000"/>
          </a:xfrm>
        </p:grpSpPr>
        <p:sp>
          <p:nvSpPr>
            <p:cNvPr id="291" name="Google Shape;291;p26"/>
            <p:cNvSpPr/>
            <p:nvPr/>
          </p:nvSpPr>
          <p:spPr>
            <a:xfrm>
              <a:off x="571500" y="3048000"/>
              <a:ext cx="3429000" cy="1905000"/>
            </a:xfrm>
            <a:prstGeom prst="roundRect">
              <a:avLst>
                <a:gd fmla="val 6000" name="adj"/>
              </a:avLst>
            </a:prstGeom>
            <a:solidFill>
              <a:srgbClr val="FFFFFF"/>
            </a:solidFill>
            <a:ln cap="flat" cmpd="sng" w="9525">
              <a:solidFill>
                <a:srgbClr val="E2E8F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26"/>
            <p:cNvSpPr txBox="1"/>
            <p:nvPr/>
          </p:nvSpPr>
          <p:spPr>
            <a:xfrm>
              <a:off x="762000" y="3279394"/>
              <a:ext cx="381000" cy="38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380">
                  <a:solidFill>
                    <a:srgbClr val="C5A059"/>
                  </a:solidFill>
                  <a:latin typeface="Material Icons"/>
                  <a:ea typeface="Material Icons"/>
                  <a:cs typeface="Material Icons"/>
                  <a:sym typeface="Material Icons"/>
                </a:rPr>
                <a:t>history</a:t>
              </a:r>
              <a:endParaRPr sz="2380">
                <a:solidFill>
                  <a:srgbClr val="C5A059"/>
                </a:solidFill>
                <a:latin typeface="Material Icons"/>
                <a:ea typeface="Material Icons"/>
                <a:cs typeface="Material Icons"/>
                <a:sym typeface="Material Icons"/>
              </a:endParaRPr>
            </a:p>
          </p:txBody>
        </p:sp>
        <p:sp>
          <p:nvSpPr>
            <p:cNvPr id="293" name="Google Shape;293;p26"/>
            <p:cNvSpPr txBox="1"/>
            <p:nvPr/>
          </p:nvSpPr>
          <p:spPr>
            <a:xfrm>
              <a:off x="762000" y="3714750"/>
              <a:ext cx="3048000" cy="104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002147"/>
                  </a:solidFill>
                  <a:latin typeface="Lato"/>
                  <a:ea typeface="Lato"/>
                  <a:cs typeface="Lato"/>
                  <a:sym typeface="Lato"/>
                </a:rPr>
                <a:t>Secuencia Temporal</a:t>
              </a:r>
              <a:endParaRPr b="1" sz="1400">
                <a:solidFill>
                  <a:srgbClr val="002147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indent="0" lvl="0" marL="0" rtl="0" algn="l"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334155"/>
                  </a:solidFill>
                  <a:latin typeface="Lato"/>
                  <a:ea typeface="Lato"/>
                  <a:cs typeface="Lato"/>
                  <a:sym typeface="Lato"/>
                </a:rPr>
                <a:t>Documenta la secuencia de operaciones necesarias respecto al tiempo de ejecución.</a:t>
              </a:r>
              <a:endParaRPr sz="1400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294" name="Google Shape;294;p26"/>
          <p:cNvGrpSpPr/>
          <p:nvPr/>
        </p:nvGrpSpPr>
        <p:grpSpPr>
          <a:xfrm>
            <a:off x="4381500" y="3048000"/>
            <a:ext cx="3429000" cy="1905000"/>
            <a:chOff x="4381500" y="3048000"/>
            <a:chExt cx="3429000" cy="1905000"/>
          </a:xfrm>
        </p:grpSpPr>
        <p:sp>
          <p:nvSpPr>
            <p:cNvPr id="295" name="Google Shape;295;p26"/>
            <p:cNvSpPr/>
            <p:nvPr/>
          </p:nvSpPr>
          <p:spPr>
            <a:xfrm>
              <a:off x="4381500" y="3048000"/>
              <a:ext cx="3429000" cy="1905000"/>
            </a:xfrm>
            <a:prstGeom prst="roundRect">
              <a:avLst>
                <a:gd fmla="val 6000" name="adj"/>
              </a:avLst>
            </a:prstGeom>
            <a:solidFill>
              <a:srgbClr val="FFFFFF"/>
            </a:solidFill>
            <a:ln cap="flat" cmpd="sng" w="9525">
              <a:solidFill>
                <a:srgbClr val="E2E8F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26"/>
            <p:cNvSpPr txBox="1"/>
            <p:nvPr/>
          </p:nvSpPr>
          <p:spPr>
            <a:xfrm>
              <a:off x="4572000" y="3279394"/>
              <a:ext cx="381000" cy="38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380">
                  <a:solidFill>
                    <a:srgbClr val="C5A059"/>
                  </a:solidFill>
                  <a:latin typeface="Material Icons"/>
                  <a:ea typeface="Material Icons"/>
                  <a:cs typeface="Material Icons"/>
                  <a:sym typeface="Material Icons"/>
                </a:rPr>
                <a:t>account_tree</a:t>
              </a:r>
              <a:endParaRPr sz="2380">
                <a:solidFill>
                  <a:srgbClr val="C5A059"/>
                </a:solidFill>
                <a:latin typeface="Material Icons"/>
                <a:ea typeface="Material Icons"/>
                <a:cs typeface="Material Icons"/>
                <a:sym typeface="Material Icons"/>
              </a:endParaRPr>
            </a:p>
          </p:txBody>
        </p:sp>
        <p:sp>
          <p:nvSpPr>
            <p:cNvPr id="297" name="Google Shape;297;p26"/>
            <p:cNvSpPr txBox="1"/>
            <p:nvPr/>
          </p:nvSpPr>
          <p:spPr>
            <a:xfrm>
              <a:off x="4572000" y="3714750"/>
              <a:ext cx="3048000" cy="104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002147"/>
                  </a:solidFill>
                  <a:latin typeface="Lato"/>
                  <a:ea typeface="Lato"/>
                  <a:cs typeface="Lato"/>
                  <a:sym typeface="Lato"/>
                </a:rPr>
                <a:t>Interdependencia</a:t>
              </a:r>
              <a:endParaRPr b="1" sz="1400">
                <a:solidFill>
                  <a:srgbClr val="002147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indent="0" lvl="0" marL="0" rtl="0" algn="l"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334155"/>
                  </a:solidFill>
                  <a:latin typeface="Lato"/>
                  <a:ea typeface="Lato"/>
                  <a:cs typeface="Lato"/>
                  <a:sym typeface="Lato"/>
                </a:rPr>
                <a:t>Identifica operaciones que están relacionadas técnica o lógicamente entre sí.</a:t>
              </a:r>
              <a:endParaRPr sz="1400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298" name="Google Shape;298;p26"/>
          <p:cNvGrpSpPr/>
          <p:nvPr/>
        </p:nvGrpSpPr>
        <p:grpSpPr>
          <a:xfrm>
            <a:off x="8191500" y="3048000"/>
            <a:ext cx="3429000" cy="1905000"/>
            <a:chOff x="8191500" y="3048000"/>
            <a:chExt cx="3429000" cy="1905000"/>
          </a:xfrm>
        </p:grpSpPr>
        <p:sp>
          <p:nvSpPr>
            <p:cNvPr id="299" name="Google Shape;299;p26"/>
            <p:cNvSpPr/>
            <p:nvPr/>
          </p:nvSpPr>
          <p:spPr>
            <a:xfrm>
              <a:off x="8191500" y="3048000"/>
              <a:ext cx="3429000" cy="1905000"/>
            </a:xfrm>
            <a:prstGeom prst="roundRect">
              <a:avLst>
                <a:gd fmla="val 6000" name="adj"/>
              </a:avLst>
            </a:prstGeom>
            <a:solidFill>
              <a:srgbClr val="FFFFFF"/>
            </a:solidFill>
            <a:ln cap="flat" cmpd="sng" w="9525">
              <a:solidFill>
                <a:srgbClr val="E2E8F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26"/>
            <p:cNvSpPr txBox="1"/>
            <p:nvPr/>
          </p:nvSpPr>
          <p:spPr>
            <a:xfrm>
              <a:off x="8382000" y="3279394"/>
              <a:ext cx="381000" cy="38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380">
                  <a:solidFill>
                    <a:srgbClr val="C5A059"/>
                  </a:solidFill>
                  <a:latin typeface="Material Icons"/>
                  <a:ea typeface="Material Icons"/>
                  <a:cs typeface="Material Icons"/>
                  <a:sym typeface="Material Icons"/>
                </a:rPr>
                <a:t>psychology</a:t>
              </a:r>
              <a:endParaRPr sz="2380">
                <a:solidFill>
                  <a:srgbClr val="C5A059"/>
                </a:solidFill>
                <a:latin typeface="Material Icons"/>
                <a:ea typeface="Material Icons"/>
                <a:cs typeface="Material Icons"/>
                <a:sym typeface="Material Icons"/>
              </a:endParaRPr>
            </a:p>
          </p:txBody>
        </p:sp>
        <p:sp>
          <p:nvSpPr>
            <p:cNvPr id="301" name="Google Shape;301;p26"/>
            <p:cNvSpPr txBox="1"/>
            <p:nvPr/>
          </p:nvSpPr>
          <p:spPr>
            <a:xfrm>
              <a:off x="8382000" y="3714750"/>
              <a:ext cx="3048000" cy="104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002147"/>
                  </a:solidFill>
                  <a:latin typeface="Lato"/>
                  <a:ea typeface="Lato"/>
                  <a:cs typeface="Lato"/>
                  <a:sym typeface="Lato"/>
                </a:rPr>
                <a:t>Complejidad</a:t>
              </a:r>
              <a:endParaRPr b="1" sz="1400">
                <a:solidFill>
                  <a:srgbClr val="002147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indent="0" lvl="0" marL="0" rtl="0" algn="l"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334155"/>
                  </a:solidFill>
                  <a:latin typeface="Lato"/>
                  <a:ea typeface="Lato"/>
                  <a:cs typeface="Lato"/>
                  <a:sym typeface="Lato"/>
                </a:rPr>
                <a:t>Se presenta como un problema combinatorio complejo que requiere análisis experto.</a:t>
              </a:r>
              <a:endParaRPr sz="1400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Google Shape;306;p27"/>
          <p:cNvPicPr preferRelativeResize="0"/>
          <p:nvPr/>
        </p:nvPicPr>
        <p:blipFill rotWithShape="1">
          <a:blip r:embed="rId3">
            <a:alphaModFix/>
          </a:blip>
          <a:srcRect b="0" l="2318" r="2308" t="0"/>
          <a:stretch/>
        </p:blipFill>
        <p:spPr>
          <a:xfrm>
            <a:off x="1039875" y="611575"/>
            <a:ext cx="10151150" cy="59455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311" name="Google Shape;311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312" name="Google Shape;312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34125" y="2024062"/>
            <a:ext cx="5286375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28"/>
          <p:cNvSpPr txBox="1"/>
          <p:nvPr/>
        </p:nvSpPr>
        <p:spPr>
          <a:xfrm>
            <a:off x="571500" y="2243137"/>
            <a:ext cx="5286375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Es una herramienta visual para la programación y control de actividades de un proyecto en el tiempo.</a:t>
            </a:r>
            <a:endParaRPr/>
          </a:p>
        </p:txBody>
      </p:sp>
      <p:pic>
        <p:nvPicPr>
          <p:cNvPr descr="image.png" id="314" name="Google Shape;314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34125" y="2024062"/>
            <a:ext cx="5286375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28"/>
          <p:cNvSpPr txBox="1"/>
          <p:nvPr/>
        </p:nvSpPr>
        <p:spPr>
          <a:xfrm>
            <a:off x="571500" y="3062287"/>
            <a:ext cx="5550693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C5A059"/>
                </a:solidFill>
                <a:latin typeface="Poppins"/>
                <a:ea typeface="Poppins"/>
                <a:cs typeface="Poppins"/>
                <a:sym typeface="Poppins"/>
              </a:rPr>
              <a:t>Fortalezas</a:t>
            </a:r>
            <a:endParaRPr/>
          </a:p>
        </p:txBody>
      </p:sp>
      <p:sp>
        <p:nvSpPr>
          <p:cNvPr id="316" name="Google Shape;316;p28"/>
          <p:cNvSpPr txBox="1"/>
          <p:nvPr/>
        </p:nvSpPr>
        <p:spPr>
          <a:xfrm>
            <a:off x="571500" y="3709987"/>
            <a:ext cx="5286375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Permite comparar el trabajo planificado contra el ejecutado realmente.</a:t>
            </a:r>
            <a:endParaRPr/>
          </a:p>
        </p:txBody>
      </p:sp>
      <p:sp>
        <p:nvSpPr>
          <p:cNvPr id="317" name="Google Shape;317;p28"/>
          <p:cNvSpPr txBox="1"/>
          <p:nvPr/>
        </p:nvSpPr>
        <p:spPr>
          <a:xfrm>
            <a:off x="571500" y="4433887"/>
            <a:ext cx="5550693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C5A059"/>
                </a:solidFill>
                <a:latin typeface="Poppins"/>
                <a:ea typeface="Poppins"/>
                <a:cs typeface="Poppins"/>
                <a:sym typeface="Poppins"/>
              </a:rPr>
              <a:t>Limitaciones</a:t>
            </a:r>
            <a:endParaRPr/>
          </a:p>
        </p:txBody>
      </p:sp>
      <p:sp>
        <p:nvSpPr>
          <p:cNvPr id="318" name="Google Shape;318;p28"/>
          <p:cNvSpPr txBox="1"/>
          <p:nvPr/>
        </p:nvSpPr>
        <p:spPr>
          <a:xfrm>
            <a:off x="571500" y="5081587"/>
            <a:ext cx="5286375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En proyectos complejos, no muestra claramente la interdependencia entre las tareas.</a:t>
            </a:r>
            <a:endParaRPr/>
          </a:p>
        </p:txBody>
      </p:sp>
      <p:sp>
        <p:nvSpPr>
          <p:cNvPr id="319" name="Google Shape;319;p28"/>
          <p:cNvSpPr txBox="1"/>
          <p:nvPr/>
        </p:nvSpPr>
        <p:spPr>
          <a:xfrm>
            <a:off x="762000" y="571500"/>
            <a:ext cx="11401425" cy="619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00" u="none" cap="none" strike="noStrike">
                <a:solidFill>
                  <a:srgbClr val="002147"/>
                </a:solidFill>
                <a:latin typeface="Poppins"/>
                <a:ea typeface="Poppins"/>
                <a:cs typeface="Poppins"/>
                <a:sym typeface="Poppins"/>
              </a:rPr>
              <a:t>Diagramas de Gantt</a:t>
            </a:r>
            <a:endParaRPr/>
          </a:p>
        </p:txBody>
      </p:sp>
      <p:sp>
        <p:nvSpPr>
          <p:cNvPr id="320" name="Google Shape;320;p28"/>
          <p:cNvSpPr/>
          <p:nvPr/>
        </p:nvSpPr>
        <p:spPr>
          <a:xfrm>
            <a:off x="571500" y="571500"/>
            <a:ext cx="76200" cy="619125"/>
          </a:xfrm>
          <a:prstGeom prst="rect">
            <a:avLst/>
          </a:prstGeom>
          <a:solidFill>
            <a:srgbClr val="C5A05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mbellecer como imagen" id="325" name="Google Shape;32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7625" y="0"/>
            <a:ext cx="122872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mbellecer como imagen" id="330" name="Google Shape;33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7625" y="0"/>
            <a:ext cx="122872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mbellecer como imagen" id="335" name="Google Shape;33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7625" y="0"/>
            <a:ext cx="122872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F5F9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92" name="Google Shape;9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4"/>
          <p:cNvSpPr txBox="1"/>
          <p:nvPr/>
        </p:nvSpPr>
        <p:spPr>
          <a:xfrm>
            <a:off x="370800" y="2850600"/>
            <a:ext cx="116016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500" u="none" cap="none" strike="noStrike">
                <a:solidFill>
                  <a:srgbClr val="002147"/>
                </a:solidFill>
                <a:latin typeface="Poppins"/>
                <a:ea typeface="Poppins"/>
                <a:cs typeface="Poppins"/>
                <a:sym typeface="Poppins"/>
              </a:rPr>
              <a:t>Conceptos y Modelo</a:t>
            </a:r>
            <a:endParaRPr/>
          </a:p>
        </p:txBody>
      </p:sp>
      <p:sp>
        <p:nvSpPr>
          <p:cNvPr id="94" name="Google Shape;94;p14"/>
          <p:cNvSpPr/>
          <p:nvPr/>
        </p:nvSpPr>
        <p:spPr>
          <a:xfrm>
            <a:off x="5362975" y="3736800"/>
            <a:ext cx="952500" cy="60600"/>
          </a:xfrm>
          <a:prstGeom prst="rect">
            <a:avLst/>
          </a:prstGeom>
          <a:solidFill>
            <a:srgbClr val="00214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4"/>
          <p:cNvSpPr txBox="1"/>
          <p:nvPr/>
        </p:nvSpPr>
        <p:spPr>
          <a:xfrm>
            <a:off x="2029225" y="6351175"/>
            <a:ext cx="76200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Propósito de la producción, modelo productivo y el ciclo de vida de los bienes y servicios.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340" name="Google Shape;340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341" name="Google Shape;341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" y="2357437"/>
            <a:ext cx="3492549" cy="3143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342" name="Google Shape;342;p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49799" y="2357437"/>
            <a:ext cx="3492549" cy="3143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343" name="Google Shape;343;p3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128099" y="2357437"/>
            <a:ext cx="3492549" cy="3143250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32"/>
          <p:cNvSpPr txBox="1"/>
          <p:nvPr/>
        </p:nvSpPr>
        <p:spPr>
          <a:xfrm>
            <a:off x="866775" y="3300412"/>
            <a:ext cx="30470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C5A059"/>
                </a:solidFill>
                <a:latin typeface="Poppins"/>
                <a:ea typeface="Poppins"/>
                <a:cs typeface="Poppins"/>
                <a:sym typeface="Poppins"/>
              </a:rPr>
              <a:t>Red del Proyecto</a:t>
            </a:r>
            <a:endParaRPr/>
          </a:p>
        </p:txBody>
      </p:sp>
      <p:sp>
        <p:nvSpPr>
          <p:cNvPr id="345" name="Google Shape;345;p32"/>
          <p:cNvSpPr txBox="1"/>
          <p:nvPr/>
        </p:nvSpPr>
        <p:spPr>
          <a:xfrm>
            <a:off x="866775" y="3948112"/>
            <a:ext cx="2901999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Imagen gráfica del plan que visualiza las relaciones de precedencia entre múltiples actividades complejas.</a:t>
            </a:r>
            <a:endParaRPr/>
          </a:p>
        </p:txBody>
      </p:sp>
      <p:sp>
        <p:nvSpPr>
          <p:cNvPr id="346" name="Google Shape;346;p32"/>
          <p:cNvSpPr txBox="1"/>
          <p:nvPr/>
        </p:nvSpPr>
        <p:spPr>
          <a:xfrm>
            <a:off x="4645074" y="3300412"/>
            <a:ext cx="30470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C5A059"/>
                </a:solidFill>
                <a:latin typeface="Poppins"/>
                <a:ea typeface="Poppins"/>
                <a:cs typeface="Poppins"/>
                <a:sym typeface="Poppins"/>
              </a:rPr>
              <a:t>Ruta Crítica</a:t>
            </a:r>
            <a:endParaRPr/>
          </a:p>
        </p:txBody>
      </p:sp>
      <p:sp>
        <p:nvSpPr>
          <p:cNvPr id="347" name="Google Shape;347;p32"/>
          <p:cNvSpPr txBox="1"/>
          <p:nvPr/>
        </p:nvSpPr>
        <p:spPr>
          <a:xfrm>
            <a:off x="4645074" y="3948112"/>
            <a:ext cx="2901999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Secuencia de actividades con </a:t>
            </a:r>
            <a:r>
              <a:rPr b="1" i="0" lang="en-US" sz="1500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holgura cero</a:t>
            </a:r>
            <a:r>
              <a:rPr b="0" i="0" lang="en-US" sz="1500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. Define el tiempo mínimo para terminar el proyecto.</a:t>
            </a:r>
            <a:endParaRPr/>
          </a:p>
        </p:txBody>
      </p:sp>
      <p:sp>
        <p:nvSpPr>
          <p:cNvPr id="348" name="Google Shape;348;p32"/>
          <p:cNvSpPr txBox="1"/>
          <p:nvPr/>
        </p:nvSpPr>
        <p:spPr>
          <a:xfrm>
            <a:off x="8423374" y="3300412"/>
            <a:ext cx="304709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C5A059"/>
                </a:solidFill>
                <a:latin typeface="Poppins"/>
                <a:ea typeface="Poppins"/>
                <a:cs typeface="Poppins"/>
                <a:sym typeface="Poppins"/>
              </a:rPr>
              <a:t>Cálculo de Tiempos</a:t>
            </a:r>
            <a:endParaRPr/>
          </a:p>
        </p:txBody>
      </p:sp>
      <p:pic>
        <p:nvPicPr>
          <p:cNvPr descr="image.png" id="349" name="Google Shape;349;p3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66775" y="2690812"/>
            <a:ext cx="428625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350" name="Google Shape;350;p3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645074" y="2690812"/>
            <a:ext cx="38100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351" name="Google Shape;351;p3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423374" y="2690812"/>
            <a:ext cx="28575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352" name="Google Shape;352;p32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8423374" y="4405312"/>
            <a:ext cx="2901999" cy="1047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353" name="Google Shape;353;p32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8423374" y="4510087"/>
            <a:ext cx="2901999" cy="104775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32"/>
          <p:cNvSpPr txBox="1"/>
          <p:nvPr/>
        </p:nvSpPr>
        <p:spPr>
          <a:xfrm>
            <a:off x="762000" y="571500"/>
            <a:ext cx="11401425" cy="619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00" u="none" cap="none" strike="noStrike">
                <a:solidFill>
                  <a:srgbClr val="002147"/>
                </a:solidFill>
                <a:latin typeface="Poppins"/>
                <a:ea typeface="Poppins"/>
                <a:cs typeface="Poppins"/>
                <a:sym typeface="Poppins"/>
              </a:rPr>
              <a:t>Programación PERT / CPM</a:t>
            </a:r>
            <a:endParaRPr/>
          </a:p>
        </p:txBody>
      </p:sp>
      <p:sp>
        <p:nvSpPr>
          <p:cNvPr id="355" name="Google Shape;355;p32"/>
          <p:cNvSpPr/>
          <p:nvPr/>
        </p:nvSpPr>
        <p:spPr>
          <a:xfrm>
            <a:off x="571500" y="571500"/>
            <a:ext cx="76200" cy="619125"/>
          </a:xfrm>
          <a:prstGeom prst="rect">
            <a:avLst/>
          </a:prstGeom>
          <a:solidFill>
            <a:srgbClr val="C5A05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" name="Google Shape;360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34250" y="3224213"/>
            <a:ext cx="1809600" cy="1919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1" name="Google Shape;361;p33"/>
          <p:cNvGrpSpPr/>
          <p:nvPr/>
        </p:nvGrpSpPr>
        <p:grpSpPr>
          <a:xfrm>
            <a:off x="571500" y="476250"/>
            <a:ext cx="9763125" cy="666900"/>
            <a:chOff x="571500" y="476250"/>
            <a:chExt cx="9763125" cy="666900"/>
          </a:xfrm>
        </p:grpSpPr>
        <p:sp>
          <p:nvSpPr>
            <p:cNvPr id="362" name="Google Shape;362;p33"/>
            <p:cNvSpPr/>
            <p:nvPr/>
          </p:nvSpPr>
          <p:spPr>
            <a:xfrm>
              <a:off x="571500" y="476250"/>
              <a:ext cx="76200" cy="571500"/>
            </a:xfrm>
            <a:prstGeom prst="rect">
              <a:avLst/>
            </a:prstGeom>
            <a:solidFill>
              <a:srgbClr val="C5A059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33"/>
            <p:cNvSpPr txBox="1"/>
            <p:nvPr/>
          </p:nvSpPr>
          <p:spPr>
            <a:xfrm>
              <a:off x="809625" y="476250"/>
              <a:ext cx="9525000" cy="66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790">
                  <a:solidFill>
                    <a:srgbClr val="002147"/>
                  </a:solidFill>
                  <a:latin typeface="Poppins"/>
                  <a:ea typeface="Poppins"/>
                  <a:cs typeface="Poppins"/>
                  <a:sym typeface="Poppins"/>
                </a:rPr>
                <a:t>Cálculo de Tiempos en Programación PERT / CPM</a:t>
              </a:r>
              <a:endParaRPr b="1" sz="2790">
                <a:solidFill>
                  <a:srgbClr val="002147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364" name="Google Shape;364;p33"/>
          <p:cNvSpPr txBox="1"/>
          <p:nvPr/>
        </p:nvSpPr>
        <p:spPr>
          <a:xfrm>
            <a:off x="809625" y="1238250"/>
            <a:ext cx="105729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600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Para cada actividad en la red del proyecto, se deben calcular de manera sistemática 4 tiempos fundamentales:</a:t>
            </a:r>
            <a:endParaRPr b="0" sz="1600">
              <a:solidFill>
                <a:srgbClr val="475569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365" name="Google Shape;365;p33"/>
          <p:cNvGrpSpPr/>
          <p:nvPr/>
        </p:nvGrpSpPr>
        <p:grpSpPr>
          <a:xfrm>
            <a:off x="809625" y="1809750"/>
            <a:ext cx="10477500" cy="1047900"/>
            <a:chOff x="809625" y="1809750"/>
            <a:chExt cx="10477500" cy="1047900"/>
          </a:xfrm>
        </p:grpSpPr>
        <p:sp>
          <p:nvSpPr>
            <p:cNvPr id="366" name="Google Shape;366;p33"/>
            <p:cNvSpPr/>
            <p:nvPr/>
          </p:nvSpPr>
          <p:spPr>
            <a:xfrm>
              <a:off x="809625" y="1809750"/>
              <a:ext cx="2476500" cy="1047900"/>
            </a:xfrm>
            <a:prstGeom prst="roundRect">
              <a:avLst>
                <a:gd fmla="val 10909" name="adj"/>
              </a:avLst>
            </a:prstGeom>
            <a:solidFill>
              <a:srgbClr val="FFFFFF"/>
            </a:solidFill>
            <a:ln cap="flat" cmpd="sng" w="9525">
              <a:solidFill>
                <a:srgbClr val="E2E8F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33"/>
            <p:cNvSpPr txBox="1"/>
            <p:nvPr/>
          </p:nvSpPr>
          <p:spPr>
            <a:xfrm>
              <a:off x="1000125" y="1952625"/>
              <a:ext cx="2095500" cy="76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C5A059"/>
                  </a:solidFill>
                  <a:latin typeface="Poppins"/>
                  <a:ea typeface="Poppins"/>
                  <a:cs typeface="Poppins"/>
                  <a:sym typeface="Poppins"/>
                </a:rPr>
                <a:t>IP</a:t>
              </a:r>
              <a:endParaRPr b="1" sz="1800">
                <a:solidFill>
                  <a:srgbClr val="C5A059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334155"/>
                  </a:solidFill>
                  <a:latin typeface="Poppins"/>
                  <a:ea typeface="Poppins"/>
                  <a:cs typeface="Poppins"/>
                  <a:sym typeface="Poppins"/>
                </a:rPr>
                <a:t>Inicio más próximo</a:t>
              </a:r>
              <a:endParaRPr sz="1100">
                <a:solidFill>
                  <a:srgbClr val="334155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68" name="Google Shape;368;p33"/>
            <p:cNvSpPr/>
            <p:nvPr/>
          </p:nvSpPr>
          <p:spPr>
            <a:xfrm>
              <a:off x="3476625" y="1809750"/>
              <a:ext cx="2476500" cy="1047900"/>
            </a:xfrm>
            <a:prstGeom prst="roundRect">
              <a:avLst>
                <a:gd fmla="val 10909" name="adj"/>
              </a:avLst>
            </a:prstGeom>
            <a:solidFill>
              <a:srgbClr val="FFFFFF"/>
            </a:solidFill>
            <a:ln cap="flat" cmpd="sng" w="9525">
              <a:solidFill>
                <a:srgbClr val="E2E8F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33"/>
            <p:cNvSpPr txBox="1"/>
            <p:nvPr/>
          </p:nvSpPr>
          <p:spPr>
            <a:xfrm>
              <a:off x="3667125" y="1952625"/>
              <a:ext cx="2095500" cy="76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C5A059"/>
                  </a:solidFill>
                  <a:latin typeface="Poppins"/>
                  <a:ea typeface="Poppins"/>
                  <a:cs typeface="Poppins"/>
                  <a:sym typeface="Poppins"/>
                </a:rPr>
                <a:t>TP</a:t>
              </a:r>
              <a:endParaRPr b="1" sz="1800">
                <a:solidFill>
                  <a:srgbClr val="C5A059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334155"/>
                  </a:solidFill>
                  <a:latin typeface="Poppins"/>
                  <a:ea typeface="Poppins"/>
                  <a:cs typeface="Poppins"/>
                  <a:sym typeface="Poppins"/>
                </a:rPr>
                <a:t>Terminación más próxima</a:t>
              </a:r>
              <a:endParaRPr sz="1100">
                <a:solidFill>
                  <a:srgbClr val="334155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70" name="Google Shape;370;p33"/>
            <p:cNvSpPr/>
            <p:nvPr/>
          </p:nvSpPr>
          <p:spPr>
            <a:xfrm>
              <a:off x="6143625" y="1809750"/>
              <a:ext cx="2476500" cy="1047900"/>
            </a:xfrm>
            <a:prstGeom prst="roundRect">
              <a:avLst>
                <a:gd fmla="val 10909" name="adj"/>
              </a:avLst>
            </a:prstGeom>
            <a:solidFill>
              <a:srgbClr val="FFFFFF"/>
            </a:solidFill>
            <a:ln cap="flat" cmpd="sng" w="9525">
              <a:solidFill>
                <a:srgbClr val="E2E8F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33"/>
            <p:cNvSpPr txBox="1"/>
            <p:nvPr/>
          </p:nvSpPr>
          <p:spPr>
            <a:xfrm>
              <a:off x="6334125" y="1952625"/>
              <a:ext cx="2095500" cy="76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C5A059"/>
                  </a:solidFill>
                  <a:latin typeface="Poppins"/>
                  <a:ea typeface="Poppins"/>
                  <a:cs typeface="Poppins"/>
                  <a:sym typeface="Poppins"/>
                </a:rPr>
                <a:t>IL</a:t>
              </a:r>
              <a:endParaRPr b="1" sz="1800">
                <a:solidFill>
                  <a:srgbClr val="C5A059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334155"/>
                  </a:solidFill>
                  <a:latin typeface="Poppins"/>
                  <a:ea typeface="Poppins"/>
                  <a:cs typeface="Poppins"/>
                  <a:sym typeface="Poppins"/>
                </a:rPr>
                <a:t>Inicio más lejano</a:t>
              </a:r>
              <a:endParaRPr sz="1100">
                <a:solidFill>
                  <a:srgbClr val="334155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72" name="Google Shape;372;p33"/>
            <p:cNvSpPr/>
            <p:nvPr/>
          </p:nvSpPr>
          <p:spPr>
            <a:xfrm>
              <a:off x="8810625" y="1809750"/>
              <a:ext cx="2476500" cy="1047900"/>
            </a:xfrm>
            <a:prstGeom prst="roundRect">
              <a:avLst>
                <a:gd fmla="val 10909" name="adj"/>
              </a:avLst>
            </a:prstGeom>
            <a:solidFill>
              <a:srgbClr val="FFFFFF"/>
            </a:solidFill>
            <a:ln cap="flat" cmpd="sng" w="9525">
              <a:solidFill>
                <a:srgbClr val="E2E8F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33"/>
            <p:cNvSpPr txBox="1"/>
            <p:nvPr/>
          </p:nvSpPr>
          <p:spPr>
            <a:xfrm>
              <a:off x="9001125" y="1952625"/>
              <a:ext cx="2095500" cy="76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C5A059"/>
                  </a:solidFill>
                  <a:latin typeface="Poppins"/>
                  <a:ea typeface="Poppins"/>
                  <a:cs typeface="Poppins"/>
                  <a:sym typeface="Poppins"/>
                </a:rPr>
                <a:t>TL</a:t>
              </a:r>
              <a:endParaRPr b="1" sz="1800">
                <a:solidFill>
                  <a:srgbClr val="C5A059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334155"/>
                  </a:solidFill>
                  <a:latin typeface="Poppins"/>
                  <a:ea typeface="Poppins"/>
                  <a:cs typeface="Poppins"/>
                  <a:sym typeface="Poppins"/>
                </a:rPr>
                <a:t>Terminación más lejana</a:t>
              </a:r>
              <a:endParaRPr sz="1100">
                <a:solidFill>
                  <a:srgbClr val="334155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374" name="Google Shape;374;p33"/>
          <p:cNvGrpSpPr/>
          <p:nvPr/>
        </p:nvGrpSpPr>
        <p:grpSpPr>
          <a:xfrm>
            <a:off x="809625" y="3048000"/>
            <a:ext cx="10477500" cy="3238500"/>
            <a:chOff x="809625" y="3048000"/>
            <a:chExt cx="10477500" cy="3238500"/>
          </a:xfrm>
        </p:grpSpPr>
        <p:sp>
          <p:nvSpPr>
            <p:cNvPr id="375" name="Google Shape;375;p33"/>
            <p:cNvSpPr/>
            <p:nvPr/>
          </p:nvSpPr>
          <p:spPr>
            <a:xfrm>
              <a:off x="809625" y="3048000"/>
              <a:ext cx="5143500" cy="3238500"/>
            </a:xfrm>
            <a:prstGeom prst="roundRect">
              <a:avLst>
                <a:gd fmla="val 4705" name="adj"/>
              </a:avLst>
            </a:prstGeom>
            <a:solidFill>
              <a:srgbClr val="F1F5F9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33"/>
            <p:cNvSpPr txBox="1"/>
            <p:nvPr/>
          </p:nvSpPr>
          <p:spPr>
            <a:xfrm>
              <a:off x="1047750" y="3238500"/>
              <a:ext cx="4667400" cy="2857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rgbClr val="002147"/>
                  </a:solidFill>
                  <a:latin typeface="Lato"/>
                  <a:ea typeface="Lato"/>
                  <a:cs typeface="Lato"/>
                  <a:sym typeface="Lato"/>
                </a:rPr>
                <a:t>Recorrido Hacia Adelante (Izquierda a Derecha)</a:t>
              </a:r>
              <a:endParaRPr b="1" sz="1600">
                <a:solidFill>
                  <a:srgbClr val="002147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indent="0" lvl="0" marL="0" rtl="0" algn="l">
                <a:spcBef>
                  <a:spcPts val="1125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475569"/>
                  </a:solidFill>
                  <a:latin typeface="Lato"/>
                  <a:ea typeface="Lato"/>
                  <a:cs typeface="Lato"/>
                  <a:sym typeface="Lato"/>
                </a:rPr>
                <a:t>Cálculo de Tiempos Tempranos (IP y TP)</a:t>
              </a:r>
              <a:endParaRPr sz="1200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indent="0" lvl="0" marL="0" rtl="0" algn="l">
                <a:spcBef>
                  <a:spcPts val="1500"/>
                </a:spcBef>
                <a:spcAft>
                  <a:spcPts val="0"/>
                </a:spcAft>
                <a:buNone/>
              </a:pPr>
              <a:r>
                <a:rPr b="1" lang="en-US">
                  <a:solidFill>
                    <a:srgbClr val="C5A059"/>
                  </a:solidFill>
                  <a:latin typeface="Lato"/>
                  <a:ea typeface="Lato"/>
                  <a:cs typeface="Lato"/>
                  <a:sym typeface="Lato"/>
                </a:rPr>
                <a:t>• IP:</a:t>
              </a:r>
              <a:r>
                <a:rPr lang="en-US">
                  <a:latin typeface="Lato"/>
                  <a:ea typeface="Lato"/>
                  <a:cs typeface="Lato"/>
                  <a:sym typeface="Lato"/>
                </a:rPr>
                <a:t> </a:t>
              </a:r>
              <a:r>
                <a:rPr lang="en-US" sz="1200">
                  <a:solidFill>
                    <a:srgbClr val="334155"/>
                  </a:solidFill>
                  <a:latin typeface="Lato"/>
                  <a:ea typeface="Lato"/>
                  <a:cs typeface="Lato"/>
                  <a:sym typeface="Lato"/>
                </a:rPr>
                <a:t>El valor más alto de los TP de las actividades anteriores.</a:t>
              </a:r>
              <a:endParaRPr>
                <a:latin typeface="Lato"/>
                <a:ea typeface="Lato"/>
                <a:cs typeface="Lato"/>
                <a:sym typeface="Lato"/>
              </a:endParaRPr>
            </a:p>
            <a:p>
              <a:pPr indent="0" lvl="0" marL="0" rtl="0" algn="l">
                <a:spcBef>
                  <a:spcPts val="1125"/>
                </a:spcBef>
                <a:spcAft>
                  <a:spcPts val="750"/>
                </a:spcAft>
                <a:buNone/>
              </a:pPr>
              <a:r>
                <a:rPr b="1" lang="en-US">
                  <a:solidFill>
                    <a:srgbClr val="C5A059"/>
                  </a:solidFill>
                  <a:latin typeface="Lato"/>
                  <a:ea typeface="Lato"/>
                  <a:cs typeface="Lato"/>
                  <a:sym typeface="Lato"/>
                </a:rPr>
                <a:t>• TP:</a:t>
              </a:r>
              <a:r>
                <a:rPr lang="en-US">
                  <a:latin typeface="Lato"/>
                  <a:ea typeface="Lato"/>
                  <a:cs typeface="Lato"/>
                  <a:sym typeface="Lato"/>
                </a:rPr>
                <a:t> </a:t>
              </a:r>
              <a:r>
                <a:rPr lang="en-US" sz="1200">
                  <a:solidFill>
                    <a:srgbClr val="334155"/>
                  </a:solidFill>
                  <a:latin typeface="Lato"/>
                  <a:ea typeface="Lato"/>
                  <a:cs typeface="Lato"/>
                  <a:sym typeface="Lato"/>
                </a:rPr>
                <a:t>IP de la actividad + Duración de la actividad.</a:t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77" name="Google Shape;377;p33"/>
            <p:cNvSpPr/>
            <p:nvPr/>
          </p:nvSpPr>
          <p:spPr>
            <a:xfrm>
              <a:off x="6143625" y="3048000"/>
              <a:ext cx="5143500" cy="3238500"/>
            </a:xfrm>
            <a:prstGeom prst="roundRect">
              <a:avLst>
                <a:gd fmla="val 4705" name="adj"/>
              </a:avLst>
            </a:prstGeom>
            <a:solidFill>
              <a:srgbClr val="F1F5F9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33"/>
            <p:cNvSpPr txBox="1"/>
            <p:nvPr/>
          </p:nvSpPr>
          <p:spPr>
            <a:xfrm>
              <a:off x="6381750" y="3238500"/>
              <a:ext cx="4667400" cy="2857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rgbClr val="002147"/>
                  </a:solidFill>
                  <a:latin typeface="Lato"/>
                  <a:ea typeface="Lato"/>
                  <a:cs typeface="Lato"/>
                  <a:sym typeface="Lato"/>
                </a:rPr>
                <a:t>Recorrido Hacia Atrás (Derecha a Izquierda)</a:t>
              </a:r>
              <a:endParaRPr b="1" sz="1600">
                <a:solidFill>
                  <a:srgbClr val="002147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indent="0" lvl="0" marL="0" rtl="0" algn="l">
                <a:spcBef>
                  <a:spcPts val="1125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475569"/>
                  </a:solidFill>
                  <a:latin typeface="Lato"/>
                  <a:ea typeface="Lato"/>
                  <a:cs typeface="Lato"/>
                  <a:sym typeface="Lato"/>
                </a:rPr>
                <a:t>Cálculo de Tiempos Tardíos (IL y TL)</a:t>
              </a:r>
              <a:endParaRPr sz="1200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indent="0" lvl="0" marL="0" rtl="0" algn="l">
                <a:spcBef>
                  <a:spcPts val="1500"/>
                </a:spcBef>
                <a:spcAft>
                  <a:spcPts val="0"/>
                </a:spcAft>
                <a:buNone/>
              </a:pPr>
              <a:r>
                <a:rPr b="1" lang="en-US">
                  <a:solidFill>
                    <a:srgbClr val="C5A059"/>
                  </a:solidFill>
                  <a:latin typeface="Lato"/>
                  <a:ea typeface="Lato"/>
                  <a:cs typeface="Lato"/>
                  <a:sym typeface="Lato"/>
                </a:rPr>
                <a:t>• TL:</a:t>
              </a:r>
              <a:r>
                <a:rPr lang="en-US">
                  <a:latin typeface="Lato"/>
                  <a:ea typeface="Lato"/>
                  <a:cs typeface="Lato"/>
                  <a:sym typeface="Lato"/>
                </a:rPr>
                <a:t> </a:t>
              </a:r>
              <a:r>
                <a:rPr lang="en-US" sz="1200">
                  <a:solidFill>
                    <a:srgbClr val="334155"/>
                  </a:solidFill>
                  <a:latin typeface="Lato"/>
                  <a:ea typeface="Lato"/>
                  <a:cs typeface="Lato"/>
                  <a:sym typeface="Lato"/>
                </a:rPr>
                <a:t>El valor más bajo de los IL de las actividades próximas.</a:t>
              </a:r>
              <a:endParaRPr>
                <a:latin typeface="Lato"/>
                <a:ea typeface="Lato"/>
                <a:cs typeface="Lato"/>
                <a:sym typeface="Lato"/>
              </a:endParaRPr>
            </a:p>
            <a:p>
              <a:pPr indent="0" lvl="0" marL="0" rtl="0" algn="l">
                <a:spcBef>
                  <a:spcPts val="1125"/>
                </a:spcBef>
                <a:spcAft>
                  <a:spcPts val="750"/>
                </a:spcAft>
                <a:buNone/>
              </a:pPr>
              <a:r>
                <a:rPr b="1" lang="en-US">
                  <a:solidFill>
                    <a:srgbClr val="C5A059"/>
                  </a:solidFill>
                  <a:latin typeface="Lato"/>
                  <a:ea typeface="Lato"/>
                  <a:cs typeface="Lato"/>
                  <a:sym typeface="Lato"/>
                </a:rPr>
                <a:t>• IL:</a:t>
              </a:r>
              <a:r>
                <a:rPr lang="en-US">
                  <a:latin typeface="Lato"/>
                  <a:ea typeface="Lato"/>
                  <a:cs typeface="Lato"/>
                  <a:sym typeface="Lato"/>
                </a:rPr>
                <a:t> </a:t>
              </a:r>
              <a:r>
                <a:rPr lang="en-US" sz="1200">
                  <a:solidFill>
                    <a:srgbClr val="334155"/>
                  </a:solidFill>
                  <a:latin typeface="Lato"/>
                  <a:ea typeface="Lato"/>
                  <a:cs typeface="Lato"/>
                  <a:sym typeface="Lato"/>
                </a:rPr>
                <a:t>TL de la actividad - Duración de la actividad.</a:t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mbellecer como imagen" id="383" name="Google Shape;383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7625" y="0"/>
            <a:ext cx="122872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8" name="Google Shape;388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47625" y="0"/>
            <a:ext cx="12287250" cy="68635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mbellecer como imagen" id="393" name="Google Shape;393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7625" y="0"/>
            <a:ext cx="122872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mbellecer como imagen" id="398" name="Google Shape;398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7625" y="0"/>
            <a:ext cx="122872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8FAFC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04" name="Google Shape;404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5" name="Google Shape;405;p38"/>
          <p:cNvSpPr/>
          <p:nvPr/>
        </p:nvSpPr>
        <p:spPr>
          <a:xfrm>
            <a:off x="571500" y="571500"/>
            <a:ext cx="76200" cy="762000"/>
          </a:xfrm>
          <a:prstGeom prst="rect">
            <a:avLst/>
          </a:prstGeom>
          <a:solidFill>
            <a:srgbClr val="C5A059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" name="Google Shape;406;p38"/>
          <p:cNvSpPr txBox="1"/>
          <p:nvPr/>
        </p:nvSpPr>
        <p:spPr>
          <a:xfrm>
            <a:off x="762000" y="571500"/>
            <a:ext cx="7620000" cy="762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rgbClr val="002147"/>
                </a:solidFill>
                <a:latin typeface="Poppins"/>
                <a:ea typeface="Poppins"/>
                <a:cs typeface="Poppins"/>
                <a:sym typeface="Poppins"/>
              </a:rPr>
              <a:t>Cálculo de Holgura y Ruta Crítica</a:t>
            </a:r>
            <a:endParaRPr b="1" sz="3400">
              <a:solidFill>
                <a:srgbClr val="00214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407" name="Google Shape;407;p38"/>
          <p:cNvGrpSpPr/>
          <p:nvPr/>
        </p:nvGrpSpPr>
        <p:grpSpPr>
          <a:xfrm>
            <a:off x="6096000" y="1524000"/>
            <a:ext cx="5524500" cy="4000500"/>
            <a:chOff x="6096000" y="1524000"/>
            <a:chExt cx="5524500" cy="4000500"/>
          </a:xfrm>
        </p:grpSpPr>
        <p:pic>
          <p:nvPicPr>
            <p:cNvPr id="408" name="Google Shape;408;p38"/>
            <p:cNvPicPr preferRelativeResize="0"/>
            <p:nvPr/>
          </p:nvPicPr>
          <p:blipFill rotWithShape="1">
            <a:blip r:embed="rId4">
              <a:alphaModFix/>
            </a:blip>
            <a:srcRect b="0" l="11162" r="11162" t="0"/>
            <a:stretch/>
          </p:blipFill>
          <p:spPr>
            <a:xfrm>
              <a:off x="6096000" y="1524000"/>
              <a:ext cx="5524500" cy="4000500"/>
            </a:xfrm>
            <a:prstGeom prst="roundRect">
              <a:avLst>
                <a:gd fmla="val 4761" name="adj"/>
              </a:avLst>
            </a:prstGeom>
            <a:noFill/>
            <a:ln>
              <a:noFill/>
            </a:ln>
          </p:spPr>
        </p:pic>
        <p:sp>
          <p:nvSpPr>
            <p:cNvPr id="409" name="Google Shape;409;p38"/>
            <p:cNvSpPr/>
            <p:nvPr/>
          </p:nvSpPr>
          <p:spPr>
            <a:xfrm>
              <a:off x="6096000" y="1524000"/>
              <a:ext cx="5524500" cy="4000500"/>
            </a:xfrm>
            <a:prstGeom prst="roundRect">
              <a:avLst>
                <a:gd fmla="val 4761" name="adj"/>
              </a:avLst>
            </a:prstGeom>
            <a:solidFill>
              <a:srgbClr val="000000">
                <a:alpha val="0"/>
              </a:srgbClr>
            </a:solidFill>
            <a:ln cap="flat" cmpd="sng" w="9525">
              <a:solidFill>
                <a:srgbClr val="E2E8F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0" name="Google Shape;410;p38"/>
          <p:cNvGrpSpPr/>
          <p:nvPr/>
        </p:nvGrpSpPr>
        <p:grpSpPr>
          <a:xfrm>
            <a:off x="571500" y="1524000"/>
            <a:ext cx="5143500" cy="1714500"/>
            <a:chOff x="571500" y="1524000"/>
            <a:chExt cx="5143500" cy="1714500"/>
          </a:xfrm>
        </p:grpSpPr>
        <p:sp>
          <p:nvSpPr>
            <p:cNvPr id="411" name="Google Shape;411;p38"/>
            <p:cNvSpPr/>
            <p:nvPr/>
          </p:nvSpPr>
          <p:spPr>
            <a:xfrm>
              <a:off x="571500" y="1524000"/>
              <a:ext cx="5143500" cy="1714500"/>
            </a:xfrm>
            <a:prstGeom prst="roundRect">
              <a:avLst>
                <a:gd fmla="val 6666" name="adj"/>
              </a:avLst>
            </a:prstGeom>
            <a:solidFill>
              <a:srgbClr val="FFFFFF"/>
            </a:solidFill>
            <a:ln cap="flat" cmpd="sng" w="9525">
              <a:solidFill>
                <a:srgbClr val="E2E8F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38"/>
            <p:cNvSpPr txBox="1"/>
            <p:nvPr/>
          </p:nvSpPr>
          <p:spPr>
            <a:xfrm>
              <a:off x="809625" y="1808861"/>
              <a:ext cx="476400" cy="476400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960">
                  <a:solidFill>
                    <a:srgbClr val="C5A059"/>
                  </a:solidFill>
                  <a:latin typeface="Material Icons"/>
                  <a:ea typeface="Material Icons"/>
                  <a:cs typeface="Material Icons"/>
                  <a:sym typeface="Material Icons"/>
                </a:rPr>
                <a:t>timer</a:t>
              </a:r>
              <a:endParaRPr sz="2960">
                <a:solidFill>
                  <a:srgbClr val="C5A059"/>
                </a:solidFill>
                <a:latin typeface="Material Icons"/>
                <a:ea typeface="Material Icons"/>
                <a:cs typeface="Material Icons"/>
                <a:sym typeface="Material Icons"/>
              </a:endParaRPr>
            </a:p>
          </p:txBody>
        </p:sp>
        <p:sp>
          <p:nvSpPr>
            <p:cNvPr id="413" name="Google Shape;413;p38"/>
            <p:cNvSpPr txBox="1"/>
            <p:nvPr/>
          </p:nvSpPr>
          <p:spPr>
            <a:xfrm>
              <a:off x="1381125" y="1714500"/>
              <a:ext cx="4191000" cy="1333500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002147"/>
                  </a:solidFill>
                  <a:latin typeface="Lato"/>
                  <a:ea typeface="Lato"/>
                  <a:cs typeface="Lato"/>
                  <a:sym typeface="Lato"/>
                </a:rPr>
                <a:t>Cálculo de Holgura (H)</a:t>
              </a:r>
              <a:endParaRPr b="1" sz="1800">
                <a:solidFill>
                  <a:srgbClr val="002147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indent="0" lvl="0" marL="0" rtl="0" algn="l"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rPr b="0" lang="en-US" sz="1300">
                  <a:solidFill>
                    <a:srgbClr val="475569"/>
                  </a:solidFill>
                  <a:latin typeface="Lato"/>
                  <a:ea typeface="Lato"/>
                  <a:cs typeface="Lato"/>
                  <a:sym typeface="Lato"/>
                </a:rPr>
                <a:t>Tiempo máximo de retraso de una actividad sin afectar la duración total del proyecto.</a:t>
              </a:r>
              <a:endParaRPr b="0" sz="1300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indent="0" lvl="0" marL="0" rtl="0" algn="ctr">
                <a:spcBef>
                  <a:spcPts val="90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rgbClr val="002147"/>
                  </a:solidFill>
                  <a:highlight>
                    <a:srgbClr val="F1F5F9"/>
                  </a:highlight>
                  <a:latin typeface="Lato"/>
                  <a:ea typeface="Lato"/>
                  <a:cs typeface="Lato"/>
                  <a:sym typeface="Lato"/>
                </a:rPr>
                <a:t>H = TL - TP</a:t>
              </a:r>
              <a:endParaRPr b="1" sz="1600">
                <a:solidFill>
                  <a:srgbClr val="002147"/>
                </a:solidFill>
                <a:highlight>
                  <a:srgbClr val="F1F5F9"/>
                </a:highlight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414" name="Google Shape;414;p38"/>
          <p:cNvGrpSpPr/>
          <p:nvPr/>
        </p:nvGrpSpPr>
        <p:grpSpPr>
          <a:xfrm>
            <a:off x="571500" y="3429000"/>
            <a:ext cx="5143500" cy="2095500"/>
            <a:chOff x="571500" y="3429000"/>
            <a:chExt cx="5143500" cy="2095500"/>
          </a:xfrm>
        </p:grpSpPr>
        <p:sp>
          <p:nvSpPr>
            <p:cNvPr id="415" name="Google Shape;415;p38"/>
            <p:cNvSpPr/>
            <p:nvPr/>
          </p:nvSpPr>
          <p:spPr>
            <a:xfrm>
              <a:off x="571500" y="3429000"/>
              <a:ext cx="5143500" cy="2095500"/>
            </a:xfrm>
            <a:prstGeom prst="roundRect">
              <a:avLst>
                <a:gd fmla="val 5454" name="adj"/>
              </a:avLst>
            </a:prstGeom>
            <a:solidFill>
              <a:srgbClr val="002147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38"/>
            <p:cNvSpPr txBox="1"/>
            <p:nvPr/>
          </p:nvSpPr>
          <p:spPr>
            <a:xfrm>
              <a:off x="809625" y="3713861"/>
              <a:ext cx="476400" cy="476400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960">
                  <a:solidFill>
                    <a:srgbClr val="C5A059"/>
                  </a:solidFill>
                  <a:latin typeface="Material Icons"/>
                  <a:ea typeface="Material Icons"/>
                  <a:cs typeface="Material Icons"/>
                  <a:sym typeface="Material Icons"/>
                </a:rPr>
                <a:t>shutter_speed</a:t>
              </a:r>
              <a:endParaRPr sz="2960">
                <a:solidFill>
                  <a:srgbClr val="C5A059"/>
                </a:solidFill>
                <a:latin typeface="Material Icons"/>
                <a:ea typeface="Material Icons"/>
                <a:cs typeface="Material Icons"/>
                <a:sym typeface="Material Icons"/>
              </a:endParaRPr>
            </a:p>
          </p:txBody>
        </p:sp>
        <p:sp>
          <p:nvSpPr>
            <p:cNvPr id="417" name="Google Shape;417;p38"/>
            <p:cNvSpPr txBox="1"/>
            <p:nvPr/>
          </p:nvSpPr>
          <p:spPr>
            <a:xfrm>
              <a:off x="1381125" y="3619500"/>
              <a:ext cx="4191000" cy="1714500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rPr>
                <a:t>La Ruta Crítica</a:t>
              </a:r>
              <a:endParaRPr b="1" sz="18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indent="0" lvl="0" marL="0" rtl="0" algn="l"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rPr b="0" lang="en-US" sz="1300">
                  <a:solidFill>
                    <a:srgbClr val="CBD5E1"/>
                  </a:solidFill>
                  <a:latin typeface="Lato"/>
                  <a:ea typeface="Lato"/>
                  <a:cs typeface="Lato"/>
                  <a:sym typeface="Lato"/>
                </a:rPr>
                <a:t>Se define como la secuencia de actividades cuya holgura es igual a "0".</a:t>
              </a:r>
              <a:endParaRPr b="0" sz="1300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indent="0" lvl="0" marL="0" rtl="0" algn="l">
                <a:spcBef>
                  <a:spcPts val="90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C5A059"/>
                  </a:solidFill>
                  <a:latin typeface="Lato"/>
                  <a:ea typeface="Lato"/>
                  <a:cs typeface="Lato"/>
                  <a:sym typeface="Lato"/>
                </a:rPr>
                <a:t>RUTA CRÍTICA: Inicio → A → C → E → Fin</a:t>
              </a:r>
              <a:endParaRPr b="1" sz="1400">
                <a:solidFill>
                  <a:srgbClr val="C5A059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418" name="Google Shape;418;p38"/>
          <p:cNvSpPr/>
          <p:nvPr/>
        </p:nvSpPr>
        <p:spPr>
          <a:xfrm>
            <a:off x="0" y="6477000"/>
            <a:ext cx="12192000" cy="381000"/>
          </a:xfrm>
          <a:prstGeom prst="rect">
            <a:avLst/>
          </a:prstGeom>
          <a:solidFill>
            <a:srgbClr val="002147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Embellecer como imagen" id="419" name="Google Shape;419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92650" y="1710717"/>
            <a:ext cx="5931201" cy="3310432"/>
          </a:xfrm>
          <a:prstGeom prst="rect">
            <a:avLst/>
          </a:prstGeom>
          <a:noFill/>
          <a:ln cap="flat" cmpd="sng" w="95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39"/>
          <p:cNvSpPr/>
          <p:nvPr/>
        </p:nvSpPr>
        <p:spPr>
          <a:xfrm>
            <a:off x="571500" y="571500"/>
            <a:ext cx="76200" cy="952500"/>
          </a:xfrm>
          <a:prstGeom prst="rect">
            <a:avLst/>
          </a:prstGeom>
          <a:solidFill>
            <a:srgbClr val="C5A059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5" name="Google Shape;425;p39"/>
          <p:cNvSpPr txBox="1"/>
          <p:nvPr/>
        </p:nvSpPr>
        <p:spPr>
          <a:xfrm>
            <a:off x="762000" y="571500"/>
            <a:ext cx="7620000" cy="9525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500">
                <a:solidFill>
                  <a:srgbClr val="002147"/>
                </a:solidFill>
                <a:latin typeface="Poppins"/>
                <a:ea typeface="Poppins"/>
                <a:cs typeface="Poppins"/>
                <a:sym typeface="Poppins"/>
              </a:rPr>
              <a:t>Ruta Crítica (CPM)</a:t>
            </a:r>
            <a:endParaRPr b="1" sz="4500">
              <a:solidFill>
                <a:srgbClr val="00214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26" name="Google Shape;426;p39"/>
          <p:cNvSpPr txBox="1"/>
          <p:nvPr/>
        </p:nvSpPr>
        <p:spPr>
          <a:xfrm>
            <a:off x="571500" y="1714500"/>
            <a:ext cx="5238900" cy="762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600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Método fundamental en la administración de proyectos para la optimización de tiempos y recursos.</a:t>
            </a:r>
            <a:endParaRPr b="0" sz="1600">
              <a:solidFill>
                <a:srgbClr val="334155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427" name="Google Shape;427;p39"/>
          <p:cNvGrpSpPr/>
          <p:nvPr/>
        </p:nvGrpSpPr>
        <p:grpSpPr>
          <a:xfrm>
            <a:off x="571500" y="2857500"/>
            <a:ext cx="5238900" cy="1333500"/>
            <a:chOff x="571500" y="2857500"/>
            <a:chExt cx="5238900" cy="1333500"/>
          </a:xfrm>
        </p:grpSpPr>
        <p:sp>
          <p:nvSpPr>
            <p:cNvPr id="428" name="Google Shape;428;p39"/>
            <p:cNvSpPr/>
            <p:nvPr/>
          </p:nvSpPr>
          <p:spPr>
            <a:xfrm>
              <a:off x="571500" y="2857500"/>
              <a:ext cx="5238900" cy="1333500"/>
            </a:xfrm>
            <a:prstGeom prst="roundRect">
              <a:avLst>
                <a:gd fmla="val 7142" name="adj"/>
              </a:avLst>
            </a:prstGeom>
            <a:solidFill>
              <a:srgbClr val="FFFFFF"/>
            </a:solidFill>
            <a:ln cap="flat" cmpd="sng" w="9525">
              <a:solidFill>
                <a:srgbClr val="E2E8F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39"/>
            <p:cNvSpPr txBox="1"/>
            <p:nvPr/>
          </p:nvSpPr>
          <p:spPr>
            <a:xfrm>
              <a:off x="762000" y="3100578"/>
              <a:ext cx="571500" cy="57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>
                  <a:solidFill>
                    <a:srgbClr val="C5A059"/>
                  </a:solidFill>
                  <a:latin typeface="Material Icons"/>
                  <a:ea typeface="Material Icons"/>
                  <a:cs typeface="Material Icons"/>
                  <a:sym typeface="Material Icons"/>
                </a:rPr>
                <a:t>settings</a:t>
              </a:r>
              <a:endParaRPr sz="3600">
                <a:solidFill>
                  <a:srgbClr val="C5A059"/>
                </a:solidFill>
                <a:latin typeface="Material Icons"/>
                <a:ea typeface="Material Icons"/>
                <a:cs typeface="Material Icons"/>
                <a:sym typeface="Material Icons"/>
              </a:endParaRPr>
            </a:p>
          </p:txBody>
        </p:sp>
        <p:sp>
          <p:nvSpPr>
            <p:cNvPr id="430" name="Google Shape;430;p39"/>
            <p:cNvSpPr txBox="1"/>
            <p:nvPr/>
          </p:nvSpPr>
          <p:spPr>
            <a:xfrm>
              <a:off x="1524000" y="3000375"/>
              <a:ext cx="4095900" cy="104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002147"/>
                  </a:solidFill>
                  <a:latin typeface="Lato"/>
                  <a:ea typeface="Lato"/>
                  <a:cs typeface="Lato"/>
                  <a:sym typeface="Lato"/>
                </a:rPr>
                <a:t>Definición</a:t>
              </a:r>
              <a:endParaRPr b="1" sz="1800">
                <a:solidFill>
                  <a:srgbClr val="002147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indent="0" lvl="0" marL="0" rtl="0" algn="l">
                <a:spcBef>
                  <a:spcPts val="375"/>
                </a:spcBef>
                <a:spcAft>
                  <a:spcPts val="0"/>
                </a:spcAft>
                <a:buNone/>
              </a:pPr>
              <a:r>
                <a:rPr lang="en-US" sz="1300">
                  <a:solidFill>
                    <a:srgbClr val="475569"/>
                  </a:solidFill>
                  <a:latin typeface="Lato"/>
                  <a:ea typeface="Lato"/>
                  <a:cs typeface="Lato"/>
                  <a:sym typeface="Lato"/>
                </a:rPr>
                <a:t>Proceso administrativo empleado para calcular con precisión el tiempo total de desarrollo de un proyecto.</a:t>
              </a:r>
              <a:endParaRPr sz="1300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431" name="Google Shape;431;p39"/>
          <p:cNvGrpSpPr/>
          <p:nvPr/>
        </p:nvGrpSpPr>
        <p:grpSpPr>
          <a:xfrm>
            <a:off x="571500" y="4381500"/>
            <a:ext cx="5238900" cy="1333500"/>
            <a:chOff x="571500" y="4381500"/>
            <a:chExt cx="5238900" cy="1333500"/>
          </a:xfrm>
        </p:grpSpPr>
        <p:sp>
          <p:nvSpPr>
            <p:cNvPr id="432" name="Google Shape;432;p39"/>
            <p:cNvSpPr/>
            <p:nvPr/>
          </p:nvSpPr>
          <p:spPr>
            <a:xfrm>
              <a:off x="571500" y="4381500"/>
              <a:ext cx="5238900" cy="1333500"/>
            </a:xfrm>
            <a:prstGeom prst="roundRect">
              <a:avLst>
                <a:gd fmla="val 7142" name="adj"/>
              </a:avLst>
            </a:prstGeom>
            <a:solidFill>
              <a:srgbClr val="FFFFFF"/>
            </a:solidFill>
            <a:ln cap="flat" cmpd="sng" w="9525">
              <a:solidFill>
                <a:srgbClr val="E2E8F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39"/>
            <p:cNvSpPr txBox="1"/>
            <p:nvPr/>
          </p:nvSpPr>
          <p:spPr>
            <a:xfrm>
              <a:off x="762000" y="4624578"/>
              <a:ext cx="571500" cy="57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>
                  <a:solidFill>
                    <a:srgbClr val="C5A059"/>
                  </a:solidFill>
                  <a:latin typeface="Material Icons"/>
                  <a:ea typeface="Material Icons"/>
                  <a:cs typeface="Material Icons"/>
                  <a:sym typeface="Material Icons"/>
                </a:rPr>
                <a:t>trending_up</a:t>
              </a:r>
              <a:endParaRPr sz="3600">
                <a:solidFill>
                  <a:srgbClr val="C5A059"/>
                </a:solidFill>
                <a:latin typeface="Material Icons"/>
                <a:ea typeface="Material Icons"/>
                <a:cs typeface="Material Icons"/>
                <a:sym typeface="Material Icons"/>
              </a:endParaRPr>
            </a:p>
          </p:txBody>
        </p:sp>
        <p:sp>
          <p:nvSpPr>
            <p:cNvPr id="434" name="Google Shape;434;p39"/>
            <p:cNvSpPr txBox="1"/>
            <p:nvPr/>
          </p:nvSpPr>
          <p:spPr>
            <a:xfrm>
              <a:off x="1524000" y="4524375"/>
              <a:ext cx="4095900" cy="104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002147"/>
                  </a:solidFill>
                  <a:latin typeface="Lato"/>
                  <a:ea typeface="Lato"/>
                  <a:cs typeface="Lato"/>
                  <a:sym typeface="Lato"/>
                </a:rPr>
                <a:t>Objetivo Principal</a:t>
              </a:r>
              <a:endParaRPr b="1" sz="1800">
                <a:solidFill>
                  <a:srgbClr val="002147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indent="0" lvl="0" marL="0" rtl="0" algn="l">
                <a:spcBef>
                  <a:spcPts val="375"/>
                </a:spcBef>
                <a:spcAft>
                  <a:spcPts val="0"/>
                </a:spcAft>
                <a:buNone/>
              </a:pPr>
              <a:r>
                <a:rPr lang="en-US" sz="1300">
                  <a:solidFill>
                    <a:srgbClr val="475569"/>
                  </a:solidFill>
                  <a:latin typeface="Lato"/>
                  <a:ea typeface="Lato"/>
                  <a:cs typeface="Lato"/>
                  <a:sym typeface="Lato"/>
                </a:rPr>
                <a:t>Determinar la secuencia de actividades que define el tiempo más corto y eficiente para la ejecución total.</a:t>
              </a:r>
              <a:endParaRPr sz="1300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pic>
        <p:nvPicPr>
          <p:cNvPr descr="A high-quality 3D render of a project management network diagram with nodes and connecting arrows, styled in professional blue and gold tones, representing a critical path analysis, with a shallow depth of field." id="435" name="Google Shape;435;p39"/>
          <p:cNvPicPr preferRelativeResize="0"/>
          <p:nvPr/>
        </p:nvPicPr>
        <p:blipFill rotWithShape="1">
          <a:blip r:embed="rId4">
            <a:alphaModFix/>
          </a:blip>
          <a:srcRect b="5173" l="0" r="0" t="5173"/>
          <a:stretch/>
        </p:blipFill>
        <p:spPr>
          <a:xfrm>
            <a:off x="6096000" y="952500"/>
            <a:ext cx="5524500" cy="4953000"/>
          </a:xfrm>
          <a:prstGeom prst="roundRect">
            <a:avLst>
              <a:gd fmla="val 3846" name="adj"/>
            </a:avLst>
          </a:prstGeom>
          <a:noFill/>
          <a:ln>
            <a:noFill/>
          </a:ln>
        </p:spPr>
      </p:pic>
      <p:sp>
        <p:nvSpPr>
          <p:cNvPr id="436" name="Google Shape;436;p39"/>
          <p:cNvSpPr/>
          <p:nvPr/>
        </p:nvSpPr>
        <p:spPr>
          <a:xfrm>
            <a:off x="0" y="6477000"/>
            <a:ext cx="12192000" cy="381000"/>
          </a:xfrm>
          <a:prstGeom prst="rect">
            <a:avLst/>
          </a:prstGeom>
          <a:solidFill>
            <a:srgbClr val="002147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A subtle, professional background pattern of interconnected network nodes and lines, suggesting project management and workflow, in a very light grey on a white background." id="437" name="Google Shape;437;p3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40"/>
          <p:cNvSpPr txBox="1"/>
          <p:nvPr/>
        </p:nvSpPr>
        <p:spPr>
          <a:xfrm>
            <a:off x="970675" y="341150"/>
            <a:ext cx="5275500" cy="109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rgbClr val="002147"/>
                </a:solidFill>
                <a:latin typeface="Poppins"/>
                <a:ea typeface="Poppins"/>
                <a:cs typeface="Poppins"/>
                <a:sym typeface="Poppins"/>
              </a:rPr>
              <a:t>ACTIVIDADES:</a:t>
            </a:r>
            <a:endParaRPr b="1" sz="3400">
              <a:solidFill>
                <a:srgbClr val="00214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443" name="Google Shape;443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2000" y="974200"/>
            <a:ext cx="5072501" cy="5308651"/>
          </a:xfrm>
          <a:prstGeom prst="rect">
            <a:avLst/>
          </a:prstGeom>
          <a:noFill/>
          <a:ln>
            <a:noFill/>
          </a:ln>
        </p:spPr>
      </p:pic>
      <p:sp>
        <p:nvSpPr>
          <p:cNvPr id="444" name="Google Shape;444;p40"/>
          <p:cNvSpPr txBox="1"/>
          <p:nvPr/>
        </p:nvSpPr>
        <p:spPr>
          <a:xfrm>
            <a:off x="6166425" y="1205875"/>
            <a:ext cx="54255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u="sng">
                <a:solidFill>
                  <a:schemeClr val="dk1"/>
                </a:solidFill>
                <a:latin typeface="Merriweather ExtraBold"/>
                <a:ea typeface="Merriweather ExtraBold"/>
                <a:cs typeface="Merriweather ExtraBold"/>
                <a:sym typeface="Merriweather ExtraBold"/>
              </a:rPr>
              <a:t>Se Requiere lo siguiente:</a:t>
            </a:r>
            <a:endParaRPr sz="3200" u="sng">
              <a:solidFill>
                <a:schemeClr val="dk1"/>
              </a:solidFill>
              <a:latin typeface="Merriweather ExtraBold"/>
              <a:ea typeface="Merriweather ExtraBold"/>
              <a:cs typeface="Merriweather ExtraBold"/>
              <a:sym typeface="Merriweather Extra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a. Dibuje el diagrama PERT apropiado.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b.Determine la ruta crítica. 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c. ¿Cuál es el tiempo de 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terminación del proyecto? 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9" name="Google Shape;449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825675"/>
            <a:ext cx="5191125" cy="5353050"/>
          </a:xfrm>
          <a:prstGeom prst="rect">
            <a:avLst/>
          </a:prstGeom>
          <a:noFill/>
          <a:ln>
            <a:noFill/>
          </a:ln>
        </p:spPr>
      </p:pic>
      <p:sp>
        <p:nvSpPr>
          <p:cNvPr id="450" name="Google Shape;450;p41"/>
          <p:cNvSpPr txBox="1"/>
          <p:nvPr/>
        </p:nvSpPr>
        <p:spPr>
          <a:xfrm>
            <a:off x="6078250" y="1133600"/>
            <a:ext cx="5245200" cy="29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u="sng">
                <a:solidFill>
                  <a:schemeClr val="dk1"/>
                </a:solidFill>
                <a:latin typeface="Merriweather ExtraBold"/>
                <a:ea typeface="Merriweather ExtraBold"/>
                <a:cs typeface="Merriweather ExtraBold"/>
                <a:sym typeface="Merriweather ExtraBold"/>
              </a:rPr>
              <a:t>Se Requiere lo siguiente:</a:t>
            </a:r>
            <a:endParaRPr sz="3200" u="sng">
              <a:solidFill>
                <a:schemeClr val="dk1"/>
              </a:solidFill>
              <a:latin typeface="Merriweather ExtraBold"/>
              <a:ea typeface="Merriweather ExtraBold"/>
              <a:cs typeface="Merriweather ExtraBold"/>
              <a:sym typeface="Merriweather Extra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200" u="sng">
              <a:solidFill>
                <a:schemeClr val="dk1"/>
              </a:solidFill>
              <a:latin typeface="Merriweather ExtraBold"/>
              <a:ea typeface="Merriweather ExtraBold"/>
              <a:cs typeface="Merriweather ExtraBold"/>
              <a:sym typeface="Merriweather Extra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a. Trace la red. 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b.¿Cuál es la ruta crítica? 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00" name="Google Shape;100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90625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01" name="Google Shape;101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34125" y="2024062"/>
            <a:ext cx="5286375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5"/>
          <p:cNvSpPr txBox="1"/>
          <p:nvPr/>
        </p:nvSpPr>
        <p:spPr>
          <a:xfrm>
            <a:off x="571500" y="2024062"/>
            <a:ext cx="5550693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C5A059"/>
                </a:solidFill>
                <a:latin typeface="Poppins"/>
                <a:ea typeface="Poppins"/>
                <a:cs typeface="Poppins"/>
                <a:sym typeface="Poppins"/>
              </a:rPr>
              <a:t>Satisfacción del Usuario</a:t>
            </a:r>
            <a:endParaRPr/>
          </a:p>
        </p:txBody>
      </p:sp>
      <p:sp>
        <p:nvSpPr>
          <p:cNvPr id="103" name="Google Shape;103;p15"/>
          <p:cNvSpPr txBox="1"/>
          <p:nvPr/>
        </p:nvSpPr>
        <p:spPr>
          <a:xfrm>
            <a:off x="571500" y="2671762"/>
            <a:ext cx="5286375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El propósito fundamental es satisfacer las necesidades y deseos crecientes de los usuarios mediante la oferta de bienes y servicios.</a:t>
            </a:r>
            <a:endParaRPr/>
          </a:p>
        </p:txBody>
      </p:sp>
      <p:pic>
        <p:nvPicPr>
          <p:cNvPr descr="image.png" id="104" name="Google Shape;104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34125" y="2024062"/>
            <a:ext cx="5286375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5"/>
          <p:cNvSpPr txBox="1"/>
          <p:nvPr/>
        </p:nvSpPr>
        <p:spPr>
          <a:xfrm>
            <a:off x="952500" y="3662362"/>
            <a:ext cx="4905375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Efecto Útil:</a:t>
            </a:r>
            <a:r>
              <a:rPr b="0" i="0" lang="en-US" sz="1500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El valor reside en el servicio que presta (ej. el reloj mide el tiempo).</a:t>
            </a:r>
            <a:endParaRPr/>
          </a:p>
        </p:txBody>
      </p:sp>
      <p:sp>
        <p:nvSpPr>
          <p:cNvPr id="106" name="Google Shape;106;p15"/>
          <p:cNvSpPr txBox="1"/>
          <p:nvPr/>
        </p:nvSpPr>
        <p:spPr>
          <a:xfrm>
            <a:off x="952500" y="4386262"/>
            <a:ext cx="4905375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Intangibles:</a:t>
            </a:r>
            <a:r>
              <a:rPr b="0" i="0" lang="en-US" sz="1500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Crece la importancia de la confianza, el prestigio y la atención.</a:t>
            </a:r>
            <a:endParaRPr/>
          </a:p>
        </p:txBody>
      </p:sp>
      <p:sp>
        <p:nvSpPr>
          <p:cNvPr id="107" name="Google Shape;107;p15"/>
          <p:cNvSpPr txBox="1"/>
          <p:nvPr/>
        </p:nvSpPr>
        <p:spPr>
          <a:xfrm>
            <a:off x="952500" y="5110162"/>
            <a:ext cx="4905375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Singularidad:</a:t>
            </a:r>
            <a:r>
              <a:rPr b="0" i="0" lang="en-US" sz="1500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Los productores hacen productos; los clientes consumen servicios.</a:t>
            </a:r>
            <a:endParaRPr/>
          </a:p>
        </p:txBody>
      </p:sp>
      <p:sp>
        <p:nvSpPr>
          <p:cNvPr id="108" name="Google Shape;108;p15"/>
          <p:cNvSpPr txBox="1"/>
          <p:nvPr/>
        </p:nvSpPr>
        <p:spPr>
          <a:xfrm>
            <a:off x="762000" y="571500"/>
            <a:ext cx="11401425" cy="619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00" u="none" cap="none" strike="noStrike">
                <a:solidFill>
                  <a:srgbClr val="002147"/>
                </a:solidFill>
                <a:latin typeface="Poppins"/>
                <a:ea typeface="Poppins"/>
                <a:cs typeface="Poppins"/>
                <a:sym typeface="Poppins"/>
              </a:rPr>
              <a:t>Propósito de la Producción</a:t>
            </a:r>
            <a:endParaRPr/>
          </a:p>
        </p:txBody>
      </p:sp>
      <p:sp>
        <p:nvSpPr>
          <p:cNvPr id="109" name="Google Shape;109;p15"/>
          <p:cNvSpPr/>
          <p:nvPr/>
        </p:nvSpPr>
        <p:spPr>
          <a:xfrm>
            <a:off x="571500" y="571500"/>
            <a:ext cx="76200" cy="619125"/>
          </a:xfrm>
          <a:prstGeom prst="rect">
            <a:avLst/>
          </a:prstGeom>
          <a:solidFill>
            <a:srgbClr val="C5A05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.png" id="110" name="Google Shape;110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71500" y="3662362"/>
            <a:ext cx="171450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11" name="Google Shape;111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71500" y="4386262"/>
            <a:ext cx="171450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12" name="Google Shape;112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71500" y="5110162"/>
            <a:ext cx="171450" cy="20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AFC"/>
        </a:solidFill>
      </p:bgPr>
    </p:bg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455" name="Google Shape;455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56" name="Google Shape;456;p42"/>
          <p:cNvSpPr txBox="1"/>
          <p:nvPr/>
        </p:nvSpPr>
        <p:spPr>
          <a:xfrm>
            <a:off x="461350" y="2305300"/>
            <a:ext cx="116016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500" u="none" cap="none" strike="noStrike">
                <a:solidFill>
                  <a:srgbClr val="002147"/>
                </a:solidFill>
                <a:latin typeface="Poppins"/>
                <a:ea typeface="Poppins"/>
                <a:cs typeface="Poppins"/>
                <a:sym typeface="Poppins"/>
              </a:rPr>
              <a:t>Control y Tablero</a:t>
            </a:r>
            <a:endParaRPr/>
          </a:p>
        </p:txBody>
      </p:sp>
      <p:sp>
        <p:nvSpPr>
          <p:cNvPr id="457" name="Google Shape;457;p42"/>
          <p:cNvSpPr/>
          <p:nvPr/>
        </p:nvSpPr>
        <p:spPr>
          <a:xfrm>
            <a:off x="5785900" y="4507225"/>
            <a:ext cx="952500" cy="47700"/>
          </a:xfrm>
          <a:prstGeom prst="rect">
            <a:avLst/>
          </a:prstGeom>
          <a:solidFill>
            <a:srgbClr val="00214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8" name="Google Shape;458;p42"/>
          <p:cNvSpPr txBox="1"/>
          <p:nvPr/>
        </p:nvSpPr>
        <p:spPr>
          <a:xfrm>
            <a:off x="2452150" y="6064150"/>
            <a:ext cx="76200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Control de producción, indicadores clave y el diseño del tablero de comando estratégico.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3" name="Google Shape;463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Google Shape;464;p43"/>
          <p:cNvSpPr/>
          <p:nvPr/>
        </p:nvSpPr>
        <p:spPr>
          <a:xfrm>
            <a:off x="571500" y="571500"/>
            <a:ext cx="76200" cy="762000"/>
          </a:xfrm>
          <a:prstGeom prst="rect">
            <a:avLst/>
          </a:prstGeom>
          <a:solidFill>
            <a:srgbClr val="C5A059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5" name="Google Shape;465;p43"/>
          <p:cNvSpPr txBox="1"/>
          <p:nvPr/>
        </p:nvSpPr>
        <p:spPr>
          <a:xfrm>
            <a:off x="762000" y="571500"/>
            <a:ext cx="7620000" cy="762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rgbClr val="002147"/>
                </a:solidFill>
                <a:latin typeface="Poppins"/>
                <a:ea typeface="Poppins"/>
                <a:cs typeface="Poppins"/>
                <a:sym typeface="Poppins"/>
              </a:rPr>
              <a:t>Control de la Producción</a:t>
            </a:r>
            <a:endParaRPr b="1" sz="3400">
              <a:solidFill>
                <a:srgbClr val="00214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66" name="Google Shape;466;p43"/>
          <p:cNvSpPr txBox="1"/>
          <p:nvPr/>
        </p:nvSpPr>
        <p:spPr>
          <a:xfrm>
            <a:off x="571500" y="1524000"/>
            <a:ext cx="5143500" cy="762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400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Supervisión y gestión de tareas para garantizar que los recursos y la mano de obra logren el rendimiento óptimo.</a:t>
            </a:r>
            <a:endParaRPr b="0" sz="1400">
              <a:solidFill>
                <a:srgbClr val="334155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467" name="Google Shape;467;p43"/>
          <p:cNvGrpSpPr/>
          <p:nvPr/>
        </p:nvGrpSpPr>
        <p:grpSpPr>
          <a:xfrm>
            <a:off x="571500" y="2476500"/>
            <a:ext cx="5143500" cy="952500"/>
            <a:chOff x="571500" y="2476500"/>
            <a:chExt cx="5143500" cy="952500"/>
          </a:xfrm>
        </p:grpSpPr>
        <p:sp>
          <p:nvSpPr>
            <p:cNvPr id="468" name="Google Shape;468;p43"/>
            <p:cNvSpPr/>
            <p:nvPr/>
          </p:nvSpPr>
          <p:spPr>
            <a:xfrm>
              <a:off x="571500" y="2476500"/>
              <a:ext cx="5143500" cy="952500"/>
            </a:xfrm>
            <a:prstGeom prst="roundRect">
              <a:avLst>
                <a:gd fmla="val 12000" name="adj"/>
              </a:avLst>
            </a:prstGeom>
            <a:solidFill>
              <a:srgbClr val="FFFFFF"/>
            </a:solidFill>
            <a:ln cap="flat" cmpd="sng" w="9525">
              <a:solidFill>
                <a:srgbClr val="E2E8F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43"/>
            <p:cNvSpPr txBox="1"/>
            <p:nvPr/>
          </p:nvSpPr>
          <p:spPr>
            <a:xfrm>
              <a:off x="809625" y="2758440"/>
              <a:ext cx="476400" cy="47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>
                  <a:solidFill>
                    <a:srgbClr val="C5A059"/>
                  </a:solidFill>
                  <a:latin typeface="Material Icons"/>
                  <a:ea typeface="Material Icons"/>
                  <a:cs typeface="Material Icons"/>
                  <a:sym typeface="Material Icons"/>
                </a:rPr>
                <a:t>verified</a:t>
              </a:r>
              <a:endParaRPr sz="3000">
                <a:solidFill>
                  <a:srgbClr val="C5A059"/>
                </a:solidFill>
                <a:latin typeface="Material Icons"/>
                <a:ea typeface="Material Icons"/>
                <a:cs typeface="Material Icons"/>
                <a:sym typeface="Material Icons"/>
              </a:endParaRPr>
            </a:p>
          </p:txBody>
        </p:sp>
        <p:sp>
          <p:nvSpPr>
            <p:cNvPr id="470" name="Google Shape;470;p43"/>
            <p:cNvSpPr txBox="1"/>
            <p:nvPr/>
          </p:nvSpPr>
          <p:spPr>
            <a:xfrm>
              <a:off x="1428750" y="2476500"/>
              <a:ext cx="4095900" cy="952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500">
                  <a:solidFill>
                    <a:srgbClr val="002147"/>
                  </a:solidFill>
                  <a:latin typeface="Lato"/>
                  <a:ea typeface="Lato"/>
                  <a:cs typeface="Lato"/>
                  <a:sym typeface="Lato"/>
                </a:rPr>
                <a:t>Garantizar calidad de equipos y productos.</a:t>
              </a:r>
              <a:endParaRPr b="1" sz="1500">
                <a:solidFill>
                  <a:srgbClr val="002147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471" name="Google Shape;471;p43"/>
          <p:cNvGrpSpPr/>
          <p:nvPr/>
        </p:nvGrpSpPr>
        <p:grpSpPr>
          <a:xfrm>
            <a:off x="571500" y="3571875"/>
            <a:ext cx="5143500" cy="952500"/>
            <a:chOff x="571500" y="3571875"/>
            <a:chExt cx="5143500" cy="952500"/>
          </a:xfrm>
        </p:grpSpPr>
        <p:sp>
          <p:nvSpPr>
            <p:cNvPr id="472" name="Google Shape;472;p43"/>
            <p:cNvSpPr/>
            <p:nvPr/>
          </p:nvSpPr>
          <p:spPr>
            <a:xfrm>
              <a:off x="571500" y="3571875"/>
              <a:ext cx="5143500" cy="952500"/>
            </a:xfrm>
            <a:prstGeom prst="roundRect">
              <a:avLst>
                <a:gd fmla="val 12000" name="adj"/>
              </a:avLst>
            </a:prstGeom>
            <a:solidFill>
              <a:srgbClr val="FFFFFF"/>
            </a:solidFill>
            <a:ln cap="flat" cmpd="sng" w="9525">
              <a:solidFill>
                <a:srgbClr val="E2E8F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43"/>
            <p:cNvSpPr txBox="1"/>
            <p:nvPr/>
          </p:nvSpPr>
          <p:spPr>
            <a:xfrm>
              <a:off x="809625" y="3853815"/>
              <a:ext cx="476400" cy="47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>
                  <a:solidFill>
                    <a:srgbClr val="C5A059"/>
                  </a:solidFill>
                  <a:latin typeface="Material Icons"/>
                  <a:ea typeface="Material Icons"/>
                  <a:cs typeface="Material Icons"/>
                  <a:sym typeface="Material Icons"/>
                </a:rPr>
                <a:t>inventory_2</a:t>
              </a:r>
              <a:endParaRPr sz="3000">
                <a:solidFill>
                  <a:srgbClr val="C5A059"/>
                </a:solidFill>
                <a:latin typeface="Material Icons"/>
                <a:ea typeface="Material Icons"/>
                <a:cs typeface="Material Icons"/>
                <a:sym typeface="Material Icons"/>
              </a:endParaRPr>
            </a:p>
          </p:txBody>
        </p:sp>
        <p:sp>
          <p:nvSpPr>
            <p:cNvPr id="474" name="Google Shape;474;p43"/>
            <p:cNvSpPr txBox="1"/>
            <p:nvPr/>
          </p:nvSpPr>
          <p:spPr>
            <a:xfrm>
              <a:off x="1428750" y="3571875"/>
              <a:ext cx="4095900" cy="952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500">
                  <a:solidFill>
                    <a:srgbClr val="002147"/>
                  </a:solidFill>
                  <a:latin typeface="Lato"/>
                  <a:ea typeface="Lato"/>
                  <a:cs typeface="Lato"/>
                  <a:sym typeface="Lato"/>
                </a:rPr>
                <a:t>Regular el control del inventario.</a:t>
              </a:r>
              <a:endParaRPr b="1" sz="1500">
                <a:solidFill>
                  <a:srgbClr val="002147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475" name="Google Shape;475;p43"/>
          <p:cNvGrpSpPr/>
          <p:nvPr/>
        </p:nvGrpSpPr>
        <p:grpSpPr>
          <a:xfrm>
            <a:off x="571500" y="4667250"/>
            <a:ext cx="5143500" cy="952500"/>
            <a:chOff x="571500" y="4667250"/>
            <a:chExt cx="5143500" cy="952500"/>
          </a:xfrm>
        </p:grpSpPr>
        <p:sp>
          <p:nvSpPr>
            <p:cNvPr id="476" name="Google Shape;476;p43"/>
            <p:cNvSpPr/>
            <p:nvPr/>
          </p:nvSpPr>
          <p:spPr>
            <a:xfrm>
              <a:off x="571500" y="4667250"/>
              <a:ext cx="5143500" cy="952500"/>
            </a:xfrm>
            <a:prstGeom prst="roundRect">
              <a:avLst>
                <a:gd fmla="val 12000" name="adj"/>
              </a:avLst>
            </a:prstGeom>
            <a:solidFill>
              <a:srgbClr val="FFFFFF"/>
            </a:solidFill>
            <a:ln cap="flat" cmpd="sng" w="9525">
              <a:solidFill>
                <a:srgbClr val="E2E8F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" name="Google Shape;477;p43"/>
            <p:cNvSpPr txBox="1"/>
            <p:nvPr/>
          </p:nvSpPr>
          <p:spPr>
            <a:xfrm>
              <a:off x="809625" y="4949190"/>
              <a:ext cx="476400" cy="47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>
                  <a:solidFill>
                    <a:srgbClr val="C5A059"/>
                  </a:solidFill>
                  <a:latin typeface="Material Icons"/>
                  <a:ea typeface="Material Icons"/>
                  <a:cs typeface="Material Icons"/>
                  <a:sym typeface="Material Icons"/>
                </a:rPr>
                <a:t>savings</a:t>
              </a:r>
              <a:endParaRPr sz="3000">
                <a:solidFill>
                  <a:srgbClr val="C5A059"/>
                </a:solidFill>
                <a:latin typeface="Material Icons"/>
                <a:ea typeface="Material Icons"/>
                <a:cs typeface="Material Icons"/>
                <a:sym typeface="Material Icons"/>
              </a:endParaRPr>
            </a:p>
          </p:txBody>
        </p:sp>
        <p:sp>
          <p:nvSpPr>
            <p:cNvPr id="478" name="Google Shape;478;p43"/>
            <p:cNvSpPr txBox="1"/>
            <p:nvPr/>
          </p:nvSpPr>
          <p:spPr>
            <a:xfrm>
              <a:off x="1428750" y="4667250"/>
              <a:ext cx="4095900" cy="952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500">
                  <a:solidFill>
                    <a:srgbClr val="002147"/>
                  </a:solidFill>
                  <a:latin typeface="Lato"/>
                  <a:ea typeface="Lato"/>
                  <a:cs typeface="Lato"/>
                  <a:sym typeface="Lato"/>
                </a:rPr>
                <a:t>Reducción de costos de producción.</a:t>
              </a:r>
              <a:endParaRPr b="1" sz="1500">
                <a:solidFill>
                  <a:srgbClr val="002147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479" name="Google Shape;479;p43"/>
          <p:cNvGrpSpPr/>
          <p:nvPr/>
        </p:nvGrpSpPr>
        <p:grpSpPr>
          <a:xfrm>
            <a:off x="571500" y="5762625"/>
            <a:ext cx="5143500" cy="952500"/>
            <a:chOff x="571500" y="5762625"/>
            <a:chExt cx="5143500" cy="952500"/>
          </a:xfrm>
        </p:grpSpPr>
        <p:sp>
          <p:nvSpPr>
            <p:cNvPr id="480" name="Google Shape;480;p43"/>
            <p:cNvSpPr/>
            <p:nvPr/>
          </p:nvSpPr>
          <p:spPr>
            <a:xfrm>
              <a:off x="571500" y="5762625"/>
              <a:ext cx="5143500" cy="952500"/>
            </a:xfrm>
            <a:prstGeom prst="roundRect">
              <a:avLst>
                <a:gd fmla="val 12000" name="adj"/>
              </a:avLst>
            </a:prstGeom>
            <a:solidFill>
              <a:srgbClr val="002147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43"/>
            <p:cNvSpPr txBox="1"/>
            <p:nvPr/>
          </p:nvSpPr>
          <p:spPr>
            <a:xfrm>
              <a:off x="809625" y="6044565"/>
              <a:ext cx="476400" cy="47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>
                  <a:solidFill>
                    <a:srgbClr val="C5A059"/>
                  </a:solidFill>
                  <a:latin typeface="Material Icons"/>
                  <a:ea typeface="Material Icons"/>
                  <a:cs typeface="Material Icons"/>
                  <a:sym typeface="Material Icons"/>
                </a:rPr>
                <a:t>thumb_up</a:t>
              </a:r>
              <a:endParaRPr sz="3000">
                <a:solidFill>
                  <a:srgbClr val="C5A059"/>
                </a:solidFill>
                <a:latin typeface="Material Icons"/>
                <a:ea typeface="Material Icons"/>
                <a:cs typeface="Material Icons"/>
                <a:sym typeface="Material Icons"/>
              </a:endParaRPr>
            </a:p>
          </p:txBody>
        </p:sp>
        <p:sp>
          <p:nvSpPr>
            <p:cNvPr id="482" name="Google Shape;482;p43"/>
            <p:cNvSpPr txBox="1"/>
            <p:nvPr/>
          </p:nvSpPr>
          <p:spPr>
            <a:xfrm>
              <a:off x="1428750" y="5762625"/>
              <a:ext cx="4095900" cy="952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500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rPr>
                <a:t>Mejorar la experiencia del cliente final.</a:t>
              </a:r>
              <a:endParaRPr b="1" sz="15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483" name="Google Shape;483;p43"/>
          <p:cNvGrpSpPr/>
          <p:nvPr/>
        </p:nvGrpSpPr>
        <p:grpSpPr>
          <a:xfrm>
            <a:off x="6096000" y="1524000"/>
            <a:ext cx="5524500" cy="5191200"/>
            <a:chOff x="6096000" y="1524000"/>
            <a:chExt cx="5524500" cy="5191200"/>
          </a:xfrm>
        </p:grpSpPr>
        <p:pic>
          <p:nvPicPr>
            <p:cNvPr id="484" name="Google Shape;484;p43"/>
            <p:cNvPicPr preferRelativeResize="0"/>
            <p:nvPr/>
          </p:nvPicPr>
          <p:blipFill rotWithShape="1">
            <a:blip r:embed="rId5">
              <a:alphaModFix/>
            </a:blip>
            <a:srcRect b="8236" l="0" r="0" t="8236"/>
            <a:stretch/>
          </p:blipFill>
          <p:spPr>
            <a:xfrm>
              <a:off x="6096000" y="1524000"/>
              <a:ext cx="5524500" cy="5191200"/>
            </a:xfrm>
            <a:prstGeom prst="roundRect">
              <a:avLst>
                <a:gd fmla="val 3669" name="adj"/>
              </a:avLst>
            </a:prstGeom>
            <a:noFill/>
            <a:ln>
              <a:noFill/>
            </a:ln>
          </p:spPr>
        </p:pic>
        <p:sp>
          <p:nvSpPr>
            <p:cNvPr id="485" name="Google Shape;485;p43"/>
            <p:cNvSpPr/>
            <p:nvPr/>
          </p:nvSpPr>
          <p:spPr>
            <a:xfrm>
              <a:off x="6096000" y="1524000"/>
              <a:ext cx="5524500" cy="5191200"/>
            </a:xfrm>
            <a:prstGeom prst="roundRect">
              <a:avLst>
                <a:gd fmla="val 3669" name="adj"/>
              </a:avLst>
            </a:prstGeom>
            <a:solidFill>
              <a:srgbClr val="000000">
                <a:alpha val="0"/>
              </a:srgbClr>
            </a:solidFill>
            <a:ln cap="flat" cmpd="sng" w="9525">
              <a:solidFill>
                <a:srgbClr val="E2E8F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44"/>
          <p:cNvSpPr/>
          <p:nvPr/>
        </p:nvSpPr>
        <p:spPr>
          <a:xfrm>
            <a:off x="571500" y="571500"/>
            <a:ext cx="76200" cy="762000"/>
          </a:xfrm>
          <a:prstGeom prst="rect">
            <a:avLst/>
          </a:prstGeom>
          <a:solidFill>
            <a:srgbClr val="C5A059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1" name="Google Shape;491;p44"/>
          <p:cNvSpPr txBox="1"/>
          <p:nvPr/>
        </p:nvSpPr>
        <p:spPr>
          <a:xfrm>
            <a:off x="762000" y="571500"/>
            <a:ext cx="7620000" cy="762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rgbClr val="002147"/>
                </a:solidFill>
                <a:latin typeface="Poppins"/>
                <a:ea typeface="Poppins"/>
                <a:cs typeface="Poppins"/>
                <a:sym typeface="Poppins"/>
              </a:rPr>
              <a:t>Tablero de Control</a:t>
            </a:r>
            <a:endParaRPr b="1" sz="3400">
              <a:solidFill>
                <a:srgbClr val="00214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492" name="Google Shape;492;p44"/>
          <p:cNvGrpSpPr/>
          <p:nvPr/>
        </p:nvGrpSpPr>
        <p:grpSpPr>
          <a:xfrm>
            <a:off x="571500" y="1714500"/>
            <a:ext cx="5143500" cy="1714500"/>
            <a:chOff x="571500" y="1714500"/>
            <a:chExt cx="5143500" cy="1714500"/>
          </a:xfrm>
        </p:grpSpPr>
        <p:sp>
          <p:nvSpPr>
            <p:cNvPr id="493" name="Google Shape;493;p44"/>
            <p:cNvSpPr/>
            <p:nvPr/>
          </p:nvSpPr>
          <p:spPr>
            <a:xfrm>
              <a:off x="571500" y="1714500"/>
              <a:ext cx="5143500" cy="1714500"/>
            </a:xfrm>
            <a:prstGeom prst="roundRect">
              <a:avLst>
                <a:gd fmla="val 6666" name="adj"/>
              </a:avLst>
            </a:prstGeom>
            <a:solidFill>
              <a:srgbClr val="FFFFFF"/>
            </a:solidFill>
            <a:ln cap="flat" cmpd="sng" w="9525">
              <a:solidFill>
                <a:srgbClr val="E2E8F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44"/>
            <p:cNvSpPr txBox="1"/>
            <p:nvPr/>
          </p:nvSpPr>
          <p:spPr>
            <a:xfrm>
              <a:off x="809625" y="1714500"/>
              <a:ext cx="4667400" cy="171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002147"/>
                  </a:solidFill>
                  <a:latin typeface="Lato"/>
                  <a:ea typeface="Lato"/>
                  <a:cs typeface="Lato"/>
                  <a:sym typeface="Lato"/>
                </a:rPr>
                <a:t>Herramienta de Diagnóstico</a:t>
              </a:r>
              <a:endParaRPr b="1" sz="1400">
                <a:solidFill>
                  <a:srgbClr val="002147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indent="0" lvl="0" marL="0" rtl="0" algn="l"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rPr b="0" lang="en-US" sz="1400">
                  <a:solidFill>
                    <a:srgbClr val="334155"/>
                  </a:solidFill>
                  <a:latin typeface="Lato"/>
                  <a:ea typeface="Lato"/>
                  <a:cs typeface="Lato"/>
                  <a:sym typeface="Lato"/>
                </a:rPr>
                <a:t>Conjunto de indicadores cuyo seguimiento y evaluación periódica permiten conocer la situación real de la empresa.</a:t>
              </a:r>
              <a:endParaRPr b="0" sz="1400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495" name="Google Shape;495;p44"/>
          <p:cNvGrpSpPr/>
          <p:nvPr/>
        </p:nvGrpSpPr>
        <p:grpSpPr>
          <a:xfrm>
            <a:off x="571500" y="3619500"/>
            <a:ext cx="5143500" cy="2286000"/>
            <a:chOff x="571500" y="3619500"/>
            <a:chExt cx="5143500" cy="2286000"/>
          </a:xfrm>
        </p:grpSpPr>
        <p:sp>
          <p:nvSpPr>
            <p:cNvPr id="496" name="Google Shape;496;p44"/>
            <p:cNvSpPr/>
            <p:nvPr/>
          </p:nvSpPr>
          <p:spPr>
            <a:xfrm>
              <a:off x="571500" y="3619500"/>
              <a:ext cx="5143500" cy="2286000"/>
            </a:xfrm>
            <a:prstGeom prst="roundRect">
              <a:avLst>
                <a:gd fmla="val 5000" name="adj"/>
              </a:avLst>
            </a:prstGeom>
            <a:solidFill>
              <a:srgbClr val="002147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44"/>
            <p:cNvSpPr txBox="1"/>
            <p:nvPr/>
          </p:nvSpPr>
          <p:spPr>
            <a:xfrm>
              <a:off x="857250" y="3619500"/>
              <a:ext cx="4572000" cy="228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1" lang="en-US" sz="1800">
                  <a:solidFill>
                    <a:srgbClr val="FFFFFF"/>
                  </a:solidFill>
                  <a:latin typeface="Poppins SemiBold"/>
                  <a:ea typeface="Poppins SemiBold"/>
                  <a:cs typeface="Poppins SemiBold"/>
                  <a:sym typeface="Poppins SemiBold"/>
                </a:rPr>
                <a:t>"Lo que no se puede medir no se puede controlar..."</a:t>
              </a:r>
              <a:endParaRPr b="0" i="1" sz="18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endParaRPr>
            </a:p>
            <a:p>
              <a:pPr indent="0" lvl="0" marL="0" rtl="0" algn="l">
                <a:spcBef>
                  <a:spcPts val="1125"/>
                </a:spcBef>
                <a:spcAft>
                  <a:spcPts val="0"/>
                </a:spcAft>
                <a:buNone/>
              </a:pPr>
              <a:r>
                <a:rPr b="0" i="0" lang="en-US" sz="1200">
                  <a:solidFill>
                    <a:srgbClr val="C5A059"/>
                  </a:solidFill>
                  <a:latin typeface="Poppins"/>
                  <a:ea typeface="Poppins"/>
                  <a:cs typeface="Poppins"/>
                  <a:sym typeface="Poppins"/>
                </a:rPr>
                <a:t>La base de la mejora continua y la gestión estratégica eficiente.</a:t>
              </a:r>
              <a:endParaRPr b="0" i="0" sz="1200">
                <a:solidFill>
                  <a:srgbClr val="C5A059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498" name="Google Shape;498;p44"/>
          <p:cNvGrpSpPr/>
          <p:nvPr/>
        </p:nvGrpSpPr>
        <p:grpSpPr>
          <a:xfrm>
            <a:off x="6096000" y="1714500"/>
            <a:ext cx="5524500" cy="4762500"/>
            <a:chOff x="6096000" y="1714500"/>
            <a:chExt cx="5524500" cy="4762500"/>
          </a:xfrm>
        </p:grpSpPr>
        <p:pic>
          <p:nvPicPr>
            <p:cNvPr descr="A high-tech digital business dashboard on a modern screen showing clean charts, data visualizations, and performance metrics in a professional corporate setting." id="499" name="Google Shape;499;p44"/>
            <p:cNvPicPr preferRelativeResize="0"/>
            <p:nvPr/>
          </p:nvPicPr>
          <p:blipFill rotWithShape="1">
            <a:blip r:embed="rId4">
              <a:alphaModFix/>
            </a:blip>
            <a:srcRect b="0" l="17376" r="17376" t="0"/>
            <a:stretch/>
          </p:blipFill>
          <p:spPr>
            <a:xfrm>
              <a:off x="6096000" y="1714500"/>
              <a:ext cx="5524500" cy="4762500"/>
            </a:xfrm>
            <a:prstGeom prst="roundRect">
              <a:avLst>
                <a:gd fmla="val 4000" name="adj"/>
              </a:avLst>
            </a:prstGeom>
            <a:noFill/>
            <a:ln>
              <a:noFill/>
            </a:ln>
          </p:spPr>
        </p:pic>
        <p:sp>
          <p:nvSpPr>
            <p:cNvPr id="500" name="Google Shape;500;p44"/>
            <p:cNvSpPr/>
            <p:nvPr/>
          </p:nvSpPr>
          <p:spPr>
            <a:xfrm>
              <a:off x="6096000" y="1714500"/>
              <a:ext cx="5524500" cy="4762500"/>
            </a:xfrm>
            <a:prstGeom prst="roundRect">
              <a:avLst>
                <a:gd fmla="val 4000" name="adj"/>
              </a:avLst>
            </a:prstGeom>
            <a:solidFill>
              <a:srgbClr val="000000">
                <a:alpha val="0"/>
              </a:srgbClr>
            </a:solidFill>
            <a:ln cap="flat" cmpd="sng" w="9525">
              <a:solidFill>
                <a:srgbClr val="E2E8F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501" name="Google Shape;501;p4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mbellecer como imagen" id="506" name="Google Shape;506;p45"/>
          <p:cNvPicPr preferRelativeResize="0"/>
          <p:nvPr/>
        </p:nvPicPr>
        <p:blipFill rotWithShape="1">
          <a:blip r:embed="rId3">
            <a:alphaModFix/>
          </a:blip>
          <a:srcRect b="0" l="4443" r="0" t="0"/>
          <a:stretch/>
        </p:blipFill>
        <p:spPr>
          <a:xfrm>
            <a:off x="75625" y="0"/>
            <a:ext cx="1211637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mbellecer como imagen" id="511" name="Google Shape;511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7625" y="0"/>
            <a:ext cx="122872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6" name="Google Shape;516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17" name="Google Shape;517;p47"/>
          <p:cNvSpPr/>
          <p:nvPr/>
        </p:nvSpPr>
        <p:spPr>
          <a:xfrm>
            <a:off x="571500" y="571500"/>
            <a:ext cx="76200" cy="619200"/>
          </a:xfrm>
          <a:prstGeom prst="rect">
            <a:avLst/>
          </a:prstGeom>
          <a:solidFill>
            <a:srgbClr val="C5A059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8" name="Google Shape;518;p47"/>
          <p:cNvSpPr txBox="1"/>
          <p:nvPr/>
        </p:nvSpPr>
        <p:spPr>
          <a:xfrm>
            <a:off x="762000" y="571500"/>
            <a:ext cx="7620000" cy="6192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rgbClr val="002147"/>
                </a:solidFill>
                <a:latin typeface="Poppins"/>
                <a:ea typeface="Poppins"/>
                <a:cs typeface="Poppins"/>
                <a:sym typeface="Poppins"/>
              </a:rPr>
              <a:t>Tipos de Tablero de Control</a:t>
            </a:r>
            <a:endParaRPr b="1" sz="3400">
              <a:solidFill>
                <a:srgbClr val="00214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519" name="Google Shape;519;p47"/>
          <p:cNvGrpSpPr/>
          <p:nvPr/>
        </p:nvGrpSpPr>
        <p:grpSpPr>
          <a:xfrm>
            <a:off x="571500" y="1714500"/>
            <a:ext cx="3429000" cy="3619500"/>
            <a:chOff x="571500" y="1714500"/>
            <a:chExt cx="3429000" cy="3619500"/>
          </a:xfrm>
        </p:grpSpPr>
        <p:sp>
          <p:nvSpPr>
            <p:cNvPr id="520" name="Google Shape;520;p47"/>
            <p:cNvSpPr/>
            <p:nvPr/>
          </p:nvSpPr>
          <p:spPr>
            <a:xfrm>
              <a:off x="571500" y="1714500"/>
              <a:ext cx="3429000" cy="3619500"/>
            </a:xfrm>
            <a:prstGeom prst="roundRect">
              <a:avLst>
                <a:gd fmla="val 4166" name="adj"/>
              </a:avLst>
            </a:prstGeom>
            <a:solidFill>
              <a:srgbClr val="FFFFFF"/>
            </a:solidFill>
            <a:ln cap="flat" cmpd="sng" w="9525">
              <a:solidFill>
                <a:srgbClr val="E2E8F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Google Shape;521;p47"/>
            <p:cNvSpPr txBox="1"/>
            <p:nvPr/>
          </p:nvSpPr>
          <p:spPr>
            <a:xfrm>
              <a:off x="762000" y="1905000"/>
              <a:ext cx="3048000" cy="323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C5A059"/>
                  </a:solidFill>
                  <a:latin typeface="Material Icons"/>
                  <a:ea typeface="Material Icons"/>
                  <a:cs typeface="Material Icons"/>
                  <a:sym typeface="Material Icons"/>
                </a:rPr>
                <a:t>speed</a:t>
              </a:r>
              <a:endParaRPr sz="2400">
                <a:solidFill>
                  <a:srgbClr val="C5A059"/>
                </a:solidFill>
                <a:latin typeface="Material Icons"/>
                <a:ea typeface="Material Icons"/>
                <a:cs typeface="Material Icons"/>
                <a:sym typeface="Material Icons"/>
              </a:endParaRPr>
            </a:p>
            <a:p>
              <a:pPr indent="0" lvl="0" marL="0" rtl="0" algn="l">
                <a:spcBef>
                  <a:spcPts val="1125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002147"/>
                  </a:solidFill>
                  <a:latin typeface="Lato"/>
                  <a:ea typeface="Lato"/>
                  <a:cs typeface="Lato"/>
                  <a:sym typeface="Lato"/>
                </a:rPr>
                <a:t>Operativo</a:t>
              </a:r>
              <a:endParaRPr b="1" sz="1800">
                <a:solidFill>
                  <a:srgbClr val="002147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indent="0" lvl="0" marL="0" rtl="0" algn="l">
                <a:spcBef>
                  <a:spcPts val="1500"/>
                </a:spcBef>
                <a:spcAft>
                  <a:spcPts val="0"/>
                </a:spcAft>
                <a:buNone/>
              </a:pPr>
              <a:r>
                <a:rPr b="0" lang="en-US" sz="1300">
                  <a:solidFill>
                    <a:srgbClr val="334155"/>
                  </a:solidFill>
                  <a:latin typeface="Lato"/>
                  <a:ea typeface="Lato"/>
                  <a:cs typeface="Lato"/>
                  <a:sym typeface="Lato"/>
                </a:rPr>
                <a:t>Informan de lo que está ocurriendo en tiempo real. Responden a la pregunta central:</a:t>
              </a:r>
              <a:endParaRPr b="0" sz="1300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indent="0" lvl="0" marL="0" rtl="0" algn="l">
                <a:spcBef>
                  <a:spcPts val="1125"/>
                </a:spcBef>
                <a:spcAft>
                  <a:spcPts val="0"/>
                </a:spcAft>
                <a:buNone/>
              </a:pPr>
              <a:r>
                <a:rPr b="1" i="1" lang="en-US" sz="1400">
                  <a:solidFill>
                    <a:srgbClr val="002147"/>
                  </a:solidFill>
                  <a:latin typeface="Lato"/>
                  <a:ea typeface="Lato"/>
                  <a:cs typeface="Lato"/>
                  <a:sym typeface="Lato"/>
                </a:rPr>
                <a:t>«¿Qué está pasando ahora?»</a:t>
              </a:r>
              <a:endParaRPr b="1" i="1" sz="1400">
                <a:solidFill>
                  <a:srgbClr val="002147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522" name="Google Shape;522;p47"/>
          <p:cNvGrpSpPr/>
          <p:nvPr/>
        </p:nvGrpSpPr>
        <p:grpSpPr>
          <a:xfrm>
            <a:off x="4381500" y="1714500"/>
            <a:ext cx="3429000" cy="3619500"/>
            <a:chOff x="4381500" y="1714500"/>
            <a:chExt cx="3429000" cy="3619500"/>
          </a:xfrm>
        </p:grpSpPr>
        <p:sp>
          <p:nvSpPr>
            <p:cNvPr id="523" name="Google Shape;523;p47"/>
            <p:cNvSpPr/>
            <p:nvPr/>
          </p:nvSpPr>
          <p:spPr>
            <a:xfrm>
              <a:off x="4381500" y="1714500"/>
              <a:ext cx="3429000" cy="3619500"/>
            </a:xfrm>
            <a:prstGeom prst="roundRect">
              <a:avLst>
                <a:gd fmla="val 4166" name="adj"/>
              </a:avLst>
            </a:prstGeom>
            <a:solidFill>
              <a:srgbClr val="002147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" name="Google Shape;524;p47"/>
            <p:cNvSpPr txBox="1"/>
            <p:nvPr/>
          </p:nvSpPr>
          <p:spPr>
            <a:xfrm>
              <a:off x="4572000" y="1905000"/>
              <a:ext cx="3048000" cy="323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C5A059"/>
                  </a:solidFill>
                  <a:latin typeface="Material Icons"/>
                  <a:ea typeface="Material Icons"/>
                  <a:cs typeface="Material Icons"/>
                  <a:sym typeface="Material Icons"/>
                </a:rPr>
                <a:t>trending_up</a:t>
              </a:r>
              <a:endParaRPr sz="2400">
                <a:solidFill>
                  <a:srgbClr val="C5A059"/>
                </a:solidFill>
                <a:latin typeface="Material Icons"/>
                <a:ea typeface="Material Icons"/>
                <a:cs typeface="Material Icons"/>
                <a:sym typeface="Material Icons"/>
              </a:endParaRPr>
            </a:p>
            <a:p>
              <a:pPr indent="0" lvl="0" marL="0" rtl="0" algn="l">
                <a:spcBef>
                  <a:spcPts val="1125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rPr>
                <a:t>Estratégico</a:t>
              </a:r>
              <a:endParaRPr b="1" sz="18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indent="0" lvl="0" marL="0" rtl="0" algn="l">
                <a:spcBef>
                  <a:spcPts val="1500"/>
                </a:spcBef>
                <a:spcAft>
                  <a:spcPts val="0"/>
                </a:spcAft>
                <a:buNone/>
              </a:pPr>
              <a:r>
                <a:rPr b="0" lang="en-US" sz="1300">
                  <a:solidFill>
                    <a:srgbClr val="CBD5E1"/>
                  </a:solidFill>
                  <a:latin typeface="Lato"/>
                  <a:ea typeface="Lato"/>
                  <a:cs typeface="Lato"/>
                  <a:sym typeface="Lato"/>
                </a:rPr>
                <a:t>Seguimiento de KPIs clave. Resumen el rendimiento en períodos largos (trimestres o años).</a:t>
              </a:r>
              <a:endParaRPr b="0" sz="1300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indent="0" lvl="0" marL="0" rtl="0" algn="l">
                <a:spcBef>
                  <a:spcPts val="1125"/>
                </a:spcBef>
                <a:spcAft>
                  <a:spcPts val="0"/>
                </a:spcAft>
                <a:buNone/>
              </a:pPr>
              <a:r>
                <a:rPr b="0" lang="en-US" sz="1200">
                  <a:solidFill>
                    <a:srgbClr val="94A3B8"/>
                  </a:solidFill>
                  <a:latin typeface="Lato"/>
                  <a:ea typeface="Lato"/>
                  <a:cs typeface="Lato"/>
                  <a:sym typeface="Lato"/>
                </a:rPr>
                <a:t>Actualización menos frecuente que los operativos.</a:t>
              </a:r>
              <a:endParaRPr b="0" sz="1200">
                <a:solidFill>
                  <a:srgbClr val="94A3B8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525" name="Google Shape;525;p47"/>
          <p:cNvGrpSpPr/>
          <p:nvPr/>
        </p:nvGrpSpPr>
        <p:grpSpPr>
          <a:xfrm>
            <a:off x="8191500" y="1714500"/>
            <a:ext cx="3429000" cy="3619500"/>
            <a:chOff x="8191500" y="1714500"/>
            <a:chExt cx="3429000" cy="3619500"/>
          </a:xfrm>
        </p:grpSpPr>
        <p:sp>
          <p:nvSpPr>
            <p:cNvPr id="526" name="Google Shape;526;p47"/>
            <p:cNvSpPr/>
            <p:nvPr/>
          </p:nvSpPr>
          <p:spPr>
            <a:xfrm>
              <a:off x="8191500" y="1714500"/>
              <a:ext cx="3429000" cy="3619500"/>
            </a:xfrm>
            <a:prstGeom prst="roundRect">
              <a:avLst>
                <a:gd fmla="val 4166" name="adj"/>
              </a:avLst>
            </a:prstGeom>
            <a:solidFill>
              <a:srgbClr val="FFFFFF"/>
            </a:solidFill>
            <a:ln cap="flat" cmpd="sng" w="9525">
              <a:solidFill>
                <a:srgbClr val="E2E8F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" name="Google Shape;527;p47"/>
            <p:cNvSpPr txBox="1"/>
            <p:nvPr/>
          </p:nvSpPr>
          <p:spPr>
            <a:xfrm>
              <a:off x="8382000" y="1905000"/>
              <a:ext cx="3048000" cy="323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C5A059"/>
                  </a:solidFill>
                  <a:latin typeface="Material Icons"/>
                  <a:ea typeface="Material Icons"/>
                  <a:cs typeface="Material Icons"/>
                  <a:sym typeface="Material Icons"/>
                </a:rPr>
                <a:t>insights</a:t>
              </a:r>
              <a:endParaRPr sz="2400">
                <a:solidFill>
                  <a:srgbClr val="C5A059"/>
                </a:solidFill>
                <a:latin typeface="Material Icons"/>
                <a:ea typeface="Material Icons"/>
                <a:cs typeface="Material Icons"/>
                <a:sym typeface="Material Icons"/>
              </a:endParaRPr>
            </a:p>
            <a:p>
              <a:pPr indent="0" lvl="0" marL="0" rtl="0" algn="l">
                <a:spcBef>
                  <a:spcPts val="1125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002147"/>
                  </a:solidFill>
                  <a:latin typeface="Lato"/>
                  <a:ea typeface="Lato"/>
                  <a:cs typeface="Lato"/>
                  <a:sym typeface="Lato"/>
                </a:rPr>
                <a:t>Analítico</a:t>
              </a:r>
              <a:endParaRPr b="1" sz="1800">
                <a:solidFill>
                  <a:srgbClr val="002147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indent="0" lvl="0" marL="0" rtl="0" algn="l">
                <a:spcBef>
                  <a:spcPts val="1500"/>
                </a:spcBef>
                <a:spcAft>
                  <a:spcPts val="0"/>
                </a:spcAft>
                <a:buNone/>
              </a:pPr>
              <a:r>
                <a:rPr b="0" lang="en-US" sz="1300">
                  <a:solidFill>
                    <a:srgbClr val="334155"/>
                  </a:solidFill>
                  <a:latin typeface="Lato"/>
                  <a:ea typeface="Lato"/>
                  <a:cs typeface="Lato"/>
                  <a:sym typeface="Lato"/>
                </a:rPr>
                <a:t>Procesan datos históricos para identificar tendencias y predecir resultados futuros.</a:t>
              </a:r>
              <a:endParaRPr b="0" sz="1300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indent="0" lvl="0" marL="0" rtl="0" algn="l">
                <a:spcBef>
                  <a:spcPts val="1125"/>
                </a:spcBef>
                <a:spcAft>
                  <a:spcPts val="0"/>
                </a:spcAft>
                <a:buNone/>
              </a:pPr>
              <a:r>
                <a:rPr b="0" lang="en-US" sz="1200">
                  <a:solidFill>
                    <a:srgbClr val="64748B"/>
                  </a:solidFill>
                  <a:latin typeface="Lato"/>
                  <a:ea typeface="Lato"/>
                  <a:cs typeface="Lato"/>
                  <a:sym typeface="Lato"/>
                </a:rPr>
                <a:t>Permiten descubrir ideas y establecer objetivos basados en el pasado.</a:t>
              </a:r>
              <a:endParaRPr b="0" sz="1200">
                <a:solidFill>
                  <a:srgbClr val="64748B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532" name="Google Shape;532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33" name="Google Shape;533;p48"/>
          <p:cNvSpPr txBox="1"/>
          <p:nvPr/>
        </p:nvSpPr>
        <p:spPr>
          <a:xfrm>
            <a:off x="571500" y="5148262"/>
            <a:ext cx="11049000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500" u="none" cap="none" strike="noStrike">
                <a:solidFill>
                  <a:srgbClr val="64748B"/>
                </a:solidFill>
                <a:latin typeface="Lato"/>
                <a:ea typeface="Lato"/>
                <a:cs typeface="Lato"/>
                <a:sym typeface="Lato"/>
              </a:rPr>
              <a:t>"Lo que no se puede medir no se puede gestionar; lo que no se puede gestionar no se puede mejorar."</a:t>
            </a:r>
            <a:endParaRPr/>
          </a:p>
        </p:txBody>
      </p:sp>
      <p:sp>
        <p:nvSpPr>
          <p:cNvPr id="534" name="Google Shape;534;p48"/>
          <p:cNvSpPr/>
          <p:nvPr/>
        </p:nvSpPr>
        <p:spPr>
          <a:xfrm>
            <a:off x="571500" y="4957762"/>
            <a:ext cx="11049000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535" name="Google Shape;535;p48"/>
          <p:cNvGraphicFramePr/>
          <p:nvPr/>
        </p:nvGraphicFramePr>
        <p:xfrm>
          <a:off x="571500" y="243363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{922D0E1E-6C1A-4BC6-8E12-ABBBA74679FC}</a:tableStyleId>
              </a:tblPr>
              <a:tblGrid>
                <a:gridCol w="2527250"/>
                <a:gridCol w="4762950"/>
                <a:gridCol w="1782075"/>
                <a:gridCol w="1976725"/>
              </a:tblGrid>
              <a:tr h="5596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500" u="none" cap="none" strike="noStrike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Indicador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214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500" u="none" cap="none" strike="noStrike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Fórmula de Cálculo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214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500" u="none" cap="none" strike="noStrike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Normal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214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500" u="none" cap="none" strike="noStrike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Peligro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2147"/>
                    </a:solidFill>
                  </a:tcPr>
                </a:tc>
              </a:tr>
              <a:tr h="5596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500" u="none" cap="none" strike="noStrike">
                          <a:solidFill>
                            <a:srgbClr val="334155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Monto Ventas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500" u="none" cap="none" strike="noStrike">
                          <a:solidFill>
                            <a:srgbClr val="334155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Total Contratos Firmados ($)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500" u="none" cap="none" strike="noStrike">
                          <a:solidFill>
                            <a:srgbClr val="334155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$ 10.000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500" u="none" cap="none" strike="noStrike">
                          <a:solidFill>
                            <a:srgbClr val="334155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$ 7.000</a:t>
                      </a:r>
                      <a:endParaRPr/>
                    </a:p>
                  </a:txBody>
                  <a:tcPr marT="25400" marB="25400" marR="63500" marL="3048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596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500" u="none" cap="none" strike="noStrike">
                          <a:solidFill>
                            <a:srgbClr val="334155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Efectividad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500" u="none" cap="none" strike="noStrike">
                          <a:solidFill>
                            <a:srgbClr val="334155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Contratos / Visitas Totales (%)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500" u="none" cap="none" strike="noStrike">
                          <a:solidFill>
                            <a:srgbClr val="334155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5%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500" u="none" cap="none" strike="noStrike">
                          <a:solidFill>
                            <a:srgbClr val="334155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3%</a:t>
                      </a:r>
                      <a:endParaRPr/>
                    </a:p>
                  </a:txBody>
                  <a:tcPr marT="25400" marB="25400" marR="63500" marL="3048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AFC"/>
                    </a:solidFill>
                  </a:tcPr>
                </a:tc>
              </a:tr>
              <a:tr h="5596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500" u="none" cap="none" strike="noStrike">
                          <a:solidFill>
                            <a:srgbClr val="334155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Calidad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500" u="none" cap="none" strike="noStrike">
                          <a:solidFill>
                            <a:srgbClr val="334155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Reclamos / Unidades Vendidas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500" u="none" cap="none" strike="noStrike">
                          <a:solidFill>
                            <a:srgbClr val="334155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&lt; 3%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500" u="none" cap="none" strike="noStrike">
                          <a:solidFill>
                            <a:srgbClr val="334155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&gt; 10%</a:t>
                      </a:r>
                      <a:endParaRPr/>
                    </a:p>
                  </a:txBody>
                  <a:tcPr marT="25400" marB="25400" marR="63500" marL="3048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536" name="Google Shape;536;p48"/>
          <p:cNvSpPr/>
          <p:nvPr/>
        </p:nvSpPr>
        <p:spPr>
          <a:xfrm>
            <a:off x="571500" y="3533775"/>
            <a:ext cx="2527250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7" name="Google Shape;537;p48"/>
          <p:cNvSpPr/>
          <p:nvPr/>
        </p:nvSpPr>
        <p:spPr>
          <a:xfrm>
            <a:off x="3098750" y="3533775"/>
            <a:ext cx="4762946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8" name="Google Shape;538;p48"/>
          <p:cNvSpPr/>
          <p:nvPr/>
        </p:nvSpPr>
        <p:spPr>
          <a:xfrm>
            <a:off x="7861696" y="3533775"/>
            <a:ext cx="1782067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9" name="Google Shape;539;p48"/>
          <p:cNvSpPr/>
          <p:nvPr/>
        </p:nvSpPr>
        <p:spPr>
          <a:xfrm>
            <a:off x="9643764" y="3533775"/>
            <a:ext cx="1976735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0" name="Google Shape;540;p48"/>
          <p:cNvSpPr/>
          <p:nvPr/>
        </p:nvSpPr>
        <p:spPr>
          <a:xfrm>
            <a:off x="571500" y="4095750"/>
            <a:ext cx="2527250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1" name="Google Shape;541;p48"/>
          <p:cNvSpPr/>
          <p:nvPr/>
        </p:nvSpPr>
        <p:spPr>
          <a:xfrm>
            <a:off x="3098750" y="4095750"/>
            <a:ext cx="4762946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2" name="Google Shape;542;p48"/>
          <p:cNvSpPr/>
          <p:nvPr/>
        </p:nvSpPr>
        <p:spPr>
          <a:xfrm>
            <a:off x="7861696" y="4095750"/>
            <a:ext cx="1782067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3" name="Google Shape;543;p48"/>
          <p:cNvSpPr/>
          <p:nvPr/>
        </p:nvSpPr>
        <p:spPr>
          <a:xfrm>
            <a:off x="9643764" y="4095750"/>
            <a:ext cx="1976735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4" name="Google Shape;544;p48"/>
          <p:cNvSpPr/>
          <p:nvPr/>
        </p:nvSpPr>
        <p:spPr>
          <a:xfrm>
            <a:off x="571500" y="4657725"/>
            <a:ext cx="2527250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5" name="Google Shape;545;p48"/>
          <p:cNvSpPr/>
          <p:nvPr/>
        </p:nvSpPr>
        <p:spPr>
          <a:xfrm>
            <a:off x="3098750" y="4657725"/>
            <a:ext cx="4762946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6" name="Google Shape;546;p48"/>
          <p:cNvSpPr/>
          <p:nvPr/>
        </p:nvSpPr>
        <p:spPr>
          <a:xfrm>
            <a:off x="7861696" y="4657725"/>
            <a:ext cx="1782067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7" name="Google Shape;547;p48"/>
          <p:cNvSpPr/>
          <p:nvPr/>
        </p:nvSpPr>
        <p:spPr>
          <a:xfrm>
            <a:off x="9643764" y="4657725"/>
            <a:ext cx="1976735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.png" id="548" name="Google Shape;548;p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86639" y="3176587"/>
            <a:ext cx="190500" cy="190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549" name="Google Shape;549;p4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786639" y="3738562"/>
            <a:ext cx="190500" cy="190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550" name="Google Shape;550;p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86639" y="4300537"/>
            <a:ext cx="190500" cy="190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551" name="Google Shape;551;p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86639" y="3176587"/>
            <a:ext cx="190500" cy="190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552" name="Google Shape;552;p4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786639" y="3738562"/>
            <a:ext cx="190500" cy="190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553" name="Google Shape;553;p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86639" y="4300537"/>
            <a:ext cx="190500" cy="190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4" name="Google Shape;554;p48"/>
          <p:cNvSpPr txBox="1"/>
          <p:nvPr/>
        </p:nvSpPr>
        <p:spPr>
          <a:xfrm>
            <a:off x="762000" y="571500"/>
            <a:ext cx="11401425" cy="619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00" u="none" cap="none" strike="noStrike">
                <a:solidFill>
                  <a:srgbClr val="002147"/>
                </a:solidFill>
                <a:latin typeface="Poppins"/>
                <a:ea typeface="Poppins"/>
                <a:cs typeface="Poppins"/>
                <a:sym typeface="Poppins"/>
              </a:rPr>
              <a:t>Tablero de Control: Indicadores</a:t>
            </a:r>
            <a:endParaRPr/>
          </a:p>
        </p:txBody>
      </p:sp>
      <p:sp>
        <p:nvSpPr>
          <p:cNvPr id="555" name="Google Shape;555;p48"/>
          <p:cNvSpPr/>
          <p:nvPr/>
        </p:nvSpPr>
        <p:spPr>
          <a:xfrm>
            <a:off x="571500" y="571500"/>
            <a:ext cx="76200" cy="619125"/>
          </a:xfrm>
          <a:prstGeom prst="rect">
            <a:avLst/>
          </a:prstGeom>
          <a:solidFill>
            <a:srgbClr val="C5A05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6"/>
          <p:cNvSpPr/>
          <p:nvPr/>
        </p:nvSpPr>
        <p:spPr>
          <a:xfrm>
            <a:off x="571500" y="571500"/>
            <a:ext cx="76200" cy="619200"/>
          </a:xfrm>
          <a:prstGeom prst="rect">
            <a:avLst/>
          </a:prstGeom>
          <a:solidFill>
            <a:srgbClr val="C5A059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16"/>
          <p:cNvSpPr txBox="1"/>
          <p:nvPr/>
        </p:nvSpPr>
        <p:spPr>
          <a:xfrm>
            <a:off x="762000" y="571500"/>
            <a:ext cx="11401500" cy="6192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300">
                <a:solidFill>
                  <a:srgbClr val="002147"/>
                </a:solidFill>
                <a:latin typeface="Poppins"/>
                <a:ea typeface="Poppins"/>
                <a:cs typeface="Poppins"/>
                <a:sym typeface="Poppins"/>
              </a:rPr>
              <a:t>Clasificación de Productos y Servicios</a:t>
            </a:r>
            <a:endParaRPr b="1" sz="3300">
              <a:solidFill>
                <a:srgbClr val="00214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120" name="Google Shape;120;p16"/>
          <p:cNvGrpSpPr/>
          <p:nvPr/>
        </p:nvGrpSpPr>
        <p:grpSpPr>
          <a:xfrm>
            <a:off x="571500" y="1714500"/>
            <a:ext cx="5334000" cy="1714500"/>
            <a:chOff x="571500" y="1714500"/>
            <a:chExt cx="5334000" cy="1714500"/>
          </a:xfrm>
        </p:grpSpPr>
        <p:sp>
          <p:nvSpPr>
            <p:cNvPr id="121" name="Google Shape;121;p16"/>
            <p:cNvSpPr/>
            <p:nvPr/>
          </p:nvSpPr>
          <p:spPr>
            <a:xfrm>
              <a:off x="571500" y="1714500"/>
              <a:ext cx="5334000" cy="1714500"/>
            </a:xfrm>
            <a:prstGeom prst="roundRect">
              <a:avLst>
                <a:gd fmla="val 8333" name="adj"/>
              </a:avLst>
            </a:prstGeom>
            <a:solidFill>
              <a:srgbClr val="FFFFFF"/>
            </a:solidFill>
            <a:ln cap="flat" cmpd="sng" w="9525">
              <a:solidFill>
                <a:srgbClr val="E2E8F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6"/>
            <p:cNvSpPr txBox="1"/>
            <p:nvPr/>
          </p:nvSpPr>
          <p:spPr>
            <a:xfrm>
              <a:off x="809625" y="1905000"/>
              <a:ext cx="4857900" cy="133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C5A059"/>
                  </a:solidFill>
                  <a:latin typeface="Poppins"/>
                  <a:ea typeface="Poppins"/>
                  <a:cs typeface="Poppins"/>
                  <a:sym typeface="Poppins"/>
                </a:rPr>
                <a:t>Físicos y Virtuales</a:t>
              </a:r>
              <a:endParaRPr b="1" sz="1800">
                <a:solidFill>
                  <a:srgbClr val="C5A059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l">
                <a:spcBef>
                  <a:spcPts val="750"/>
                </a:spcBef>
                <a:spcAft>
                  <a:spcPts val="0"/>
                </a:spcAft>
                <a:buNone/>
              </a:pPr>
              <a:r>
                <a:rPr lang="en-US" sz="1300">
                  <a:solidFill>
                    <a:srgbClr val="334155"/>
                  </a:solidFill>
                  <a:latin typeface="Lato"/>
                  <a:ea typeface="Lato"/>
                  <a:cs typeface="Lato"/>
                  <a:sym typeface="Lato"/>
                </a:rPr>
                <a:t>Tienen la virtud de producir un efecto útil para el consumidor, ya sea tangible o intangible.</a:t>
              </a:r>
              <a:endParaRPr sz="1300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123" name="Google Shape;123;p16"/>
          <p:cNvGrpSpPr/>
          <p:nvPr/>
        </p:nvGrpSpPr>
        <p:grpSpPr>
          <a:xfrm>
            <a:off x="6286500" y="1714500"/>
            <a:ext cx="5334000" cy="1714500"/>
            <a:chOff x="6286500" y="1714500"/>
            <a:chExt cx="5334000" cy="1714500"/>
          </a:xfrm>
        </p:grpSpPr>
        <p:sp>
          <p:nvSpPr>
            <p:cNvPr id="124" name="Google Shape;124;p16"/>
            <p:cNvSpPr/>
            <p:nvPr/>
          </p:nvSpPr>
          <p:spPr>
            <a:xfrm>
              <a:off x="6286500" y="1714500"/>
              <a:ext cx="5334000" cy="1714500"/>
            </a:xfrm>
            <a:prstGeom prst="roundRect">
              <a:avLst>
                <a:gd fmla="val 8333" name="adj"/>
              </a:avLst>
            </a:prstGeom>
            <a:solidFill>
              <a:srgbClr val="FFFFFF"/>
            </a:solidFill>
            <a:ln cap="flat" cmpd="sng" w="9525">
              <a:solidFill>
                <a:srgbClr val="E2E8F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16"/>
            <p:cNvSpPr txBox="1"/>
            <p:nvPr/>
          </p:nvSpPr>
          <p:spPr>
            <a:xfrm>
              <a:off x="6524625" y="1905000"/>
              <a:ext cx="4857900" cy="133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C5A059"/>
                  </a:solidFill>
                  <a:latin typeface="Poppins"/>
                  <a:ea typeface="Poppins"/>
                  <a:cs typeface="Poppins"/>
                  <a:sym typeface="Poppins"/>
                </a:rPr>
                <a:t>Almacenabilidad</a:t>
              </a:r>
              <a:endParaRPr b="1" sz="1800">
                <a:solidFill>
                  <a:srgbClr val="C5A059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l">
                <a:spcBef>
                  <a:spcPts val="750"/>
                </a:spcBef>
                <a:spcAft>
                  <a:spcPts val="0"/>
                </a:spcAft>
                <a:buNone/>
              </a:pPr>
              <a:r>
                <a:rPr lang="en-US" sz="1300">
                  <a:solidFill>
                    <a:srgbClr val="334155"/>
                  </a:solidFill>
                  <a:latin typeface="Lato"/>
                  <a:ea typeface="Lato"/>
                  <a:cs typeface="Lato"/>
                  <a:sym typeface="Lato"/>
                </a:rPr>
                <a:t>Capacidad de ser guardados para consumo futuro. Algunos servicios se consumen al instante.</a:t>
              </a:r>
              <a:endParaRPr sz="1300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126" name="Google Shape;126;p16"/>
          <p:cNvGrpSpPr/>
          <p:nvPr/>
        </p:nvGrpSpPr>
        <p:grpSpPr>
          <a:xfrm>
            <a:off x="571500" y="3810000"/>
            <a:ext cx="5334000" cy="1714500"/>
            <a:chOff x="571500" y="3810000"/>
            <a:chExt cx="5334000" cy="1714500"/>
          </a:xfrm>
        </p:grpSpPr>
        <p:sp>
          <p:nvSpPr>
            <p:cNvPr id="127" name="Google Shape;127;p16"/>
            <p:cNvSpPr/>
            <p:nvPr/>
          </p:nvSpPr>
          <p:spPr>
            <a:xfrm>
              <a:off x="571500" y="3810000"/>
              <a:ext cx="5334000" cy="1714500"/>
            </a:xfrm>
            <a:prstGeom prst="roundRect">
              <a:avLst>
                <a:gd fmla="val 8333" name="adj"/>
              </a:avLst>
            </a:prstGeom>
            <a:solidFill>
              <a:srgbClr val="FFFFFF"/>
            </a:solidFill>
            <a:ln cap="flat" cmpd="sng" w="9525">
              <a:solidFill>
                <a:srgbClr val="E2E8F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16"/>
            <p:cNvSpPr txBox="1"/>
            <p:nvPr/>
          </p:nvSpPr>
          <p:spPr>
            <a:xfrm>
              <a:off x="809625" y="4000500"/>
              <a:ext cx="4857900" cy="133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C5A059"/>
                  </a:solidFill>
                  <a:latin typeface="Poppins"/>
                  <a:ea typeface="Poppins"/>
                  <a:cs typeface="Poppins"/>
                  <a:sym typeface="Poppins"/>
                </a:rPr>
                <a:t>Perecederos o no</a:t>
              </a:r>
              <a:endParaRPr b="1" sz="1800">
                <a:solidFill>
                  <a:srgbClr val="C5A059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l">
                <a:spcBef>
                  <a:spcPts val="750"/>
                </a:spcBef>
                <a:spcAft>
                  <a:spcPts val="0"/>
                </a:spcAft>
                <a:buNone/>
              </a:pPr>
              <a:r>
                <a:rPr lang="en-US" sz="1300">
                  <a:solidFill>
                    <a:srgbClr val="334155"/>
                  </a:solidFill>
                  <a:latin typeface="Lato"/>
                  <a:ea typeface="Lato"/>
                  <a:cs typeface="Lato"/>
                  <a:sym typeface="Lato"/>
                </a:rPr>
                <a:t>Referido al tiempo de vida útil del producto o la vigencia de la oferta del servicio.</a:t>
              </a:r>
              <a:endParaRPr sz="1300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129" name="Google Shape;129;p16"/>
          <p:cNvGrpSpPr/>
          <p:nvPr/>
        </p:nvGrpSpPr>
        <p:grpSpPr>
          <a:xfrm>
            <a:off x="6286500" y="3810000"/>
            <a:ext cx="5334000" cy="1714500"/>
            <a:chOff x="6286500" y="3810000"/>
            <a:chExt cx="5334000" cy="1714500"/>
          </a:xfrm>
        </p:grpSpPr>
        <p:sp>
          <p:nvSpPr>
            <p:cNvPr id="130" name="Google Shape;130;p16"/>
            <p:cNvSpPr/>
            <p:nvPr/>
          </p:nvSpPr>
          <p:spPr>
            <a:xfrm>
              <a:off x="6286500" y="3810000"/>
              <a:ext cx="5334000" cy="1714500"/>
            </a:xfrm>
            <a:prstGeom prst="roundRect">
              <a:avLst>
                <a:gd fmla="val 8333" name="adj"/>
              </a:avLst>
            </a:prstGeom>
            <a:solidFill>
              <a:srgbClr val="FFFFFF"/>
            </a:solidFill>
            <a:ln cap="flat" cmpd="sng" w="9525">
              <a:solidFill>
                <a:srgbClr val="E2E8F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16"/>
            <p:cNvSpPr txBox="1"/>
            <p:nvPr/>
          </p:nvSpPr>
          <p:spPr>
            <a:xfrm>
              <a:off x="6524625" y="4000500"/>
              <a:ext cx="4857900" cy="133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C5A059"/>
                  </a:solidFill>
                  <a:latin typeface="Poppins"/>
                  <a:ea typeface="Poppins"/>
                  <a:cs typeface="Poppins"/>
                  <a:sym typeface="Poppins"/>
                </a:rPr>
                <a:t>Durabilidad</a:t>
              </a:r>
              <a:endParaRPr b="1" sz="1800">
                <a:solidFill>
                  <a:srgbClr val="C5A059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l">
                <a:spcBef>
                  <a:spcPts val="750"/>
                </a:spcBef>
                <a:spcAft>
                  <a:spcPts val="0"/>
                </a:spcAft>
                <a:buNone/>
              </a:pPr>
              <a:r>
                <a:rPr lang="en-US" sz="1300">
                  <a:solidFill>
                    <a:srgbClr val="334155"/>
                  </a:solidFill>
                  <a:latin typeface="Lato"/>
                  <a:ea typeface="Lato"/>
                  <a:cs typeface="Lato"/>
                  <a:sym typeface="Lato"/>
                </a:rPr>
                <a:t>Bienes que se agotan con el primer uso frente a aquellos que permiten usos sucesivos en el tiempo.</a:t>
              </a:r>
              <a:endParaRPr sz="1300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F172A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36" name="Google Shape;136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37" name="Google Shape;137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5800" y="2490787"/>
            <a:ext cx="3448050" cy="24955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38" name="Google Shape;138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71975" y="2490787"/>
            <a:ext cx="3448050" cy="24955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39" name="Google Shape;139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058150" y="2490787"/>
            <a:ext cx="3448050" cy="249555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17"/>
          <p:cNvSpPr txBox="1"/>
          <p:nvPr/>
        </p:nvSpPr>
        <p:spPr>
          <a:xfrm>
            <a:off x="933450" y="3338512"/>
            <a:ext cx="3100387" cy="371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950" u="none" cap="none" strike="noStrike">
                <a:solidFill>
                  <a:srgbClr val="F59E0B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Calidad Intrínseca</a:t>
            </a:r>
            <a:endParaRPr/>
          </a:p>
        </p:txBody>
      </p:sp>
      <p:sp>
        <p:nvSpPr>
          <p:cNvPr id="141" name="Google Shape;141;p17"/>
          <p:cNvSpPr txBox="1"/>
          <p:nvPr/>
        </p:nvSpPr>
        <p:spPr>
          <a:xfrm>
            <a:off x="933450" y="3852862"/>
            <a:ext cx="2952750" cy="771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Alineación precisa entre el producto real elaborado y las expectativas de uso/servicio deseadas por el cliente.</a:t>
            </a:r>
            <a:endParaRPr/>
          </a:p>
        </p:txBody>
      </p:sp>
      <p:sp>
        <p:nvSpPr>
          <p:cNvPr id="142" name="Google Shape;142;p17"/>
          <p:cNvSpPr txBox="1"/>
          <p:nvPr/>
        </p:nvSpPr>
        <p:spPr>
          <a:xfrm>
            <a:off x="4619625" y="3338512"/>
            <a:ext cx="3100387" cy="371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950" u="none" cap="none" strike="noStrike">
                <a:solidFill>
                  <a:srgbClr val="F59E0B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Precio / Costo</a:t>
            </a:r>
            <a:endParaRPr/>
          </a:p>
        </p:txBody>
      </p:sp>
      <p:sp>
        <p:nvSpPr>
          <p:cNvPr id="143" name="Google Shape;143;p17"/>
          <p:cNvSpPr txBox="1"/>
          <p:nvPr/>
        </p:nvSpPr>
        <p:spPr>
          <a:xfrm>
            <a:off x="4619625" y="3852862"/>
            <a:ext cx="2952750" cy="771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Valor monetario óptimo que el cliente decide abonar, directamente sostenido por un costo operativo competitivo.</a:t>
            </a:r>
            <a:endParaRPr/>
          </a:p>
        </p:txBody>
      </p:sp>
      <p:sp>
        <p:nvSpPr>
          <p:cNvPr id="144" name="Google Shape;144;p17"/>
          <p:cNvSpPr txBox="1"/>
          <p:nvPr/>
        </p:nvSpPr>
        <p:spPr>
          <a:xfrm>
            <a:off x="8305800" y="3338512"/>
            <a:ext cx="3100387" cy="371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950" u="none" cap="none" strike="noStrike">
                <a:solidFill>
                  <a:srgbClr val="F59E0B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Entrega y Soporte</a:t>
            </a:r>
            <a:endParaRPr/>
          </a:p>
        </p:txBody>
      </p:sp>
      <p:sp>
        <p:nvSpPr>
          <p:cNvPr id="145" name="Google Shape;145;p17"/>
          <p:cNvSpPr txBox="1"/>
          <p:nvPr/>
        </p:nvSpPr>
        <p:spPr>
          <a:xfrm>
            <a:off x="8305800" y="3852862"/>
            <a:ext cx="2952750" cy="771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Garantía de distribución en el tiempo exacto de demanda y robustez del servicio de postventa.</a:t>
            </a:r>
            <a:endParaRPr/>
          </a:p>
        </p:txBody>
      </p:sp>
      <p:pic>
        <p:nvPicPr>
          <p:cNvPr descr="image.png" id="146" name="Google Shape;146;p1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33450" y="2776537"/>
            <a:ext cx="428625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47" name="Google Shape;147;p1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619625" y="2776537"/>
            <a:ext cx="38100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48" name="Google Shape;148;p1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305800" y="2776537"/>
            <a:ext cx="47625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7"/>
          <p:cNvSpPr txBox="1"/>
          <p:nvPr/>
        </p:nvSpPr>
        <p:spPr>
          <a:xfrm>
            <a:off x="828675" y="495300"/>
            <a:ext cx="112113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50" u="none" cap="none" strike="noStrike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Factores Claves de Éxito </a:t>
            </a:r>
            <a:endParaRPr/>
          </a:p>
        </p:txBody>
      </p:sp>
      <p:sp>
        <p:nvSpPr>
          <p:cNvPr id="150" name="Google Shape;150;p17"/>
          <p:cNvSpPr/>
          <p:nvPr/>
        </p:nvSpPr>
        <p:spPr>
          <a:xfrm>
            <a:off x="685800" y="495300"/>
            <a:ext cx="47625" cy="542925"/>
          </a:xfrm>
          <a:prstGeom prst="rect">
            <a:avLst/>
          </a:prstGeom>
          <a:solidFill>
            <a:srgbClr val="F59E0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17"/>
          <p:cNvSpPr txBox="1"/>
          <p:nvPr/>
        </p:nvSpPr>
        <p:spPr>
          <a:xfrm>
            <a:off x="5391150" y="5962650"/>
            <a:ext cx="76200" cy="161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50" u="none" cap="none" strike="noStrik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5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F172A"/>
        </a:solid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56" name="Google Shape;156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57" name="Google Shape;157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5800" y="2250281"/>
            <a:ext cx="5219700" cy="29765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58" name="Google Shape;158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86500" y="2250281"/>
            <a:ext cx="5219700" cy="2976562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18"/>
          <p:cNvSpPr txBox="1"/>
          <p:nvPr/>
        </p:nvSpPr>
        <p:spPr>
          <a:xfrm>
            <a:off x="981075" y="2545556"/>
            <a:ext cx="4860607" cy="371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950" u="none" cap="none" strike="noStrike">
                <a:solidFill>
                  <a:srgbClr val="F59E0B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Estado Mental</a:t>
            </a:r>
            <a:endParaRPr/>
          </a:p>
        </p:txBody>
      </p:sp>
      <p:sp>
        <p:nvSpPr>
          <p:cNvPr id="160" name="Google Shape;160;p18"/>
          <p:cNvSpPr txBox="1"/>
          <p:nvPr/>
        </p:nvSpPr>
        <p:spPr>
          <a:xfrm>
            <a:off x="981075" y="3059906"/>
            <a:ext cx="46293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Según la Agencia Europea de Productividad (EPA, 1959):</a:t>
            </a:r>
            <a:endParaRPr/>
          </a:p>
        </p:txBody>
      </p:sp>
      <p:sp>
        <p:nvSpPr>
          <p:cNvPr id="161" name="Google Shape;161;p18"/>
          <p:cNvSpPr txBox="1"/>
          <p:nvPr/>
        </p:nvSpPr>
        <p:spPr>
          <a:xfrm>
            <a:off x="981075" y="3688556"/>
            <a:ext cx="4629150" cy="771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350" u="none" cap="none" strike="noStrike">
                <a:solidFill>
                  <a:srgbClr val="F59E0B"/>
                </a:solidFill>
                <a:latin typeface="Lato"/>
                <a:ea typeface="Lato"/>
                <a:cs typeface="Lato"/>
                <a:sym typeface="Lato"/>
              </a:rPr>
              <a:t>"Productividad es un estado del pensamiento. Es una firme convicción en el progreso de la humanidad, orientada a hacer mejor hoy lo de ayer."</a:t>
            </a:r>
            <a:endParaRPr/>
          </a:p>
        </p:txBody>
      </p:sp>
      <p:sp>
        <p:nvSpPr>
          <p:cNvPr id="162" name="Google Shape;162;p18"/>
          <p:cNvSpPr txBox="1"/>
          <p:nvPr/>
        </p:nvSpPr>
        <p:spPr>
          <a:xfrm>
            <a:off x="6581775" y="2545556"/>
            <a:ext cx="4860607" cy="371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950" u="none" cap="none" strike="noStrike">
                <a:solidFill>
                  <a:srgbClr val="F59E0B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Enfoque Práctico</a:t>
            </a:r>
            <a:endParaRPr/>
          </a:p>
        </p:txBody>
      </p:sp>
      <p:sp>
        <p:nvSpPr>
          <p:cNvPr id="163" name="Google Shape;163;p18"/>
          <p:cNvSpPr txBox="1"/>
          <p:nvPr/>
        </p:nvSpPr>
        <p:spPr>
          <a:xfrm>
            <a:off x="6581775" y="3059906"/>
            <a:ext cx="462915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La dirección de operaciones debe estructurar un entorno dinámico enfocado en la mejora continua:</a:t>
            </a:r>
            <a:endParaRPr/>
          </a:p>
        </p:txBody>
      </p:sp>
      <p:sp>
        <p:nvSpPr>
          <p:cNvPr id="164" name="Google Shape;164;p18"/>
          <p:cNvSpPr txBox="1"/>
          <p:nvPr/>
        </p:nvSpPr>
        <p:spPr>
          <a:xfrm>
            <a:off x="6915150" y="3688556"/>
            <a:ext cx="4295775" cy="2714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99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25" u="none" cap="none" strike="noStrike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Reducir tiempos improductivos.</a:t>
            </a:r>
            <a:endParaRPr/>
          </a:p>
        </p:txBody>
      </p:sp>
      <p:sp>
        <p:nvSpPr>
          <p:cNvPr id="165" name="Google Shape;165;p18"/>
          <p:cNvSpPr txBox="1"/>
          <p:nvPr/>
        </p:nvSpPr>
        <p:spPr>
          <a:xfrm>
            <a:off x="6915150" y="4102893"/>
            <a:ext cx="4295775" cy="2714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99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25" u="none" cap="none" strike="noStrike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Eliminar el desperdicio operativo.</a:t>
            </a:r>
            <a:endParaRPr/>
          </a:p>
        </p:txBody>
      </p:sp>
      <p:sp>
        <p:nvSpPr>
          <p:cNvPr id="166" name="Google Shape;166;p18"/>
          <p:cNvSpPr txBox="1"/>
          <p:nvPr/>
        </p:nvSpPr>
        <p:spPr>
          <a:xfrm>
            <a:off x="6915150" y="4517231"/>
            <a:ext cx="4295775" cy="2714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99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25" u="none" cap="none" strike="noStrike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Calidad intrínseca total.</a:t>
            </a:r>
            <a:endParaRPr/>
          </a:p>
        </p:txBody>
      </p:sp>
      <p:pic>
        <p:nvPicPr>
          <p:cNvPr descr="image.png" id="167" name="Google Shape;167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81775" y="3721893"/>
            <a:ext cx="190500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68" name="Google Shape;168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81775" y="4136231"/>
            <a:ext cx="190500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69" name="Google Shape;169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81775" y="4550568"/>
            <a:ext cx="190500" cy="200025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8"/>
          <p:cNvSpPr txBox="1"/>
          <p:nvPr/>
        </p:nvSpPr>
        <p:spPr>
          <a:xfrm>
            <a:off x="828675" y="495300"/>
            <a:ext cx="11211401" cy="542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50" u="none" cap="none" strike="noStrike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La Productividad como Actitud</a:t>
            </a:r>
            <a:endParaRPr/>
          </a:p>
        </p:txBody>
      </p:sp>
      <p:sp>
        <p:nvSpPr>
          <p:cNvPr id="171" name="Google Shape;171;p18"/>
          <p:cNvSpPr/>
          <p:nvPr/>
        </p:nvSpPr>
        <p:spPr>
          <a:xfrm>
            <a:off x="685800" y="495300"/>
            <a:ext cx="47625" cy="542925"/>
          </a:xfrm>
          <a:prstGeom prst="rect">
            <a:avLst/>
          </a:prstGeom>
          <a:solidFill>
            <a:srgbClr val="F59E0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18"/>
          <p:cNvSpPr txBox="1"/>
          <p:nvPr/>
        </p:nvSpPr>
        <p:spPr>
          <a:xfrm>
            <a:off x="5391150" y="5962650"/>
            <a:ext cx="76200" cy="161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50" u="none" cap="none" strike="noStrik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4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19"/>
          <p:cNvSpPr/>
          <p:nvPr/>
        </p:nvSpPr>
        <p:spPr>
          <a:xfrm>
            <a:off x="685800" y="495300"/>
            <a:ext cx="47700" cy="543000"/>
          </a:xfrm>
          <a:prstGeom prst="rect">
            <a:avLst/>
          </a:prstGeom>
          <a:solidFill>
            <a:srgbClr val="F59E0B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19"/>
          <p:cNvSpPr txBox="1"/>
          <p:nvPr/>
        </p:nvSpPr>
        <p:spPr>
          <a:xfrm>
            <a:off x="828675" y="495300"/>
            <a:ext cx="104775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8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Modelo Productivo: Ciclo de Vida</a:t>
            </a:r>
            <a:endParaRPr b="0" sz="28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80" name="Google Shape;180;p19"/>
          <p:cNvSpPr txBox="1"/>
          <p:nvPr/>
        </p:nvSpPr>
        <p:spPr>
          <a:xfrm>
            <a:off x="685800" y="1190625"/>
            <a:ext cx="108204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400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Aplicable en un mercado concreto, tanto a un producto+servicio en particular como a todo un sector.</a:t>
            </a:r>
            <a:endParaRPr b="0" sz="1400">
              <a:solidFill>
                <a:srgbClr val="CBD5E1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181" name="Google Shape;181;p19"/>
          <p:cNvGrpSpPr/>
          <p:nvPr/>
        </p:nvGrpSpPr>
        <p:grpSpPr>
          <a:xfrm>
            <a:off x="685800" y="1905000"/>
            <a:ext cx="2571900" cy="3333900"/>
            <a:chOff x="685800" y="1905000"/>
            <a:chExt cx="2571900" cy="3333900"/>
          </a:xfrm>
        </p:grpSpPr>
        <p:sp>
          <p:nvSpPr>
            <p:cNvPr id="182" name="Google Shape;182;p19"/>
            <p:cNvSpPr/>
            <p:nvPr/>
          </p:nvSpPr>
          <p:spPr>
            <a:xfrm>
              <a:off x="685800" y="1905000"/>
              <a:ext cx="2571900" cy="3333900"/>
            </a:xfrm>
            <a:prstGeom prst="roundRect">
              <a:avLst>
                <a:gd fmla="val 4444" name="adj"/>
              </a:avLst>
            </a:prstGeom>
            <a:solidFill>
              <a:srgbClr val="1E293B">
                <a:alpha val="80000"/>
              </a:srgbClr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19"/>
            <p:cNvSpPr txBox="1"/>
            <p:nvPr/>
          </p:nvSpPr>
          <p:spPr>
            <a:xfrm>
              <a:off x="685800" y="1905000"/>
              <a:ext cx="2571900" cy="333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en-US" sz="1800">
                  <a:solidFill>
                    <a:srgbClr val="F59E0B"/>
                  </a:solidFill>
                  <a:latin typeface="Poppins SemiBold"/>
                  <a:ea typeface="Poppins SemiBold"/>
                  <a:cs typeface="Poppins SemiBold"/>
                  <a:sym typeface="Poppins SemiBold"/>
                </a:rPr>
                <a:t>01. Introducción</a:t>
              </a:r>
              <a:endParaRPr b="0" sz="1800">
                <a:solidFill>
                  <a:srgbClr val="F59E0B"/>
                </a:solidFill>
                <a:latin typeface="Poppins SemiBold"/>
                <a:ea typeface="Poppins SemiBold"/>
                <a:cs typeface="Poppins SemiBold"/>
                <a:sym typeface="Poppins SemiBold"/>
              </a:endParaRPr>
            </a:p>
            <a:p>
              <a:pPr indent="0" lvl="0" marL="0" rtl="0" algn="l">
                <a:spcBef>
                  <a:spcPts val="150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CBD5E1"/>
                  </a:solidFill>
                  <a:latin typeface="Lato"/>
                  <a:ea typeface="Lato"/>
                  <a:cs typeface="Lato"/>
                  <a:sym typeface="Lato"/>
                </a:rPr>
                <a:t>Implica el desarrollo inicial del producto o servicio.</a:t>
              </a:r>
              <a:endParaRPr sz="1200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184" name="Google Shape;184;p19"/>
          <p:cNvGrpSpPr/>
          <p:nvPr/>
        </p:nvGrpSpPr>
        <p:grpSpPr>
          <a:xfrm>
            <a:off x="3448050" y="1905000"/>
            <a:ext cx="2571900" cy="3333900"/>
            <a:chOff x="3448050" y="1905000"/>
            <a:chExt cx="2571900" cy="3333900"/>
          </a:xfrm>
        </p:grpSpPr>
        <p:sp>
          <p:nvSpPr>
            <p:cNvPr id="185" name="Google Shape;185;p19"/>
            <p:cNvSpPr/>
            <p:nvPr/>
          </p:nvSpPr>
          <p:spPr>
            <a:xfrm>
              <a:off x="3448050" y="1905000"/>
              <a:ext cx="2571900" cy="3333900"/>
            </a:xfrm>
            <a:prstGeom prst="roundRect">
              <a:avLst>
                <a:gd fmla="val 4444" name="adj"/>
              </a:avLst>
            </a:prstGeom>
            <a:solidFill>
              <a:srgbClr val="1E293B">
                <a:alpha val="80000"/>
              </a:srgbClr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19"/>
            <p:cNvSpPr txBox="1"/>
            <p:nvPr/>
          </p:nvSpPr>
          <p:spPr>
            <a:xfrm>
              <a:off x="3448050" y="1905000"/>
              <a:ext cx="2571900" cy="333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en-US" sz="1800">
                  <a:solidFill>
                    <a:srgbClr val="F59E0B"/>
                  </a:solidFill>
                  <a:latin typeface="Poppins SemiBold"/>
                  <a:ea typeface="Poppins SemiBold"/>
                  <a:cs typeface="Poppins SemiBold"/>
                  <a:sym typeface="Poppins SemiBold"/>
                </a:rPr>
                <a:t>02. Crecimiento</a:t>
              </a:r>
              <a:endParaRPr b="0" sz="1800">
                <a:solidFill>
                  <a:srgbClr val="F59E0B"/>
                </a:solidFill>
                <a:latin typeface="Poppins SemiBold"/>
                <a:ea typeface="Poppins SemiBold"/>
                <a:cs typeface="Poppins SemiBold"/>
                <a:sym typeface="Poppins SemiBold"/>
              </a:endParaRPr>
            </a:p>
            <a:p>
              <a:pPr indent="0" lvl="0" marL="0" rtl="0" algn="l">
                <a:spcBef>
                  <a:spcPts val="150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CBD5E1"/>
                  </a:solidFill>
                  <a:latin typeface="Lato"/>
                  <a:ea typeface="Lato"/>
                  <a:cs typeface="Lato"/>
                  <a:sym typeface="Lato"/>
                </a:rPr>
                <a:t>Implica fundamentalmente la diferenciación en el mercado.</a:t>
              </a:r>
              <a:endParaRPr sz="1200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187" name="Google Shape;187;p19"/>
          <p:cNvGrpSpPr/>
          <p:nvPr/>
        </p:nvGrpSpPr>
        <p:grpSpPr>
          <a:xfrm>
            <a:off x="6210300" y="1905000"/>
            <a:ext cx="2571900" cy="3333900"/>
            <a:chOff x="6210300" y="1905000"/>
            <a:chExt cx="2571900" cy="3333900"/>
          </a:xfrm>
        </p:grpSpPr>
        <p:sp>
          <p:nvSpPr>
            <p:cNvPr id="188" name="Google Shape;188;p19"/>
            <p:cNvSpPr/>
            <p:nvPr/>
          </p:nvSpPr>
          <p:spPr>
            <a:xfrm>
              <a:off x="6210300" y="1905000"/>
              <a:ext cx="2571900" cy="3333900"/>
            </a:xfrm>
            <a:prstGeom prst="roundRect">
              <a:avLst>
                <a:gd fmla="val 4444" name="adj"/>
              </a:avLst>
            </a:prstGeom>
            <a:solidFill>
              <a:srgbClr val="1E293B">
                <a:alpha val="80000"/>
              </a:srgbClr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19"/>
            <p:cNvSpPr txBox="1"/>
            <p:nvPr/>
          </p:nvSpPr>
          <p:spPr>
            <a:xfrm>
              <a:off x="6210300" y="1905000"/>
              <a:ext cx="2571900" cy="333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en-US" sz="1800">
                  <a:solidFill>
                    <a:srgbClr val="F59E0B"/>
                  </a:solidFill>
                  <a:latin typeface="Poppins SemiBold"/>
                  <a:ea typeface="Poppins SemiBold"/>
                  <a:cs typeface="Poppins SemiBold"/>
                  <a:sym typeface="Poppins SemiBold"/>
                </a:rPr>
                <a:t>03. Madurez</a:t>
              </a:r>
              <a:endParaRPr b="0" sz="1800">
                <a:solidFill>
                  <a:srgbClr val="F59E0B"/>
                </a:solidFill>
                <a:latin typeface="Poppins SemiBold"/>
                <a:ea typeface="Poppins SemiBold"/>
                <a:cs typeface="Poppins SemiBold"/>
                <a:sym typeface="Poppins SemiBold"/>
              </a:endParaRPr>
            </a:p>
            <a:p>
              <a:pPr indent="0" lvl="0" marL="0" rtl="0" algn="l">
                <a:spcBef>
                  <a:spcPts val="150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CBD5E1"/>
                  </a:solidFill>
                  <a:latin typeface="Lato"/>
                  <a:ea typeface="Lato"/>
                  <a:cs typeface="Lato"/>
                  <a:sym typeface="Lato"/>
                </a:rPr>
                <a:t>Refinamiento del proceso de producción desde un punto de vista de la calidad y la flexibilidad.</a:t>
              </a:r>
              <a:endParaRPr sz="1200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190" name="Google Shape;190;p19"/>
          <p:cNvGrpSpPr/>
          <p:nvPr/>
        </p:nvGrpSpPr>
        <p:grpSpPr>
          <a:xfrm>
            <a:off x="8972550" y="1905000"/>
            <a:ext cx="2571900" cy="3333900"/>
            <a:chOff x="8972550" y="1905000"/>
            <a:chExt cx="2571900" cy="3333900"/>
          </a:xfrm>
        </p:grpSpPr>
        <p:sp>
          <p:nvSpPr>
            <p:cNvPr id="191" name="Google Shape;191;p19"/>
            <p:cNvSpPr/>
            <p:nvPr/>
          </p:nvSpPr>
          <p:spPr>
            <a:xfrm>
              <a:off x="8972550" y="1905000"/>
              <a:ext cx="2571900" cy="3333900"/>
            </a:xfrm>
            <a:prstGeom prst="roundRect">
              <a:avLst>
                <a:gd fmla="val 4444" name="adj"/>
              </a:avLst>
            </a:prstGeom>
            <a:solidFill>
              <a:srgbClr val="1E293B">
                <a:alpha val="80000"/>
              </a:srgbClr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19"/>
            <p:cNvSpPr txBox="1"/>
            <p:nvPr/>
          </p:nvSpPr>
          <p:spPr>
            <a:xfrm>
              <a:off x="8972550" y="1905000"/>
              <a:ext cx="2571900" cy="333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en-US" sz="1800">
                  <a:solidFill>
                    <a:srgbClr val="F59E0B"/>
                  </a:solidFill>
                  <a:latin typeface="Poppins SemiBold"/>
                  <a:ea typeface="Poppins SemiBold"/>
                  <a:cs typeface="Poppins SemiBold"/>
                  <a:sym typeface="Poppins SemiBold"/>
                </a:rPr>
                <a:t>04. Ocaso</a:t>
              </a:r>
              <a:endParaRPr b="0" sz="1800">
                <a:solidFill>
                  <a:srgbClr val="F59E0B"/>
                </a:solidFill>
                <a:latin typeface="Poppins SemiBold"/>
                <a:ea typeface="Poppins SemiBold"/>
                <a:cs typeface="Poppins SemiBold"/>
                <a:sym typeface="Poppins SemiBold"/>
              </a:endParaRPr>
            </a:p>
            <a:p>
              <a:pPr indent="0" lvl="0" marL="0" rtl="0" algn="l">
                <a:spcBef>
                  <a:spcPts val="150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CBD5E1"/>
                  </a:solidFill>
                  <a:latin typeface="Lato"/>
                  <a:ea typeface="Lato"/>
                  <a:cs typeface="Lato"/>
                  <a:sym typeface="Lato"/>
                </a:rPr>
                <a:t>Cuando la productividad del proceso es más importante; implica una reducción del coste ante la competencia por un mercado que ya no crece.</a:t>
              </a:r>
              <a:endParaRPr sz="1200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97" name="Google Shape;197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98" name="Google Shape;198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" y="1571625"/>
            <a:ext cx="11049000" cy="5257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99" name="Google Shape;199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1500" y="6410325"/>
            <a:ext cx="110490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0"/>
          <p:cNvSpPr txBox="1"/>
          <p:nvPr/>
        </p:nvSpPr>
        <p:spPr>
          <a:xfrm>
            <a:off x="571500" y="1762125"/>
            <a:ext cx="11049000" cy="2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Evolución de las Ventas y Utilidades a través del tiempo</a:t>
            </a:r>
            <a:endParaRPr/>
          </a:p>
        </p:txBody>
      </p:sp>
      <p:sp>
        <p:nvSpPr>
          <p:cNvPr id="201" name="Google Shape;201;p20"/>
          <p:cNvSpPr txBox="1"/>
          <p:nvPr/>
        </p:nvSpPr>
        <p:spPr>
          <a:xfrm>
            <a:off x="3448050" y="6472237"/>
            <a:ext cx="2162175" cy="20478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Ventas netas estimadas</a:t>
            </a:r>
            <a:endParaRPr/>
          </a:p>
        </p:txBody>
      </p:sp>
      <p:sp>
        <p:nvSpPr>
          <p:cNvPr id="202" name="Google Shape;202;p20"/>
          <p:cNvSpPr txBox="1"/>
          <p:nvPr/>
        </p:nvSpPr>
        <p:spPr>
          <a:xfrm>
            <a:off x="6181725" y="6410325"/>
            <a:ext cx="29433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Inersióinicial alta en introducción</a:t>
            </a:r>
            <a:endParaRPr/>
          </a:p>
        </p:txBody>
      </p:sp>
      <p:sp>
        <p:nvSpPr>
          <p:cNvPr id="203" name="Google Shape;203;p20"/>
          <p:cNvSpPr/>
          <p:nvPr/>
        </p:nvSpPr>
        <p:spPr>
          <a:xfrm>
            <a:off x="3305175" y="6472237"/>
            <a:ext cx="142800" cy="142800"/>
          </a:xfrm>
          <a:prstGeom prst="roundRect">
            <a:avLst>
              <a:gd fmla="val 50000" name="adj"/>
            </a:avLst>
          </a:prstGeom>
          <a:solidFill>
            <a:srgbClr val="00214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20"/>
          <p:cNvSpPr txBox="1"/>
          <p:nvPr/>
        </p:nvSpPr>
        <p:spPr>
          <a:xfrm>
            <a:off x="762000" y="571500"/>
            <a:ext cx="11401425" cy="619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00" u="none" cap="none" strike="noStrike">
                <a:solidFill>
                  <a:srgbClr val="002147"/>
                </a:solidFill>
                <a:latin typeface="Poppins"/>
                <a:ea typeface="Poppins"/>
                <a:cs typeface="Poppins"/>
                <a:sym typeface="Poppins"/>
              </a:rPr>
              <a:t>Ciclo de Vida del Producto</a:t>
            </a:r>
            <a:endParaRPr/>
          </a:p>
        </p:txBody>
      </p:sp>
      <p:sp>
        <p:nvSpPr>
          <p:cNvPr id="205" name="Google Shape;205;p20"/>
          <p:cNvSpPr/>
          <p:nvPr/>
        </p:nvSpPr>
        <p:spPr>
          <a:xfrm>
            <a:off x="571500" y="571500"/>
            <a:ext cx="76200" cy="619125"/>
          </a:xfrm>
          <a:prstGeom prst="rect">
            <a:avLst/>
          </a:prstGeom>
          <a:solidFill>
            <a:srgbClr val="C5A05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AFC"/>
        </a:solidFill>
      </p:bgPr>
    </p:bg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210" name="Google Shape;210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21"/>
          <p:cNvSpPr txBox="1"/>
          <p:nvPr/>
        </p:nvSpPr>
        <p:spPr>
          <a:xfrm>
            <a:off x="295275" y="3429000"/>
            <a:ext cx="116016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500" u="none" cap="none" strike="noStrike">
                <a:solidFill>
                  <a:srgbClr val="002147"/>
                </a:solidFill>
                <a:latin typeface="Poppins"/>
                <a:ea typeface="Poppins"/>
                <a:cs typeface="Poppins"/>
                <a:sym typeface="Poppins"/>
              </a:rPr>
              <a:t>Capacidad y Ubicación</a:t>
            </a:r>
            <a:endParaRPr/>
          </a:p>
        </p:txBody>
      </p:sp>
      <p:sp>
        <p:nvSpPr>
          <p:cNvPr id="212" name="Google Shape;212;p21"/>
          <p:cNvSpPr/>
          <p:nvPr/>
        </p:nvSpPr>
        <p:spPr>
          <a:xfrm>
            <a:off x="5619825" y="4748900"/>
            <a:ext cx="952500" cy="47700"/>
          </a:xfrm>
          <a:prstGeom prst="rect">
            <a:avLst/>
          </a:prstGeom>
          <a:solidFill>
            <a:srgbClr val="00214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21"/>
          <p:cNvSpPr txBox="1"/>
          <p:nvPr/>
        </p:nvSpPr>
        <p:spPr>
          <a:xfrm>
            <a:off x="1923475" y="6185000"/>
            <a:ext cx="88347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Gestión de la productividad, tipos de capacidad y factores clave para la localización de operaciones.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