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9" r:id="rId13"/>
    <p:sldId id="266" r:id="rId14"/>
    <p:sldId id="267"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81" d="100"/>
          <a:sy n="81" d="100"/>
        </p:scale>
        <p:origin x="75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A69A4A-8F39-45BF-96F2-F75AFA823A89}" type="doc">
      <dgm:prSet loTypeId="urn:microsoft.com/office/officeart/2005/8/layout/gear1" loCatId="relationship" qsTypeId="urn:microsoft.com/office/officeart/2005/8/quickstyle/simple1" qsCatId="simple" csTypeId="urn:microsoft.com/office/officeart/2005/8/colors/accent1_2" csCatId="accent1" phldr="1"/>
      <dgm:spPr/>
    </dgm:pt>
    <dgm:pt modelId="{120B8DA1-27A8-486D-88B6-CFFE8E31456B}">
      <dgm:prSet phldrT="[Texto]" custT="1"/>
      <dgm:spPr/>
      <dgm:t>
        <a:bodyPr/>
        <a:lstStyle/>
        <a:p>
          <a:r>
            <a:rPr lang="es-ES" sz="2400" dirty="0">
              <a:solidFill>
                <a:schemeClr val="bg2">
                  <a:lumMod val="50000"/>
                </a:schemeClr>
              </a:solidFill>
            </a:rPr>
            <a:t>Operario/auxiliar</a:t>
          </a:r>
          <a:endParaRPr lang="es-AR" sz="2400" dirty="0">
            <a:solidFill>
              <a:schemeClr val="bg2">
                <a:lumMod val="50000"/>
              </a:schemeClr>
            </a:solidFill>
          </a:endParaRPr>
        </a:p>
      </dgm:t>
    </dgm:pt>
    <dgm:pt modelId="{045CEB51-532E-455B-A00F-19C96DACD939}" type="parTrans" cxnId="{2261D721-4622-4783-A9A2-A3259EB6A1A0}">
      <dgm:prSet/>
      <dgm:spPr/>
      <dgm:t>
        <a:bodyPr/>
        <a:lstStyle/>
        <a:p>
          <a:endParaRPr lang="es-AR"/>
        </a:p>
      </dgm:t>
    </dgm:pt>
    <dgm:pt modelId="{5D36E200-FEE4-465F-AEED-84DDC2013E67}" type="sibTrans" cxnId="{2261D721-4622-4783-A9A2-A3259EB6A1A0}">
      <dgm:prSet/>
      <dgm:spPr/>
      <dgm:t>
        <a:bodyPr/>
        <a:lstStyle/>
        <a:p>
          <a:endParaRPr lang="es-AR"/>
        </a:p>
      </dgm:t>
    </dgm:pt>
    <dgm:pt modelId="{79B28E36-5C47-4E71-97E2-AD2FF8E0552B}">
      <dgm:prSet phldrT="[Texto]" custT="1"/>
      <dgm:spPr/>
      <dgm:t>
        <a:bodyPr/>
        <a:lstStyle/>
        <a:p>
          <a:r>
            <a:rPr lang="es-ES" sz="2000" dirty="0">
              <a:solidFill>
                <a:schemeClr val="bg2">
                  <a:lumMod val="50000"/>
                </a:schemeClr>
              </a:solidFill>
            </a:rPr>
            <a:t>Mandos</a:t>
          </a:r>
          <a:r>
            <a:rPr lang="es-ES" sz="2000" dirty="0"/>
            <a:t> </a:t>
          </a:r>
          <a:r>
            <a:rPr lang="es-ES" sz="2000" dirty="0">
              <a:solidFill>
                <a:schemeClr val="bg2">
                  <a:lumMod val="50000"/>
                </a:schemeClr>
              </a:solidFill>
            </a:rPr>
            <a:t>medios</a:t>
          </a:r>
          <a:endParaRPr lang="es-AR" sz="2000" dirty="0">
            <a:solidFill>
              <a:schemeClr val="bg2">
                <a:lumMod val="50000"/>
              </a:schemeClr>
            </a:solidFill>
          </a:endParaRPr>
        </a:p>
      </dgm:t>
    </dgm:pt>
    <dgm:pt modelId="{C875BA5B-D35B-4BDB-97A7-88770F4E1D59}" type="parTrans" cxnId="{6B45B29B-5ACB-48C7-94CD-9D109EEF35C8}">
      <dgm:prSet/>
      <dgm:spPr/>
      <dgm:t>
        <a:bodyPr/>
        <a:lstStyle/>
        <a:p>
          <a:endParaRPr lang="es-AR"/>
        </a:p>
      </dgm:t>
    </dgm:pt>
    <dgm:pt modelId="{D0A15102-D6A7-4E4F-9EE7-C8AFCD18927C}" type="sibTrans" cxnId="{6B45B29B-5ACB-48C7-94CD-9D109EEF35C8}">
      <dgm:prSet/>
      <dgm:spPr/>
      <dgm:t>
        <a:bodyPr/>
        <a:lstStyle/>
        <a:p>
          <a:endParaRPr lang="es-AR"/>
        </a:p>
      </dgm:t>
    </dgm:pt>
    <dgm:pt modelId="{403A862F-108C-43A9-90E9-D86AA7D83A2D}">
      <dgm:prSet phldrT="[Texto]" custT="1"/>
      <dgm:spPr/>
      <dgm:t>
        <a:bodyPr/>
        <a:lstStyle/>
        <a:p>
          <a:r>
            <a:rPr lang="es-ES" sz="2400" dirty="0">
              <a:solidFill>
                <a:schemeClr val="bg2">
                  <a:lumMod val="50000"/>
                </a:schemeClr>
              </a:solidFill>
            </a:rPr>
            <a:t>jefes</a:t>
          </a:r>
          <a:endParaRPr lang="es-AR" sz="1500" dirty="0">
            <a:solidFill>
              <a:schemeClr val="bg2">
                <a:lumMod val="50000"/>
              </a:schemeClr>
            </a:solidFill>
          </a:endParaRPr>
        </a:p>
      </dgm:t>
    </dgm:pt>
    <dgm:pt modelId="{1472B8AD-7D07-42C8-9A18-8D3345FB91B6}" type="parTrans" cxnId="{F8B8DEE9-4D1E-42E0-87AB-1EE0BC00963B}">
      <dgm:prSet/>
      <dgm:spPr/>
      <dgm:t>
        <a:bodyPr/>
        <a:lstStyle/>
        <a:p>
          <a:endParaRPr lang="es-AR"/>
        </a:p>
      </dgm:t>
    </dgm:pt>
    <dgm:pt modelId="{EE161340-564B-4927-971F-823169128AE4}" type="sibTrans" cxnId="{F8B8DEE9-4D1E-42E0-87AB-1EE0BC00963B}">
      <dgm:prSet/>
      <dgm:spPr/>
      <dgm:t>
        <a:bodyPr/>
        <a:lstStyle/>
        <a:p>
          <a:endParaRPr lang="es-AR"/>
        </a:p>
      </dgm:t>
    </dgm:pt>
    <dgm:pt modelId="{9DBEDAEB-6352-4F88-BE31-36F4AD78D248}" type="pres">
      <dgm:prSet presAssocID="{96A69A4A-8F39-45BF-96F2-F75AFA823A89}" presName="composite" presStyleCnt="0">
        <dgm:presLayoutVars>
          <dgm:chMax val="3"/>
          <dgm:animLvl val="lvl"/>
          <dgm:resizeHandles val="exact"/>
        </dgm:presLayoutVars>
      </dgm:prSet>
      <dgm:spPr/>
    </dgm:pt>
    <dgm:pt modelId="{CD9D1571-1749-46FA-BCA1-E1FF94A197C7}" type="pres">
      <dgm:prSet presAssocID="{120B8DA1-27A8-486D-88B6-CFFE8E31456B}" presName="gear1" presStyleLbl="node1" presStyleIdx="0" presStyleCnt="3" custLinFactNeighborX="-1498" custLinFactNeighborY="-749">
        <dgm:presLayoutVars>
          <dgm:chMax val="1"/>
          <dgm:bulletEnabled val="1"/>
        </dgm:presLayoutVars>
      </dgm:prSet>
      <dgm:spPr/>
    </dgm:pt>
    <dgm:pt modelId="{35CA4B99-4A2D-42CF-AD91-8E7F3FDF79EC}" type="pres">
      <dgm:prSet presAssocID="{120B8DA1-27A8-486D-88B6-CFFE8E31456B}" presName="gear1srcNode" presStyleLbl="node1" presStyleIdx="0" presStyleCnt="3"/>
      <dgm:spPr/>
    </dgm:pt>
    <dgm:pt modelId="{6817FD8F-9369-4BB4-9A23-4B73223C7BC7}" type="pres">
      <dgm:prSet presAssocID="{120B8DA1-27A8-486D-88B6-CFFE8E31456B}" presName="gear1dstNode" presStyleLbl="node1" presStyleIdx="0" presStyleCnt="3"/>
      <dgm:spPr/>
    </dgm:pt>
    <dgm:pt modelId="{9555B978-65A0-4675-98F9-18534271183B}" type="pres">
      <dgm:prSet presAssocID="{79B28E36-5C47-4E71-97E2-AD2FF8E0552B}" presName="gear2" presStyleLbl="node1" presStyleIdx="1" presStyleCnt="3">
        <dgm:presLayoutVars>
          <dgm:chMax val="1"/>
          <dgm:bulletEnabled val="1"/>
        </dgm:presLayoutVars>
      </dgm:prSet>
      <dgm:spPr/>
    </dgm:pt>
    <dgm:pt modelId="{FFC7688A-E806-48AE-B3E8-B6BCE5DCF2C6}" type="pres">
      <dgm:prSet presAssocID="{79B28E36-5C47-4E71-97E2-AD2FF8E0552B}" presName="gear2srcNode" presStyleLbl="node1" presStyleIdx="1" presStyleCnt="3"/>
      <dgm:spPr/>
    </dgm:pt>
    <dgm:pt modelId="{06DF8720-F286-44EE-B6C4-485B0294E0A5}" type="pres">
      <dgm:prSet presAssocID="{79B28E36-5C47-4E71-97E2-AD2FF8E0552B}" presName="gear2dstNode" presStyleLbl="node1" presStyleIdx="1" presStyleCnt="3"/>
      <dgm:spPr/>
    </dgm:pt>
    <dgm:pt modelId="{5A34020E-9F8B-45DA-B776-05BA33E0233C}" type="pres">
      <dgm:prSet presAssocID="{403A862F-108C-43A9-90E9-D86AA7D83A2D}" presName="gear3" presStyleLbl="node1" presStyleIdx="2" presStyleCnt="3"/>
      <dgm:spPr/>
    </dgm:pt>
    <dgm:pt modelId="{508E6165-439B-4E51-992E-9FB724F3E03F}" type="pres">
      <dgm:prSet presAssocID="{403A862F-108C-43A9-90E9-D86AA7D83A2D}" presName="gear3tx" presStyleLbl="node1" presStyleIdx="2" presStyleCnt="3">
        <dgm:presLayoutVars>
          <dgm:chMax val="1"/>
          <dgm:bulletEnabled val="1"/>
        </dgm:presLayoutVars>
      </dgm:prSet>
      <dgm:spPr/>
    </dgm:pt>
    <dgm:pt modelId="{624DAC90-F3DB-40F9-B351-6EB69CFDFA8F}" type="pres">
      <dgm:prSet presAssocID="{403A862F-108C-43A9-90E9-D86AA7D83A2D}" presName="gear3srcNode" presStyleLbl="node1" presStyleIdx="2" presStyleCnt="3"/>
      <dgm:spPr/>
    </dgm:pt>
    <dgm:pt modelId="{19E03414-A1C8-48E2-8413-D2C47644EEE6}" type="pres">
      <dgm:prSet presAssocID="{403A862F-108C-43A9-90E9-D86AA7D83A2D}" presName="gear3dstNode" presStyleLbl="node1" presStyleIdx="2" presStyleCnt="3"/>
      <dgm:spPr/>
    </dgm:pt>
    <dgm:pt modelId="{EC6C5379-96F1-4CF4-A108-CDBB94DAD7B0}" type="pres">
      <dgm:prSet presAssocID="{5D36E200-FEE4-465F-AEED-84DDC2013E67}" presName="connector1" presStyleLbl="sibTrans2D1" presStyleIdx="0" presStyleCnt="3"/>
      <dgm:spPr/>
    </dgm:pt>
    <dgm:pt modelId="{BCDA0B77-E316-48CC-8FE2-32120EAE25AB}" type="pres">
      <dgm:prSet presAssocID="{D0A15102-D6A7-4E4F-9EE7-C8AFCD18927C}" presName="connector2" presStyleLbl="sibTrans2D1" presStyleIdx="1" presStyleCnt="3"/>
      <dgm:spPr/>
    </dgm:pt>
    <dgm:pt modelId="{634BCD09-7293-4636-B783-B18CE6D3112C}" type="pres">
      <dgm:prSet presAssocID="{EE161340-564B-4927-971F-823169128AE4}" presName="connector3" presStyleLbl="sibTrans2D1" presStyleIdx="2" presStyleCnt="3"/>
      <dgm:spPr/>
    </dgm:pt>
  </dgm:ptLst>
  <dgm:cxnLst>
    <dgm:cxn modelId="{C7780B21-F2E7-4D65-A132-F79DE901F6C1}" type="presOf" srcId="{403A862F-108C-43A9-90E9-D86AA7D83A2D}" destId="{5A34020E-9F8B-45DA-B776-05BA33E0233C}" srcOrd="0" destOrd="0" presId="urn:microsoft.com/office/officeart/2005/8/layout/gear1"/>
    <dgm:cxn modelId="{2261D721-4622-4783-A9A2-A3259EB6A1A0}" srcId="{96A69A4A-8F39-45BF-96F2-F75AFA823A89}" destId="{120B8DA1-27A8-486D-88B6-CFFE8E31456B}" srcOrd="0" destOrd="0" parTransId="{045CEB51-532E-455B-A00F-19C96DACD939}" sibTransId="{5D36E200-FEE4-465F-AEED-84DDC2013E67}"/>
    <dgm:cxn modelId="{58B8643A-F09E-424B-9AEB-889A0F476A8F}" type="presOf" srcId="{120B8DA1-27A8-486D-88B6-CFFE8E31456B}" destId="{CD9D1571-1749-46FA-BCA1-E1FF94A197C7}" srcOrd="0" destOrd="0" presId="urn:microsoft.com/office/officeart/2005/8/layout/gear1"/>
    <dgm:cxn modelId="{39EE623B-D4D0-4264-B816-8023EC4B11DD}" type="presOf" srcId="{5D36E200-FEE4-465F-AEED-84DDC2013E67}" destId="{EC6C5379-96F1-4CF4-A108-CDBB94DAD7B0}" srcOrd="0" destOrd="0" presId="urn:microsoft.com/office/officeart/2005/8/layout/gear1"/>
    <dgm:cxn modelId="{A69E924C-157E-4007-8B92-47647E98E204}" type="presOf" srcId="{403A862F-108C-43A9-90E9-D86AA7D83A2D}" destId="{508E6165-439B-4E51-992E-9FB724F3E03F}" srcOrd="1" destOrd="0" presId="urn:microsoft.com/office/officeart/2005/8/layout/gear1"/>
    <dgm:cxn modelId="{9C138E7C-1B4B-4B03-9147-71A492EABA28}" type="presOf" srcId="{120B8DA1-27A8-486D-88B6-CFFE8E31456B}" destId="{35CA4B99-4A2D-42CF-AD91-8E7F3FDF79EC}" srcOrd="1" destOrd="0" presId="urn:microsoft.com/office/officeart/2005/8/layout/gear1"/>
    <dgm:cxn modelId="{A4EE8390-9201-4A19-A071-ABFC06F2C197}" type="presOf" srcId="{96A69A4A-8F39-45BF-96F2-F75AFA823A89}" destId="{9DBEDAEB-6352-4F88-BE31-36F4AD78D248}" srcOrd="0" destOrd="0" presId="urn:microsoft.com/office/officeart/2005/8/layout/gear1"/>
    <dgm:cxn modelId="{2F58C791-F982-461C-925B-130A5B666C89}" type="presOf" srcId="{D0A15102-D6A7-4E4F-9EE7-C8AFCD18927C}" destId="{BCDA0B77-E316-48CC-8FE2-32120EAE25AB}" srcOrd="0" destOrd="0" presId="urn:microsoft.com/office/officeart/2005/8/layout/gear1"/>
    <dgm:cxn modelId="{6B45B29B-5ACB-48C7-94CD-9D109EEF35C8}" srcId="{96A69A4A-8F39-45BF-96F2-F75AFA823A89}" destId="{79B28E36-5C47-4E71-97E2-AD2FF8E0552B}" srcOrd="1" destOrd="0" parTransId="{C875BA5B-D35B-4BDB-97A7-88770F4E1D59}" sibTransId="{D0A15102-D6A7-4E4F-9EE7-C8AFCD18927C}"/>
    <dgm:cxn modelId="{1972A2C1-2A26-4DFC-BD67-507F952A5567}" type="presOf" srcId="{79B28E36-5C47-4E71-97E2-AD2FF8E0552B}" destId="{FFC7688A-E806-48AE-B3E8-B6BCE5DCF2C6}" srcOrd="1" destOrd="0" presId="urn:microsoft.com/office/officeart/2005/8/layout/gear1"/>
    <dgm:cxn modelId="{B0001DC4-2C72-46F5-99BC-DDA23AE1D773}" type="presOf" srcId="{79B28E36-5C47-4E71-97E2-AD2FF8E0552B}" destId="{06DF8720-F286-44EE-B6C4-485B0294E0A5}" srcOrd="2" destOrd="0" presId="urn:microsoft.com/office/officeart/2005/8/layout/gear1"/>
    <dgm:cxn modelId="{877F2DCA-B5C2-4248-80C3-883C1D66D340}" type="presOf" srcId="{403A862F-108C-43A9-90E9-D86AA7D83A2D}" destId="{624DAC90-F3DB-40F9-B351-6EB69CFDFA8F}" srcOrd="2" destOrd="0" presId="urn:microsoft.com/office/officeart/2005/8/layout/gear1"/>
    <dgm:cxn modelId="{3EE4C9DD-D095-4EED-BFC9-01617C3AE537}" type="presOf" srcId="{79B28E36-5C47-4E71-97E2-AD2FF8E0552B}" destId="{9555B978-65A0-4675-98F9-18534271183B}" srcOrd="0" destOrd="0" presId="urn:microsoft.com/office/officeart/2005/8/layout/gear1"/>
    <dgm:cxn modelId="{339677E4-786E-41E7-852E-88AD429A54C1}" type="presOf" srcId="{403A862F-108C-43A9-90E9-D86AA7D83A2D}" destId="{19E03414-A1C8-48E2-8413-D2C47644EEE6}" srcOrd="3" destOrd="0" presId="urn:microsoft.com/office/officeart/2005/8/layout/gear1"/>
    <dgm:cxn modelId="{F8B8DEE9-4D1E-42E0-87AB-1EE0BC00963B}" srcId="{96A69A4A-8F39-45BF-96F2-F75AFA823A89}" destId="{403A862F-108C-43A9-90E9-D86AA7D83A2D}" srcOrd="2" destOrd="0" parTransId="{1472B8AD-7D07-42C8-9A18-8D3345FB91B6}" sibTransId="{EE161340-564B-4927-971F-823169128AE4}"/>
    <dgm:cxn modelId="{7D6B92F4-A7CD-45E6-93AA-4D950D179F95}" type="presOf" srcId="{EE161340-564B-4927-971F-823169128AE4}" destId="{634BCD09-7293-4636-B783-B18CE6D3112C}" srcOrd="0" destOrd="0" presId="urn:microsoft.com/office/officeart/2005/8/layout/gear1"/>
    <dgm:cxn modelId="{6EC992F5-866E-4234-8C3A-292B10B412A2}" type="presOf" srcId="{120B8DA1-27A8-486D-88B6-CFFE8E31456B}" destId="{6817FD8F-9369-4BB4-9A23-4B73223C7BC7}" srcOrd="2" destOrd="0" presId="urn:microsoft.com/office/officeart/2005/8/layout/gear1"/>
    <dgm:cxn modelId="{1E0A0F90-7821-4860-A344-C58320E7974E}" type="presParOf" srcId="{9DBEDAEB-6352-4F88-BE31-36F4AD78D248}" destId="{CD9D1571-1749-46FA-BCA1-E1FF94A197C7}" srcOrd="0" destOrd="0" presId="urn:microsoft.com/office/officeart/2005/8/layout/gear1"/>
    <dgm:cxn modelId="{1F40ADC7-DF87-424D-9CB4-A80D5ED6964E}" type="presParOf" srcId="{9DBEDAEB-6352-4F88-BE31-36F4AD78D248}" destId="{35CA4B99-4A2D-42CF-AD91-8E7F3FDF79EC}" srcOrd="1" destOrd="0" presId="urn:microsoft.com/office/officeart/2005/8/layout/gear1"/>
    <dgm:cxn modelId="{98387BCE-A1D3-4C36-9E3F-943B0D86F2C6}" type="presParOf" srcId="{9DBEDAEB-6352-4F88-BE31-36F4AD78D248}" destId="{6817FD8F-9369-4BB4-9A23-4B73223C7BC7}" srcOrd="2" destOrd="0" presId="urn:microsoft.com/office/officeart/2005/8/layout/gear1"/>
    <dgm:cxn modelId="{90427975-A6EB-4B24-BBB0-643C556980B9}" type="presParOf" srcId="{9DBEDAEB-6352-4F88-BE31-36F4AD78D248}" destId="{9555B978-65A0-4675-98F9-18534271183B}" srcOrd="3" destOrd="0" presId="urn:microsoft.com/office/officeart/2005/8/layout/gear1"/>
    <dgm:cxn modelId="{C2ADDB1B-4AE0-45C6-8F38-72E4C7B1B9F8}" type="presParOf" srcId="{9DBEDAEB-6352-4F88-BE31-36F4AD78D248}" destId="{FFC7688A-E806-48AE-B3E8-B6BCE5DCF2C6}" srcOrd="4" destOrd="0" presId="urn:microsoft.com/office/officeart/2005/8/layout/gear1"/>
    <dgm:cxn modelId="{85D244E8-C339-43C3-BC4F-686C5E23A8DF}" type="presParOf" srcId="{9DBEDAEB-6352-4F88-BE31-36F4AD78D248}" destId="{06DF8720-F286-44EE-B6C4-485B0294E0A5}" srcOrd="5" destOrd="0" presId="urn:microsoft.com/office/officeart/2005/8/layout/gear1"/>
    <dgm:cxn modelId="{22EDC33F-D712-438C-BE0D-661BC6E7139E}" type="presParOf" srcId="{9DBEDAEB-6352-4F88-BE31-36F4AD78D248}" destId="{5A34020E-9F8B-45DA-B776-05BA33E0233C}" srcOrd="6" destOrd="0" presId="urn:microsoft.com/office/officeart/2005/8/layout/gear1"/>
    <dgm:cxn modelId="{E5DA8105-26D8-4433-914F-37F6086EB387}" type="presParOf" srcId="{9DBEDAEB-6352-4F88-BE31-36F4AD78D248}" destId="{508E6165-439B-4E51-992E-9FB724F3E03F}" srcOrd="7" destOrd="0" presId="urn:microsoft.com/office/officeart/2005/8/layout/gear1"/>
    <dgm:cxn modelId="{4576BD7E-9B5D-4735-80C6-4DA34A74CE4F}" type="presParOf" srcId="{9DBEDAEB-6352-4F88-BE31-36F4AD78D248}" destId="{624DAC90-F3DB-40F9-B351-6EB69CFDFA8F}" srcOrd="8" destOrd="0" presId="urn:microsoft.com/office/officeart/2005/8/layout/gear1"/>
    <dgm:cxn modelId="{C0D121B7-3CF0-4A79-AF75-0DD023A40C9A}" type="presParOf" srcId="{9DBEDAEB-6352-4F88-BE31-36F4AD78D248}" destId="{19E03414-A1C8-48E2-8413-D2C47644EEE6}" srcOrd="9" destOrd="0" presId="urn:microsoft.com/office/officeart/2005/8/layout/gear1"/>
    <dgm:cxn modelId="{E0231CE0-C8E9-4D95-8D93-96A316C8E45A}" type="presParOf" srcId="{9DBEDAEB-6352-4F88-BE31-36F4AD78D248}" destId="{EC6C5379-96F1-4CF4-A108-CDBB94DAD7B0}" srcOrd="10" destOrd="0" presId="urn:microsoft.com/office/officeart/2005/8/layout/gear1"/>
    <dgm:cxn modelId="{887E4F57-FB25-43F6-B7E1-B05D2E5E78BF}" type="presParOf" srcId="{9DBEDAEB-6352-4F88-BE31-36F4AD78D248}" destId="{BCDA0B77-E316-48CC-8FE2-32120EAE25AB}" srcOrd="11" destOrd="0" presId="urn:microsoft.com/office/officeart/2005/8/layout/gear1"/>
    <dgm:cxn modelId="{B67B61FD-A91A-4657-B59E-F6DC4F944393}" type="presParOf" srcId="{9DBEDAEB-6352-4F88-BE31-36F4AD78D248}" destId="{634BCD09-7293-4636-B783-B18CE6D3112C}"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D1571-1749-46FA-BCA1-E1FF94A197C7}">
      <dsp:nvSpPr>
        <dsp:cNvPr id="0" name=""/>
        <dsp:cNvSpPr/>
      </dsp:nvSpPr>
      <dsp:spPr>
        <a:xfrm>
          <a:off x="4255694" y="2021752"/>
          <a:ext cx="2493861" cy="2493861"/>
        </a:xfrm>
        <a:prstGeom prst="gear9">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chemeClr val="bg2">
                  <a:lumMod val="50000"/>
                </a:schemeClr>
              </a:solidFill>
            </a:rPr>
            <a:t>Operario/auxiliar</a:t>
          </a:r>
          <a:endParaRPr lang="es-AR" sz="2400" kern="1200" dirty="0">
            <a:solidFill>
              <a:schemeClr val="bg2">
                <a:lumMod val="50000"/>
              </a:schemeClr>
            </a:solidFill>
          </a:endParaRPr>
        </a:p>
      </dsp:txBody>
      <dsp:txXfrm>
        <a:off x="4757071" y="2605927"/>
        <a:ext cx="1491107" cy="1281896"/>
      </dsp:txXfrm>
    </dsp:sp>
    <dsp:sp modelId="{9555B978-65A0-4675-98F9-18534271183B}">
      <dsp:nvSpPr>
        <dsp:cNvPr id="0" name=""/>
        <dsp:cNvSpPr/>
      </dsp:nvSpPr>
      <dsp:spPr>
        <a:xfrm>
          <a:off x="2842079" y="1450973"/>
          <a:ext cx="1813717" cy="1813717"/>
        </a:xfrm>
        <a:prstGeom prst="gear6">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chemeClr val="bg2">
                  <a:lumMod val="50000"/>
                </a:schemeClr>
              </a:solidFill>
            </a:rPr>
            <a:t>Mandos</a:t>
          </a:r>
          <a:r>
            <a:rPr lang="es-ES" sz="2000" kern="1200" dirty="0"/>
            <a:t> </a:t>
          </a:r>
          <a:r>
            <a:rPr lang="es-ES" sz="2000" kern="1200" dirty="0">
              <a:solidFill>
                <a:schemeClr val="bg2">
                  <a:lumMod val="50000"/>
                </a:schemeClr>
              </a:solidFill>
            </a:rPr>
            <a:t>medios</a:t>
          </a:r>
          <a:endParaRPr lang="es-AR" sz="2000" kern="1200" dirty="0">
            <a:solidFill>
              <a:schemeClr val="bg2">
                <a:lumMod val="50000"/>
              </a:schemeClr>
            </a:solidFill>
          </a:endParaRPr>
        </a:p>
      </dsp:txBody>
      <dsp:txXfrm>
        <a:off x="3298688" y="1910341"/>
        <a:ext cx="900499" cy="894981"/>
      </dsp:txXfrm>
    </dsp:sp>
    <dsp:sp modelId="{5A34020E-9F8B-45DA-B776-05BA33E0233C}">
      <dsp:nvSpPr>
        <dsp:cNvPr id="0" name=""/>
        <dsp:cNvSpPr/>
      </dsp:nvSpPr>
      <dsp:spPr>
        <a:xfrm rot="20700000">
          <a:off x="3857945" y="199693"/>
          <a:ext cx="1777072" cy="1777072"/>
        </a:xfrm>
        <a:prstGeom prst="gear6">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chemeClr val="bg2">
                  <a:lumMod val="50000"/>
                </a:schemeClr>
              </a:solidFill>
            </a:rPr>
            <a:t>jefes</a:t>
          </a:r>
          <a:endParaRPr lang="es-AR" sz="1500" kern="1200" dirty="0">
            <a:solidFill>
              <a:schemeClr val="bg2">
                <a:lumMod val="50000"/>
              </a:schemeClr>
            </a:solidFill>
          </a:endParaRPr>
        </a:p>
      </dsp:txBody>
      <dsp:txXfrm rot="-20700000">
        <a:off x="4247709" y="589458"/>
        <a:ext cx="997544" cy="997544"/>
      </dsp:txXfrm>
    </dsp:sp>
    <dsp:sp modelId="{EC6C5379-96F1-4CF4-A108-CDBB94DAD7B0}">
      <dsp:nvSpPr>
        <dsp:cNvPr id="0" name=""/>
        <dsp:cNvSpPr/>
      </dsp:nvSpPr>
      <dsp:spPr>
        <a:xfrm>
          <a:off x="4105038" y="1661979"/>
          <a:ext cx="3192142" cy="3192142"/>
        </a:xfrm>
        <a:prstGeom prst="circularArrow">
          <a:avLst>
            <a:gd name="adj1" fmla="val 4688"/>
            <a:gd name="adj2" fmla="val 299029"/>
            <a:gd name="adj3" fmla="val 2523744"/>
            <a:gd name="adj4" fmla="val 15845046"/>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DA0B77-E316-48CC-8FE2-32120EAE25AB}">
      <dsp:nvSpPr>
        <dsp:cNvPr id="0" name=""/>
        <dsp:cNvSpPr/>
      </dsp:nvSpPr>
      <dsp:spPr>
        <a:xfrm>
          <a:off x="2520873" y="1048207"/>
          <a:ext cx="2319290" cy="231929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4BCD09-7293-4636-B783-B18CE6D3112C}">
      <dsp:nvSpPr>
        <dsp:cNvPr id="0" name=""/>
        <dsp:cNvSpPr/>
      </dsp:nvSpPr>
      <dsp:spPr>
        <a:xfrm>
          <a:off x="3446890" y="-191010"/>
          <a:ext cx="2500662" cy="250066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3T13:11:34.908"/>
    </inkml:context>
    <inkml:brush xml:id="br0">
      <inkml:brushProperty name="width" value="0.1" units="cm"/>
      <inkml:brushProperty name="height" value="0.1"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1 1 24575,'0'0'0</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5/21/2024</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5/21/2024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5/21/2024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5/21/2024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5/21/2024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5/21/2024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5/21/2024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5/21/2024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5/21/2024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5/21/2024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customXml" Target="../ink/ink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9EDE10-A8D8-CDBB-917E-C07B4435D2E8}"/>
              </a:ext>
            </a:extLst>
          </p:cNvPr>
          <p:cNvSpPr>
            <a:spLocks noGrp="1"/>
          </p:cNvSpPr>
          <p:nvPr>
            <p:ph type="ctrTitle"/>
          </p:nvPr>
        </p:nvSpPr>
        <p:spPr>
          <a:xfrm>
            <a:off x="1700212" y="406400"/>
            <a:ext cx="8791575" cy="2387600"/>
          </a:xfrm>
        </p:spPr>
        <p:txBody>
          <a:bodyPr>
            <a:normAutofit fontScale="90000"/>
          </a:bodyPr>
          <a:lstStyle/>
          <a:p>
            <a:pPr algn="ctr"/>
            <a:r>
              <a:rPr lang="es-AR" kern="0" dirty="0">
                <a:solidFill>
                  <a:srgbClr val="213343"/>
                </a:solidFill>
                <a:effectLst>
                  <a:outerShdw blurRad="38100" dist="38100" dir="2700000" algn="tl">
                    <a:srgbClr val="000000">
                      <a:alpha val="43137"/>
                    </a:srgbClr>
                  </a:outerShdw>
                </a:effectLst>
                <a:highlight>
                  <a:srgbClr val="FFFFFF"/>
                </a:highlight>
                <a:latin typeface="HGMaruGothicMPRO" panose="020B0400000000000000" pitchFamily="34" charset="-128"/>
                <a:ea typeface="HGMaruGothicMPRO" panose="020B0400000000000000" pitchFamily="34" charset="-128"/>
                <a:cs typeface="Times New Roman" panose="02020603050405020304" pitchFamily="18" charset="0"/>
              </a:rPr>
              <a:t>evaluación </a:t>
            </a:r>
            <a:br>
              <a:rPr lang="es-AR" kern="0" dirty="0">
                <a:solidFill>
                  <a:srgbClr val="213343"/>
                </a:solidFill>
                <a:effectLst>
                  <a:outerShdw blurRad="38100" dist="38100" dir="2700000" algn="tl">
                    <a:srgbClr val="000000">
                      <a:alpha val="43137"/>
                    </a:srgbClr>
                  </a:outerShdw>
                </a:effectLst>
                <a:highlight>
                  <a:srgbClr val="FFFFFF"/>
                </a:highlight>
                <a:latin typeface="HGMaruGothicMPRO" panose="020B0400000000000000" pitchFamily="34" charset="-128"/>
                <a:ea typeface="HGMaruGothicMPRO" panose="020B0400000000000000" pitchFamily="34" charset="-128"/>
                <a:cs typeface="Times New Roman" panose="02020603050405020304" pitchFamily="18" charset="0"/>
              </a:rPr>
            </a:br>
            <a:r>
              <a:rPr lang="es-AR" kern="0" dirty="0">
                <a:solidFill>
                  <a:srgbClr val="213343"/>
                </a:solidFill>
                <a:effectLst>
                  <a:outerShdw blurRad="38100" dist="38100" dir="2700000" algn="tl">
                    <a:srgbClr val="000000">
                      <a:alpha val="43137"/>
                    </a:srgbClr>
                  </a:outerShdw>
                </a:effectLst>
                <a:highlight>
                  <a:srgbClr val="FFFFFF"/>
                </a:highlight>
                <a:latin typeface="HGMaruGothicMPRO" panose="020B0400000000000000" pitchFamily="34" charset="-128"/>
                <a:ea typeface="HGMaruGothicMPRO" panose="020B0400000000000000" pitchFamily="34" charset="-128"/>
                <a:cs typeface="Times New Roman" panose="02020603050405020304" pitchFamily="18" charset="0"/>
              </a:rPr>
              <a:t>de </a:t>
            </a:r>
            <a:br>
              <a:rPr lang="es-AR" kern="0" dirty="0">
                <a:solidFill>
                  <a:srgbClr val="213343"/>
                </a:solidFill>
                <a:effectLst>
                  <a:outerShdw blurRad="38100" dist="38100" dir="2700000" algn="tl">
                    <a:srgbClr val="000000">
                      <a:alpha val="43137"/>
                    </a:srgbClr>
                  </a:outerShdw>
                </a:effectLst>
                <a:highlight>
                  <a:srgbClr val="FFFFFF"/>
                </a:highlight>
                <a:latin typeface="HGMaruGothicMPRO" panose="020B0400000000000000" pitchFamily="34" charset="-128"/>
                <a:ea typeface="HGMaruGothicMPRO" panose="020B0400000000000000" pitchFamily="34" charset="-128"/>
                <a:cs typeface="Times New Roman" panose="02020603050405020304" pitchFamily="18" charset="0"/>
              </a:rPr>
            </a:br>
            <a:r>
              <a:rPr lang="es-AR" kern="0" dirty="0">
                <a:solidFill>
                  <a:srgbClr val="213343"/>
                </a:solidFill>
                <a:effectLst>
                  <a:outerShdw blurRad="38100" dist="38100" dir="2700000" algn="tl">
                    <a:srgbClr val="000000">
                      <a:alpha val="43137"/>
                    </a:srgbClr>
                  </a:outerShdw>
                </a:effectLst>
                <a:highlight>
                  <a:srgbClr val="FFFFFF"/>
                </a:highlight>
                <a:latin typeface="HGMaruGothicMPRO" panose="020B0400000000000000" pitchFamily="34" charset="-128"/>
                <a:ea typeface="HGMaruGothicMPRO" panose="020B0400000000000000" pitchFamily="34" charset="-128"/>
                <a:cs typeface="Times New Roman" panose="02020603050405020304" pitchFamily="18" charset="0"/>
              </a:rPr>
              <a:t>desempeño</a:t>
            </a:r>
            <a:br>
              <a:rPr lang="es-AR"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br>
            <a:endParaRPr lang="es-AR" dirty="0"/>
          </a:p>
        </p:txBody>
      </p:sp>
      <p:sp>
        <p:nvSpPr>
          <p:cNvPr id="3" name="Subtítulo 2">
            <a:extLst>
              <a:ext uri="{FF2B5EF4-FFF2-40B4-BE49-F238E27FC236}">
                <a16:creationId xmlns:a16="http://schemas.microsoft.com/office/drawing/2014/main" id="{F4E679CA-13C2-C200-198A-9E5A46937E93}"/>
              </a:ext>
            </a:extLst>
          </p:cNvPr>
          <p:cNvSpPr>
            <a:spLocks noGrp="1"/>
          </p:cNvSpPr>
          <p:nvPr>
            <p:ph type="subTitle" idx="1"/>
          </p:nvPr>
        </p:nvSpPr>
        <p:spPr>
          <a:xfrm>
            <a:off x="490195" y="2793999"/>
            <a:ext cx="10851316" cy="3252839"/>
          </a:xfrm>
        </p:spPr>
        <p:txBody>
          <a:bodyPr>
            <a:normAutofit/>
          </a:bodyPr>
          <a:lstStyle/>
          <a:p>
            <a:pPr algn="just"/>
            <a:r>
              <a:rPr lang="es-AR" sz="2800" kern="0" dirty="0">
                <a:solidFill>
                  <a:srgbClr val="213343"/>
                </a:solidFill>
                <a:effectLst/>
                <a:highlight>
                  <a:srgbClr val="F6F9FC"/>
                </a:highlight>
                <a:latin typeface="inherit"/>
                <a:ea typeface="Times New Roman" panose="02020603050405020304" pitchFamily="18" charset="0"/>
                <a:cs typeface="Times New Roman" panose="02020603050405020304" pitchFamily="18" charset="0"/>
              </a:rPr>
              <a:t> proceso en el que se mide la aptitud, competencia, habilidad y eficiencia de un colaborador respecto a la ejecución de sus tareas dentro de una empresa, en un periodo determinado. Para ello se utilizan distintas herramientas y métodos, tanto cualitativos como cuantitativos.</a:t>
            </a:r>
            <a:endParaRPr lang="es-AR" sz="2800" kern="100" dirty="0">
              <a:effectLst/>
              <a:highlight>
                <a:srgbClr val="F6F9FC"/>
              </a:highlight>
              <a:latin typeface="Aptos" panose="020B0004020202020204" pitchFamily="34" charset="0"/>
              <a:ea typeface="Aptos" panose="020B0004020202020204" pitchFamily="34" charset="0"/>
              <a:cs typeface="Times New Roman" panose="02020603050405020304" pitchFamily="18" charset="0"/>
            </a:endParaRPr>
          </a:p>
          <a:p>
            <a:endParaRPr lang="es-AR" sz="3200" dirty="0"/>
          </a:p>
        </p:txBody>
      </p:sp>
    </p:spTree>
    <p:extLst>
      <p:ext uri="{BB962C8B-B14F-4D97-AF65-F5344CB8AC3E}">
        <p14:creationId xmlns:p14="http://schemas.microsoft.com/office/powerpoint/2010/main" val="1507992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346001-B5EA-2D8C-FF7F-CD7509D134FA}"/>
              </a:ext>
            </a:extLst>
          </p:cNvPr>
          <p:cNvSpPr>
            <a:spLocks noGrp="1"/>
          </p:cNvSpPr>
          <p:nvPr>
            <p:ph type="title"/>
          </p:nvPr>
        </p:nvSpPr>
        <p:spPr/>
        <p:txBody>
          <a:bodyPr/>
          <a:lstStyle/>
          <a:p>
            <a:pPr algn="ctr"/>
            <a:r>
              <a:rPr lang="es-AR" dirty="0"/>
              <a:t>MOTIVACION:</a:t>
            </a:r>
            <a:br>
              <a:rPr lang="es-AR" dirty="0"/>
            </a:br>
            <a:endParaRPr lang="es-AR" dirty="0"/>
          </a:p>
        </p:txBody>
      </p:sp>
      <p:pic>
        <p:nvPicPr>
          <p:cNvPr id="4" name="Marcador de contenido 3">
            <a:extLst>
              <a:ext uri="{FF2B5EF4-FFF2-40B4-BE49-F238E27FC236}">
                <a16:creationId xmlns:a16="http://schemas.microsoft.com/office/drawing/2014/main" id="{3C3EC46F-30B1-1C43-1688-86ADDF8D0385}"/>
              </a:ext>
            </a:extLst>
          </p:cNvPr>
          <p:cNvPicPr>
            <a:picLocks noGrp="1" noChangeAspect="1"/>
          </p:cNvPicPr>
          <p:nvPr>
            <p:ph idx="1"/>
          </p:nvPr>
        </p:nvPicPr>
        <p:blipFill rotWithShape="1">
          <a:blip r:embed="rId2"/>
          <a:srcRect b="15205"/>
          <a:stretch/>
        </p:blipFill>
        <p:spPr>
          <a:xfrm>
            <a:off x="1272618" y="1667275"/>
            <a:ext cx="9134574" cy="3583455"/>
          </a:xfrm>
          <a:prstGeom prst="rect">
            <a:avLst/>
          </a:prstGeom>
        </p:spPr>
      </p:pic>
    </p:spTree>
    <p:extLst>
      <p:ext uri="{BB962C8B-B14F-4D97-AF65-F5344CB8AC3E}">
        <p14:creationId xmlns:p14="http://schemas.microsoft.com/office/powerpoint/2010/main" val="1379238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ADF1F6-5D0F-9A7E-B77D-8B9D110E0786}"/>
              </a:ext>
            </a:extLst>
          </p:cNvPr>
          <p:cNvSpPr>
            <a:spLocks noGrp="1"/>
          </p:cNvSpPr>
          <p:nvPr>
            <p:ph type="title"/>
          </p:nvPr>
        </p:nvSpPr>
        <p:spPr/>
        <p:txBody>
          <a:bodyPr/>
          <a:lstStyle/>
          <a:p>
            <a:r>
              <a:rPr lang="es-AR" b="1" i="0" dirty="0">
                <a:solidFill>
                  <a:srgbClr val="212529"/>
                </a:solidFill>
                <a:effectLst/>
                <a:highlight>
                  <a:srgbClr val="FFFFFF"/>
                </a:highlight>
                <a:latin typeface="var(--font1)"/>
              </a:rPr>
              <a:t>Tipos de motivaciones</a:t>
            </a:r>
            <a:br>
              <a:rPr lang="es-AR" b="1" i="0" dirty="0">
                <a:solidFill>
                  <a:srgbClr val="212529"/>
                </a:solidFill>
                <a:effectLst/>
                <a:highlight>
                  <a:srgbClr val="FFFFFF"/>
                </a:highlight>
                <a:latin typeface="var(--font1)"/>
              </a:rPr>
            </a:br>
            <a:endParaRPr lang="es-AR" dirty="0"/>
          </a:p>
        </p:txBody>
      </p:sp>
      <p:sp>
        <p:nvSpPr>
          <p:cNvPr id="3" name="Marcador de contenido 2">
            <a:extLst>
              <a:ext uri="{FF2B5EF4-FFF2-40B4-BE49-F238E27FC236}">
                <a16:creationId xmlns:a16="http://schemas.microsoft.com/office/drawing/2014/main" id="{7FCE95A5-0B9A-E77A-6FBF-099BE06D602C}"/>
              </a:ext>
            </a:extLst>
          </p:cNvPr>
          <p:cNvSpPr>
            <a:spLocks noGrp="1"/>
          </p:cNvSpPr>
          <p:nvPr>
            <p:ph idx="1"/>
          </p:nvPr>
        </p:nvSpPr>
        <p:spPr/>
        <p:txBody>
          <a:bodyPr>
            <a:normAutofit fontScale="92500" lnSpcReduction="10000"/>
          </a:bodyPr>
          <a:lstStyle/>
          <a:p>
            <a:pPr algn="l">
              <a:buFont typeface="Arial" panose="020B0604020202020204" pitchFamily="34" charset="0"/>
              <a:buChar char="•"/>
            </a:pPr>
            <a:r>
              <a:rPr lang="es-ES" b="1" i="0" dirty="0">
                <a:solidFill>
                  <a:srgbClr val="212529"/>
                </a:solidFill>
                <a:effectLst/>
                <a:latin typeface="system-ui"/>
              </a:rPr>
              <a:t>Motivación extrínseca</a:t>
            </a:r>
            <a:r>
              <a:rPr lang="es-ES" b="0" i="0" dirty="0">
                <a:solidFill>
                  <a:srgbClr val="212529"/>
                </a:solidFill>
                <a:effectLst/>
                <a:latin typeface="system-ui"/>
              </a:rPr>
              <a:t>: Se trata de algo externo al individuo. Aquello que proviene del exterior y supone una motivación para conseguirlo. Aquí entran en juego las recompensas que se pueden conseguir como un reconocimiento laboral, una suma de dinero, o una posición relevante en un grupo de influencia.</a:t>
            </a:r>
          </a:p>
          <a:p>
            <a:pPr algn="l">
              <a:buFont typeface="Arial" panose="020B0604020202020204" pitchFamily="34" charset="0"/>
              <a:buChar char="•"/>
            </a:pPr>
            <a:r>
              <a:rPr lang="es-ES" b="1" i="0" dirty="0">
                <a:solidFill>
                  <a:srgbClr val="212529"/>
                </a:solidFill>
                <a:effectLst/>
                <a:latin typeface="system-ui"/>
              </a:rPr>
              <a:t>Motivación intrínseca: </a:t>
            </a:r>
            <a:r>
              <a:rPr lang="es-ES" b="0" i="0" dirty="0">
                <a:solidFill>
                  <a:srgbClr val="212529"/>
                </a:solidFill>
                <a:effectLst/>
                <a:latin typeface="system-ui"/>
              </a:rPr>
              <a:t>Es el tipo sale de uno mismo, además de que supone una sensación de bienestar y logro personal ya que está relacionada con los objetivos que una persona quiere alcanzar para sentirse mejor. Por ejemplo, clases de baile, mejorar en cada clase nuestro papel para sentirnos mejor en todos los aspectos, tanto físico, como mental.</a:t>
            </a:r>
          </a:p>
          <a:p>
            <a:endParaRPr lang="es-AR" dirty="0"/>
          </a:p>
        </p:txBody>
      </p:sp>
    </p:spTree>
    <p:extLst>
      <p:ext uri="{BB962C8B-B14F-4D97-AF65-F5344CB8AC3E}">
        <p14:creationId xmlns:p14="http://schemas.microsoft.com/office/powerpoint/2010/main" val="159938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DB3045-2693-39F0-8EE5-2C9279002585}"/>
              </a:ext>
            </a:extLst>
          </p:cNvPr>
          <p:cNvSpPr>
            <a:spLocks noGrp="1"/>
          </p:cNvSpPr>
          <p:nvPr>
            <p:ph type="title"/>
          </p:nvPr>
        </p:nvSpPr>
        <p:spPr/>
        <p:txBody>
          <a:bodyPr/>
          <a:lstStyle/>
          <a:p>
            <a:r>
              <a:rPr lang="es-AR" b="1" i="0" dirty="0">
                <a:solidFill>
                  <a:srgbClr val="212529"/>
                </a:solidFill>
                <a:effectLst/>
                <a:highlight>
                  <a:srgbClr val="FFFFFF"/>
                </a:highlight>
                <a:latin typeface="var(--font1)"/>
              </a:rPr>
              <a:t>Tipos de motivaciones</a:t>
            </a:r>
            <a:endParaRPr lang="es-AR" dirty="0"/>
          </a:p>
        </p:txBody>
      </p:sp>
      <p:sp>
        <p:nvSpPr>
          <p:cNvPr id="3" name="Marcador de contenido 2">
            <a:extLst>
              <a:ext uri="{FF2B5EF4-FFF2-40B4-BE49-F238E27FC236}">
                <a16:creationId xmlns:a16="http://schemas.microsoft.com/office/drawing/2014/main" id="{4120359D-58D1-5C4E-AA82-CC10339808CB}"/>
              </a:ext>
            </a:extLst>
          </p:cNvPr>
          <p:cNvSpPr>
            <a:spLocks noGrp="1"/>
          </p:cNvSpPr>
          <p:nvPr>
            <p:ph idx="1"/>
          </p:nvPr>
        </p:nvSpPr>
        <p:spPr/>
        <p:txBody>
          <a:bodyPr>
            <a:normAutofit/>
          </a:bodyPr>
          <a:lstStyle/>
          <a:p>
            <a:pPr algn="l">
              <a:buFont typeface="Arial" panose="020B0604020202020204" pitchFamily="34" charset="0"/>
              <a:buChar char="•"/>
            </a:pPr>
            <a:r>
              <a:rPr lang="es-ES" b="1" i="0" dirty="0">
                <a:solidFill>
                  <a:srgbClr val="212529"/>
                </a:solidFill>
                <a:effectLst/>
                <a:highlight>
                  <a:srgbClr val="FFFFFF"/>
                </a:highlight>
                <a:latin typeface="system-ui"/>
              </a:rPr>
              <a:t>Motivación negativa:</a:t>
            </a:r>
            <a:r>
              <a:rPr lang="es-ES" b="0" i="0" dirty="0">
                <a:solidFill>
                  <a:srgbClr val="212529"/>
                </a:solidFill>
                <a:effectLst/>
                <a:highlight>
                  <a:srgbClr val="FFFFFF"/>
                </a:highlight>
                <a:latin typeface="system-ui"/>
              </a:rPr>
              <a:t> En este caso viene determinada por evitar algo negativo que puede ocurrir si no realizamos algo en concreto. Por ejemplo, una persona que necesita dejar de fumar y trabaja en una tabacalera.</a:t>
            </a:r>
          </a:p>
          <a:p>
            <a:pPr algn="l">
              <a:buFont typeface="Arial" panose="020B0604020202020204" pitchFamily="34" charset="0"/>
              <a:buChar char="•"/>
            </a:pPr>
            <a:r>
              <a:rPr lang="es-ES" b="1" i="0" dirty="0">
                <a:solidFill>
                  <a:srgbClr val="212529"/>
                </a:solidFill>
                <a:effectLst/>
                <a:highlight>
                  <a:srgbClr val="FFFFFF"/>
                </a:highlight>
                <a:latin typeface="system-ui"/>
              </a:rPr>
              <a:t>Motivación positiva: </a:t>
            </a:r>
            <a:r>
              <a:rPr lang="es-ES" b="0" i="0" dirty="0">
                <a:solidFill>
                  <a:srgbClr val="212529"/>
                </a:solidFill>
                <a:effectLst/>
                <a:highlight>
                  <a:srgbClr val="FFFFFF"/>
                </a:highlight>
                <a:latin typeface="system-ui"/>
              </a:rPr>
              <a:t>Está relacionada con lo que apasiona al individuo a realizar este tipo de acción en el tiempo para conseguir sus propósitos. Además, lo hace porque se siente bien y los beneficios serán de su agrado. Por ejemplo, estudiar una carrera universitaria que le gusta.</a:t>
            </a:r>
          </a:p>
          <a:p>
            <a:endParaRPr lang="es-AR" dirty="0"/>
          </a:p>
        </p:txBody>
      </p:sp>
    </p:spTree>
    <p:extLst>
      <p:ext uri="{BB962C8B-B14F-4D97-AF65-F5344CB8AC3E}">
        <p14:creationId xmlns:p14="http://schemas.microsoft.com/office/powerpoint/2010/main" val="1196153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9938E5-E260-B165-1782-D05ADCE0F478}"/>
              </a:ext>
            </a:extLst>
          </p:cNvPr>
          <p:cNvSpPr>
            <a:spLocks noGrp="1"/>
          </p:cNvSpPr>
          <p:nvPr>
            <p:ph type="title"/>
          </p:nvPr>
        </p:nvSpPr>
        <p:spPr/>
        <p:txBody>
          <a:bodyPr/>
          <a:lstStyle/>
          <a:p>
            <a:r>
              <a:rPr lang="es-ES" dirty="0"/>
              <a:t>INCENTIVOS</a:t>
            </a:r>
            <a:endParaRPr lang="es-AR" dirty="0"/>
          </a:p>
        </p:txBody>
      </p:sp>
      <p:sp>
        <p:nvSpPr>
          <p:cNvPr id="3" name="Marcador de contenido 2">
            <a:extLst>
              <a:ext uri="{FF2B5EF4-FFF2-40B4-BE49-F238E27FC236}">
                <a16:creationId xmlns:a16="http://schemas.microsoft.com/office/drawing/2014/main" id="{88C5261B-EAC1-BCCB-435F-D49F0AFD2EE9}"/>
              </a:ext>
            </a:extLst>
          </p:cNvPr>
          <p:cNvSpPr>
            <a:spLocks noGrp="1"/>
          </p:cNvSpPr>
          <p:nvPr>
            <p:ph idx="1"/>
          </p:nvPr>
        </p:nvSpPr>
        <p:spPr/>
        <p:txBody>
          <a:bodyPr>
            <a:normAutofit fontScale="92500"/>
          </a:bodyPr>
          <a:lstStyle/>
          <a:p>
            <a:r>
              <a:rPr lang="es-AR" dirty="0"/>
              <a:t>ESTIMULO QUE SE LE OFRECE A UNA PERSONA, A FIN DE MEJORAR SU RENDIMIENTO Y LOGRAR UN MEJOR DESEMPEÑO DE ESTE.</a:t>
            </a:r>
          </a:p>
          <a:p>
            <a:pPr marL="0" indent="0" algn="ctr">
              <a:buNone/>
            </a:pPr>
            <a:endParaRPr lang="es-AR" dirty="0"/>
          </a:p>
          <a:p>
            <a:pPr marL="0" indent="0">
              <a:buNone/>
            </a:pPr>
            <a:r>
              <a:rPr lang="es-AR" dirty="0"/>
              <a:t> </a:t>
            </a:r>
            <a:r>
              <a:rPr lang="es-AR" sz="3000" b="1" u="sng" dirty="0">
                <a:effectLst>
                  <a:outerShdw blurRad="38100" dist="38100" dir="2700000" algn="tl">
                    <a:srgbClr val="000000">
                      <a:alpha val="43137"/>
                    </a:srgbClr>
                  </a:outerShdw>
                </a:effectLst>
              </a:rPr>
              <a:t>CARACTERISTICAS:</a:t>
            </a:r>
            <a:endParaRPr lang="es-AR" b="1" u="sng" dirty="0">
              <a:effectLst>
                <a:outerShdw blurRad="38100" dist="38100" dir="2700000" algn="tl">
                  <a:srgbClr val="000000">
                    <a:alpha val="43137"/>
                  </a:srgbClr>
                </a:outerShdw>
              </a:effectLst>
            </a:endParaRPr>
          </a:p>
          <a:p>
            <a:r>
              <a:rPr lang="es-AR" sz="2400" dirty="0"/>
              <a:t>DEBE SER BENEFICIOSO PARA EL  TRABAJADOR Y EL ORGANISMO (EMPRESA)</a:t>
            </a:r>
          </a:p>
          <a:p>
            <a:r>
              <a:rPr lang="es-AR" sz="2400" dirty="0"/>
              <a:t>LOS PLANES DEBEN SER EXPLICITOS Y DE FACIL ENTENDIMIENTO PARA    LOS TRABAJADORES</a:t>
            </a:r>
          </a:p>
          <a:p>
            <a:endParaRPr lang="es-AR" dirty="0"/>
          </a:p>
        </p:txBody>
      </p:sp>
    </p:spTree>
    <p:extLst>
      <p:ext uri="{BB962C8B-B14F-4D97-AF65-F5344CB8AC3E}">
        <p14:creationId xmlns:p14="http://schemas.microsoft.com/office/powerpoint/2010/main" val="1191298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455E17-2ABE-9391-0019-34295C9C7350}"/>
              </a:ext>
            </a:extLst>
          </p:cNvPr>
          <p:cNvSpPr>
            <a:spLocks noGrp="1"/>
          </p:cNvSpPr>
          <p:nvPr>
            <p:ph type="title"/>
          </p:nvPr>
        </p:nvSpPr>
        <p:spPr/>
        <p:txBody>
          <a:bodyPr/>
          <a:lstStyle/>
          <a:p>
            <a:r>
              <a:rPr lang="es-AR" dirty="0"/>
              <a:t>LIDERAZGO</a:t>
            </a:r>
          </a:p>
        </p:txBody>
      </p:sp>
      <p:sp>
        <p:nvSpPr>
          <p:cNvPr id="3" name="Marcador de contenido 2">
            <a:extLst>
              <a:ext uri="{FF2B5EF4-FFF2-40B4-BE49-F238E27FC236}">
                <a16:creationId xmlns:a16="http://schemas.microsoft.com/office/drawing/2014/main" id="{19DA61F6-1AD6-FAC0-19FD-2B8E43DD7A3E}"/>
              </a:ext>
            </a:extLst>
          </p:cNvPr>
          <p:cNvSpPr>
            <a:spLocks noGrp="1"/>
          </p:cNvSpPr>
          <p:nvPr>
            <p:ph idx="1"/>
          </p:nvPr>
        </p:nvSpPr>
        <p:spPr/>
        <p:txBody>
          <a:bodyPr/>
          <a:lstStyle/>
          <a:p>
            <a:r>
              <a:rPr lang="es-AR" sz="3200" dirty="0"/>
              <a:t>ES LA CAPACIDAD DE INFLUIR Y GUIAR  OTROS HACIA EL LOGRO DE METAS Y OBJETIVOS </a:t>
            </a:r>
            <a:r>
              <a:rPr lang="es-AR" sz="1800" dirty="0"/>
              <a:t>¨Peter Drucker¨</a:t>
            </a:r>
            <a:endParaRPr lang="es-AR" dirty="0"/>
          </a:p>
        </p:txBody>
      </p:sp>
    </p:spTree>
    <p:extLst>
      <p:ext uri="{BB962C8B-B14F-4D97-AF65-F5344CB8AC3E}">
        <p14:creationId xmlns:p14="http://schemas.microsoft.com/office/powerpoint/2010/main" val="2078290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AE69B5-ED37-1F49-D78F-C5C0D2817990}"/>
              </a:ext>
            </a:extLst>
          </p:cNvPr>
          <p:cNvSpPr>
            <a:spLocks noGrp="1"/>
          </p:cNvSpPr>
          <p:nvPr>
            <p:ph type="title"/>
          </p:nvPr>
        </p:nvSpPr>
        <p:spPr/>
        <p:txBody>
          <a:bodyPr>
            <a:normAutofit/>
          </a:bodyPr>
          <a:lstStyle/>
          <a:p>
            <a:pPr algn="ctr"/>
            <a:r>
              <a:rPr lang="es-AR" sz="4400" dirty="0">
                <a:solidFill>
                  <a:schemeClr val="bg2">
                    <a:lumMod val="5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Tipos de liderazgo</a:t>
            </a:r>
          </a:p>
        </p:txBody>
      </p:sp>
      <p:sp>
        <p:nvSpPr>
          <p:cNvPr id="3" name="Marcador de contenido 2">
            <a:extLst>
              <a:ext uri="{FF2B5EF4-FFF2-40B4-BE49-F238E27FC236}">
                <a16:creationId xmlns:a16="http://schemas.microsoft.com/office/drawing/2014/main" id="{4E0ABA46-5C1A-CA5D-D9BE-2CA2074C4367}"/>
              </a:ext>
            </a:extLst>
          </p:cNvPr>
          <p:cNvSpPr>
            <a:spLocks noGrp="1"/>
          </p:cNvSpPr>
          <p:nvPr>
            <p:ph idx="1"/>
          </p:nvPr>
        </p:nvSpPr>
        <p:spPr/>
        <p:txBody>
          <a:bodyPr/>
          <a:lstStyle/>
          <a:p>
            <a:r>
              <a:rPr lang="es-AR" sz="1800" kern="0" dirty="0">
                <a:solidFill>
                  <a:srgbClr val="0D0E10"/>
                </a:solidFill>
                <a:effectLst/>
                <a:latin typeface="Helvetica" panose="020B0604020202020204" pitchFamily="34" charset="0"/>
                <a:ea typeface="Times New Roman" panose="02020603050405020304" pitchFamily="18" charset="0"/>
                <a:cs typeface="Times New Roman" panose="02020603050405020304" pitchFamily="18" charset="0"/>
              </a:rPr>
              <a:t>autoritario (autocrático) : </a:t>
            </a:r>
            <a:r>
              <a:rPr lang="es-AR" sz="1800" kern="0" spc="25" dirty="0">
                <a:effectLst/>
                <a:latin typeface="Helvetica" panose="020B0604020202020204" pitchFamily="34" charset="0"/>
                <a:ea typeface="Times New Roman" panose="02020603050405020304" pitchFamily="18" charset="0"/>
              </a:rPr>
              <a:t>tienen un claro dominio y control sobre sus pares</a:t>
            </a:r>
            <a:endParaRPr lang="es-AR"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AR" sz="1800" kern="0" dirty="0">
                <a:solidFill>
                  <a:srgbClr val="0D0E10"/>
                </a:solidFill>
                <a:effectLst/>
                <a:latin typeface="Helvetica" panose="020B0604020202020204" pitchFamily="34" charset="0"/>
                <a:ea typeface="Times New Roman" panose="02020603050405020304" pitchFamily="18" charset="0"/>
                <a:cs typeface="Times New Roman" panose="02020603050405020304" pitchFamily="18" charset="0"/>
              </a:rPr>
              <a:t>participativo (democrático): </a:t>
            </a:r>
            <a:r>
              <a:rPr lang="es-AR" sz="1800" kern="0" spc="25" dirty="0">
                <a:effectLst/>
                <a:latin typeface="Helvetica" panose="020B0604020202020204" pitchFamily="34" charset="0"/>
                <a:ea typeface="Times New Roman" panose="02020603050405020304" pitchFamily="18" charset="0"/>
                <a:cs typeface="Times New Roman" panose="02020603050405020304" pitchFamily="18" charset="0"/>
              </a:rPr>
              <a:t>A pesar de que ellos tienen la última palabra, estos líderes distribuyen las responsabilidades de tomar las decisiones entre todos.</a:t>
            </a:r>
            <a:endParaRPr lang="es-AR"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AR" sz="1800" kern="0" dirty="0">
                <a:solidFill>
                  <a:srgbClr val="0D0E10"/>
                </a:solidFill>
                <a:effectLst/>
                <a:latin typeface="Helvetica" panose="020B0604020202020204" pitchFamily="34" charset="0"/>
                <a:ea typeface="Times New Roman" panose="02020603050405020304" pitchFamily="18" charset="0"/>
                <a:cs typeface="Times New Roman" panose="02020603050405020304" pitchFamily="18" charset="0"/>
              </a:rPr>
              <a:t>que delega (laissez-faire): </a:t>
            </a:r>
            <a:r>
              <a:rPr lang="es-AR" sz="1800" kern="0" spc="25" dirty="0">
                <a:effectLst/>
                <a:latin typeface="Helvetica" panose="020B0604020202020204" pitchFamily="34" charset="0"/>
                <a:ea typeface="Times New Roman" panose="02020603050405020304" pitchFamily="18" charset="0"/>
              </a:rPr>
              <a:t>tipo de líderes que ofrecen muy poca orientación al grupo y otorgan total libertad a los miembros del equipo para tomar decisiones.</a:t>
            </a:r>
          </a:p>
          <a:p>
            <a:pPr marL="0" indent="0">
              <a:buNone/>
            </a:pPr>
            <a:endParaRPr lang="es-A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A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AR" dirty="0"/>
          </a:p>
        </p:txBody>
      </p:sp>
    </p:spTree>
    <p:extLst>
      <p:ext uri="{BB962C8B-B14F-4D97-AF65-F5344CB8AC3E}">
        <p14:creationId xmlns:p14="http://schemas.microsoft.com/office/powerpoint/2010/main" val="3039725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2C599-B2CC-8F3E-5A48-A518C803E403}"/>
              </a:ext>
            </a:extLst>
          </p:cNvPr>
          <p:cNvSpPr>
            <a:spLocks noGrp="1"/>
          </p:cNvSpPr>
          <p:nvPr>
            <p:ph type="title"/>
          </p:nvPr>
        </p:nvSpPr>
        <p:spPr/>
        <p:txBody>
          <a:bodyPr/>
          <a:lstStyle/>
          <a:p>
            <a:r>
              <a:rPr lang="es-AR" sz="3600" dirty="0">
                <a:solidFill>
                  <a:schemeClr val="bg2">
                    <a:lumMod val="5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Tipos de liderazgo</a:t>
            </a:r>
            <a:endParaRPr lang="es-AR" dirty="0"/>
          </a:p>
        </p:txBody>
      </p:sp>
      <p:sp>
        <p:nvSpPr>
          <p:cNvPr id="3" name="Marcador de contenido 2">
            <a:extLst>
              <a:ext uri="{FF2B5EF4-FFF2-40B4-BE49-F238E27FC236}">
                <a16:creationId xmlns:a16="http://schemas.microsoft.com/office/drawing/2014/main" id="{52079ECE-9A1A-9535-EDEA-44E01A2A0ECC}"/>
              </a:ext>
            </a:extLst>
          </p:cNvPr>
          <p:cNvSpPr>
            <a:spLocks noGrp="1"/>
          </p:cNvSpPr>
          <p:nvPr>
            <p:ph idx="1"/>
          </p:nvPr>
        </p:nvSpPr>
        <p:spPr/>
        <p:txBody>
          <a:bodyPr/>
          <a:lstStyle/>
          <a:p>
            <a:r>
              <a:rPr lang="es-AR" sz="2000" b="1" kern="0" dirty="0">
                <a:solidFill>
                  <a:srgbClr val="0D0E10"/>
                </a:solidFill>
                <a:effectLst/>
                <a:latin typeface="Helvetica" panose="020B0604020202020204" pitchFamily="34" charset="0"/>
                <a:ea typeface="Times New Roman" panose="02020603050405020304" pitchFamily="18" charset="0"/>
                <a:cs typeface="Times New Roman" panose="02020603050405020304" pitchFamily="18" charset="0"/>
              </a:rPr>
              <a:t>Visionario</a:t>
            </a:r>
            <a:r>
              <a:rPr lang="es-AR" sz="2000" kern="0" dirty="0">
                <a:solidFill>
                  <a:srgbClr val="0D0E1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s-AR" sz="2000" kern="0" spc="25" dirty="0">
                <a:effectLst/>
                <a:latin typeface="Helvetica" panose="020B0604020202020204" pitchFamily="34" charset="0"/>
                <a:ea typeface="Times New Roman" panose="02020603050405020304" pitchFamily="18" charset="0"/>
                <a:cs typeface="Times New Roman" panose="02020603050405020304" pitchFamily="18" charset="0"/>
              </a:rPr>
              <a:t>es comparable con el estilo de liderazgo autoritario. Los líderes visionarios tienen visiones claras de lo que sucederá a largo plazo y son capaces de inspirar y motivar a otros. </a:t>
            </a:r>
          </a:p>
          <a:p>
            <a:r>
              <a:rPr lang="es-AR" sz="2000" b="1" kern="0" dirty="0">
                <a:solidFill>
                  <a:srgbClr val="0D0E10"/>
                </a:solidFill>
                <a:latin typeface="Helvetica" panose="020B0604020202020204" pitchFamily="34" charset="0"/>
                <a:ea typeface="Times New Roman" panose="02020603050405020304" pitchFamily="18" charset="0"/>
              </a:rPr>
              <a:t>E</a:t>
            </a:r>
            <a:r>
              <a:rPr lang="es-AR" sz="2000" b="1" kern="0" dirty="0">
                <a:solidFill>
                  <a:srgbClr val="0D0E10"/>
                </a:solidFill>
                <a:effectLst/>
                <a:latin typeface="Helvetica" panose="020B0604020202020204" pitchFamily="34" charset="0"/>
                <a:ea typeface="Times New Roman" panose="02020603050405020304" pitchFamily="18" charset="0"/>
              </a:rPr>
              <a:t>stilo “coaching” (entrenador): </a:t>
            </a:r>
            <a:r>
              <a:rPr lang="es-AR" sz="2000" kern="0" spc="25" dirty="0">
                <a:effectLst/>
                <a:latin typeface="Helvetica" panose="020B0604020202020204" pitchFamily="34" charset="0"/>
                <a:ea typeface="Times New Roman" panose="02020603050405020304" pitchFamily="18" charset="0"/>
              </a:rPr>
              <a:t>es capaz de identificar las fortalezas y debilidades de otros miembros del equipo y </a:t>
            </a:r>
            <a:r>
              <a:rPr lang="es-AR" sz="2000" strike="noStrike" kern="0" spc="25" dirty="0">
                <a:effectLst/>
                <a:latin typeface="Helvetica" panose="020B0604020202020204" pitchFamily="34" charset="0"/>
                <a:ea typeface="Times New Roman" panose="02020603050405020304" pitchFamily="18" charset="0"/>
                <a:cs typeface="Times New Roman" panose="02020603050405020304" pitchFamily="18" charset="0"/>
              </a:rPr>
              <a:t>entrenarlos para mejorar.</a:t>
            </a:r>
          </a:p>
          <a:p>
            <a:r>
              <a:rPr lang="es-AR" sz="2000" b="1" kern="0" dirty="0">
                <a:solidFill>
                  <a:srgbClr val="0D0E10"/>
                </a:solidFill>
                <a:effectLst/>
                <a:latin typeface="Helvetica" panose="020B0604020202020204" pitchFamily="34" charset="0"/>
                <a:ea typeface="Times New Roman" panose="02020603050405020304" pitchFamily="18" charset="0"/>
                <a:cs typeface="Times New Roman" panose="02020603050405020304" pitchFamily="18" charset="0"/>
              </a:rPr>
              <a:t>Afiliativo:</a:t>
            </a:r>
            <a:r>
              <a:rPr lang="es-AR" sz="2000" kern="0" dirty="0">
                <a:solidFill>
                  <a:srgbClr val="0D0E1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s-AR" sz="2000" kern="0" spc="25" dirty="0">
                <a:effectLst/>
                <a:latin typeface="Helvetica" panose="020B0604020202020204" pitchFamily="34" charset="0"/>
                <a:ea typeface="Times New Roman" panose="02020603050405020304" pitchFamily="18" charset="0"/>
              </a:rPr>
              <a:t>La intención de un líder afiliativo es generar armonía.</a:t>
            </a:r>
          </a:p>
          <a:p>
            <a:r>
              <a:rPr lang="es-AR" sz="2000" b="1" kern="0" dirty="0">
                <a:solidFill>
                  <a:srgbClr val="0D0E10"/>
                </a:solidFill>
                <a:latin typeface="Helvetica" panose="020B0604020202020204" pitchFamily="34" charset="0"/>
                <a:ea typeface="Times New Roman" panose="02020603050405020304" pitchFamily="18" charset="0"/>
              </a:rPr>
              <a:t>D</a:t>
            </a:r>
            <a:r>
              <a:rPr lang="es-AR" sz="2000" b="1" kern="0" dirty="0">
                <a:solidFill>
                  <a:srgbClr val="0D0E10"/>
                </a:solidFill>
                <a:effectLst/>
                <a:latin typeface="Helvetica" panose="020B0604020202020204" pitchFamily="34" charset="0"/>
                <a:ea typeface="Times New Roman" panose="02020603050405020304" pitchFamily="18" charset="0"/>
              </a:rPr>
              <a:t>ominante:</a:t>
            </a:r>
            <a:r>
              <a:rPr lang="es-AR" sz="2000" kern="0" dirty="0">
                <a:solidFill>
                  <a:srgbClr val="0D0E10"/>
                </a:solidFill>
                <a:effectLst/>
                <a:latin typeface="Helvetica" panose="020B0604020202020204" pitchFamily="34" charset="0"/>
                <a:ea typeface="Times New Roman" panose="02020603050405020304" pitchFamily="18" charset="0"/>
              </a:rPr>
              <a:t> </a:t>
            </a:r>
            <a:r>
              <a:rPr lang="es-AR" sz="2000" kern="0" spc="25" dirty="0">
                <a:effectLst/>
                <a:latin typeface="Helvetica" panose="020B0604020202020204" pitchFamily="34" charset="0"/>
                <a:ea typeface="Times New Roman" panose="02020603050405020304" pitchFamily="18" charset="0"/>
              </a:rPr>
              <a:t>se puede comparar con los liderazgos directivos o coercitivos.</a:t>
            </a:r>
            <a:r>
              <a:rPr lang="es-AR" sz="2000" kern="0" spc="25" dirty="0">
                <a:solidFill>
                  <a:srgbClr val="2A2B2C"/>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s-AR" sz="2000" kern="0" spc="25" dirty="0">
                <a:effectLst/>
                <a:latin typeface="Helvetica" panose="020B0604020202020204" pitchFamily="34" charset="0"/>
                <a:ea typeface="Times New Roman" panose="02020603050405020304" pitchFamily="18" charset="0"/>
                <a:cs typeface="Times New Roman" panose="02020603050405020304" pitchFamily="18" charset="0"/>
              </a:rPr>
              <a:t>Usa procedimientos y políticas para generar una estructura.</a:t>
            </a:r>
            <a:endParaRPr lang="es-AR"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AR"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A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A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AR" dirty="0"/>
          </a:p>
        </p:txBody>
      </p:sp>
    </p:spTree>
    <p:extLst>
      <p:ext uri="{BB962C8B-B14F-4D97-AF65-F5344CB8AC3E}">
        <p14:creationId xmlns:p14="http://schemas.microsoft.com/office/powerpoint/2010/main" val="3980754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F827A7-6910-B444-93A8-253B9AE20EE2}"/>
              </a:ext>
            </a:extLst>
          </p:cNvPr>
          <p:cNvSpPr>
            <a:spLocks noGrp="1"/>
          </p:cNvSpPr>
          <p:nvPr>
            <p:ph type="title"/>
          </p:nvPr>
        </p:nvSpPr>
        <p:spPr/>
        <p:txBody>
          <a:bodyPr/>
          <a:lstStyle/>
          <a:p>
            <a:r>
              <a:rPr lang="es-AR" sz="3600" dirty="0">
                <a:solidFill>
                  <a:schemeClr val="bg2">
                    <a:lumMod val="5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Tipos de liderazgo</a:t>
            </a:r>
            <a:endParaRPr lang="es-AR" dirty="0"/>
          </a:p>
        </p:txBody>
      </p:sp>
      <p:sp>
        <p:nvSpPr>
          <p:cNvPr id="3" name="Marcador de contenido 2">
            <a:extLst>
              <a:ext uri="{FF2B5EF4-FFF2-40B4-BE49-F238E27FC236}">
                <a16:creationId xmlns:a16="http://schemas.microsoft.com/office/drawing/2014/main" id="{A0737AA9-C62B-1287-0796-993C10D2315A}"/>
              </a:ext>
            </a:extLst>
          </p:cNvPr>
          <p:cNvSpPr>
            <a:spLocks noGrp="1"/>
          </p:cNvSpPr>
          <p:nvPr>
            <p:ph idx="1"/>
          </p:nvPr>
        </p:nvSpPr>
        <p:spPr/>
        <p:txBody>
          <a:bodyPr>
            <a:normAutofit fontScale="92500"/>
          </a:bodyPr>
          <a:lstStyle/>
          <a:p>
            <a:r>
              <a:rPr lang="es-AR" sz="2000" kern="0" dirty="0">
                <a:solidFill>
                  <a:srgbClr val="0D0E10"/>
                </a:solidFill>
                <a:effectLst/>
                <a:latin typeface="Helvetica" panose="020B0604020202020204" pitchFamily="34" charset="0"/>
                <a:ea typeface="Times New Roman" panose="02020603050405020304" pitchFamily="18" charset="0"/>
              </a:rPr>
              <a:t>El liderazgo transformacional: </a:t>
            </a:r>
            <a:r>
              <a:rPr lang="es-AR" sz="2000" kern="0" spc="25" dirty="0">
                <a:effectLst/>
                <a:latin typeface="Helvetica" panose="020B0604020202020204" pitchFamily="34" charset="0"/>
                <a:ea typeface="Times New Roman" panose="02020603050405020304" pitchFamily="18" charset="0"/>
                <a:cs typeface="Times New Roman" panose="02020603050405020304" pitchFamily="18" charset="0"/>
              </a:rPr>
              <a:t>Con este estilo de liderazgo, los líderes transformacionales efectivamente se ganan la confianza y el respeto de quienes quieren seguirlos. Las cuatro íes del liderazgo transformacional son (consideración) individualizada, (estimulación) intelectual, (motivación) inspiradora e (influencia) idealizada. Las cuatro íes se usan para medir cuán transformacional es un líder. </a:t>
            </a:r>
            <a:endParaRPr lang="es-AR" sz="20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AR" sz="2000" kern="0" dirty="0">
                <a:solidFill>
                  <a:srgbClr val="0D0E10"/>
                </a:solidFill>
                <a:effectLst/>
                <a:latin typeface="Helvetica" panose="020B0604020202020204" pitchFamily="34" charset="0"/>
                <a:ea typeface="Times New Roman" panose="02020603050405020304" pitchFamily="18" charset="0"/>
              </a:rPr>
              <a:t>El liderazgo transaccional: </a:t>
            </a:r>
            <a:r>
              <a:rPr lang="es-AR" sz="2000" kern="0" spc="25" dirty="0">
                <a:effectLst/>
                <a:latin typeface="Helvetica" panose="020B0604020202020204" pitchFamily="34" charset="0"/>
                <a:ea typeface="Times New Roman" panose="02020603050405020304" pitchFamily="18" charset="0"/>
                <a:cs typeface="Times New Roman" panose="02020603050405020304" pitchFamily="18" charset="0"/>
              </a:rPr>
              <a:t>Se usan el castigo y las recompensas para motivar a los miembros de un equipo. Este tipo de líderes creen que con una cadena de mandos clara se llegará a un buen rendimiento. Los miembros del equipo deben seguir las instrucciones, y el líder los controla de cerca.</a:t>
            </a:r>
            <a:endParaRPr lang="es-AR"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AR" dirty="0"/>
          </a:p>
        </p:txBody>
      </p:sp>
    </p:spTree>
    <p:extLst>
      <p:ext uri="{BB962C8B-B14F-4D97-AF65-F5344CB8AC3E}">
        <p14:creationId xmlns:p14="http://schemas.microsoft.com/office/powerpoint/2010/main" val="4254863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E558AB-9EBC-F14D-925D-5D79322C1900}"/>
              </a:ext>
            </a:extLst>
          </p:cNvPr>
          <p:cNvSpPr>
            <a:spLocks noGrp="1"/>
          </p:cNvSpPr>
          <p:nvPr>
            <p:ph type="title"/>
          </p:nvPr>
        </p:nvSpPr>
        <p:spPr>
          <a:xfrm>
            <a:off x="943450" y="3008"/>
            <a:ext cx="9905998" cy="1478570"/>
          </a:xfrm>
        </p:spPr>
        <p:txBody>
          <a:bodyPr/>
          <a:lstStyle/>
          <a:p>
            <a:pPr algn="ctr"/>
            <a:r>
              <a:rPr lang="es-ES" dirty="0"/>
              <a:t>Objetivos de evaluación</a:t>
            </a:r>
            <a:endParaRPr lang="es-AR" dirty="0"/>
          </a:p>
        </p:txBody>
      </p:sp>
      <p:sp>
        <p:nvSpPr>
          <p:cNvPr id="3" name="Marcador de contenido 2">
            <a:extLst>
              <a:ext uri="{FF2B5EF4-FFF2-40B4-BE49-F238E27FC236}">
                <a16:creationId xmlns:a16="http://schemas.microsoft.com/office/drawing/2014/main" id="{C29E956C-9745-09F1-6205-E03AA0D24607}"/>
              </a:ext>
            </a:extLst>
          </p:cNvPr>
          <p:cNvSpPr>
            <a:spLocks noGrp="1"/>
          </p:cNvSpPr>
          <p:nvPr>
            <p:ph idx="1"/>
          </p:nvPr>
        </p:nvSpPr>
        <p:spPr>
          <a:xfrm>
            <a:off x="1348802" y="1834708"/>
            <a:ext cx="9905999" cy="3541714"/>
          </a:xfrm>
        </p:spPr>
        <p:txBody>
          <a:bodyPr/>
          <a:lstStyle/>
          <a:p>
            <a:r>
              <a:rPr lang="es-AR" sz="3200" kern="0" dirty="0">
                <a:solidFill>
                  <a:srgbClr val="213343"/>
                </a:solidFill>
                <a:effectLst/>
                <a:ea typeface="Times New Roman" panose="02020603050405020304" pitchFamily="18" charset="0"/>
                <a:cs typeface="Times New Roman" panose="02020603050405020304" pitchFamily="18" charset="0"/>
              </a:rPr>
              <a:t>Identificar fortalezas y áreas de mejora</a:t>
            </a:r>
            <a:endParaRPr lang="es-AR" sz="3200" kern="100" dirty="0">
              <a:effectLst/>
              <a:ea typeface="Aptos" panose="020B0004020202020204" pitchFamily="34" charset="0"/>
              <a:cs typeface="Times New Roman" panose="02020603050405020304" pitchFamily="18" charset="0"/>
            </a:endParaRPr>
          </a:p>
          <a:p>
            <a:r>
              <a:rPr lang="es-AR" sz="3200" kern="0" dirty="0">
                <a:solidFill>
                  <a:srgbClr val="213343"/>
                </a:solidFill>
                <a:effectLst/>
                <a:ea typeface="Times New Roman" panose="02020603050405020304" pitchFamily="18" charset="0"/>
                <a:cs typeface="Times New Roman" panose="02020603050405020304" pitchFamily="18" charset="0"/>
              </a:rPr>
              <a:t>Establecer metas claras y alcanzables</a:t>
            </a:r>
          </a:p>
          <a:p>
            <a:r>
              <a:rPr lang="es-AR" sz="3200" kern="0" dirty="0">
                <a:solidFill>
                  <a:srgbClr val="213343"/>
                </a:solidFill>
                <a:effectLst/>
                <a:ea typeface="Times New Roman" panose="02020603050405020304" pitchFamily="18" charset="0"/>
                <a:cs typeface="Times New Roman" panose="02020603050405020304" pitchFamily="18" charset="0"/>
              </a:rPr>
              <a:t>Proporcionar retroalimentación efectiva</a:t>
            </a:r>
            <a:endParaRPr lang="es-AR" sz="3200" kern="100" dirty="0">
              <a:effectLst/>
              <a:ea typeface="Aptos" panose="020B0004020202020204" pitchFamily="34" charset="0"/>
              <a:cs typeface="Times New Roman" panose="02020603050405020304" pitchFamily="18" charset="0"/>
            </a:endParaRPr>
          </a:p>
          <a:p>
            <a:r>
              <a:rPr lang="es-AR" sz="3200" kern="0" dirty="0">
                <a:solidFill>
                  <a:srgbClr val="213343"/>
                </a:solidFill>
                <a:effectLst/>
                <a:ea typeface="Times New Roman" panose="02020603050405020304" pitchFamily="18" charset="0"/>
                <a:cs typeface="Times New Roman" panose="02020603050405020304" pitchFamily="18" charset="0"/>
              </a:rPr>
              <a:t>Facilitar el desarrollo profesional</a:t>
            </a:r>
          </a:p>
          <a:p>
            <a:r>
              <a:rPr lang="es-AR" sz="3200" kern="0" dirty="0">
                <a:solidFill>
                  <a:srgbClr val="213343"/>
                </a:solidFill>
                <a:effectLst/>
                <a:ea typeface="Times New Roman" panose="02020603050405020304" pitchFamily="18" charset="0"/>
                <a:cs typeface="Times New Roman" panose="02020603050405020304" pitchFamily="18" charset="0"/>
              </a:rPr>
              <a:t>Promover la comunicación abierta</a:t>
            </a:r>
            <a:endParaRPr lang="es-AR" sz="3200" kern="0" dirty="0">
              <a:solidFill>
                <a:srgbClr val="213343"/>
              </a:solidFill>
              <a:ea typeface="Times New Roman" panose="02020603050405020304" pitchFamily="18" charset="0"/>
              <a:cs typeface="Times New Roman" panose="02020603050405020304" pitchFamily="18" charset="0"/>
            </a:endParaRPr>
          </a:p>
          <a:p>
            <a:endParaRPr lang="es-A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s-AR" dirty="0"/>
          </a:p>
        </p:txBody>
      </p:sp>
    </p:spTree>
    <p:extLst>
      <p:ext uri="{BB962C8B-B14F-4D97-AF65-F5344CB8AC3E}">
        <p14:creationId xmlns:p14="http://schemas.microsoft.com/office/powerpoint/2010/main" val="331443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087470-C8E2-B88A-3FDA-E5FD0CA6158E}"/>
              </a:ext>
            </a:extLst>
          </p:cNvPr>
          <p:cNvSpPr>
            <a:spLocks noGrp="1"/>
          </p:cNvSpPr>
          <p:nvPr>
            <p:ph type="title"/>
          </p:nvPr>
        </p:nvSpPr>
        <p:spPr>
          <a:xfrm>
            <a:off x="662036" y="326287"/>
            <a:ext cx="10828878" cy="1528272"/>
          </a:xfrm>
        </p:spPr>
        <p:txBody>
          <a:bodyPr>
            <a:normAutofit/>
          </a:bodyPr>
          <a:lstStyle/>
          <a:p>
            <a:pPr algn="ctr"/>
            <a:r>
              <a:rPr lang="es-AR" sz="2400" kern="0" dirty="0">
                <a:solidFill>
                  <a:srgbClr val="213343"/>
                </a:solidFill>
                <a:effectLst/>
                <a:latin typeface="Arial Rounded MT Bold" panose="020F0704030504030204" pitchFamily="34" charset="0"/>
                <a:ea typeface="Times New Roman" panose="02020603050405020304" pitchFamily="18" charset="0"/>
                <a:cs typeface="Times New Roman" panose="02020603050405020304" pitchFamily="18" charset="0"/>
              </a:rPr>
              <a:t>Las características de cada empresa, área y puesto de trabajo son diferentes, por lo que la evaluación de desempeño debe ajustarse a la naturaleza de cada una</a:t>
            </a:r>
            <a:endParaRPr lang="es-AR" sz="4400" dirty="0">
              <a:latin typeface="Arial Rounded MT Bold" panose="020F0704030504030204" pitchFamily="34" charset="0"/>
            </a:endParaRPr>
          </a:p>
        </p:txBody>
      </p:sp>
      <p:pic>
        <p:nvPicPr>
          <p:cNvPr id="4" name="Marcador de contenido 3" descr="Competencias a evaluar en evaluación de desempeño">
            <a:extLst>
              <a:ext uri="{FF2B5EF4-FFF2-40B4-BE49-F238E27FC236}">
                <a16:creationId xmlns:a16="http://schemas.microsoft.com/office/drawing/2014/main" id="{00D43C14-5E08-322D-39B3-1ED7C50B759D}"/>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15691" r="1878" b="13399"/>
          <a:stretch/>
        </p:blipFill>
        <p:spPr bwMode="auto">
          <a:xfrm>
            <a:off x="966312" y="2271250"/>
            <a:ext cx="10259375" cy="3288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mc:AlternateContent xmlns:mc="http://schemas.openxmlformats.org/markup-compatibility/2006" xmlns:p14="http://schemas.microsoft.com/office/powerpoint/2010/main" xmlns:aink="http://schemas.microsoft.com/office/drawing/2016/ink">
        <mc:Choice Requires="p14 aink">
          <p:contentPart p14:bwMode="auto" r:id="rId4">
            <p14:nvContentPartPr>
              <p14:cNvPr id="7" name="Entrada de lápiz 6">
                <a:extLst>
                  <a:ext uri="{FF2B5EF4-FFF2-40B4-BE49-F238E27FC236}">
                    <a16:creationId xmlns:a16="http://schemas.microsoft.com/office/drawing/2014/main" id="{CFC728F4-758B-A8EB-3D86-9275DE89C16F}"/>
                  </a:ext>
                </a:extLst>
              </p14:cNvPr>
              <p14:cNvContentPartPr/>
              <p14:nvPr/>
            </p14:nvContentPartPr>
            <p14:xfrm>
              <a:off x="-708" y="958111"/>
              <a:ext cx="360" cy="360"/>
            </p14:xfrm>
          </p:contentPart>
        </mc:Choice>
        <mc:Fallback xmlns="">
          <p:pic>
            <p:nvPicPr>
              <p:cNvPr id="7" name="Entrada de lápiz 6">
                <a:extLst>
                  <a:ext uri="{FF2B5EF4-FFF2-40B4-BE49-F238E27FC236}">
                    <a16:creationId xmlns:a16="http://schemas.microsoft.com/office/drawing/2014/main" id="{CFC728F4-758B-A8EB-3D86-9275DE89C16F}"/>
                  </a:ext>
                </a:extLst>
              </p:cNvPr>
              <p:cNvPicPr/>
              <p:nvPr/>
            </p:nvPicPr>
            <p:blipFill>
              <a:blip r:embed="rId5"/>
              <a:stretch>
                <a:fillRect/>
              </a:stretch>
            </p:blipFill>
            <p:spPr>
              <a:xfrm>
                <a:off x="-18348" y="940471"/>
                <a:ext cx="36000" cy="36000"/>
              </a:xfrm>
              <a:prstGeom prst="rect">
                <a:avLst/>
              </a:prstGeom>
            </p:spPr>
          </p:pic>
        </mc:Fallback>
      </mc:AlternateContent>
    </p:spTree>
    <p:extLst>
      <p:ext uri="{BB962C8B-B14F-4D97-AF65-F5344CB8AC3E}">
        <p14:creationId xmlns:p14="http://schemas.microsoft.com/office/powerpoint/2010/main" val="2842484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B587C4-7434-44B9-8A5F-4B5FABC62849}"/>
              </a:ext>
            </a:extLst>
          </p:cNvPr>
          <p:cNvSpPr>
            <a:spLocks noGrp="1"/>
          </p:cNvSpPr>
          <p:nvPr>
            <p:ph type="title"/>
          </p:nvPr>
        </p:nvSpPr>
        <p:spPr/>
        <p:txBody>
          <a:bodyPr/>
          <a:lstStyle/>
          <a:p>
            <a:endParaRPr lang="es-AR" dirty="0"/>
          </a:p>
        </p:txBody>
      </p:sp>
      <p:pic>
        <p:nvPicPr>
          <p:cNvPr id="4" name="Imagen 3" descr="pasos para hacer una evaluación de desempeño">
            <a:extLst>
              <a:ext uri="{FF2B5EF4-FFF2-40B4-BE49-F238E27FC236}">
                <a16:creationId xmlns:a16="http://schemas.microsoft.com/office/drawing/2014/main" id="{4889FD8B-30B4-3D65-A983-9E2E144347E9}"/>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9713" r="52386" b="28266"/>
          <a:stretch/>
        </p:blipFill>
        <p:spPr bwMode="auto">
          <a:xfrm>
            <a:off x="311084" y="2249487"/>
            <a:ext cx="5684364" cy="1559159"/>
          </a:xfrm>
          <a:prstGeom prst="rect">
            <a:avLst/>
          </a:prstGeom>
          <a:ln w="19050">
            <a:solidFill>
              <a:schemeClr val="tx1"/>
            </a:solidFill>
            <a:prstDash val="lgDashDotDot"/>
          </a:ln>
          <a:effectLst>
            <a:outerShdw blurRad="292100" dist="139700" dir="2700000" algn="tl" rotWithShape="0">
              <a:srgbClr val="333333">
                <a:alpha val="65000"/>
              </a:srgbClr>
            </a:outerShdw>
          </a:effectLst>
        </p:spPr>
      </p:pic>
      <p:pic>
        <p:nvPicPr>
          <p:cNvPr id="5" name="Marcador de contenido 4" descr="pasos para hacer una evaluación de desempeño">
            <a:extLst>
              <a:ext uri="{FF2B5EF4-FFF2-40B4-BE49-F238E27FC236}">
                <a16:creationId xmlns:a16="http://schemas.microsoft.com/office/drawing/2014/main" id="{A768EBCE-632B-9062-4616-F6109D249590}"/>
              </a:ext>
            </a:extLst>
          </p:cNvPr>
          <p:cNvPicPr>
            <a:picLocks noGrp="1" noChangeAspect="1"/>
          </p:cNvPicPr>
          <p:nvPr>
            <p:ph idx="1"/>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47161" t="9514" r="2267" b="77178"/>
          <a:stretch/>
        </p:blipFill>
        <p:spPr bwMode="auto">
          <a:xfrm>
            <a:off x="6834433" y="1074654"/>
            <a:ext cx="4321292" cy="568591"/>
          </a:xfrm>
          <a:prstGeom prst="rect">
            <a:avLst/>
          </a:prstGeom>
          <a:noFill/>
          <a:ln>
            <a:noFill/>
          </a:ln>
        </p:spPr>
      </p:pic>
      <p:pic>
        <p:nvPicPr>
          <p:cNvPr id="6" name="Imagen 5" descr="pasos para hacer una evaluación de desempeño">
            <a:extLst>
              <a:ext uri="{FF2B5EF4-FFF2-40B4-BE49-F238E27FC236}">
                <a16:creationId xmlns:a16="http://schemas.microsoft.com/office/drawing/2014/main" id="{E52EE765-0C94-E0A8-2584-DAAAA7822C7E}"/>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48138" t="21109" b="61434"/>
          <a:stretch/>
        </p:blipFill>
        <p:spPr bwMode="auto">
          <a:xfrm>
            <a:off x="6834434" y="1795644"/>
            <a:ext cx="4383462" cy="737743"/>
          </a:xfrm>
          <a:prstGeom prst="rect">
            <a:avLst/>
          </a:prstGeom>
          <a:noFill/>
          <a:ln>
            <a:noFill/>
          </a:ln>
        </p:spPr>
      </p:pic>
      <p:pic>
        <p:nvPicPr>
          <p:cNvPr id="7" name="Imagen 6" descr="pasos para hacer una evaluación de desempeño">
            <a:extLst>
              <a:ext uri="{FF2B5EF4-FFF2-40B4-BE49-F238E27FC236}">
                <a16:creationId xmlns:a16="http://schemas.microsoft.com/office/drawing/2014/main" id="{08DF658E-7B51-00F3-AD71-5E55DDB06A80}"/>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46567" t="35423" b="47120"/>
          <a:stretch/>
        </p:blipFill>
        <p:spPr bwMode="auto">
          <a:xfrm>
            <a:off x="6834434" y="2648180"/>
            <a:ext cx="4383462" cy="716052"/>
          </a:xfrm>
          <a:prstGeom prst="rect">
            <a:avLst/>
          </a:prstGeom>
          <a:noFill/>
          <a:ln>
            <a:noFill/>
          </a:ln>
        </p:spPr>
      </p:pic>
      <p:pic>
        <p:nvPicPr>
          <p:cNvPr id="8" name="Imagen 7" descr="pasos para hacer una evaluación de desempeño">
            <a:extLst>
              <a:ext uri="{FF2B5EF4-FFF2-40B4-BE49-F238E27FC236}">
                <a16:creationId xmlns:a16="http://schemas.microsoft.com/office/drawing/2014/main" id="{EA3D8A4C-0F1D-C23B-D172-9D7C3489F770}"/>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48138" t="50670" b="32484"/>
          <a:stretch/>
        </p:blipFill>
        <p:spPr bwMode="auto">
          <a:xfrm>
            <a:off x="6834433" y="3527704"/>
            <a:ext cx="4383463" cy="687568"/>
          </a:xfrm>
          <a:prstGeom prst="rect">
            <a:avLst/>
          </a:prstGeom>
          <a:noFill/>
          <a:ln>
            <a:noFill/>
          </a:ln>
        </p:spPr>
      </p:pic>
      <p:pic>
        <p:nvPicPr>
          <p:cNvPr id="9" name="Imagen 8" descr="pasos para hacer una evaluación de desempeño">
            <a:extLst>
              <a:ext uri="{FF2B5EF4-FFF2-40B4-BE49-F238E27FC236}">
                <a16:creationId xmlns:a16="http://schemas.microsoft.com/office/drawing/2014/main" id="{DC24D14F-D9E8-434E-C05A-059539A99BD9}"/>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46217" t="64061" b="18491"/>
          <a:stretch/>
        </p:blipFill>
        <p:spPr bwMode="auto">
          <a:xfrm>
            <a:off x="6834434" y="4335916"/>
            <a:ext cx="4383462" cy="551819"/>
          </a:xfrm>
          <a:prstGeom prst="rect">
            <a:avLst/>
          </a:prstGeom>
          <a:noFill/>
          <a:ln>
            <a:noFill/>
          </a:ln>
        </p:spPr>
      </p:pic>
      <p:pic>
        <p:nvPicPr>
          <p:cNvPr id="10" name="Imagen 9" descr="pasos para hacer una evaluación de desempeño">
            <a:extLst>
              <a:ext uri="{FF2B5EF4-FFF2-40B4-BE49-F238E27FC236}">
                <a16:creationId xmlns:a16="http://schemas.microsoft.com/office/drawing/2014/main" id="{EF6242DA-2731-861E-4B77-877F99582F61}"/>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46916" t="79121" b="3477"/>
          <a:stretch/>
        </p:blipFill>
        <p:spPr bwMode="auto">
          <a:xfrm>
            <a:off x="6834433" y="5095777"/>
            <a:ext cx="4468159" cy="561884"/>
          </a:xfrm>
          <a:prstGeom prst="rect">
            <a:avLst/>
          </a:prstGeom>
          <a:noFill/>
          <a:ln>
            <a:noFill/>
          </a:ln>
        </p:spPr>
      </p:pic>
    </p:spTree>
    <p:extLst>
      <p:ext uri="{BB962C8B-B14F-4D97-AF65-F5344CB8AC3E}">
        <p14:creationId xmlns:p14="http://schemas.microsoft.com/office/powerpoint/2010/main" val="331533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41A0CA-5678-ED9F-794E-CA1ADF4C73A2}"/>
              </a:ext>
            </a:extLst>
          </p:cNvPr>
          <p:cNvSpPr>
            <a:spLocks noGrp="1"/>
          </p:cNvSpPr>
          <p:nvPr>
            <p:ph type="title"/>
          </p:nvPr>
        </p:nvSpPr>
        <p:spPr/>
        <p:txBody>
          <a:bodyPr/>
          <a:lstStyle/>
          <a:p>
            <a:pPr algn="ctr"/>
            <a:r>
              <a:rPr lang="es-AR" dirty="0">
                <a:solidFill>
                  <a:schemeClr val="bg2">
                    <a:lumMod val="50000"/>
                  </a:schemeClr>
                </a:solidFill>
              </a:rPr>
              <a:t>METODOS PARA IMPLEMENTAR LA EVALUACION DE DESEMPEÑO</a:t>
            </a:r>
          </a:p>
        </p:txBody>
      </p:sp>
      <p:sp>
        <p:nvSpPr>
          <p:cNvPr id="3" name="Marcador de contenido 2">
            <a:extLst>
              <a:ext uri="{FF2B5EF4-FFF2-40B4-BE49-F238E27FC236}">
                <a16:creationId xmlns:a16="http://schemas.microsoft.com/office/drawing/2014/main" id="{37DFFB11-0619-A1A5-4C68-C749B7DAFF0F}"/>
              </a:ext>
            </a:extLst>
          </p:cNvPr>
          <p:cNvSpPr>
            <a:spLocks noGrp="1"/>
          </p:cNvSpPr>
          <p:nvPr>
            <p:ph idx="1"/>
          </p:nvPr>
        </p:nvSpPr>
        <p:spPr/>
        <p:txBody>
          <a:bodyPr>
            <a:normAutofit fontScale="92500" lnSpcReduction="10000"/>
          </a:bodyPr>
          <a:lstStyle/>
          <a:p>
            <a:r>
              <a:rPr lang="es-AR" kern="0" dirty="0">
                <a:solidFill>
                  <a:srgbClr val="213343"/>
                </a:solidFill>
                <a:effectLst/>
                <a:latin typeface="Arial" panose="020B0604020202020204" pitchFamily="34" charset="0"/>
                <a:ea typeface="Times New Roman" panose="02020603050405020304" pitchFamily="18" charset="0"/>
                <a:cs typeface="Times New Roman" panose="02020603050405020304" pitchFamily="18" charset="0"/>
              </a:rPr>
              <a:t>Autoevaluación</a:t>
            </a:r>
            <a:endParaRPr lang="es-AR" kern="100" dirty="0">
              <a:effectLst/>
              <a:latin typeface="Aptos" panose="020B0004020202020204" pitchFamily="34" charset="0"/>
              <a:ea typeface="Aptos" panose="020B0004020202020204" pitchFamily="34" charset="0"/>
              <a:cs typeface="Times New Roman" panose="02020603050405020304" pitchFamily="18" charset="0"/>
            </a:endParaRPr>
          </a:p>
          <a:p>
            <a:r>
              <a:rPr lang="es-AR" kern="0" dirty="0">
                <a:solidFill>
                  <a:srgbClr val="213343"/>
                </a:solidFill>
                <a:effectLst/>
                <a:latin typeface="Arial" panose="020B0604020202020204" pitchFamily="34" charset="0"/>
                <a:ea typeface="Times New Roman" panose="02020603050405020304" pitchFamily="18" charset="0"/>
                <a:cs typeface="Times New Roman" panose="02020603050405020304" pitchFamily="18" charset="0"/>
              </a:rPr>
              <a:t>Evaluación psicológica</a:t>
            </a:r>
            <a:endParaRPr lang="es-AR" kern="100" dirty="0">
              <a:effectLst/>
              <a:latin typeface="Aptos" panose="020B0004020202020204" pitchFamily="34" charset="0"/>
              <a:ea typeface="Aptos" panose="020B0004020202020204" pitchFamily="34" charset="0"/>
              <a:cs typeface="Times New Roman" panose="02020603050405020304" pitchFamily="18" charset="0"/>
            </a:endParaRPr>
          </a:p>
          <a:p>
            <a:r>
              <a:rPr lang="es-AR" kern="0" dirty="0">
                <a:solidFill>
                  <a:srgbClr val="213343"/>
                </a:solidFill>
                <a:effectLst/>
                <a:latin typeface="Arial" panose="020B0604020202020204" pitchFamily="34" charset="0"/>
                <a:ea typeface="Times New Roman" panose="02020603050405020304" pitchFamily="18" charset="0"/>
                <a:cs typeface="Times New Roman" panose="02020603050405020304" pitchFamily="18" charset="0"/>
              </a:rPr>
              <a:t>Evaluación del desempeño 90°</a:t>
            </a:r>
            <a:endParaRPr lang="es-AR" kern="100" dirty="0">
              <a:effectLst/>
              <a:latin typeface="Aptos" panose="020B0004020202020204" pitchFamily="34" charset="0"/>
              <a:ea typeface="Aptos" panose="020B0004020202020204" pitchFamily="34" charset="0"/>
              <a:cs typeface="Times New Roman" panose="02020603050405020304" pitchFamily="18" charset="0"/>
            </a:endParaRPr>
          </a:p>
          <a:p>
            <a:r>
              <a:rPr lang="es-AR" kern="0" dirty="0">
                <a:solidFill>
                  <a:srgbClr val="213343"/>
                </a:solidFill>
                <a:effectLst/>
                <a:latin typeface="Arial" panose="020B0604020202020204" pitchFamily="34" charset="0"/>
                <a:ea typeface="Times New Roman" panose="02020603050405020304" pitchFamily="18" charset="0"/>
                <a:cs typeface="Times New Roman" panose="02020603050405020304" pitchFamily="18" charset="0"/>
              </a:rPr>
              <a:t>Evaluación de desempeño 180°</a:t>
            </a:r>
            <a:endParaRPr lang="es-AR" kern="100" dirty="0">
              <a:effectLst/>
              <a:latin typeface="Aptos" panose="020B0004020202020204" pitchFamily="34" charset="0"/>
              <a:ea typeface="Aptos" panose="020B0004020202020204" pitchFamily="34" charset="0"/>
              <a:cs typeface="Times New Roman" panose="02020603050405020304" pitchFamily="18" charset="0"/>
            </a:endParaRPr>
          </a:p>
          <a:p>
            <a:r>
              <a:rPr lang="es-AR" kern="0" dirty="0">
                <a:solidFill>
                  <a:srgbClr val="213343"/>
                </a:solidFill>
                <a:effectLst/>
                <a:latin typeface="Arial" panose="020B0604020202020204" pitchFamily="34" charset="0"/>
                <a:ea typeface="Times New Roman" panose="02020603050405020304" pitchFamily="18" charset="0"/>
                <a:cs typeface="Times New Roman" panose="02020603050405020304" pitchFamily="18" charset="0"/>
              </a:rPr>
              <a:t>Evaluación del desempeño 270°</a:t>
            </a:r>
            <a:endParaRPr lang="es-AR" kern="100" dirty="0">
              <a:effectLst/>
              <a:latin typeface="Aptos" panose="020B0004020202020204" pitchFamily="34" charset="0"/>
              <a:ea typeface="Aptos" panose="020B0004020202020204" pitchFamily="34" charset="0"/>
              <a:cs typeface="Times New Roman" panose="02020603050405020304" pitchFamily="18" charset="0"/>
            </a:endParaRPr>
          </a:p>
          <a:p>
            <a:r>
              <a:rPr lang="es-AR" kern="0" dirty="0">
                <a:solidFill>
                  <a:srgbClr val="213343"/>
                </a:solidFill>
                <a:effectLst/>
                <a:latin typeface="Arial" panose="020B0604020202020204" pitchFamily="34" charset="0"/>
                <a:ea typeface="Times New Roman" panose="02020603050405020304" pitchFamily="18" charset="0"/>
                <a:cs typeface="Times New Roman" panose="02020603050405020304" pitchFamily="18" charset="0"/>
              </a:rPr>
              <a:t>Evaluación del desempeño a 360°</a:t>
            </a:r>
            <a:endParaRPr lang="es-AR" kern="100" dirty="0">
              <a:effectLst/>
              <a:latin typeface="Aptos" panose="020B0004020202020204" pitchFamily="34" charset="0"/>
              <a:ea typeface="Aptos" panose="020B0004020202020204" pitchFamily="34" charset="0"/>
              <a:cs typeface="Times New Roman" panose="02020603050405020304" pitchFamily="18" charset="0"/>
            </a:endParaRPr>
          </a:p>
          <a:p>
            <a:r>
              <a:rPr lang="es-AR" kern="0" dirty="0">
                <a:solidFill>
                  <a:srgbClr val="213343"/>
                </a:solidFill>
                <a:effectLst/>
                <a:latin typeface="Arial" panose="020B0604020202020204" pitchFamily="34" charset="0"/>
                <a:ea typeface="Times New Roman" panose="02020603050405020304" pitchFamily="18" charset="0"/>
                <a:cs typeface="Times New Roman" panose="02020603050405020304" pitchFamily="18" charset="0"/>
              </a:rPr>
              <a:t>Evaluación por planteamiento situacional o </a:t>
            </a:r>
            <a:r>
              <a:rPr lang="es-AR" kern="0" dirty="0" err="1">
                <a:solidFill>
                  <a:srgbClr val="213343"/>
                </a:solidFill>
                <a:effectLst/>
                <a:latin typeface="Arial" panose="020B0604020202020204" pitchFamily="34" charset="0"/>
                <a:ea typeface="Times New Roman" panose="02020603050405020304" pitchFamily="18" charset="0"/>
                <a:cs typeface="Times New Roman" panose="02020603050405020304" pitchFamily="18" charset="0"/>
              </a:rPr>
              <a:t>Assessment</a:t>
            </a:r>
            <a:r>
              <a:rPr lang="es-AR" kern="0" dirty="0">
                <a:solidFill>
                  <a:srgbClr val="213343"/>
                </a:solidFill>
                <a:effectLst/>
                <a:latin typeface="Arial" panose="020B0604020202020204" pitchFamily="34" charset="0"/>
                <a:ea typeface="Times New Roman" panose="02020603050405020304" pitchFamily="18" charset="0"/>
                <a:cs typeface="Times New Roman" panose="02020603050405020304" pitchFamily="18" charset="0"/>
              </a:rPr>
              <a:t> Center</a:t>
            </a:r>
            <a:endParaRPr lang="es-AR" kern="100" dirty="0">
              <a:effectLst/>
              <a:latin typeface="Aptos" panose="020B0004020202020204" pitchFamily="34" charset="0"/>
              <a:ea typeface="Aptos" panose="020B0004020202020204" pitchFamily="34" charset="0"/>
              <a:cs typeface="Times New Roman" panose="02020603050405020304" pitchFamily="18" charset="0"/>
            </a:endParaRPr>
          </a:p>
          <a:p>
            <a:endParaRPr lang="es-AR" dirty="0"/>
          </a:p>
        </p:txBody>
      </p:sp>
    </p:spTree>
    <p:extLst>
      <p:ext uri="{BB962C8B-B14F-4D97-AF65-F5344CB8AC3E}">
        <p14:creationId xmlns:p14="http://schemas.microsoft.com/office/powerpoint/2010/main" val="1395546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9A0A4D-11BF-DE34-4A0C-5271C4DDEAC7}"/>
              </a:ext>
            </a:extLst>
          </p:cNvPr>
          <p:cNvSpPr>
            <a:spLocks noGrp="1"/>
          </p:cNvSpPr>
          <p:nvPr>
            <p:ph type="title"/>
          </p:nvPr>
        </p:nvSpPr>
        <p:spPr/>
        <p:txBody>
          <a:bodyPr/>
          <a:lstStyle/>
          <a:p>
            <a:br>
              <a:rPr lang="es-AR" sz="1800" kern="100" dirty="0">
                <a:effectLst/>
                <a:latin typeface="Aptos" panose="020B0004020202020204" pitchFamily="34" charset="0"/>
                <a:ea typeface="Aptos" panose="020B0004020202020204" pitchFamily="34" charset="0"/>
                <a:cs typeface="Times New Roman" panose="02020603050405020304" pitchFamily="18" charset="0"/>
              </a:rPr>
            </a:br>
            <a:endParaRPr lang="es-AR" dirty="0"/>
          </a:p>
        </p:txBody>
      </p:sp>
      <p:sp>
        <p:nvSpPr>
          <p:cNvPr id="5" name="Marcador de contenido 4">
            <a:extLst>
              <a:ext uri="{FF2B5EF4-FFF2-40B4-BE49-F238E27FC236}">
                <a16:creationId xmlns:a16="http://schemas.microsoft.com/office/drawing/2014/main" id="{4D790E9C-0D99-8839-D662-019A9B90AF70}"/>
              </a:ext>
            </a:extLst>
          </p:cNvPr>
          <p:cNvSpPr>
            <a:spLocks noGrp="1"/>
          </p:cNvSpPr>
          <p:nvPr>
            <p:ph idx="1"/>
          </p:nvPr>
        </p:nvSpPr>
        <p:spPr/>
        <p:txBody>
          <a:bodyPr/>
          <a:lstStyle/>
          <a:p>
            <a:r>
              <a:rPr lang="es-AR" sz="2400" kern="0" dirty="0">
                <a:solidFill>
                  <a:srgbClr val="213343"/>
                </a:solidFill>
                <a:effectLst/>
                <a:latin typeface="Arial" panose="020B0604020202020204" pitchFamily="34" charset="0"/>
                <a:ea typeface="Times New Roman" panose="02020603050405020304" pitchFamily="18" charset="0"/>
                <a:cs typeface="Times New Roman" panose="02020603050405020304" pitchFamily="18" charset="0"/>
              </a:rPr>
              <a:t>Evaluación de desempeño por objetivos</a:t>
            </a:r>
            <a:endParaRPr lang="es-AR" sz="2400" kern="100" dirty="0">
              <a:effectLst/>
              <a:latin typeface="Aptos" panose="020B0004020202020204" pitchFamily="34" charset="0"/>
              <a:ea typeface="Aptos" panose="020B0004020202020204" pitchFamily="34" charset="0"/>
              <a:cs typeface="Times New Roman" panose="02020603050405020304" pitchFamily="18" charset="0"/>
            </a:endParaRPr>
          </a:p>
          <a:p>
            <a:r>
              <a:rPr lang="es-AR" kern="0" dirty="0">
                <a:solidFill>
                  <a:srgbClr val="213343"/>
                </a:solidFill>
                <a:effectLst/>
                <a:latin typeface="Arial" panose="020B0604020202020204" pitchFamily="34" charset="0"/>
                <a:ea typeface="Times New Roman" panose="02020603050405020304" pitchFamily="18" charset="0"/>
                <a:cs typeface="Times New Roman" panose="02020603050405020304" pitchFamily="18" charset="0"/>
              </a:rPr>
              <a:t>Evaluación del desempeño por competencias</a:t>
            </a:r>
            <a:endParaRPr lang="es-AR" kern="100" dirty="0">
              <a:effectLst/>
              <a:latin typeface="Aptos" panose="020B0004020202020204" pitchFamily="34" charset="0"/>
              <a:ea typeface="Aptos" panose="020B0004020202020204" pitchFamily="34" charset="0"/>
              <a:cs typeface="Times New Roman" panose="02020603050405020304" pitchFamily="18" charset="0"/>
            </a:endParaRPr>
          </a:p>
          <a:p>
            <a:r>
              <a:rPr lang="es-AR" kern="0" dirty="0">
                <a:solidFill>
                  <a:srgbClr val="213343"/>
                </a:solidFill>
                <a:effectLst/>
                <a:latin typeface="Arial" panose="020B0604020202020204" pitchFamily="34" charset="0"/>
                <a:ea typeface="Times New Roman" panose="02020603050405020304" pitchFamily="18" charset="0"/>
                <a:cs typeface="Times New Roman" panose="02020603050405020304" pitchFamily="18" charset="0"/>
              </a:rPr>
              <a:t>Evaluación del desempeño basado en la satisfacción del trabajador</a:t>
            </a:r>
            <a:endParaRPr lang="es-AR" kern="100" dirty="0">
              <a:effectLst/>
              <a:latin typeface="Aptos" panose="020B0004020202020204" pitchFamily="34" charset="0"/>
              <a:ea typeface="Aptos" panose="020B0004020202020204" pitchFamily="34" charset="0"/>
              <a:cs typeface="Times New Roman" panose="02020603050405020304" pitchFamily="18" charset="0"/>
            </a:endParaRPr>
          </a:p>
          <a:p>
            <a:r>
              <a:rPr lang="es-AR" kern="0" dirty="0">
                <a:solidFill>
                  <a:srgbClr val="213343"/>
                </a:solidFill>
                <a:effectLst/>
                <a:latin typeface="Arial" panose="020B0604020202020204" pitchFamily="34" charset="0"/>
                <a:ea typeface="Times New Roman" panose="02020603050405020304" pitchFamily="18" charset="0"/>
                <a:cs typeface="Times New Roman" panose="02020603050405020304" pitchFamily="18" charset="0"/>
              </a:rPr>
              <a:t>Evaluación del desempeño por incidentes críticos</a:t>
            </a:r>
            <a:endParaRPr lang="es-AR" kern="100" dirty="0">
              <a:effectLst/>
              <a:latin typeface="Aptos" panose="020B0004020202020204" pitchFamily="34" charset="0"/>
              <a:ea typeface="Aptos" panose="020B0004020202020204" pitchFamily="34" charset="0"/>
              <a:cs typeface="Times New Roman" panose="02020603050405020304" pitchFamily="18" charset="0"/>
            </a:endParaRPr>
          </a:p>
          <a:p>
            <a:r>
              <a:rPr lang="es-AR" kern="0" dirty="0">
                <a:solidFill>
                  <a:srgbClr val="213343"/>
                </a:solidFill>
                <a:effectLst/>
                <a:latin typeface="Arial" panose="020B0604020202020204" pitchFamily="34" charset="0"/>
                <a:ea typeface="Times New Roman" panose="02020603050405020304" pitchFamily="18" charset="0"/>
                <a:cs typeface="Times New Roman" panose="02020603050405020304" pitchFamily="18" charset="0"/>
              </a:rPr>
              <a:t>Evaluación de desempeño por costes</a:t>
            </a:r>
            <a:endParaRPr lang="es-AR" kern="100" dirty="0">
              <a:effectLst/>
              <a:latin typeface="Aptos" panose="020B0004020202020204" pitchFamily="34" charset="0"/>
              <a:ea typeface="Aptos" panose="020B0004020202020204" pitchFamily="34" charset="0"/>
              <a:cs typeface="Times New Roman" panose="02020603050405020304" pitchFamily="18" charset="0"/>
            </a:endParaRPr>
          </a:p>
          <a:p>
            <a:r>
              <a:rPr lang="es-AR" kern="0" dirty="0">
                <a:solidFill>
                  <a:srgbClr val="213343"/>
                </a:solidFill>
                <a:effectLst/>
                <a:latin typeface="Arial" panose="020B0604020202020204" pitchFamily="34" charset="0"/>
                <a:ea typeface="Times New Roman" panose="02020603050405020304" pitchFamily="18" charset="0"/>
                <a:cs typeface="Times New Roman" panose="02020603050405020304" pitchFamily="18" charset="0"/>
              </a:rPr>
              <a:t>Reuniones </a:t>
            </a:r>
            <a:r>
              <a:rPr lang="es-AR" kern="0" dirty="0" err="1">
                <a:solidFill>
                  <a:srgbClr val="213343"/>
                </a:solidFill>
                <a:effectLst/>
                <a:latin typeface="Arial" panose="020B0604020202020204" pitchFamily="34" charset="0"/>
                <a:ea typeface="Times New Roman" panose="02020603050405020304" pitchFamily="18" charset="0"/>
                <a:cs typeface="Times New Roman" panose="02020603050405020304" pitchFamily="18" charset="0"/>
              </a:rPr>
              <a:t>one</a:t>
            </a:r>
            <a:r>
              <a:rPr lang="es-AR" kern="0" dirty="0">
                <a:solidFill>
                  <a:srgbClr val="213343"/>
                </a:solidFill>
                <a:effectLst/>
                <a:latin typeface="Arial" panose="020B0604020202020204" pitchFamily="34" charset="0"/>
                <a:ea typeface="Times New Roman" panose="02020603050405020304" pitchFamily="18" charset="0"/>
                <a:cs typeface="Times New Roman" panose="02020603050405020304" pitchFamily="18" charset="0"/>
              </a:rPr>
              <a:t> </a:t>
            </a:r>
            <a:r>
              <a:rPr lang="es-AR" kern="0" dirty="0" err="1">
                <a:solidFill>
                  <a:srgbClr val="213343"/>
                </a:solidFill>
                <a:effectLst/>
                <a:latin typeface="Arial" panose="020B0604020202020204" pitchFamily="34" charset="0"/>
                <a:ea typeface="Times New Roman" panose="02020603050405020304" pitchFamily="18" charset="0"/>
                <a:cs typeface="Times New Roman" panose="02020603050405020304" pitchFamily="18" charset="0"/>
              </a:rPr>
              <a:t>to</a:t>
            </a:r>
            <a:r>
              <a:rPr lang="es-AR" kern="0" dirty="0">
                <a:solidFill>
                  <a:srgbClr val="213343"/>
                </a:solidFill>
                <a:effectLst/>
                <a:latin typeface="Arial" panose="020B0604020202020204" pitchFamily="34" charset="0"/>
                <a:ea typeface="Times New Roman" panose="02020603050405020304" pitchFamily="18" charset="0"/>
                <a:cs typeface="Times New Roman" panose="02020603050405020304" pitchFamily="18" charset="0"/>
              </a:rPr>
              <a:t> </a:t>
            </a:r>
            <a:r>
              <a:rPr lang="es-AR" kern="0" dirty="0" err="1">
                <a:solidFill>
                  <a:srgbClr val="213343"/>
                </a:solidFill>
                <a:effectLst/>
                <a:latin typeface="Arial" panose="020B0604020202020204" pitchFamily="34" charset="0"/>
                <a:ea typeface="Times New Roman" panose="02020603050405020304" pitchFamily="18" charset="0"/>
                <a:cs typeface="Times New Roman" panose="02020603050405020304" pitchFamily="18" charset="0"/>
              </a:rPr>
              <a:t>one</a:t>
            </a:r>
            <a:endParaRPr lang="es-AR" kern="100" dirty="0">
              <a:effectLst/>
              <a:latin typeface="Aptos" panose="020B0004020202020204" pitchFamily="34" charset="0"/>
              <a:ea typeface="Aptos" panose="020B0004020202020204" pitchFamily="34" charset="0"/>
              <a:cs typeface="Times New Roman" panose="02020603050405020304" pitchFamily="18" charset="0"/>
            </a:endParaRPr>
          </a:p>
          <a:p>
            <a:endParaRPr lang="es-AR" dirty="0"/>
          </a:p>
        </p:txBody>
      </p:sp>
      <p:sp>
        <p:nvSpPr>
          <p:cNvPr id="8" name="Título 1">
            <a:extLst>
              <a:ext uri="{FF2B5EF4-FFF2-40B4-BE49-F238E27FC236}">
                <a16:creationId xmlns:a16="http://schemas.microsoft.com/office/drawing/2014/main" id="{597CD9A0-4A4B-05AF-F92F-7946C685E5DB}"/>
              </a:ext>
            </a:extLst>
          </p:cNvPr>
          <p:cNvSpPr txBox="1">
            <a:spLocks/>
          </p:cNvSpPr>
          <p:nvPr/>
        </p:nvSpPr>
        <p:spPr>
          <a:xfrm>
            <a:off x="961501" y="423447"/>
            <a:ext cx="9905998"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s-AR" dirty="0">
                <a:solidFill>
                  <a:schemeClr val="bg2">
                    <a:lumMod val="50000"/>
                  </a:schemeClr>
                </a:solidFill>
              </a:rPr>
              <a:t>METODOS PARA IMPLEMENTAR LA EVALUACION DE DESEMPEÑO</a:t>
            </a:r>
          </a:p>
        </p:txBody>
      </p:sp>
    </p:spTree>
    <p:extLst>
      <p:ext uri="{BB962C8B-B14F-4D97-AF65-F5344CB8AC3E}">
        <p14:creationId xmlns:p14="http://schemas.microsoft.com/office/powerpoint/2010/main" val="1984553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CE179D-4E61-48D3-C92D-704345334F42}"/>
              </a:ext>
            </a:extLst>
          </p:cNvPr>
          <p:cNvSpPr>
            <a:spLocks noGrp="1"/>
          </p:cNvSpPr>
          <p:nvPr>
            <p:ph type="title"/>
          </p:nvPr>
        </p:nvSpPr>
        <p:spPr>
          <a:xfrm>
            <a:off x="1143001" y="203739"/>
            <a:ext cx="9905998" cy="1478570"/>
          </a:xfrm>
        </p:spPr>
        <p:txBody>
          <a:bodyPr/>
          <a:lstStyle/>
          <a:p>
            <a:r>
              <a:rPr lang="es-AR" dirty="0"/>
              <a:t>EJEMPLOS DE EVALUACIÓN DE DESEMPEÑO</a:t>
            </a:r>
          </a:p>
        </p:txBody>
      </p:sp>
      <p:pic>
        <p:nvPicPr>
          <p:cNvPr id="4" name="Marcador de contenido 3" descr="ejemplo de evaluación de desempeño laboral">
            <a:extLst>
              <a:ext uri="{FF2B5EF4-FFF2-40B4-BE49-F238E27FC236}">
                <a16:creationId xmlns:a16="http://schemas.microsoft.com/office/drawing/2014/main" id="{7431CA08-C8E7-74BF-DBA5-A58E69F7C252}"/>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139126" y="1442992"/>
            <a:ext cx="4817097" cy="51117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56930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C4F310-8944-531A-0952-53B2B19ED897}"/>
              </a:ext>
            </a:extLst>
          </p:cNvPr>
          <p:cNvSpPr>
            <a:spLocks noGrp="1"/>
          </p:cNvSpPr>
          <p:nvPr>
            <p:ph type="title"/>
          </p:nvPr>
        </p:nvSpPr>
        <p:spPr/>
        <p:txBody>
          <a:bodyPr/>
          <a:lstStyle/>
          <a:p>
            <a:r>
              <a:rPr lang="es-AR" dirty="0"/>
              <a:t>Trabajo en equipo</a:t>
            </a:r>
          </a:p>
        </p:txBody>
      </p:sp>
      <p:graphicFrame>
        <p:nvGraphicFramePr>
          <p:cNvPr id="4" name="Marcador de contenido 3">
            <a:extLst>
              <a:ext uri="{FF2B5EF4-FFF2-40B4-BE49-F238E27FC236}">
                <a16:creationId xmlns:a16="http://schemas.microsoft.com/office/drawing/2014/main" id="{1FC52A15-4811-7D8D-D7F8-595F2CFEADE1}"/>
              </a:ext>
            </a:extLst>
          </p:cNvPr>
          <p:cNvGraphicFramePr>
            <a:graphicFrameLocks noGrp="1"/>
          </p:cNvGraphicFramePr>
          <p:nvPr>
            <p:ph idx="1"/>
            <p:extLst>
              <p:ext uri="{D42A27DB-BD31-4B8C-83A1-F6EECF244321}">
                <p14:modId xmlns:p14="http://schemas.microsoft.com/office/powerpoint/2010/main" val="3054080681"/>
              </p:ext>
            </p:extLst>
          </p:nvPr>
        </p:nvGraphicFramePr>
        <p:xfrm>
          <a:off x="1141413" y="1781665"/>
          <a:ext cx="9039535" cy="45342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1890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5B89BF-F523-B848-F11C-065CD25ACBB3}"/>
              </a:ext>
            </a:extLst>
          </p:cNvPr>
          <p:cNvSpPr>
            <a:spLocks noGrp="1"/>
          </p:cNvSpPr>
          <p:nvPr>
            <p:ph type="title"/>
          </p:nvPr>
        </p:nvSpPr>
        <p:spPr>
          <a:xfrm>
            <a:off x="1143001" y="81190"/>
            <a:ext cx="9905998" cy="1478570"/>
          </a:xfrm>
        </p:spPr>
        <p:txBody>
          <a:bodyPr/>
          <a:lstStyle/>
          <a:p>
            <a:pPr algn="ctr"/>
            <a:r>
              <a:rPr lang="es-ES" dirty="0">
                <a:solidFill>
                  <a:schemeClr val="bg2">
                    <a:lumMod val="50000"/>
                  </a:schemeClr>
                </a:solidFill>
                <a:effectLst>
                  <a:outerShdw blurRad="38100" dist="38100" dir="2700000" algn="tl">
                    <a:srgbClr val="000000">
                      <a:alpha val="43137"/>
                    </a:srgbClr>
                  </a:outerShdw>
                </a:effectLst>
              </a:rPr>
              <a:t>CINCO C  DEL TRABAJO EN EQUIPO</a:t>
            </a:r>
            <a:endParaRPr lang="es-AR" dirty="0">
              <a:solidFill>
                <a:schemeClr val="bg2">
                  <a:lumMod val="50000"/>
                </a:schemeClr>
              </a:solidFill>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C13623BC-722E-0B4F-B4FB-1F8476640614}"/>
              </a:ext>
            </a:extLst>
          </p:cNvPr>
          <p:cNvSpPr>
            <a:spLocks noGrp="1"/>
          </p:cNvSpPr>
          <p:nvPr>
            <p:ph idx="1"/>
          </p:nvPr>
        </p:nvSpPr>
        <p:spPr>
          <a:xfrm>
            <a:off x="1141412" y="1559760"/>
            <a:ext cx="6861945" cy="4231441"/>
          </a:xfrm>
        </p:spPr>
        <p:txBody>
          <a:bodyPr>
            <a:normAutofit fontScale="62500" lnSpcReduction="20000"/>
          </a:bodyPr>
          <a:lstStyle/>
          <a:p>
            <a:r>
              <a:rPr lang="es-ES" sz="3400" dirty="0">
                <a:solidFill>
                  <a:schemeClr val="bg2">
                    <a:lumMod val="50000"/>
                  </a:schemeClr>
                </a:solidFill>
                <a:latin typeface="Aharoni" panose="02010803020104030203" pitchFamily="2" charset="-79"/>
                <a:cs typeface="Aharoni" panose="02010803020104030203" pitchFamily="2" charset="-79"/>
              </a:rPr>
              <a:t>COMUNICACIÓN</a:t>
            </a:r>
          </a:p>
          <a:p>
            <a:endParaRPr lang="es-ES" sz="3400" dirty="0">
              <a:solidFill>
                <a:schemeClr val="bg2">
                  <a:lumMod val="50000"/>
                </a:schemeClr>
              </a:solidFill>
              <a:latin typeface="Aharoni" panose="02010803020104030203" pitchFamily="2" charset="-79"/>
              <a:cs typeface="Aharoni" panose="02010803020104030203" pitchFamily="2" charset="-79"/>
            </a:endParaRPr>
          </a:p>
          <a:p>
            <a:r>
              <a:rPr lang="es-ES" sz="3400" dirty="0">
                <a:solidFill>
                  <a:schemeClr val="bg2">
                    <a:lumMod val="50000"/>
                  </a:schemeClr>
                </a:solidFill>
                <a:latin typeface="Aharoni" panose="02010803020104030203" pitchFamily="2" charset="-79"/>
                <a:cs typeface="Aharoni" panose="02010803020104030203" pitchFamily="2" charset="-79"/>
              </a:rPr>
              <a:t>COORDINACION</a:t>
            </a:r>
          </a:p>
          <a:p>
            <a:endParaRPr lang="es-ES" sz="3400" dirty="0">
              <a:solidFill>
                <a:schemeClr val="bg2">
                  <a:lumMod val="50000"/>
                </a:schemeClr>
              </a:solidFill>
              <a:latin typeface="Aharoni" panose="02010803020104030203" pitchFamily="2" charset="-79"/>
              <a:cs typeface="Aharoni" panose="02010803020104030203" pitchFamily="2" charset="-79"/>
            </a:endParaRPr>
          </a:p>
          <a:p>
            <a:r>
              <a:rPr lang="es-ES" sz="3400" dirty="0">
                <a:solidFill>
                  <a:schemeClr val="bg2">
                    <a:lumMod val="50000"/>
                  </a:schemeClr>
                </a:solidFill>
                <a:latin typeface="Aharoni" panose="02010803020104030203" pitchFamily="2" charset="-79"/>
                <a:cs typeface="Aharoni" panose="02010803020104030203" pitchFamily="2" charset="-79"/>
              </a:rPr>
              <a:t>COMPLEMETARIEDAD</a:t>
            </a:r>
          </a:p>
          <a:p>
            <a:endParaRPr lang="es-ES" sz="3400" dirty="0">
              <a:solidFill>
                <a:schemeClr val="bg2">
                  <a:lumMod val="50000"/>
                </a:schemeClr>
              </a:solidFill>
              <a:latin typeface="Aharoni" panose="02010803020104030203" pitchFamily="2" charset="-79"/>
              <a:cs typeface="Aharoni" panose="02010803020104030203" pitchFamily="2" charset="-79"/>
            </a:endParaRPr>
          </a:p>
          <a:p>
            <a:r>
              <a:rPr lang="es-ES" sz="3400" dirty="0">
                <a:solidFill>
                  <a:schemeClr val="bg2">
                    <a:lumMod val="50000"/>
                  </a:schemeClr>
                </a:solidFill>
                <a:latin typeface="Aharoni" panose="02010803020104030203" pitchFamily="2" charset="-79"/>
                <a:cs typeface="Aharoni" panose="02010803020104030203" pitchFamily="2" charset="-79"/>
              </a:rPr>
              <a:t>CONFIANZA</a:t>
            </a:r>
          </a:p>
          <a:p>
            <a:endParaRPr lang="es-ES" sz="3400" dirty="0">
              <a:solidFill>
                <a:schemeClr val="bg2">
                  <a:lumMod val="50000"/>
                </a:schemeClr>
              </a:solidFill>
              <a:latin typeface="Aharoni" panose="02010803020104030203" pitchFamily="2" charset="-79"/>
              <a:cs typeface="Aharoni" panose="02010803020104030203" pitchFamily="2" charset="-79"/>
            </a:endParaRPr>
          </a:p>
          <a:p>
            <a:r>
              <a:rPr lang="es-ES" sz="3400" dirty="0">
                <a:solidFill>
                  <a:schemeClr val="bg2">
                    <a:lumMod val="50000"/>
                  </a:schemeClr>
                </a:solidFill>
                <a:latin typeface="Aharoni" panose="02010803020104030203" pitchFamily="2" charset="-79"/>
                <a:cs typeface="Aharoni" panose="02010803020104030203" pitchFamily="2" charset="-79"/>
              </a:rPr>
              <a:t>COMPROMISO</a:t>
            </a:r>
            <a:endParaRPr lang="es-AR" sz="3400" dirty="0">
              <a:solidFill>
                <a:schemeClr val="bg2">
                  <a:lumMod val="50000"/>
                </a:schemeClr>
              </a:solidFill>
              <a:latin typeface="Aharoni" panose="02010803020104030203" pitchFamily="2" charset="-79"/>
              <a:cs typeface="Aharoni" panose="02010803020104030203" pitchFamily="2" charset="-79"/>
            </a:endParaRPr>
          </a:p>
          <a:p>
            <a:endParaRPr lang="es-AR" dirty="0">
              <a:solidFill>
                <a:schemeClr val="bg2">
                  <a:lumMod val="50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2403645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{436BE2D8-1BCA-4A3E-847E-87D5637A4D82}tf04033919</Template>
  <TotalTime>5237</TotalTime>
  <Words>794</Words>
  <Application>Microsoft Office PowerPoint</Application>
  <PresentationFormat>Panorámica</PresentationFormat>
  <Paragraphs>70</Paragraphs>
  <Slides>17</Slides>
  <Notes>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17</vt:i4>
      </vt:variant>
    </vt:vector>
  </HeadingPairs>
  <TitlesOfParts>
    <vt:vector size="30" baseType="lpstr">
      <vt:lpstr>HGMaruGothicMPRO</vt:lpstr>
      <vt:lpstr>Aharoni</vt:lpstr>
      <vt:lpstr>Aptos</vt:lpstr>
      <vt:lpstr>Arial</vt:lpstr>
      <vt:lpstr>Arial Rounded MT Bold</vt:lpstr>
      <vt:lpstr>Calibri</vt:lpstr>
      <vt:lpstr>Helvetica</vt:lpstr>
      <vt:lpstr>inherit</vt:lpstr>
      <vt:lpstr>system-ui</vt:lpstr>
      <vt:lpstr>Times New Roman</vt:lpstr>
      <vt:lpstr>Tw Cen MT</vt:lpstr>
      <vt:lpstr>var(--font1)</vt:lpstr>
      <vt:lpstr>Circuito</vt:lpstr>
      <vt:lpstr>evaluación  de  desempeño </vt:lpstr>
      <vt:lpstr>Objetivos de evaluación</vt:lpstr>
      <vt:lpstr>Las características de cada empresa, área y puesto de trabajo son diferentes, por lo que la evaluación de desempeño debe ajustarse a la naturaleza de cada una</vt:lpstr>
      <vt:lpstr>Presentación de PowerPoint</vt:lpstr>
      <vt:lpstr>METODOS PARA IMPLEMENTAR LA EVALUACION DE DESEMPEÑO</vt:lpstr>
      <vt:lpstr> </vt:lpstr>
      <vt:lpstr>EJEMPLOS DE EVALUACIÓN DE DESEMPEÑO</vt:lpstr>
      <vt:lpstr>Trabajo en equipo</vt:lpstr>
      <vt:lpstr>CINCO C  DEL TRABAJO EN EQUIPO</vt:lpstr>
      <vt:lpstr>MOTIVACION: </vt:lpstr>
      <vt:lpstr>Tipos de motivaciones </vt:lpstr>
      <vt:lpstr>Tipos de motivaciones</vt:lpstr>
      <vt:lpstr>INCENTIVOS</vt:lpstr>
      <vt:lpstr>LIDERAZGO</vt:lpstr>
      <vt:lpstr>Tipos de liderazgo</vt:lpstr>
      <vt:lpstr>Tipos de liderazgo</vt:lpstr>
      <vt:lpstr>Tipos de liderazgo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evaluación  de  desempeño</dc:title>
  <dc:creator>Carina Michel (Admin.)</dc:creator>
  <cp:lastModifiedBy>Carina Michel (Admin.)</cp:lastModifiedBy>
  <cp:revision>5</cp:revision>
  <dcterms:created xsi:type="dcterms:W3CDTF">2024-05-13T12:25:15Z</dcterms:created>
  <dcterms:modified xsi:type="dcterms:W3CDTF">2024-05-21T12:56:24Z</dcterms:modified>
</cp:coreProperties>
</file>