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8288000" cy="10287000"/>
  <p:notesSz cx="6858000" cy="9144000"/>
  <p:embeddedFontLst>
    <p:embeddedFont>
      <p:font typeface="Nunito Bold" panose="020B0604020202020204" charset="0"/>
      <p:regular r:id="rId37"/>
    </p:embeddedFont>
    <p:embeddedFont>
      <p:font typeface="Open Sans Bold" panose="020B0604020202020204" charset="0"/>
      <p:regular r:id="rId38"/>
    </p:embeddedFont>
    <p:embeddedFont>
      <p:font typeface="Scripter" panose="020B0604020202020204" charset="0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8" d="100"/>
          <a:sy n="38" d="100"/>
        </p:scale>
        <p:origin x="1236" y="4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6.svg"/><Relationship Id="rId7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6.svg"/><Relationship Id="rId7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3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6.svg"/><Relationship Id="rId7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.svg"/><Relationship Id="rId7" Type="http://schemas.openxmlformats.org/officeDocument/2006/relationships/image" Target="../media/image1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4.svg"/><Relationship Id="rId5" Type="http://schemas.openxmlformats.org/officeDocument/2006/relationships/image" Target="../media/image16.svg"/><Relationship Id="rId10" Type="http://schemas.openxmlformats.org/officeDocument/2006/relationships/image" Target="../media/image3.png"/><Relationship Id="rId4" Type="http://schemas.openxmlformats.org/officeDocument/2006/relationships/image" Target="../media/image15.png"/><Relationship Id="rId9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.svg"/><Relationship Id="rId7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Relationship Id="rId9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6.svg"/><Relationship Id="rId7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48521" y="1269999"/>
            <a:ext cx="5890233" cy="7454444"/>
          </a:xfrm>
          <a:custGeom>
            <a:avLst/>
            <a:gdLst/>
            <a:ahLst/>
            <a:cxnLst/>
            <a:rect l="l" t="t" r="r" b="b"/>
            <a:pathLst>
              <a:path w="5890233" h="7454444">
                <a:moveTo>
                  <a:pt x="0" y="0"/>
                </a:moveTo>
                <a:lnTo>
                  <a:pt x="5890233" y="0"/>
                </a:lnTo>
                <a:lnTo>
                  <a:pt x="5890233" y="7454444"/>
                </a:lnTo>
                <a:lnTo>
                  <a:pt x="0" y="74544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 rot="-4276458" flipH="1">
            <a:off x="15113114" y="-730173"/>
            <a:ext cx="2614675" cy="3834857"/>
          </a:xfrm>
          <a:custGeom>
            <a:avLst/>
            <a:gdLst/>
            <a:ahLst/>
            <a:cxnLst/>
            <a:rect l="l" t="t" r="r" b="b"/>
            <a:pathLst>
              <a:path w="2614675" h="3834857">
                <a:moveTo>
                  <a:pt x="2614674" y="0"/>
                </a:moveTo>
                <a:lnTo>
                  <a:pt x="0" y="0"/>
                </a:lnTo>
                <a:lnTo>
                  <a:pt x="0" y="3834856"/>
                </a:lnTo>
                <a:lnTo>
                  <a:pt x="2614674" y="3834856"/>
                </a:lnTo>
                <a:lnTo>
                  <a:pt x="2614674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TextBox 4"/>
          <p:cNvSpPr txBox="1"/>
          <p:nvPr/>
        </p:nvSpPr>
        <p:spPr>
          <a:xfrm>
            <a:off x="6854467" y="-321823"/>
            <a:ext cx="6929229" cy="3095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923"/>
              </a:lnSpc>
            </a:pPr>
            <a:r>
              <a:rPr lang="en-US" sz="17087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EL IVA </a:t>
            </a:r>
          </a:p>
        </p:txBody>
      </p:sp>
      <p:sp>
        <p:nvSpPr>
          <p:cNvPr id="5" name="Freeform 5"/>
          <p:cNvSpPr/>
          <p:nvPr/>
        </p:nvSpPr>
        <p:spPr>
          <a:xfrm>
            <a:off x="7815352" y="7248894"/>
            <a:ext cx="8225536" cy="884835"/>
          </a:xfrm>
          <a:custGeom>
            <a:avLst/>
            <a:gdLst/>
            <a:ahLst/>
            <a:cxnLst/>
            <a:rect l="l" t="t" r="r" b="b"/>
            <a:pathLst>
              <a:path w="8225536" h="884835">
                <a:moveTo>
                  <a:pt x="0" y="0"/>
                </a:moveTo>
                <a:lnTo>
                  <a:pt x="8225536" y="0"/>
                </a:lnTo>
                <a:lnTo>
                  <a:pt x="8225536" y="884834"/>
                </a:lnTo>
                <a:lnTo>
                  <a:pt x="0" y="8848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6" name="Freeform 6"/>
          <p:cNvSpPr/>
          <p:nvPr/>
        </p:nvSpPr>
        <p:spPr>
          <a:xfrm>
            <a:off x="6574987" y="6493252"/>
            <a:ext cx="927535" cy="1819498"/>
          </a:xfrm>
          <a:custGeom>
            <a:avLst/>
            <a:gdLst/>
            <a:ahLst/>
            <a:cxnLst/>
            <a:rect l="l" t="t" r="r" b="b"/>
            <a:pathLst>
              <a:path w="927535" h="1819498">
                <a:moveTo>
                  <a:pt x="0" y="0"/>
                </a:moveTo>
                <a:lnTo>
                  <a:pt x="927535" y="0"/>
                </a:lnTo>
                <a:lnTo>
                  <a:pt x="927535" y="1819499"/>
                </a:lnTo>
                <a:lnTo>
                  <a:pt x="0" y="18194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7" name="Freeform 7"/>
          <p:cNvSpPr/>
          <p:nvPr/>
        </p:nvSpPr>
        <p:spPr>
          <a:xfrm>
            <a:off x="564933" y="2227324"/>
            <a:ext cx="927535" cy="1819498"/>
          </a:xfrm>
          <a:custGeom>
            <a:avLst/>
            <a:gdLst/>
            <a:ahLst/>
            <a:cxnLst/>
            <a:rect l="l" t="t" r="r" b="b"/>
            <a:pathLst>
              <a:path w="927535" h="1819498">
                <a:moveTo>
                  <a:pt x="0" y="0"/>
                </a:moveTo>
                <a:lnTo>
                  <a:pt x="927534" y="0"/>
                </a:lnTo>
                <a:lnTo>
                  <a:pt x="927534" y="1819499"/>
                </a:lnTo>
                <a:lnTo>
                  <a:pt x="0" y="18194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8" name="TextBox 8"/>
          <p:cNvSpPr txBox="1"/>
          <p:nvPr/>
        </p:nvSpPr>
        <p:spPr>
          <a:xfrm>
            <a:off x="6854467" y="2980956"/>
            <a:ext cx="10147307" cy="40012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13"/>
              </a:lnSpc>
            </a:pPr>
            <a:r>
              <a:rPr lang="en-US" sz="11152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EN LA ACTIVIDAD AGROPECUARIA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782067" y="2908664"/>
            <a:ext cx="6548626" cy="704447"/>
          </a:xfrm>
          <a:custGeom>
            <a:avLst/>
            <a:gdLst/>
            <a:ahLst/>
            <a:cxnLst/>
            <a:rect l="l" t="t" r="r" b="b"/>
            <a:pathLst>
              <a:path w="6548626" h="704447">
                <a:moveTo>
                  <a:pt x="0" y="0"/>
                </a:moveTo>
                <a:lnTo>
                  <a:pt x="6548626" y="0"/>
                </a:lnTo>
                <a:lnTo>
                  <a:pt x="6548626" y="704446"/>
                </a:lnTo>
                <a:lnTo>
                  <a:pt x="0" y="7044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1031062" y="401239"/>
            <a:ext cx="3917711" cy="2639558"/>
          </a:xfrm>
          <a:custGeom>
            <a:avLst/>
            <a:gdLst/>
            <a:ahLst/>
            <a:cxnLst/>
            <a:rect l="l" t="t" r="r" b="b"/>
            <a:pathLst>
              <a:path w="3917711" h="2639558">
                <a:moveTo>
                  <a:pt x="0" y="0"/>
                </a:moveTo>
                <a:lnTo>
                  <a:pt x="3917711" y="0"/>
                </a:lnTo>
                <a:lnTo>
                  <a:pt x="3917711" y="2639558"/>
                </a:lnTo>
                <a:lnTo>
                  <a:pt x="0" y="26395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Freeform 4"/>
          <p:cNvSpPr/>
          <p:nvPr/>
        </p:nvSpPr>
        <p:spPr>
          <a:xfrm>
            <a:off x="14049329" y="335173"/>
            <a:ext cx="3917711" cy="2639558"/>
          </a:xfrm>
          <a:custGeom>
            <a:avLst/>
            <a:gdLst/>
            <a:ahLst/>
            <a:cxnLst/>
            <a:rect l="l" t="t" r="r" b="b"/>
            <a:pathLst>
              <a:path w="3917711" h="2639558">
                <a:moveTo>
                  <a:pt x="0" y="0"/>
                </a:moveTo>
                <a:lnTo>
                  <a:pt x="3917711" y="0"/>
                </a:lnTo>
                <a:lnTo>
                  <a:pt x="3917711" y="2639557"/>
                </a:lnTo>
                <a:lnTo>
                  <a:pt x="0" y="263955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5" name="TextBox 5"/>
          <p:cNvSpPr txBox="1"/>
          <p:nvPr/>
        </p:nvSpPr>
        <p:spPr>
          <a:xfrm>
            <a:off x="4948773" y="182164"/>
            <a:ext cx="8488449" cy="2726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46"/>
              </a:lnSpc>
            </a:pPr>
            <a:r>
              <a:rPr lang="en-US" sz="7604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SALDO TÉCNICO A FAVOR DEL FISCO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35084" y="7820595"/>
            <a:ext cx="16261816" cy="2649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38"/>
              </a:lnSpc>
            </a:pPr>
            <a:r>
              <a:rPr lang="en-US" sz="3813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•A favor del fisco: se utiliza el saldo de libre disponibilidad si existe, para compensarlo. Caso contrario se paga al mes siguiente o al año si es de pago anual, o al 3º mes si está dentro del beneficio Ley Pyme</a:t>
            </a:r>
          </a:p>
          <a:p>
            <a:pPr algn="ctr">
              <a:lnSpc>
                <a:spcPts val="5338"/>
              </a:lnSpc>
            </a:pPr>
            <a:endParaRPr lang="en-US" sz="3813" b="1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1827216" y="3613110"/>
            <a:ext cx="3121557" cy="3121557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A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b="1">
                  <a:solidFill>
                    <a:srgbClr val="003B5D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IVA DÉBITO</a:t>
              </a:r>
            </a:p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003B5D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80.000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991975" y="3613110"/>
            <a:ext cx="3121557" cy="3121557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AR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b="1">
                  <a:solidFill>
                    <a:srgbClr val="003B5D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IVA CRÉDITO</a:t>
              </a:r>
            </a:p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003B5D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60.000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4152007" y="3613110"/>
            <a:ext cx="3121557" cy="3121557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A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b="1">
                  <a:solidFill>
                    <a:srgbClr val="003B5D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SALDO TECNICO</a:t>
              </a:r>
            </a:p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003B5D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20.000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782067" y="2908664"/>
            <a:ext cx="6548626" cy="704447"/>
          </a:xfrm>
          <a:custGeom>
            <a:avLst/>
            <a:gdLst/>
            <a:ahLst/>
            <a:cxnLst/>
            <a:rect l="l" t="t" r="r" b="b"/>
            <a:pathLst>
              <a:path w="6548626" h="704447">
                <a:moveTo>
                  <a:pt x="0" y="0"/>
                </a:moveTo>
                <a:lnTo>
                  <a:pt x="6548626" y="0"/>
                </a:lnTo>
                <a:lnTo>
                  <a:pt x="6548626" y="704446"/>
                </a:lnTo>
                <a:lnTo>
                  <a:pt x="0" y="7044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1031062" y="401239"/>
            <a:ext cx="3917711" cy="2639558"/>
          </a:xfrm>
          <a:custGeom>
            <a:avLst/>
            <a:gdLst/>
            <a:ahLst/>
            <a:cxnLst/>
            <a:rect l="l" t="t" r="r" b="b"/>
            <a:pathLst>
              <a:path w="3917711" h="2639558">
                <a:moveTo>
                  <a:pt x="0" y="0"/>
                </a:moveTo>
                <a:lnTo>
                  <a:pt x="3917711" y="0"/>
                </a:lnTo>
                <a:lnTo>
                  <a:pt x="3917711" y="2639558"/>
                </a:lnTo>
                <a:lnTo>
                  <a:pt x="0" y="26395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Freeform 4"/>
          <p:cNvSpPr/>
          <p:nvPr/>
        </p:nvSpPr>
        <p:spPr>
          <a:xfrm>
            <a:off x="14049329" y="335173"/>
            <a:ext cx="3917711" cy="2639558"/>
          </a:xfrm>
          <a:custGeom>
            <a:avLst/>
            <a:gdLst/>
            <a:ahLst/>
            <a:cxnLst/>
            <a:rect l="l" t="t" r="r" b="b"/>
            <a:pathLst>
              <a:path w="3917711" h="2639558">
                <a:moveTo>
                  <a:pt x="0" y="0"/>
                </a:moveTo>
                <a:lnTo>
                  <a:pt x="3917711" y="0"/>
                </a:lnTo>
                <a:lnTo>
                  <a:pt x="3917711" y="2639557"/>
                </a:lnTo>
                <a:lnTo>
                  <a:pt x="0" y="263955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5" name="TextBox 5"/>
          <p:cNvSpPr txBox="1"/>
          <p:nvPr/>
        </p:nvSpPr>
        <p:spPr>
          <a:xfrm>
            <a:off x="4775988" y="240017"/>
            <a:ext cx="9553529" cy="25589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646"/>
              </a:lnSpc>
            </a:pPr>
            <a:r>
              <a:rPr lang="en-US" sz="7604" dirty="0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SALDO TÉCNICO A FAVOR DEL CONTRIBUYENTE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27344" y="7363317"/>
            <a:ext cx="17460656" cy="3317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38"/>
              </a:lnSpc>
            </a:pPr>
            <a:r>
              <a:rPr lang="en-US" sz="3813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•A favor del contribuyente: NO es de libre disponibilidad y sólo sirve para compensar diferencias entre el IVA déb e IVA créd. Además se acumula al mes siguiente; así sucesivamente ocasionando una importante inmovilización financiera</a:t>
            </a:r>
          </a:p>
          <a:p>
            <a:pPr algn="ctr">
              <a:lnSpc>
                <a:spcPts val="5338"/>
              </a:lnSpc>
            </a:pPr>
            <a:endParaRPr lang="en-US" sz="3813" b="1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1827216" y="3613110"/>
            <a:ext cx="3121557" cy="3121557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A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b="1">
                  <a:solidFill>
                    <a:srgbClr val="003B5D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IVA DÉBITO</a:t>
              </a:r>
            </a:p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003B5D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50.000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991975" y="3613110"/>
            <a:ext cx="3121557" cy="3121557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AR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b="1">
                  <a:solidFill>
                    <a:srgbClr val="003B5D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IVA CRÉDITO</a:t>
              </a:r>
            </a:p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003B5D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70.000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4152007" y="3613110"/>
            <a:ext cx="3121557" cy="3121557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A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b="1">
                  <a:solidFill>
                    <a:srgbClr val="003B5D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SALDO TECNICO</a:t>
              </a:r>
            </a:p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003B5D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20.000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796248" flipH="1">
            <a:off x="1495961" y="1023065"/>
            <a:ext cx="3650816" cy="2368467"/>
          </a:xfrm>
          <a:custGeom>
            <a:avLst/>
            <a:gdLst/>
            <a:ahLst/>
            <a:cxnLst/>
            <a:rect l="l" t="t" r="r" b="b"/>
            <a:pathLst>
              <a:path w="3650816" h="2368467">
                <a:moveTo>
                  <a:pt x="3650816" y="0"/>
                </a:moveTo>
                <a:lnTo>
                  <a:pt x="0" y="0"/>
                </a:lnTo>
                <a:lnTo>
                  <a:pt x="0" y="2368467"/>
                </a:lnTo>
                <a:lnTo>
                  <a:pt x="3650816" y="2368467"/>
                </a:lnTo>
                <a:lnTo>
                  <a:pt x="3650816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8679472" y="2695559"/>
            <a:ext cx="7449615" cy="801368"/>
          </a:xfrm>
          <a:custGeom>
            <a:avLst/>
            <a:gdLst/>
            <a:ahLst/>
            <a:cxnLst/>
            <a:rect l="l" t="t" r="r" b="b"/>
            <a:pathLst>
              <a:path w="7449615" h="801368">
                <a:moveTo>
                  <a:pt x="0" y="0"/>
                </a:moveTo>
                <a:lnTo>
                  <a:pt x="7449615" y="0"/>
                </a:lnTo>
                <a:lnTo>
                  <a:pt x="7449615" y="801368"/>
                </a:lnTo>
                <a:lnTo>
                  <a:pt x="0" y="8013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TextBox 4"/>
          <p:cNvSpPr txBox="1"/>
          <p:nvPr/>
        </p:nvSpPr>
        <p:spPr>
          <a:xfrm>
            <a:off x="1396639" y="4081945"/>
            <a:ext cx="5115887" cy="3181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MÁS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Retenciones (venta de granos)</a:t>
            </a:r>
          </a:p>
          <a:p>
            <a:pPr algn="l">
              <a:lnSpc>
                <a:spcPts val="4200"/>
              </a:lnSpc>
            </a:pPr>
            <a:endParaRPr lang="en-US" sz="3000" b="1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Percepciones (compra de insumos)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819983" y="880175"/>
            <a:ext cx="9168593" cy="1759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07"/>
              </a:lnSpc>
            </a:pPr>
            <a:r>
              <a:rPr lang="en-US" sz="6233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CONFORMACIÓN DEL SALDO DE LIBRE DISPONIBILIDAD</a:t>
            </a:r>
          </a:p>
        </p:txBody>
      </p:sp>
      <p:sp>
        <p:nvSpPr>
          <p:cNvPr id="6" name="Freeform 6"/>
          <p:cNvSpPr/>
          <p:nvPr/>
        </p:nvSpPr>
        <p:spPr>
          <a:xfrm>
            <a:off x="1028700" y="306932"/>
            <a:ext cx="735879" cy="1443536"/>
          </a:xfrm>
          <a:custGeom>
            <a:avLst/>
            <a:gdLst/>
            <a:ahLst/>
            <a:cxnLst/>
            <a:rect l="l" t="t" r="r" b="b"/>
            <a:pathLst>
              <a:path w="735879" h="1443536">
                <a:moveTo>
                  <a:pt x="0" y="0"/>
                </a:moveTo>
                <a:lnTo>
                  <a:pt x="735879" y="0"/>
                </a:lnTo>
                <a:lnTo>
                  <a:pt x="735879" y="1443536"/>
                </a:lnTo>
                <a:lnTo>
                  <a:pt x="0" y="14435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7" name="Freeform 7"/>
          <p:cNvSpPr/>
          <p:nvPr/>
        </p:nvSpPr>
        <p:spPr>
          <a:xfrm>
            <a:off x="4700103" y="2695559"/>
            <a:ext cx="735879" cy="1443536"/>
          </a:xfrm>
          <a:custGeom>
            <a:avLst/>
            <a:gdLst/>
            <a:ahLst/>
            <a:cxnLst/>
            <a:rect l="l" t="t" r="r" b="b"/>
            <a:pathLst>
              <a:path w="735879" h="1443536">
                <a:moveTo>
                  <a:pt x="0" y="0"/>
                </a:moveTo>
                <a:lnTo>
                  <a:pt x="735878" y="0"/>
                </a:lnTo>
                <a:lnTo>
                  <a:pt x="735878" y="1443536"/>
                </a:lnTo>
                <a:lnTo>
                  <a:pt x="0" y="14435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8" name="TextBox 8"/>
          <p:cNvSpPr txBox="1"/>
          <p:nvPr/>
        </p:nvSpPr>
        <p:spPr>
          <a:xfrm>
            <a:off x="6852242" y="4081945"/>
            <a:ext cx="4956702" cy="3181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MENOS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Compensaciones (contra impuestos)</a:t>
            </a:r>
          </a:p>
          <a:p>
            <a:pPr algn="l">
              <a:lnSpc>
                <a:spcPts val="4200"/>
              </a:lnSpc>
            </a:pPr>
            <a:endParaRPr lang="en-US" sz="3000" b="1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Reintegros (Recibidos de ARCA)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151844" y="4081945"/>
            <a:ext cx="5937989" cy="584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IGUAL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SLD para:</a:t>
            </a:r>
          </a:p>
          <a:p>
            <a:pPr marL="1295400" lvl="2" indent="-431800" algn="l">
              <a:lnSpc>
                <a:spcPts val="4200"/>
              </a:lnSpc>
              <a:buFont typeface="Arial"/>
              <a:buChar char="⚬"/>
            </a:pPr>
            <a:r>
              <a:rPr lang="en-US" sz="3000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Absorber el saldo técnico a favor del fisco</a:t>
            </a:r>
          </a:p>
          <a:p>
            <a:pPr marL="1295400" lvl="2" indent="-431800" algn="l">
              <a:lnSpc>
                <a:spcPts val="4200"/>
              </a:lnSpc>
              <a:buFont typeface="Arial"/>
              <a:buChar char="⚬"/>
            </a:pPr>
            <a:r>
              <a:rPr lang="en-US" sz="3000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Compensarse con otras obligaciones fiscales nacionales</a:t>
            </a:r>
          </a:p>
          <a:p>
            <a:pPr marL="1295400" lvl="2" indent="-431800" algn="l">
              <a:lnSpc>
                <a:spcPts val="4200"/>
              </a:lnSpc>
              <a:buFont typeface="Arial"/>
              <a:buChar char="⚬"/>
            </a:pPr>
            <a:r>
              <a:rPr lang="en-US" sz="3000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Trasladarse al período siguiente</a:t>
            </a:r>
          </a:p>
          <a:p>
            <a:pPr marL="1295400" lvl="2" indent="-431800" algn="l">
              <a:lnSpc>
                <a:spcPts val="4200"/>
              </a:lnSpc>
              <a:buFont typeface="Arial"/>
              <a:buChar char="⚬"/>
            </a:pPr>
            <a:r>
              <a:rPr lang="en-US" sz="3000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Solicitar devolución y transferencia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654746" y="2434533"/>
            <a:ext cx="5808174" cy="624795"/>
          </a:xfrm>
          <a:custGeom>
            <a:avLst/>
            <a:gdLst/>
            <a:ahLst/>
            <a:cxnLst/>
            <a:rect l="l" t="t" r="r" b="b"/>
            <a:pathLst>
              <a:path w="5808174" h="624795">
                <a:moveTo>
                  <a:pt x="0" y="0"/>
                </a:moveTo>
                <a:lnTo>
                  <a:pt x="5808174" y="0"/>
                </a:lnTo>
                <a:lnTo>
                  <a:pt x="5808174" y="624795"/>
                </a:lnTo>
                <a:lnTo>
                  <a:pt x="0" y="6247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 rot="3957223">
            <a:off x="-29799" y="-923902"/>
            <a:ext cx="3037959" cy="4455673"/>
          </a:xfrm>
          <a:custGeom>
            <a:avLst/>
            <a:gdLst/>
            <a:ahLst/>
            <a:cxnLst/>
            <a:rect l="l" t="t" r="r" b="b"/>
            <a:pathLst>
              <a:path w="3037959" h="4455673">
                <a:moveTo>
                  <a:pt x="0" y="0"/>
                </a:moveTo>
                <a:lnTo>
                  <a:pt x="3037959" y="0"/>
                </a:lnTo>
                <a:lnTo>
                  <a:pt x="3037959" y="4455673"/>
                </a:lnTo>
                <a:lnTo>
                  <a:pt x="0" y="44556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TextBox 4"/>
          <p:cNvSpPr txBox="1"/>
          <p:nvPr/>
        </p:nvSpPr>
        <p:spPr>
          <a:xfrm>
            <a:off x="6005364" y="3532204"/>
            <a:ext cx="11970595" cy="6471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70" lvl="1" indent="-356235" algn="l">
              <a:lnSpc>
                <a:spcPts val="4620"/>
              </a:lnSpc>
              <a:buFont typeface="Arial"/>
              <a:buChar char="•"/>
            </a:pPr>
            <a:r>
              <a:rPr lang="en-US" sz="3300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AGREGAR OTRA ACTIVIDAD QUE FACTURE AL 21% (EJ. EQUIPOS DE TRANSPORTES)</a:t>
            </a:r>
          </a:p>
          <a:p>
            <a:pPr algn="l">
              <a:lnSpc>
                <a:spcPts val="4620"/>
              </a:lnSpc>
            </a:pPr>
            <a:endParaRPr lang="en-US" sz="3300" b="1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  <a:p>
            <a:pPr marL="712470" lvl="1" indent="-356235" algn="l">
              <a:lnSpc>
                <a:spcPts val="4620"/>
              </a:lnSpc>
              <a:buFont typeface="Arial"/>
              <a:buChar char="•"/>
            </a:pPr>
            <a:r>
              <a:rPr lang="en-US" sz="3300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HACER SERVICIOS CON MAQUINARIA A PRODUCTOS QUE ESTÉN GRAVADOS AL 21% (EJ. ALGODÓN)</a:t>
            </a:r>
          </a:p>
          <a:p>
            <a:pPr algn="l">
              <a:lnSpc>
                <a:spcPts val="4620"/>
              </a:lnSpc>
            </a:pPr>
            <a:endParaRPr lang="en-US" sz="3300" b="1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  <a:p>
            <a:pPr marL="712470" lvl="1" indent="-356235" algn="l">
              <a:lnSpc>
                <a:spcPts val="4620"/>
              </a:lnSpc>
              <a:buFont typeface="Arial"/>
              <a:buChar char="•"/>
            </a:pPr>
            <a:r>
              <a:rPr lang="en-US" sz="3300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APROVECHAR LOS BENEFICIOS DEL BONO DE CRÉDITO FISCAL DE LA LEY PYME</a:t>
            </a:r>
          </a:p>
          <a:p>
            <a:pPr algn="l">
              <a:lnSpc>
                <a:spcPts val="4620"/>
              </a:lnSpc>
            </a:pPr>
            <a:endParaRPr lang="en-US" sz="3300" b="1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  <a:p>
            <a:pPr marL="712470" lvl="1" indent="-356235" algn="l">
              <a:lnSpc>
                <a:spcPts val="4620"/>
              </a:lnSpc>
              <a:buFont typeface="Arial"/>
              <a:buChar char="•"/>
            </a:pPr>
            <a:r>
              <a:rPr lang="en-US" sz="3300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UTILIZAR LA HERRAMIENTA DE CANJE</a:t>
            </a:r>
          </a:p>
          <a:p>
            <a:pPr algn="l">
              <a:lnSpc>
                <a:spcPts val="5447"/>
              </a:lnSpc>
            </a:pPr>
            <a:endParaRPr lang="en-US" sz="3300" b="1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 rot="288491">
            <a:off x="1543249" y="2472311"/>
            <a:ext cx="4363540" cy="5069168"/>
            <a:chOff x="0" y="0"/>
            <a:chExt cx="546608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  <p:txBody>
            <a:bodyPr/>
            <a:lstStyle/>
            <a:p>
              <a:endParaRPr lang="es-AR"/>
            </a:p>
          </p:txBody>
        </p:sp>
        <p:sp>
          <p:nvSpPr>
            <p:cNvPr id="7" name="Freeform 7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6"/>
              <a:stretch>
                <a:fillRect l="-17794" r="-26160"/>
              </a:stretch>
            </a:blipFill>
          </p:spPr>
          <p:txBody>
            <a:bodyPr/>
            <a:lstStyle/>
            <a:p>
              <a:endParaRPr lang="es-AR"/>
            </a:p>
          </p:txBody>
        </p:sp>
        <p:sp>
          <p:nvSpPr>
            <p:cNvPr id="8" name="Freeform 8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  <p:txBody>
            <a:bodyPr/>
            <a:lstStyle/>
            <a:p>
              <a:endParaRPr lang="es-AR"/>
            </a:p>
          </p:txBody>
        </p:sp>
        <p:sp>
          <p:nvSpPr>
            <p:cNvPr id="9" name="Freeform 9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10" name="Freeform 10"/>
          <p:cNvSpPr/>
          <p:nvPr/>
        </p:nvSpPr>
        <p:spPr>
          <a:xfrm>
            <a:off x="17259300" y="3257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9" y="0"/>
                </a:lnTo>
                <a:lnTo>
                  <a:pt x="716659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11" name="Freeform 11"/>
          <p:cNvSpPr/>
          <p:nvPr/>
        </p:nvSpPr>
        <p:spPr>
          <a:xfrm>
            <a:off x="1912822" y="85553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8" y="0"/>
                </a:lnTo>
                <a:lnTo>
                  <a:pt x="716658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12" name="TextBox 12"/>
          <p:cNvSpPr txBox="1"/>
          <p:nvPr/>
        </p:nvSpPr>
        <p:spPr>
          <a:xfrm>
            <a:off x="4394371" y="139643"/>
            <a:ext cx="12328924" cy="2294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OPCIONES PARA AMINORAR EL IMPACTO DE LAS DIFERENCIAS DE ALÍCUOTAS: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957519" y="2074223"/>
            <a:ext cx="5808174" cy="624795"/>
          </a:xfrm>
          <a:custGeom>
            <a:avLst/>
            <a:gdLst/>
            <a:ahLst/>
            <a:cxnLst/>
            <a:rect l="l" t="t" r="r" b="b"/>
            <a:pathLst>
              <a:path w="5808174" h="624795">
                <a:moveTo>
                  <a:pt x="0" y="0"/>
                </a:moveTo>
                <a:lnTo>
                  <a:pt x="5808174" y="0"/>
                </a:lnTo>
                <a:lnTo>
                  <a:pt x="5808174" y="624795"/>
                </a:lnTo>
                <a:lnTo>
                  <a:pt x="0" y="6247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 rot="3957223">
            <a:off x="-694337" y="-1647393"/>
            <a:ext cx="3037959" cy="4455673"/>
          </a:xfrm>
          <a:custGeom>
            <a:avLst/>
            <a:gdLst/>
            <a:ahLst/>
            <a:cxnLst/>
            <a:rect l="l" t="t" r="r" b="b"/>
            <a:pathLst>
              <a:path w="3037959" h="4455673">
                <a:moveTo>
                  <a:pt x="0" y="0"/>
                </a:moveTo>
                <a:lnTo>
                  <a:pt x="3037959" y="0"/>
                </a:lnTo>
                <a:lnTo>
                  <a:pt x="3037959" y="4455673"/>
                </a:lnTo>
                <a:lnTo>
                  <a:pt x="0" y="44556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Freeform 4"/>
          <p:cNvSpPr/>
          <p:nvPr/>
        </p:nvSpPr>
        <p:spPr>
          <a:xfrm>
            <a:off x="17259300" y="3257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9" y="0"/>
                </a:lnTo>
                <a:lnTo>
                  <a:pt x="716659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5" name="Freeform 5"/>
          <p:cNvSpPr/>
          <p:nvPr/>
        </p:nvSpPr>
        <p:spPr>
          <a:xfrm>
            <a:off x="1912822" y="85553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8" y="0"/>
                </a:lnTo>
                <a:lnTo>
                  <a:pt x="716658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7" name="TextBox 7"/>
          <p:cNvSpPr txBox="1"/>
          <p:nvPr/>
        </p:nvSpPr>
        <p:spPr>
          <a:xfrm>
            <a:off x="2979538" y="880715"/>
            <a:ext cx="12328924" cy="1017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 dirty="0" err="1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Nuevos</a:t>
            </a:r>
            <a:r>
              <a:rPr lang="en-US" sz="6399" dirty="0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 </a:t>
            </a:r>
            <a:r>
              <a:rPr lang="en-US" sz="6399" dirty="0" err="1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parámetros</a:t>
            </a:r>
            <a:r>
              <a:rPr lang="en-US" sz="6399" dirty="0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 para </a:t>
            </a:r>
            <a:r>
              <a:rPr lang="en-US" sz="6399" dirty="0" err="1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mipyme</a:t>
            </a:r>
            <a:endParaRPr lang="en-US" sz="6399" dirty="0">
              <a:solidFill>
                <a:srgbClr val="FFFFFF"/>
              </a:solidFill>
              <a:latin typeface="Scripter"/>
              <a:ea typeface="Scripter"/>
              <a:cs typeface="Scripter"/>
              <a:sym typeface="Scripter"/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415ABC8A-1F19-4331-E535-043720D66674}"/>
              </a:ext>
            </a:extLst>
          </p:cNvPr>
          <p:cNvSpPr txBox="1"/>
          <p:nvPr/>
        </p:nvSpPr>
        <p:spPr>
          <a:xfrm>
            <a:off x="-990600" y="3846466"/>
            <a:ext cx="12328924" cy="1017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4800" dirty="0" err="1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Límites</a:t>
            </a:r>
            <a:r>
              <a:rPr lang="en-US" sz="4800" dirty="0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 de </a:t>
            </a:r>
            <a:r>
              <a:rPr lang="en-US" sz="4800" dirty="0" err="1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ventas</a:t>
            </a:r>
            <a:r>
              <a:rPr lang="en-US" sz="4800" dirty="0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 </a:t>
            </a:r>
            <a:r>
              <a:rPr lang="en-US" sz="4800" dirty="0" err="1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totales</a:t>
            </a:r>
            <a:r>
              <a:rPr lang="en-US" sz="4800" dirty="0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 </a:t>
            </a:r>
            <a:r>
              <a:rPr lang="en-US" sz="4800" dirty="0" err="1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anuales</a:t>
            </a:r>
            <a:r>
              <a:rPr lang="en-US" sz="4800" dirty="0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: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3560B8A7-EA42-EE45-BCE8-D67BE0847ECF}"/>
              </a:ext>
            </a:extLst>
          </p:cNvPr>
          <p:cNvSpPr txBox="1"/>
          <p:nvPr/>
        </p:nvSpPr>
        <p:spPr>
          <a:xfrm>
            <a:off x="2979538" y="8935501"/>
            <a:ext cx="12328924" cy="9698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4400" dirty="0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(</a:t>
            </a:r>
            <a:r>
              <a:rPr lang="en-US" sz="4400" dirty="0" err="1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Actualización</a:t>
            </a:r>
            <a:r>
              <a:rPr lang="en-US" sz="4400" dirty="0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en</a:t>
            </a:r>
            <a:r>
              <a:rPr lang="en-US" sz="4400" dirty="0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abril</a:t>
            </a:r>
            <a:r>
              <a:rPr lang="en-US" sz="4400" dirty="0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)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E9231F7-2715-EBE4-54D3-EE3B0E1522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42470" y="5567606"/>
            <a:ext cx="18372940" cy="306941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957223">
            <a:off x="-29799" y="-923902"/>
            <a:ext cx="3037959" cy="4455673"/>
          </a:xfrm>
          <a:custGeom>
            <a:avLst/>
            <a:gdLst/>
            <a:ahLst/>
            <a:cxnLst/>
            <a:rect l="l" t="t" r="r" b="b"/>
            <a:pathLst>
              <a:path w="3037959" h="4455673">
                <a:moveTo>
                  <a:pt x="0" y="0"/>
                </a:moveTo>
                <a:lnTo>
                  <a:pt x="3037959" y="0"/>
                </a:lnTo>
                <a:lnTo>
                  <a:pt x="3037959" y="4455673"/>
                </a:lnTo>
                <a:lnTo>
                  <a:pt x="0" y="4455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17259300" y="3257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9" y="0"/>
                </a:lnTo>
                <a:lnTo>
                  <a:pt x="716659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Freeform 4"/>
          <p:cNvSpPr/>
          <p:nvPr/>
        </p:nvSpPr>
        <p:spPr>
          <a:xfrm>
            <a:off x="1912822" y="85553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8" y="0"/>
                </a:lnTo>
                <a:lnTo>
                  <a:pt x="716658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5" name="Freeform 5"/>
          <p:cNvSpPr/>
          <p:nvPr/>
        </p:nvSpPr>
        <p:spPr>
          <a:xfrm>
            <a:off x="2053831" y="1896716"/>
            <a:ext cx="14180338" cy="5672135"/>
          </a:xfrm>
          <a:custGeom>
            <a:avLst/>
            <a:gdLst/>
            <a:ahLst/>
            <a:cxnLst/>
            <a:rect l="l" t="t" r="r" b="b"/>
            <a:pathLst>
              <a:path w="14180338" h="5672135">
                <a:moveTo>
                  <a:pt x="0" y="0"/>
                </a:moveTo>
                <a:lnTo>
                  <a:pt x="14180338" y="0"/>
                </a:lnTo>
                <a:lnTo>
                  <a:pt x="14180338" y="5672135"/>
                </a:lnTo>
                <a:lnTo>
                  <a:pt x="0" y="56721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6" name="TextBox 6"/>
          <p:cNvSpPr txBox="1"/>
          <p:nvPr/>
        </p:nvSpPr>
        <p:spPr>
          <a:xfrm>
            <a:off x="1774872" y="8159569"/>
            <a:ext cx="14738255" cy="395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499"/>
              </a:lnSpc>
              <a:spcBef>
                <a:spcPct val="0"/>
              </a:spcBef>
            </a:pPr>
            <a:r>
              <a:rPr lang="en-US" sz="2499" dirty="0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https://www.argentina.gob.ar/produccion/registrar-una-pyme/beneficios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957223">
            <a:off x="-29799" y="-923902"/>
            <a:ext cx="3037959" cy="4455673"/>
          </a:xfrm>
          <a:custGeom>
            <a:avLst/>
            <a:gdLst/>
            <a:ahLst/>
            <a:cxnLst/>
            <a:rect l="l" t="t" r="r" b="b"/>
            <a:pathLst>
              <a:path w="3037959" h="4455673">
                <a:moveTo>
                  <a:pt x="0" y="0"/>
                </a:moveTo>
                <a:lnTo>
                  <a:pt x="3037959" y="0"/>
                </a:lnTo>
                <a:lnTo>
                  <a:pt x="3037959" y="4455673"/>
                </a:lnTo>
                <a:lnTo>
                  <a:pt x="0" y="4455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17259300" y="3257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9" y="0"/>
                </a:lnTo>
                <a:lnTo>
                  <a:pt x="716659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Freeform 4"/>
          <p:cNvSpPr/>
          <p:nvPr/>
        </p:nvSpPr>
        <p:spPr>
          <a:xfrm>
            <a:off x="1912822" y="85553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8" y="0"/>
                </a:lnTo>
                <a:lnTo>
                  <a:pt x="716658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5" name="Freeform 5"/>
          <p:cNvSpPr/>
          <p:nvPr/>
        </p:nvSpPr>
        <p:spPr>
          <a:xfrm>
            <a:off x="2629480" y="2114248"/>
            <a:ext cx="15363552" cy="7144052"/>
          </a:xfrm>
          <a:custGeom>
            <a:avLst/>
            <a:gdLst/>
            <a:ahLst/>
            <a:cxnLst/>
            <a:rect l="l" t="t" r="r" b="b"/>
            <a:pathLst>
              <a:path w="15363552" h="7144052">
                <a:moveTo>
                  <a:pt x="0" y="0"/>
                </a:moveTo>
                <a:lnTo>
                  <a:pt x="15363552" y="0"/>
                </a:lnTo>
                <a:lnTo>
                  <a:pt x="15363552" y="7144052"/>
                </a:lnTo>
                <a:lnTo>
                  <a:pt x="0" y="714405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957223">
            <a:off x="-29799" y="-923902"/>
            <a:ext cx="3037959" cy="4455673"/>
          </a:xfrm>
          <a:custGeom>
            <a:avLst/>
            <a:gdLst/>
            <a:ahLst/>
            <a:cxnLst/>
            <a:rect l="l" t="t" r="r" b="b"/>
            <a:pathLst>
              <a:path w="3037959" h="4455673">
                <a:moveTo>
                  <a:pt x="0" y="0"/>
                </a:moveTo>
                <a:lnTo>
                  <a:pt x="3037959" y="0"/>
                </a:lnTo>
                <a:lnTo>
                  <a:pt x="3037959" y="4455673"/>
                </a:lnTo>
                <a:lnTo>
                  <a:pt x="0" y="4455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17259300" y="3257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9" y="0"/>
                </a:lnTo>
                <a:lnTo>
                  <a:pt x="716659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Freeform 4"/>
          <p:cNvSpPr/>
          <p:nvPr/>
        </p:nvSpPr>
        <p:spPr>
          <a:xfrm>
            <a:off x="1912822" y="85553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8" y="0"/>
                </a:lnTo>
                <a:lnTo>
                  <a:pt x="716658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5" name="Freeform 5"/>
          <p:cNvSpPr/>
          <p:nvPr/>
        </p:nvSpPr>
        <p:spPr>
          <a:xfrm>
            <a:off x="1554492" y="3934663"/>
            <a:ext cx="16063137" cy="2811049"/>
          </a:xfrm>
          <a:custGeom>
            <a:avLst/>
            <a:gdLst/>
            <a:ahLst/>
            <a:cxnLst/>
            <a:rect l="l" t="t" r="r" b="b"/>
            <a:pathLst>
              <a:path w="16063137" h="2811049">
                <a:moveTo>
                  <a:pt x="0" y="0"/>
                </a:moveTo>
                <a:lnTo>
                  <a:pt x="16063137" y="0"/>
                </a:lnTo>
                <a:lnTo>
                  <a:pt x="16063137" y="2811049"/>
                </a:lnTo>
                <a:lnTo>
                  <a:pt x="0" y="281104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957223">
            <a:off x="-29799" y="-923902"/>
            <a:ext cx="3037959" cy="4455673"/>
          </a:xfrm>
          <a:custGeom>
            <a:avLst/>
            <a:gdLst/>
            <a:ahLst/>
            <a:cxnLst/>
            <a:rect l="l" t="t" r="r" b="b"/>
            <a:pathLst>
              <a:path w="3037959" h="4455673">
                <a:moveTo>
                  <a:pt x="0" y="0"/>
                </a:moveTo>
                <a:lnTo>
                  <a:pt x="3037959" y="0"/>
                </a:lnTo>
                <a:lnTo>
                  <a:pt x="3037959" y="4455673"/>
                </a:lnTo>
                <a:lnTo>
                  <a:pt x="0" y="4455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17259300" y="3257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9" y="0"/>
                </a:lnTo>
                <a:lnTo>
                  <a:pt x="716659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Freeform 4"/>
          <p:cNvSpPr/>
          <p:nvPr/>
        </p:nvSpPr>
        <p:spPr>
          <a:xfrm>
            <a:off x="1912822" y="85553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8" y="0"/>
                </a:lnTo>
                <a:lnTo>
                  <a:pt x="716658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5" name="Freeform 5"/>
          <p:cNvSpPr/>
          <p:nvPr/>
        </p:nvSpPr>
        <p:spPr>
          <a:xfrm>
            <a:off x="2094401" y="2402968"/>
            <a:ext cx="15523229" cy="6034655"/>
          </a:xfrm>
          <a:custGeom>
            <a:avLst/>
            <a:gdLst/>
            <a:ahLst/>
            <a:cxnLst/>
            <a:rect l="l" t="t" r="r" b="b"/>
            <a:pathLst>
              <a:path w="15523229" h="6034655">
                <a:moveTo>
                  <a:pt x="0" y="0"/>
                </a:moveTo>
                <a:lnTo>
                  <a:pt x="15523228" y="0"/>
                </a:lnTo>
                <a:lnTo>
                  <a:pt x="15523228" y="6034655"/>
                </a:lnTo>
                <a:lnTo>
                  <a:pt x="0" y="60346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957223">
            <a:off x="-29799" y="-923902"/>
            <a:ext cx="3037959" cy="4455673"/>
          </a:xfrm>
          <a:custGeom>
            <a:avLst/>
            <a:gdLst/>
            <a:ahLst/>
            <a:cxnLst/>
            <a:rect l="l" t="t" r="r" b="b"/>
            <a:pathLst>
              <a:path w="3037959" h="4455673">
                <a:moveTo>
                  <a:pt x="0" y="0"/>
                </a:moveTo>
                <a:lnTo>
                  <a:pt x="3037959" y="0"/>
                </a:lnTo>
                <a:lnTo>
                  <a:pt x="3037959" y="4455673"/>
                </a:lnTo>
                <a:lnTo>
                  <a:pt x="0" y="4455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17259300" y="3257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9" y="0"/>
                </a:lnTo>
                <a:lnTo>
                  <a:pt x="716659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Freeform 4"/>
          <p:cNvSpPr/>
          <p:nvPr/>
        </p:nvSpPr>
        <p:spPr>
          <a:xfrm>
            <a:off x="1912822" y="85553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8" y="0"/>
                </a:lnTo>
                <a:lnTo>
                  <a:pt x="716658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5" name="Freeform 5"/>
          <p:cNvSpPr/>
          <p:nvPr/>
        </p:nvSpPr>
        <p:spPr>
          <a:xfrm>
            <a:off x="1912822" y="2630666"/>
            <a:ext cx="16063137" cy="5581940"/>
          </a:xfrm>
          <a:custGeom>
            <a:avLst/>
            <a:gdLst/>
            <a:ahLst/>
            <a:cxnLst/>
            <a:rect l="l" t="t" r="r" b="b"/>
            <a:pathLst>
              <a:path w="16063137" h="5581940">
                <a:moveTo>
                  <a:pt x="0" y="0"/>
                </a:moveTo>
                <a:lnTo>
                  <a:pt x="16063137" y="0"/>
                </a:lnTo>
                <a:lnTo>
                  <a:pt x="16063137" y="5581940"/>
                </a:lnTo>
                <a:lnTo>
                  <a:pt x="0" y="55819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12070" y="141971"/>
            <a:ext cx="7660095" cy="2932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41"/>
              </a:lnSpc>
            </a:pPr>
            <a:r>
              <a:rPr lang="en-US" sz="8172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CONSIDERACIONES GENERALES</a:t>
            </a:r>
          </a:p>
        </p:txBody>
      </p:sp>
      <p:sp>
        <p:nvSpPr>
          <p:cNvPr id="3" name="Freeform 3"/>
          <p:cNvSpPr/>
          <p:nvPr/>
        </p:nvSpPr>
        <p:spPr>
          <a:xfrm>
            <a:off x="1312070" y="3074767"/>
            <a:ext cx="7387447" cy="794680"/>
          </a:xfrm>
          <a:custGeom>
            <a:avLst/>
            <a:gdLst/>
            <a:ahLst/>
            <a:cxnLst/>
            <a:rect l="l" t="t" r="r" b="b"/>
            <a:pathLst>
              <a:path w="7387447" h="794680">
                <a:moveTo>
                  <a:pt x="0" y="0"/>
                </a:moveTo>
                <a:lnTo>
                  <a:pt x="7387446" y="0"/>
                </a:lnTo>
                <a:lnTo>
                  <a:pt x="7387446" y="794680"/>
                </a:lnTo>
                <a:lnTo>
                  <a:pt x="0" y="7946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Freeform 4"/>
          <p:cNvSpPr/>
          <p:nvPr/>
        </p:nvSpPr>
        <p:spPr>
          <a:xfrm rot="-495272">
            <a:off x="11032303" y="826236"/>
            <a:ext cx="6754193" cy="7473519"/>
          </a:xfrm>
          <a:custGeom>
            <a:avLst/>
            <a:gdLst/>
            <a:ahLst/>
            <a:cxnLst/>
            <a:rect l="l" t="t" r="r" b="b"/>
            <a:pathLst>
              <a:path w="6754193" h="7473519">
                <a:moveTo>
                  <a:pt x="0" y="0"/>
                </a:moveTo>
                <a:lnTo>
                  <a:pt x="6754194" y="0"/>
                </a:lnTo>
                <a:lnTo>
                  <a:pt x="6754194" y="7473520"/>
                </a:lnTo>
                <a:lnTo>
                  <a:pt x="0" y="74735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5" name="TextBox 5"/>
          <p:cNvSpPr txBox="1"/>
          <p:nvPr/>
        </p:nvSpPr>
        <p:spPr>
          <a:xfrm>
            <a:off x="0" y="4534351"/>
            <a:ext cx="11060020" cy="4329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72193" lvl="1" indent="-436096" algn="l">
              <a:lnSpc>
                <a:spcPts val="4160"/>
              </a:lnSpc>
              <a:buFont typeface="Arial"/>
              <a:buChar char="•"/>
            </a:pPr>
            <a:r>
              <a:rPr lang="en-US" sz="4039" b="1" dirty="0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PRINCIPIOS: </a:t>
            </a:r>
            <a:r>
              <a:rPr lang="en-US" sz="4039" b="1" dirty="0" err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generalidad</a:t>
            </a:r>
            <a:r>
              <a:rPr lang="en-US" sz="4039" b="1" dirty="0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 y </a:t>
            </a:r>
            <a:r>
              <a:rPr lang="en-US" sz="4039" b="1" dirty="0" err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neutralidad</a:t>
            </a:r>
            <a:r>
              <a:rPr lang="en-US" sz="4039" b="1" dirty="0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. </a:t>
            </a:r>
            <a:r>
              <a:rPr lang="en-US" sz="4039" b="1" dirty="0" err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Evitar</a:t>
            </a:r>
            <a:r>
              <a:rPr lang="en-US" sz="4039" b="1" dirty="0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 la </a:t>
            </a:r>
            <a:r>
              <a:rPr lang="en-US" sz="4039" b="1" dirty="0" err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informalidad</a:t>
            </a:r>
            <a:r>
              <a:rPr lang="en-US" sz="4039" b="1" dirty="0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.</a:t>
            </a:r>
          </a:p>
          <a:p>
            <a:pPr algn="l">
              <a:lnSpc>
                <a:spcPts val="4160"/>
              </a:lnSpc>
            </a:pPr>
            <a:endParaRPr lang="en-US" sz="4039" b="1" dirty="0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  <a:p>
            <a:pPr marL="872193" lvl="1" indent="-436096" algn="l">
              <a:lnSpc>
                <a:spcPts val="4160"/>
              </a:lnSpc>
              <a:buFont typeface="Arial"/>
              <a:buChar char="•"/>
            </a:pPr>
            <a:r>
              <a:rPr lang="en-US" sz="4039" b="1" dirty="0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ANTECEDENTES: Ley 20631/75: </a:t>
            </a:r>
            <a:r>
              <a:rPr lang="en-US" sz="4039" b="1" dirty="0" err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exención</a:t>
            </a:r>
            <a:r>
              <a:rPr lang="en-US" sz="4039" b="1" dirty="0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4039" b="1" dirty="0" err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inicial</a:t>
            </a:r>
            <a:r>
              <a:rPr lang="en-US" sz="4039" b="1" dirty="0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 de la </a:t>
            </a:r>
            <a:r>
              <a:rPr lang="en-US" sz="4039" b="1" dirty="0" err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actividad</a:t>
            </a:r>
            <a:r>
              <a:rPr lang="en-US" sz="4039" b="1" dirty="0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4039" b="1" dirty="0" err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agropecuaria</a:t>
            </a:r>
            <a:r>
              <a:rPr lang="en-US" sz="4039" b="1" dirty="0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.</a:t>
            </a:r>
          </a:p>
          <a:p>
            <a:pPr algn="l">
              <a:lnSpc>
                <a:spcPts val="4160"/>
              </a:lnSpc>
            </a:pPr>
            <a:endParaRPr lang="en-US" sz="4039" b="1" dirty="0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  <a:p>
            <a:pPr marL="872193" lvl="1" indent="-436096" algn="l">
              <a:lnSpc>
                <a:spcPts val="4160"/>
              </a:lnSpc>
              <a:buFont typeface="Arial"/>
              <a:buChar char="•"/>
            </a:pPr>
            <a:r>
              <a:rPr lang="en-US" sz="4039" b="1" dirty="0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Ley 23765/90: </a:t>
            </a:r>
            <a:r>
              <a:rPr lang="en-US" sz="4039" b="1" dirty="0" err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contrubuyentes</a:t>
            </a:r>
            <a:r>
              <a:rPr lang="en-US" sz="4039" b="1" dirty="0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4039" b="1" dirty="0" err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plenos</a:t>
            </a:r>
            <a:r>
              <a:rPr lang="en-US" sz="4039" b="1" dirty="0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 a </a:t>
            </a:r>
            <a:r>
              <a:rPr lang="en-US" sz="4039" b="1" dirty="0" err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alicuota</a:t>
            </a:r>
            <a:r>
              <a:rPr lang="en-US" sz="4039" b="1" dirty="0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 general.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957223">
            <a:off x="-29799" y="-923902"/>
            <a:ext cx="3037959" cy="4455673"/>
          </a:xfrm>
          <a:custGeom>
            <a:avLst/>
            <a:gdLst/>
            <a:ahLst/>
            <a:cxnLst/>
            <a:rect l="l" t="t" r="r" b="b"/>
            <a:pathLst>
              <a:path w="3037959" h="4455673">
                <a:moveTo>
                  <a:pt x="0" y="0"/>
                </a:moveTo>
                <a:lnTo>
                  <a:pt x="3037959" y="0"/>
                </a:lnTo>
                <a:lnTo>
                  <a:pt x="3037959" y="4455673"/>
                </a:lnTo>
                <a:lnTo>
                  <a:pt x="0" y="4455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17259300" y="3257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9" y="0"/>
                </a:lnTo>
                <a:lnTo>
                  <a:pt x="716659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Freeform 4"/>
          <p:cNvSpPr/>
          <p:nvPr/>
        </p:nvSpPr>
        <p:spPr>
          <a:xfrm>
            <a:off x="1912822" y="85553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8" y="0"/>
                </a:lnTo>
                <a:lnTo>
                  <a:pt x="716658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5" name="Freeform 5"/>
          <p:cNvSpPr/>
          <p:nvPr/>
        </p:nvSpPr>
        <p:spPr>
          <a:xfrm>
            <a:off x="1489180" y="2926566"/>
            <a:ext cx="16375178" cy="4892085"/>
          </a:xfrm>
          <a:custGeom>
            <a:avLst/>
            <a:gdLst/>
            <a:ahLst/>
            <a:cxnLst/>
            <a:rect l="l" t="t" r="r" b="b"/>
            <a:pathLst>
              <a:path w="16375178" h="4892085">
                <a:moveTo>
                  <a:pt x="0" y="0"/>
                </a:moveTo>
                <a:lnTo>
                  <a:pt x="16375179" y="0"/>
                </a:lnTo>
                <a:lnTo>
                  <a:pt x="16375179" y="4892085"/>
                </a:lnTo>
                <a:lnTo>
                  <a:pt x="0" y="489208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791200" y="4045435"/>
            <a:ext cx="5808174" cy="624795"/>
          </a:xfrm>
          <a:custGeom>
            <a:avLst/>
            <a:gdLst/>
            <a:ahLst/>
            <a:cxnLst/>
            <a:rect l="l" t="t" r="r" b="b"/>
            <a:pathLst>
              <a:path w="5808174" h="624795">
                <a:moveTo>
                  <a:pt x="0" y="0"/>
                </a:moveTo>
                <a:lnTo>
                  <a:pt x="5808174" y="0"/>
                </a:lnTo>
                <a:lnTo>
                  <a:pt x="5808174" y="624795"/>
                </a:lnTo>
                <a:lnTo>
                  <a:pt x="0" y="6247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 rot="3957223">
            <a:off x="-900740" y="-1199138"/>
            <a:ext cx="3037959" cy="4455673"/>
          </a:xfrm>
          <a:custGeom>
            <a:avLst/>
            <a:gdLst/>
            <a:ahLst/>
            <a:cxnLst/>
            <a:rect l="l" t="t" r="r" b="b"/>
            <a:pathLst>
              <a:path w="3037959" h="4455673">
                <a:moveTo>
                  <a:pt x="0" y="0"/>
                </a:moveTo>
                <a:lnTo>
                  <a:pt x="3037959" y="0"/>
                </a:lnTo>
                <a:lnTo>
                  <a:pt x="3037959" y="4455673"/>
                </a:lnTo>
                <a:lnTo>
                  <a:pt x="0" y="44556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Freeform 4"/>
          <p:cNvSpPr/>
          <p:nvPr/>
        </p:nvSpPr>
        <p:spPr>
          <a:xfrm>
            <a:off x="17259300" y="3257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9" y="0"/>
                </a:lnTo>
                <a:lnTo>
                  <a:pt x="716659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5" name="Freeform 5"/>
          <p:cNvSpPr/>
          <p:nvPr/>
        </p:nvSpPr>
        <p:spPr>
          <a:xfrm>
            <a:off x="1912822" y="85553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8" y="0"/>
                </a:lnTo>
                <a:lnTo>
                  <a:pt x="716658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6" name="TextBox 6"/>
          <p:cNvSpPr txBox="1"/>
          <p:nvPr/>
        </p:nvSpPr>
        <p:spPr>
          <a:xfrm>
            <a:off x="2150191" y="1750545"/>
            <a:ext cx="13987618" cy="2294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 dirty="0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INFORMACIÓN DE EXISTENCIAS Y CAPACIDAD</a:t>
            </a:r>
          </a:p>
          <a:p>
            <a:pPr algn="ctr">
              <a:lnSpc>
                <a:spcPts val="8959"/>
              </a:lnSpc>
            </a:pPr>
            <a:r>
              <a:rPr lang="en-US" sz="6399" dirty="0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DE PRODUCCIÓN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89267" y="5604071"/>
            <a:ext cx="16570033" cy="1038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  <a:spcBef>
                <a:spcPct val="0"/>
              </a:spcBef>
            </a:pPr>
            <a:r>
              <a:rPr lang="en-US" sz="3099" dirty="0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https://www.lanacion.com.ar/economia/campo/beneficia-a-90000-el-gobierno-redujo-de-cinco-a-dos-las-declaraciones-obligatorias-para-los-nid14052024/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957223">
            <a:off x="-29799" y="-923902"/>
            <a:ext cx="3037959" cy="4455673"/>
          </a:xfrm>
          <a:custGeom>
            <a:avLst/>
            <a:gdLst/>
            <a:ahLst/>
            <a:cxnLst/>
            <a:rect l="l" t="t" r="r" b="b"/>
            <a:pathLst>
              <a:path w="3037959" h="4455673">
                <a:moveTo>
                  <a:pt x="0" y="0"/>
                </a:moveTo>
                <a:lnTo>
                  <a:pt x="3037959" y="0"/>
                </a:lnTo>
                <a:lnTo>
                  <a:pt x="3037959" y="4455673"/>
                </a:lnTo>
                <a:lnTo>
                  <a:pt x="0" y="4455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17259300" y="3257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9" y="0"/>
                </a:lnTo>
                <a:lnTo>
                  <a:pt x="716659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Freeform 4"/>
          <p:cNvSpPr/>
          <p:nvPr/>
        </p:nvSpPr>
        <p:spPr>
          <a:xfrm>
            <a:off x="1196163" y="85553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9" y="0"/>
                </a:lnTo>
                <a:lnTo>
                  <a:pt x="716659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5" name="Freeform 5"/>
          <p:cNvSpPr/>
          <p:nvPr/>
        </p:nvSpPr>
        <p:spPr>
          <a:xfrm>
            <a:off x="1912822" y="2253787"/>
            <a:ext cx="16211704" cy="3100488"/>
          </a:xfrm>
          <a:custGeom>
            <a:avLst/>
            <a:gdLst/>
            <a:ahLst/>
            <a:cxnLst/>
            <a:rect l="l" t="t" r="r" b="b"/>
            <a:pathLst>
              <a:path w="16211704" h="3100488">
                <a:moveTo>
                  <a:pt x="0" y="0"/>
                </a:moveTo>
                <a:lnTo>
                  <a:pt x="16211704" y="0"/>
                </a:lnTo>
                <a:lnTo>
                  <a:pt x="16211704" y="3100488"/>
                </a:lnTo>
                <a:lnTo>
                  <a:pt x="0" y="31004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6" name="Freeform 6"/>
          <p:cNvSpPr/>
          <p:nvPr/>
        </p:nvSpPr>
        <p:spPr>
          <a:xfrm>
            <a:off x="1912822" y="7789360"/>
            <a:ext cx="16211704" cy="1170169"/>
          </a:xfrm>
          <a:custGeom>
            <a:avLst/>
            <a:gdLst/>
            <a:ahLst/>
            <a:cxnLst/>
            <a:rect l="l" t="t" r="r" b="b"/>
            <a:pathLst>
              <a:path w="16211704" h="1170169">
                <a:moveTo>
                  <a:pt x="0" y="0"/>
                </a:moveTo>
                <a:lnTo>
                  <a:pt x="16211704" y="0"/>
                </a:lnTo>
                <a:lnTo>
                  <a:pt x="16211704" y="1170169"/>
                </a:lnTo>
                <a:lnTo>
                  <a:pt x="0" y="117016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2818" b="-2818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7" name="TextBox 7"/>
          <p:cNvSpPr txBox="1"/>
          <p:nvPr/>
        </p:nvSpPr>
        <p:spPr>
          <a:xfrm>
            <a:off x="5999676" y="5277934"/>
            <a:ext cx="5552599" cy="2273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49"/>
              </a:lnSpc>
            </a:pPr>
            <a:r>
              <a:rPr lang="en-US" sz="2499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3- RIESGO ALTO </a:t>
            </a:r>
          </a:p>
          <a:p>
            <a:pPr algn="l">
              <a:lnSpc>
                <a:spcPts val="6249"/>
              </a:lnSpc>
            </a:pPr>
            <a:r>
              <a:rPr lang="en-US" sz="2499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2- RIESGO MEDIO Y NUEVAS ALTAS</a:t>
            </a:r>
          </a:p>
          <a:p>
            <a:pPr algn="l">
              <a:lnSpc>
                <a:spcPts val="6249"/>
              </a:lnSpc>
            </a:pPr>
            <a:r>
              <a:rPr lang="en-US" sz="2499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1- RIESGO BAJO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61404" y="2626036"/>
            <a:ext cx="5808174" cy="624795"/>
          </a:xfrm>
          <a:custGeom>
            <a:avLst/>
            <a:gdLst/>
            <a:ahLst/>
            <a:cxnLst/>
            <a:rect l="l" t="t" r="r" b="b"/>
            <a:pathLst>
              <a:path w="5808174" h="624795">
                <a:moveTo>
                  <a:pt x="0" y="0"/>
                </a:moveTo>
                <a:lnTo>
                  <a:pt x="5808174" y="0"/>
                </a:lnTo>
                <a:lnTo>
                  <a:pt x="5808174" y="624795"/>
                </a:lnTo>
                <a:lnTo>
                  <a:pt x="0" y="6247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 rot="3957223">
            <a:off x="-29799" y="-923902"/>
            <a:ext cx="3037959" cy="4455673"/>
          </a:xfrm>
          <a:custGeom>
            <a:avLst/>
            <a:gdLst/>
            <a:ahLst/>
            <a:cxnLst/>
            <a:rect l="l" t="t" r="r" b="b"/>
            <a:pathLst>
              <a:path w="3037959" h="4455673">
                <a:moveTo>
                  <a:pt x="0" y="0"/>
                </a:moveTo>
                <a:lnTo>
                  <a:pt x="3037959" y="0"/>
                </a:lnTo>
                <a:lnTo>
                  <a:pt x="3037959" y="4455673"/>
                </a:lnTo>
                <a:lnTo>
                  <a:pt x="0" y="44556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Freeform 4"/>
          <p:cNvSpPr/>
          <p:nvPr/>
        </p:nvSpPr>
        <p:spPr>
          <a:xfrm>
            <a:off x="17259300" y="3257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9" y="0"/>
                </a:lnTo>
                <a:lnTo>
                  <a:pt x="716659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5" name="Freeform 5"/>
          <p:cNvSpPr/>
          <p:nvPr/>
        </p:nvSpPr>
        <p:spPr>
          <a:xfrm>
            <a:off x="1912822" y="85553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8" y="0"/>
                </a:lnTo>
                <a:lnTo>
                  <a:pt x="716658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6" name="Freeform 6"/>
          <p:cNvSpPr/>
          <p:nvPr/>
        </p:nvSpPr>
        <p:spPr>
          <a:xfrm>
            <a:off x="6870703" y="3598879"/>
            <a:ext cx="6789577" cy="6083684"/>
          </a:xfrm>
          <a:custGeom>
            <a:avLst/>
            <a:gdLst/>
            <a:ahLst/>
            <a:cxnLst/>
            <a:rect l="l" t="t" r="r" b="b"/>
            <a:pathLst>
              <a:path w="6789577" h="6083684">
                <a:moveTo>
                  <a:pt x="0" y="0"/>
                </a:moveTo>
                <a:lnTo>
                  <a:pt x="6789577" y="0"/>
                </a:lnTo>
                <a:lnTo>
                  <a:pt x="6789577" y="6083683"/>
                </a:lnTo>
                <a:lnTo>
                  <a:pt x="0" y="608368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7" name="TextBox 7"/>
          <p:cNvSpPr txBox="1"/>
          <p:nvPr/>
        </p:nvSpPr>
        <p:spPr>
          <a:xfrm>
            <a:off x="2913353" y="362875"/>
            <a:ext cx="14704276" cy="2575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NUEVO SISA → SISTEMA DE INFORMACIÓN</a:t>
            </a:r>
          </a:p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SIMPLIFICADO AGRÍCOLA</a:t>
            </a:r>
          </a:p>
          <a:p>
            <a:pPr algn="ctr">
              <a:lnSpc>
                <a:spcPts val="4340"/>
              </a:lnSpc>
            </a:pPr>
            <a:endParaRPr lang="en-US" sz="5600">
              <a:solidFill>
                <a:srgbClr val="FFFFFF"/>
              </a:solidFill>
              <a:latin typeface="Scripter"/>
              <a:ea typeface="Scripter"/>
              <a:cs typeface="Scripter"/>
              <a:sym typeface="Scripter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489180" y="6063008"/>
            <a:ext cx="4682679" cy="1254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RG 4248/18 – 4310/18</a:t>
            </a:r>
          </a:p>
          <a:p>
            <a:pPr algn="ctr">
              <a:lnSpc>
                <a:spcPts val="4900"/>
              </a:lnSpc>
            </a:pPr>
            <a:endParaRPr lang="en-US" sz="3500">
              <a:solidFill>
                <a:srgbClr val="FFFFFF"/>
              </a:solidFill>
              <a:latin typeface="Scripter"/>
              <a:ea typeface="Scripter"/>
              <a:cs typeface="Scripter"/>
              <a:sym typeface="Scripter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957223">
            <a:off x="-29799" y="-923902"/>
            <a:ext cx="3037959" cy="4455673"/>
          </a:xfrm>
          <a:custGeom>
            <a:avLst/>
            <a:gdLst/>
            <a:ahLst/>
            <a:cxnLst/>
            <a:rect l="l" t="t" r="r" b="b"/>
            <a:pathLst>
              <a:path w="3037959" h="4455673">
                <a:moveTo>
                  <a:pt x="0" y="0"/>
                </a:moveTo>
                <a:lnTo>
                  <a:pt x="3037959" y="0"/>
                </a:lnTo>
                <a:lnTo>
                  <a:pt x="3037959" y="4455673"/>
                </a:lnTo>
                <a:lnTo>
                  <a:pt x="0" y="4455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17259300" y="3257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9" y="0"/>
                </a:lnTo>
                <a:lnTo>
                  <a:pt x="716659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Freeform 4"/>
          <p:cNvSpPr/>
          <p:nvPr/>
        </p:nvSpPr>
        <p:spPr>
          <a:xfrm>
            <a:off x="1912822" y="85553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8" y="0"/>
                </a:lnTo>
                <a:lnTo>
                  <a:pt x="716658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5" name="Freeform 5"/>
          <p:cNvSpPr/>
          <p:nvPr/>
        </p:nvSpPr>
        <p:spPr>
          <a:xfrm>
            <a:off x="4174407" y="1303935"/>
            <a:ext cx="11539966" cy="8193376"/>
          </a:xfrm>
          <a:custGeom>
            <a:avLst/>
            <a:gdLst/>
            <a:ahLst/>
            <a:cxnLst/>
            <a:rect l="l" t="t" r="r" b="b"/>
            <a:pathLst>
              <a:path w="11539966" h="8193376">
                <a:moveTo>
                  <a:pt x="0" y="0"/>
                </a:moveTo>
                <a:lnTo>
                  <a:pt x="11539966" y="0"/>
                </a:lnTo>
                <a:lnTo>
                  <a:pt x="11539966" y="8193376"/>
                </a:lnTo>
                <a:lnTo>
                  <a:pt x="0" y="81933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957223">
            <a:off x="-29799" y="-923902"/>
            <a:ext cx="3037959" cy="4455673"/>
          </a:xfrm>
          <a:custGeom>
            <a:avLst/>
            <a:gdLst/>
            <a:ahLst/>
            <a:cxnLst/>
            <a:rect l="l" t="t" r="r" b="b"/>
            <a:pathLst>
              <a:path w="3037959" h="4455673">
                <a:moveTo>
                  <a:pt x="0" y="0"/>
                </a:moveTo>
                <a:lnTo>
                  <a:pt x="3037959" y="0"/>
                </a:lnTo>
                <a:lnTo>
                  <a:pt x="3037959" y="4455673"/>
                </a:lnTo>
                <a:lnTo>
                  <a:pt x="0" y="4455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17259300" y="3257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9" y="0"/>
                </a:lnTo>
                <a:lnTo>
                  <a:pt x="716659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Freeform 4"/>
          <p:cNvSpPr/>
          <p:nvPr/>
        </p:nvSpPr>
        <p:spPr>
          <a:xfrm>
            <a:off x="1912822" y="85553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8" y="0"/>
                </a:lnTo>
                <a:lnTo>
                  <a:pt x="716658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5" name="Freeform 5"/>
          <p:cNvSpPr/>
          <p:nvPr/>
        </p:nvSpPr>
        <p:spPr>
          <a:xfrm>
            <a:off x="4646895" y="1028560"/>
            <a:ext cx="10267349" cy="8766118"/>
          </a:xfrm>
          <a:custGeom>
            <a:avLst/>
            <a:gdLst/>
            <a:ahLst/>
            <a:cxnLst/>
            <a:rect l="l" t="t" r="r" b="b"/>
            <a:pathLst>
              <a:path w="10267349" h="8766118">
                <a:moveTo>
                  <a:pt x="0" y="0"/>
                </a:moveTo>
                <a:lnTo>
                  <a:pt x="10267349" y="0"/>
                </a:lnTo>
                <a:lnTo>
                  <a:pt x="10267349" y="8766118"/>
                </a:lnTo>
                <a:lnTo>
                  <a:pt x="0" y="87661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6" name="Freeform 6"/>
          <p:cNvSpPr/>
          <p:nvPr/>
        </p:nvSpPr>
        <p:spPr>
          <a:xfrm>
            <a:off x="4799295" y="1180960"/>
            <a:ext cx="10267349" cy="8766118"/>
          </a:xfrm>
          <a:custGeom>
            <a:avLst/>
            <a:gdLst/>
            <a:ahLst/>
            <a:cxnLst/>
            <a:rect l="l" t="t" r="r" b="b"/>
            <a:pathLst>
              <a:path w="10267349" h="8766118">
                <a:moveTo>
                  <a:pt x="0" y="0"/>
                </a:moveTo>
                <a:lnTo>
                  <a:pt x="10267349" y="0"/>
                </a:lnTo>
                <a:lnTo>
                  <a:pt x="10267349" y="8766118"/>
                </a:lnTo>
                <a:lnTo>
                  <a:pt x="0" y="87661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957223">
            <a:off x="-29799" y="-923902"/>
            <a:ext cx="3037959" cy="4455673"/>
          </a:xfrm>
          <a:custGeom>
            <a:avLst/>
            <a:gdLst/>
            <a:ahLst/>
            <a:cxnLst/>
            <a:rect l="l" t="t" r="r" b="b"/>
            <a:pathLst>
              <a:path w="3037959" h="4455673">
                <a:moveTo>
                  <a:pt x="0" y="0"/>
                </a:moveTo>
                <a:lnTo>
                  <a:pt x="3037959" y="0"/>
                </a:lnTo>
                <a:lnTo>
                  <a:pt x="3037959" y="4455673"/>
                </a:lnTo>
                <a:lnTo>
                  <a:pt x="0" y="4455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17259300" y="3257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9" y="0"/>
                </a:lnTo>
                <a:lnTo>
                  <a:pt x="716659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Freeform 4"/>
          <p:cNvSpPr/>
          <p:nvPr/>
        </p:nvSpPr>
        <p:spPr>
          <a:xfrm>
            <a:off x="1912822" y="85553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8" y="0"/>
                </a:lnTo>
                <a:lnTo>
                  <a:pt x="716658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5" name="Freeform 5"/>
          <p:cNvSpPr/>
          <p:nvPr/>
        </p:nvSpPr>
        <p:spPr>
          <a:xfrm>
            <a:off x="2081870" y="1878374"/>
            <a:ext cx="14124259" cy="7379925"/>
          </a:xfrm>
          <a:custGeom>
            <a:avLst/>
            <a:gdLst/>
            <a:ahLst/>
            <a:cxnLst/>
            <a:rect l="l" t="t" r="r" b="b"/>
            <a:pathLst>
              <a:path w="14124259" h="7379925">
                <a:moveTo>
                  <a:pt x="0" y="0"/>
                </a:moveTo>
                <a:lnTo>
                  <a:pt x="14124259" y="0"/>
                </a:lnTo>
                <a:lnTo>
                  <a:pt x="14124259" y="7379925"/>
                </a:lnTo>
                <a:lnTo>
                  <a:pt x="0" y="73799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957223">
            <a:off x="-786370" y="-1199137"/>
            <a:ext cx="3037959" cy="4455673"/>
          </a:xfrm>
          <a:custGeom>
            <a:avLst/>
            <a:gdLst/>
            <a:ahLst/>
            <a:cxnLst/>
            <a:rect l="l" t="t" r="r" b="b"/>
            <a:pathLst>
              <a:path w="3037959" h="4455673">
                <a:moveTo>
                  <a:pt x="0" y="0"/>
                </a:moveTo>
                <a:lnTo>
                  <a:pt x="3037959" y="0"/>
                </a:lnTo>
                <a:lnTo>
                  <a:pt x="3037959" y="4455673"/>
                </a:lnTo>
                <a:lnTo>
                  <a:pt x="0" y="4455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17259300" y="3257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9" y="0"/>
                </a:lnTo>
                <a:lnTo>
                  <a:pt x="716659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Freeform 4"/>
          <p:cNvSpPr/>
          <p:nvPr/>
        </p:nvSpPr>
        <p:spPr>
          <a:xfrm>
            <a:off x="1912822" y="85553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8" y="0"/>
                </a:lnTo>
                <a:lnTo>
                  <a:pt x="716658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5" name="Freeform 5"/>
          <p:cNvSpPr/>
          <p:nvPr/>
        </p:nvSpPr>
        <p:spPr>
          <a:xfrm>
            <a:off x="3386053" y="363883"/>
            <a:ext cx="12533897" cy="9635433"/>
          </a:xfrm>
          <a:custGeom>
            <a:avLst/>
            <a:gdLst/>
            <a:ahLst/>
            <a:cxnLst/>
            <a:rect l="l" t="t" r="r" b="b"/>
            <a:pathLst>
              <a:path w="12533897" h="9635433">
                <a:moveTo>
                  <a:pt x="0" y="0"/>
                </a:moveTo>
                <a:lnTo>
                  <a:pt x="12533897" y="0"/>
                </a:lnTo>
                <a:lnTo>
                  <a:pt x="12533897" y="9635434"/>
                </a:lnTo>
                <a:lnTo>
                  <a:pt x="0" y="9635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957223">
            <a:off x="-29799" y="-923902"/>
            <a:ext cx="3037959" cy="4455673"/>
          </a:xfrm>
          <a:custGeom>
            <a:avLst/>
            <a:gdLst/>
            <a:ahLst/>
            <a:cxnLst/>
            <a:rect l="l" t="t" r="r" b="b"/>
            <a:pathLst>
              <a:path w="3037959" h="4455673">
                <a:moveTo>
                  <a:pt x="0" y="0"/>
                </a:moveTo>
                <a:lnTo>
                  <a:pt x="3037959" y="0"/>
                </a:lnTo>
                <a:lnTo>
                  <a:pt x="3037959" y="4455673"/>
                </a:lnTo>
                <a:lnTo>
                  <a:pt x="0" y="4455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17259300" y="3257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9" y="0"/>
                </a:lnTo>
                <a:lnTo>
                  <a:pt x="716659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Freeform 4"/>
          <p:cNvSpPr/>
          <p:nvPr/>
        </p:nvSpPr>
        <p:spPr>
          <a:xfrm>
            <a:off x="1912822" y="85553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8" y="0"/>
                </a:lnTo>
                <a:lnTo>
                  <a:pt x="716658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5" name="Freeform 5"/>
          <p:cNvSpPr/>
          <p:nvPr/>
        </p:nvSpPr>
        <p:spPr>
          <a:xfrm>
            <a:off x="2087528" y="2095500"/>
            <a:ext cx="14112943" cy="6862419"/>
          </a:xfrm>
          <a:custGeom>
            <a:avLst/>
            <a:gdLst/>
            <a:ahLst/>
            <a:cxnLst/>
            <a:rect l="l" t="t" r="r" b="b"/>
            <a:pathLst>
              <a:path w="14112943" h="6862419">
                <a:moveTo>
                  <a:pt x="0" y="0"/>
                </a:moveTo>
                <a:lnTo>
                  <a:pt x="14112943" y="0"/>
                </a:lnTo>
                <a:lnTo>
                  <a:pt x="14112943" y="6862419"/>
                </a:lnTo>
                <a:lnTo>
                  <a:pt x="0" y="686241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782067" y="2908664"/>
            <a:ext cx="6548626" cy="704447"/>
          </a:xfrm>
          <a:custGeom>
            <a:avLst/>
            <a:gdLst/>
            <a:ahLst/>
            <a:cxnLst/>
            <a:rect l="l" t="t" r="r" b="b"/>
            <a:pathLst>
              <a:path w="6548626" h="704447">
                <a:moveTo>
                  <a:pt x="0" y="0"/>
                </a:moveTo>
                <a:lnTo>
                  <a:pt x="6548626" y="0"/>
                </a:lnTo>
                <a:lnTo>
                  <a:pt x="6548626" y="704446"/>
                </a:lnTo>
                <a:lnTo>
                  <a:pt x="0" y="7044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 rot="-526724">
            <a:off x="876049" y="4772516"/>
            <a:ext cx="2746629" cy="4114800"/>
          </a:xfrm>
          <a:custGeom>
            <a:avLst/>
            <a:gdLst/>
            <a:ahLst/>
            <a:cxnLst/>
            <a:rect l="l" t="t" r="r" b="b"/>
            <a:pathLst>
              <a:path w="2746629" h="4114800">
                <a:moveTo>
                  <a:pt x="0" y="0"/>
                </a:moveTo>
                <a:lnTo>
                  <a:pt x="2746629" y="0"/>
                </a:lnTo>
                <a:lnTo>
                  <a:pt x="274662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TextBox 4"/>
          <p:cNvSpPr txBox="1"/>
          <p:nvPr/>
        </p:nvSpPr>
        <p:spPr>
          <a:xfrm>
            <a:off x="3964210" y="3908036"/>
            <a:ext cx="10113429" cy="6157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REGISTRO FISCAL DE OPERADORES DE GRANOS: FORMALIDADES</a:t>
            </a:r>
          </a:p>
          <a:p>
            <a:pPr algn="l">
              <a:lnSpc>
                <a:spcPts val="4480"/>
              </a:lnSpc>
            </a:pPr>
            <a:endParaRPr lang="en-US" sz="3200" b="1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RÉGIMEN DE RETENCIÓN DE IVA: 8% ó 10,5%</a:t>
            </a:r>
          </a:p>
          <a:p>
            <a:pPr algn="l">
              <a:lnSpc>
                <a:spcPts val="4480"/>
              </a:lnSpc>
            </a:pPr>
            <a:endParaRPr lang="en-US" sz="3200" b="1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RÉGIMEN DE REINTEGRO DE RETENCIÓN: 7% (60 días)</a:t>
            </a:r>
          </a:p>
          <a:p>
            <a:pPr algn="l">
              <a:lnSpc>
                <a:spcPts val="4480"/>
              </a:lnSpc>
            </a:pPr>
            <a:endParaRPr lang="en-US" sz="3200" b="1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SISTEMA DE PAGO ESPECIAL DE IVA: 2,5% AL CBU (30 días)</a:t>
            </a:r>
          </a:p>
          <a:p>
            <a:pPr algn="l">
              <a:lnSpc>
                <a:spcPts val="4480"/>
              </a:lnSpc>
            </a:pPr>
            <a:endParaRPr lang="en-US" sz="3200" b="1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4367413" y="4958008"/>
            <a:ext cx="2746629" cy="4114800"/>
          </a:xfrm>
          <a:custGeom>
            <a:avLst/>
            <a:gdLst/>
            <a:ahLst/>
            <a:cxnLst/>
            <a:rect l="l" t="t" r="r" b="b"/>
            <a:pathLst>
              <a:path w="2746629" h="4114800">
                <a:moveTo>
                  <a:pt x="0" y="0"/>
                </a:moveTo>
                <a:lnTo>
                  <a:pt x="2746629" y="0"/>
                </a:lnTo>
                <a:lnTo>
                  <a:pt x="274662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6" name="Freeform 6"/>
          <p:cNvSpPr/>
          <p:nvPr/>
        </p:nvSpPr>
        <p:spPr>
          <a:xfrm>
            <a:off x="46499" y="1588885"/>
            <a:ext cx="3917711" cy="2639558"/>
          </a:xfrm>
          <a:custGeom>
            <a:avLst/>
            <a:gdLst/>
            <a:ahLst/>
            <a:cxnLst/>
            <a:rect l="l" t="t" r="r" b="b"/>
            <a:pathLst>
              <a:path w="3917711" h="2639558">
                <a:moveTo>
                  <a:pt x="0" y="0"/>
                </a:moveTo>
                <a:lnTo>
                  <a:pt x="3917711" y="0"/>
                </a:lnTo>
                <a:lnTo>
                  <a:pt x="3917711" y="2639558"/>
                </a:lnTo>
                <a:lnTo>
                  <a:pt x="0" y="26395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7" name="Freeform 7"/>
          <p:cNvSpPr/>
          <p:nvPr/>
        </p:nvSpPr>
        <p:spPr>
          <a:xfrm>
            <a:off x="14077639" y="1588885"/>
            <a:ext cx="3917711" cy="2639558"/>
          </a:xfrm>
          <a:custGeom>
            <a:avLst/>
            <a:gdLst/>
            <a:ahLst/>
            <a:cxnLst/>
            <a:rect l="l" t="t" r="r" b="b"/>
            <a:pathLst>
              <a:path w="3917711" h="2639558">
                <a:moveTo>
                  <a:pt x="0" y="0"/>
                </a:moveTo>
                <a:lnTo>
                  <a:pt x="3917711" y="0"/>
                </a:lnTo>
                <a:lnTo>
                  <a:pt x="3917711" y="2639558"/>
                </a:lnTo>
                <a:lnTo>
                  <a:pt x="0" y="26395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8" name="TextBox 8"/>
          <p:cNvSpPr txBox="1"/>
          <p:nvPr/>
        </p:nvSpPr>
        <p:spPr>
          <a:xfrm>
            <a:off x="3964210" y="182164"/>
            <a:ext cx="10403203" cy="2726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46"/>
              </a:lnSpc>
            </a:pPr>
            <a:r>
              <a:rPr lang="en-US" sz="7604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EX R.F.O.G. – RG 2300/07</a:t>
            </a:r>
          </a:p>
          <a:p>
            <a:pPr algn="ctr">
              <a:lnSpc>
                <a:spcPts val="10646"/>
              </a:lnSpc>
            </a:pPr>
            <a:r>
              <a:rPr lang="en-US" sz="7604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(NO VIGENTE)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782067" y="2908664"/>
            <a:ext cx="6548626" cy="704447"/>
          </a:xfrm>
          <a:custGeom>
            <a:avLst/>
            <a:gdLst/>
            <a:ahLst/>
            <a:cxnLst/>
            <a:rect l="l" t="t" r="r" b="b"/>
            <a:pathLst>
              <a:path w="6548626" h="704447">
                <a:moveTo>
                  <a:pt x="0" y="0"/>
                </a:moveTo>
                <a:lnTo>
                  <a:pt x="6548626" y="0"/>
                </a:lnTo>
                <a:lnTo>
                  <a:pt x="6548626" y="704446"/>
                </a:lnTo>
                <a:lnTo>
                  <a:pt x="0" y="7044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 rot="-526724">
            <a:off x="876049" y="4772516"/>
            <a:ext cx="2746629" cy="4114800"/>
          </a:xfrm>
          <a:custGeom>
            <a:avLst/>
            <a:gdLst/>
            <a:ahLst/>
            <a:cxnLst/>
            <a:rect l="l" t="t" r="r" b="b"/>
            <a:pathLst>
              <a:path w="2746629" h="4114800">
                <a:moveTo>
                  <a:pt x="0" y="0"/>
                </a:moveTo>
                <a:lnTo>
                  <a:pt x="2746629" y="0"/>
                </a:lnTo>
                <a:lnTo>
                  <a:pt x="274662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TextBox 4"/>
          <p:cNvSpPr txBox="1"/>
          <p:nvPr/>
        </p:nvSpPr>
        <p:spPr>
          <a:xfrm>
            <a:off x="3732425" y="4152243"/>
            <a:ext cx="9609164" cy="1314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38"/>
              </a:lnSpc>
            </a:pPr>
            <a:r>
              <a:rPr lang="en-US" sz="3813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¿QUE SE PAGA EN LA CUOTA MENSUAL DE MONOTRIBUTO?</a:t>
            </a:r>
          </a:p>
        </p:txBody>
      </p:sp>
      <p:sp>
        <p:nvSpPr>
          <p:cNvPr id="5" name="Freeform 5"/>
          <p:cNvSpPr/>
          <p:nvPr/>
        </p:nvSpPr>
        <p:spPr>
          <a:xfrm>
            <a:off x="14367413" y="4958008"/>
            <a:ext cx="2746629" cy="4114800"/>
          </a:xfrm>
          <a:custGeom>
            <a:avLst/>
            <a:gdLst/>
            <a:ahLst/>
            <a:cxnLst/>
            <a:rect l="l" t="t" r="r" b="b"/>
            <a:pathLst>
              <a:path w="2746629" h="4114800">
                <a:moveTo>
                  <a:pt x="0" y="0"/>
                </a:moveTo>
                <a:lnTo>
                  <a:pt x="2746629" y="0"/>
                </a:lnTo>
                <a:lnTo>
                  <a:pt x="274662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6" name="Freeform 6"/>
          <p:cNvSpPr/>
          <p:nvPr/>
        </p:nvSpPr>
        <p:spPr>
          <a:xfrm>
            <a:off x="853461" y="1588885"/>
            <a:ext cx="3917711" cy="2639558"/>
          </a:xfrm>
          <a:custGeom>
            <a:avLst/>
            <a:gdLst/>
            <a:ahLst/>
            <a:cxnLst/>
            <a:rect l="l" t="t" r="r" b="b"/>
            <a:pathLst>
              <a:path w="3917711" h="2639558">
                <a:moveTo>
                  <a:pt x="0" y="0"/>
                </a:moveTo>
                <a:lnTo>
                  <a:pt x="3917710" y="0"/>
                </a:lnTo>
                <a:lnTo>
                  <a:pt x="3917710" y="2639558"/>
                </a:lnTo>
                <a:lnTo>
                  <a:pt x="0" y="26395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7" name="Freeform 7"/>
          <p:cNvSpPr/>
          <p:nvPr/>
        </p:nvSpPr>
        <p:spPr>
          <a:xfrm>
            <a:off x="13341589" y="1588885"/>
            <a:ext cx="3917711" cy="2639558"/>
          </a:xfrm>
          <a:custGeom>
            <a:avLst/>
            <a:gdLst/>
            <a:ahLst/>
            <a:cxnLst/>
            <a:rect l="l" t="t" r="r" b="b"/>
            <a:pathLst>
              <a:path w="3917711" h="2639558">
                <a:moveTo>
                  <a:pt x="0" y="0"/>
                </a:moveTo>
                <a:lnTo>
                  <a:pt x="3917711" y="0"/>
                </a:lnTo>
                <a:lnTo>
                  <a:pt x="3917711" y="2639558"/>
                </a:lnTo>
                <a:lnTo>
                  <a:pt x="0" y="26395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8" name="TextBox 8"/>
          <p:cNvSpPr txBox="1"/>
          <p:nvPr/>
        </p:nvSpPr>
        <p:spPr>
          <a:xfrm>
            <a:off x="4218598" y="956991"/>
            <a:ext cx="9850804" cy="1951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064"/>
              </a:lnSpc>
            </a:pPr>
            <a:r>
              <a:rPr lang="en-US" sz="10760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MONOTRIBUTO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460239" y="6320432"/>
            <a:ext cx="9367523" cy="2752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1695" lvl="1" indent="-375847" algn="l">
              <a:lnSpc>
                <a:spcPts val="3655"/>
              </a:lnSpc>
              <a:buFont typeface="Arial"/>
              <a:buChar char="•"/>
            </a:pPr>
            <a:r>
              <a:rPr lang="en-US" sz="3481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IMPUESTO INTEGRADO: IVA y Ganancias.</a:t>
            </a:r>
          </a:p>
          <a:p>
            <a:pPr algn="l">
              <a:lnSpc>
                <a:spcPts val="3655"/>
              </a:lnSpc>
            </a:pPr>
            <a:endParaRPr lang="en-US" sz="3481" b="1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  <a:p>
            <a:pPr marL="751695" lvl="1" indent="-375847" algn="l">
              <a:lnSpc>
                <a:spcPts val="3655"/>
              </a:lnSpc>
              <a:buFont typeface="Arial"/>
              <a:buChar char="•"/>
            </a:pPr>
            <a:r>
              <a:rPr lang="en-US" sz="3481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APORTES JUBILATORIOS.</a:t>
            </a:r>
          </a:p>
          <a:p>
            <a:pPr algn="l">
              <a:lnSpc>
                <a:spcPts val="3655"/>
              </a:lnSpc>
            </a:pPr>
            <a:endParaRPr lang="en-US" sz="3481" b="1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  <a:p>
            <a:pPr marL="751695" lvl="1" indent="-375847" algn="l">
              <a:lnSpc>
                <a:spcPts val="3655"/>
              </a:lnSpc>
              <a:buFont typeface="Arial"/>
              <a:buChar char="•"/>
            </a:pPr>
            <a:r>
              <a:rPr lang="en-US" sz="3481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OBRA SOCIAL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957223">
            <a:off x="-1206938" y="-1199139"/>
            <a:ext cx="3037959" cy="4455673"/>
          </a:xfrm>
          <a:custGeom>
            <a:avLst/>
            <a:gdLst/>
            <a:ahLst/>
            <a:cxnLst/>
            <a:rect l="l" t="t" r="r" b="b"/>
            <a:pathLst>
              <a:path w="3037959" h="4455673">
                <a:moveTo>
                  <a:pt x="0" y="0"/>
                </a:moveTo>
                <a:lnTo>
                  <a:pt x="3037959" y="0"/>
                </a:lnTo>
                <a:lnTo>
                  <a:pt x="3037959" y="4455673"/>
                </a:lnTo>
                <a:lnTo>
                  <a:pt x="0" y="4455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17259300" y="3257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9" y="0"/>
                </a:lnTo>
                <a:lnTo>
                  <a:pt x="716659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Freeform 4"/>
          <p:cNvSpPr/>
          <p:nvPr/>
        </p:nvSpPr>
        <p:spPr>
          <a:xfrm>
            <a:off x="1912822" y="85553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8" y="0"/>
                </a:lnTo>
                <a:lnTo>
                  <a:pt x="716658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5" name="Freeform 5"/>
          <p:cNvSpPr/>
          <p:nvPr/>
        </p:nvSpPr>
        <p:spPr>
          <a:xfrm>
            <a:off x="3200400" y="986884"/>
            <a:ext cx="13305853" cy="3692374"/>
          </a:xfrm>
          <a:custGeom>
            <a:avLst/>
            <a:gdLst/>
            <a:ahLst/>
            <a:cxnLst/>
            <a:rect l="l" t="t" r="r" b="b"/>
            <a:pathLst>
              <a:path w="13305853" h="3692374">
                <a:moveTo>
                  <a:pt x="0" y="0"/>
                </a:moveTo>
                <a:lnTo>
                  <a:pt x="13305853" y="0"/>
                </a:lnTo>
                <a:lnTo>
                  <a:pt x="13305853" y="3692374"/>
                </a:lnTo>
                <a:lnTo>
                  <a:pt x="0" y="369237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graphicFrame>
        <p:nvGraphicFramePr>
          <p:cNvPr id="6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513979"/>
              </p:ext>
            </p:extLst>
          </p:nvPr>
        </p:nvGraphicFramePr>
        <p:xfrm>
          <a:off x="3586061" y="5188500"/>
          <a:ext cx="12534529" cy="4600574"/>
        </p:xfrm>
        <a:graphic>
          <a:graphicData uri="http://schemas.openxmlformats.org/drawingml/2006/table">
            <a:tbl>
              <a:tblPr/>
              <a:tblGrid>
                <a:gridCol w="40558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9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19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635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939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52694">
                <a:tc>
                  <a:txBody>
                    <a:bodyPr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 dirty="0">
                          <a:solidFill>
                            <a:srgbClr val="FFFFFF"/>
                          </a:solidFill>
                          <a:latin typeface="Scripter"/>
                          <a:ea typeface="Scripter"/>
                          <a:cs typeface="Scripter"/>
                          <a:sym typeface="Scripter"/>
                        </a:rPr>
                        <a:t>IVA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200"/>
                        </a:lnSpc>
                        <a:defRPr/>
                      </a:pPr>
                      <a:endParaRPr lang="en-US" sz="1100"/>
                    </a:p>
                    <a:p>
                      <a:pPr algn="l">
                        <a:lnSpc>
                          <a:spcPts val="4200"/>
                        </a:lnSpc>
                      </a:pPr>
                      <a:r>
                        <a:rPr lang="en-US" sz="3000">
                          <a:solidFill>
                            <a:srgbClr val="FFFFFF"/>
                          </a:solidFill>
                          <a:latin typeface="Scripter"/>
                          <a:ea typeface="Scripter"/>
                          <a:cs typeface="Scripter"/>
                          <a:sym typeface="Scripter"/>
                        </a:rPr>
                        <a:t>  ESTADO 1</a:t>
                      </a: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200"/>
                        </a:lnSpc>
                        <a:defRPr/>
                      </a:pPr>
                      <a:endParaRPr lang="en-US" sz="1100"/>
                    </a:p>
                    <a:p>
                      <a:pPr algn="l">
                        <a:lnSpc>
                          <a:spcPts val="4200"/>
                        </a:lnSpc>
                      </a:pPr>
                      <a:r>
                        <a:rPr lang="en-US" sz="3000">
                          <a:solidFill>
                            <a:srgbClr val="FFFFFF"/>
                          </a:solidFill>
                          <a:latin typeface="Scripter"/>
                          <a:ea typeface="Scripter"/>
                          <a:cs typeface="Scripter"/>
                          <a:sym typeface="Scripter"/>
                        </a:rPr>
                        <a:t>  ESTADO 2</a:t>
                      </a: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200"/>
                        </a:lnSpc>
                        <a:defRPr/>
                      </a:pPr>
                      <a:endParaRPr lang="en-US" sz="1100"/>
                    </a:p>
                    <a:p>
                      <a:pPr algn="l">
                        <a:lnSpc>
                          <a:spcPts val="4200"/>
                        </a:lnSpc>
                      </a:pPr>
                      <a:r>
                        <a:rPr lang="en-US" sz="3000">
                          <a:solidFill>
                            <a:srgbClr val="FFFFFF"/>
                          </a:solidFill>
                          <a:latin typeface="Scripter"/>
                          <a:ea typeface="Scripter"/>
                          <a:cs typeface="Scripter"/>
                          <a:sym typeface="Scripter"/>
                        </a:rPr>
                        <a:t>  ESTADO 3</a:t>
                      </a: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200"/>
                        </a:lnSpc>
                        <a:defRPr/>
                      </a:pPr>
                      <a:endParaRPr lang="en-US" sz="1100"/>
                    </a:p>
                    <a:p>
                      <a:pPr algn="l">
                        <a:lnSpc>
                          <a:spcPts val="4200"/>
                        </a:lnSpc>
                      </a:pPr>
                      <a:r>
                        <a:rPr lang="en-US" sz="3000">
                          <a:solidFill>
                            <a:srgbClr val="FFFFFF"/>
                          </a:solidFill>
                          <a:latin typeface="Scripter"/>
                          <a:ea typeface="Scripter"/>
                          <a:cs typeface="Scripter"/>
                          <a:sym typeface="Scripter"/>
                        </a:rPr>
                        <a:t>  INACTIVO</a:t>
                      </a: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5960">
                <a:tc>
                  <a:txBody>
                    <a:bodyPr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FFFFFF"/>
                          </a:solidFill>
                          <a:latin typeface="Scripter"/>
                          <a:ea typeface="Scripter"/>
                          <a:cs typeface="Scripter"/>
                          <a:sym typeface="Scripter"/>
                        </a:rPr>
                        <a:t>RETENCIÓN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FFFFFF"/>
                          </a:solidFill>
                          <a:latin typeface="Scripter"/>
                          <a:ea typeface="Scripter"/>
                          <a:cs typeface="Scripter"/>
                          <a:sym typeface="Scripter"/>
                        </a:rPr>
                        <a:t>5%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FFFFFF"/>
                          </a:solidFill>
                          <a:latin typeface="Scripter"/>
                          <a:ea typeface="Scripter"/>
                          <a:cs typeface="Scripter"/>
                          <a:sym typeface="Scripter"/>
                        </a:rPr>
                        <a:t>7%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FFFFFF"/>
                          </a:solidFill>
                          <a:latin typeface="Scripter"/>
                          <a:ea typeface="Scripter"/>
                          <a:cs typeface="Scripter"/>
                          <a:sym typeface="Scripter"/>
                        </a:rPr>
                        <a:t>8%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FFFFFF"/>
                          </a:solidFill>
                          <a:latin typeface="Scripter"/>
                          <a:ea typeface="Scripter"/>
                          <a:cs typeface="Scripter"/>
                          <a:sym typeface="Scripter"/>
                        </a:rPr>
                        <a:t>10,5%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5960">
                <a:tc>
                  <a:txBody>
                    <a:bodyPr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FFFFFF"/>
                          </a:solidFill>
                          <a:latin typeface="Scripter"/>
                          <a:ea typeface="Scripter"/>
                          <a:cs typeface="Scripter"/>
                          <a:sym typeface="Scripter"/>
                        </a:rPr>
                        <a:t>  DEVOLUCIÓN 45 DÍAS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FFFFFF"/>
                          </a:solidFill>
                          <a:latin typeface="Scripter"/>
                          <a:ea typeface="Scripter"/>
                          <a:cs typeface="Scripter"/>
                          <a:sym typeface="Scripter"/>
                        </a:rPr>
                        <a:t>5%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FFFFFF"/>
                          </a:solidFill>
                          <a:latin typeface="Scripter"/>
                          <a:ea typeface="Scripter"/>
                          <a:cs typeface="Scripter"/>
                          <a:sym typeface="Scripter"/>
                        </a:rPr>
                        <a:t>6%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FFFFFF"/>
                          </a:solidFill>
                          <a:latin typeface="Scripter"/>
                          <a:ea typeface="Scripter"/>
                          <a:cs typeface="Scripter"/>
                          <a:sym typeface="Scripter"/>
                        </a:rPr>
                        <a:t>0%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FFFFFF"/>
                          </a:solidFill>
                          <a:latin typeface="Scripter"/>
                          <a:ea typeface="Scripter"/>
                          <a:cs typeface="Scripter"/>
                          <a:sym typeface="Scripter"/>
                        </a:rPr>
                        <a:t>0%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5960">
                <a:tc>
                  <a:txBody>
                    <a:bodyPr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FFFFFF"/>
                          </a:solidFill>
                          <a:latin typeface="Scripter"/>
                          <a:ea typeface="Scripter"/>
                          <a:cs typeface="Scripter"/>
                          <a:sym typeface="Scripter"/>
                        </a:rPr>
                        <a:t>DEPÓSITO EN CBU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FFFFFF"/>
                          </a:solidFill>
                          <a:latin typeface="Scripter"/>
                          <a:ea typeface="Scripter"/>
                          <a:cs typeface="Scripter"/>
                          <a:sym typeface="Scripter"/>
                        </a:rPr>
                        <a:t>5,5%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FFFFFF"/>
                          </a:solidFill>
                          <a:latin typeface="Scripter"/>
                          <a:ea typeface="Scripter"/>
                          <a:cs typeface="Scripter"/>
                          <a:sym typeface="Scripter"/>
                        </a:rPr>
                        <a:t>3,5%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FFFFFF"/>
                          </a:solidFill>
                          <a:latin typeface="Scripter"/>
                          <a:ea typeface="Scripter"/>
                          <a:cs typeface="Scripter"/>
                          <a:sym typeface="Scripter"/>
                        </a:rPr>
                        <a:t>2,5%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200"/>
                        </a:lnSpc>
                        <a:defRPr/>
                      </a:pPr>
                      <a:r>
                        <a:rPr lang="en-US" sz="3000" dirty="0">
                          <a:solidFill>
                            <a:srgbClr val="FFFFFF"/>
                          </a:solidFill>
                          <a:latin typeface="Scripter"/>
                          <a:ea typeface="Scripter"/>
                          <a:cs typeface="Scripter"/>
                          <a:sym typeface="Scripter"/>
                        </a:rPr>
                        <a:t>0%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957223">
            <a:off x="-29799" y="-923902"/>
            <a:ext cx="3037959" cy="4455673"/>
          </a:xfrm>
          <a:custGeom>
            <a:avLst/>
            <a:gdLst/>
            <a:ahLst/>
            <a:cxnLst/>
            <a:rect l="l" t="t" r="r" b="b"/>
            <a:pathLst>
              <a:path w="3037959" h="4455673">
                <a:moveTo>
                  <a:pt x="0" y="0"/>
                </a:moveTo>
                <a:lnTo>
                  <a:pt x="3037959" y="0"/>
                </a:lnTo>
                <a:lnTo>
                  <a:pt x="3037959" y="4455673"/>
                </a:lnTo>
                <a:lnTo>
                  <a:pt x="0" y="4455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17259300" y="3257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9" y="0"/>
                </a:lnTo>
                <a:lnTo>
                  <a:pt x="716659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Freeform 4"/>
          <p:cNvSpPr/>
          <p:nvPr/>
        </p:nvSpPr>
        <p:spPr>
          <a:xfrm>
            <a:off x="1912822" y="85553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8" y="0"/>
                </a:lnTo>
                <a:lnTo>
                  <a:pt x="716658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5" name="Freeform 5"/>
          <p:cNvSpPr/>
          <p:nvPr/>
        </p:nvSpPr>
        <p:spPr>
          <a:xfrm>
            <a:off x="2870559" y="2310185"/>
            <a:ext cx="14124259" cy="7221027"/>
          </a:xfrm>
          <a:custGeom>
            <a:avLst/>
            <a:gdLst/>
            <a:ahLst/>
            <a:cxnLst/>
            <a:rect l="l" t="t" r="r" b="b"/>
            <a:pathLst>
              <a:path w="14124259" h="7221027">
                <a:moveTo>
                  <a:pt x="0" y="0"/>
                </a:moveTo>
                <a:lnTo>
                  <a:pt x="14124259" y="0"/>
                </a:lnTo>
                <a:lnTo>
                  <a:pt x="14124259" y="7221027"/>
                </a:lnTo>
                <a:lnTo>
                  <a:pt x="0" y="72210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6" name="TextBox 6"/>
          <p:cNvSpPr txBox="1"/>
          <p:nvPr/>
        </p:nvSpPr>
        <p:spPr>
          <a:xfrm>
            <a:off x="4142623" y="933973"/>
            <a:ext cx="10403203" cy="1376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46"/>
              </a:lnSpc>
            </a:pPr>
            <a:r>
              <a:rPr lang="en-US" sz="7604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TIPOS DE CANJES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957223">
            <a:off x="-29799" y="-923902"/>
            <a:ext cx="3037959" cy="4455673"/>
          </a:xfrm>
          <a:custGeom>
            <a:avLst/>
            <a:gdLst/>
            <a:ahLst/>
            <a:cxnLst/>
            <a:rect l="l" t="t" r="r" b="b"/>
            <a:pathLst>
              <a:path w="3037959" h="4455673">
                <a:moveTo>
                  <a:pt x="0" y="0"/>
                </a:moveTo>
                <a:lnTo>
                  <a:pt x="3037959" y="0"/>
                </a:lnTo>
                <a:lnTo>
                  <a:pt x="3037959" y="4455673"/>
                </a:lnTo>
                <a:lnTo>
                  <a:pt x="0" y="4455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17259300" y="3257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9" y="0"/>
                </a:lnTo>
                <a:lnTo>
                  <a:pt x="716659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Freeform 4"/>
          <p:cNvSpPr/>
          <p:nvPr/>
        </p:nvSpPr>
        <p:spPr>
          <a:xfrm>
            <a:off x="386980" y="85426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8" y="0"/>
                </a:lnTo>
                <a:lnTo>
                  <a:pt x="716658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5" name="Freeform 5"/>
          <p:cNvSpPr/>
          <p:nvPr/>
        </p:nvSpPr>
        <p:spPr>
          <a:xfrm>
            <a:off x="2654881" y="1972986"/>
            <a:ext cx="13780614" cy="7975530"/>
          </a:xfrm>
          <a:custGeom>
            <a:avLst/>
            <a:gdLst/>
            <a:ahLst/>
            <a:cxnLst/>
            <a:rect l="l" t="t" r="r" b="b"/>
            <a:pathLst>
              <a:path w="13780614" h="7975530">
                <a:moveTo>
                  <a:pt x="0" y="0"/>
                </a:moveTo>
                <a:lnTo>
                  <a:pt x="13780614" y="0"/>
                </a:lnTo>
                <a:lnTo>
                  <a:pt x="13780614" y="7975530"/>
                </a:lnTo>
                <a:lnTo>
                  <a:pt x="0" y="79755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957223">
            <a:off x="-29799" y="-923902"/>
            <a:ext cx="3037959" cy="4455673"/>
          </a:xfrm>
          <a:custGeom>
            <a:avLst/>
            <a:gdLst/>
            <a:ahLst/>
            <a:cxnLst/>
            <a:rect l="l" t="t" r="r" b="b"/>
            <a:pathLst>
              <a:path w="3037959" h="4455673">
                <a:moveTo>
                  <a:pt x="0" y="0"/>
                </a:moveTo>
                <a:lnTo>
                  <a:pt x="3037959" y="0"/>
                </a:lnTo>
                <a:lnTo>
                  <a:pt x="3037959" y="4455673"/>
                </a:lnTo>
                <a:lnTo>
                  <a:pt x="0" y="4455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17259300" y="3257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9" y="0"/>
                </a:lnTo>
                <a:lnTo>
                  <a:pt x="716659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Freeform 4"/>
          <p:cNvSpPr/>
          <p:nvPr/>
        </p:nvSpPr>
        <p:spPr>
          <a:xfrm>
            <a:off x="399680" y="8572500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8" y="0"/>
                </a:lnTo>
                <a:lnTo>
                  <a:pt x="716658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5" name="Freeform 5"/>
          <p:cNvSpPr/>
          <p:nvPr/>
        </p:nvSpPr>
        <p:spPr>
          <a:xfrm>
            <a:off x="2629481" y="2019300"/>
            <a:ext cx="13765929" cy="7571261"/>
          </a:xfrm>
          <a:custGeom>
            <a:avLst/>
            <a:gdLst/>
            <a:ahLst/>
            <a:cxnLst/>
            <a:rect l="l" t="t" r="r" b="b"/>
            <a:pathLst>
              <a:path w="13765929" h="7571261">
                <a:moveTo>
                  <a:pt x="0" y="0"/>
                </a:moveTo>
                <a:lnTo>
                  <a:pt x="13765929" y="0"/>
                </a:lnTo>
                <a:lnTo>
                  <a:pt x="13765929" y="7571261"/>
                </a:lnTo>
                <a:lnTo>
                  <a:pt x="0" y="75712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957223">
            <a:off x="-29799" y="-923902"/>
            <a:ext cx="3037959" cy="4455673"/>
          </a:xfrm>
          <a:custGeom>
            <a:avLst/>
            <a:gdLst/>
            <a:ahLst/>
            <a:cxnLst/>
            <a:rect l="l" t="t" r="r" b="b"/>
            <a:pathLst>
              <a:path w="3037959" h="4455673">
                <a:moveTo>
                  <a:pt x="0" y="0"/>
                </a:moveTo>
                <a:lnTo>
                  <a:pt x="3037959" y="0"/>
                </a:lnTo>
                <a:lnTo>
                  <a:pt x="3037959" y="4455673"/>
                </a:lnTo>
                <a:lnTo>
                  <a:pt x="0" y="4455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17259300" y="3257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9" y="0"/>
                </a:lnTo>
                <a:lnTo>
                  <a:pt x="716659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Freeform 4"/>
          <p:cNvSpPr/>
          <p:nvPr/>
        </p:nvSpPr>
        <p:spPr>
          <a:xfrm>
            <a:off x="1912822" y="855538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8" y="0"/>
                </a:lnTo>
                <a:lnTo>
                  <a:pt x="716658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5" name="Freeform 5"/>
          <p:cNvSpPr/>
          <p:nvPr/>
        </p:nvSpPr>
        <p:spPr>
          <a:xfrm>
            <a:off x="2629480" y="2428281"/>
            <a:ext cx="12262446" cy="7050906"/>
          </a:xfrm>
          <a:custGeom>
            <a:avLst/>
            <a:gdLst/>
            <a:ahLst/>
            <a:cxnLst/>
            <a:rect l="l" t="t" r="r" b="b"/>
            <a:pathLst>
              <a:path w="12262446" h="7050906">
                <a:moveTo>
                  <a:pt x="0" y="0"/>
                </a:moveTo>
                <a:lnTo>
                  <a:pt x="12262446" y="0"/>
                </a:lnTo>
                <a:lnTo>
                  <a:pt x="12262446" y="7050906"/>
                </a:lnTo>
                <a:lnTo>
                  <a:pt x="0" y="705090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grpSp>
        <p:nvGrpSpPr>
          <p:cNvPr id="6" name="Group 6"/>
          <p:cNvGrpSpPr/>
          <p:nvPr/>
        </p:nvGrpSpPr>
        <p:grpSpPr>
          <a:xfrm rot="2700000">
            <a:off x="13228195" y="493461"/>
            <a:ext cx="3339477" cy="3339477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558800" y="0"/>
                  </a:moveTo>
                  <a:lnTo>
                    <a:pt x="254000" y="0"/>
                  </a:lnTo>
                  <a:lnTo>
                    <a:pt x="254000" y="254000"/>
                  </a:lnTo>
                  <a:lnTo>
                    <a:pt x="0" y="254000"/>
                  </a:lnTo>
                  <a:lnTo>
                    <a:pt x="0" y="558800"/>
                  </a:lnTo>
                  <a:lnTo>
                    <a:pt x="254000" y="558800"/>
                  </a:lnTo>
                  <a:lnTo>
                    <a:pt x="254000" y="812800"/>
                  </a:lnTo>
                  <a:lnTo>
                    <a:pt x="558800" y="812800"/>
                  </a:lnTo>
                  <a:lnTo>
                    <a:pt x="558800" y="558800"/>
                  </a:lnTo>
                  <a:lnTo>
                    <a:pt x="812800" y="558800"/>
                  </a:lnTo>
                  <a:lnTo>
                    <a:pt x="812800" y="254000"/>
                  </a:lnTo>
                  <a:lnTo>
                    <a:pt x="558800" y="254000"/>
                  </a:lnTo>
                  <a:lnTo>
                    <a:pt x="558800" y="0"/>
                  </a:lnTo>
                  <a:close/>
                </a:path>
              </a:pathLst>
            </a:custGeom>
            <a:solidFill>
              <a:srgbClr val="0CC0DF"/>
            </a:solidFill>
          </p:spPr>
          <p:txBody>
            <a:bodyPr/>
            <a:lstStyle/>
            <a:p>
              <a:endParaRPr lang="es-A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90500" y="152400"/>
              <a:ext cx="431800" cy="469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3798153" y="1425675"/>
            <a:ext cx="2199561" cy="1360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23"/>
              </a:lnSpc>
            </a:pPr>
            <a:r>
              <a:rPr lang="en-US" sz="3802">
                <a:solidFill>
                  <a:srgbClr val="000000"/>
                </a:solidFill>
                <a:latin typeface="Scripter"/>
                <a:ea typeface="Scripter"/>
                <a:cs typeface="Scripter"/>
                <a:sym typeface="Scripter"/>
              </a:rPr>
              <a:t>RG 4326/18</a:t>
            </a:r>
          </a:p>
          <a:p>
            <a:pPr algn="ctr">
              <a:lnSpc>
                <a:spcPts val="5323"/>
              </a:lnSpc>
              <a:spcBef>
                <a:spcPct val="0"/>
              </a:spcBef>
            </a:pPr>
            <a:r>
              <a:rPr lang="en-US" sz="3802">
                <a:solidFill>
                  <a:srgbClr val="000000"/>
                </a:solidFill>
                <a:latin typeface="Scripter"/>
                <a:ea typeface="Scripter"/>
                <a:cs typeface="Scripter"/>
                <a:sym typeface="Scripter"/>
              </a:rPr>
              <a:t>VIGENTE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796248" flipH="1">
            <a:off x="-36815" y="803611"/>
            <a:ext cx="6679195" cy="4333128"/>
          </a:xfrm>
          <a:custGeom>
            <a:avLst/>
            <a:gdLst/>
            <a:ahLst/>
            <a:cxnLst/>
            <a:rect l="l" t="t" r="r" b="b"/>
            <a:pathLst>
              <a:path w="6679195" h="4333128">
                <a:moveTo>
                  <a:pt x="6679195" y="0"/>
                </a:moveTo>
                <a:lnTo>
                  <a:pt x="0" y="0"/>
                </a:lnTo>
                <a:lnTo>
                  <a:pt x="0" y="4333128"/>
                </a:lnTo>
                <a:lnTo>
                  <a:pt x="6679195" y="4333128"/>
                </a:lnTo>
                <a:lnTo>
                  <a:pt x="6679195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5419192" y="2396294"/>
            <a:ext cx="7449615" cy="801368"/>
          </a:xfrm>
          <a:custGeom>
            <a:avLst/>
            <a:gdLst/>
            <a:ahLst/>
            <a:cxnLst/>
            <a:rect l="l" t="t" r="r" b="b"/>
            <a:pathLst>
              <a:path w="7449615" h="801368">
                <a:moveTo>
                  <a:pt x="0" y="0"/>
                </a:moveTo>
                <a:lnTo>
                  <a:pt x="7449615" y="0"/>
                </a:lnTo>
                <a:lnTo>
                  <a:pt x="7449615" y="801367"/>
                </a:lnTo>
                <a:lnTo>
                  <a:pt x="0" y="8013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TextBox 4"/>
          <p:cNvSpPr txBox="1"/>
          <p:nvPr/>
        </p:nvSpPr>
        <p:spPr>
          <a:xfrm>
            <a:off x="4876800" y="3243500"/>
            <a:ext cx="12062996" cy="7187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59210" lvl="1" indent="-329605" algn="l">
              <a:lnSpc>
                <a:spcPts val="5190"/>
              </a:lnSpc>
              <a:buFont typeface="Arial"/>
              <a:buChar char="•"/>
            </a:pPr>
            <a:r>
              <a:rPr lang="en-US" sz="3053" b="1" dirty="0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PROVEEDOR:</a:t>
            </a:r>
          </a:p>
          <a:p>
            <a:pPr marL="1318419" lvl="2" indent="-439473" algn="l">
              <a:lnSpc>
                <a:spcPts val="5190"/>
              </a:lnSpc>
              <a:buFont typeface="Arial"/>
              <a:buChar char="⚬"/>
            </a:pPr>
            <a:r>
              <a:rPr lang="en-US" sz="3053" b="1" dirty="0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CORRIMIENTO DEL HECHO IMPONIBLE</a:t>
            </a:r>
          </a:p>
          <a:p>
            <a:pPr algn="l">
              <a:lnSpc>
                <a:spcPts val="5190"/>
              </a:lnSpc>
            </a:pPr>
            <a:endParaRPr lang="en-US" sz="3053" b="1" dirty="0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  <a:p>
            <a:pPr marL="659210" lvl="1" indent="-329605" algn="l">
              <a:lnSpc>
                <a:spcPts val="5190"/>
              </a:lnSpc>
              <a:buFont typeface="Arial"/>
              <a:buChar char="•"/>
            </a:pPr>
            <a:r>
              <a:rPr lang="en-US" sz="3053" b="1" dirty="0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PRODUCTOR: </a:t>
            </a:r>
          </a:p>
          <a:p>
            <a:pPr marL="1318419" lvl="2" indent="-439473" algn="l">
              <a:lnSpc>
                <a:spcPts val="5190"/>
              </a:lnSpc>
              <a:buFont typeface="Arial"/>
              <a:buChar char="⚬"/>
            </a:pPr>
            <a:r>
              <a:rPr lang="en-US" sz="3053" b="1" dirty="0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NO DESEMBOLSA IVA EN EL MOMENTO INICIAL</a:t>
            </a:r>
          </a:p>
          <a:p>
            <a:pPr marL="1318419" lvl="2" indent="-439473" algn="l">
              <a:lnSpc>
                <a:spcPts val="5190"/>
              </a:lnSpc>
              <a:buFont typeface="Arial"/>
              <a:buChar char="⚬"/>
            </a:pPr>
            <a:r>
              <a:rPr lang="en-US" sz="3053" b="1" dirty="0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FINANCIAMIENTO</a:t>
            </a:r>
          </a:p>
          <a:p>
            <a:pPr marL="1318419" lvl="2" indent="-439473" algn="l">
              <a:lnSpc>
                <a:spcPts val="5190"/>
              </a:lnSpc>
              <a:buFont typeface="Arial"/>
              <a:buChar char="⚬"/>
            </a:pPr>
            <a:r>
              <a:rPr lang="en-US" sz="3053" b="1" dirty="0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NO ALCANZADO POR LA LEY IMP.DÉB. Y CRÉD. BANCARIOS</a:t>
            </a:r>
          </a:p>
          <a:p>
            <a:pPr marL="1318419" lvl="2" indent="-439473" algn="l">
              <a:lnSpc>
                <a:spcPts val="5190"/>
              </a:lnSpc>
              <a:buFont typeface="Arial"/>
              <a:buChar char="⚬"/>
            </a:pPr>
            <a:r>
              <a:rPr lang="en-US" sz="3053" b="1" dirty="0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NO SUFRE RETENCIONES PORQUE NO HAY MOVIMIENTO DE DINERO EN LOS CANJES TOTALES</a:t>
            </a:r>
          </a:p>
          <a:p>
            <a:pPr algn="l">
              <a:lnSpc>
                <a:spcPts val="5190"/>
              </a:lnSpc>
            </a:pPr>
            <a:endParaRPr lang="en-US" sz="3053" b="1" dirty="0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495800" y="687268"/>
            <a:ext cx="10644416" cy="1663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13"/>
              </a:lnSpc>
            </a:pPr>
            <a:r>
              <a:rPr lang="en-US" sz="5861" dirty="0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BENEFICIOS DEL CANJE AGROPECUARIO</a:t>
            </a:r>
          </a:p>
        </p:txBody>
      </p:sp>
      <p:sp>
        <p:nvSpPr>
          <p:cNvPr id="6" name="Freeform 6"/>
          <p:cNvSpPr/>
          <p:nvPr/>
        </p:nvSpPr>
        <p:spPr>
          <a:xfrm>
            <a:off x="561513" y="299879"/>
            <a:ext cx="735879" cy="1443536"/>
          </a:xfrm>
          <a:custGeom>
            <a:avLst/>
            <a:gdLst/>
            <a:ahLst/>
            <a:cxnLst/>
            <a:rect l="l" t="t" r="r" b="b"/>
            <a:pathLst>
              <a:path w="735879" h="1443536">
                <a:moveTo>
                  <a:pt x="0" y="0"/>
                </a:moveTo>
                <a:lnTo>
                  <a:pt x="735879" y="0"/>
                </a:lnTo>
                <a:lnTo>
                  <a:pt x="735879" y="1443536"/>
                </a:lnTo>
                <a:lnTo>
                  <a:pt x="0" y="14435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7" name="Freeform 7"/>
          <p:cNvSpPr/>
          <p:nvPr/>
        </p:nvSpPr>
        <p:spPr>
          <a:xfrm>
            <a:off x="2819400" y="5841508"/>
            <a:ext cx="735879" cy="1443536"/>
          </a:xfrm>
          <a:custGeom>
            <a:avLst/>
            <a:gdLst/>
            <a:ahLst/>
            <a:cxnLst/>
            <a:rect l="l" t="t" r="r" b="b"/>
            <a:pathLst>
              <a:path w="735879" h="1443536">
                <a:moveTo>
                  <a:pt x="0" y="0"/>
                </a:moveTo>
                <a:lnTo>
                  <a:pt x="735879" y="0"/>
                </a:lnTo>
                <a:lnTo>
                  <a:pt x="735879" y="1443536"/>
                </a:lnTo>
                <a:lnTo>
                  <a:pt x="0" y="14435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154708" y="3604206"/>
            <a:ext cx="6548626" cy="704447"/>
          </a:xfrm>
          <a:custGeom>
            <a:avLst/>
            <a:gdLst/>
            <a:ahLst/>
            <a:cxnLst/>
            <a:rect l="l" t="t" r="r" b="b"/>
            <a:pathLst>
              <a:path w="6548626" h="704447">
                <a:moveTo>
                  <a:pt x="0" y="0"/>
                </a:moveTo>
                <a:lnTo>
                  <a:pt x="6548626" y="0"/>
                </a:lnTo>
                <a:lnTo>
                  <a:pt x="6548626" y="704447"/>
                </a:lnTo>
                <a:lnTo>
                  <a:pt x="0" y="7044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1088357" y="1546806"/>
            <a:ext cx="4636394" cy="4114800"/>
          </a:xfrm>
          <a:custGeom>
            <a:avLst/>
            <a:gdLst/>
            <a:ahLst/>
            <a:cxnLst/>
            <a:rect l="l" t="t" r="r" b="b"/>
            <a:pathLst>
              <a:path w="4636394" h="4114800">
                <a:moveTo>
                  <a:pt x="0" y="0"/>
                </a:moveTo>
                <a:lnTo>
                  <a:pt x="4636394" y="0"/>
                </a:lnTo>
                <a:lnTo>
                  <a:pt x="463639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Freeform 4"/>
          <p:cNvSpPr/>
          <p:nvPr/>
        </p:nvSpPr>
        <p:spPr>
          <a:xfrm>
            <a:off x="1956235" y="5219486"/>
            <a:ext cx="4031659" cy="3840155"/>
          </a:xfrm>
          <a:custGeom>
            <a:avLst/>
            <a:gdLst/>
            <a:ahLst/>
            <a:cxnLst/>
            <a:rect l="l" t="t" r="r" b="b"/>
            <a:pathLst>
              <a:path w="4031659" h="3840155">
                <a:moveTo>
                  <a:pt x="0" y="0"/>
                </a:moveTo>
                <a:lnTo>
                  <a:pt x="4031659" y="0"/>
                </a:lnTo>
                <a:lnTo>
                  <a:pt x="4031659" y="3840155"/>
                </a:lnTo>
                <a:lnTo>
                  <a:pt x="0" y="384015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5" name="TextBox 5"/>
          <p:cNvSpPr txBox="1"/>
          <p:nvPr/>
        </p:nvSpPr>
        <p:spPr>
          <a:xfrm>
            <a:off x="6766447" y="4564281"/>
            <a:ext cx="9901005" cy="479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31"/>
              </a:lnSpc>
            </a:pPr>
            <a:r>
              <a:rPr lang="en-US" sz="2808" b="1" dirty="0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https://www.afip.gob.ar/monotributo/categorias.asp</a:t>
            </a:r>
          </a:p>
        </p:txBody>
      </p:sp>
      <p:sp>
        <p:nvSpPr>
          <p:cNvPr id="6" name="Freeform 6"/>
          <p:cNvSpPr/>
          <p:nvPr/>
        </p:nvSpPr>
        <p:spPr>
          <a:xfrm>
            <a:off x="1028700" y="1028700"/>
            <a:ext cx="927535" cy="1819498"/>
          </a:xfrm>
          <a:custGeom>
            <a:avLst/>
            <a:gdLst/>
            <a:ahLst/>
            <a:cxnLst/>
            <a:rect l="l" t="t" r="r" b="b"/>
            <a:pathLst>
              <a:path w="927535" h="1819498">
                <a:moveTo>
                  <a:pt x="0" y="0"/>
                </a:moveTo>
                <a:lnTo>
                  <a:pt x="927535" y="0"/>
                </a:lnTo>
                <a:lnTo>
                  <a:pt x="927535" y="1819498"/>
                </a:lnTo>
                <a:lnTo>
                  <a:pt x="0" y="181949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7" name="Freeform 7"/>
          <p:cNvSpPr/>
          <p:nvPr/>
        </p:nvSpPr>
        <p:spPr>
          <a:xfrm>
            <a:off x="5260984" y="3604206"/>
            <a:ext cx="927535" cy="1819498"/>
          </a:xfrm>
          <a:custGeom>
            <a:avLst/>
            <a:gdLst/>
            <a:ahLst/>
            <a:cxnLst/>
            <a:rect l="l" t="t" r="r" b="b"/>
            <a:pathLst>
              <a:path w="927535" h="1819498">
                <a:moveTo>
                  <a:pt x="0" y="0"/>
                </a:moveTo>
                <a:lnTo>
                  <a:pt x="927534" y="0"/>
                </a:lnTo>
                <a:lnTo>
                  <a:pt x="927534" y="1819498"/>
                </a:lnTo>
                <a:lnTo>
                  <a:pt x="0" y="181949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8" name="Freeform 8"/>
          <p:cNvSpPr/>
          <p:nvPr/>
        </p:nvSpPr>
        <p:spPr>
          <a:xfrm>
            <a:off x="1028700" y="5651228"/>
            <a:ext cx="927535" cy="1819498"/>
          </a:xfrm>
          <a:custGeom>
            <a:avLst/>
            <a:gdLst/>
            <a:ahLst/>
            <a:cxnLst/>
            <a:rect l="l" t="t" r="r" b="b"/>
            <a:pathLst>
              <a:path w="927535" h="1819498">
                <a:moveTo>
                  <a:pt x="0" y="0"/>
                </a:moveTo>
                <a:lnTo>
                  <a:pt x="927535" y="0"/>
                </a:lnTo>
                <a:lnTo>
                  <a:pt x="927535" y="1819499"/>
                </a:lnTo>
                <a:lnTo>
                  <a:pt x="0" y="18194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9" name="Freeform 9"/>
          <p:cNvSpPr/>
          <p:nvPr/>
        </p:nvSpPr>
        <p:spPr>
          <a:xfrm rot="-3816537" flipH="1">
            <a:off x="15366155" y="-632714"/>
            <a:ext cx="2602594" cy="3817137"/>
          </a:xfrm>
          <a:custGeom>
            <a:avLst/>
            <a:gdLst/>
            <a:ahLst/>
            <a:cxnLst/>
            <a:rect l="l" t="t" r="r" b="b"/>
            <a:pathLst>
              <a:path w="2602594" h="3817137">
                <a:moveTo>
                  <a:pt x="2602593" y="0"/>
                </a:moveTo>
                <a:lnTo>
                  <a:pt x="0" y="0"/>
                </a:lnTo>
                <a:lnTo>
                  <a:pt x="0" y="3817137"/>
                </a:lnTo>
                <a:lnTo>
                  <a:pt x="2602593" y="3817137"/>
                </a:lnTo>
                <a:lnTo>
                  <a:pt x="2602593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10" name="TextBox 10"/>
          <p:cNvSpPr txBox="1"/>
          <p:nvPr/>
        </p:nvSpPr>
        <p:spPr>
          <a:xfrm>
            <a:off x="6478671" y="819150"/>
            <a:ext cx="7900701" cy="2609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89"/>
              </a:lnSpc>
            </a:pPr>
            <a:r>
              <a:rPr lang="en-US" sz="7278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ESCALA VIGENTE DE MONOTRIBUTO 2025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6766447" y="6377397"/>
            <a:ext cx="8388270" cy="2507024"/>
            <a:chOff x="0" y="0"/>
            <a:chExt cx="1068426" cy="31932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68426" cy="319323"/>
            </a:xfrm>
            <a:custGeom>
              <a:avLst/>
              <a:gdLst/>
              <a:ahLst/>
              <a:cxnLst/>
              <a:rect l="l" t="t" r="r" b="b"/>
              <a:pathLst>
                <a:path w="1068426" h="319323">
                  <a:moveTo>
                    <a:pt x="1068426" y="0"/>
                  </a:moveTo>
                  <a:lnTo>
                    <a:pt x="0" y="0"/>
                  </a:lnTo>
                  <a:lnTo>
                    <a:pt x="101600" y="159662"/>
                  </a:lnTo>
                  <a:lnTo>
                    <a:pt x="0" y="319323"/>
                  </a:lnTo>
                  <a:lnTo>
                    <a:pt x="1068426" y="319323"/>
                  </a:lnTo>
                  <a:lnTo>
                    <a:pt x="966826" y="159662"/>
                  </a:lnTo>
                  <a:lnTo>
                    <a:pt x="1068426" y="0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88900" y="-57150"/>
              <a:ext cx="890626" cy="3764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 u="none" strike="noStrike" dirty="0" err="1">
                  <a:solidFill>
                    <a:srgbClr val="003B5D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Recategorización</a:t>
              </a:r>
              <a:r>
                <a:rPr lang="en-US" sz="3000" b="1" u="none" strike="noStrike" dirty="0">
                  <a:solidFill>
                    <a:srgbClr val="003B5D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semestral </a:t>
              </a:r>
            </a:p>
            <a:p>
              <a:pPr marL="0" lvl="0" indent="0"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 u="none" strike="noStrike" dirty="0">
                  <a:solidFill>
                    <a:srgbClr val="003B5D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FEBRERO Y AGOSTO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963095" y="2287677"/>
            <a:ext cx="6361811" cy="684351"/>
          </a:xfrm>
          <a:custGeom>
            <a:avLst/>
            <a:gdLst/>
            <a:ahLst/>
            <a:cxnLst/>
            <a:rect l="l" t="t" r="r" b="b"/>
            <a:pathLst>
              <a:path w="6361811" h="684351">
                <a:moveTo>
                  <a:pt x="0" y="0"/>
                </a:moveTo>
                <a:lnTo>
                  <a:pt x="6361810" y="0"/>
                </a:lnTo>
                <a:lnTo>
                  <a:pt x="6361810" y="684351"/>
                </a:lnTo>
                <a:lnTo>
                  <a:pt x="0" y="6843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 rot="6414212">
            <a:off x="-2496761" y="1546214"/>
            <a:ext cx="6789500" cy="4531991"/>
          </a:xfrm>
          <a:custGeom>
            <a:avLst/>
            <a:gdLst/>
            <a:ahLst/>
            <a:cxnLst/>
            <a:rect l="l" t="t" r="r" b="b"/>
            <a:pathLst>
              <a:path w="6789500" h="4531991">
                <a:moveTo>
                  <a:pt x="0" y="0"/>
                </a:moveTo>
                <a:lnTo>
                  <a:pt x="6789499" y="0"/>
                </a:lnTo>
                <a:lnTo>
                  <a:pt x="6789499" y="4531991"/>
                </a:lnTo>
                <a:lnTo>
                  <a:pt x="0" y="45319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TextBox 4"/>
          <p:cNvSpPr txBox="1"/>
          <p:nvPr/>
        </p:nvSpPr>
        <p:spPr>
          <a:xfrm>
            <a:off x="3406525" y="2924403"/>
            <a:ext cx="11159859" cy="4612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31321" lvl="1" indent="-315660" algn="l">
              <a:lnSpc>
                <a:spcPts val="4093"/>
              </a:lnSpc>
              <a:buFont typeface="Arial"/>
              <a:buChar char="•"/>
            </a:pPr>
            <a:r>
              <a:rPr lang="en-US" sz="2924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RESPONSABLE INSCRIPTO: </a:t>
            </a:r>
          </a:p>
          <a:p>
            <a:pPr marL="1262642" lvl="2" indent="-420881" algn="l">
              <a:lnSpc>
                <a:spcPts val="4093"/>
              </a:lnSpc>
              <a:buFont typeface="Arial"/>
              <a:buChar char="⚬"/>
            </a:pPr>
            <a:r>
              <a:rPr lang="en-US" sz="2924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DISCRIMINA IVA - FACT “A” </a:t>
            </a:r>
          </a:p>
          <a:p>
            <a:pPr marL="1262642" lvl="2" indent="-420881" algn="l">
              <a:lnSpc>
                <a:spcPts val="4093"/>
              </a:lnSpc>
              <a:buFont typeface="Arial"/>
              <a:buChar char="⚬"/>
            </a:pPr>
            <a:r>
              <a:rPr lang="en-US" sz="2924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NO DISCRIMINA - FACT “B”</a:t>
            </a:r>
          </a:p>
          <a:p>
            <a:pPr algn="l">
              <a:lnSpc>
                <a:spcPts val="4093"/>
              </a:lnSpc>
            </a:pPr>
            <a:endParaRPr lang="en-US" sz="2924" b="1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  <a:p>
            <a:pPr marL="631321" lvl="1" indent="-315660" algn="l">
              <a:lnSpc>
                <a:spcPts val="4093"/>
              </a:lnSpc>
              <a:buFont typeface="Arial"/>
              <a:buChar char="•"/>
            </a:pPr>
            <a:r>
              <a:rPr lang="en-US" sz="2924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EXENTO: NO DISCRIMINA – FACT “C”</a:t>
            </a:r>
          </a:p>
          <a:p>
            <a:pPr algn="l">
              <a:lnSpc>
                <a:spcPts val="4093"/>
              </a:lnSpc>
            </a:pPr>
            <a:endParaRPr lang="en-US" sz="2924" b="1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  <a:p>
            <a:pPr marL="631321" lvl="1" indent="-315660" algn="l">
              <a:lnSpc>
                <a:spcPts val="4093"/>
              </a:lnSpc>
              <a:buFont typeface="Arial"/>
              <a:buChar char="•"/>
            </a:pPr>
            <a:r>
              <a:rPr lang="en-US" sz="2924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CONSUMIDOR FINAL: NINGUNO</a:t>
            </a:r>
          </a:p>
          <a:p>
            <a:pPr algn="l">
              <a:lnSpc>
                <a:spcPts val="4093"/>
              </a:lnSpc>
            </a:pPr>
            <a:endParaRPr lang="en-US" sz="2924" b="1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  <a:p>
            <a:pPr marL="631321" lvl="1" indent="-315660" algn="l">
              <a:lnSpc>
                <a:spcPts val="4093"/>
              </a:lnSpc>
              <a:buFont typeface="Arial"/>
              <a:buChar char="•"/>
            </a:pPr>
            <a:r>
              <a:rPr lang="en-US" sz="2924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MONOTRIBUTISTA: NO DISCRIMINA – FACT “C” </a:t>
            </a:r>
          </a:p>
        </p:txBody>
      </p:sp>
      <p:sp>
        <p:nvSpPr>
          <p:cNvPr id="5" name="Freeform 5"/>
          <p:cNvSpPr/>
          <p:nvPr/>
        </p:nvSpPr>
        <p:spPr>
          <a:xfrm rot="5323552" flipV="1">
            <a:off x="13864550" y="1895014"/>
            <a:ext cx="6789500" cy="4531991"/>
          </a:xfrm>
          <a:custGeom>
            <a:avLst/>
            <a:gdLst/>
            <a:ahLst/>
            <a:cxnLst/>
            <a:rect l="l" t="t" r="r" b="b"/>
            <a:pathLst>
              <a:path w="6789500" h="4531991">
                <a:moveTo>
                  <a:pt x="0" y="4531991"/>
                </a:moveTo>
                <a:lnTo>
                  <a:pt x="6789500" y="4531991"/>
                </a:lnTo>
                <a:lnTo>
                  <a:pt x="6789500" y="0"/>
                </a:lnTo>
                <a:lnTo>
                  <a:pt x="0" y="0"/>
                </a:lnTo>
                <a:lnTo>
                  <a:pt x="0" y="4531991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6" name="Freeform 6"/>
          <p:cNvSpPr/>
          <p:nvPr/>
        </p:nvSpPr>
        <p:spPr>
          <a:xfrm>
            <a:off x="3390581" y="350528"/>
            <a:ext cx="735879" cy="1443536"/>
          </a:xfrm>
          <a:custGeom>
            <a:avLst/>
            <a:gdLst/>
            <a:ahLst/>
            <a:cxnLst/>
            <a:rect l="l" t="t" r="r" b="b"/>
            <a:pathLst>
              <a:path w="735879" h="1443536">
                <a:moveTo>
                  <a:pt x="0" y="0"/>
                </a:moveTo>
                <a:lnTo>
                  <a:pt x="735878" y="0"/>
                </a:lnTo>
                <a:lnTo>
                  <a:pt x="735878" y="1443536"/>
                </a:lnTo>
                <a:lnTo>
                  <a:pt x="0" y="14435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7" name="Freeform 7"/>
          <p:cNvSpPr/>
          <p:nvPr/>
        </p:nvSpPr>
        <p:spPr>
          <a:xfrm>
            <a:off x="14550440" y="350528"/>
            <a:ext cx="735879" cy="1443536"/>
          </a:xfrm>
          <a:custGeom>
            <a:avLst/>
            <a:gdLst/>
            <a:ahLst/>
            <a:cxnLst/>
            <a:rect l="l" t="t" r="r" b="b"/>
            <a:pathLst>
              <a:path w="735879" h="1443536">
                <a:moveTo>
                  <a:pt x="0" y="0"/>
                </a:moveTo>
                <a:lnTo>
                  <a:pt x="735878" y="0"/>
                </a:lnTo>
                <a:lnTo>
                  <a:pt x="735878" y="1443536"/>
                </a:lnTo>
                <a:lnTo>
                  <a:pt x="0" y="14435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8" name="Freeform 8"/>
          <p:cNvSpPr/>
          <p:nvPr/>
        </p:nvSpPr>
        <p:spPr>
          <a:xfrm rot="-2016774" flipH="1">
            <a:off x="15635944" y="7161029"/>
            <a:ext cx="2225997" cy="3264796"/>
          </a:xfrm>
          <a:custGeom>
            <a:avLst/>
            <a:gdLst/>
            <a:ahLst/>
            <a:cxnLst/>
            <a:rect l="l" t="t" r="r" b="b"/>
            <a:pathLst>
              <a:path w="2225997" h="3264796">
                <a:moveTo>
                  <a:pt x="2225997" y="0"/>
                </a:moveTo>
                <a:lnTo>
                  <a:pt x="0" y="0"/>
                </a:lnTo>
                <a:lnTo>
                  <a:pt x="0" y="3264797"/>
                </a:lnTo>
                <a:lnTo>
                  <a:pt x="2225997" y="3264797"/>
                </a:lnTo>
                <a:lnTo>
                  <a:pt x="2225997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9" name="Freeform 9"/>
          <p:cNvSpPr/>
          <p:nvPr/>
        </p:nvSpPr>
        <p:spPr>
          <a:xfrm rot="2081689">
            <a:off x="449254" y="6929702"/>
            <a:ext cx="2225997" cy="3264796"/>
          </a:xfrm>
          <a:custGeom>
            <a:avLst/>
            <a:gdLst/>
            <a:ahLst/>
            <a:cxnLst/>
            <a:rect l="l" t="t" r="r" b="b"/>
            <a:pathLst>
              <a:path w="2225997" h="3264796">
                <a:moveTo>
                  <a:pt x="0" y="0"/>
                </a:moveTo>
                <a:lnTo>
                  <a:pt x="2225997" y="0"/>
                </a:lnTo>
                <a:lnTo>
                  <a:pt x="2225997" y="3264796"/>
                </a:lnTo>
                <a:lnTo>
                  <a:pt x="0" y="326479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grpSp>
        <p:nvGrpSpPr>
          <p:cNvPr id="10" name="Group 10"/>
          <p:cNvGrpSpPr/>
          <p:nvPr/>
        </p:nvGrpSpPr>
        <p:grpSpPr>
          <a:xfrm>
            <a:off x="5130187" y="7999850"/>
            <a:ext cx="8412864" cy="2029975"/>
            <a:chOff x="0" y="0"/>
            <a:chExt cx="1684251" cy="4064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684251" cy="406400"/>
            </a:xfrm>
            <a:custGeom>
              <a:avLst/>
              <a:gdLst/>
              <a:ahLst/>
              <a:cxnLst/>
              <a:rect l="l" t="t" r="r" b="b"/>
              <a:pathLst>
                <a:path w="1684251" h="406400">
                  <a:moveTo>
                    <a:pt x="1684251" y="0"/>
                  </a:moveTo>
                  <a:lnTo>
                    <a:pt x="0" y="0"/>
                  </a:lnTo>
                  <a:lnTo>
                    <a:pt x="101600" y="203200"/>
                  </a:lnTo>
                  <a:lnTo>
                    <a:pt x="0" y="406400"/>
                  </a:lnTo>
                  <a:lnTo>
                    <a:pt x="1684251" y="406400"/>
                  </a:lnTo>
                  <a:lnTo>
                    <a:pt x="1582651" y="203200"/>
                  </a:lnTo>
                  <a:lnTo>
                    <a:pt x="16842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AR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88900" y="-57150"/>
              <a:ext cx="1506451" cy="463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9"/>
                </a:lnSpc>
              </a:pPr>
              <a:r>
                <a:rPr lang="en-US" sz="2799" b="1">
                  <a:solidFill>
                    <a:srgbClr val="003B5D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FACTURACION ELECTRONICA VIGENTE PARA TODAS LAS CATEGORIAS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4850359" y="198128"/>
            <a:ext cx="8972520" cy="277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34"/>
              </a:lnSpc>
            </a:pPr>
            <a:r>
              <a:rPr lang="en-US" sz="5167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RESPONSABLES FRENTE AL IVA Y TIPOS DE COMPROBANTES A EMITIR:</a:t>
            </a:r>
          </a:p>
          <a:p>
            <a:pPr algn="ctr">
              <a:lnSpc>
                <a:spcPts val="7234"/>
              </a:lnSpc>
            </a:pPr>
            <a:endParaRPr lang="en-US" sz="5167">
              <a:solidFill>
                <a:srgbClr val="FFFFFF"/>
              </a:solidFill>
              <a:latin typeface="Scripter"/>
              <a:ea typeface="Scripter"/>
              <a:cs typeface="Scripter"/>
              <a:sym typeface="Scripte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616307" y="3623316"/>
            <a:ext cx="5808174" cy="624795"/>
          </a:xfrm>
          <a:custGeom>
            <a:avLst/>
            <a:gdLst/>
            <a:ahLst/>
            <a:cxnLst/>
            <a:rect l="l" t="t" r="r" b="b"/>
            <a:pathLst>
              <a:path w="5808174" h="624795">
                <a:moveTo>
                  <a:pt x="0" y="0"/>
                </a:moveTo>
                <a:lnTo>
                  <a:pt x="5808174" y="0"/>
                </a:lnTo>
                <a:lnTo>
                  <a:pt x="5808174" y="624795"/>
                </a:lnTo>
                <a:lnTo>
                  <a:pt x="0" y="6247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 rot="3957223">
            <a:off x="-29799" y="-923902"/>
            <a:ext cx="3037959" cy="4455673"/>
          </a:xfrm>
          <a:custGeom>
            <a:avLst/>
            <a:gdLst/>
            <a:ahLst/>
            <a:cxnLst/>
            <a:rect l="l" t="t" r="r" b="b"/>
            <a:pathLst>
              <a:path w="3037959" h="4455673">
                <a:moveTo>
                  <a:pt x="0" y="0"/>
                </a:moveTo>
                <a:lnTo>
                  <a:pt x="3037959" y="0"/>
                </a:lnTo>
                <a:lnTo>
                  <a:pt x="3037959" y="4455673"/>
                </a:lnTo>
                <a:lnTo>
                  <a:pt x="0" y="44556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TextBox 4"/>
          <p:cNvSpPr txBox="1"/>
          <p:nvPr/>
        </p:nvSpPr>
        <p:spPr>
          <a:xfrm>
            <a:off x="8043030" y="4463316"/>
            <a:ext cx="9680796" cy="44432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5339" lvl="1" indent="-387669" algn="l">
              <a:lnSpc>
                <a:spcPts val="5027"/>
              </a:lnSpc>
              <a:buFont typeface="Arial"/>
              <a:buChar char="•"/>
            </a:pPr>
            <a:r>
              <a:rPr lang="en-US" sz="3591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ALÍCUOTA ESPECIAL (27%): servicios (luz, agua, gas)</a:t>
            </a:r>
          </a:p>
          <a:p>
            <a:pPr algn="l">
              <a:lnSpc>
                <a:spcPts val="5027"/>
              </a:lnSpc>
            </a:pPr>
            <a:endParaRPr lang="en-US" sz="3591" b="1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  <a:p>
            <a:pPr marL="775339" lvl="1" indent="-387669" algn="l">
              <a:lnSpc>
                <a:spcPts val="5027"/>
              </a:lnSpc>
              <a:buFont typeface="Arial"/>
              <a:buChar char="•"/>
            </a:pPr>
            <a:r>
              <a:rPr lang="en-US" sz="3591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ALÍCUOTA GENERAL (21%): venta de arroz, algodón, caña de azúcar, tabaco, té, yerba mate y producción de semillas</a:t>
            </a:r>
          </a:p>
          <a:p>
            <a:pPr algn="l">
              <a:lnSpc>
                <a:spcPts val="5027"/>
              </a:lnSpc>
            </a:pPr>
            <a:endParaRPr lang="en-US" sz="3591" b="1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 rot="288491">
            <a:off x="2114597" y="2291779"/>
            <a:ext cx="5662695" cy="6578409"/>
            <a:chOff x="0" y="0"/>
            <a:chExt cx="546608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  <p:txBody>
            <a:bodyPr/>
            <a:lstStyle/>
            <a:p>
              <a:endParaRPr lang="es-AR"/>
            </a:p>
          </p:txBody>
        </p:sp>
        <p:sp>
          <p:nvSpPr>
            <p:cNvPr id="7" name="Freeform 7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6"/>
              <a:stretch>
                <a:fillRect l="-17794" r="-26160"/>
              </a:stretch>
            </a:blipFill>
          </p:spPr>
          <p:txBody>
            <a:bodyPr/>
            <a:lstStyle/>
            <a:p>
              <a:endParaRPr lang="es-AR"/>
            </a:p>
          </p:txBody>
        </p:sp>
        <p:sp>
          <p:nvSpPr>
            <p:cNvPr id="8" name="Freeform 8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  <p:txBody>
            <a:bodyPr/>
            <a:lstStyle/>
            <a:p>
              <a:endParaRPr lang="es-AR"/>
            </a:p>
          </p:txBody>
        </p:sp>
        <p:sp>
          <p:nvSpPr>
            <p:cNvPr id="9" name="Freeform 9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10" name="Freeform 10"/>
          <p:cNvSpPr/>
          <p:nvPr/>
        </p:nvSpPr>
        <p:spPr>
          <a:xfrm>
            <a:off x="16544435" y="165321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9" y="0"/>
                </a:lnTo>
                <a:lnTo>
                  <a:pt x="716659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11" name="Freeform 11"/>
          <p:cNvSpPr/>
          <p:nvPr/>
        </p:nvSpPr>
        <p:spPr>
          <a:xfrm>
            <a:off x="8427341" y="1653213"/>
            <a:ext cx="716659" cy="1405833"/>
          </a:xfrm>
          <a:custGeom>
            <a:avLst/>
            <a:gdLst/>
            <a:ahLst/>
            <a:cxnLst/>
            <a:rect l="l" t="t" r="r" b="b"/>
            <a:pathLst>
              <a:path w="716659" h="1405833">
                <a:moveTo>
                  <a:pt x="0" y="0"/>
                </a:moveTo>
                <a:lnTo>
                  <a:pt x="716659" y="0"/>
                </a:lnTo>
                <a:lnTo>
                  <a:pt x="716659" y="1405834"/>
                </a:lnTo>
                <a:lnTo>
                  <a:pt x="0" y="140583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179372" r="-672980" b="-74284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12" name="TextBox 12"/>
          <p:cNvSpPr txBox="1"/>
          <p:nvPr/>
        </p:nvSpPr>
        <p:spPr>
          <a:xfrm>
            <a:off x="9616307" y="1113435"/>
            <a:ext cx="6451878" cy="2294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LAS ALÍCUOTAS DE IVA EN EL AGRO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957223">
            <a:off x="-29799" y="-923902"/>
            <a:ext cx="3037959" cy="4455673"/>
          </a:xfrm>
          <a:custGeom>
            <a:avLst/>
            <a:gdLst/>
            <a:ahLst/>
            <a:cxnLst/>
            <a:rect l="l" t="t" r="r" b="b"/>
            <a:pathLst>
              <a:path w="3037959" h="4455673">
                <a:moveTo>
                  <a:pt x="0" y="0"/>
                </a:moveTo>
                <a:lnTo>
                  <a:pt x="3037959" y="0"/>
                </a:lnTo>
                <a:lnTo>
                  <a:pt x="3037959" y="4455673"/>
                </a:lnTo>
                <a:lnTo>
                  <a:pt x="0" y="4455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TextBox 3"/>
          <p:cNvSpPr txBox="1"/>
          <p:nvPr/>
        </p:nvSpPr>
        <p:spPr>
          <a:xfrm>
            <a:off x="3909829" y="301805"/>
            <a:ext cx="14378171" cy="89480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5339" lvl="1" indent="-387670" algn="l">
              <a:lnSpc>
                <a:spcPts val="5027"/>
              </a:lnSpc>
              <a:buFont typeface="Arial"/>
              <a:buChar char="•"/>
            </a:pPr>
            <a:r>
              <a:rPr lang="en-US" sz="3591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ALÍCUOTA REDUCIDA AL 10,5%</a:t>
            </a:r>
          </a:p>
          <a:p>
            <a:pPr marL="1338572" lvl="2" indent="-446191" algn="l">
              <a:lnSpc>
                <a:spcPts val="4339"/>
              </a:lnSpc>
              <a:buFont typeface="Arial"/>
              <a:buChar char="⚬"/>
            </a:pPr>
            <a:r>
              <a:rPr lang="en-US" sz="3099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Venta de animales vivos bovinos - Decreto 760/98</a:t>
            </a:r>
          </a:p>
          <a:p>
            <a:pPr algn="l">
              <a:lnSpc>
                <a:spcPts val="4339"/>
              </a:lnSpc>
            </a:pPr>
            <a:endParaRPr lang="en-US" sz="3099" b="1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  <a:p>
            <a:pPr marL="1338572" lvl="2" indent="-446191" algn="l">
              <a:lnSpc>
                <a:spcPts val="4339"/>
              </a:lnSpc>
              <a:buFont typeface="Arial"/>
              <a:buChar char="⚬"/>
            </a:pPr>
            <a:r>
              <a:rPr lang="en-US" sz="3099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Venta de ovinos, camélidos y caprinos - Ley 25951/03</a:t>
            </a:r>
          </a:p>
          <a:p>
            <a:pPr algn="l">
              <a:lnSpc>
                <a:spcPts val="4339"/>
              </a:lnSpc>
            </a:pPr>
            <a:endParaRPr lang="en-US" sz="3099" b="1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  <a:p>
            <a:pPr marL="1338572" lvl="2" indent="-446191" algn="l">
              <a:lnSpc>
                <a:spcPts val="4339"/>
              </a:lnSpc>
              <a:buFont typeface="Arial"/>
              <a:buChar char="⚬"/>
            </a:pPr>
            <a:r>
              <a:rPr lang="en-US" sz="3099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Venta de granos y legumbres secas - Ley 25717/03 </a:t>
            </a:r>
          </a:p>
          <a:p>
            <a:pPr algn="l">
              <a:lnSpc>
                <a:spcPts val="4339"/>
              </a:lnSpc>
            </a:pPr>
            <a:endParaRPr lang="en-US" sz="3099" b="1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  <a:p>
            <a:pPr marL="1338572" lvl="2" indent="-446191" algn="l">
              <a:lnSpc>
                <a:spcPts val="4339"/>
              </a:lnSpc>
              <a:buFont typeface="Arial"/>
              <a:buChar char="⚬"/>
            </a:pPr>
            <a:r>
              <a:rPr lang="en-US" sz="3099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Fertilizantes químicos - Ley 26050/05</a:t>
            </a:r>
          </a:p>
          <a:p>
            <a:pPr algn="l">
              <a:lnSpc>
                <a:spcPts val="4339"/>
              </a:lnSpc>
            </a:pPr>
            <a:endParaRPr lang="en-US" sz="3099" b="1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  <a:p>
            <a:pPr marL="1338572" lvl="2" indent="-446191" algn="l">
              <a:lnSpc>
                <a:spcPts val="4339"/>
              </a:lnSpc>
              <a:buFont typeface="Arial"/>
              <a:buChar char="⚬"/>
            </a:pPr>
            <a:r>
              <a:rPr lang="en-US" sz="3099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Venta de carne de cerdo, pollo y conejo - Ley 27430/17</a:t>
            </a:r>
          </a:p>
          <a:p>
            <a:pPr algn="l">
              <a:lnSpc>
                <a:spcPts val="4339"/>
              </a:lnSpc>
            </a:pPr>
            <a:endParaRPr lang="en-US" sz="3099" b="1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  <a:p>
            <a:pPr marL="1338572" lvl="2" indent="-446191" algn="l">
              <a:lnSpc>
                <a:spcPts val="4339"/>
              </a:lnSpc>
              <a:buFont typeface="Arial"/>
              <a:buChar char="⚬"/>
            </a:pPr>
            <a:r>
              <a:rPr lang="en-US" sz="3099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Servicios vinculados a la obtención de bienes gravados a tasa reducida: labores de preparación y roturación de suelo; siembra; aplicaciones de agroquímicos y fertilizantes; hasta cosecha.</a:t>
            </a:r>
          </a:p>
          <a:p>
            <a:pPr algn="l">
              <a:lnSpc>
                <a:spcPts val="5027"/>
              </a:lnSpc>
            </a:pPr>
            <a:endParaRPr lang="en-US" sz="3099" b="1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  <a:p>
            <a:pPr algn="l">
              <a:lnSpc>
                <a:spcPts val="5027"/>
              </a:lnSpc>
            </a:pPr>
            <a:endParaRPr lang="en-US" sz="3099" b="1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>
          <a:xfrm rot="288491">
            <a:off x="1382743" y="5432786"/>
            <a:ext cx="3183747" cy="3698591"/>
            <a:chOff x="0" y="0"/>
            <a:chExt cx="546608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  <p:txBody>
            <a:bodyPr/>
            <a:lstStyle/>
            <a:p>
              <a:endParaRPr lang="es-AR"/>
            </a:p>
          </p:txBody>
        </p:sp>
        <p:sp>
          <p:nvSpPr>
            <p:cNvPr id="6" name="Freeform 6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4"/>
              <a:stretch>
                <a:fillRect l="-17794" r="-26160"/>
              </a:stretch>
            </a:blipFill>
          </p:spPr>
          <p:txBody>
            <a:bodyPr/>
            <a:lstStyle/>
            <a:p>
              <a:endParaRPr lang="es-AR"/>
            </a:p>
          </p:txBody>
        </p:sp>
        <p:sp>
          <p:nvSpPr>
            <p:cNvPr id="7" name="Freeform 7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  <p:txBody>
            <a:bodyPr/>
            <a:lstStyle/>
            <a:p>
              <a:endParaRPr lang="es-AR"/>
            </a:p>
          </p:txBody>
        </p:sp>
        <p:sp>
          <p:nvSpPr>
            <p:cNvPr id="8" name="Freeform 8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533622" y="8028160"/>
            <a:ext cx="11130585" cy="2029975"/>
            <a:chOff x="0" y="0"/>
            <a:chExt cx="2228338" cy="406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228338" cy="406400"/>
            </a:xfrm>
            <a:custGeom>
              <a:avLst/>
              <a:gdLst/>
              <a:ahLst/>
              <a:cxnLst/>
              <a:rect l="l" t="t" r="r" b="b"/>
              <a:pathLst>
                <a:path w="2228338" h="406400">
                  <a:moveTo>
                    <a:pt x="2228338" y="0"/>
                  </a:moveTo>
                  <a:lnTo>
                    <a:pt x="0" y="0"/>
                  </a:lnTo>
                  <a:lnTo>
                    <a:pt x="101600" y="203200"/>
                  </a:lnTo>
                  <a:lnTo>
                    <a:pt x="0" y="406400"/>
                  </a:lnTo>
                  <a:lnTo>
                    <a:pt x="2228338" y="406400"/>
                  </a:lnTo>
                  <a:lnTo>
                    <a:pt x="2126738" y="203200"/>
                  </a:lnTo>
                  <a:lnTo>
                    <a:pt x="22283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A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88900" y="-57150"/>
              <a:ext cx="2050538" cy="463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9"/>
                </a:lnSpc>
              </a:pPr>
              <a:r>
                <a:rPr lang="en-US" sz="2799" b="1">
                  <a:solidFill>
                    <a:srgbClr val="003B5D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LA ALÍCUOTA DIFERENCIAL. ASIMETRÍAS DE TASAS. Inequidad por fletes, seguros e insumos gravados a la alícuota general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143485" y="2345798"/>
            <a:ext cx="7147288" cy="768846"/>
          </a:xfrm>
          <a:custGeom>
            <a:avLst/>
            <a:gdLst/>
            <a:ahLst/>
            <a:cxnLst/>
            <a:rect l="l" t="t" r="r" b="b"/>
            <a:pathLst>
              <a:path w="7147288" h="768846">
                <a:moveTo>
                  <a:pt x="0" y="0"/>
                </a:moveTo>
                <a:lnTo>
                  <a:pt x="7147288" y="0"/>
                </a:lnTo>
                <a:lnTo>
                  <a:pt x="7147288" y="768846"/>
                </a:lnTo>
                <a:lnTo>
                  <a:pt x="0" y="7688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TextBox 3"/>
          <p:cNvSpPr txBox="1"/>
          <p:nvPr/>
        </p:nvSpPr>
        <p:spPr>
          <a:xfrm>
            <a:off x="1190944" y="3322450"/>
            <a:ext cx="11052369" cy="6839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39" lvl="1" indent="-280669" algn="l">
              <a:lnSpc>
                <a:spcPts val="3639"/>
              </a:lnSpc>
              <a:buFont typeface="Arial"/>
              <a:buChar char="•"/>
            </a:pPr>
            <a:r>
              <a:rPr lang="en-US" sz="2599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CONDICIÓN DE EXCLUSIVIDAD: si el productor tiene otra actividad o presta servicios, ya no puede optar por este régimen, sino por el de pago mensual (F. 731)</a:t>
            </a:r>
          </a:p>
          <a:p>
            <a:pPr algn="l">
              <a:lnSpc>
                <a:spcPts val="3639"/>
              </a:lnSpc>
            </a:pPr>
            <a:endParaRPr lang="en-US" sz="2599" b="1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  <a:p>
            <a:pPr marL="561339" lvl="1" indent="-280669" algn="l">
              <a:lnSpc>
                <a:spcPts val="3639"/>
              </a:lnSpc>
              <a:buFont typeface="Arial"/>
              <a:buChar char="•"/>
            </a:pPr>
            <a:r>
              <a:rPr lang="en-US" sz="2599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OTRAS CONSIDERACIONES: inclusión a trabajadores en relación de dependencia, a socios de S.H. y a Directores de S.A. Que tienen también como actividad la de la producción agropecuaria. No así con el productor que da en arrendamiento su tierra, excepto si lo hace como aparcería.</a:t>
            </a:r>
          </a:p>
          <a:p>
            <a:pPr algn="l">
              <a:lnSpc>
                <a:spcPts val="3639"/>
              </a:lnSpc>
            </a:pPr>
            <a:endParaRPr lang="en-US" sz="2599" b="1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  <a:p>
            <a:pPr marL="561339" lvl="1" indent="-280669" algn="l">
              <a:lnSpc>
                <a:spcPts val="3639"/>
              </a:lnSpc>
              <a:buFont typeface="Arial"/>
              <a:buChar char="•"/>
            </a:pPr>
            <a:r>
              <a:rPr lang="en-US" sz="2599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LIQUIDACIÓN Y PAGO ANUAL: Decreto1684/93 </a:t>
            </a:r>
          </a:p>
          <a:p>
            <a:pPr algn="l">
              <a:lnSpc>
                <a:spcPts val="3639"/>
              </a:lnSpc>
            </a:pPr>
            <a:endParaRPr lang="en-US" sz="2599" b="1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  <a:p>
            <a:pPr marL="561339" lvl="1" indent="-280669" algn="l">
              <a:lnSpc>
                <a:spcPts val="3639"/>
              </a:lnSpc>
              <a:buFont typeface="Arial"/>
              <a:buChar char="•"/>
            </a:pPr>
            <a:r>
              <a:rPr lang="en-US" sz="2599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LIQUIDACIÓN MENSUAL, PAGO ANUAL: Ley 25063/98. RG ARCA 597/99 derogada luego por la RG Afip 1745/04</a:t>
            </a:r>
          </a:p>
          <a:p>
            <a:pPr algn="l">
              <a:lnSpc>
                <a:spcPts val="3639"/>
              </a:lnSpc>
            </a:pPr>
            <a:endParaRPr lang="en-US" sz="2599" b="1">
              <a:solidFill>
                <a:srgbClr val="FFFFFF"/>
              </a:solidFill>
              <a:latin typeface="Nunito Bold"/>
              <a:ea typeface="Nunito Bold"/>
              <a:cs typeface="Nunito Bold"/>
              <a:sym typeface="Nunito Bold"/>
            </a:endParaRPr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>
          <a:xfrm rot="-395556">
            <a:off x="12559454" y="3381815"/>
            <a:ext cx="4987932" cy="5794530"/>
            <a:chOff x="0" y="0"/>
            <a:chExt cx="546608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  <p:txBody>
            <a:bodyPr/>
            <a:lstStyle/>
            <a:p>
              <a:endParaRPr lang="es-AR"/>
            </a:p>
          </p:txBody>
        </p:sp>
        <p:sp>
          <p:nvSpPr>
            <p:cNvPr id="6" name="Freeform 6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4"/>
              <a:stretch>
                <a:fillRect l="-1200" r="-1200"/>
              </a:stretch>
            </a:blipFill>
          </p:spPr>
          <p:txBody>
            <a:bodyPr/>
            <a:lstStyle/>
            <a:p>
              <a:endParaRPr lang="es-AR"/>
            </a:p>
          </p:txBody>
        </p:sp>
        <p:sp>
          <p:nvSpPr>
            <p:cNvPr id="7" name="Freeform 7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  <p:txBody>
            <a:bodyPr/>
            <a:lstStyle/>
            <a:p>
              <a:endParaRPr lang="es-AR"/>
            </a:p>
          </p:txBody>
        </p:sp>
        <p:sp>
          <p:nvSpPr>
            <p:cNvPr id="8" name="Freeform 8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9" name="Freeform 9"/>
          <p:cNvSpPr/>
          <p:nvPr/>
        </p:nvSpPr>
        <p:spPr>
          <a:xfrm rot="-3554861" flipH="1">
            <a:off x="15366155" y="-632714"/>
            <a:ext cx="2602594" cy="3817137"/>
          </a:xfrm>
          <a:custGeom>
            <a:avLst/>
            <a:gdLst/>
            <a:ahLst/>
            <a:cxnLst/>
            <a:rect l="l" t="t" r="r" b="b"/>
            <a:pathLst>
              <a:path w="2602594" h="3817137">
                <a:moveTo>
                  <a:pt x="2602593" y="0"/>
                </a:moveTo>
                <a:lnTo>
                  <a:pt x="0" y="0"/>
                </a:lnTo>
                <a:lnTo>
                  <a:pt x="0" y="3817137"/>
                </a:lnTo>
                <a:lnTo>
                  <a:pt x="2602593" y="3817137"/>
                </a:lnTo>
                <a:lnTo>
                  <a:pt x="2602593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10" name="TextBox 10"/>
          <p:cNvSpPr txBox="1"/>
          <p:nvPr/>
        </p:nvSpPr>
        <p:spPr>
          <a:xfrm>
            <a:off x="1190944" y="419754"/>
            <a:ext cx="11052369" cy="19162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6"/>
              </a:lnSpc>
            </a:pPr>
            <a:r>
              <a:rPr lang="en-US" sz="6113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REGIMEN DE PAGO ANUAL PARA ACTIVIDADES AGROPECUARIAS. F. 810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782067" y="2908664"/>
            <a:ext cx="6548626" cy="704447"/>
          </a:xfrm>
          <a:custGeom>
            <a:avLst/>
            <a:gdLst/>
            <a:ahLst/>
            <a:cxnLst/>
            <a:rect l="l" t="t" r="r" b="b"/>
            <a:pathLst>
              <a:path w="6548626" h="704447">
                <a:moveTo>
                  <a:pt x="0" y="0"/>
                </a:moveTo>
                <a:lnTo>
                  <a:pt x="6548626" y="0"/>
                </a:lnTo>
                <a:lnTo>
                  <a:pt x="6548626" y="704446"/>
                </a:lnTo>
                <a:lnTo>
                  <a:pt x="0" y="7044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 rot="-526724">
            <a:off x="876049" y="4772516"/>
            <a:ext cx="2746629" cy="4114800"/>
          </a:xfrm>
          <a:custGeom>
            <a:avLst/>
            <a:gdLst/>
            <a:ahLst/>
            <a:cxnLst/>
            <a:rect l="l" t="t" r="r" b="b"/>
            <a:pathLst>
              <a:path w="2746629" h="4114800">
                <a:moveTo>
                  <a:pt x="0" y="0"/>
                </a:moveTo>
                <a:lnTo>
                  <a:pt x="2746629" y="0"/>
                </a:lnTo>
                <a:lnTo>
                  <a:pt x="274662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TextBox 4"/>
          <p:cNvSpPr txBox="1"/>
          <p:nvPr/>
        </p:nvSpPr>
        <p:spPr>
          <a:xfrm>
            <a:off x="5466656" y="4448096"/>
            <a:ext cx="8172195" cy="1314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38"/>
              </a:lnSpc>
            </a:pPr>
            <a:r>
              <a:rPr lang="en-US" sz="3813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IVA DÉBITO FISCAL: generado por ventas </a:t>
            </a:r>
          </a:p>
        </p:txBody>
      </p:sp>
      <p:sp>
        <p:nvSpPr>
          <p:cNvPr id="5" name="Freeform 5"/>
          <p:cNvSpPr/>
          <p:nvPr/>
        </p:nvSpPr>
        <p:spPr>
          <a:xfrm>
            <a:off x="14367413" y="4958008"/>
            <a:ext cx="2746629" cy="4114800"/>
          </a:xfrm>
          <a:custGeom>
            <a:avLst/>
            <a:gdLst/>
            <a:ahLst/>
            <a:cxnLst/>
            <a:rect l="l" t="t" r="r" b="b"/>
            <a:pathLst>
              <a:path w="2746629" h="4114800">
                <a:moveTo>
                  <a:pt x="0" y="0"/>
                </a:moveTo>
                <a:lnTo>
                  <a:pt x="2746629" y="0"/>
                </a:lnTo>
                <a:lnTo>
                  <a:pt x="274662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6" name="Freeform 6"/>
          <p:cNvSpPr/>
          <p:nvPr/>
        </p:nvSpPr>
        <p:spPr>
          <a:xfrm>
            <a:off x="853461" y="1588885"/>
            <a:ext cx="3917711" cy="2639558"/>
          </a:xfrm>
          <a:custGeom>
            <a:avLst/>
            <a:gdLst/>
            <a:ahLst/>
            <a:cxnLst/>
            <a:rect l="l" t="t" r="r" b="b"/>
            <a:pathLst>
              <a:path w="3917711" h="2639558">
                <a:moveTo>
                  <a:pt x="0" y="0"/>
                </a:moveTo>
                <a:lnTo>
                  <a:pt x="3917710" y="0"/>
                </a:lnTo>
                <a:lnTo>
                  <a:pt x="3917710" y="2639558"/>
                </a:lnTo>
                <a:lnTo>
                  <a:pt x="0" y="26395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7" name="Freeform 7"/>
          <p:cNvSpPr/>
          <p:nvPr/>
        </p:nvSpPr>
        <p:spPr>
          <a:xfrm>
            <a:off x="13341589" y="1588885"/>
            <a:ext cx="3917711" cy="2639558"/>
          </a:xfrm>
          <a:custGeom>
            <a:avLst/>
            <a:gdLst/>
            <a:ahLst/>
            <a:cxnLst/>
            <a:rect l="l" t="t" r="r" b="b"/>
            <a:pathLst>
              <a:path w="3917711" h="2639558">
                <a:moveTo>
                  <a:pt x="0" y="0"/>
                </a:moveTo>
                <a:lnTo>
                  <a:pt x="3917711" y="0"/>
                </a:lnTo>
                <a:lnTo>
                  <a:pt x="3917711" y="2639558"/>
                </a:lnTo>
                <a:lnTo>
                  <a:pt x="0" y="26395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8" name="TextBox 8"/>
          <p:cNvSpPr txBox="1"/>
          <p:nvPr/>
        </p:nvSpPr>
        <p:spPr>
          <a:xfrm>
            <a:off x="5663148" y="182164"/>
            <a:ext cx="6961704" cy="2726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46"/>
              </a:lnSpc>
            </a:pPr>
            <a:r>
              <a:rPr lang="en-US" sz="7604">
                <a:solidFill>
                  <a:srgbClr val="FFFFFF"/>
                </a:solidFill>
                <a:latin typeface="Scripter"/>
                <a:ea typeface="Scripter"/>
                <a:cs typeface="Scripter"/>
                <a:sym typeface="Scripter"/>
              </a:rPr>
              <a:t>EXPOSICIÓN MENSUAL DEL IVA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400182" y="6134513"/>
            <a:ext cx="8967231" cy="1314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38"/>
              </a:lnSpc>
            </a:pPr>
            <a:r>
              <a:rPr lang="en-US" sz="3813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IVA CRÉDITO FISCAL: generado por compras de insumos y servicios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668285" y="7820595"/>
            <a:ext cx="7768937" cy="1314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38"/>
              </a:lnSpc>
            </a:pPr>
            <a:r>
              <a:rPr lang="en-US" sz="3813" b="1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SALDO TÉCNICO: diferencia entre ambas posiciones mensuales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3738114" y="4034162"/>
            <a:ext cx="1728542" cy="1728542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AR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003B5D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20.000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738114" y="5762704"/>
            <a:ext cx="1728542" cy="1728542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AR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003B5D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30.000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3738114" y="7491245"/>
            <a:ext cx="1728542" cy="1728542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AR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003B5D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10.000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915</Words>
  <Application>Microsoft Office PowerPoint</Application>
  <PresentationFormat>Personalizado</PresentationFormat>
  <Paragraphs>159</Paragraphs>
  <Slides>35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1" baseType="lpstr">
      <vt:lpstr>Nunito Bold</vt:lpstr>
      <vt:lpstr>Open Sans Bold</vt:lpstr>
      <vt:lpstr>Scripter</vt:lpstr>
      <vt:lpstr>Calibri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Finanzas y Economía Doodle Ilustrado Azul</dc:title>
  <cp:lastModifiedBy>gino ignacio fabbro</cp:lastModifiedBy>
  <cp:revision>7</cp:revision>
  <dcterms:created xsi:type="dcterms:W3CDTF">2006-08-16T00:00:00Z</dcterms:created>
  <dcterms:modified xsi:type="dcterms:W3CDTF">2026-04-16T21:34:04Z</dcterms:modified>
  <dc:identifier>DAGimVKQZ1c</dc:identifier>
</cp:coreProperties>
</file>