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7" r:id="rId4"/>
    <p:sldId id="257" r:id="rId5"/>
    <p:sldId id="258" r:id="rId6"/>
    <p:sldId id="265" r:id="rId7"/>
    <p:sldId id="274" r:id="rId8"/>
    <p:sldId id="266" r:id="rId9"/>
    <p:sldId id="260" r:id="rId10"/>
    <p:sldId id="261" r:id="rId11"/>
    <p:sldId id="275" r:id="rId12"/>
    <p:sldId id="259" r:id="rId13"/>
    <p:sldId id="262" r:id="rId14"/>
    <p:sldId id="263" r:id="rId15"/>
    <p:sldId id="264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22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69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17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625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45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88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9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04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62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3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69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32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61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37D8-11C3-4C16-9075-5615C270429B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5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6477" y="221026"/>
            <a:ext cx="6143897" cy="588871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TERMODINAMICOS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4" y="1084762"/>
            <a:ext cx="59150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170272"/>
            <a:ext cx="11353800" cy="901972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CALCULO DE CONSTANTE PARTICULAR DE UNA MEZCLA DE GASES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759677"/>
            <a:ext cx="8436429" cy="25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6759" y="399862"/>
            <a:ext cx="5354191" cy="13329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COMPOSICION DEL ATOMO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73" y="820780"/>
            <a:ext cx="3581400" cy="25050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11680" y="3613480"/>
            <a:ext cx="8399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 UNA MOL? </a:t>
            </a:r>
          </a:p>
          <a:p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CANTIDAD DE SUSTANCIA QUE CONTIENE TANTAS ENTIDADES ELEMENTALES, (IONES, ATOMOS, MOLECUAS) COMO ATOMOS HAY EN 12 GRS DE CARBONO 12.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11680" y="5090808"/>
            <a:ext cx="76940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1 MOL DE C12 TIENE 6,022X10exp 23 PARTICULAS…..Y ESAS PARTICULAS PESAN 12 GRAMOS 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54" y="820780"/>
            <a:ext cx="1586321" cy="20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784407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 GASES REALES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03111"/>
            <a:ext cx="10515600" cy="4351338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LA REALIDAD EXISTE UNA DESIGUALDAD QUE NO CUMPLE CON LA ECUACION DE GASES IDEALES  P*V=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, EN LOS GASES REALES SE PLANTEA LA SIGUIENTE ECUACION.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P*V= Z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DONDE “Z” ES EL COEFICIENTE DE COMPRESIBILIDAD Y SE LO PUEDE DERTERMINAR POR TABLA. VER TABLA ADJUNTA.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Otra forma de expresar la ecuación de estado es según la ecuación de Van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er Waals. Donde contempla las siguientes situaciones.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017" y="769347"/>
            <a:ext cx="10515600" cy="980349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HIPOTESIS 1: VOLUMEN DISPONIBLE PARA MOVIMIENTO DE MOLECULAS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40" t="11037" r="24283"/>
          <a:stretch/>
        </p:blipFill>
        <p:spPr>
          <a:xfrm>
            <a:off x="1643469" y="1937232"/>
            <a:ext cx="3751491" cy="133257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93017" y="3434898"/>
            <a:ext cx="10515600" cy="9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HIPOTESIS 2: PRESION INTERNA TERMODINAMICA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69" y="4415247"/>
            <a:ext cx="5466926" cy="119111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40064" y="70163"/>
            <a:ext cx="10515600" cy="9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TEORIA DE VAN DER WAALS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6124" r="39230" b="62890"/>
          <a:stretch/>
        </p:blipFill>
        <p:spPr>
          <a:xfrm>
            <a:off x="6750817" y="2030861"/>
            <a:ext cx="2732817" cy="10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2966" y="365126"/>
            <a:ext cx="10515600" cy="719092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GENERAL DE VAN DER WAALS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664" y="1294967"/>
            <a:ext cx="5207636" cy="125991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2807646"/>
            <a:ext cx="1051560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INCOGNITAS: a, b, R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7322"/>
          <a:stretch/>
        </p:blipFill>
        <p:spPr>
          <a:xfrm>
            <a:off x="2729948" y="3642409"/>
            <a:ext cx="3261073" cy="27119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61" y="3526738"/>
            <a:ext cx="4248954" cy="27190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716" y="937752"/>
            <a:ext cx="3354424" cy="25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2616" y="216068"/>
            <a:ext cx="11539988" cy="762623"/>
          </a:xfrm>
        </p:spPr>
        <p:txBody>
          <a:bodyPr>
            <a:normAutofit/>
          </a:bodyPr>
          <a:lstStyle/>
          <a:p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DETERMINACION DE VARIABLES CON PARAMETROS CRITICOS DEL GAS</a:t>
            </a:r>
            <a:endParaRPr lang="es-E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755" y="3084138"/>
            <a:ext cx="2024433" cy="1252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263" y="3108822"/>
            <a:ext cx="2377440" cy="1265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" y="3074264"/>
            <a:ext cx="1970041" cy="1275566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727" y="1510468"/>
            <a:ext cx="4375227" cy="1058523"/>
          </a:xfrm>
          <a:prstGeom prst="rect">
            <a:avLst/>
          </a:prstGeom>
        </p:spPr>
      </p:pic>
      <p:sp>
        <p:nvSpPr>
          <p:cNvPr id="10" name="Título 7"/>
          <p:cNvSpPr txBox="1">
            <a:spLocks/>
          </p:cNvSpPr>
          <p:nvPr/>
        </p:nvSpPr>
        <p:spPr>
          <a:xfrm>
            <a:off x="942703" y="5178432"/>
            <a:ext cx="10515600" cy="112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-PUNTO CRITICO CORRESPONDE A LA CONDICION DONDE LA DENSIDAD DEL VAPOR ES IGUAL A LA DEL LIQUIDO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586" y="1483964"/>
            <a:ext cx="4439912" cy="34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797469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COEFICIENTE DE COMPRESIBILIDAD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14"/>
          <a:stretch/>
        </p:blipFill>
        <p:spPr>
          <a:xfrm>
            <a:off x="838200" y="867840"/>
            <a:ext cx="8919754" cy="5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948" y="169184"/>
            <a:ext cx="10515600" cy="60152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PRIMER PRINCIPIO DE LA TERMODINAMICA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547" y="770709"/>
            <a:ext cx="4297682" cy="58099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748" y="770709"/>
            <a:ext cx="5283253" cy="399179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89098" y="5063262"/>
            <a:ext cx="4992552" cy="60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/>
              <a:t>EL TRABAJO NO ES UNA ECUACION</a:t>
            </a:r>
          </a:p>
          <a:p>
            <a:r>
              <a:rPr lang="es-ES" sz="3600" b="1" dirty="0" smtClean="0"/>
              <a:t>DE ESTADO, DEPENDE DEL RECORRIDO</a:t>
            </a:r>
            <a:r>
              <a:rPr lang="es-ES" sz="3600" dirty="0" smtClean="0"/>
              <a:t>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9466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100" y="194585"/>
            <a:ext cx="10515600" cy="73977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REPRESENTACION GRAFICA DEL TRABAJO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1" y="1104900"/>
            <a:ext cx="3682999" cy="29591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565900" y="1149350"/>
            <a:ext cx="45212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/>
              <a:t>EL TRABAJO ES EL AREA </a:t>
            </a:r>
          </a:p>
          <a:p>
            <a:r>
              <a:rPr lang="es-ES" sz="3600" b="1" dirty="0" smtClean="0"/>
              <a:t>BAJO LA CURVA</a:t>
            </a:r>
            <a:endParaRPr lang="es-ES" sz="3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2067285"/>
            <a:ext cx="5391150" cy="181927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832600" y="3934904"/>
            <a:ext cx="45212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SIGNOS (+) SI EL SISTEMA REALIZA TRABAJO CONTRA EL MEDIO Y (-) SI ES A LA INVERSA.</a:t>
            </a:r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50" y="2119597"/>
            <a:ext cx="2559050" cy="35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454025"/>
            <a:ext cx="10515600" cy="65087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PRINCIPIO DE CONSERVACION DE LA MASA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52" y="2735263"/>
            <a:ext cx="7537091" cy="1424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75" y="1496219"/>
            <a:ext cx="6953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3372" y="351655"/>
            <a:ext cx="8821783" cy="588871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TERMODINAMICOS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44" y="1685516"/>
            <a:ext cx="9753439" cy="46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49225"/>
            <a:ext cx="10515600" cy="63817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LEY DE CONSERVACION DE ENERGIA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62" y="1206500"/>
            <a:ext cx="8686126" cy="40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899" y="187326"/>
            <a:ext cx="11049363" cy="1011312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DEL PRIMER PRINCIPIO EN SISTEMAS CERRADOS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450" y="1692274"/>
            <a:ext cx="4926408" cy="1439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49" y="3423443"/>
            <a:ext cx="5268913" cy="143047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289562" y="50418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U= ENERGIA INTERNA     L=TRABAJO DE DESPLAZAMIENTO,  Q= CALOR</a:t>
            </a:r>
            <a:endParaRPr lang="es-E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675" y="3814762"/>
            <a:ext cx="2204578" cy="8334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425" y="2779711"/>
            <a:ext cx="2299828" cy="731763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607425" y="1692274"/>
            <a:ext cx="204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RESUMEN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6805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778" y="161925"/>
            <a:ext cx="10515600" cy="76517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TRANSFORMACIONES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1343" y="1231628"/>
            <a:ext cx="10515600" cy="4351338"/>
          </a:xfrm>
        </p:spPr>
        <p:txBody>
          <a:bodyPr/>
          <a:lstStyle/>
          <a:p>
            <a:r>
              <a:rPr lang="es-ES" dirty="0" smtClean="0"/>
              <a:t>ISOTERMICA : TEMPERATURA CONSTANTE</a:t>
            </a:r>
          </a:p>
          <a:p>
            <a:r>
              <a:rPr lang="es-ES" dirty="0" smtClean="0"/>
              <a:t>ISOBARICA: PRESION CONSTANTE</a:t>
            </a:r>
          </a:p>
          <a:p>
            <a:r>
              <a:rPr lang="es-ES" dirty="0" smtClean="0"/>
              <a:t>ADIABATICA: TRANSFERENCIA DE CALOR ES CERO (Q=0)</a:t>
            </a:r>
          </a:p>
          <a:p>
            <a:r>
              <a:rPr lang="es-ES" dirty="0" smtClean="0"/>
              <a:t>ISOCORA: VOLUMEN CONSTANTE</a:t>
            </a:r>
          </a:p>
          <a:p>
            <a:endParaRPr lang="es-ES" dirty="0"/>
          </a:p>
          <a:p>
            <a:r>
              <a:rPr lang="es-ES" dirty="0" smtClean="0"/>
              <a:t>TRANSFORMACIONES POLITROPICAS.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62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3372" y="351655"/>
            <a:ext cx="8821783" cy="588871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 GASES IDEALES O DE ESTADO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2" y="1293223"/>
            <a:ext cx="7350245" cy="47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287383"/>
            <a:ext cx="10515600" cy="1024482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IDEAL DE GASES O DE ESTADO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1865"/>
            <a:ext cx="10515600" cy="4865098"/>
          </a:xfrm>
        </p:spPr>
        <p:txBody>
          <a:bodyPr/>
          <a:lstStyle/>
          <a:p>
            <a:r>
              <a:rPr lang="es-ES" dirty="0" smtClean="0"/>
              <a:t>ESTA ECUACION ES UNA ECUACION DE ESTADO, QUIERE DECIR QUE DEPENDE UNICAMENTE DEL VALOR QUE PUEDA TENER LA PRESION, TEMPERATURA O VOLUMEN EN UN DETERMINADO INSTANTE.</a:t>
            </a:r>
          </a:p>
          <a:p>
            <a:r>
              <a:rPr lang="es-ES" dirty="0" smtClean="0"/>
              <a:t>SI TENEMOS UNA EVOLUCION DE UN GAS QUE DESCRIBA UNA FUNCION O TRAYECTORIA, ESTA ESTA FORMADA POR DIFERENTES VALORES DE PRESION, TEMPERATURA Y VOLUMEN.</a:t>
            </a:r>
          </a:p>
          <a:p>
            <a:r>
              <a:rPr lang="es-ES" dirty="0" smtClean="0"/>
              <a:t>SE PUDE GRAFICAR EL ESTADO EN CADA PUNTO SEGÚN DIAGRAMA DE CLAPEYRON (P-V)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14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3" y="839652"/>
            <a:ext cx="9311114" cy="18346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3" y="3552688"/>
            <a:ext cx="9727503" cy="1965557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012330" y="134349"/>
            <a:ext cx="9984458" cy="675548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 ESTADO CON CONSTANTE PARTICULAR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5"/>
          <p:cNvSpPr txBox="1">
            <a:spLocks/>
          </p:cNvSpPr>
          <p:nvPr/>
        </p:nvSpPr>
        <p:spPr>
          <a:xfrm>
            <a:off x="519583" y="2877140"/>
            <a:ext cx="9984458" cy="675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 ESTADO CON CONSTANTE UNIVERSAL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65941" y="5824461"/>
            <a:ext cx="706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PM= Peso molecular es igual  a 1 </a:t>
            </a:r>
            <a:r>
              <a:rPr lang="es-ES" dirty="0" err="1" smtClean="0"/>
              <a:t>uma</a:t>
            </a:r>
            <a:r>
              <a:rPr lang="es-ES" dirty="0" smtClean="0"/>
              <a:t>; ejemplo C= PM=12 gr</a:t>
            </a:r>
          </a:p>
          <a:p>
            <a:r>
              <a:rPr lang="es-ES" dirty="0" smtClean="0"/>
              <a:t>PM= masa/numero de moles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74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617" y="69078"/>
            <a:ext cx="10515600" cy="610052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MEZCLA DE GASES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4506" y="733718"/>
            <a:ext cx="10515600" cy="1283335"/>
          </a:xfrm>
        </p:spPr>
        <p:txBody>
          <a:bodyPr>
            <a:normAutofit/>
          </a:bodyPr>
          <a:lstStyle/>
          <a:p>
            <a:r>
              <a:rPr lang="es-ES" sz="2000" dirty="0" smtClean="0"/>
              <a:t>       PARA MEZCLAS DE GASES SE CONTEMPLAS 2 LEYES:</a:t>
            </a:r>
          </a:p>
          <a:p>
            <a:pPr marL="0" indent="0">
              <a:buNone/>
            </a:pPr>
            <a:r>
              <a:rPr lang="es-ES" sz="2000" dirty="0" smtClean="0"/>
              <a:t>1- LEY DE DALTON O DE  PRESIONES PARCIALES</a:t>
            </a:r>
          </a:p>
          <a:p>
            <a:pPr marL="0" indent="0">
              <a:buNone/>
            </a:pPr>
            <a:r>
              <a:rPr lang="es-ES" sz="2000" dirty="0" smtClean="0"/>
              <a:t>2- LEY DE AMAGAT O DE VOLUMENES PARCIALES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0" y="2363288"/>
            <a:ext cx="6117481" cy="4494712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94506" y="1920240"/>
            <a:ext cx="4704533" cy="460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LEY  DE DALTON</a:t>
            </a:r>
            <a:endParaRPr lang="es-E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87" y="2524669"/>
            <a:ext cx="5038725" cy="2085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348" y="4610644"/>
            <a:ext cx="1695160" cy="7660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185" y="4610644"/>
            <a:ext cx="1947921" cy="716688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852287" y="5716226"/>
            <a:ext cx="4641213" cy="61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/>
              <a:t>n</a:t>
            </a:r>
            <a:r>
              <a:rPr lang="es-ES" sz="2800" dirty="0" smtClean="0"/>
              <a:t>= n1+n2+n3    p1= presión parcial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779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082" y="56355"/>
            <a:ext cx="10515600" cy="676275"/>
          </a:xfrm>
        </p:spPr>
        <p:txBody>
          <a:bodyPr>
            <a:normAutofit/>
          </a:bodyPr>
          <a:lstStyle/>
          <a:p>
            <a:r>
              <a:rPr lang="es-E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endParaRPr lang="es-E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082" y="450849"/>
            <a:ext cx="8797921" cy="43275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72111" y="4891087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 smtClean="0"/>
              <a:t>Raire</a:t>
            </a:r>
            <a:r>
              <a:rPr lang="es-ES" sz="2800" dirty="0" smtClean="0"/>
              <a:t>= </a:t>
            </a:r>
            <a:r>
              <a:rPr lang="es-ES" sz="2800" dirty="0" err="1" smtClean="0"/>
              <a:t>maire</a:t>
            </a:r>
            <a:r>
              <a:rPr lang="es-ES" sz="2800" dirty="0" smtClean="0"/>
              <a:t>/naire= ∑</a:t>
            </a:r>
            <a:r>
              <a:rPr lang="es-ES" sz="2800" dirty="0" err="1" smtClean="0"/>
              <a:t>niPMi</a:t>
            </a:r>
            <a:r>
              <a:rPr lang="es-ES" sz="2800" dirty="0" smtClean="0"/>
              <a:t>/</a:t>
            </a:r>
            <a:r>
              <a:rPr lang="es-ES" sz="2800" dirty="0" err="1" smtClean="0"/>
              <a:t>nt</a:t>
            </a:r>
            <a:r>
              <a:rPr lang="es-ES" sz="2800" dirty="0" smtClean="0"/>
              <a:t>= (nO2*PMO2+nN2*PMN2)/naire</a:t>
            </a:r>
            <a:endParaRPr lang="es-ES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76614" y="5680075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 smtClean="0"/>
              <a:t>Raire</a:t>
            </a:r>
            <a:r>
              <a:rPr lang="es-ES" sz="2800" dirty="0" smtClean="0"/>
              <a:t>= (6,7*32+22,1*28)/28,8= 28,9 (</a:t>
            </a:r>
            <a:r>
              <a:rPr lang="es-ES" sz="2800" dirty="0" err="1" smtClean="0"/>
              <a:t>Kgf</a:t>
            </a:r>
            <a:r>
              <a:rPr lang="es-ES" sz="2800" dirty="0" smtClean="0"/>
              <a:t>*m)/(Kg*K)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9235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627652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LEY DE AMAGAT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61" y="949734"/>
            <a:ext cx="5127668" cy="57625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84" y="949734"/>
            <a:ext cx="5601484" cy="3034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520" y="4361362"/>
            <a:ext cx="4397285" cy="19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075" y="129993"/>
            <a:ext cx="10515600" cy="536213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PESO MOLECULAR DE UNA MEZCLA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763" y="666206"/>
            <a:ext cx="6204857" cy="59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738</TotalTime>
  <Words>498</Words>
  <Application>Microsoft Office PowerPoint</Application>
  <PresentationFormat>Panorámica</PresentationFormat>
  <Paragraphs>61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Espiral</vt:lpstr>
      <vt:lpstr>SISTEMAS TERMODINAMICOS</vt:lpstr>
      <vt:lpstr>SISTEMAS TERMODINAMICOS</vt:lpstr>
      <vt:lpstr>ECUACION DE GASES IDEALES O DE ESTADO</vt:lpstr>
      <vt:lpstr>ECUACION IDEAL DE GASES O DE ESTADO</vt:lpstr>
      <vt:lpstr>ECUACION DE ESTADO CON CONSTANTE PARTICULAR</vt:lpstr>
      <vt:lpstr>MEZCLA DE GASES</vt:lpstr>
      <vt:lpstr>Ejemplo</vt:lpstr>
      <vt:lpstr>LEY DE AMAGAT</vt:lpstr>
      <vt:lpstr>PESO MOLECULAR DE UNA MEZCLA</vt:lpstr>
      <vt:lpstr>CALCULO DE CONSTANTE PARTICULAR DE UNA MEZCLA DE GASES</vt:lpstr>
      <vt:lpstr>COMPOSICION DEL ATOMO</vt:lpstr>
      <vt:lpstr>ECUACION DE GASES REALES</vt:lpstr>
      <vt:lpstr>HIPOTESIS 1: VOLUMEN DISPONIBLE PARA MOVIMIENTO DE MOLECULAS</vt:lpstr>
      <vt:lpstr>ECUACION GENERAL DE VAN DER WAALS</vt:lpstr>
      <vt:lpstr>DETERMINACION DE VARIABLES CON PARAMETROS CRITICOS DEL GAS</vt:lpstr>
      <vt:lpstr>COEFICIENTE DE COMPRESIBILIDAD</vt:lpstr>
      <vt:lpstr>PRIMER PRINCIPIO DE LA TERMODINAMICA</vt:lpstr>
      <vt:lpstr>REPRESENTACION GRAFICA DEL TRABAJO</vt:lpstr>
      <vt:lpstr>PRINCIPIO DE CONSERVACION DE LA MASA</vt:lpstr>
      <vt:lpstr>LEY DE CONSERVACION DE ENERGIA</vt:lpstr>
      <vt:lpstr>ECUACION DEL PRIMER PRINCIPIO EN SISTEMAS CERRADOS</vt:lpstr>
      <vt:lpstr>TRANSFORMACIONES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ECUACION DE GASES IDEALES</dc:title>
  <dc:creator>Admin</dc:creator>
  <cp:lastModifiedBy>myoris</cp:lastModifiedBy>
  <cp:revision>113</cp:revision>
  <dcterms:created xsi:type="dcterms:W3CDTF">2020-04-14T21:18:36Z</dcterms:created>
  <dcterms:modified xsi:type="dcterms:W3CDTF">2024-03-19T23:10:25Z</dcterms:modified>
</cp:coreProperties>
</file>