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76" r:id="rId3"/>
    <p:sldId id="269" r:id="rId4"/>
    <p:sldId id="270" r:id="rId5"/>
    <p:sldId id="271" r:id="rId6"/>
    <p:sldId id="272" r:id="rId7"/>
    <p:sldId id="273" r:id="rId8"/>
    <p:sldId id="275" r:id="rId9"/>
    <p:sldId id="274" r:id="rId10"/>
    <p:sldId id="266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0" d="100"/>
          <a:sy n="80" d="100"/>
        </p:scale>
        <p:origin x="111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3515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0D346-B903-5273-8262-BF05AC110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DBEB4-EDA7-2055-879B-1ADDCC4F98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048043-219E-C689-29AA-3816A536F1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62B17D-D8BB-9214-08C3-39B8F9DD3B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625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C9D4-2B1F-A29C-880D-7DB7051B1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F79470-3E4D-8B7B-E31F-99868C4229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140FD6-9BFC-3127-6A70-F9D17D43D4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88A44D-DD59-CC02-F81D-7640DFAD54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960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5C213-31F3-207D-11F6-09524CB3B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05CA80-8157-C1D0-766D-BFE926CFB3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355A00-EE4D-B49A-B397-ABDC473108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F94AA3-BAB2-83A2-5D8A-CB5471AE4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5473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6B43D-7865-7B4C-F630-A7C6F70A4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225CB5-473C-14A9-696F-E4CA9B52AA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7EC4A0-9225-EE1D-08E0-62E6E3AA7D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3DA147-214E-0B1D-803C-97814EA6EA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02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E66DA-8A4D-E474-7F99-DDB459A07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A76F8D-05B6-5780-FB50-D14F647A8A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2509D0-6E58-B44A-EBD1-E6ADF6A6AB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4A164A-D0BA-3A0A-5673-72FD622EB7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8402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E6CD7-B36C-2A2A-5251-BECD6FD52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849062-149C-46C8-A025-44A27A2997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B1D6D6-44D0-074B-DC9B-AFBC82AA3B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B58668-E42C-D65C-507C-A145F50F7A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346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C4A4D-228E-D8CD-E87B-FD401C4EC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B588AC-287F-9BF0-A5B7-4CC8EBC663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FAAE5A-22D8-7DE5-B89D-6FDE865C97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5397AD-FC78-9DE7-9749-45D756451A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113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72F18-7D03-F4F3-5002-3A0B097E8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02F5D5-D6BF-9CC5-D333-66D40B7C37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E0F836-5AA4-50CB-7BC6-1FC8E089A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C059E8-7139-7688-9D0E-537F194C67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909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0"/>
          </a:xfrm>
          <a:prstGeom prst="rect">
            <a:avLst/>
          </a:prstGeom>
          <a:solidFill>
            <a:srgbClr val="2C5F2E"/>
          </a:solidFill>
          <a:ln w="12700">
            <a:solidFill>
              <a:srgbClr val="2C5F2E"/>
            </a:solidFill>
            <a:prstDash val="solid"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3" name="Shape 1"/>
          <p:cNvSpPr/>
          <p:nvPr/>
        </p:nvSpPr>
        <p:spPr>
          <a:xfrm>
            <a:off x="0" y="1280160"/>
            <a:ext cx="164592" cy="32004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4" name="Text 2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s-ES" sz="1300" noProof="0" dirty="0"/>
          </a:p>
        </p:txBody>
      </p:sp>
      <p:sp>
        <p:nvSpPr>
          <p:cNvPr id="5" name="Text 3"/>
          <p:cNvSpPr/>
          <p:nvPr/>
        </p:nvSpPr>
        <p:spPr>
          <a:xfrm>
            <a:off x="457200" y="1463040"/>
            <a:ext cx="8229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Estructuración de las empresas</a:t>
            </a:r>
            <a:endParaRPr lang="es-ES" sz="4600" noProof="0" dirty="0"/>
          </a:p>
        </p:txBody>
      </p:sp>
      <p:sp>
        <p:nvSpPr>
          <p:cNvPr id="6" name="Text 4"/>
          <p:cNvSpPr/>
          <p:nvPr/>
        </p:nvSpPr>
        <p:spPr>
          <a:xfrm>
            <a:off x="457200" y="2834640"/>
            <a:ext cx="7772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s-ES" sz="1600" noProof="0" dirty="0"/>
          </a:p>
        </p:txBody>
      </p:sp>
      <p:sp>
        <p:nvSpPr>
          <p:cNvPr id="8" name="Text 16">
            <a:extLst>
              <a:ext uri="{FF2B5EF4-FFF2-40B4-BE49-F238E27FC236}">
                <a16:creationId xmlns:a16="http://schemas.microsoft.com/office/drawing/2014/main" id="{8DF78D71-3C64-E274-8B73-5ADA8AC8D001}"/>
              </a:ext>
            </a:extLst>
          </p:cNvPr>
          <p:cNvSpPr/>
          <p:nvPr/>
        </p:nvSpPr>
        <p:spPr>
          <a:xfrm>
            <a:off x="457200" y="2571750"/>
            <a:ext cx="7870574" cy="10859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s-ES" sz="16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 General de Sociedades N.º 19.550 y sus modificaciones</a:t>
            </a:r>
          </a:p>
          <a:p>
            <a:pPr>
              <a:lnSpc>
                <a:spcPct val="150000"/>
              </a:lnSpc>
            </a:pPr>
            <a:r>
              <a:rPr lang="es-ES" sz="16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Código Civil y Comercial de la Nación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0"/>
          </a:xfrm>
          <a:prstGeom prst="rect">
            <a:avLst/>
          </a:prstGeom>
          <a:solidFill>
            <a:srgbClr val="2C5F2E"/>
          </a:solidFill>
          <a:ln w="12700">
            <a:solidFill>
              <a:srgbClr val="2C5F2E"/>
            </a:solidFill>
            <a:prstDash val="solid"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3" name="Text 1"/>
          <p:cNvSpPr/>
          <p:nvPr/>
        </p:nvSpPr>
        <p:spPr>
          <a:xfrm>
            <a:off x="365760" y="164592"/>
            <a:ext cx="8412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s-ES" sz="2800" noProof="0" dirty="0"/>
          </a:p>
        </p:txBody>
      </p:sp>
      <p:sp>
        <p:nvSpPr>
          <p:cNvPr id="18" name="Text 16"/>
          <p:cNvSpPr/>
          <p:nvPr/>
        </p:nvSpPr>
        <p:spPr>
          <a:xfrm>
            <a:off x="458263" y="1740071"/>
            <a:ext cx="7870574" cy="18253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SRL → empresas familiares y explotaciones medianas.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→ empresas agropecuarias grandes o con varios establecimientos.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SAS → emprendimientos nuevos o de crecimiento rápido.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Cooperativa → integración de productores para compra, venta o industrialización</a:t>
            </a:r>
            <a:endParaRPr lang="es-ES" sz="2000" noProof="0" dirty="0"/>
          </a:p>
        </p:txBody>
      </p:sp>
      <p:sp>
        <p:nvSpPr>
          <p:cNvPr id="25" name="Shape 23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28" name="Text 1">
            <a:extLst>
              <a:ext uri="{FF2B5EF4-FFF2-40B4-BE49-F238E27FC236}">
                <a16:creationId xmlns:a16="http://schemas.microsoft.com/office/drawing/2014/main" id="{6CDE13A3-FC27-86E0-4FBA-E8ECFD897BC2}"/>
              </a:ext>
            </a:extLst>
          </p:cNvPr>
          <p:cNvSpPr/>
          <p:nvPr/>
        </p:nvSpPr>
        <p:spPr>
          <a:xfrm>
            <a:off x="275384" y="164592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2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Para una empresa agropecuaria las formas más utilizadas actualmente son:</a:t>
            </a:r>
            <a:endParaRPr lang="es-ES" sz="2400" noProof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33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CDD7-A620-C660-BF8B-98574F641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E597D68B-7281-68F8-2F0B-9914E2B82C98}"/>
              </a:ext>
            </a:extLst>
          </p:cNvPr>
          <p:cNvSpPr/>
          <p:nvPr/>
        </p:nvSpPr>
        <p:spPr>
          <a:xfrm>
            <a:off x="0" y="0"/>
            <a:ext cx="9144000" cy="1280160"/>
          </a:xfrm>
          <a:prstGeom prst="rect">
            <a:avLst/>
          </a:prstGeom>
          <a:solidFill>
            <a:srgbClr val="2C5F2E"/>
          </a:solidFill>
          <a:ln w="12700">
            <a:solidFill>
              <a:srgbClr val="2C5F2E"/>
            </a:solidFill>
            <a:prstDash val="solid"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010191C9-B722-185E-FBB5-22CCC07D40C3}"/>
              </a:ext>
            </a:extLst>
          </p:cNvPr>
          <p:cNvSpPr/>
          <p:nvPr/>
        </p:nvSpPr>
        <p:spPr>
          <a:xfrm>
            <a:off x="0" y="1280160"/>
            <a:ext cx="164592" cy="32004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43FB8EC5-1D70-F827-F605-2263532CACF8}"/>
              </a:ext>
            </a:extLst>
          </p:cNvPr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s-ES" sz="1300" noProof="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3AB471A2-69A1-AB59-FED8-DBC11EF8D75E}"/>
              </a:ext>
            </a:extLst>
          </p:cNvPr>
          <p:cNvSpPr/>
          <p:nvPr/>
        </p:nvSpPr>
        <p:spPr>
          <a:xfrm>
            <a:off x="449259" y="1435969"/>
            <a:ext cx="841007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E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La elección de la forma societaria influye en:</a:t>
            </a:r>
          </a:p>
          <a:p>
            <a:pPr marL="0" indent="0" algn="ctr">
              <a:buNone/>
            </a:pPr>
            <a:endParaRPr lang="es-E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</a:endParaRPr>
          </a:p>
          <a:p>
            <a:pPr marL="0" indent="0" algn="ctr">
              <a:buNone/>
            </a:pPr>
            <a:endParaRPr lang="es-E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La responsabilidad de los socios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La carga administrativa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El acceso al financiamiento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La planificación fiscal</a:t>
            </a:r>
            <a:endParaRPr lang="es-ES" sz="3200" noProof="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EFBC54A2-7015-E899-73C9-7114D095C582}"/>
              </a:ext>
            </a:extLst>
          </p:cNvPr>
          <p:cNvSpPr/>
          <p:nvPr/>
        </p:nvSpPr>
        <p:spPr>
          <a:xfrm>
            <a:off x="457200" y="2834640"/>
            <a:ext cx="7772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s-ES" sz="1600" noProof="0" dirty="0"/>
          </a:p>
        </p:txBody>
      </p:sp>
    </p:spTree>
    <p:extLst>
      <p:ext uri="{BB962C8B-B14F-4D97-AF65-F5344CB8AC3E}">
        <p14:creationId xmlns:p14="http://schemas.microsoft.com/office/powerpoint/2010/main" val="3210801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7CE167-E785-D67F-9D48-BDE395F39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72D794EB-1FAF-A358-ABC3-3AB651F029A6}"/>
              </a:ext>
            </a:extLst>
          </p:cNvPr>
          <p:cNvSpPr/>
          <p:nvPr/>
        </p:nvSpPr>
        <p:spPr>
          <a:xfrm>
            <a:off x="0" y="121"/>
            <a:ext cx="9144000" cy="100584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AFFAEA2-3AC0-F49D-9A48-ADEE9289887C}"/>
              </a:ext>
            </a:extLst>
          </p:cNvPr>
          <p:cNvSpPr/>
          <p:nvPr/>
        </p:nvSpPr>
        <p:spPr>
          <a:xfrm>
            <a:off x="457200" y="13716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2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Unipersonal </a:t>
            </a:r>
            <a:endParaRPr lang="es-ES" sz="2400" noProof="0" dirty="0"/>
          </a:p>
        </p:txBody>
      </p:sp>
      <p:sp>
        <p:nvSpPr>
          <p:cNvPr id="25" name="Text 1">
            <a:extLst>
              <a:ext uri="{FF2B5EF4-FFF2-40B4-BE49-F238E27FC236}">
                <a16:creationId xmlns:a16="http://schemas.microsoft.com/office/drawing/2014/main" id="{0CE53710-2FD0-D049-4523-C740CBEBD26F}"/>
              </a:ext>
            </a:extLst>
          </p:cNvPr>
          <p:cNvSpPr/>
          <p:nvPr/>
        </p:nvSpPr>
        <p:spPr>
          <a:xfrm>
            <a:off x="326066" y="1433623"/>
            <a:ext cx="8229600" cy="2571307"/>
          </a:xfrm>
          <a:prstGeom prst="rect">
            <a:avLst/>
          </a:prstGeom>
          <a:noFill/>
          <a:ln/>
        </p:spPr>
        <p:txBody>
          <a:bodyPr wrap="square" lIns="0" tIns="0" rIns="0" bIns="0" numCol="2" spcCol="360000" rtlCol="0" anchor="ctr"/>
          <a:lstStyle/>
          <a:p>
            <a:pPr>
              <a:buNone/>
            </a:pPr>
            <a:r>
              <a:rPr lang="es-ES" b="1" dirty="0"/>
              <a:t>Características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Una sola persona desarrolla la actividad.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No existe separación jurídica entre la persona y el negocio.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No tiene personalidad jurídica propia. </a:t>
            </a:r>
          </a:p>
          <a:p>
            <a:pPr>
              <a:buNone/>
            </a:pPr>
            <a:r>
              <a:rPr lang="es-ES" b="1" dirty="0"/>
              <a:t>Responsabilidad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Ilimitada: responde con todo su patrimonio personal. </a:t>
            </a:r>
          </a:p>
          <a:p>
            <a:pPr>
              <a:buFont typeface="Arial" panose="020B0604020202020204" pitchFamily="34" charset="0"/>
              <a:buChar char="•"/>
            </a:pPr>
            <a:endParaRPr lang="es-ES" b="1" dirty="0"/>
          </a:p>
          <a:p>
            <a:pPr>
              <a:buFont typeface="Arial" panose="020B0604020202020204" pitchFamily="34" charset="0"/>
              <a:buChar char="•"/>
            </a:pPr>
            <a:endParaRPr lang="es-ES" b="1" dirty="0"/>
          </a:p>
          <a:p>
            <a:r>
              <a:rPr lang="es-ES" b="1" dirty="0"/>
              <a:t>Ventajas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Constitución simple.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Menores costos administrativos.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Fácil manejo. </a:t>
            </a:r>
          </a:p>
          <a:p>
            <a:r>
              <a:rPr lang="es-ES" b="1" dirty="0"/>
              <a:t>Desventajas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Riesgo patrimonial elevado.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Menor acceso a financiamiento.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Continuidad dependiente del titular.</a:t>
            </a:r>
          </a:p>
          <a:p>
            <a:pPr>
              <a:buFont typeface="Arial" panose="020B0604020202020204" pitchFamily="34" charset="0"/>
              <a:buChar char="•"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939083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EA64CC-252D-2422-DB60-AFE7BF950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A767002F-C31F-971B-17D9-587E35EEDA81}"/>
              </a:ext>
            </a:extLst>
          </p:cNvPr>
          <p:cNvSpPr/>
          <p:nvPr/>
        </p:nvSpPr>
        <p:spPr>
          <a:xfrm>
            <a:off x="0" y="121"/>
            <a:ext cx="9144000" cy="100584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C1CBA71-C09A-1169-10C8-03A62291481B}"/>
              </a:ext>
            </a:extLst>
          </p:cNvPr>
          <p:cNvSpPr/>
          <p:nvPr/>
        </p:nvSpPr>
        <p:spPr>
          <a:xfrm>
            <a:off x="457200" y="13716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2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Sociedad de Responsabilidad Limitada (SRL) </a:t>
            </a:r>
            <a:endParaRPr lang="es-ES" sz="2400" noProof="0" dirty="0"/>
          </a:p>
        </p:txBody>
      </p:sp>
      <p:sp>
        <p:nvSpPr>
          <p:cNvPr id="25" name="Text 1">
            <a:extLst>
              <a:ext uri="{FF2B5EF4-FFF2-40B4-BE49-F238E27FC236}">
                <a16:creationId xmlns:a16="http://schemas.microsoft.com/office/drawing/2014/main" id="{C9FDC560-0EF0-2D75-400E-587B25663977}"/>
              </a:ext>
            </a:extLst>
          </p:cNvPr>
          <p:cNvSpPr/>
          <p:nvPr/>
        </p:nvSpPr>
        <p:spPr>
          <a:xfrm>
            <a:off x="326066" y="1667539"/>
            <a:ext cx="8229600" cy="2571307"/>
          </a:xfrm>
          <a:prstGeom prst="rect">
            <a:avLst/>
          </a:prstGeom>
          <a:noFill/>
          <a:ln/>
        </p:spPr>
        <p:txBody>
          <a:bodyPr wrap="square" lIns="0" tIns="0" rIns="0" bIns="0" numCol="2" spcCol="360000" rtlCol="0" anchor="ctr"/>
          <a:lstStyle/>
          <a:p>
            <a:r>
              <a:rPr lang="es-ES" b="1" dirty="0"/>
              <a:t>Características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Entre 2 y 50 socios.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Capital dividido en cuotas sociales.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Administración a cargo de uno o más gerentes. </a:t>
            </a:r>
          </a:p>
          <a:p>
            <a:r>
              <a:rPr lang="es-ES" b="1" dirty="0"/>
              <a:t>Responsabilidad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Limitada al capital aportado. </a:t>
            </a:r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r>
              <a:rPr lang="es-ES" b="1" dirty="0"/>
              <a:t>Ventajas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Protección patrimonial.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Menor formalidad que una SA.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Adecuada para empresas familiares. </a:t>
            </a:r>
          </a:p>
          <a:p>
            <a:r>
              <a:rPr lang="es-ES" b="1" dirty="0"/>
              <a:t>Desventajas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Menor facilidad para incorporar inversores.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Transferencia de cuotas más restringida.</a:t>
            </a:r>
          </a:p>
          <a:p>
            <a:pPr>
              <a:buFont typeface="Arial" panose="020B0604020202020204" pitchFamily="34" charset="0"/>
              <a:buChar char="•"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603334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781A0B-7CE5-FF31-1E5B-204288B92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812770E0-2301-B088-E656-485D11E2F424}"/>
              </a:ext>
            </a:extLst>
          </p:cNvPr>
          <p:cNvSpPr/>
          <p:nvPr/>
        </p:nvSpPr>
        <p:spPr>
          <a:xfrm>
            <a:off x="0" y="121"/>
            <a:ext cx="9144000" cy="100584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8F4D258-D8D7-438F-0740-E0FF9A25E517}"/>
              </a:ext>
            </a:extLst>
          </p:cNvPr>
          <p:cNvSpPr/>
          <p:nvPr/>
        </p:nvSpPr>
        <p:spPr>
          <a:xfrm>
            <a:off x="457200" y="13716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2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Sociedad Anónima (SA)</a:t>
            </a:r>
            <a:endParaRPr lang="es-ES" sz="2400" noProof="0" dirty="0"/>
          </a:p>
        </p:txBody>
      </p:sp>
      <p:sp>
        <p:nvSpPr>
          <p:cNvPr id="25" name="Text 1">
            <a:extLst>
              <a:ext uri="{FF2B5EF4-FFF2-40B4-BE49-F238E27FC236}">
                <a16:creationId xmlns:a16="http://schemas.microsoft.com/office/drawing/2014/main" id="{9DC862DF-D5D0-DA33-0E3F-73DC9389E340}"/>
              </a:ext>
            </a:extLst>
          </p:cNvPr>
          <p:cNvSpPr/>
          <p:nvPr/>
        </p:nvSpPr>
        <p:spPr>
          <a:xfrm>
            <a:off x="205564" y="1491659"/>
            <a:ext cx="8229600" cy="2571307"/>
          </a:xfrm>
          <a:prstGeom prst="rect">
            <a:avLst/>
          </a:prstGeom>
          <a:noFill/>
          <a:ln/>
        </p:spPr>
        <p:txBody>
          <a:bodyPr wrap="square" lIns="0" tIns="0" rIns="0" bIns="0" numCol="2" spcCol="360000" rtlCol="0" anchor="ctr"/>
          <a:lstStyle/>
          <a:p>
            <a:r>
              <a:rPr lang="es-ES" b="1" dirty="0"/>
              <a:t>Características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Capital dividido en acciones.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Puede tener pocos o muchos accionistas.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Administración mediante directorio. </a:t>
            </a:r>
          </a:p>
          <a:p>
            <a:r>
              <a:rPr lang="es-ES" b="1" dirty="0"/>
              <a:t>Responsabilidad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Limitada al capital suscripto. </a:t>
            </a:r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r>
              <a:rPr lang="es-ES" b="1" dirty="0"/>
              <a:t>Ventajas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Mayor facilidad para incorporar socios.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Mejor imagen ante bancos e inversores.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Posibilidad de crecimiento importante. </a:t>
            </a:r>
          </a:p>
          <a:p>
            <a:r>
              <a:rPr lang="es-ES" b="1" dirty="0"/>
              <a:t>Desventajas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Costos de constitución y mantenimiento más altos.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Mayor control y formalidades legales.</a:t>
            </a:r>
          </a:p>
          <a:p>
            <a:pPr>
              <a:buFont typeface="Arial" panose="020B0604020202020204" pitchFamily="34" charset="0"/>
              <a:buChar char="•"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223213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CD599A-9CF1-A2FA-7D77-E438E4F45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33847D6-6C13-4811-A35D-0780627E802D}"/>
              </a:ext>
            </a:extLst>
          </p:cNvPr>
          <p:cNvSpPr/>
          <p:nvPr/>
        </p:nvSpPr>
        <p:spPr>
          <a:xfrm>
            <a:off x="0" y="121"/>
            <a:ext cx="9144000" cy="100584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709AD3A-4BC6-CC52-D065-1AF995CFB32A}"/>
              </a:ext>
            </a:extLst>
          </p:cNvPr>
          <p:cNvSpPr/>
          <p:nvPr/>
        </p:nvSpPr>
        <p:spPr>
          <a:xfrm>
            <a:off x="457200" y="13716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2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Sociedad Anónima Unipersonal (SAU)</a:t>
            </a:r>
            <a:endParaRPr lang="es-ES" sz="2400" noProof="0" dirty="0"/>
          </a:p>
        </p:txBody>
      </p:sp>
      <p:sp>
        <p:nvSpPr>
          <p:cNvPr id="25" name="Text 1">
            <a:extLst>
              <a:ext uri="{FF2B5EF4-FFF2-40B4-BE49-F238E27FC236}">
                <a16:creationId xmlns:a16="http://schemas.microsoft.com/office/drawing/2014/main" id="{08C6FA78-2C00-3AD8-A42D-B46CC2C5FF4D}"/>
              </a:ext>
            </a:extLst>
          </p:cNvPr>
          <p:cNvSpPr/>
          <p:nvPr/>
        </p:nvSpPr>
        <p:spPr>
          <a:xfrm>
            <a:off x="205564" y="1491659"/>
            <a:ext cx="8229600" cy="2571307"/>
          </a:xfrm>
          <a:prstGeom prst="rect">
            <a:avLst/>
          </a:prstGeom>
          <a:noFill/>
          <a:ln/>
        </p:spPr>
        <p:txBody>
          <a:bodyPr wrap="square" lIns="0" tIns="0" rIns="0" bIns="0" numCol="2" spcCol="360000" rtlCol="0" anchor="ctr"/>
          <a:lstStyle/>
          <a:p>
            <a:r>
              <a:rPr lang="es-ES" b="1" dirty="0"/>
              <a:t>Características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Un único accionista.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Capital representado por acciones. </a:t>
            </a:r>
          </a:p>
          <a:p>
            <a:r>
              <a:rPr lang="es-ES" b="1" dirty="0"/>
              <a:t>Responsabilidad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Limitada al capital aportado. </a:t>
            </a:r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r>
              <a:rPr lang="es-ES" b="1" dirty="0"/>
              <a:t>Ventajas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Permite separar patrimonio personal y empresarial.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Posibilita operar sin necesidad de incorporar socios. </a:t>
            </a:r>
          </a:p>
          <a:p>
            <a:r>
              <a:rPr lang="es-ES" b="1" dirty="0"/>
              <a:t>Desventajas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Altos requisitos de control.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Costos administrativos importantes.</a:t>
            </a:r>
          </a:p>
          <a:p>
            <a:pPr>
              <a:buFont typeface="Arial" panose="020B0604020202020204" pitchFamily="34" charset="0"/>
              <a:buChar char="•"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994629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98B7E8-A103-D244-7BE6-4F4B75935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EF2AD4D-E7F1-BAA1-F674-31F4656D2D5A}"/>
              </a:ext>
            </a:extLst>
          </p:cNvPr>
          <p:cNvSpPr/>
          <p:nvPr/>
        </p:nvSpPr>
        <p:spPr>
          <a:xfrm>
            <a:off x="0" y="121"/>
            <a:ext cx="9144000" cy="100584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411DEAC-7CF5-2418-A3E5-7B3246BD7994}"/>
              </a:ext>
            </a:extLst>
          </p:cNvPr>
          <p:cNvSpPr/>
          <p:nvPr/>
        </p:nvSpPr>
        <p:spPr>
          <a:xfrm>
            <a:off x="457200" y="13716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2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Sociedad por Acciones Simplificada (SAS)</a:t>
            </a:r>
            <a:endParaRPr lang="es-ES" sz="2400" noProof="0" dirty="0"/>
          </a:p>
        </p:txBody>
      </p:sp>
      <p:sp>
        <p:nvSpPr>
          <p:cNvPr id="25" name="Text 1">
            <a:extLst>
              <a:ext uri="{FF2B5EF4-FFF2-40B4-BE49-F238E27FC236}">
                <a16:creationId xmlns:a16="http://schemas.microsoft.com/office/drawing/2014/main" id="{65AF6702-F8D1-97E5-D1BA-D52B6F24F7B1}"/>
              </a:ext>
            </a:extLst>
          </p:cNvPr>
          <p:cNvSpPr/>
          <p:nvPr/>
        </p:nvSpPr>
        <p:spPr>
          <a:xfrm>
            <a:off x="205564" y="1491659"/>
            <a:ext cx="8229600" cy="2571307"/>
          </a:xfrm>
          <a:prstGeom prst="rect">
            <a:avLst/>
          </a:prstGeom>
          <a:noFill/>
          <a:ln/>
        </p:spPr>
        <p:txBody>
          <a:bodyPr wrap="square" lIns="0" tIns="0" rIns="0" bIns="0" numCol="2" spcCol="360000" rtlCol="0" anchor="ctr"/>
          <a:lstStyle/>
          <a:p>
            <a:r>
              <a:rPr lang="es-ES" b="1" dirty="0"/>
              <a:t>Características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Puede constituirse por una o varias personas.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Capital representado por acciones.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Organización flexible. </a:t>
            </a:r>
          </a:p>
          <a:p>
            <a:r>
              <a:rPr lang="es-ES" b="1" dirty="0"/>
              <a:t>Responsabilidad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Limitada al aporte realizado. </a:t>
            </a:r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r>
              <a:rPr lang="es-ES" b="1" dirty="0"/>
              <a:t>Ventajas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Constitución rápida.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Menores costos.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Flexibilidad de administración. </a:t>
            </a:r>
          </a:p>
          <a:p>
            <a:r>
              <a:rPr lang="es-ES" b="1" dirty="0"/>
              <a:t>Desventajas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Algunas provincias han impuesto requisitos adicionales.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Menor tradición jurídica que la SA.</a:t>
            </a:r>
          </a:p>
          <a:p>
            <a:pPr>
              <a:buFont typeface="Arial" panose="020B0604020202020204" pitchFamily="34" charset="0"/>
              <a:buChar char="•"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015480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B53D8F-2CE3-7DCA-8767-783A0BBF5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531F28F8-E34D-7D64-F7EA-0C1B391122EF}"/>
              </a:ext>
            </a:extLst>
          </p:cNvPr>
          <p:cNvSpPr/>
          <p:nvPr/>
        </p:nvSpPr>
        <p:spPr>
          <a:xfrm>
            <a:off x="0" y="121"/>
            <a:ext cx="9144000" cy="100584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DCA3BDF-A0CF-E2E0-608D-9860AF018F60}"/>
              </a:ext>
            </a:extLst>
          </p:cNvPr>
          <p:cNvSpPr/>
          <p:nvPr/>
        </p:nvSpPr>
        <p:spPr>
          <a:xfrm>
            <a:off x="457200" y="13716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2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Sociedad de Hecho (SH)</a:t>
            </a:r>
            <a:endParaRPr lang="es-ES" sz="2400" noProof="0" dirty="0"/>
          </a:p>
        </p:txBody>
      </p:sp>
      <p:sp>
        <p:nvSpPr>
          <p:cNvPr id="25" name="Text 1">
            <a:extLst>
              <a:ext uri="{FF2B5EF4-FFF2-40B4-BE49-F238E27FC236}">
                <a16:creationId xmlns:a16="http://schemas.microsoft.com/office/drawing/2014/main" id="{61846273-AF10-BF44-8F6A-7772972744B3}"/>
              </a:ext>
            </a:extLst>
          </p:cNvPr>
          <p:cNvSpPr/>
          <p:nvPr/>
        </p:nvSpPr>
        <p:spPr>
          <a:xfrm>
            <a:off x="205564" y="1142743"/>
            <a:ext cx="8229600" cy="3651841"/>
          </a:xfrm>
          <a:prstGeom prst="rect">
            <a:avLst/>
          </a:prstGeom>
          <a:noFill/>
          <a:ln/>
        </p:spPr>
        <p:txBody>
          <a:bodyPr wrap="square" lIns="0" tIns="0" rIns="0" bIns="0" numCol="2" spcCol="360000" rtlCol="0" anchor="ctr"/>
          <a:lstStyle/>
          <a:p>
            <a:r>
              <a:rPr lang="es-ES" b="1" dirty="0"/>
              <a:t>Características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Dos o más personas realizan una actividad económica en común sin constituir formalmente una sociedad.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Actualmente se encuadra dentro de las Sociedades de la Sección IV de la Ley General de Sociedades.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Organización simple y flexible. </a:t>
            </a:r>
          </a:p>
          <a:p>
            <a:r>
              <a:rPr lang="es-ES" b="1" dirty="0"/>
              <a:t>Responsabilidad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Los socios responden con su patrimonio personal por las deudas de la sociedad.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r>
              <a:rPr lang="es-ES" b="1" dirty="0"/>
              <a:t>Ventajas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Fácil constitución.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Bajos costos.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Pocas formalidades. </a:t>
            </a:r>
          </a:p>
          <a:p>
            <a:r>
              <a:rPr lang="es-ES" b="1" dirty="0"/>
              <a:t>Desventajas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Alto riesgo patrimonial.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Menor acceso al crédito.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Menor seguridad jurídica.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Saldo libre disponibilidad no utilizable para </a:t>
            </a:r>
            <a:r>
              <a:rPr lang="es-ES" dirty="0" err="1"/>
              <a:t>ganacias</a:t>
            </a:r>
            <a:endParaRPr lang="es-ES" dirty="0"/>
          </a:p>
          <a:p>
            <a:pPr>
              <a:buFont typeface="Arial" panose="020B0604020202020204" pitchFamily="34" charset="0"/>
              <a:buChar char="•"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495014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03CBA1-7F5C-BFAD-ADF4-9CB5ACC87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6A11959-5978-0CC2-DCAF-0FAFB3C8A8C7}"/>
              </a:ext>
            </a:extLst>
          </p:cNvPr>
          <p:cNvSpPr/>
          <p:nvPr/>
        </p:nvSpPr>
        <p:spPr>
          <a:xfrm>
            <a:off x="0" y="121"/>
            <a:ext cx="9144000" cy="100584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DB911AC-4C05-DB07-7F14-755792C46BED}"/>
              </a:ext>
            </a:extLst>
          </p:cNvPr>
          <p:cNvSpPr/>
          <p:nvPr/>
        </p:nvSpPr>
        <p:spPr>
          <a:xfrm>
            <a:off x="457200" y="13716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2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Cooperativa</a:t>
            </a:r>
            <a:endParaRPr lang="es-ES" sz="2400" noProof="0" dirty="0"/>
          </a:p>
        </p:txBody>
      </p:sp>
      <p:sp>
        <p:nvSpPr>
          <p:cNvPr id="25" name="Text 1">
            <a:extLst>
              <a:ext uri="{FF2B5EF4-FFF2-40B4-BE49-F238E27FC236}">
                <a16:creationId xmlns:a16="http://schemas.microsoft.com/office/drawing/2014/main" id="{C444F4F4-8A32-241D-0316-A97A2B9EAAC5}"/>
              </a:ext>
            </a:extLst>
          </p:cNvPr>
          <p:cNvSpPr/>
          <p:nvPr/>
        </p:nvSpPr>
        <p:spPr>
          <a:xfrm>
            <a:off x="205564" y="1300273"/>
            <a:ext cx="8229600" cy="2931485"/>
          </a:xfrm>
          <a:prstGeom prst="rect">
            <a:avLst/>
          </a:prstGeom>
          <a:noFill/>
          <a:ln/>
        </p:spPr>
        <p:txBody>
          <a:bodyPr wrap="square" lIns="0" tIns="0" rIns="0" bIns="0" numCol="2" spcCol="360000" rtlCol="0" anchor="ctr"/>
          <a:lstStyle/>
          <a:p>
            <a:r>
              <a:rPr lang="es-ES" b="1" dirty="0"/>
              <a:t>Características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Asociación de personas para satisfacer necesidades comunes.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Gestión democrática. </a:t>
            </a:r>
          </a:p>
          <a:p>
            <a:r>
              <a:rPr lang="es-ES" b="1" dirty="0"/>
              <a:t>Principios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Un asociado = un voto.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No persigue lucro como objetivo principal. </a:t>
            </a:r>
          </a:p>
          <a:p>
            <a:r>
              <a:rPr lang="es-ES" b="1" dirty="0"/>
              <a:t>Responsabilidad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Limitada al aporte realizado. </a:t>
            </a:r>
          </a:p>
          <a:p>
            <a:r>
              <a:rPr lang="es-ES" b="1" dirty="0"/>
              <a:t>Ventajas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Beneficios impositivos específicos.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Fomenta la integración de productores. </a:t>
            </a:r>
          </a:p>
          <a:p>
            <a:r>
              <a:rPr lang="es-ES" b="1" dirty="0"/>
              <a:t>Desventajas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Menor flexibilidad empresarial.</a:t>
            </a:r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221921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537</Words>
  <Application>Microsoft Office PowerPoint</Application>
  <PresentationFormat>Presentación en pantalla (16:9)</PresentationFormat>
  <Paragraphs>143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Planificación Fiscal</dc:title>
  <dc:subject>PptxGenJS Presentation</dc:subject>
  <dc:creator>PptxGenJS</dc:creator>
  <cp:lastModifiedBy>gino ignacio fabbro</cp:lastModifiedBy>
  <cp:revision>5</cp:revision>
  <dcterms:created xsi:type="dcterms:W3CDTF">2026-06-24T00:41:09Z</dcterms:created>
  <dcterms:modified xsi:type="dcterms:W3CDTF">2026-06-25T10:45:07Z</dcterms:modified>
</cp:coreProperties>
</file>