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sldIdLst>
    <p:sldId id="256" r:id="rId2"/>
    <p:sldId id="257" r:id="rId3"/>
    <p:sldId id="258" r:id="rId4"/>
    <p:sldId id="273" r:id="rId5"/>
    <p:sldId id="264" r:id="rId6"/>
    <p:sldId id="260" r:id="rId7"/>
    <p:sldId id="265" r:id="rId8"/>
    <p:sldId id="259" r:id="rId9"/>
    <p:sldId id="266" r:id="rId10"/>
    <p:sldId id="261" r:id="rId11"/>
    <p:sldId id="267" r:id="rId12"/>
    <p:sldId id="262" r:id="rId13"/>
    <p:sldId id="268" r:id="rId14"/>
    <p:sldId id="263" r:id="rId15"/>
    <p:sldId id="269" r:id="rId16"/>
    <p:sldId id="271" r:id="rId17"/>
    <p:sldId id="270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7808E-065F-4F15-A415-3D1864173805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0EC1A-DAB7-4BA5-8572-496A08C96B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31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0EC1A-DAB7-4BA5-8572-496A08C96B15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57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1766292-6C27-41ED-A8D3-A0EE892ACF6E}" type="datetimeFigureOut">
              <a:rPr lang="es-AR" smtClean="0"/>
              <a:t>23/06/2021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36D711-5AA2-4D38-9D91-193A25E1BBF7}" type="slidenum">
              <a:rPr lang="es-AR" smtClean="0"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298428"/>
              </p:ext>
            </p:extLst>
          </p:nvPr>
        </p:nvGraphicFramePr>
        <p:xfrm>
          <a:off x="2987824" y="5805264"/>
          <a:ext cx="3528392" cy="63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Objeto empaquetador del shell" showAsIcon="1" r:id="rId3" imgW="2719800" imgH="488520" progId="Package">
                  <p:embed/>
                </p:oleObj>
              </mc:Choice>
              <mc:Fallback>
                <p:oleObj name="Objeto empaquetador del shell" showAsIcon="1" r:id="rId3" imgW="271980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7824" y="5805264"/>
                        <a:ext cx="3528392" cy="63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"/>
          <p:cNvSpPr/>
          <p:nvPr/>
        </p:nvSpPr>
        <p:spPr>
          <a:xfrm>
            <a:off x="5148064" y="2060848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These pictures may not say a thousand words, but they are universally recognized symbols that transcend language. </a:t>
            </a:r>
            <a:endParaRPr lang="en-US" dirty="0" smtClean="0"/>
          </a:p>
          <a:p>
            <a:pPr algn="ctr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matter where you’re working, you’ll be able to understand the potential hazards you face simply by looking at the posted symbols.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5355237" y="1444134"/>
            <a:ext cx="310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s-AR" b="1" dirty="0" smtClean="0"/>
              <a:t>WHY USE SAFETY SIGNS?</a:t>
            </a:r>
            <a:endParaRPr lang="es-AR" b="1" dirty="0"/>
          </a:p>
        </p:txBody>
      </p:sp>
      <p:pic>
        <p:nvPicPr>
          <p:cNvPr id="1041" name="Picture 17" descr="Health and safety and hazard signs. Mandatory construction manufacturing  and engineering health and safety signs to current | Can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8" b="95962" l="1474" r="98737">
                        <a14:foregroundMark x1="24632" y1="20385" x2="49684" y2="4231"/>
                        <a14:foregroundMark x1="52421" y1="45000" x2="58105" y2="45577"/>
                        <a14:foregroundMark x1="69895" y1="46731" x2="74947" y2="42308"/>
                        <a14:foregroundMark x1="88632" y1="45000" x2="94105" y2="44231"/>
                        <a14:foregroundMark x1="53474" y1="59808" x2="61895" y2="49808"/>
                        <a14:foregroundMark x1="71158" y1="61731" x2="78737" y2="52308"/>
                        <a14:foregroundMark x1="91158" y1="61731" x2="97263" y2="54615"/>
                        <a14:foregroundMark x1="49684" y1="76923" x2="59789" y2="69038"/>
                        <a14:foregroundMark x1="64842" y1="66346" x2="65053" y2="70577"/>
                        <a14:foregroundMark x1="73684" y1="74038" x2="72632" y2="71538"/>
                        <a14:foregroundMark x1="86526" y1="73654" x2="89895" y2="73269"/>
                        <a14:foregroundMark x1="49474" y1="88654" x2="58105" y2="86154"/>
                        <a14:foregroundMark x1="72421" y1="87500" x2="76632" y2="86923"/>
                        <a14:foregroundMark x1="87368" y1="87500" x2="92632" y2="86346"/>
                        <a14:backgroundMark x1="66526" y1="62308" x2="64211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8629"/>
            <a:ext cx="3932386" cy="430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496444"/>
              </p:ext>
            </p:extLst>
          </p:nvPr>
        </p:nvGraphicFramePr>
        <p:xfrm>
          <a:off x="251520" y="764704"/>
          <a:ext cx="84969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08"/>
                <a:gridCol w="2128708"/>
                <a:gridCol w="2128708"/>
                <a:gridCol w="2110821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827584" y="1628800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/>
              <a:t>BLUE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2771800" y="16288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err="1"/>
              <a:t>Mandatory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4644008" y="1628800"/>
            <a:ext cx="1944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Specific </a:t>
            </a:r>
            <a:r>
              <a:rPr lang="en-US" b="1" dirty="0" err="1"/>
              <a:t>behaviour</a:t>
            </a:r>
            <a:r>
              <a:rPr lang="en-US" b="1" dirty="0"/>
              <a:t> or action e.g. wear personal protective equipment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804248" y="1412776"/>
            <a:ext cx="1709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Round shape; white pictogram on blue background; blue part to be at least 50% of the area of the sign</a:t>
            </a:r>
            <a:endParaRPr lang="es-AR" dirty="0"/>
          </a:p>
        </p:txBody>
      </p:sp>
      <p:pic>
        <p:nvPicPr>
          <p:cNvPr id="5122" name="Picture 2" descr="https://www.stocksigns.co.uk/wp-content/uploads/2010/09/mandatory-hard-hat-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4644516" cy="15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19245" r="33626" b="14773"/>
          <a:stretch/>
        </p:blipFill>
        <p:spPr bwMode="auto">
          <a:xfrm>
            <a:off x="1979712" y="188640"/>
            <a:ext cx="4896544" cy="64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904984"/>
              </p:ext>
            </p:extLst>
          </p:nvPr>
        </p:nvGraphicFramePr>
        <p:xfrm>
          <a:off x="251520" y="764704"/>
          <a:ext cx="84969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08"/>
                <a:gridCol w="2128708"/>
                <a:gridCol w="2128708"/>
                <a:gridCol w="2110821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81225" y="73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AR" alt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AR" alt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55576" y="16288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GREEN	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2555776" y="1645025"/>
            <a:ext cx="1637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Emergency escape; first aid. No danger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4688089" y="1591632"/>
            <a:ext cx="2043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Doors; exits; escape routes equipment and facilities Return to normal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6753225" y="1556792"/>
            <a:ext cx="1781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Rectangular or square shape; white pictogram on green background; green part to be at least 50% of the area of the sign</a:t>
            </a:r>
            <a:endParaRPr lang="es-AR" dirty="0"/>
          </a:p>
        </p:txBody>
      </p:sp>
      <p:pic>
        <p:nvPicPr>
          <p:cNvPr id="8195" name="Picture 3" descr="https://www.stocksigns.co.uk/wp-content/uploads/2010/09/fire-ex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9311"/>
            <a:ext cx="4824536" cy="16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12878" r="33961" b="55754"/>
          <a:stretch/>
        </p:blipFill>
        <p:spPr bwMode="auto">
          <a:xfrm>
            <a:off x="1668576" y="2780928"/>
            <a:ext cx="5544616" cy="379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4" t="20076" r="41948" b="62265"/>
          <a:stretch/>
        </p:blipFill>
        <p:spPr bwMode="auto">
          <a:xfrm>
            <a:off x="404097" y="268288"/>
            <a:ext cx="4036787" cy="22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6" t="38112" r="41046" b="44229"/>
          <a:stretch/>
        </p:blipFill>
        <p:spPr bwMode="auto">
          <a:xfrm>
            <a:off x="4788024" y="404664"/>
            <a:ext cx="4036787" cy="22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5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978742"/>
              </p:ext>
            </p:extLst>
          </p:nvPr>
        </p:nvGraphicFramePr>
        <p:xfrm>
          <a:off x="251520" y="764704"/>
          <a:ext cx="84969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08"/>
                <a:gridCol w="2128708"/>
                <a:gridCol w="2128708"/>
                <a:gridCol w="2110821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395536" y="1556792"/>
            <a:ext cx="1721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/>
              <a:t>RED (</a:t>
            </a:r>
            <a:r>
              <a:rPr lang="es-AR" b="1" dirty="0" err="1"/>
              <a:t>fire-fighting</a:t>
            </a:r>
            <a:r>
              <a:rPr lang="es-AR" b="1" dirty="0"/>
              <a:t> </a:t>
            </a:r>
            <a:r>
              <a:rPr lang="es-AR" b="1" dirty="0" err="1"/>
              <a:t>signs</a:t>
            </a:r>
            <a:r>
              <a:rPr lang="es-AR" b="1" dirty="0"/>
              <a:t>)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2589478" y="1558533"/>
            <a:ext cx="1731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err="1"/>
              <a:t>Fire</a:t>
            </a:r>
            <a:r>
              <a:rPr lang="es-AR" b="1" dirty="0"/>
              <a:t> </a:t>
            </a:r>
            <a:r>
              <a:rPr lang="es-AR" b="1" dirty="0" err="1"/>
              <a:t>fighting</a:t>
            </a:r>
            <a:r>
              <a:rPr lang="es-AR" b="1" dirty="0"/>
              <a:t> </a:t>
            </a:r>
            <a:r>
              <a:rPr lang="es-AR" b="1" dirty="0" err="1"/>
              <a:t>equipment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4644008" y="1616322"/>
            <a:ext cx="1905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err="1"/>
              <a:t>Identification</a:t>
            </a:r>
            <a:r>
              <a:rPr lang="es-AR" b="1" dirty="0"/>
              <a:t> </a:t>
            </a:r>
            <a:r>
              <a:rPr lang="es-AR" b="1" dirty="0" smtClean="0"/>
              <a:t>&amp; </a:t>
            </a:r>
            <a:r>
              <a:rPr lang="es-AR" b="1" dirty="0" err="1"/>
              <a:t>location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804248" y="1628800"/>
            <a:ext cx="1709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Rectangular or square shape; white pictogram on red background; red part to be at least 50% of the area of the sign</a:t>
            </a:r>
            <a:endParaRPr lang="es-AR" dirty="0"/>
          </a:p>
        </p:txBody>
      </p:sp>
      <p:pic>
        <p:nvPicPr>
          <p:cNvPr id="7170" name="Picture 2" descr="https://www.stocksigns.co.uk/wp-content/uploads/2010/09/fire-alarm-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1" y="3034501"/>
            <a:ext cx="2205112" cy="29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35516" r="38965" b="43410"/>
          <a:stretch/>
        </p:blipFill>
        <p:spPr bwMode="auto">
          <a:xfrm>
            <a:off x="1830760" y="446228"/>
            <a:ext cx="5027240" cy="261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6" t="57730" r="51781" b="21196"/>
          <a:stretch/>
        </p:blipFill>
        <p:spPr bwMode="auto">
          <a:xfrm>
            <a:off x="1830760" y="2996952"/>
            <a:ext cx="2218773" cy="26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35516" r="25929" b="43410"/>
          <a:stretch/>
        </p:blipFill>
        <p:spPr bwMode="auto">
          <a:xfrm>
            <a:off x="4049533" y="3061855"/>
            <a:ext cx="2808467" cy="261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9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32384"/>
              </p:ext>
            </p:extLst>
          </p:nvPr>
        </p:nvGraphicFramePr>
        <p:xfrm>
          <a:off x="251520" y="764704"/>
          <a:ext cx="84969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08"/>
                <a:gridCol w="2128708"/>
                <a:gridCol w="2128708"/>
                <a:gridCol w="2110821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395536" y="1556792"/>
            <a:ext cx="1721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smtClean="0"/>
              <a:t>BLACK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2589478" y="1558533"/>
            <a:ext cx="1731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smtClean="0"/>
              <a:t>General </a:t>
            </a:r>
            <a:r>
              <a:rPr lang="es-AR" b="1" dirty="0" err="1" smtClean="0"/>
              <a:t>Information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4644008" y="1616322"/>
            <a:ext cx="19052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Give </a:t>
            </a:r>
            <a:r>
              <a:rPr lang="en-US" dirty="0"/>
              <a:t>indication of a certain activity or area set aside for certain activities, as well as </a:t>
            </a:r>
            <a:r>
              <a:rPr lang="en-US" b="1" dirty="0"/>
              <a:t>information</a:t>
            </a:r>
            <a:r>
              <a:rPr lang="en-US" dirty="0"/>
              <a:t> on </a:t>
            </a:r>
            <a:r>
              <a:rPr lang="en-US" b="1" dirty="0"/>
              <a:t>general</a:t>
            </a:r>
            <a:r>
              <a:rPr lang="en-US" dirty="0"/>
              <a:t> enquiries.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804248" y="1628800"/>
            <a:ext cx="1709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Rectangular or square shape; </a:t>
            </a:r>
            <a:r>
              <a:rPr lang="en-US" b="1" dirty="0" smtClean="0"/>
              <a:t>black </a:t>
            </a:r>
            <a:r>
              <a:rPr lang="en-US" b="1" dirty="0"/>
              <a:t>pictogram on </a:t>
            </a:r>
            <a:r>
              <a:rPr lang="en-US" b="1" dirty="0" smtClean="0"/>
              <a:t>white background</a:t>
            </a:r>
            <a:endParaRPr lang="es-AR" dirty="0"/>
          </a:p>
        </p:txBody>
      </p:sp>
      <p:pic>
        <p:nvPicPr>
          <p:cNvPr id="16386" name="Picture 2" descr="General Information Signs - Stairs - General Information Sign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10" y="2797318"/>
            <a:ext cx="2381152" cy="33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eneral Information Signs - Lift - General Information Sign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560"/>
            <a:ext cx="1944216" cy="27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igns – Workplace Worksa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954"/>
          <a:stretch/>
        </p:blipFill>
        <p:spPr bwMode="auto">
          <a:xfrm>
            <a:off x="3419872" y="358506"/>
            <a:ext cx="1944216" cy="27523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General Information Signs - Queue Here - General Information Sign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284984"/>
            <a:ext cx="195957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General Information Signs - Moving Walkway - General Informatio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43" y="3284984"/>
            <a:ext cx="1929045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Ramped Access - Portrait | General Signs | Safety Signs | Safety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5378" r="20639" b="8272"/>
          <a:stretch/>
        </p:blipFill>
        <p:spPr bwMode="auto">
          <a:xfrm>
            <a:off x="5796136" y="358507"/>
            <a:ext cx="1959570" cy="27523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General Information Signs - Priority Seating - General Information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14" y="3284984"/>
            <a:ext cx="200501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3277" y="4224042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cap="all" dirty="0" err="1" smtClean="0"/>
              <a:t>Illuminated</a:t>
            </a:r>
            <a:r>
              <a:rPr lang="es-AR" cap="all" dirty="0" smtClean="0"/>
              <a:t> </a:t>
            </a:r>
            <a:r>
              <a:rPr lang="es-AR" cap="all" dirty="0" err="1" smtClean="0"/>
              <a:t>signs</a:t>
            </a:r>
            <a:endParaRPr lang="es-AR" cap="all" dirty="0"/>
          </a:p>
        </p:txBody>
      </p:sp>
      <p:sp>
        <p:nvSpPr>
          <p:cNvPr id="3" name="2 Rectángulo"/>
          <p:cNvSpPr/>
          <p:nvPr/>
        </p:nvSpPr>
        <p:spPr>
          <a:xfrm>
            <a:off x="815325" y="472809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A sign made of transparent or translucent materials which is illuminated from the inside or the rear to give the appearance of a luminous surface.</a:t>
            </a:r>
            <a:endParaRPr lang="es-AR" sz="1600" dirty="0"/>
          </a:p>
        </p:txBody>
      </p:sp>
      <p:pic>
        <p:nvPicPr>
          <p:cNvPr id="19458" name="Picture 2" descr="lightbox safety sign - MG Signwork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13418" r="8019" b="19545"/>
          <a:stretch/>
        </p:blipFill>
        <p:spPr bwMode="auto">
          <a:xfrm>
            <a:off x="6471133" y="4749854"/>
            <a:ext cx="2259465" cy="1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22462" y="981430"/>
            <a:ext cx="214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cap="all" dirty="0" smtClean="0"/>
              <a:t>safety </a:t>
            </a:r>
            <a:r>
              <a:rPr lang="es-AR" cap="all" dirty="0" err="1" smtClean="0"/>
              <a:t>colour</a:t>
            </a:r>
            <a:endParaRPr lang="es-AR" cap="all" dirty="0"/>
          </a:p>
        </p:txBody>
      </p:sp>
      <p:sp>
        <p:nvSpPr>
          <p:cNvPr id="11" name="10 Rectángulo"/>
          <p:cNvSpPr/>
          <p:nvPr/>
        </p:nvSpPr>
        <p:spPr>
          <a:xfrm>
            <a:off x="646272" y="1374569"/>
            <a:ext cx="7841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A</a:t>
            </a:r>
            <a:r>
              <a:rPr lang="en-US" sz="1600" dirty="0" smtClean="0"/>
              <a:t> </a:t>
            </a:r>
            <a:r>
              <a:rPr lang="en-US" sz="1600" dirty="0" err="1" smtClean="0"/>
              <a:t>colour</a:t>
            </a:r>
            <a:r>
              <a:rPr lang="en-US" sz="1600" dirty="0" smtClean="0"/>
              <a:t> to which a specific meaning is assigned (e.g. yellow means ‘be careful’ or ‘take precautions’)</a:t>
            </a:r>
            <a:endParaRPr lang="es-AR" sz="1600" dirty="0"/>
          </a:p>
        </p:txBody>
      </p:sp>
      <p:sp>
        <p:nvSpPr>
          <p:cNvPr id="12" name="11 Rectángulo"/>
          <p:cNvSpPr/>
          <p:nvPr/>
        </p:nvSpPr>
        <p:spPr>
          <a:xfrm>
            <a:off x="386476" y="2482343"/>
            <a:ext cx="289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cap="all" dirty="0" smtClean="0"/>
              <a:t>symbol </a:t>
            </a:r>
            <a:r>
              <a:rPr lang="es-AR" cap="all" dirty="0" err="1" smtClean="0"/>
              <a:t>or</a:t>
            </a:r>
            <a:r>
              <a:rPr lang="es-AR" cap="all" dirty="0" smtClean="0"/>
              <a:t> </a:t>
            </a:r>
            <a:r>
              <a:rPr lang="es-AR" cap="all" dirty="0" err="1" smtClean="0"/>
              <a:t>pictogram</a:t>
            </a:r>
            <a:endParaRPr lang="es-AR" cap="all" dirty="0"/>
          </a:p>
        </p:txBody>
      </p:sp>
      <p:sp>
        <p:nvSpPr>
          <p:cNvPr id="13" name="12 Rectángulo"/>
          <p:cNvSpPr/>
          <p:nvPr/>
        </p:nvSpPr>
        <p:spPr>
          <a:xfrm>
            <a:off x="577463" y="2851675"/>
            <a:ext cx="7985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They are for use on a signboard or illuminated sign (e.g. the trefoil </a:t>
            </a:r>
            <a:r>
              <a:rPr lang="en-US" sz="1600" dirty="0" err="1" smtClean="0"/>
              <a:t>ionising</a:t>
            </a:r>
            <a:r>
              <a:rPr lang="en-US" sz="1600" dirty="0" smtClean="0"/>
              <a:t> radiation warning sign)</a:t>
            </a:r>
            <a:endParaRPr lang="es-AR" sz="1600" dirty="0"/>
          </a:p>
        </p:txBody>
      </p:sp>
      <p:sp>
        <p:nvSpPr>
          <p:cNvPr id="15" name="14 Rectángulo"/>
          <p:cNvSpPr/>
          <p:nvPr/>
        </p:nvSpPr>
        <p:spPr>
          <a:xfrm>
            <a:off x="3283630" y="437985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u="sng" cap="all" dirty="0" err="1" smtClean="0"/>
              <a:t>regulations</a:t>
            </a:r>
            <a:endParaRPr lang="es-AR" u="sng" cap="all" dirty="0"/>
          </a:p>
        </p:txBody>
      </p:sp>
    </p:spTree>
    <p:extLst>
      <p:ext uri="{BB962C8B-B14F-4D97-AF65-F5344CB8AC3E}">
        <p14:creationId xmlns:p14="http://schemas.microsoft.com/office/powerpoint/2010/main" val="1140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34022" y="642285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cap="all" dirty="0" err="1" smtClean="0"/>
              <a:t>acoustic</a:t>
            </a:r>
            <a:r>
              <a:rPr lang="es-AR" cap="all" dirty="0" smtClean="0"/>
              <a:t> </a:t>
            </a:r>
            <a:r>
              <a:rPr lang="es-AR" cap="all" dirty="0" err="1" smtClean="0"/>
              <a:t>signal</a:t>
            </a:r>
            <a:endParaRPr lang="es-AR" cap="all" dirty="0"/>
          </a:p>
        </p:txBody>
      </p:sp>
      <p:sp>
        <p:nvSpPr>
          <p:cNvPr id="3" name="2 Rectángulo"/>
          <p:cNvSpPr/>
          <p:nvPr/>
        </p:nvSpPr>
        <p:spPr>
          <a:xfrm>
            <a:off x="785305" y="1018406"/>
            <a:ext cx="7733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A sound signal which is transmitted without the use of a human or artificial voice. </a:t>
            </a:r>
            <a:r>
              <a:rPr lang="es-AR" sz="1600" dirty="0" smtClean="0"/>
              <a:t>(</a:t>
            </a:r>
            <a:r>
              <a:rPr lang="es-AR" sz="1600" dirty="0" err="1" smtClean="0"/>
              <a:t>e.g</a:t>
            </a:r>
            <a:r>
              <a:rPr lang="es-AR" sz="1600" dirty="0" smtClean="0"/>
              <a:t>.  a </a:t>
            </a:r>
            <a:r>
              <a:rPr lang="es-AR" sz="1600" dirty="0" err="1" smtClean="0"/>
              <a:t>fire</a:t>
            </a:r>
            <a:r>
              <a:rPr lang="es-AR" sz="1600" dirty="0" smtClean="0"/>
              <a:t> </a:t>
            </a:r>
            <a:r>
              <a:rPr lang="es-AR" sz="1600" dirty="0" err="1" smtClean="0"/>
              <a:t>alarm</a:t>
            </a:r>
            <a:r>
              <a:rPr lang="es-AR" sz="1600" dirty="0" smtClean="0"/>
              <a:t>)</a:t>
            </a:r>
            <a:endParaRPr lang="es-AR" sz="1600" dirty="0"/>
          </a:p>
        </p:txBody>
      </p:sp>
      <p:sp>
        <p:nvSpPr>
          <p:cNvPr id="4" name="3 Rectángulo"/>
          <p:cNvSpPr/>
          <p:nvPr/>
        </p:nvSpPr>
        <p:spPr>
          <a:xfrm>
            <a:off x="310474" y="2176367"/>
            <a:ext cx="3045449" cy="456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cap="all" dirty="0" smtClean="0"/>
              <a:t>verbal </a:t>
            </a:r>
            <a:r>
              <a:rPr lang="es-AR" cap="all" dirty="0" err="1" smtClean="0"/>
              <a:t>communication</a:t>
            </a:r>
            <a:endParaRPr lang="es-AR" cap="all" dirty="0"/>
          </a:p>
        </p:txBody>
      </p:sp>
      <p:sp>
        <p:nvSpPr>
          <p:cNvPr id="5" name="4 Rectángulo"/>
          <p:cNvSpPr/>
          <p:nvPr/>
        </p:nvSpPr>
        <p:spPr>
          <a:xfrm>
            <a:off x="791132" y="2633352"/>
            <a:ext cx="6906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A predetermined spoken message communicated by a human or artificial voice.</a:t>
            </a:r>
            <a:endParaRPr lang="es-AR" sz="1600" dirty="0"/>
          </a:p>
        </p:txBody>
      </p:sp>
      <p:sp>
        <p:nvSpPr>
          <p:cNvPr id="6" name="5 Rectángulo"/>
          <p:cNvSpPr/>
          <p:nvPr/>
        </p:nvSpPr>
        <p:spPr>
          <a:xfrm>
            <a:off x="369759" y="3729519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cap="all" dirty="0" err="1" smtClean="0"/>
              <a:t>hand</a:t>
            </a:r>
            <a:r>
              <a:rPr lang="es-AR" cap="all" dirty="0" smtClean="0"/>
              <a:t> </a:t>
            </a:r>
            <a:r>
              <a:rPr lang="es-AR" cap="all" dirty="0" err="1" smtClean="0"/>
              <a:t>signal</a:t>
            </a:r>
            <a:endParaRPr lang="es-AR" cap="all" dirty="0"/>
          </a:p>
        </p:txBody>
      </p:sp>
      <p:sp>
        <p:nvSpPr>
          <p:cNvPr id="7" name="6 Rectángulo"/>
          <p:cNvSpPr/>
          <p:nvPr/>
        </p:nvSpPr>
        <p:spPr>
          <a:xfrm>
            <a:off x="785305" y="4098851"/>
            <a:ext cx="741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A movement or position of the arms or hands giving a </a:t>
            </a:r>
            <a:r>
              <a:rPr lang="en-US" sz="1600" dirty="0" err="1" smtClean="0"/>
              <a:t>recognised</a:t>
            </a:r>
            <a:r>
              <a:rPr lang="en-US" sz="1600" dirty="0" smtClean="0"/>
              <a:t> signal and guiding people who are carrying out maneuvers which are a hazard or danger to people.</a:t>
            </a:r>
            <a:endParaRPr lang="es-AR" sz="1600" dirty="0"/>
          </a:p>
        </p:txBody>
      </p:sp>
      <p:pic>
        <p:nvPicPr>
          <p:cNvPr id="20482" name="Picture 2" descr="Understanding Crane Hand Signals for Overhead Crane Operation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/>
          <a:stretch/>
        </p:blipFill>
        <p:spPr bwMode="auto">
          <a:xfrm>
            <a:off x="2223453" y="4869160"/>
            <a:ext cx="4067175" cy="15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72438" y="670985"/>
            <a:ext cx="3365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WHAT IS A SAFETY SIGN?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214237" y="1412776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 smtClean="0"/>
              <a:t>A </a:t>
            </a:r>
            <a:r>
              <a:rPr lang="en-US" u="sng" dirty="0"/>
              <a:t>safety and/or health sign </a:t>
            </a:r>
            <a:r>
              <a:rPr lang="en-US" dirty="0"/>
              <a:t>is defined as </a:t>
            </a:r>
            <a:r>
              <a:rPr lang="en-US" i="1" dirty="0"/>
              <a:t>‘information or instruction about health and safety at work on a </a:t>
            </a:r>
            <a:r>
              <a:rPr lang="en-US" i="1" u="sng" dirty="0"/>
              <a:t>signboard</a:t>
            </a:r>
            <a:r>
              <a:rPr lang="en-US" i="1" dirty="0"/>
              <a:t>, a </a:t>
            </a:r>
            <a:r>
              <a:rPr lang="en-US" i="1" dirty="0" err="1"/>
              <a:t>colour</a:t>
            </a:r>
            <a:r>
              <a:rPr lang="en-US" i="1" dirty="0"/>
              <a:t>, an </a:t>
            </a:r>
            <a:r>
              <a:rPr lang="en-US" i="1" u="sng" dirty="0"/>
              <a:t>illuminated sign </a:t>
            </a:r>
            <a:r>
              <a:rPr lang="en-US" i="1" dirty="0"/>
              <a:t>or </a:t>
            </a:r>
            <a:r>
              <a:rPr lang="en-US" i="1" u="sng" dirty="0"/>
              <a:t>acoustic signal</a:t>
            </a:r>
            <a:r>
              <a:rPr lang="en-US" i="1" dirty="0"/>
              <a:t>, a </a:t>
            </a:r>
            <a:r>
              <a:rPr lang="en-US" i="1" u="sng" dirty="0"/>
              <a:t>verbal communication or hand signal</a:t>
            </a:r>
            <a:r>
              <a:rPr lang="en-US" i="1" dirty="0"/>
              <a:t>.’</a:t>
            </a:r>
            <a:endParaRPr lang="es-AR" i="1" dirty="0"/>
          </a:p>
        </p:txBody>
      </p:sp>
      <p:pic>
        <p:nvPicPr>
          <p:cNvPr id="3074" name="Picture 2" descr="General Health &amp; Safety Signs - Electro Graph U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9494" r="5590" b="5454"/>
          <a:stretch/>
        </p:blipFill>
        <p:spPr bwMode="auto">
          <a:xfrm>
            <a:off x="251520" y="1071096"/>
            <a:ext cx="4962717" cy="532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7544" y="476672"/>
            <a:ext cx="5760640" cy="166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/>
              <a:t>Each category has its own specific </a:t>
            </a:r>
            <a:r>
              <a:rPr lang="en-US" dirty="0" err="1"/>
              <a:t>colour</a:t>
            </a:r>
            <a:r>
              <a:rPr lang="en-US" dirty="0"/>
              <a:t> and sign shape that remains consistent around the world as per safety regulations.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2059404" y="2474946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/>
              <a:t>By getting to know the key characteristics of each type of symbol, you’ll be able to easily identify whether a sign is asking you to stop doing something, start doing something, take precautions, or advising you of emergency equipment or facilities.</a:t>
            </a:r>
            <a:endParaRPr lang="es-AR" dirty="0"/>
          </a:p>
        </p:txBody>
      </p:sp>
      <p:pic>
        <p:nvPicPr>
          <p:cNvPr id="2058" name="Picture 10" descr="Health and safety sign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4" t="23870" r="38922" b="55771"/>
          <a:stretch/>
        </p:blipFill>
        <p:spPr bwMode="auto">
          <a:xfrm rot="1037824">
            <a:off x="6325245" y="862132"/>
            <a:ext cx="1558900" cy="141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ealth and safety sign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46292" r="38781" b="33349"/>
          <a:stretch/>
        </p:blipFill>
        <p:spPr bwMode="auto">
          <a:xfrm rot="239170">
            <a:off x="358786" y="2388055"/>
            <a:ext cx="1163782" cy="105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ealth and safety sign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30591" r="59081" b="39067"/>
          <a:stretch/>
        </p:blipFill>
        <p:spPr bwMode="auto">
          <a:xfrm>
            <a:off x="7755505" y="2872881"/>
            <a:ext cx="1163782" cy="1572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ealth and safety sign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6" t="1040" r="38520" b="77387"/>
          <a:stretch/>
        </p:blipFill>
        <p:spPr bwMode="auto">
          <a:xfrm>
            <a:off x="1691680" y="4941168"/>
            <a:ext cx="1163782" cy="1117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ealth and safety sign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9" t="46482" r="21407" b="33159"/>
          <a:stretch/>
        </p:blipFill>
        <p:spPr bwMode="auto">
          <a:xfrm rot="1037824">
            <a:off x="6280936" y="5363830"/>
            <a:ext cx="1163782" cy="105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92006"/>
            <a:ext cx="338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es-AR" b="1" cap="all" dirty="0"/>
              <a:t>Safety </a:t>
            </a:r>
            <a:r>
              <a:rPr lang="es-AR" b="1" cap="all" dirty="0" err="1"/>
              <a:t>Sign</a:t>
            </a:r>
            <a:r>
              <a:rPr lang="es-AR" b="1" cap="all" dirty="0"/>
              <a:t> </a:t>
            </a:r>
            <a:r>
              <a:rPr lang="es-AR" b="1" cap="all" dirty="0" err="1"/>
              <a:t>Composition</a:t>
            </a:r>
            <a:endParaRPr lang="es-AR" b="1" cap="all" dirty="0"/>
          </a:p>
        </p:txBody>
      </p:sp>
      <p:sp>
        <p:nvSpPr>
          <p:cNvPr id="3" name="2 Rectángulo"/>
          <p:cNvSpPr/>
          <p:nvPr/>
        </p:nvSpPr>
        <p:spPr>
          <a:xfrm>
            <a:off x="755576" y="661338"/>
            <a:ext cx="772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Safety signs are usually composed of at least one of three parts</a:t>
            </a:r>
            <a:r>
              <a:rPr lang="en-US" dirty="0" smtClean="0"/>
              <a:t>: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95536" y="1312149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1. The</a:t>
            </a:r>
            <a:r>
              <a:rPr lang="en-US" sz="1600" dirty="0"/>
              <a:t> </a:t>
            </a:r>
            <a:r>
              <a:rPr lang="en-US" sz="1600" b="1" u="sng" dirty="0"/>
              <a:t>signal word</a:t>
            </a:r>
            <a:r>
              <a:rPr lang="en-US" sz="1600" dirty="0"/>
              <a:t> is the term used to indicate a hazard's degree of severity. These words (such as "danger", "warning", and "caution") are usually association with certain colors (red, orange, and yellow respectively).</a:t>
            </a:r>
            <a:endParaRPr lang="es-AR" sz="1600" dirty="0"/>
          </a:p>
        </p:txBody>
      </p:sp>
      <p:pic>
        <p:nvPicPr>
          <p:cNvPr id="5" name="Imagen 22">
            <a:extLst>
              <a:ext uri="{FF2B5EF4-FFF2-40B4-BE49-F238E27FC236}">
                <a16:creationId xmlns:a16="http://schemas.microsoft.com/office/drawing/2014/main" xmlns="" id="{561C0326-D783-4ED8-8828-A6C6F4BD4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619" y="2116434"/>
            <a:ext cx="3460172" cy="79208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74135" y="306896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2. The</a:t>
            </a:r>
            <a:r>
              <a:rPr lang="en-US" sz="1600" dirty="0"/>
              <a:t> </a:t>
            </a:r>
            <a:r>
              <a:rPr lang="en-US" sz="1600" b="1" u="sng" dirty="0"/>
              <a:t>message panel</a:t>
            </a:r>
            <a:r>
              <a:rPr lang="en-US" sz="1600" dirty="0"/>
              <a:t> is the portion of the sign used to identify the hazard and indicate how to avoid it. These descriptions also have standards linked to specified colors for different situations.</a:t>
            </a:r>
            <a:endParaRPr lang="es-AR" sz="1600" dirty="0"/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xmlns="" id="{6ECB0895-A2D6-41B7-A758-15809090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005064"/>
            <a:ext cx="2952329" cy="83051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396605" y="486916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3. Some </a:t>
            </a:r>
            <a:r>
              <a:rPr lang="en-US" sz="1600" dirty="0"/>
              <a:t>signs include a </a:t>
            </a:r>
            <a:r>
              <a:rPr lang="en-US" sz="1600" b="1" u="sng" dirty="0"/>
              <a:t>symbol or pictorial</a:t>
            </a:r>
            <a:r>
              <a:rPr lang="en-US" sz="1600" dirty="0"/>
              <a:t> which is associated with a specific signal word or hazard. These give a visual indication of the hazard that is recognizable and universally understood.</a:t>
            </a:r>
            <a:endParaRPr lang="es-AR" sz="1600" dirty="0"/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B9E4E4AE-E5F5-4BE1-B0A3-C0FF7F529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672" y="5690772"/>
            <a:ext cx="2492972" cy="7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9592" y="1124743"/>
            <a:ext cx="7776864" cy="166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 smtClean="0"/>
              <a:t>It’s a sign which provides information or instructions by a combination of shape, </a:t>
            </a:r>
            <a:r>
              <a:rPr lang="en-US" dirty="0" err="1" smtClean="0"/>
              <a:t>colour</a:t>
            </a:r>
            <a:r>
              <a:rPr lang="en-US" dirty="0" smtClean="0"/>
              <a:t> and a symbol or pictogram which is rendered visible by lighting of sufficient intensity. Signboards can be of the following types: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611560" y="645274"/>
            <a:ext cx="307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dirty="0" smtClean="0"/>
              <a:t>WHAT IS A </a:t>
            </a:r>
            <a:r>
              <a:rPr lang="en-US" b="1" i="1" u="sng" cap="all" dirty="0" smtClean="0"/>
              <a:t>Signboard</a:t>
            </a:r>
            <a:r>
              <a:rPr lang="en-US" b="1" i="1" dirty="0" smtClean="0"/>
              <a:t> ?</a:t>
            </a:r>
            <a:r>
              <a:rPr lang="en-US" dirty="0" smtClean="0"/>
              <a:t> 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1547664" y="3284984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AR" dirty="0" err="1"/>
              <a:t>Prohibition</a:t>
            </a:r>
            <a:endParaRPr lang="es-AR" dirty="0"/>
          </a:p>
          <a:p>
            <a:pPr marL="285750" indent="-28575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AR" dirty="0" err="1" smtClean="0"/>
              <a:t>Warning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5047100" y="3284984"/>
            <a:ext cx="1853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AR" dirty="0" err="1" smtClean="0"/>
              <a:t>Mandatory</a:t>
            </a:r>
            <a:endParaRPr lang="es-AR" dirty="0" smtClean="0"/>
          </a:p>
          <a:p>
            <a:pPr marL="285750" indent="-28575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AR" dirty="0" err="1" smtClean="0"/>
              <a:t>Emergency</a:t>
            </a:r>
            <a:endParaRPr lang="es-AR" dirty="0"/>
          </a:p>
        </p:txBody>
      </p:sp>
      <p:pic>
        <p:nvPicPr>
          <p:cNvPr id="8" name="Picture 2" descr="Prohibition signs set safety information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t="33298" r="5272" b="40532"/>
          <a:stretch/>
        </p:blipFill>
        <p:spPr bwMode="auto">
          <a:xfrm>
            <a:off x="751697" y="4878990"/>
            <a:ext cx="2119519" cy="10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arning Signs | Warning signs, Art, Online 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 r="34225"/>
          <a:stretch/>
        </p:blipFill>
        <p:spPr bwMode="auto">
          <a:xfrm>
            <a:off x="2871216" y="4941168"/>
            <a:ext cx="2175884" cy="9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eñales De Obligación, De Salud Y De Las Señales De Seguridad De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5119418" y="4757122"/>
            <a:ext cx="1743542" cy="1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Green Safety Sign. Vector Emergency Exit Signs Set On Green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9" t="75000" r="1718" b="1837"/>
          <a:stretch/>
        </p:blipFill>
        <p:spPr bwMode="auto">
          <a:xfrm>
            <a:off x="7016393" y="4804121"/>
            <a:ext cx="1746448" cy="11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2419"/>
              </p:ext>
            </p:extLst>
          </p:nvPr>
        </p:nvGraphicFramePr>
        <p:xfrm>
          <a:off x="251520" y="764704"/>
          <a:ext cx="842493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/>
                <a:gridCol w="2106234"/>
                <a:gridCol w="2106234"/>
                <a:gridCol w="210623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755576" y="1772816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/>
              <a:t>RED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2699792" y="1530637"/>
            <a:ext cx="1600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dirty="0" err="1"/>
              <a:t>Prohibition</a:t>
            </a:r>
            <a:r>
              <a:rPr lang="es-AR" b="1" dirty="0"/>
              <a:t>/</a:t>
            </a:r>
            <a:r>
              <a:rPr lang="es-AR" b="1" dirty="0" err="1"/>
              <a:t>Danger</a:t>
            </a:r>
            <a:r>
              <a:rPr lang="es-AR" b="1" dirty="0"/>
              <a:t> </a:t>
            </a:r>
            <a:r>
              <a:rPr lang="es-AR" b="1" dirty="0" err="1"/>
              <a:t>alarm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4863899" y="1530637"/>
            <a:ext cx="1495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Dangerous </a:t>
            </a:r>
            <a:r>
              <a:rPr lang="en-US" b="1" dirty="0" err="1"/>
              <a:t>behaviour</a:t>
            </a:r>
            <a:r>
              <a:rPr lang="en-US" b="1" dirty="0"/>
              <a:t>; </a:t>
            </a:r>
            <a:endParaRPr lang="en-US" b="1" dirty="0" smtClean="0"/>
          </a:p>
          <a:p>
            <a:pPr algn="ctr"/>
            <a:r>
              <a:rPr lang="en-US" b="1" dirty="0" smtClean="0"/>
              <a:t>stop</a:t>
            </a:r>
            <a:r>
              <a:rPr lang="en-US" b="1" dirty="0"/>
              <a:t>; shutdown; </a:t>
            </a:r>
            <a:endParaRPr lang="en-US" b="1" dirty="0" smtClean="0"/>
          </a:p>
          <a:p>
            <a:pPr algn="ctr"/>
            <a:r>
              <a:rPr lang="en-US" b="1" dirty="0" smtClean="0"/>
              <a:t>emergency </a:t>
            </a:r>
            <a:r>
              <a:rPr lang="en-US" b="1" dirty="0"/>
              <a:t>cut-out </a:t>
            </a:r>
            <a:endParaRPr lang="en-US" b="1" dirty="0" smtClean="0"/>
          </a:p>
          <a:p>
            <a:pPr algn="ctr"/>
            <a:r>
              <a:rPr lang="en-US" b="1" dirty="0" smtClean="0"/>
              <a:t>devices</a:t>
            </a:r>
            <a:r>
              <a:rPr lang="en-US" b="1" dirty="0"/>
              <a:t>; evacuate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6804248" y="1530637"/>
            <a:ext cx="1637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Round shape; black pictogram on white background; red edging and diagonal line; red part to be at least 35% of the area of the sign</a:t>
            </a:r>
            <a:endParaRPr lang="es-AR" dirty="0"/>
          </a:p>
        </p:txBody>
      </p:sp>
      <p:pic>
        <p:nvPicPr>
          <p:cNvPr id="4098" name="Picture 2" descr="https://www.stocksigns.co.uk/wp-content/uploads/2010/09/no-smoking-prohib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381809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840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1" t="27580" r="28272" b="10714"/>
          <a:stretch/>
        </p:blipFill>
        <p:spPr bwMode="auto">
          <a:xfrm>
            <a:off x="1310355" y="116632"/>
            <a:ext cx="6336704" cy="656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91359"/>
              </p:ext>
            </p:extLst>
          </p:nvPr>
        </p:nvGraphicFramePr>
        <p:xfrm>
          <a:off x="251520" y="764704"/>
          <a:ext cx="849694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708"/>
                <a:gridCol w="2128708"/>
                <a:gridCol w="2128708"/>
                <a:gridCol w="2110821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COLOUR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MEANING OR PURPOSE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INSTRUCTION</a:t>
                      </a:r>
                      <a:r>
                        <a:rPr lang="es-AR" sz="1600" baseline="0" dirty="0" smtClean="0"/>
                        <a:t> &amp; INFORMATION</a:t>
                      </a:r>
                      <a:endParaRPr lang="es-A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/>
                        <a:t>INTRINSIC FEATURES</a:t>
                      </a:r>
                      <a:endParaRPr lang="es-AR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74384" y="285769"/>
            <a:ext cx="4155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SAFETY SIGNS AND THEIR MEANINGS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611560" y="1533391"/>
            <a:ext cx="1373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YELLOW </a:t>
            </a:r>
            <a:r>
              <a:rPr lang="es-AR" b="1" dirty="0" err="1"/>
              <a:t>or</a:t>
            </a:r>
            <a:r>
              <a:rPr lang="es-AR" b="1" dirty="0"/>
              <a:t> AMBER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2962111" y="1558730"/>
            <a:ext cx="105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err="1"/>
              <a:t>Warning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4603331" y="1558730"/>
            <a:ext cx="1840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Be careful; take precautions; examine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6660232" y="1466397"/>
            <a:ext cx="2043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Triangular shape; black pictogram on yellow background with black edging; yellow part to be at least 50% of the area of the sign</a:t>
            </a:r>
            <a:endParaRPr lang="es-AR" dirty="0"/>
          </a:p>
        </p:txBody>
      </p:sp>
      <p:pic>
        <p:nvPicPr>
          <p:cNvPr id="6146" name="Picture 2" descr="https://www.stocksigns.co.uk/wp-content/uploads/2010/09/haz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6" y="4051720"/>
            <a:ext cx="4704774" cy="16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t="39565" r="33068" b="6250"/>
          <a:stretch/>
        </p:blipFill>
        <p:spPr bwMode="auto">
          <a:xfrm>
            <a:off x="1219320" y="427376"/>
            <a:ext cx="483315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t="11310" r="50697" b="73313"/>
          <a:stretch/>
        </p:blipFill>
        <p:spPr bwMode="auto">
          <a:xfrm>
            <a:off x="6052472" y="425624"/>
            <a:ext cx="1503552" cy="15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7" t="11310" r="33068" b="73313"/>
          <a:stretch/>
        </p:blipFill>
        <p:spPr bwMode="auto">
          <a:xfrm>
            <a:off x="5972012" y="1939544"/>
            <a:ext cx="1584012" cy="163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6" t="26398" r="32855" b="59844"/>
          <a:stretch/>
        </p:blipFill>
        <p:spPr bwMode="auto">
          <a:xfrm>
            <a:off x="5950679" y="3576529"/>
            <a:ext cx="1605345" cy="144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0" t="26398" r="42626" b="59844"/>
          <a:stretch/>
        </p:blipFill>
        <p:spPr bwMode="auto">
          <a:xfrm>
            <a:off x="4459680" y="4649266"/>
            <a:ext cx="1471496" cy="142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2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345</TotalTime>
  <Words>657</Words>
  <Application>Microsoft Office PowerPoint</Application>
  <PresentationFormat>Presentación en pantalla (4:3)</PresentationFormat>
  <Paragraphs>90</Paragraphs>
  <Slides>20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Paja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pc</cp:lastModifiedBy>
  <cp:revision>26</cp:revision>
  <cp:lastPrinted>2020-05-25T23:17:44Z</cp:lastPrinted>
  <dcterms:created xsi:type="dcterms:W3CDTF">2020-05-25T19:58:42Z</dcterms:created>
  <dcterms:modified xsi:type="dcterms:W3CDTF">2021-06-23T19:39:24Z</dcterms:modified>
</cp:coreProperties>
</file>