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9" r:id="rId4"/>
    <p:sldId id="268" r:id="rId5"/>
    <p:sldId id="272" r:id="rId6"/>
    <p:sldId id="298" r:id="rId7"/>
    <p:sldId id="259" r:id="rId8"/>
    <p:sldId id="263" r:id="rId9"/>
    <p:sldId id="299" r:id="rId10"/>
    <p:sldId id="294" r:id="rId11"/>
    <p:sldId id="295" r:id="rId12"/>
    <p:sldId id="267" r:id="rId13"/>
    <p:sldId id="269" r:id="rId14"/>
    <p:sldId id="288" r:id="rId15"/>
    <p:sldId id="270" r:id="rId16"/>
    <p:sldId id="279" r:id="rId17"/>
    <p:sldId id="296" r:id="rId18"/>
    <p:sldId id="278" r:id="rId19"/>
    <p:sldId id="297" r:id="rId20"/>
    <p:sldId id="290" r:id="rId21"/>
    <p:sldId id="291"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62" autoAdjust="0"/>
    <p:restoredTop sz="94660"/>
  </p:normalViewPr>
  <p:slideViewPr>
    <p:cSldViewPr snapToGrid="0">
      <p:cViewPr varScale="1">
        <p:scale>
          <a:sx n="73" d="100"/>
          <a:sy n="73" d="100"/>
        </p:scale>
        <p:origin x="39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113622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152001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362348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121245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125484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364734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125289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144339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40023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54222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2E71DC8-6BBE-4A06-B9E8-C21B8E1D6EC9}" type="datetimeFigureOut">
              <a:rPr lang="es-ES" smtClean="0"/>
              <a:pPr/>
              <a:t>13/06/2023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32FC7CD-37E2-42A7-BD99-47A0A263EF15}" type="slidenum">
              <a:rPr lang="es-ES" smtClean="0"/>
              <a:pPr/>
              <a:t>‹Nº›</a:t>
            </a:fld>
            <a:endParaRPr lang="es-ES"/>
          </a:p>
        </p:txBody>
      </p:sp>
    </p:spTree>
    <p:extLst>
      <p:ext uri="{BB962C8B-B14F-4D97-AF65-F5344CB8AC3E}">
        <p14:creationId xmlns:p14="http://schemas.microsoft.com/office/powerpoint/2010/main" val="38820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71DC8-6BBE-4A06-B9E8-C21B8E1D6EC9}" type="datetimeFigureOut">
              <a:rPr lang="es-ES" smtClean="0"/>
              <a:pPr/>
              <a:t>13/06/2023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FC7CD-37E2-42A7-BD99-47A0A263EF15}" type="slidenum">
              <a:rPr lang="es-ES" smtClean="0"/>
              <a:pPr/>
              <a:t>‹Nº›</a:t>
            </a:fld>
            <a:endParaRPr lang="es-ES"/>
          </a:p>
        </p:txBody>
      </p:sp>
    </p:spTree>
    <p:extLst>
      <p:ext uri="{BB962C8B-B14F-4D97-AF65-F5344CB8AC3E}">
        <p14:creationId xmlns:p14="http://schemas.microsoft.com/office/powerpoint/2010/main" val="46691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fip.gob.ar/pagoTransferenciaBancaria/impuesto-renta-financiera/concepto.asp"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bito.com/economia/renta-financiera/que-se-debe-pagar-y-que-no-el-impuesto-la-n5177247" TargetMode="External"/><Relationship Id="rId2" Type="http://schemas.openxmlformats.org/officeDocument/2006/relationships/hyperlink" Target="https://www.afip.gob.ar/impuesto-cedular/definiciones/determinacion.asp" TargetMode="External"/><Relationship Id="rId1" Type="http://schemas.openxmlformats.org/officeDocument/2006/relationships/slideLayout" Target="../slideLayouts/slideLayout7.xml"/><Relationship Id="rId4" Type="http://schemas.openxmlformats.org/officeDocument/2006/relationships/hyperlink" Target="https://calim.com.ar/impuesto-cedular-2022/"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afip.gob.ar/gananciasYBienes/bienes-personales/conceptos-basicos/que-es.asp"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afip.gob.ar/gananciasYBienes/ganancia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fip.gob.ar/gananciasYBienes/bienes-personales/declaracion-jurada/informativa.asp"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135928"/>
          </a:xfrm>
        </p:spPr>
        <p:txBody>
          <a:bodyPr/>
          <a:lstStyle/>
          <a:p>
            <a:r>
              <a:rPr lang="es-ES" dirty="0"/>
              <a:t>GANANCIAS 4º CATEGORÍA</a:t>
            </a:r>
          </a:p>
        </p:txBody>
      </p:sp>
      <p:sp>
        <p:nvSpPr>
          <p:cNvPr id="3" name="Subtítulo 2"/>
          <p:cNvSpPr>
            <a:spLocks noGrp="1"/>
          </p:cNvSpPr>
          <p:nvPr>
            <p:ph type="subTitle" idx="1"/>
          </p:nvPr>
        </p:nvSpPr>
        <p:spPr>
          <a:xfrm>
            <a:off x="1524000" y="2992438"/>
            <a:ext cx="9144000" cy="1655762"/>
          </a:xfrm>
        </p:spPr>
        <p:txBody>
          <a:bodyPr>
            <a:normAutofit/>
          </a:bodyPr>
          <a:lstStyle/>
          <a:p>
            <a:r>
              <a:rPr lang="es-ES" dirty="0"/>
              <a:t>RENTA DEL TRABAJO PERSONAL</a:t>
            </a:r>
          </a:p>
        </p:txBody>
      </p:sp>
    </p:spTree>
    <p:extLst>
      <p:ext uri="{BB962C8B-B14F-4D97-AF65-F5344CB8AC3E}">
        <p14:creationId xmlns:p14="http://schemas.microsoft.com/office/powerpoint/2010/main" val="216287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CFEA629-7891-430A-BBAC-18C54246D282}"/>
              </a:ext>
            </a:extLst>
          </p:cNvPr>
          <p:cNvSpPr txBox="1"/>
          <p:nvPr/>
        </p:nvSpPr>
        <p:spPr>
          <a:xfrm>
            <a:off x="3010486" y="759656"/>
            <a:ext cx="6133514" cy="461665"/>
          </a:xfrm>
          <a:prstGeom prst="rect">
            <a:avLst/>
          </a:prstGeom>
          <a:noFill/>
        </p:spPr>
        <p:txBody>
          <a:bodyPr wrap="square" rtlCol="0">
            <a:spAutoFit/>
          </a:bodyPr>
          <a:lstStyle/>
          <a:p>
            <a:r>
              <a:rPr lang="es-ES" sz="2400" dirty="0"/>
              <a:t>IMPUESTO CEDULAR O A LA RENTA FINANCIERA</a:t>
            </a:r>
            <a:endParaRPr lang="es-AR" sz="2400" dirty="0"/>
          </a:p>
        </p:txBody>
      </p:sp>
      <p:pic>
        <p:nvPicPr>
          <p:cNvPr id="3" name="Imagen 2"/>
          <p:cNvPicPr>
            <a:picLocks noChangeAspect="1"/>
          </p:cNvPicPr>
          <p:nvPr/>
        </p:nvPicPr>
        <p:blipFill>
          <a:blip r:embed="rId2"/>
          <a:stretch>
            <a:fillRect/>
          </a:stretch>
        </p:blipFill>
        <p:spPr>
          <a:xfrm>
            <a:off x="1552868" y="1539920"/>
            <a:ext cx="9048750" cy="1609725"/>
          </a:xfrm>
          <a:prstGeom prst="rect">
            <a:avLst/>
          </a:prstGeom>
        </p:spPr>
      </p:pic>
      <p:sp>
        <p:nvSpPr>
          <p:cNvPr id="5" name="CuadroTexto 4"/>
          <p:cNvSpPr txBox="1"/>
          <p:nvPr/>
        </p:nvSpPr>
        <p:spPr>
          <a:xfrm>
            <a:off x="2795452" y="4075611"/>
            <a:ext cx="5486400" cy="646331"/>
          </a:xfrm>
          <a:prstGeom prst="rect">
            <a:avLst/>
          </a:prstGeom>
          <a:noFill/>
        </p:spPr>
        <p:txBody>
          <a:bodyPr wrap="square" rtlCol="0">
            <a:spAutoFit/>
          </a:bodyPr>
          <a:lstStyle/>
          <a:p>
            <a:r>
              <a:rPr lang="es-AR" dirty="0">
                <a:hlinkClick r:id="rId3"/>
              </a:rPr>
              <a:t>https://</a:t>
            </a:r>
            <a:r>
              <a:rPr lang="es-AR" dirty="0" smtClean="0">
                <a:hlinkClick r:id="rId3"/>
              </a:rPr>
              <a:t>www.afip.gob.ar/pagoTransferenciaBancaria/impuesto-renta-financiera/concepto.asp</a:t>
            </a:r>
            <a:r>
              <a:rPr lang="es-AR" dirty="0" smtClean="0"/>
              <a:t> </a:t>
            </a:r>
            <a:endParaRPr lang="es-AR" dirty="0"/>
          </a:p>
        </p:txBody>
      </p:sp>
    </p:spTree>
    <p:extLst>
      <p:ext uri="{BB962C8B-B14F-4D97-AF65-F5344CB8AC3E}">
        <p14:creationId xmlns:p14="http://schemas.microsoft.com/office/powerpoint/2010/main" val="416897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4B1869-0304-427B-9970-28ADF72D1B84}"/>
              </a:ext>
            </a:extLst>
          </p:cNvPr>
          <p:cNvSpPr txBox="1"/>
          <p:nvPr/>
        </p:nvSpPr>
        <p:spPr>
          <a:xfrm>
            <a:off x="2218770" y="2501936"/>
            <a:ext cx="7318718" cy="369332"/>
          </a:xfrm>
          <a:prstGeom prst="rect">
            <a:avLst/>
          </a:prstGeom>
          <a:noFill/>
        </p:spPr>
        <p:txBody>
          <a:bodyPr wrap="square">
            <a:spAutoFit/>
          </a:bodyPr>
          <a:lstStyle/>
          <a:p>
            <a:r>
              <a:rPr lang="es-AR" dirty="0">
                <a:hlinkClick r:id="rId2"/>
              </a:rPr>
              <a:t>https://www.afip.gob.ar/impuesto-cedular/definiciones/determinacion.asp</a:t>
            </a:r>
            <a:r>
              <a:rPr lang="es-AR" dirty="0"/>
              <a:t> </a:t>
            </a:r>
          </a:p>
        </p:txBody>
      </p:sp>
      <p:sp>
        <p:nvSpPr>
          <p:cNvPr id="7" name="CuadroTexto 6">
            <a:extLst>
              <a:ext uri="{FF2B5EF4-FFF2-40B4-BE49-F238E27FC236}">
                <a16:creationId xmlns:a16="http://schemas.microsoft.com/office/drawing/2014/main" id="{C3A02BF5-65F0-4686-81CC-3E83ED18EA09}"/>
              </a:ext>
            </a:extLst>
          </p:cNvPr>
          <p:cNvSpPr txBox="1"/>
          <p:nvPr/>
        </p:nvSpPr>
        <p:spPr>
          <a:xfrm>
            <a:off x="2667000" y="3429000"/>
            <a:ext cx="6098344" cy="646331"/>
          </a:xfrm>
          <a:prstGeom prst="rect">
            <a:avLst/>
          </a:prstGeom>
          <a:noFill/>
        </p:spPr>
        <p:txBody>
          <a:bodyPr wrap="square">
            <a:spAutoFit/>
          </a:bodyPr>
          <a:lstStyle/>
          <a:p>
            <a:r>
              <a:rPr lang="es-AR" dirty="0">
                <a:hlinkClick r:id="rId3"/>
              </a:rPr>
              <a:t>https://www.ambito.com/economia/renta-financiera/que-se-debe-pagar-y-que-no-el-impuesto-la-n5177247</a:t>
            </a:r>
            <a:r>
              <a:rPr lang="es-AR" dirty="0"/>
              <a:t> </a:t>
            </a:r>
          </a:p>
        </p:txBody>
      </p:sp>
      <p:sp>
        <p:nvSpPr>
          <p:cNvPr id="6" name="CuadroTexto 5">
            <a:extLst>
              <a:ext uri="{FF2B5EF4-FFF2-40B4-BE49-F238E27FC236}">
                <a16:creationId xmlns:a16="http://schemas.microsoft.com/office/drawing/2014/main" id="{FFB6C8A3-8EE9-8BAF-2380-57BCB6D452C1}"/>
              </a:ext>
            </a:extLst>
          </p:cNvPr>
          <p:cNvSpPr txBox="1"/>
          <p:nvPr/>
        </p:nvSpPr>
        <p:spPr>
          <a:xfrm>
            <a:off x="2669344" y="1491745"/>
            <a:ext cx="6096000" cy="369332"/>
          </a:xfrm>
          <a:prstGeom prst="rect">
            <a:avLst/>
          </a:prstGeom>
          <a:noFill/>
        </p:spPr>
        <p:txBody>
          <a:bodyPr wrap="square">
            <a:spAutoFit/>
          </a:bodyPr>
          <a:lstStyle/>
          <a:p>
            <a:r>
              <a:rPr lang="es-AR" dirty="0">
                <a:hlinkClick r:id="rId4"/>
              </a:rPr>
              <a:t>https://calim.com.ar/impuesto-cedular-2022/</a:t>
            </a:r>
            <a:r>
              <a:rPr lang="es-AR" dirty="0"/>
              <a:t> </a:t>
            </a:r>
          </a:p>
        </p:txBody>
      </p:sp>
      <p:sp>
        <p:nvSpPr>
          <p:cNvPr id="4" name="CuadroTexto 3">
            <a:extLst>
              <a:ext uri="{FF2B5EF4-FFF2-40B4-BE49-F238E27FC236}">
                <a16:creationId xmlns:a16="http://schemas.microsoft.com/office/drawing/2014/main" id="{E5F2BBFB-F13C-556D-423A-661C064437B3}"/>
              </a:ext>
            </a:extLst>
          </p:cNvPr>
          <p:cNvSpPr txBox="1"/>
          <p:nvPr/>
        </p:nvSpPr>
        <p:spPr>
          <a:xfrm>
            <a:off x="3048000" y="424070"/>
            <a:ext cx="5393635" cy="400110"/>
          </a:xfrm>
          <a:prstGeom prst="rect">
            <a:avLst/>
          </a:prstGeom>
          <a:noFill/>
        </p:spPr>
        <p:txBody>
          <a:bodyPr wrap="square" rtlCol="0">
            <a:spAutoFit/>
          </a:bodyPr>
          <a:lstStyle/>
          <a:p>
            <a:r>
              <a:rPr lang="es-ES" sz="2000" u="sng" dirty="0"/>
              <a:t>MODIFICACIONES IMPUESTO CEDULAR 2021</a:t>
            </a:r>
            <a:endParaRPr lang="es-AR" sz="2000" u="sng" dirty="0"/>
          </a:p>
        </p:txBody>
      </p:sp>
    </p:spTree>
    <p:extLst>
      <p:ext uri="{BB962C8B-B14F-4D97-AF65-F5344CB8AC3E}">
        <p14:creationId xmlns:p14="http://schemas.microsoft.com/office/powerpoint/2010/main" val="313639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969673"/>
          </a:xfrm>
        </p:spPr>
        <p:txBody>
          <a:bodyPr/>
          <a:lstStyle/>
          <a:p>
            <a:r>
              <a:rPr lang="es-ES" dirty="0"/>
              <a:t>IMP. A LOS BS.PERSONALES</a:t>
            </a:r>
          </a:p>
        </p:txBody>
      </p:sp>
      <p:sp>
        <p:nvSpPr>
          <p:cNvPr id="3" name="Subtítulo 2"/>
          <p:cNvSpPr>
            <a:spLocks noGrp="1"/>
          </p:cNvSpPr>
          <p:nvPr>
            <p:ph type="subTitle" idx="1"/>
          </p:nvPr>
        </p:nvSpPr>
        <p:spPr>
          <a:xfrm>
            <a:off x="1524000" y="2923165"/>
            <a:ext cx="9144000" cy="1655762"/>
          </a:xfrm>
        </p:spPr>
        <p:txBody>
          <a:bodyPr>
            <a:normAutofit/>
          </a:bodyPr>
          <a:lstStyle/>
          <a:p>
            <a:r>
              <a:rPr lang="es-ES" b="1" u="sng" dirty="0"/>
              <a:t>Decreto 281/97 (T.O. Ley 23.966)</a:t>
            </a:r>
          </a:p>
          <a:p>
            <a:r>
              <a:rPr lang="es-ES" dirty="0">
                <a:hlinkClick r:id="rId2"/>
              </a:rPr>
              <a:t>https://www.afip.gob.ar/gananciasYBienes/bienes-personales/conceptos-basicos/que-es.asp</a:t>
            </a:r>
            <a:endParaRPr lang="es-ES" b="1" u="sng" dirty="0"/>
          </a:p>
        </p:txBody>
      </p:sp>
    </p:spTree>
    <p:extLst>
      <p:ext uri="{BB962C8B-B14F-4D97-AF65-F5344CB8AC3E}">
        <p14:creationId xmlns:p14="http://schemas.microsoft.com/office/powerpoint/2010/main" val="70393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92711" y="897515"/>
            <a:ext cx="10994735" cy="1540885"/>
          </a:xfrm>
          <a:prstGeom prst="rect">
            <a:avLst/>
          </a:prstGeom>
        </p:spPr>
      </p:pic>
      <p:pic>
        <p:nvPicPr>
          <p:cNvPr id="4" name="Imagen 3"/>
          <p:cNvPicPr>
            <a:picLocks noChangeAspect="1"/>
          </p:cNvPicPr>
          <p:nvPr/>
        </p:nvPicPr>
        <p:blipFill>
          <a:blip r:embed="rId3"/>
          <a:stretch>
            <a:fillRect/>
          </a:stretch>
        </p:blipFill>
        <p:spPr>
          <a:xfrm>
            <a:off x="460099" y="2770909"/>
            <a:ext cx="11015452" cy="1357746"/>
          </a:xfrm>
          <a:prstGeom prst="rect">
            <a:avLst/>
          </a:prstGeom>
        </p:spPr>
      </p:pic>
      <p:pic>
        <p:nvPicPr>
          <p:cNvPr id="6" name="Imagen 5"/>
          <p:cNvPicPr>
            <a:picLocks noChangeAspect="1"/>
          </p:cNvPicPr>
          <p:nvPr/>
        </p:nvPicPr>
        <p:blipFill>
          <a:blip r:embed="rId4"/>
          <a:stretch>
            <a:fillRect/>
          </a:stretch>
        </p:blipFill>
        <p:spPr>
          <a:xfrm>
            <a:off x="460099" y="4646219"/>
            <a:ext cx="11066992" cy="715489"/>
          </a:xfrm>
          <a:prstGeom prst="rect">
            <a:avLst/>
          </a:prstGeom>
        </p:spPr>
      </p:pic>
      <p:sp>
        <p:nvSpPr>
          <p:cNvPr id="3" name="Rectángulo 2"/>
          <p:cNvSpPr/>
          <p:nvPr/>
        </p:nvSpPr>
        <p:spPr>
          <a:xfrm>
            <a:off x="2767424" y="5694652"/>
            <a:ext cx="6778357" cy="830997"/>
          </a:xfrm>
          <a:prstGeom prst="rect">
            <a:avLst/>
          </a:prstGeom>
        </p:spPr>
        <p:txBody>
          <a:bodyPr wrap="square">
            <a:spAutoFit/>
          </a:bodyPr>
          <a:lstStyle/>
          <a:p>
            <a:r>
              <a:rPr lang="es-ES" sz="2400" dirty="0"/>
              <a:t>ES UNA FOTO AL 31/12 DE TODOS LOS BIENES QUE TENGA LA PERSONA FÍSICA O SUCESIÓN INDIVISA</a:t>
            </a:r>
          </a:p>
        </p:txBody>
      </p:sp>
    </p:spTree>
    <p:extLst>
      <p:ext uri="{BB962C8B-B14F-4D97-AF65-F5344CB8AC3E}">
        <p14:creationId xmlns:p14="http://schemas.microsoft.com/office/powerpoint/2010/main" val="305937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26826" y="1163782"/>
            <a:ext cx="10174449" cy="3546764"/>
          </a:xfrm>
          <a:prstGeom prst="rect">
            <a:avLst/>
          </a:prstGeom>
        </p:spPr>
      </p:pic>
    </p:spTree>
    <p:extLst>
      <p:ext uri="{BB962C8B-B14F-4D97-AF65-F5344CB8AC3E}">
        <p14:creationId xmlns:p14="http://schemas.microsoft.com/office/powerpoint/2010/main" val="256405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425003" y="450761"/>
            <a:ext cx="10928797" cy="5726202"/>
          </a:xfrm>
        </p:spPr>
        <p:txBody>
          <a:bodyPr>
            <a:normAutofit fontScale="92500" lnSpcReduction="10000"/>
          </a:bodyPr>
          <a:lstStyle/>
          <a:p>
            <a:pPr fontAlgn="base">
              <a:buNone/>
            </a:pPr>
            <a:r>
              <a:rPr lang="es-ES_tradnl" b="1" dirty="0"/>
              <a:t>Bienes alcanzados </a:t>
            </a:r>
            <a:r>
              <a:rPr lang="es-ES_tradnl" dirty="0"/>
              <a:t>Los activos gravados son: </a:t>
            </a:r>
          </a:p>
          <a:p>
            <a:pPr fontAlgn="base"/>
            <a:r>
              <a:rPr lang="es-ES_tradnl" dirty="0"/>
              <a:t>Inmuebles; </a:t>
            </a:r>
          </a:p>
          <a:p>
            <a:pPr fontAlgn="base"/>
            <a:r>
              <a:rPr lang="es-ES_tradnl" dirty="0"/>
              <a:t>Automóviles y otros rodados (la AFIP publica cada año la tabla de valores; a los cinco años de la adquisición quedan amortizados y fuera del alcance del impuesto); </a:t>
            </a:r>
          </a:p>
          <a:p>
            <a:pPr fontAlgn="base"/>
            <a:r>
              <a:rPr lang="es-ES_tradnl" dirty="0"/>
              <a:t>Naves y aeronaves</a:t>
            </a:r>
          </a:p>
          <a:p>
            <a:pPr fontAlgn="base"/>
            <a:r>
              <a:rPr lang="es-ES_tradnl" dirty="0"/>
              <a:t>Billetes (pesos o moneda extranjera)</a:t>
            </a:r>
          </a:p>
          <a:p>
            <a:pPr fontAlgn="base"/>
            <a:r>
              <a:rPr lang="es-ES_tradnl" dirty="0"/>
              <a:t>Cuentas corrientes bancarias</a:t>
            </a:r>
          </a:p>
          <a:p>
            <a:pPr fontAlgn="base"/>
            <a:r>
              <a:rPr lang="es-ES_tradnl" dirty="0"/>
              <a:t>Cuota partes de fondos comunes de inversión y otras inversiones no exentas; </a:t>
            </a:r>
          </a:p>
          <a:p>
            <a:pPr fontAlgn="base"/>
            <a:r>
              <a:rPr lang="es-ES_tradnl" dirty="0"/>
              <a:t>Obras de arte, Antigüedades</a:t>
            </a:r>
          </a:p>
          <a:p>
            <a:pPr fontAlgn="base"/>
            <a:r>
              <a:rPr lang="es-ES_tradnl" dirty="0"/>
              <a:t>Objetos del hogar (hay pautas específicas para declarar su valor, que tienen que ver con los montos correspondientes a otros bienes). </a:t>
            </a:r>
          </a:p>
          <a:p>
            <a:pPr fontAlgn="base"/>
            <a:r>
              <a:rPr lang="es-ES_tradnl" dirty="0"/>
              <a:t>En cuanto a la deuda del contribuyente (su pasivo), solo puede descontarse la correspondiente a compra de vivienda.</a:t>
            </a:r>
          </a:p>
          <a:p>
            <a:endParaRPr lang="es-ES_tradnl" dirty="0"/>
          </a:p>
        </p:txBody>
      </p:sp>
    </p:spTree>
    <p:extLst>
      <p:ext uri="{BB962C8B-B14F-4D97-AF65-F5344CB8AC3E}">
        <p14:creationId xmlns:p14="http://schemas.microsoft.com/office/powerpoint/2010/main" val="185608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90388" y="540521"/>
            <a:ext cx="9388448" cy="57910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63257" y="509451"/>
            <a:ext cx="9133293" cy="5634174"/>
          </a:xfrm>
          <a:prstGeom prst="rect">
            <a:avLst/>
          </a:prstGeom>
        </p:spPr>
      </p:pic>
    </p:spTree>
    <p:extLst>
      <p:ext uri="{BB962C8B-B14F-4D97-AF65-F5344CB8AC3E}">
        <p14:creationId xmlns:p14="http://schemas.microsoft.com/office/powerpoint/2010/main" val="332085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419973" y="914399"/>
            <a:ext cx="9466282" cy="47531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07959" y="1058091"/>
            <a:ext cx="9345741" cy="4533084"/>
          </a:xfrm>
          <a:prstGeom prst="rect">
            <a:avLst/>
          </a:prstGeom>
        </p:spPr>
      </p:pic>
    </p:spTree>
    <p:extLst>
      <p:ext uri="{BB962C8B-B14F-4D97-AF65-F5344CB8AC3E}">
        <p14:creationId xmlns:p14="http://schemas.microsoft.com/office/powerpoint/2010/main" val="74528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59416" y="1205345"/>
            <a:ext cx="8695415" cy="3817230"/>
          </a:xfrm>
          <a:prstGeom prst="rect">
            <a:avLst/>
          </a:prstGeom>
        </p:spPr>
      </p:pic>
      <p:sp>
        <p:nvSpPr>
          <p:cNvPr id="3" name="CuadroTexto 2">
            <a:extLst>
              <a:ext uri="{FF2B5EF4-FFF2-40B4-BE49-F238E27FC236}">
                <a16:creationId xmlns:a16="http://schemas.microsoft.com/office/drawing/2014/main" id="{EA8A76F6-F2E9-43F7-ABF3-F7F63CCA7805}"/>
              </a:ext>
            </a:extLst>
          </p:cNvPr>
          <p:cNvSpPr txBox="1"/>
          <p:nvPr/>
        </p:nvSpPr>
        <p:spPr>
          <a:xfrm>
            <a:off x="3048000" y="5592417"/>
            <a:ext cx="5459896" cy="369332"/>
          </a:xfrm>
          <a:prstGeom prst="rect">
            <a:avLst/>
          </a:prstGeom>
          <a:noFill/>
        </p:spPr>
        <p:txBody>
          <a:bodyPr wrap="square" rtlCol="0">
            <a:spAutoFit/>
          </a:bodyPr>
          <a:lstStyle/>
          <a:p>
            <a:r>
              <a:rPr lang="es-AR" dirty="0">
                <a:hlinkClick r:id="rId3"/>
              </a:rPr>
              <a:t>https://www.afip.gob.ar/gananciasYBienes/ganancias/</a:t>
            </a:r>
            <a:r>
              <a:rPr lang="es-AR" dirty="0"/>
              <a:t> </a:t>
            </a:r>
          </a:p>
        </p:txBody>
      </p:sp>
    </p:spTree>
    <p:extLst>
      <p:ext uri="{BB962C8B-B14F-4D97-AF65-F5344CB8AC3E}">
        <p14:creationId xmlns:p14="http://schemas.microsoft.com/office/powerpoint/2010/main" val="151442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43200" y="5377981"/>
            <a:ext cx="6096000" cy="646331"/>
          </a:xfrm>
          <a:prstGeom prst="rect">
            <a:avLst/>
          </a:prstGeom>
        </p:spPr>
        <p:txBody>
          <a:bodyPr>
            <a:spAutoFit/>
          </a:bodyPr>
          <a:lstStyle/>
          <a:p>
            <a:r>
              <a:rPr lang="es-ES" dirty="0">
                <a:hlinkClick r:id="rId2"/>
              </a:rPr>
              <a:t>https://www.afip.gob.ar/gananciasYBienes/bienes-personales/declaracion-jurada/informativa.asp</a:t>
            </a:r>
            <a:endParaRPr lang="es-ES" dirty="0"/>
          </a:p>
        </p:txBody>
      </p:sp>
      <p:pic>
        <p:nvPicPr>
          <p:cNvPr id="2" name="Imagen 1"/>
          <p:cNvPicPr>
            <a:picLocks noChangeAspect="1"/>
          </p:cNvPicPr>
          <p:nvPr/>
        </p:nvPicPr>
        <p:blipFill>
          <a:blip r:embed="rId3"/>
          <a:stretch>
            <a:fillRect/>
          </a:stretch>
        </p:blipFill>
        <p:spPr>
          <a:xfrm>
            <a:off x="1368470" y="819558"/>
            <a:ext cx="9115425" cy="3990975"/>
          </a:xfrm>
          <a:prstGeom prst="rect">
            <a:avLst/>
          </a:prstGeom>
        </p:spPr>
      </p:pic>
    </p:spTree>
    <p:extLst>
      <p:ext uri="{BB962C8B-B14F-4D97-AF65-F5344CB8AC3E}">
        <p14:creationId xmlns:p14="http://schemas.microsoft.com/office/powerpoint/2010/main" val="351422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47812" y="614362"/>
            <a:ext cx="9096375" cy="5629275"/>
          </a:xfrm>
          <a:prstGeom prst="rect">
            <a:avLst/>
          </a:prstGeom>
        </p:spPr>
      </p:pic>
    </p:spTree>
    <p:extLst>
      <p:ext uri="{BB962C8B-B14F-4D97-AF65-F5344CB8AC3E}">
        <p14:creationId xmlns:p14="http://schemas.microsoft.com/office/powerpoint/2010/main" val="266868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30583" y="248948"/>
            <a:ext cx="8145322" cy="5916325"/>
          </a:xfrm>
          <a:prstGeom prst="rect">
            <a:avLst/>
          </a:prstGeom>
        </p:spPr>
      </p:pic>
    </p:spTree>
    <p:extLst>
      <p:ext uri="{BB962C8B-B14F-4D97-AF65-F5344CB8AC3E}">
        <p14:creationId xmlns:p14="http://schemas.microsoft.com/office/powerpoint/2010/main" val="254222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73927" y="834013"/>
            <a:ext cx="6096000" cy="2862322"/>
          </a:xfrm>
          <a:prstGeom prst="rect">
            <a:avLst/>
          </a:prstGeom>
        </p:spPr>
        <p:txBody>
          <a:bodyPr>
            <a:spAutoFit/>
          </a:bodyPr>
          <a:lstStyle/>
          <a:p>
            <a:pPr fontAlgn="base"/>
            <a:r>
              <a:rPr lang="es-ES" b="1" dirty="0">
                <a:solidFill>
                  <a:srgbClr val="333333"/>
                </a:solidFill>
                <a:latin typeface="Open Sans"/>
              </a:rPr>
              <a:t>¿Qué deben saber los empleados en relación de dependencia?</a:t>
            </a:r>
          </a:p>
          <a:p>
            <a:pPr algn="just" fontAlgn="base"/>
            <a:endParaRPr lang="es-ES" dirty="0">
              <a:solidFill>
                <a:srgbClr val="666666"/>
              </a:solidFill>
              <a:latin typeface="Open Sans"/>
            </a:endParaRPr>
          </a:p>
          <a:p>
            <a:pPr algn="just" fontAlgn="base"/>
            <a:r>
              <a:rPr lang="es-ES" dirty="0">
                <a:solidFill>
                  <a:srgbClr val="666666"/>
                </a:solidFill>
                <a:latin typeface="Open Sans"/>
              </a:rPr>
              <a:t>A partir del período fiscal 2017, la obligación de utilizar el servicio </a:t>
            </a:r>
            <a:r>
              <a:rPr lang="es-ES" dirty="0" err="1">
                <a:solidFill>
                  <a:srgbClr val="666666"/>
                </a:solidFill>
                <a:latin typeface="Open Sans"/>
              </a:rPr>
              <a:t>SiRADIG</a:t>
            </a:r>
            <a:r>
              <a:rPr lang="es-ES" dirty="0">
                <a:solidFill>
                  <a:srgbClr val="666666"/>
                </a:solidFill>
                <a:latin typeface="Open Sans"/>
              </a:rPr>
              <a:t> - Trabajador para la presentación del F. 572 regirá para todos los empleados.</a:t>
            </a:r>
          </a:p>
          <a:p>
            <a:pPr algn="just" fontAlgn="base"/>
            <a:r>
              <a:rPr lang="es-ES" dirty="0">
                <a:solidFill>
                  <a:srgbClr val="666666"/>
                </a:solidFill>
                <a:latin typeface="Open Sans"/>
              </a:rPr>
              <a:t>Para que el empleador realice las liquidaciones correspondientes, todos los trabajadores en relación de dependencia tiene la obligación de presentar el formulario 572 Web.</a:t>
            </a:r>
            <a:endParaRPr lang="es-ES" b="0" i="0" dirty="0">
              <a:solidFill>
                <a:srgbClr val="666666"/>
              </a:solidFill>
              <a:effectLst/>
              <a:latin typeface="Open Sans"/>
            </a:endParaRPr>
          </a:p>
        </p:txBody>
      </p:sp>
      <p:sp>
        <p:nvSpPr>
          <p:cNvPr id="5" name="Rectángulo 4"/>
          <p:cNvSpPr/>
          <p:nvPr/>
        </p:nvSpPr>
        <p:spPr>
          <a:xfrm>
            <a:off x="2673927" y="4648567"/>
            <a:ext cx="6096000" cy="2031325"/>
          </a:xfrm>
          <a:prstGeom prst="rect">
            <a:avLst/>
          </a:prstGeom>
        </p:spPr>
        <p:txBody>
          <a:bodyPr>
            <a:spAutoFit/>
          </a:bodyPr>
          <a:lstStyle/>
          <a:p>
            <a:r>
              <a:rPr lang="es-ES" b="1" dirty="0">
                <a:solidFill>
                  <a:srgbClr val="FFFFFF"/>
                </a:solidFill>
                <a:latin typeface="Open Sans"/>
              </a:rPr>
              <a:t>IMPORTANT</a:t>
            </a:r>
            <a:r>
              <a:rPr lang="es-ES" b="1" dirty="0"/>
              <a:t>IMPORTANTE:</a:t>
            </a:r>
            <a:r>
              <a:rPr lang="es-ES" dirty="0"/>
              <a:t> Es OBLIGATORIO para todos los empleados en relación de dependencia, jubilados y quienes tengan más de un empleo presentar el Formulario 572 web, en caso de corresponder.</a:t>
            </a:r>
            <a:r>
              <a:rPr lang="es-ES" b="1" dirty="0">
                <a:solidFill>
                  <a:srgbClr val="FFFFFF"/>
                </a:solidFill>
                <a:latin typeface="Open Sans"/>
              </a:rPr>
              <a:t>:</a:t>
            </a:r>
            <a:r>
              <a:rPr lang="es-ES" dirty="0">
                <a:solidFill>
                  <a:srgbClr val="FFFFFF"/>
                </a:solidFill>
                <a:latin typeface="Open Sans"/>
              </a:rPr>
              <a:t> Es OBLIGATORIO para todos los empleados en relación de dependencia, jubilados y quienes tengan más de un empleo presentar el Formulario 572 web, en caso de corresponder.</a:t>
            </a:r>
            <a:endParaRPr lang="es-ES" dirty="0"/>
          </a:p>
        </p:txBody>
      </p:sp>
      <p:sp>
        <p:nvSpPr>
          <p:cNvPr id="6" name="Elipse 5"/>
          <p:cNvSpPr/>
          <p:nvPr/>
        </p:nvSpPr>
        <p:spPr>
          <a:xfrm>
            <a:off x="110836" y="1801091"/>
            <a:ext cx="2272145" cy="1773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AL INICIO DE LA RELACIÓN LABORAL</a:t>
            </a:r>
          </a:p>
        </p:txBody>
      </p:sp>
      <p:sp>
        <p:nvSpPr>
          <p:cNvPr id="7" name="Elipse 6"/>
          <p:cNvSpPr/>
          <p:nvPr/>
        </p:nvSpPr>
        <p:spPr>
          <a:xfrm>
            <a:off x="8769926" y="2092036"/>
            <a:ext cx="2452255" cy="1773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Y AL 31/01 DE CADA AÑO LAS DEDUCCIONES</a:t>
            </a:r>
          </a:p>
        </p:txBody>
      </p:sp>
    </p:spTree>
    <p:extLst>
      <p:ext uri="{BB962C8B-B14F-4D97-AF65-F5344CB8AC3E}">
        <p14:creationId xmlns:p14="http://schemas.microsoft.com/office/powerpoint/2010/main" val="14733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28110" y="387927"/>
            <a:ext cx="5863639" cy="584775"/>
          </a:xfrm>
          <a:prstGeom prst="rect">
            <a:avLst/>
          </a:prstGeom>
          <a:noFill/>
        </p:spPr>
        <p:txBody>
          <a:bodyPr wrap="square" rtlCol="0">
            <a:spAutoFit/>
          </a:bodyPr>
          <a:lstStyle/>
          <a:p>
            <a:r>
              <a:rPr lang="es-ES" sz="3200" dirty="0"/>
              <a:t>DEDUCCIONES </a:t>
            </a:r>
            <a:r>
              <a:rPr lang="es-ES" sz="3200" dirty="0" smtClean="0"/>
              <a:t>PERSONALES 2022</a:t>
            </a:r>
            <a:endParaRPr lang="es-ES" sz="3200" dirty="0"/>
          </a:p>
        </p:txBody>
      </p:sp>
      <p:pic>
        <p:nvPicPr>
          <p:cNvPr id="4" name="Imagen 3">
            <a:extLst>
              <a:ext uri="{FF2B5EF4-FFF2-40B4-BE49-F238E27FC236}">
                <a16:creationId xmlns:a16="http://schemas.microsoft.com/office/drawing/2014/main" id="{E9701680-A7A2-D483-2573-F4B567C19704}"/>
              </a:ext>
            </a:extLst>
          </p:cNvPr>
          <p:cNvPicPr>
            <a:picLocks noChangeAspect="1"/>
          </p:cNvPicPr>
          <p:nvPr/>
        </p:nvPicPr>
        <p:blipFill>
          <a:blip r:embed="rId2"/>
          <a:stretch>
            <a:fillRect/>
          </a:stretch>
        </p:blipFill>
        <p:spPr>
          <a:xfrm>
            <a:off x="2107097" y="1053060"/>
            <a:ext cx="8288470" cy="4936924"/>
          </a:xfrm>
          <a:prstGeom prst="rect">
            <a:avLst/>
          </a:prstGeom>
        </p:spPr>
      </p:pic>
    </p:spTree>
    <p:extLst>
      <p:ext uri="{BB962C8B-B14F-4D97-AF65-F5344CB8AC3E}">
        <p14:creationId xmlns:p14="http://schemas.microsoft.com/office/powerpoint/2010/main" val="264456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89366" y="1283545"/>
            <a:ext cx="6035040" cy="4580968"/>
          </a:xfrm>
          <a:prstGeom prst="rect">
            <a:avLst/>
          </a:prstGeom>
        </p:spPr>
      </p:pic>
      <p:sp>
        <p:nvSpPr>
          <p:cNvPr id="3" name="CuadroTexto 2"/>
          <p:cNvSpPr txBox="1"/>
          <p:nvPr/>
        </p:nvSpPr>
        <p:spPr>
          <a:xfrm>
            <a:off x="3409406" y="483326"/>
            <a:ext cx="5394960" cy="800219"/>
          </a:xfrm>
          <a:prstGeom prst="rect">
            <a:avLst/>
          </a:prstGeom>
          <a:noFill/>
        </p:spPr>
        <p:txBody>
          <a:bodyPr wrap="square" rtlCol="0">
            <a:spAutoFit/>
          </a:bodyPr>
          <a:lstStyle/>
          <a:p>
            <a:r>
              <a:rPr lang="es-ES" sz="2800" dirty="0"/>
              <a:t>DEDUCCIONES PERSONALES </a:t>
            </a:r>
            <a:r>
              <a:rPr lang="es-ES" sz="2800" dirty="0" smtClean="0"/>
              <a:t>2023</a:t>
            </a:r>
            <a:endParaRPr lang="es-ES" sz="2800" dirty="0"/>
          </a:p>
          <a:p>
            <a:endParaRPr lang="es-AR" dirty="0"/>
          </a:p>
        </p:txBody>
      </p:sp>
    </p:spTree>
    <p:extLst>
      <p:ext uri="{BB962C8B-B14F-4D97-AF65-F5344CB8AC3E}">
        <p14:creationId xmlns:p14="http://schemas.microsoft.com/office/powerpoint/2010/main" val="192949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66356" y="116456"/>
            <a:ext cx="7827818" cy="6617196"/>
          </a:xfrm>
          <a:prstGeom prst="rect">
            <a:avLst/>
          </a:prstGeom>
          <a:noFill/>
        </p:spPr>
        <p:txBody>
          <a:bodyPr wrap="square" rtlCol="0">
            <a:spAutoFit/>
          </a:bodyPr>
          <a:lstStyle/>
          <a:p>
            <a:r>
              <a:rPr lang="es-ES" dirty="0"/>
              <a:t>		</a:t>
            </a:r>
            <a:r>
              <a:rPr lang="es-ES" sz="2800" u="sng" dirty="0"/>
              <a:t>DEDUCCIONES GENERALES</a:t>
            </a:r>
            <a:r>
              <a:rPr lang="es-ES" dirty="0"/>
              <a:t>:</a:t>
            </a:r>
          </a:p>
          <a:p>
            <a:endParaRPr lang="es-ES" dirty="0"/>
          </a:p>
          <a:p>
            <a:pPr marL="285750" indent="-285750">
              <a:buFont typeface="Arial" panose="020B0604020202020204" pitchFamily="34" charset="0"/>
              <a:buChar char="•"/>
            </a:pPr>
            <a:r>
              <a:rPr lang="es-ES" dirty="0"/>
              <a:t>APORTES JUBILATORIOS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APORTES A OBRA SOCIAL</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MEDICINA PREPAGA (HASTA 5% DE GCIA. NETA)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GASTOS Y HONORARIOS MÉDICOS (HASTA 40% DE LO ABONADO CON FACTURA)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SEGUROS DE VIDA (HASTA </a:t>
            </a:r>
            <a:r>
              <a:rPr lang="es-ES" dirty="0" smtClean="0"/>
              <a:t>$42921,24/AÑO</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GASTOS DE SEPELIO (HASTA $996,23/AÑO)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DONACIONES (HASTA 5% DE LA GCIA. NETA)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GASTOS DE MOVILIDAD Y VIÁTICOS (HASTA 40% DE GCIA. NO IMP.)</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ALQUILER (HASTA LA GCIA. NO IMP.)</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DOMÉSTICA (HASTA LA GCIA. NO IMP.)</a:t>
            </a:r>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65711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84037" y="6001134"/>
            <a:ext cx="10208525" cy="584775"/>
          </a:xfrm>
          <a:prstGeom prst="rect">
            <a:avLst/>
          </a:prstGeom>
          <a:noFill/>
        </p:spPr>
        <p:txBody>
          <a:bodyPr wrap="square" rtlCol="0">
            <a:spAutoFit/>
          </a:bodyPr>
          <a:lstStyle/>
          <a:p>
            <a:r>
              <a:rPr lang="es-ES" sz="1400" b="1" dirty="0">
                <a:solidFill>
                  <a:srgbClr val="FF0000"/>
                </a:solidFill>
              </a:rPr>
              <a:t>Los montos previstos en este artículo se ajustarán anualmente, a partir del año fiscal 2018, inclusive, por el coeficiente que surja de la variación anual de la RIPTE, correspondiente al mes de octubre del año anterior al del ajuste respecto al mismo mes del año anterior</a:t>
            </a:r>
            <a:r>
              <a:rPr lang="es-ES" b="1" dirty="0">
                <a:solidFill>
                  <a:srgbClr val="FF0000"/>
                </a:solidFill>
              </a:rPr>
              <a:t>. </a:t>
            </a:r>
            <a:endParaRPr lang="es-ES" sz="1400" b="1" dirty="0">
              <a:solidFill>
                <a:srgbClr val="FF0000"/>
              </a:solidFill>
            </a:endParaRPr>
          </a:p>
        </p:txBody>
      </p:sp>
      <p:pic>
        <p:nvPicPr>
          <p:cNvPr id="4" name="Imagen 3">
            <a:extLst>
              <a:ext uri="{FF2B5EF4-FFF2-40B4-BE49-F238E27FC236}">
                <a16:creationId xmlns:a16="http://schemas.microsoft.com/office/drawing/2014/main" id="{F6F88403-ED32-2C81-68F5-9EB8992405D7}"/>
              </a:ext>
            </a:extLst>
          </p:cNvPr>
          <p:cNvPicPr>
            <a:picLocks noChangeAspect="1"/>
          </p:cNvPicPr>
          <p:nvPr/>
        </p:nvPicPr>
        <p:blipFill>
          <a:blip r:embed="rId2"/>
          <a:stretch>
            <a:fillRect/>
          </a:stretch>
        </p:blipFill>
        <p:spPr>
          <a:xfrm>
            <a:off x="2524125" y="644330"/>
            <a:ext cx="7143750" cy="4781550"/>
          </a:xfrm>
          <a:prstGeom prst="rect">
            <a:avLst/>
          </a:prstGeom>
        </p:spPr>
      </p:pic>
    </p:spTree>
    <p:extLst>
      <p:ext uri="{BB962C8B-B14F-4D97-AF65-F5344CB8AC3E}">
        <p14:creationId xmlns:p14="http://schemas.microsoft.com/office/powerpoint/2010/main" val="63965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8223" y="913410"/>
            <a:ext cx="7655553" cy="5031180"/>
          </a:xfrm>
          <a:prstGeom prst="rect">
            <a:avLst/>
          </a:prstGeom>
        </p:spPr>
      </p:pic>
      <p:sp>
        <p:nvSpPr>
          <p:cNvPr id="3" name="CuadroTexto 2"/>
          <p:cNvSpPr txBox="1"/>
          <p:nvPr/>
        </p:nvSpPr>
        <p:spPr>
          <a:xfrm>
            <a:off x="3082834" y="261257"/>
            <a:ext cx="5564777" cy="523220"/>
          </a:xfrm>
          <a:prstGeom prst="rect">
            <a:avLst/>
          </a:prstGeom>
          <a:noFill/>
        </p:spPr>
        <p:txBody>
          <a:bodyPr wrap="square" rtlCol="0">
            <a:spAutoFit/>
          </a:bodyPr>
          <a:lstStyle/>
          <a:p>
            <a:r>
              <a:rPr lang="es-ES" sz="2800" dirty="0" smtClean="0"/>
              <a:t>TABLA ART 94 PERÍODO 2023</a:t>
            </a:r>
            <a:endParaRPr lang="es-AR" sz="2800" dirty="0"/>
          </a:p>
        </p:txBody>
      </p:sp>
    </p:spTree>
    <p:extLst>
      <p:ext uri="{BB962C8B-B14F-4D97-AF65-F5344CB8AC3E}">
        <p14:creationId xmlns:p14="http://schemas.microsoft.com/office/powerpoint/2010/main" val="2810561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331</Words>
  <Application>Microsoft Office PowerPoint</Application>
  <PresentationFormat>Panorámica</PresentationFormat>
  <Paragraphs>56</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Open Sans</vt:lpstr>
      <vt:lpstr>Tema de Office</vt:lpstr>
      <vt:lpstr>GANANCIAS 4º CATEGORÍA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 A LOS BS.PERSONALES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GANANCIAS 4º CATEGORÍA</dc:title>
  <dc:creator>Laura</dc:creator>
  <cp:lastModifiedBy>Usuario</cp:lastModifiedBy>
  <cp:revision>103</cp:revision>
  <dcterms:created xsi:type="dcterms:W3CDTF">2018-06-12T16:48:30Z</dcterms:created>
  <dcterms:modified xsi:type="dcterms:W3CDTF">2023-06-14T01:05:23Z</dcterms:modified>
</cp:coreProperties>
</file>