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7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69" r:id="rId6"/>
    <p:sldId id="263" r:id="rId7"/>
    <p:sldId id="266" r:id="rId8"/>
    <p:sldId id="267" r:id="rId9"/>
    <p:sldId id="268" r:id="rId10"/>
    <p:sldId id="260" r:id="rId11"/>
    <p:sldId id="25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2" r:id="rId23"/>
    <p:sldId id="283" r:id="rId24"/>
    <p:sldId id="284" r:id="rId25"/>
    <p:sldId id="279" r:id="rId26"/>
    <p:sldId id="285" r:id="rId27"/>
    <p:sldId id="286" r:id="rId28"/>
    <p:sldId id="287" r:id="rId29"/>
    <p:sldId id="288" r:id="rId30"/>
    <p:sldId id="289" r:id="rId31"/>
    <p:sldId id="293" r:id="rId32"/>
    <p:sldId id="291" r:id="rId33"/>
    <p:sldId id="292" r:id="rId34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65" d="100"/>
          <a:sy n="65" d="100"/>
        </p:scale>
        <p:origin x="900" y="78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4BD4EA2-0638-4720-9BA2-3D9E4033C8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1C9179-0A63-45EA-BE51-99EAF12591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303A4-0A76-4E1A-84C4-B80F3F0AC245}" type="datetime1">
              <a:rPr lang="es-ES" smtClean="0"/>
              <a:t>21/03/2026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4CB130-65F4-4FF9-83A1-23072BA998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783DAA-57FA-4D9A-B85F-53DA334F54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6B86-C542-4318-96B6-19D1E93B74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56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AFFDC6-DF2E-496F-A85F-96314035A259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856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073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88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022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21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3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019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404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727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52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061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53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42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195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2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19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18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810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70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34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18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41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6" title="Forma de número de página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9" name="Conector recto 8" title="Línea de regla vertical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/>
              <a:t>Inserte foto de retrato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1BED65A-299E-4D02-A3EB-3E0CEE967EB1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F270319-D748-456F-9376-B2DCC7A2770E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27872D-84EB-44AF-812A-80C1C383E980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B9253-DD09-499B-83F2-195EF34563DD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5181600" y="558065"/>
            <a:ext cx="6245352" cy="914400"/>
          </a:xfrm>
        </p:spPr>
        <p:txBody>
          <a:bodyPr rtlCol="0"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FDDE3D-426C-461C-B4EA-B4BC3F3B025A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84F3F4-405D-4C36-BB3D-BF96FEC2B1D0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892E8C-7DEE-469B-89C3-6F80A1782FA4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Marcador de texto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596C94-F585-4C00-9F72-1356CB8056E8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12" name="Conector recto 11" title="Líneas de regla horizontal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ágenes / viñetas de icono cla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C843A8-67E7-4932-A33C-9A8E5C1C4119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6" name="Marcador de posición de imagen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7" name="Marcador de posición de imagen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8" name="Marcador de posición de imagen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9" name="Marcador de posición de imagen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0" name="Marcador de posición de imagen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1" name="Marcador de posición de imagen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numeradas en una f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Descripción del evento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9EFEA-348A-4F22-9312-6B9E53DB3CAA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Descripción del evento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Descripción del evento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 y el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9A33E3E-0291-4C5E-A385-B788B5A1BB44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ágenes / viñetas de icon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6" title="Forma de número de página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787C8F4-9B66-481C-8375-27033D7FC66A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1" name="Marcador de posición de imagen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otos medianas con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es-ES" noProof="0"/>
              <a:t>Haga clic para editar el título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A0FE1F-64CD-48A5-93F5-CE0EC90D793E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cxnSp>
        <p:nvCxnSpPr>
          <p:cNvPr id="21" name="Conector recto 20" title="Líneas de regla horizontal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/>
              <a:t>Inserte foto de retrato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5" name="Marcador de texto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6" name="Marcador de texto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del artículo</a:t>
            </a:r>
          </a:p>
        </p:txBody>
      </p:sp>
      <p:sp>
        <p:nvSpPr>
          <p:cNvPr id="27" name="Marcador de posición de imagen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8" name="Marcador de posición de imagen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29" name="Marcador de posición de imagen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0" name="Marcador de posición de imagen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1" name="Marcador de posición de imagen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  <p:sp>
        <p:nvSpPr>
          <p:cNvPr id="32" name="Marcador de posición de imagen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Inserte icono o imagen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6" title="Forma de número de página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9" name="Conector recto 8" title="Línea de regla vertical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 title="Forma de número de página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99ACE5E1-8723-4FB7-8A2D-01FC521184F2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0" name="Conector recto 9" title="Líneas de regla horizontal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bre 6" title="Forma de número de página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fld id="{22335AA2-5452-4682-B6D7-EA9215524B8A}" type="datetime1">
              <a:rPr lang="es-ES" noProof="0" smtClean="0"/>
              <a:t>21/03/2026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10" name="Conector recto 9" title="Líneas de regla horizontal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5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0121" y="1161536"/>
            <a:ext cx="5192193" cy="4268965"/>
          </a:xfrm>
        </p:spPr>
        <p:txBody>
          <a:bodyPr rtlCol="0"/>
          <a:lstStyle/>
          <a:p>
            <a:pPr rtl="0">
              <a:lnSpc>
                <a:spcPct val="150000"/>
              </a:lnSpc>
            </a:pPr>
            <a:r>
              <a:rPr lang="es-ES" dirty="0"/>
              <a:t>MAQUINAS AGRÍCOLAS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394" y="4184823"/>
            <a:ext cx="3408132" cy="2042983"/>
          </a:xfrm>
        </p:spPr>
        <p:txBody>
          <a:bodyPr rtlCol="0"/>
          <a:lstStyle/>
          <a:p>
            <a:pPr algn="l" rtl="0">
              <a:lnSpc>
                <a:spcPct val="150000"/>
              </a:lnSpc>
            </a:pPr>
            <a:r>
              <a:rPr lang="es-ES" sz="3600" dirty="0"/>
              <a:t>- Definición</a:t>
            </a:r>
          </a:p>
          <a:p>
            <a:pPr algn="l" rtl="0">
              <a:lnSpc>
                <a:spcPct val="150000"/>
              </a:lnSpc>
            </a:pPr>
            <a:r>
              <a:rPr lang="es-ES" sz="3600" dirty="0"/>
              <a:t>- Clasificaciones</a:t>
            </a:r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950153" y="881449"/>
            <a:ext cx="3934418" cy="3443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926" y="3837501"/>
            <a:ext cx="6316485" cy="1952653"/>
          </a:xfrm>
        </p:spPr>
        <p:txBody>
          <a:bodyPr rtlCol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es-A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indicadores usaría para evaluar eficiencia de siembra? ¿Y para la fertilización?</a:t>
            </a:r>
            <a:endParaRPr lang="en-US" sz="24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10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4647926" y="393284"/>
            <a:ext cx="7289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¿Qué costo tiene una mala regulación de sembradora? ¿Y de fertilizadora?</a:t>
            </a:r>
          </a:p>
          <a:p>
            <a:pPr>
              <a:lnSpc>
                <a:spcPct val="150000"/>
              </a:lnSpc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¿Cómo impacta la dosificación variable en la rentabilidad? ¿Y en el medio ambiente?</a:t>
            </a:r>
          </a:p>
        </p:txBody>
      </p:sp>
      <p:sp>
        <p:nvSpPr>
          <p:cNvPr id="10" name="Llamada rectangular 9"/>
          <p:cNvSpPr/>
          <p:nvPr/>
        </p:nvSpPr>
        <p:spPr>
          <a:xfrm rot="5400000">
            <a:off x="4953523" y="-110767"/>
            <a:ext cx="5885868" cy="6617577"/>
          </a:xfrm>
          <a:prstGeom prst="wedge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4" y="255087"/>
            <a:ext cx="3383871" cy="3582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874" y="4813827"/>
            <a:ext cx="1990429" cy="1153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43" t="-8714" r="-243" b="8714"/>
          <a:stretch/>
        </p:blipFill>
        <p:spPr>
          <a:xfrm>
            <a:off x="328403" y="3737538"/>
            <a:ext cx="3383871" cy="2363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08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11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456112" y="195107"/>
            <a:ext cx="3997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Maquinaria para labores culturales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77113" y="4942935"/>
            <a:ext cx="6503593" cy="1122722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Pulverizadoras (arrastre y autopropulsadas)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de control malezas y plagas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91709" y="1395436"/>
            <a:ext cx="3126353" cy="25032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Aspectos críticos: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Correcta calibración.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Condiciones climáticas.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Tamaño de gota.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Deriva</a:t>
            </a:r>
            <a:r>
              <a:rPr lang="es-AR" dirty="0"/>
              <a:t>.</a:t>
            </a:r>
            <a:endParaRPr lang="en-US" dirty="0"/>
          </a:p>
        </p:txBody>
      </p:sp>
      <p:sp>
        <p:nvSpPr>
          <p:cNvPr id="22" name="Rectángulo 21"/>
          <p:cNvSpPr/>
          <p:nvPr/>
        </p:nvSpPr>
        <p:spPr>
          <a:xfrm>
            <a:off x="168777" y="4078221"/>
            <a:ext cx="4572215" cy="204158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gestión: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Alta responsabilidad ambiental.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Riesgo legal</a:t>
            </a:r>
          </a:p>
          <a:p>
            <a:pPr lvl="0">
              <a:lnSpc>
                <a:spcPct val="150000"/>
              </a:lnSpc>
            </a:pPr>
            <a:r>
              <a:rPr lang="es-AR" sz="2000" dirty="0"/>
              <a:t>- Impacto directo en el rendimiento.</a:t>
            </a:r>
            <a:endParaRPr lang="en-US" dirty="0"/>
          </a:p>
        </p:txBody>
      </p:sp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61" y="407376"/>
            <a:ext cx="3237230" cy="1976120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91" y="407376"/>
            <a:ext cx="3369120" cy="197612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91" y="2383496"/>
            <a:ext cx="3368572" cy="1916655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13" y="2383496"/>
            <a:ext cx="3237230" cy="19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12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4951598" y="157843"/>
            <a:ext cx="65357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¿Qué consecuencias económicas tiene una mala aplicación?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¿Cómo afecta el clima la eficiencia del tratamiento?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¿Qué responsabilidades legales tiene el productor?</a:t>
            </a:r>
          </a:p>
          <a:p>
            <a:pPr lvl="0">
              <a:lnSpc>
                <a:spcPct val="150000"/>
              </a:lnSpc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¿Qué dice la ley provincial 11.273?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229" y="1775926"/>
            <a:ext cx="1409186" cy="201312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226002" y="6203376"/>
            <a:ext cx="6832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http://radiomercosur.com/contenidos/2018/02/28/Editorial_4262.php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94" y="836929"/>
            <a:ext cx="4430011" cy="4207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5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13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456112" y="195107"/>
            <a:ext cx="3997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 Maquinaria para cosecha y traslado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77113" y="4942935"/>
            <a:ext cx="6503593" cy="1122722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Cosechadoras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Tolvas auto descargables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Camiones (cereales y carretones)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91709" y="1395436"/>
            <a:ext cx="3126353" cy="204158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Aspectos técnicos: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Pérdidas de cosecha.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Humedad del grano.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s-AR" sz="2000" dirty="0"/>
              <a:t>- Capacidad operativa diaria</a:t>
            </a:r>
            <a:endParaRPr lang="en-US" sz="2000" dirty="0"/>
          </a:p>
        </p:txBody>
      </p:sp>
      <p:sp>
        <p:nvSpPr>
          <p:cNvPr id="22" name="Rectángulo 21"/>
          <p:cNvSpPr/>
          <p:nvPr/>
        </p:nvSpPr>
        <p:spPr>
          <a:xfrm>
            <a:off x="168777" y="3713284"/>
            <a:ext cx="4572215" cy="213391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gestión: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/>
              <a:t>- </a:t>
            </a:r>
            <a:r>
              <a:rPr lang="es-AR" sz="2000" dirty="0"/>
              <a:t>Momento crítico del negocio.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Alto costo horario.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Impacto directo en ingresos.</a:t>
            </a:r>
            <a:endParaRPr lang="en-US" sz="2000" dirty="0"/>
          </a:p>
        </p:txBody>
      </p:sp>
      <p:pic>
        <p:nvPicPr>
          <p:cNvPr id="17" name="Imagen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"/>
          <a:stretch/>
        </p:blipFill>
        <p:spPr bwMode="auto">
          <a:xfrm>
            <a:off x="5237755" y="195107"/>
            <a:ext cx="3281680" cy="238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435" y="214086"/>
            <a:ext cx="3281680" cy="2380615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55" y="2579532"/>
            <a:ext cx="3281680" cy="1892935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 bwMode="auto">
          <a:xfrm>
            <a:off x="8519435" y="2579531"/>
            <a:ext cx="3274695" cy="1892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56" y="1637158"/>
            <a:ext cx="3281680" cy="1789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"/>
          <a:stretch/>
        </p:blipFill>
        <p:spPr bwMode="auto">
          <a:xfrm>
            <a:off x="8519434" y="1612197"/>
            <a:ext cx="3281682" cy="1773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54" y="2061580"/>
            <a:ext cx="3274694" cy="2410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405" y="2085786"/>
            <a:ext cx="3274697" cy="2410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7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14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4701256" y="594471"/>
            <a:ext cx="70827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¿Cuánto influye la eficiencia de cosecha en el margen bruto?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¿Conviene tener cosechadora propia?</a:t>
            </a:r>
          </a:p>
          <a:p>
            <a:pPr lvl="0">
              <a:lnSpc>
                <a:spcPct val="150000"/>
              </a:lnSpc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¿Cómo se determina la capacidad de trabajo?</a:t>
            </a:r>
          </a:p>
          <a:p>
            <a:pPr lvl="0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¿Cómo calcular el costo por hectárea cosechada?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40" y="594471"/>
            <a:ext cx="4093765" cy="3100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428" y="3856852"/>
            <a:ext cx="25431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15</a:t>
            </a:fld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116637" y="456623"/>
            <a:ext cx="4728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800" b="1" dirty="0">
                <a:solidFill>
                  <a:schemeClr val="bg1"/>
                </a:solidFill>
              </a:rPr>
              <a:t>Acondicionamiento y almacenamiento de granos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24" y="241378"/>
            <a:ext cx="3370580" cy="233870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71" y="241378"/>
            <a:ext cx="3177540" cy="2338705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59" y="2782312"/>
            <a:ext cx="3369945" cy="215011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6734"/>
          <a:stretch/>
        </p:blipFill>
        <p:spPr bwMode="auto">
          <a:xfrm>
            <a:off x="8606471" y="2782312"/>
            <a:ext cx="3179445" cy="2150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63807" y="5134651"/>
            <a:ext cx="6503593" cy="1122722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Silos bolsa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Silos metálicos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tratamiento de granos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61683" y="1769914"/>
            <a:ext cx="4438429" cy="351891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Beneficios: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dirty="0"/>
              <a:t>- Reduce pérdidas post cosecha.</a:t>
            </a:r>
            <a:endParaRPr lang="en-US" sz="2400" dirty="0"/>
          </a:p>
          <a:p>
            <a:pPr lvl="0">
              <a:lnSpc>
                <a:spcPct val="150000"/>
              </a:lnSpc>
            </a:pPr>
            <a:r>
              <a:rPr lang="es-AR" sz="2400" dirty="0"/>
              <a:t>- Permite estrategia comercial.</a:t>
            </a:r>
            <a:endParaRPr lang="en-US" sz="2400" dirty="0"/>
          </a:p>
          <a:p>
            <a:pPr lvl="0">
              <a:lnSpc>
                <a:spcPct val="150000"/>
              </a:lnSpc>
            </a:pPr>
            <a:r>
              <a:rPr lang="es-AR" sz="2400" dirty="0"/>
              <a:t>- Mejora precio de venta.</a:t>
            </a:r>
          </a:p>
          <a:p>
            <a:pPr lvl="0">
              <a:lnSpc>
                <a:spcPct val="150000"/>
              </a:lnSpc>
            </a:pPr>
            <a:r>
              <a:rPr lang="es-AR" sz="2400" dirty="0"/>
              <a:t>- Permite almacenar granos y forraje para agregar valor.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03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16</a:t>
            </a:fld>
            <a:endParaRPr lang="es-ES" noProof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t="13476" b="3450"/>
          <a:stretch/>
        </p:blipFill>
        <p:spPr>
          <a:xfrm>
            <a:off x="4907902" y="0"/>
            <a:ext cx="7284098" cy="454400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86612" y="230082"/>
            <a:ext cx="47212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ventajas económicas tiene almacenar en campo?</a:t>
            </a:r>
          </a:p>
          <a:p>
            <a:pPr lvl="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riesgos tiene el silo bolsa?</a:t>
            </a:r>
          </a:p>
          <a:p>
            <a:pPr lvl="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 el almacenamiento en la estrategia comercial?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43" y="4544008"/>
            <a:ext cx="5857102" cy="23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17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68778" y="195107"/>
            <a:ext cx="4701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TRANSFORMACIÓN Y ELABORACIÓN GRANOS 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76589" y="5099014"/>
            <a:ext cx="6503593" cy="1625816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de biodiesel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Molinos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 de balanceados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6248" y="1395436"/>
            <a:ext cx="4397273" cy="25032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¿Qué tareas hacen?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Agregar valor en origen.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Diversificar ingresos.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Reducir dependencia del mercado primario.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8776" y="4050297"/>
            <a:ext cx="4572215" cy="212365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1- ¿Qué ventajas tiene agregar valor en origen?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2- ¿Qué riesgos implica industrializar en el establecimiento?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3- ¿Cómo cambia el perfil administrativo del productor?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14" y="2699941"/>
            <a:ext cx="3162098" cy="2242993"/>
          </a:xfrm>
          <a:prstGeom prst="rect">
            <a:avLst/>
          </a:prstGeom>
        </p:spPr>
      </p:pic>
      <p:pic>
        <p:nvPicPr>
          <p:cNvPr id="26" name="Imagen 2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/>
          <a:stretch/>
        </p:blipFill>
        <p:spPr bwMode="auto">
          <a:xfrm>
            <a:off x="7576457" y="329161"/>
            <a:ext cx="3991854" cy="2358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1"/>
          <a:stretch/>
        </p:blipFill>
        <p:spPr>
          <a:xfrm>
            <a:off x="5176589" y="2671105"/>
            <a:ext cx="3229624" cy="2287940"/>
          </a:xfrm>
          <a:prstGeom prst="rect">
            <a:avLst/>
          </a:prstGeom>
        </p:spPr>
      </p:pic>
      <p:pic>
        <p:nvPicPr>
          <p:cNvPr id="28" name="Imagen 2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"/>
          <a:stretch/>
        </p:blipFill>
        <p:spPr bwMode="auto">
          <a:xfrm>
            <a:off x="5176589" y="329160"/>
            <a:ext cx="2399868" cy="2358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13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18</a:t>
            </a:fld>
            <a:endParaRPr lang="es-ES" noProof="0"/>
          </a:p>
        </p:txBody>
      </p:sp>
      <p:sp>
        <p:nvSpPr>
          <p:cNvPr id="18" name="Rectángulo 17"/>
          <p:cNvSpPr/>
          <p:nvPr/>
        </p:nvSpPr>
        <p:spPr>
          <a:xfrm>
            <a:off x="91473" y="214604"/>
            <a:ext cx="11896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 maqu</a:t>
            </a: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inaria agrícola según su movilidad: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1473" y="1585978"/>
            <a:ext cx="4758613" cy="402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800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movilidad determina:</a:t>
            </a:r>
            <a:endParaRPr lang="en-US" sz="28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 se desplaza la máquina.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 recibe la potencia.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 grado de autonomía.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 estructura de costos.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 flexibilidad operativa.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31838" y="1134820"/>
            <a:ext cx="6969966" cy="420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divide en:</a:t>
            </a:r>
            <a:endParaRPr lang="en-US" sz="24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Maquinaria fija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Maquinaria de tracción (arrastre y suspendida)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s-A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Maquinaria autopropulsada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278" y="1197319"/>
            <a:ext cx="3004457" cy="1802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14947"/>
          <a:stretch/>
        </p:blipFill>
        <p:spPr>
          <a:xfrm>
            <a:off x="6270573" y="5327779"/>
            <a:ext cx="4338331" cy="1258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82" y="3704573"/>
            <a:ext cx="3965512" cy="1108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4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19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5398954" y="419878"/>
            <a:ext cx="407665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MAQUINARIA FIJA</a:t>
            </a: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398954" y="1391577"/>
            <a:ext cx="6503593" cy="1803663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de biodiesel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Molinos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 de balanceados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tratamientos de granos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-2" y="0"/>
            <a:ext cx="4871739" cy="374974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Características técnicas: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200" dirty="0">
                <a:latin typeface="Arial" panose="020B0604020202020204" pitchFamily="34" charset="0"/>
                <a:cs typeface="Arial" panose="020B0604020202020204" pitchFamily="34" charset="0"/>
              </a:rPr>
              <a:t>- No se desplaza durante su funcionamiento.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200" dirty="0">
                <a:latin typeface="Arial" panose="020B0604020202020204" pitchFamily="34" charset="0"/>
                <a:cs typeface="Arial" panose="020B0604020202020204" pitchFamily="34" charset="0"/>
              </a:rPr>
              <a:t>- Requiere instalación permanente.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200" dirty="0">
                <a:latin typeface="Arial" panose="020B0604020202020204" pitchFamily="34" charset="0"/>
                <a:cs typeface="Arial" panose="020B0604020202020204" pitchFamily="34" charset="0"/>
              </a:rPr>
              <a:t>- Generalmente conectada a red eléctrica o generadores.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200" dirty="0">
                <a:latin typeface="Arial" panose="020B0604020202020204" pitchFamily="34" charset="0"/>
                <a:cs typeface="Arial" panose="020B0604020202020204" pitchFamily="34" charset="0"/>
              </a:rPr>
              <a:t>- Gran capacidad operativa.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42280" y="3931132"/>
            <a:ext cx="4187173" cy="204158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eficiencia energética.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Alta capacidad de procesamiento.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Permite agregar valor.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277321" y="3931132"/>
            <a:ext cx="6217994" cy="250324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Alta inversión inicial.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Costos fijos elevados.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Requiere volumen constante de producción.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Menor flexibilidad ante cambios productivos.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296067"/>
            <a:ext cx="3207830" cy="840754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u="sng" dirty="0">
                <a:solidFill>
                  <a:srgbClr val="C00000"/>
                </a:solidFill>
              </a:rPr>
              <a:t>Definición: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1FDC16-3D69-48AD-B08B-ED28A1064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332" y="1297460"/>
            <a:ext cx="4654376" cy="3988856"/>
          </a:xfrm>
        </p:spPr>
        <p:txBody>
          <a:bodyPr rtlCol="0">
            <a:noAutofit/>
          </a:bodyPr>
          <a:lstStyle/>
          <a:p>
            <a:pPr algn="l"/>
            <a:r>
              <a:rPr lang="es-AR" sz="2800" dirty="0"/>
              <a:t>La maquinaria agrícola es un conjunto de equipos y sistemas mecánicos, eléctricos, etc., diseñados para intervenir en los procesos productivos agropecuarios, desde la preparación del suelo hasta la transformación primaria de los productos.</a:t>
            </a:r>
            <a:endParaRPr lang="en-US" sz="28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</a:t>
            </a:fld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5463230" y="3513439"/>
            <a:ext cx="561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Permiten aumentar la escala productiva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6954278" y="2780618"/>
            <a:ext cx="2314025" cy="531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  <a:r>
              <a:rPr lang="es-ES" sz="3200" b="1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463230" y="4110682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Reducen tiempos operativos</a:t>
            </a:r>
            <a:endParaRPr lang="es-AR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463229" y="4707925"/>
            <a:ext cx="638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Disminuyen la dependencia de mano de obra</a:t>
            </a:r>
            <a:endParaRPr lang="es-AR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463229" y="5305168"/>
            <a:ext cx="628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 la eficiencia en el uso de insumos</a:t>
            </a:r>
            <a:endParaRPr lang="es-AR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63229" y="5902411"/>
            <a:ext cx="516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Permiten planificar económicamente</a:t>
            </a:r>
            <a:endParaRPr lang="es-A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852" y="217833"/>
            <a:ext cx="3275062" cy="2470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704" y="217833"/>
            <a:ext cx="3381413" cy="2465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74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3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20</a:t>
            </a:fld>
            <a:endParaRPr lang="es-ES" noProof="0"/>
          </a:p>
        </p:txBody>
      </p:sp>
      <p:sp>
        <p:nvSpPr>
          <p:cNvPr id="18" name="Rectángulo 17"/>
          <p:cNvSpPr/>
          <p:nvPr/>
        </p:nvSpPr>
        <p:spPr>
          <a:xfrm>
            <a:off x="111968" y="370041"/>
            <a:ext cx="47212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AR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ECONÓMICO:</a:t>
            </a:r>
          </a:p>
          <a:p>
            <a:pPr lvl="0">
              <a:lnSpc>
                <a:spcPct val="150000"/>
              </a:lnSpc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 amortiza en largo plazo.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Depende del volumen anual procesado.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Riesgo: subutilización de capacidad instalada.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98902" y="621692"/>
            <a:ext cx="6685109" cy="505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¿Qué justificaría instalar una planta de acopio de cereales y oleaginosas propia?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¿Qué ocurre si la planta trabaja por debajo de su capacidad mínima de equilibrio?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¿Cómo impacta la inversión de una planta de acopio de granos en el flujo de caja?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¿Es más conveniente asociarse entre productores o poseer una planta propia?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06" y="3232364"/>
            <a:ext cx="2870837" cy="29165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Llamada rectangular redondeada 5"/>
          <p:cNvSpPr/>
          <p:nvPr/>
        </p:nvSpPr>
        <p:spPr>
          <a:xfrm rot="5400000">
            <a:off x="5449076" y="-317240"/>
            <a:ext cx="5999586" cy="6932645"/>
          </a:xfrm>
          <a:prstGeom prst="wedgeRoundRectCallout">
            <a:avLst>
              <a:gd name="adj1" fmla="val 24807"/>
              <a:gd name="adj2" fmla="val 63972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79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21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75016" y="352832"/>
            <a:ext cx="58127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MAQUINARIA DE TRACCIÓN</a:t>
            </a: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6165070" y="352832"/>
            <a:ext cx="4642973" cy="1079774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Suspendidas (en tres puntos)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Arrastre (de tiro)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141994" y="1495848"/>
            <a:ext cx="6326659" cy="26417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Características Máquinas SUSPENDIDAS: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Se acoplan al enganche de tres puntos del tractor.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Su peso es soportado parcialmente por el tractor.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maniobrabilidad.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Menor tamaño relativo</a:t>
            </a: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58753" y="1935972"/>
            <a:ext cx="4187173" cy="204158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Menor costo.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Mayor agilidad en lotes pequeños.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Fácil transporte.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58753" y="4096761"/>
            <a:ext cx="4187173" cy="20415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Limitadas en tamaño.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Dependen totalmente de la potencia del tractor.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141994" y="4287241"/>
            <a:ext cx="6326659" cy="20877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gestión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Modular inversiones.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Adaptar el parque de maquinaria.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Reducir inmovilización de capital.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brir llave 2"/>
          <p:cNvSpPr/>
          <p:nvPr/>
        </p:nvSpPr>
        <p:spPr>
          <a:xfrm>
            <a:off x="5791200" y="271849"/>
            <a:ext cx="560173" cy="988540"/>
          </a:xfrm>
          <a:prstGeom prst="leftBrace">
            <a:avLst>
              <a:gd name="adj1" fmla="val 8333"/>
              <a:gd name="adj2" fmla="val 4666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22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0" y="4433303"/>
            <a:ext cx="9399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¿Qué limitaciones técnicas tiene un implemento suspendido?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¿Cómo influye el peso en la estabilidad del tractor?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¿Conviene tener varios implementos para un solo tractor?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68130" cy="340449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95" y="4540393"/>
            <a:ext cx="2512540" cy="1926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30" y="102045"/>
            <a:ext cx="8315881" cy="4084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4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23</a:t>
            </a:fld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5028983" y="491316"/>
            <a:ext cx="6837406" cy="254941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Características Máquinas ARRASTRE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Poseen ruedas propias.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Se enganchan mediante barra de tiro.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tamaño y capacidad operativa.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Mejor distribución de peso.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177" y="999147"/>
            <a:ext cx="4860324" cy="204158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ancho de labor.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capacidad de trabajo por hora.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Mejor adaptación a grandes superficies</a:t>
            </a:r>
            <a:r>
              <a:rPr lang="es-AR" dirty="0"/>
              <a:t>.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22177" y="3432887"/>
            <a:ext cx="4860324" cy="204158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Desventajas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inversión.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Menor maniobrabilidad.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Requieren tractores de mayor potencia.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28983" y="3386721"/>
            <a:ext cx="6837406" cy="20877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gestión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Indicadas para sistemas de mediana y gran escala.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Disminuyen costo por hectárea en grandes superficies.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Aumentan costos fijos.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24</a:t>
            </a:fld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252152" y="4489682"/>
            <a:ext cx="9012193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¿Cómo influye el ancho de labor en el costo por hectárea?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¿Qué ocurre si sobredimensionamos la sembradora?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A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¿Cómo calcularían la capacidad operativa efectiva?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96" y="383042"/>
            <a:ext cx="5903115" cy="3892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8" y="383042"/>
            <a:ext cx="5453448" cy="3892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2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25</a:t>
            </a:fld>
            <a:endParaRPr lang="es-ES" noProof="0"/>
          </a:p>
        </p:txBody>
      </p:sp>
      <p:sp>
        <p:nvSpPr>
          <p:cNvPr id="18" name="Rectángulo 17"/>
          <p:cNvSpPr/>
          <p:nvPr/>
        </p:nvSpPr>
        <p:spPr>
          <a:xfrm>
            <a:off x="5517670" y="89792"/>
            <a:ext cx="5057176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AR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Maquinas Autopropulsadas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3890" y="3284802"/>
            <a:ext cx="4758613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800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Características técnicas:</a:t>
            </a:r>
            <a:endParaRPr lang="en-US" sz="28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Poseen motor propio.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Sistema hidráulico independiente.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Cabina con electrónica embarcada.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Alta especialización funcional.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2466" y="419210"/>
            <a:ext cx="3377514" cy="26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Algunas son:</a:t>
            </a:r>
            <a:endParaRPr lang="es-A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Cosechadoras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Pulverizadoras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Picadoras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AR" sz="2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- Especiales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024033" y="953825"/>
            <a:ext cx="3313610" cy="287258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Ventajas</a:t>
            </a:r>
            <a:r>
              <a:rPr lang="es-AR" sz="20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Máxima eficiencia.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Gran capacidad operativa.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Tecnología de precisión integrada.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Independencia motora</a:t>
            </a: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80703" y="953825"/>
            <a:ext cx="3396526" cy="282641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Desventajas </a:t>
            </a:r>
            <a:endParaRPr lang="en-US" sz="24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Alto costo inicial.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Elevado costo horario.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Mayor complejidad de mantenimiento.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- Alta depreciación tecnológica</a:t>
            </a:r>
            <a:r>
              <a:rPr lang="es-AR" dirty="0"/>
              <a:t>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517670" y="4038854"/>
            <a:ext cx="5792248" cy="254941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2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gestión</a:t>
            </a:r>
            <a:endParaRPr lang="en-US" sz="22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Aumenta significativamente los costos fijos.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Obliga a trabajar grandes superficies.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Reduce dependencia de contratistas.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Requiere planificación financiera sólida.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79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26</a:t>
            </a:fld>
            <a:endParaRPr lang="es-ES"/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" y="140043"/>
            <a:ext cx="3966971" cy="233130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4160108" y="140042"/>
            <a:ext cx="3748216" cy="2331307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47" y="140042"/>
            <a:ext cx="4089660" cy="233130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 bwMode="auto">
          <a:xfrm>
            <a:off x="102520" y="3733068"/>
            <a:ext cx="3974973" cy="2419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7" b="11272"/>
          <a:stretch/>
        </p:blipFill>
        <p:spPr bwMode="auto">
          <a:xfrm>
            <a:off x="4172485" y="3733068"/>
            <a:ext cx="3748216" cy="2419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91" y="3700257"/>
            <a:ext cx="4053016" cy="24401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t="13796" b="16635"/>
          <a:stretch/>
        </p:blipFill>
        <p:spPr>
          <a:xfrm>
            <a:off x="4156137" y="2471349"/>
            <a:ext cx="3764564" cy="1243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20" y="140042"/>
            <a:ext cx="5898629" cy="349284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20" y="3097427"/>
            <a:ext cx="5901075" cy="375116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1149" y="152216"/>
            <a:ext cx="6095858" cy="338035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1150" y="3097427"/>
            <a:ext cx="6195742" cy="37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27</a:t>
            </a:fld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180614" y="2326964"/>
            <a:ext cx="4424337" cy="3785652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¿En qué superficie mínima justificarían una cosechadora propia?</a:t>
            </a: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¿Qué pesa más: costo fijo o costo variable?</a:t>
            </a: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¿Cómo influye la ventana óptima de cosecha en la </a:t>
            </a:r>
          </a:p>
          <a:p>
            <a:pPr lvl="0"/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decisión?</a:t>
            </a:r>
          </a:p>
          <a:p>
            <a:pPr lvl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¿Qué riesgo financiero implica una máquina autopropulsada ociosa?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36501"/>
              </p:ext>
            </p:extLst>
          </p:nvPr>
        </p:nvGraphicFramePr>
        <p:xfrm>
          <a:off x="4911084" y="623608"/>
          <a:ext cx="6959640" cy="3122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869">
                  <a:extLst>
                    <a:ext uri="{9D8B030D-6E8A-4147-A177-3AD203B41FA5}">
                      <a16:colId xmlns:a16="http://schemas.microsoft.com/office/drawing/2014/main" val="4195725139"/>
                    </a:ext>
                  </a:extLst>
                </a:gridCol>
                <a:gridCol w="1282656">
                  <a:extLst>
                    <a:ext uri="{9D8B030D-6E8A-4147-A177-3AD203B41FA5}">
                      <a16:colId xmlns:a16="http://schemas.microsoft.com/office/drawing/2014/main" val="10264533"/>
                    </a:ext>
                  </a:extLst>
                </a:gridCol>
                <a:gridCol w="1282656">
                  <a:extLst>
                    <a:ext uri="{9D8B030D-6E8A-4147-A177-3AD203B41FA5}">
                      <a16:colId xmlns:a16="http://schemas.microsoft.com/office/drawing/2014/main" val="3558738824"/>
                    </a:ext>
                  </a:extLst>
                </a:gridCol>
                <a:gridCol w="1502108">
                  <a:extLst>
                    <a:ext uri="{9D8B030D-6E8A-4147-A177-3AD203B41FA5}">
                      <a16:colId xmlns:a16="http://schemas.microsoft.com/office/drawing/2014/main" val="2263331255"/>
                    </a:ext>
                  </a:extLst>
                </a:gridCol>
                <a:gridCol w="1501351">
                  <a:extLst>
                    <a:ext uri="{9D8B030D-6E8A-4147-A177-3AD203B41FA5}">
                      <a16:colId xmlns:a16="http://schemas.microsoft.com/office/drawing/2014/main" val="4271268026"/>
                    </a:ext>
                  </a:extLst>
                </a:gridCol>
              </a:tblGrid>
              <a:tr h="613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Flexibilidad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Escala recomendada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 financiero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4622375"/>
                  </a:ext>
                </a:extLst>
              </a:tr>
              <a:tr h="641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Fija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alta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2480470"/>
                  </a:ext>
                </a:extLst>
              </a:tr>
              <a:tr h="613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Suspendida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Baja-media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Pequeña-mediana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658158"/>
                  </a:ext>
                </a:extLst>
              </a:tr>
              <a:tr h="613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Arrastre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Media-alta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Mediana-grande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939535"/>
                  </a:ext>
                </a:extLst>
              </a:tr>
              <a:tr h="641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Autopropulsada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alta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alto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6590858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70" y="209757"/>
            <a:ext cx="3564976" cy="1975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911084" y="110903"/>
            <a:ext cx="3347391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4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Comparación Integral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911084" y="4687237"/>
            <a:ext cx="7153061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A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¿Cómo influye la maquinaria en la estructura de costos?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A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¿Qué tipo de maquinaria conviene en un establecimiento mixto?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A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¿Es mejor invertir en maquinaria o en tecnología de gestión?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911084" y="4199731"/>
            <a:ext cx="224933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400" b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¿Qué opinan?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8"/>
          </p:nvPr>
        </p:nvSpPr>
        <p:spPr>
          <a:xfrm>
            <a:off x="6802702" y="4904586"/>
            <a:ext cx="2121863" cy="885568"/>
          </a:xfrm>
        </p:spPr>
        <p:txBody>
          <a:bodyPr>
            <a:normAutofit/>
          </a:bodyPr>
          <a:lstStyle/>
          <a:p>
            <a:r>
              <a:rPr lang="es-AR" sz="3200" u="sng" dirty="0"/>
              <a:t>Por grupos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AR" sz="2400" dirty="0"/>
              <a:t>En grupos, investigar según las preguntas guías y realizar una presentación en clase, exponiendo los resultados de su investigación. </a:t>
            </a:r>
          </a:p>
          <a:p>
            <a:pPr marL="0" indent="0">
              <a:buNone/>
            </a:pPr>
            <a:r>
              <a:rPr lang="es-AR" sz="2400" dirty="0"/>
              <a:t>Es necesario que todas las preguntas sean respondidas de manera objetiva.</a:t>
            </a:r>
          </a:p>
          <a:p>
            <a:pPr marL="0" indent="0">
              <a:buNone/>
            </a:pPr>
            <a:r>
              <a:rPr lang="es-AR" sz="2400" dirty="0"/>
              <a:t>Puede usar cualquier herramienta o software que le ayude a investigar y a presentar los resultados.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28</a:t>
            </a:fld>
            <a:endParaRPr lang="es-ES" noProof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00103" y="569066"/>
            <a:ext cx="3478648" cy="1348039"/>
          </a:xfrm>
        </p:spPr>
        <p:txBody>
          <a:bodyPr>
            <a:normAutofit fontScale="90000"/>
          </a:bodyPr>
          <a:lstStyle/>
          <a:p>
            <a:pPr algn="ctr"/>
            <a:r>
              <a:rPr lang="es-AR" u="sng" dirty="0"/>
              <a:t>Trabajo de investigación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" y="2388973"/>
            <a:ext cx="4827901" cy="2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9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29</a:t>
            </a:fld>
            <a:endParaRPr lang="es-ES" noProof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443557"/>
              </p:ext>
            </p:extLst>
          </p:nvPr>
        </p:nvGraphicFramePr>
        <p:xfrm>
          <a:off x="-1" y="0"/>
          <a:ext cx="12192001" cy="6858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5966">
                  <a:extLst>
                    <a:ext uri="{9D8B030D-6E8A-4147-A177-3AD203B41FA5}">
                      <a16:colId xmlns:a16="http://schemas.microsoft.com/office/drawing/2014/main" val="3493558439"/>
                    </a:ext>
                  </a:extLst>
                </a:gridCol>
                <a:gridCol w="8716035">
                  <a:extLst>
                    <a:ext uri="{9D8B030D-6E8A-4147-A177-3AD203B41FA5}">
                      <a16:colId xmlns:a16="http://schemas.microsoft.com/office/drawing/2014/main" val="2253618811"/>
                    </a:ext>
                  </a:extLst>
                </a:gridCol>
              </a:tblGrid>
              <a:tr h="4708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¿Por qué la mecanización obliga a aumentar la escala productiva?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812424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relación existe entre tecnología y costos fijos?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83432"/>
                  </a:ext>
                </a:extLst>
              </a:tr>
              <a:tr h="3106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¿Es siempre conveniente comprar maquinaria propia?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992257838"/>
                  </a:ext>
                </a:extLst>
              </a:tr>
              <a:tr h="470812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impacta la agricultura de precisión en la toma de decisiones empresariales?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901939083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perfil profesional requiere hoy el operario rural?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3758412875"/>
                  </a:ext>
                </a:extLst>
              </a:tr>
              <a:tr h="3106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la potencia del tractor en la eficiencia operativa?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34767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ocurre si sobredimensionamos el tractor?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88696"/>
                  </a:ext>
                </a:extLst>
              </a:tr>
              <a:tr h="310111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¿Conviene tener varios tractores medianos o uno de gran potencia?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70169"/>
                  </a:ext>
                </a:extLst>
              </a:tr>
              <a:tr h="3106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¿Es la labranza intensiva económicamente eficiente?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3598714630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pasa con el Medio ambiente?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8083315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relación existe entre labranza y conservación de suelo?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2954378508"/>
                  </a:ext>
                </a:extLst>
              </a:tr>
              <a:tr h="3428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el sistema de labranza en la planificación financiera?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38161"/>
                  </a:ext>
                </a:extLst>
              </a:tr>
              <a:tr h="34010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costo tiene una mala regulación de sembradora? ¿Y de fertilizadora?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2927"/>
                  </a:ext>
                </a:extLst>
              </a:tr>
              <a:tr h="3186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impacta la dosificación variable en la rentabilidad? ¿Y en el medio ambiente?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688097251"/>
                  </a:ext>
                </a:extLst>
              </a:tr>
              <a:tr h="283198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indicadores usaría para evaluar eficiencia de siembra? ¿Y para la fertilización?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725479200"/>
                  </a:ext>
                </a:extLst>
              </a:tr>
              <a:tr h="2944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consecuencias económicas tiene una mala aplicación de fitosanitarios?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74548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afecta el clima la eficiencia del tratamiento?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325124"/>
                  </a:ext>
                </a:extLst>
              </a:tr>
              <a:tr h="3106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responsabilidades legales tiene el productor?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365727443"/>
                  </a:ext>
                </a:extLst>
              </a:tr>
              <a:tr h="31069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dice la ley 11.178?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755164784"/>
                  </a:ext>
                </a:extLst>
              </a:tr>
              <a:tr h="3106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¿Cuánto influye la eficiencia de cosecha en el margen bruto?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713691"/>
                  </a:ext>
                </a:extLst>
              </a:tr>
              <a:tr h="29874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Conviene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tener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cosechadora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propia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38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59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97F4D-F280-472F-9307-25B3E6BD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48" y="145319"/>
            <a:ext cx="4266392" cy="106951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sz="3600" u="sng" dirty="0"/>
              <a:t>Enfoque administrativo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891695-E7DA-48AF-9EEB-86DA1F9BF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2788" y="2956167"/>
            <a:ext cx="6969211" cy="3502583"/>
          </a:xfrm>
        </p:spPr>
        <p:txBody>
          <a:bodyPr rtlCol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es-AR" dirty="0">
                <a:solidFill>
                  <a:srgbClr val="002060"/>
                </a:solidFill>
              </a:rPr>
              <a:t>¿Por qué la mecanización obliga a aumentar la escala productiva?</a:t>
            </a:r>
            <a:endParaRPr lang="en-U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s-AR" dirty="0">
                <a:solidFill>
                  <a:srgbClr val="002060"/>
                </a:solidFill>
              </a:rPr>
              <a:t>¿Qué relación existe entre tecnología y costos fijos?</a:t>
            </a:r>
            <a:endParaRPr lang="en-U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s-AR" dirty="0">
                <a:solidFill>
                  <a:srgbClr val="002060"/>
                </a:solidFill>
              </a:rPr>
              <a:t>¿Es siempre conveniente comprar maquinaria propia?</a:t>
            </a:r>
            <a:endParaRPr lang="en-U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s-AR" dirty="0">
                <a:solidFill>
                  <a:srgbClr val="002060"/>
                </a:solidFill>
              </a:rPr>
              <a:t>¿Qué perfil profesional requiere hoy el operario rural?</a:t>
            </a:r>
            <a:endParaRPr lang="en-U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s-AR" dirty="0">
                <a:solidFill>
                  <a:srgbClr val="002060"/>
                </a:solidFill>
              </a:rPr>
              <a:t>¿Cómo impacta la agricultura de precisión en la toma de decisiones empresariales?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B761CE6-695A-0941-954E-A6BD7E16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3</a:t>
            </a:fld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8A97F4D-F280-472F-9307-25B3E6BD88B5}"/>
              </a:ext>
            </a:extLst>
          </p:cNvPr>
          <p:cNvSpPr txBox="1">
            <a:spLocks/>
          </p:cNvSpPr>
          <p:nvPr/>
        </p:nvSpPr>
        <p:spPr>
          <a:xfrm>
            <a:off x="5960076" y="850061"/>
            <a:ext cx="4266392" cy="729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200" b="1" dirty="0">
              <a:solidFill>
                <a:srgbClr val="002060"/>
              </a:solidFill>
            </a:endParaRP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C1891695-E7DA-48AF-9EEB-86DA1F9BF74F}"/>
              </a:ext>
            </a:extLst>
          </p:cNvPr>
          <p:cNvSpPr txBox="1">
            <a:spLocks/>
          </p:cNvSpPr>
          <p:nvPr/>
        </p:nvSpPr>
        <p:spPr>
          <a:xfrm>
            <a:off x="282764" y="1245724"/>
            <a:ext cx="4670854" cy="350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023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95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167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739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s-AR" dirty="0"/>
              <a:t>- Costos fijos vs. costos variables.</a:t>
            </a:r>
            <a:endParaRPr lang="en-US" dirty="0"/>
          </a:p>
          <a:p>
            <a:pPr algn="l">
              <a:lnSpc>
                <a:spcPct val="150000"/>
              </a:lnSpc>
            </a:pPr>
            <a:r>
              <a:rPr lang="es-AR" dirty="0"/>
              <a:t>- Amortización.</a:t>
            </a:r>
            <a:endParaRPr lang="en-US" dirty="0"/>
          </a:p>
          <a:p>
            <a:pPr algn="l">
              <a:lnSpc>
                <a:spcPct val="150000"/>
              </a:lnSpc>
            </a:pPr>
            <a:r>
              <a:rPr lang="es-AR" dirty="0"/>
              <a:t>- Vida útil económica vs. vida útil técnica.</a:t>
            </a:r>
            <a:endParaRPr lang="en-US" dirty="0"/>
          </a:p>
          <a:p>
            <a:pPr algn="l">
              <a:lnSpc>
                <a:spcPct val="150000"/>
              </a:lnSpc>
            </a:pPr>
            <a:r>
              <a:rPr lang="es-AR" dirty="0"/>
              <a:t>- Tercerización vs. maquinaria propia.</a:t>
            </a:r>
            <a:endParaRPr lang="en-US" dirty="0"/>
          </a:p>
          <a:p>
            <a:pPr algn="l">
              <a:lnSpc>
                <a:spcPct val="150000"/>
              </a:lnSpc>
            </a:pPr>
            <a:r>
              <a:rPr lang="es-AR" dirty="0"/>
              <a:t>- Impacto en la rentabilidad del sistema productivo.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656" y="145319"/>
            <a:ext cx="3697117" cy="26799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339" y="4366517"/>
            <a:ext cx="2127093" cy="17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30</a:t>
            </a:fld>
            <a:endParaRPr lang="es-ES" noProof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97506"/>
              </p:ext>
            </p:extLst>
          </p:nvPr>
        </p:nvGraphicFramePr>
        <p:xfrm>
          <a:off x="-1" y="-6"/>
          <a:ext cx="12192001" cy="6858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6899">
                  <a:extLst>
                    <a:ext uri="{9D8B030D-6E8A-4147-A177-3AD203B41FA5}">
                      <a16:colId xmlns:a16="http://schemas.microsoft.com/office/drawing/2014/main" val="3796954161"/>
                    </a:ext>
                  </a:extLst>
                </a:gridCol>
                <a:gridCol w="8905102">
                  <a:extLst>
                    <a:ext uri="{9D8B030D-6E8A-4147-A177-3AD203B41FA5}">
                      <a16:colId xmlns:a16="http://schemas.microsoft.com/office/drawing/2014/main" val="2122886829"/>
                    </a:ext>
                  </a:extLst>
                </a:gridCol>
              </a:tblGrid>
              <a:tr h="3246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se determina la capacidad de trabajo?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00992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calcular el costo por hectárea cosechada?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12433"/>
                  </a:ext>
                </a:extLst>
              </a:tr>
              <a:tr h="3246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ventajas económicas tiene almacenar en campo?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448215803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riesgos tiene el silo bolsa?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2974320260"/>
                  </a:ext>
                </a:extLst>
              </a:tr>
              <a:tr h="3246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el almacenamiento en la estrategia comercial?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301755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ventajas tiene agregar valor en origen?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782579"/>
                  </a:ext>
                </a:extLst>
              </a:tr>
              <a:tr h="3499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riesgos implica industrializar en el establecimiento, es decir en el propio campo?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3430133167"/>
                  </a:ext>
                </a:extLst>
              </a:tr>
              <a:tr h="339379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cambia el perfil administrativo del productor cuando posee su propia industria de valor agregado?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1135184615"/>
                  </a:ext>
                </a:extLst>
              </a:tr>
              <a:tr h="3246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justificaría instalar una planta de acopio de cereales y oleaginosas propia?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071909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ocurre si la planta trabaja por debajo de su capacidad mínima de equilibrio?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584587"/>
                  </a:ext>
                </a:extLst>
              </a:tr>
              <a:tr h="3246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impacta la inversión de una planta de acopio de granos en el flujo de caja?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2212101777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¿Es más conveniente asociarse entre productores o poseer una planta propia?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extLst>
                  <a:ext uri="{0D108BD9-81ED-4DB2-BD59-A6C34878D82A}">
                    <a16:rowId xmlns:a16="http://schemas.microsoft.com/office/drawing/2014/main" val="3937535689"/>
                  </a:ext>
                </a:extLst>
              </a:tr>
              <a:tr h="32466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limitaciones técnicas tiene un implemento suspendido?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993286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el peso en la estabilidad del tractor?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7034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¿Conviene tener varios implementos para un solo tractor?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63373"/>
                  </a:ext>
                </a:extLst>
              </a:tr>
              <a:tr h="32466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el ancho de labor en el costo por hectárea?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7187677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ocurre si sobredimensionamos la sembradora?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3581997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None/>
                      </a:pP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calcularían la capacidad operativa efectiva?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6536364"/>
                  </a:ext>
                </a:extLst>
              </a:tr>
              <a:tr h="32466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influye la maquinaria en la estructura de costos?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589026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¿Qué tipo de maquinaria conviene en un establecimiento mixto?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63866"/>
                  </a:ext>
                </a:extLst>
              </a:tr>
              <a:tr h="32466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A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¿Es mejor invertir en maquinaria o en tecnología de gestión?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3" marR="6733" marT="6733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71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72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828"/>
            <a:ext cx="4860324" cy="976184"/>
          </a:xfrm>
        </p:spPr>
        <p:txBody>
          <a:bodyPr rtlCol="0">
            <a:normAutofit/>
          </a:bodyPr>
          <a:lstStyle/>
          <a:p>
            <a:r>
              <a:rPr lang="es-AR" sz="3200" b="1" u="sng" dirty="0"/>
              <a:t>Clasificación según el trabajo que realizan</a:t>
            </a:r>
            <a:endParaRPr lang="en-US" sz="3200" u="sng" dirty="0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C8822230-E7F6-4AEC-86F1-6874B8C03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50" y="2019300"/>
            <a:ext cx="1944000" cy="1774290"/>
          </a:xfrm>
        </p:spPr>
        <p:txBody>
          <a:bodyPr rtlCol="0"/>
          <a:lstStyle/>
          <a:p>
            <a:r>
              <a:rPr lang="es-AR" b="1" dirty="0"/>
              <a:t>FUNCIONES</a:t>
            </a:r>
            <a:endParaRPr lang="es-ES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72DB73E6-C510-4010-99CD-13C274B57E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6151" y="3320879"/>
            <a:ext cx="1943100" cy="1774290"/>
          </a:xfrm>
        </p:spPr>
        <p:txBody>
          <a:bodyPr rtlCol="0"/>
          <a:lstStyle/>
          <a:p>
            <a:pPr rtl="0"/>
            <a:r>
              <a:rPr lang="es-ES" b="1" dirty="0"/>
              <a:t>CONSIDERACIONES</a:t>
            </a:r>
            <a:r>
              <a:rPr lang="es-ES" dirty="0"/>
              <a:t> 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ADB68C1C-48A6-4CB6-AEB1-1B5B9EB9AA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00B050"/>
          </a:solidFill>
        </p:spPr>
        <p:txBody>
          <a:bodyPr rtlCol="0"/>
          <a:lstStyle/>
          <a:p>
            <a:pPr rtl="0"/>
            <a:r>
              <a:rPr lang="es-ES" dirty="0"/>
              <a:t>1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3C345EEF-8EE2-4AFF-A515-F49E6FA7CA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73701" y="3638009"/>
            <a:ext cx="828000" cy="828000"/>
          </a:xfrm>
          <a:solidFill>
            <a:srgbClr val="00B050"/>
          </a:solidFill>
        </p:spPr>
        <p:txBody>
          <a:bodyPr rtlCol="0"/>
          <a:lstStyle/>
          <a:p>
            <a:pPr rtl="0"/>
            <a:r>
              <a:rPr lang="es-ES"/>
              <a:t>2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C9047CD-1956-7146-971D-D05A280A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4</a:t>
            </a:fld>
            <a:endParaRPr lang="es-ES"/>
          </a:p>
        </p:txBody>
      </p:sp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667264"/>
            <a:ext cx="1944000" cy="1268627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b="7031"/>
          <a:stretch/>
        </p:blipFill>
        <p:spPr bwMode="auto">
          <a:xfrm>
            <a:off x="199777" y="3793590"/>
            <a:ext cx="4460769" cy="2020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162550" y="4020639"/>
            <a:ext cx="2965622" cy="156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Potencia (HP)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Tipo de tracción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Consumo específico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Relación peso/potencia</a:t>
            </a:r>
            <a:endParaRPr lang="es-AR" dirty="0"/>
          </a:p>
        </p:txBody>
      </p:sp>
      <p:sp>
        <p:nvSpPr>
          <p:cNvPr id="7" name="Rectángulo 6"/>
          <p:cNvSpPr/>
          <p:nvPr/>
        </p:nvSpPr>
        <p:spPr>
          <a:xfrm>
            <a:off x="199778" y="1935891"/>
            <a:ext cx="4660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Maquinaria para traccionar implementos agrícolas 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751137" y="5126251"/>
            <a:ext cx="3866465" cy="156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Proveer fuerza de tracción.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Accionar con </a:t>
            </a:r>
            <a:r>
              <a:rPr lang="es-A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TDF</a:t>
            </a: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(toma de fuerza).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Accionar sistemas hidráulicos.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AR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Servir como unidad energética móvil.</a:t>
            </a:r>
            <a:endParaRPr lang="es-AR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550" y="308213"/>
            <a:ext cx="3500438" cy="29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20" grpId="0" build="p" animBg="1"/>
      <p:bldP spid="22" grpId="0" build="p" animBg="1"/>
      <p:bldP spid="23" grpId="0" build="p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5</a:t>
            </a:fld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14" y="94687"/>
            <a:ext cx="2984929" cy="366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693" y="0"/>
            <a:ext cx="7280306" cy="351755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6639" y="3832767"/>
            <a:ext cx="4728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000" dirty="0">
                <a:solidFill>
                  <a:schemeClr val="bg1"/>
                </a:solidFill>
              </a:rPr>
              <a:t>¿Cómo influye la potencia del tractor en la eficiencia operativa?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6639" y="4657443"/>
            <a:ext cx="4480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000" dirty="0">
                <a:solidFill>
                  <a:schemeClr val="bg1"/>
                </a:solidFill>
              </a:rPr>
              <a:t>¿Qué ocurre si sobredimensionamos el tractor?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5140" y="5436211"/>
            <a:ext cx="4480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000" dirty="0">
                <a:solidFill>
                  <a:schemeClr val="bg1"/>
                </a:solidFill>
              </a:rPr>
              <a:t>¿Conviene tener varios tractores medianos o uno de gran potencia?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5"/>
          <a:srcRect t="17365"/>
          <a:stretch/>
        </p:blipFill>
        <p:spPr>
          <a:xfrm>
            <a:off x="4911692" y="3525794"/>
            <a:ext cx="7287763" cy="3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6</a:t>
            </a:fld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98854" y="1186247"/>
            <a:ext cx="47719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Maquinaria para eliminación de obstáculos y movimiento de suelo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69243" y="4893276"/>
            <a:ext cx="6347254" cy="1837038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Topadoras (desmonte)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Niveladoras (nivelación)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Palas frontales (construcción en general, carga)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Equipos de sistematización (manejo hídrico,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/>
          <a:stretch/>
        </p:blipFill>
        <p:spPr bwMode="auto">
          <a:xfrm>
            <a:off x="4968206" y="329779"/>
            <a:ext cx="3507740" cy="2030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Imagen 3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61" y="329779"/>
            <a:ext cx="3033754" cy="2030095"/>
          </a:xfrm>
          <a:prstGeom prst="rect">
            <a:avLst/>
          </a:prstGeom>
        </p:spPr>
      </p:pic>
      <p:pic>
        <p:nvPicPr>
          <p:cNvPr id="35" name="Imagen 3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/>
          <a:stretch/>
        </p:blipFill>
        <p:spPr bwMode="auto">
          <a:xfrm>
            <a:off x="4968206" y="2471636"/>
            <a:ext cx="3507740" cy="2174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6657"/>
          <a:stretch/>
        </p:blipFill>
        <p:spPr bwMode="auto">
          <a:xfrm>
            <a:off x="8573360" y="2471636"/>
            <a:ext cx="3033755" cy="2174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Rectángulo 36"/>
          <p:cNvSpPr/>
          <p:nvPr/>
        </p:nvSpPr>
        <p:spPr>
          <a:xfrm>
            <a:off x="197709" y="3671035"/>
            <a:ext cx="4502983" cy="16958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lo económico: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- Alta inversión inicial.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- Se amortiza en el largo plazo.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- Muchas veces se </a:t>
            </a:r>
            <a:r>
              <a:rPr lang="es-A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terceriza</a:t>
            </a: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 build="p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7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77020" y="683739"/>
            <a:ext cx="4771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Maquinaria para labranzas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69243" y="4893276"/>
            <a:ext cx="6347254" cy="1837038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Arados (preparar el suelo)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Rastras (preparar el suelo)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Cultivadores (controlar malezas)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Subsoladores (mejorar estructura)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43" y="507848"/>
            <a:ext cx="3350260" cy="2155190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43" y="2700562"/>
            <a:ext cx="3350260" cy="215519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5" b="5746"/>
          <a:stretch/>
        </p:blipFill>
        <p:spPr>
          <a:xfrm>
            <a:off x="8611869" y="512962"/>
            <a:ext cx="3364230" cy="2150076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0" b="2346"/>
          <a:stretch/>
        </p:blipFill>
        <p:spPr bwMode="auto">
          <a:xfrm>
            <a:off x="8611869" y="2696997"/>
            <a:ext cx="3352324" cy="2162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156457" y="1585443"/>
            <a:ext cx="4572215" cy="409342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Desde la administración: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Mayor labranza = mayor costo.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Mayor labranza = (+) consumo combustible.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Mayor labranza = (+) gasto de  mantenimiento.</a:t>
            </a:r>
          </a:p>
          <a:p>
            <a:pPr>
              <a:lnSpc>
                <a:spcPct val="150000"/>
              </a:lnSpc>
            </a:pP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- Mayor labranza = (-) consumo de fitosanitarios.</a:t>
            </a:r>
          </a:p>
        </p:txBody>
      </p:sp>
    </p:spTree>
    <p:extLst>
      <p:ext uri="{BB962C8B-B14F-4D97-AF65-F5344CB8AC3E}">
        <p14:creationId xmlns:p14="http://schemas.microsoft.com/office/powerpoint/2010/main" val="29773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927" y="3237772"/>
            <a:ext cx="6316485" cy="1952653"/>
          </a:xfrm>
        </p:spPr>
        <p:txBody>
          <a:bodyPr rtlCol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es-A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relación existe entre labranza y conservación de suelo?</a:t>
            </a:r>
            <a:br>
              <a:rPr lang="es-A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influye el sistema de labranza en la planificación financiera?</a:t>
            </a:r>
            <a:endParaRPr lang="en-US" sz="24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D30775-E195-4C4C-93B0-0261753A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8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4647926" y="508614"/>
            <a:ext cx="7289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¿Qué pasa con el Medio ambiente?</a:t>
            </a:r>
          </a:p>
          <a:p>
            <a:pPr>
              <a:lnSpc>
                <a:spcPct val="150000"/>
              </a:lnSpc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¿Es la labranza intensiva económicamente eficiente?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43" y="809918"/>
            <a:ext cx="2647949" cy="52112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1" y="286313"/>
            <a:ext cx="2040972" cy="1235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Llamada rectangular 9"/>
          <p:cNvSpPr/>
          <p:nvPr/>
        </p:nvSpPr>
        <p:spPr>
          <a:xfrm rot="5400000">
            <a:off x="4790419" y="65301"/>
            <a:ext cx="5885868" cy="6327892"/>
          </a:xfrm>
          <a:prstGeom prst="wedge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282D6-6FE9-264F-8985-EBC964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smtClean="0"/>
              <a:t>9</a:t>
            </a:fld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76743" y="506230"/>
            <a:ext cx="4572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Maquinaria para fertilización y siembra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18"/>
          </p:nvPr>
        </p:nvSpPr>
        <p:spPr>
          <a:xfrm>
            <a:off x="5177661" y="4745227"/>
            <a:ext cx="6347254" cy="1122722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Sembradoras (arrastre y autopropulsadas)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Fertilizadoras (arrastre y autopropulsadas)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68782" y="1901158"/>
            <a:ext cx="4572215" cy="25032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Aspectos técnicos: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Uniformidad de siembra.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Densidad correcta.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Profundidad constante.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Aplicación eficiente de fertilizantes</a:t>
            </a:r>
            <a:r>
              <a:rPr lang="es-AR" dirty="0"/>
              <a:t>.</a:t>
            </a:r>
            <a:endParaRPr lang="en-US" dirty="0"/>
          </a:p>
        </p:txBody>
      </p:sp>
      <p:pic>
        <p:nvPicPr>
          <p:cNvPr id="10" name="Imagen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/>
          <a:stretch/>
        </p:blipFill>
        <p:spPr bwMode="auto">
          <a:xfrm>
            <a:off x="4948958" y="335848"/>
            <a:ext cx="3402330" cy="1896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/>
          <a:stretch/>
        </p:blipFill>
        <p:spPr bwMode="auto">
          <a:xfrm>
            <a:off x="4948958" y="2381489"/>
            <a:ext cx="3402330" cy="1926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07" y="335848"/>
            <a:ext cx="3379058" cy="1926899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68782" y="4599006"/>
            <a:ext cx="4572215" cy="15799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A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Impacto económico: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AR" sz="2000" dirty="0"/>
              <a:t>- Rendimiento potencial (perspectiva).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s-AR" sz="2000" dirty="0"/>
              <a:t>- Perdidas de rendimiento (presente)</a:t>
            </a:r>
            <a:r>
              <a:rPr lang="es-AR" dirty="0"/>
              <a:t>.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307" y="2373251"/>
            <a:ext cx="3379058" cy="19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6" grpId="0" animBg="1"/>
      <p:bldP spid="22" grpId="0" animBg="1"/>
    </p:bldLst>
  </p:timing>
</p:sld>
</file>

<file path=ppt/theme/theme1.xml><?xml version="1.0" encoding="utf-8"?>
<a:theme xmlns:a="http://schemas.openxmlformats.org/drawingml/2006/main" name="Titular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407_TF45175639" id="{88D7AF57-3FFC-4FBD-8187-DA9C4BC00530}" vid="{33D656AD-EC94-44D8-BAE2-095E505860C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4AFBF-E012-4607-B95C-D9E661912AC6}">
  <ds:schemaRefs>
    <ds:schemaRef ds:uri="http://purl.org/dc/terms/"/>
    <ds:schemaRef ds:uri="http://purl.org/dc/dcmitype/"/>
    <ds:schemaRef ds:uri="http://www.w3.org/XML/1998/namespace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B60E032F-2E55-4A86-BB2D-1A317C64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7EC923-6023-4411-8330-A0042153E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biografía</Template>
  <TotalTime>0</TotalTime>
  <Words>2175</Words>
  <Application>Microsoft Office PowerPoint</Application>
  <PresentationFormat>Panorámica</PresentationFormat>
  <Paragraphs>409</Paragraphs>
  <Slides>30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Schoolbook</vt:lpstr>
      <vt:lpstr>Corbel</vt:lpstr>
      <vt:lpstr>Symbol</vt:lpstr>
      <vt:lpstr>Times New Roman</vt:lpstr>
      <vt:lpstr>Titulares</vt:lpstr>
      <vt:lpstr>MAQUINAS AGRÍCOLAS</vt:lpstr>
      <vt:lpstr>Definición:</vt:lpstr>
      <vt:lpstr>Enfoque administrativo</vt:lpstr>
      <vt:lpstr>Clasificación según el trabajo que realizan</vt:lpstr>
      <vt:lpstr>Presentación de PowerPoint</vt:lpstr>
      <vt:lpstr>Presentación de PowerPoint</vt:lpstr>
      <vt:lpstr>Presentación de PowerPoint</vt:lpstr>
      <vt:lpstr>¿Qué relación existe entre labranza y conservación de suelo?  ¿Cómo influye el sistema de labranza en la planificación financiera?</vt:lpstr>
      <vt:lpstr>Presentación de PowerPoint</vt:lpstr>
      <vt:lpstr>¿Qué indicadores usaría para evaluar eficiencia de siembra? ¿Y para la fertilización?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Trabajo de investigación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2026-03-03T18:56:27Z</dcterms:created>
  <dcterms:modified xsi:type="dcterms:W3CDTF">2026-03-21T12:44:32Z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