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478" r:id="rId4"/>
  </p:sldMasterIdLst>
  <p:notesMasterIdLst>
    <p:notesMasterId r:id="rId35"/>
  </p:notesMasterIdLst>
  <p:handoutMasterIdLst>
    <p:handoutMasterId r:id="rId36"/>
  </p:handoutMasterIdLst>
  <p:sldIdLst>
    <p:sldId id="256" r:id="rId5"/>
    <p:sldId id="269" r:id="rId6"/>
    <p:sldId id="263" r:id="rId7"/>
    <p:sldId id="266" r:id="rId8"/>
    <p:sldId id="267" r:id="rId9"/>
    <p:sldId id="268" r:id="rId10"/>
    <p:sldId id="260" r:id="rId11"/>
    <p:sldId id="257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82" r:id="rId23"/>
    <p:sldId id="283" r:id="rId24"/>
    <p:sldId id="284" r:id="rId25"/>
    <p:sldId id="279" r:id="rId26"/>
    <p:sldId id="285" r:id="rId27"/>
    <p:sldId id="286" r:id="rId28"/>
    <p:sldId id="287" r:id="rId29"/>
    <p:sldId id="288" r:id="rId30"/>
    <p:sldId id="289" r:id="rId31"/>
    <p:sldId id="293" r:id="rId32"/>
    <p:sldId id="291" r:id="rId33"/>
    <p:sldId id="292" r:id="rId34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57" autoAdjust="0"/>
  </p:normalViewPr>
  <p:slideViewPr>
    <p:cSldViewPr snapToGrid="0">
      <p:cViewPr varScale="1">
        <p:scale>
          <a:sx n="65" d="100"/>
          <a:sy n="65" d="100"/>
        </p:scale>
        <p:origin x="900" y="78"/>
      </p:cViewPr>
      <p:guideLst/>
    </p:cSldViewPr>
  </p:slideViewPr>
  <p:outlineViewPr>
    <p:cViewPr>
      <p:scale>
        <a:sx n="33" d="100"/>
        <a:sy n="33" d="100"/>
      </p:scale>
      <p:origin x="0" y="-47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00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84BD4EA2-0638-4720-9BA2-3D9E4033C8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51C9179-0A63-45EA-BE51-99EAF12591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303A4-0A76-4E1A-84C4-B80F3F0AC245}" type="datetime1">
              <a:rPr lang="es-ES" smtClean="0"/>
              <a:t>21/03/2026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64CB130-65F4-4FF9-83A1-23072BA998C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B783DAA-57FA-4D9A-B85F-53DA334F54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16B86-C542-4318-96B6-19D1E93B74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05630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0AFFDC6-DF2E-496F-A85F-96314035A259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B68C18-1BF1-F447-95ED-60EAAE35426E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3917592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2856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073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2682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98854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6022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5211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0371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00198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14049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17276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4520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10617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538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34211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61950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325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197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1189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8101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6700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0349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5187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8418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 con imag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 6" title="Forma de número de página"/>
          <p:cNvSpPr/>
          <p:nvPr/>
        </p:nvSpPr>
        <p:spPr bwMode="auto">
          <a:xfrm>
            <a:off x="11784011" y="-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47656" y="1264197"/>
            <a:ext cx="5670487" cy="4268965"/>
          </a:xfrm>
        </p:spPr>
        <p:txBody>
          <a:bodyPr rtlCol="0" anchor="ctr">
            <a:normAutofit/>
          </a:bodyPr>
          <a:lstStyle>
            <a:lvl1pPr algn="l">
              <a:lnSpc>
                <a:spcPct val="85000"/>
              </a:lnSpc>
              <a:defRPr sz="60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67666" y="4151085"/>
            <a:ext cx="4633806" cy="1591181"/>
          </a:xfrm>
        </p:spPr>
        <p:txBody>
          <a:bodyPr rtlCol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3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cxnSp>
        <p:nvCxnSpPr>
          <p:cNvPr id="9" name="Conector recto 8" title="Línea de regla vertical"/>
          <p:cNvCxnSpPr>
            <a:cxnSpLocks/>
          </p:cNvCxnSpPr>
          <p:nvPr/>
        </p:nvCxnSpPr>
        <p:spPr>
          <a:xfrm>
            <a:off x="5524563" y="1115733"/>
            <a:ext cx="0" cy="4626534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137A75DA-C6FF-4420-94B9-E3338D1F9A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743615" y="1367500"/>
            <a:ext cx="2397795" cy="2397795"/>
          </a:xfrm>
          <a:prstGeom prst="ellipse">
            <a:avLst/>
          </a:prstGeom>
          <a:solidFill>
            <a:schemeClr val="bg1"/>
          </a:solidFill>
        </p:spPr>
        <p:txBody>
          <a:bodyPr rtlCol="0" anchor="ctr"/>
          <a:lstStyle>
            <a:lvl1pPr marL="0" indent="0" algn="ctr">
              <a:buNone/>
              <a:defRPr i="1"/>
            </a:lvl1pPr>
          </a:lstStyle>
          <a:p>
            <a:pPr rtl="0"/>
            <a:r>
              <a:rPr lang="es-ES" noProof="0"/>
              <a:t>Inserte foto de retrato</a:t>
            </a:r>
          </a:p>
        </p:txBody>
      </p:sp>
    </p:spTree>
    <p:extLst>
      <p:ext uri="{BB962C8B-B14F-4D97-AF65-F5344CB8AC3E}">
        <p14:creationId xmlns:p14="http://schemas.microsoft.com/office/powerpoint/2010/main" val="182742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1BED65A-299E-4D02-A3EB-3E0CEE967EB1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FBC751F3-ABD6-4995-8494-4932D12ACE1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326063" y="559678"/>
            <a:ext cx="6103937" cy="519183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875451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F270319-D748-456F-9376-B2DCC7A2770E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1466EC8C-C8BE-4149-A684-18CFF4574C1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97488" y="559678"/>
            <a:ext cx="6132512" cy="5191835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368749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7"/>
            <a:ext cx="3833906" cy="5274923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4527872D-84EB-44AF-812A-80C1C383E980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4889D34E-DF9E-41B7-A5EC-B9D63999B3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1600" y="559678"/>
            <a:ext cx="6172200" cy="561728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222617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 hasCustomPrompt="1"/>
          </p:nvPr>
        </p:nvSpPr>
        <p:spPr>
          <a:xfrm>
            <a:off x="5181600" y="540628"/>
            <a:ext cx="6248400" cy="2488946"/>
          </a:xfrm>
        </p:spPr>
        <p:txBody>
          <a:bodyPr rtlCol="0"/>
          <a:lstStyle>
            <a:lvl5pPr>
              <a:defRPr i="0"/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5181600" y="3712467"/>
            <a:ext cx="6248400" cy="2482228"/>
          </a:xfrm>
        </p:spPr>
        <p:txBody>
          <a:bodyPr rtlCol="0"/>
          <a:lstStyle>
            <a:lvl5pPr>
              <a:defRPr i="0"/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7B9253-DD09-499B-83F2-195EF34563DD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54302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7784"/>
            <a:ext cx="3831336" cy="4956048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5181600" y="558065"/>
            <a:ext cx="6245352" cy="914400"/>
          </a:xfrm>
        </p:spPr>
        <p:txBody>
          <a:bodyPr rtlCol="0" anchor="b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5181600" y="1526671"/>
            <a:ext cx="6245352" cy="175564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5181600" y="3700826"/>
            <a:ext cx="6248400" cy="914400"/>
          </a:xfrm>
        </p:spPr>
        <p:txBody>
          <a:bodyPr rtlCol="0" anchor="b">
            <a:normAutofit/>
          </a:bodyPr>
          <a:lstStyle>
            <a:lvl1pPr marL="0" indent="0"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 hasCustomPrompt="1"/>
          </p:nvPr>
        </p:nvSpPr>
        <p:spPr>
          <a:xfrm>
            <a:off x="5181600" y="4669432"/>
            <a:ext cx="6245352" cy="175564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FDDE3D-426C-461C-B4EA-B4BC3F3B025A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277019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84F3F4-405D-4C36-BB3D-BF96FEC2B1D0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043447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892E8C-7DEE-469B-89C3-6F80A1782FA4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8239023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9E2565D1-06D8-4141-9B5F-95C29313C16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0" name="Marcador de texto 19">
            <a:extLst>
              <a:ext uri="{FF2B5EF4-FFF2-40B4-BE49-F238E27FC236}">
                <a16:creationId xmlns:a16="http://schemas.microsoft.com/office/drawing/2014/main" id="{04FBD4F5-432F-4C2D-A734-6CC48615FF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596C94-F585-4C00-9F72-1356CB8056E8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3837580B-9009-4524-B820-7ACB27BC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cxnSp>
        <p:nvCxnSpPr>
          <p:cNvPr id="12" name="Conector recto 11" title="Líneas de regla horizontal">
            <a:extLst>
              <a:ext uri="{FF2B5EF4-FFF2-40B4-BE49-F238E27FC236}">
                <a16:creationId xmlns:a16="http://schemas.microsoft.com/office/drawing/2014/main" id="{54F1A406-73A8-450C-B21C-AA9616F476C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95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ágenes / viñetas de icono clar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C843A8-67E7-4932-A33C-9A8E5C1C4119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contenido 2">
            <a:extLst>
              <a:ext uri="{FF2B5EF4-FFF2-40B4-BE49-F238E27FC236}">
                <a16:creationId xmlns:a16="http://schemas.microsoft.com/office/drawing/2014/main" id="{0CF91DE7-F23F-444D-B56E-B059EC98D98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62550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19" name="Marcador de texto 8">
            <a:extLst>
              <a:ext uri="{FF2B5EF4-FFF2-40B4-BE49-F238E27FC236}">
                <a16:creationId xmlns:a16="http://schemas.microsoft.com/office/drawing/2014/main" id="{DD8B7AFB-040F-4222-BF21-649EEB9B76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581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2" name="Marcador de texto 10">
            <a:extLst>
              <a:ext uri="{FF2B5EF4-FFF2-40B4-BE49-F238E27FC236}">
                <a16:creationId xmlns:a16="http://schemas.microsoft.com/office/drawing/2014/main" id="{36C44B50-DCD8-4661-AE20-1744F5052F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613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3" name="Marcador de texto 6">
            <a:extLst>
              <a:ext uri="{FF2B5EF4-FFF2-40B4-BE49-F238E27FC236}">
                <a16:creationId xmlns:a16="http://schemas.microsoft.com/office/drawing/2014/main" id="{C0107EA4-5D36-4C90-97D0-F9F14116BDE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62550" y="3429000"/>
            <a:ext cx="1944000" cy="2700000"/>
          </a:xfrm>
          <a:solidFill>
            <a:schemeClr val="bg1"/>
          </a:solidFill>
        </p:spPr>
        <p:txBody>
          <a:bodyPr lIns="0" tIns="1332000" rIns="0" bIns="0" rtlCol="0"/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CB22D40E-097C-4007-9190-A3749806532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95356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5" name="Marcador de texto 18">
            <a:extLst>
              <a:ext uri="{FF2B5EF4-FFF2-40B4-BE49-F238E27FC236}">
                <a16:creationId xmlns:a16="http://schemas.microsoft.com/office/drawing/2014/main" id="{D385A57E-D5E6-4E0A-BE4C-C1B40196AB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28163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6" name="Marcador de posición de imagen 22">
            <a:extLst>
              <a:ext uri="{FF2B5EF4-FFF2-40B4-BE49-F238E27FC236}">
                <a16:creationId xmlns:a16="http://schemas.microsoft.com/office/drawing/2014/main" id="{3D1BBD84-BA1A-4F7F-BD78-6D42162E33D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8550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7" name="Marcador de posición de imagen 24">
            <a:extLst>
              <a:ext uri="{FF2B5EF4-FFF2-40B4-BE49-F238E27FC236}">
                <a16:creationId xmlns:a16="http://schemas.microsoft.com/office/drawing/2014/main" id="{75DDD589-ADD5-491E-B180-F1FCDF9ED6A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1581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8" name="Marcador de posición de imagen 26">
            <a:extLst>
              <a:ext uri="{FF2B5EF4-FFF2-40B4-BE49-F238E27FC236}">
                <a16:creationId xmlns:a16="http://schemas.microsoft.com/office/drawing/2014/main" id="{BFFFDD99-5C1A-4C7C-8FA2-BEA3DB4BA88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914613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9" name="Marcador de posición de imagen 30">
            <a:extLst>
              <a:ext uri="{FF2B5EF4-FFF2-40B4-BE49-F238E27FC236}">
                <a16:creationId xmlns:a16="http://schemas.microsoft.com/office/drawing/2014/main" id="{23C5456C-A352-4CF6-8671-B2572BAD518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648550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0" name="Marcador de posición de imagen 32">
            <a:extLst>
              <a:ext uri="{FF2B5EF4-FFF2-40B4-BE49-F238E27FC236}">
                <a16:creationId xmlns:a16="http://schemas.microsoft.com/office/drawing/2014/main" id="{C7C33AAD-B12F-4AA1-80BD-D7D3D1304B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81581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1" name="Marcador de posición de imagen 34">
            <a:extLst>
              <a:ext uri="{FF2B5EF4-FFF2-40B4-BE49-F238E27FC236}">
                <a16:creationId xmlns:a16="http://schemas.microsoft.com/office/drawing/2014/main" id="{E2951AF1-2CE3-48B5-9CF3-7488DCDF329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14613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</p:spTree>
    <p:extLst>
      <p:ext uri="{BB962C8B-B14F-4D97-AF65-F5344CB8AC3E}">
        <p14:creationId xmlns:p14="http://schemas.microsoft.com/office/powerpoint/2010/main" val="4187982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ñetas numeradas en una f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62550" y="2019300"/>
            <a:ext cx="1944000" cy="2700000"/>
          </a:xfr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99000">
                <a:schemeClr val="accent1">
                  <a:lumMod val="20000"/>
                  <a:lumOff val="80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0" tIns="1332000" rIns="0" bIns="0" rtlCol="0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es-ES" noProof="0"/>
              <a:t>Descripción del evento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A9EFEA-348A-4F22-9312-6B9E53DB3CAA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17748B7-E5B4-4481-8BBD-FA336F544D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806" y="2019300"/>
            <a:ext cx="1943100" cy="2700000"/>
          </a:xfr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99000">
                <a:schemeClr val="accent3">
                  <a:lumMod val="20000"/>
                  <a:lumOff val="80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lIns="0" tIns="1332000" rIns="0" bIns="0" rtlCol="0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es-ES" noProof="0"/>
              <a:t>Descripción del evento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47DBBB1B-8761-455D-AD09-0A48C1ED27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163" y="2019300"/>
            <a:ext cx="1943100" cy="2700000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99000">
                <a:schemeClr val="accent5">
                  <a:lumMod val="20000"/>
                  <a:lumOff val="80000"/>
                </a:schemeClr>
              </a:gs>
              <a:gs pos="100000">
                <a:schemeClr val="accent5"/>
              </a:gs>
            </a:gsLst>
            <a:lin ang="5400000" scaled="1"/>
          </a:gradFill>
        </p:spPr>
        <p:txBody>
          <a:bodyPr lIns="0" tIns="1332000" rIns="0" bIns="0" rtlCol="0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es-ES" noProof="0"/>
              <a:t>Descripción del evento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701A7388-8628-470F-82E9-729C86AAFD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20550" y="2324100"/>
            <a:ext cx="828000" cy="828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i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1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CAE5D4FA-2556-4640-8793-063247AA27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53356" y="2324100"/>
            <a:ext cx="828000" cy="828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 rtlCol="0" anchor="ctr"/>
          <a:lstStyle>
            <a:lvl1pPr marL="0" indent="0" algn="ctr">
              <a:buNone/>
              <a:defRPr i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2</a:t>
            </a:r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8379251E-EDF2-4AC5-AB5B-C1FD66A9D6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85713" y="2324100"/>
            <a:ext cx="828000" cy="828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 rtlCol="0" anchor="ctr"/>
          <a:lstStyle>
            <a:lvl1pPr marL="0" indent="0" algn="ctr">
              <a:buNone/>
              <a:defRPr i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3</a:t>
            </a:r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316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 y el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F9A33E3E-0291-4C5E-A385-B788B5A1BB44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914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imágenes / viñetas de icon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bre 6" title="Forma de número de página">
            <a:extLst>
              <a:ext uri="{FF2B5EF4-FFF2-40B4-BE49-F238E27FC236}">
                <a16:creationId xmlns:a16="http://schemas.microsoft.com/office/drawing/2014/main" id="{4C028BF1-8F7F-4E8E-9D47-05D46323E336}"/>
              </a:ext>
            </a:extLst>
          </p:cNvPr>
          <p:cNvSpPr/>
          <p:nvPr userDrawn="1"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9787C8F4-9B66-481C-8375-27033D7FC66A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5D7203A2-76F7-4D98-BFEB-C48DDC3E5C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62550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11" name="Marcador de texto 8">
            <a:extLst>
              <a:ext uri="{FF2B5EF4-FFF2-40B4-BE49-F238E27FC236}">
                <a16:creationId xmlns:a16="http://schemas.microsoft.com/office/drawing/2014/main" id="{333FF03C-99D8-472E-A74F-87D3B5A569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581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982C482D-2EED-4942-A5D4-D8A794C248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613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1D4C5CB-E26D-42D3-B242-792D37C5074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62550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8F1F9D8C-5E2A-414E-9E1D-AB7DF4824DB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95356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571AC612-4E8C-42E2-88EB-DB98E2791D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28163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3" name="Marcador de posición de imagen 22">
            <a:extLst>
              <a:ext uri="{FF2B5EF4-FFF2-40B4-BE49-F238E27FC236}">
                <a16:creationId xmlns:a16="http://schemas.microsoft.com/office/drawing/2014/main" id="{2AA95DF8-549D-4CA3-8E1A-D2DEB8CF460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8550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id="{AA78BAAC-8764-4AFE-9AC1-DF47930B46E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1581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7" name="Marcador de posición de imagen 26">
            <a:extLst>
              <a:ext uri="{FF2B5EF4-FFF2-40B4-BE49-F238E27FC236}">
                <a16:creationId xmlns:a16="http://schemas.microsoft.com/office/drawing/2014/main" id="{88491EA9-E431-4D48-BD30-3BA8FACC97F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914613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1" name="Marcador de posición de imagen 30">
            <a:extLst>
              <a:ext uri="{FF2B5EF4-FFF2-40B4-BE49-F238E27FC236}">
                <a16:creationId xmlns:a16="http://schemas.microsoft.com/office/drawing/2014/main" id="{130F713C-752D-4C1A-89AB-638A7DAF60A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648550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3" name="Marcador de posición de imagen 32">
            <a:extLst>
              <a:ext uri="{FF2B5EF4-FFF2-40B4-BE49-F238E27FC236}">
                <a16:creationId xmlns:a16="http://schemas.microsoft.com/office/drawing/2014/main" id="{EDF00299-5001-4927-B344-D4AE0D5F039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81581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5" name="Marcador de posición de imagen 34">
            <a:extLst>
              <a:ext uri="{FF2B5EF4-FFF2-40B4-BE49-F238E27FC236}">
                <a16:creationId xmlns:a16="http://schemas.microsoft.com/office/drawing/2014/main" id="{4CBE51A8-3BCA-490E-93CB-B70BBCCD967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14613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</p:spTree>
    <p:extLst>
      <p:ext uri="{BB962C8B-B14F-4D97-AF65-F5344CB8AC3E}">
        <p14:creationId xmlns:p14="http://schemas.microsoft.com/office/powerpoint/2010/main" val="123252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fotos medianas con descrip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2000" y="2831932"/>
            <a:ext cx="3833906" cy="1562638"/>
          </a:xfrm>
        </p:spPr>
        <p:txBody>
          <a:bodyPr rtlCol="0" anchor="b"/>
          <a:lstStyle>
            <a:lvl1pPr>
              <a:defRPr/>
            </a:lvl1pPr>
          </a:lstStyle>
          <a:p>
            <a:pPr rtl="0"/>
            <a:r>
              <a:rPr lang="es-ES" noProof="0"/>
              <a:t>Haga clic para editar el título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A0FE1F-64CD-48A5-93F5-CE0EC90D793E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4573117"/>
            <a:ext cx="3842550" cy="1178396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posición de imagen 10">
            <a:extLst>
              <a:ext uri="{FF2B5EF4-FFF2-40B4-BE49-F238E27FC236}">
                <a16:creationId xmlns:a16="http://schemas.microsoft.com/office/drawing/2014/main" id="{4EDDE9BC-8D20-403B-A5FE-C277A3515DE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24736" y="482857"/>
            <a:ext cx="2179814" cy="217981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i="1"/>
            </a:lvl1pPr>
          </a:lstStyle>
          <a:p>
            <a:pPr rtl="0"/>
            <a:r>
              <a:rPr lang="es-ES" noProof="0"/>
              <a:t>Inserte foto de retrato</a:t>
            </a:r>
          </a:p>
        </p:txBody>
      </p:sp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2BF5E186-AFA1-42AA-AE51-CF3AC059F0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62550" y="559678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2" name="Marcador de texto 8">
            <a:extLst>
              <a:ext uri="{FF2B5EF4-FFF2-40B4-BE49-F238E27FC236}">
                <a16:creationId xmlns:a16="http://schemas.microsoft.com/office/drawing/2014/main" id="{C860CCD0-F268-4994-9434-F0E0132A4E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581" y="559678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3" name="Marcador de texto 10">
            <a:extLst>
              <a:ext uri="{FF2B5EF4-FFF2-40B4-BE49-F238E27FC236}">
                <a16:creationId xmlns:a16="http://schemas.microsoft.com/office/drawing/2014/main" id="{28D5E220-4F6C-4A47-9F47-4CA88EA230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613" y="559678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4" name="Marcador de texto 6">
            <a:extLst>
              <a:ext uri="{FF2B5EF4-FFF2-40B4-BE49-F238E27FC236}">
                <a16:creationId xmlns:a16="http://schemas.microsoft.com/office/drawing/2014/main" id="{1DFEF73A-C0FC-4A4C-8342-991CEFF532E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62550" y="3429000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5" name="Marcador de texto 15">
            <a:extLst>
              <a:ext uri="{FF2B5EF4-FFF2-40B4-BE49-F238E27FC236}">
                <a16:creationId xmlns:a16="http://schemas.microsoft.com/office/drawing/2014/main" id="{E60572FB-0574-4BE3-9637-7CA7B5ACA8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95356" y="3429000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6" name="Marcador de texto 18">
            <a:extLst>
              <a:ext uri="{FF2B5EF4-FFF2-40B4-BE49-F238E27FC236}">
                <a16:creationId xmlns:a16="http://schemas.microsoft.com/office/drawing/2014/main" id="{155E2FBC-2458-49C4-B75C-CAEAC6D9F10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28163" y="3429000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7" name="Marcador de posición de imagen 22">
            <a:extLst>
              <a:ext uri="{FF2B5EF4-FFF2-40B4-BE49-F238E27FC236}">
                <a16:creationId xmlns:a16="http://schemas.microsoft.com/office/drawing/2014/main" id="{844B1DAB-161E-44A0-9E15-DA816B46A48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234550" y="647388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8" name="Marcador de posición de imagen 24">
            <a:extLst>
              <a:ext uri="{FF2B5EF4-FFF2-40B4-BE49-F238E27FC236}">
                <a16:creationId xmlns:a16="http://schemas.microsoft.com/office/drawing/2014/main" id="{8811849A-335B-47C0-980E-357EE8C4BCC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67581" y="647388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9" name="Marcador de posición de imagen 26">
            <a:extLst>
              <a:ext uri="{FF2B5EF4-FFF2-40B4-BE49-F238E27FC236}">
                <a16:creationId xmlns:a16="http://schemas.microsoft.com/office/drawing/2014/main" id="{E1254A81-6A51-429E-91AC-6B4CADA71D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500613" y="647388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0" name="Marcador de posición de imagen 30">
            <a:extLst>
              <a:ext uri="{FF2B5EF4-FFF2-40B4-BE49-F238E27FC236}">
                <a16:creationId xmlns:a16="http://schemas.microsoft.com/office/drawing/2014/main" id="{64053090-461C-448F-9705-7FEE78A4133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234550" y="3516711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1" name="Marcador de posición de imagen 32">
            <a:extLst>
              <a:ext uri="{FF2B5EF4-FFF2-40B4-BE49-F238E27FC236}">
                <a16:creationId xmlns:a16="http://schemas.microsoft.com/office/drawing/2014/main" id="{7AD2F7CB-CFE4-4C72-864A-D00C1CEAA23D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367581" y="3516711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2" name="Marcador de posición de imagen 34">
            <a:extLst>
              <a:ext uri="{FF2B5EF4-FFF2-40B4-BE49-F238E27FC236}">
                <a16:creationId xmlns:a16="http://schemas.microsoft.com/office/drawing/2014/main" id="{CCA07CA3-C8D4-41EA-A0FB-74E1A477039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500163" y="3516711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</p:spTree>
    <p:extLst>
      <p:ext uri="{BB962C8B-B14F-4D97-AF65-F5344CB8AC3E}">
        <p14:creationId xmlns:p14="http://schemas.microsoft.com/office/powerpoint/2010/main" val="110807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 6" title="Forma de número de página"/>
          <p:cNvSpPr/>
          <p:nvPr/>
        </p:nvSpPr>
        <p:spPr bwMode="auto">
          <a:xfrm>
            <a:off x="11784011" y="-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47656" y="1264197"/>
            <a:ext cx="5670487" cy="4268965"/>
          </a:xfrm>
        </p:spPr>
        <p:txBody>
          <a:bodyPr rtlCol="0" anchor="ctr">
            <a:normAutofit/>
          </a:bodyPr>
          <a:lstStyle>
            <a:lvl1pPr algn="l">
              <a:lnSpc>
                <a:spcPct val="85000"/>
              </a:lnSpc>
              <a:defRPr sz="60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67666" y="4151085"/>
            <a:ext cx="4633806" cy="1591181"/>
          </a:xfrm>
        </p:spPr>
        <p:txBody>
          <a:bodyPr rtlCol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3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cxnSp>
        <p:nvCxnSpPr>
          <p:cNvPr id="9" name="Conector recto 8" title="Línea de regla vertical"/>
          <p:cNvCxnSpPr>
            <a:cxnSpLocks/>
          </p:cNvCxnSpPr>
          <p:nvPr/>
        </p:nvCxnSpPr>
        <p:spPr>
          <a:xfrm>
            <a:off x="5524563" y="1115733"/>
            <a:ext cx="0" cy="4626534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053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bre 6" title="Forma de número de página"/>
          <p:cNvSpPr/>
          <p:nvPr/>
        </p:nvSpPr>
        <p:spPr bwMode="auto">
          <a:xfrm>
            <a:off x="11784011" y="139374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7673" y="2571722"/>
            <a:ext cx="8296654" cy="3286153"/>
          </a:xfrm>
        </p:spPr>
        <p:txBody>
          <a:bodyPr rtlCol="0" anchor="t">
            <a:normAutofit/>
          </a:bodyPr>
          <a:lstStyle>
            <a:lvl1pPr>
              <a:lnSpc>
                <a:spcPct val="85000"/>
              </a:lnSpc>
              <a:defRPr sz="770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1947673" y="1393748"/>
            <a:ext cx="8401429" cy="819150"/>
          </a:xfrm>
        </p:spPr>
        <p:txBody>
          <a:bodyPr rtlCol="0" anchor="ctr">
            <a:normAutofit/>
          </a:bodyPr>
          <a:lstStyle>
            <a:lvl1pPr marL="0" indent="0" algn="r">
              <a:lnSpc>
                <a:spcPct val="113000"/>
              </a:lnSpc>
              <a:spcBef>
                <a:spcPts val="0"/>
              </a:spcBef>
              <a:buNone/>
              <a:defRPr sz="20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742955" y="6314439"/>
            <a:ext cx="1596622" cy="365125"/>
          </a:xfrm>
        </p:spPr>
        <p:txBody>
          <a:bodyPr rtlCol="0"/>
          <a:lstStyle>
            <a:lvl1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99ACE5E1-8723-4FB7-8A2D-01FC521184F2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1947673" y="6314440"/>
            <a:ext cx="6480226" cy="365125"/>
          </a:xfrm>
        </p:spPr>
        <p:txBody>
          <a:bodyPr rtlCol="0"/>
          <a:lstStyle>
            <a:lvl1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1784011" y="1620760"/>
            <a:ext cx="407988" cy="365125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10" name="Conector recto 9" title="Líneas de regla horizontal"/>
          <p:cNvCxnSpPr/>
          <p:nvPr/>
        </p:nvCxnSpPr>
        <p:spPr>
          <a:xfrm flipH="1">
            <a:off x="1" y="6178167"/>
            <a:ext cx="10244326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453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rma libre 6" title="Forma de número de página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5181600" y="569066"/>
            <a:ext cx="6248398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62001" y="593006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rtl="0"/>
            <a:fld id="{22335AA2-5452-4682-B6D7-EA9215524B8A}" type="datetime1">
              <a:rPr lang="es-ES" noProof="0" smtClean="0"/>
              <a:t>21/03/2026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762001" y="631444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1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1784011" y="5607592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 baseline="0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10" name="Conector recto 9" title="Líneas de regla horizontal"/>
          <p:cNvCxnSpPr/>
          <p:nvPr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09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95" r:id="rId3"/>
    <p:sldLayoutId id="2147484490" r:id="rId4"/>
    <p:sldLayoutId id="2147484491" r:id="rId5"/>
    <p:sldLayoutId id="2147484492" r:id="rId6"/>
    <p:sldLayoutId id="2147484493" r:id="rId7"/>
    <p:sldLayoutId id="2147484496" r:id="rId8"/>
    <p:sldLayoutId id="2147484481" r:id="rId9"/>
    <p:sldLayoutId id="2147484498" r:id="rId10"/>
    <p:sldLayoutId id="2147484499" r:id="rId11"/>
    <p:sldLayoutId id="2147484500" r:id="rId12"/>
    <p:sldLayoutId id="2147484482" r:id="rId13"/>
    <p:sldLayoutId id="2147484483" r:id="rId14"/>
    <p:sldLayoutId id="2147484484" r:id="rId15"/>
    <p:sldLayoutId id="2147484485" r:id="rId16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500" b="0" i="1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32">
          <p15:clr>
            <a:srgbClr val="F26B43"/>
          </p15:clr>
        </p15:guide>
        <p15:guide id="2" pos="480">
          <p15:clr>
            <a:srgbClr val="F26B43"/>
          </p15:clr>
        </p15:guide>
        <p15:guide id="3" orient="horz" pos="432">
          <p15:clr>
            <a:srgbClr val="F26B43"/>
          </p15:clr>
        </p15:guide>
        <p15:guide id="4" pos="7200">
          <p15:clr>
            <a:srgbClr val="F26B43"/>
          </p15:clr>
        </p15:guide>
        <p15:guide id="5" pos="3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679374-8EAE-4873-9BB6-F6C630302D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0121" y="1161536"/>
            <a:ext cx="5192193" cy="4268965"/>
          </a:xfrm>
        </p:spPr>
        <p:txBody>
          <a:bodyPr rtlCol="0"/>
          <a:lstStyle/>
          <a:p>
            <a:pPr rtl="0">
              <a:lnSpc>
                <a:spcPct val="150000"/>
              </a:lnSpc>
            </a:pPr>
            <a:r>
              <a:rPr lang="es-ES" dirty="0"/>
              <a:t>MAQUINAS AGRÍCOLAS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E42C4E3-AFAF-4630-AF6D-21FB3C29CF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7394" y="4184823"/>
            <a:ext cx="3408132" cy="2042983"/>
          </a:xfrm>
        </p:spPr>
        <p:txBody>
          <a:bodyPr rtlCol="0"/>
          <a:lstStyle/>
          <a:p>
            <a:pPr algn="l" rtl="0">
              <a:lnSpc>
                <a:spcPct val="150000"/>
              </a:lnSpc>
            </a:pPr>
            <a:r>
              <a:rPr lang="es-ES" sz="3600" dirty="0"/>
              <a:t>- Definición</a:t>
            </a:r>
          </a:p>
          <a:p>
            <a:pPr algn="l" rtl="0">
              <a:lnSpc>
                <a:spcPct val="150000"/>
              </a:lnSpc>
            </a:pPr>
            <a:r>
              <a:rPr lang="es-ES" sz="3600" dirty="0"/>
              <a:t>- Clasificaciones</a:t>
            </a:r>
          </a:p>
        </p:txBody>
      </p:sp>
      <p:pic>
        <p:nvPicPr>
          <p:cNvPr id="6" name="Imagen 5"/>
          <p:cNvPicPr/>
          <p:nvPr/>
        </p:nvPicPr>
        <p:blipFill>
          <a:blip r:embed="rId3"/>
          <a:stretch>
            <a:fillRect/>
          </a:stretch>
        </p:blipFill>
        <p:spPr>
          <a:xfrm>
            <a:off x="950153" y="881449"/>
            <a:ext cx="3934418" cy="3443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3886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7926" y="3837501"/>
            <a:ext cx="6316485" cy="1952653"/>
          </a:xfrm>
        </p:spPr>
        <p:txBody>
          <a:bodyPr rtlCol="0">
            <a:noAutofit/>
          </a:bodyPr>
          <a:lstStyle/>
          <a:p>
            <a:pPr lvl="0" algn="l">
              <a:lnSpc>
                <a:spcPct val="150000"/>
              </a:lnSpc>
            </a:pPr>
            <a:r>
              <a:rPr lang="es-AR" sz="24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indicadores usaría para evaluar eficiencia de siembra? ¿Y para la fertilización?</a:t>
            </a:r>
            <a:endParaRPr lang="en-US" sz="2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8D30775-E195-4C4C-93B0-0261753A3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10</a:t>
            </a:fld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4647926" y="393284"/>
            <a:ext cx="72896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¿Qué costo tiene una mala regulación de sembradora? ¿Y de fertilizadora?</a:t>
            </a:r>
          </a:p>
          <a:p>
            <a:pPr>
              <a:lnSpc>
                <a:spcPct val="150000"/>
              </a:lnSpc>
            </a:pP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¿Cómo impacta la dosificación variable en la rentabilidad? ¿Y en el medio ambiente?</a:t>
            </a:r>
          </a:p>
        </p:txBody>
      </p:sp>
      <p:sp>
        <p:nvSpPr>
          <p:cNvPr id="10" name="Llamada rectangular 9"/>
          <p:cNvSpPr/>
          <p:nvPr/>
        </p:nvSpPr>
        <p:spPr>
          <a:xfrm rot="5400000">
            <a:off x="4953523" y="-110767"/>
            <a:ext cx="5885868" cy="6617577"/>
          </a:xfrm>
          <a:prstGeom prst="wedge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404" y="255087"/>
            <a:ext cx="3383871" cy="35824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0874" y="4813827"/>
            <a:ext cx="1990429" cy="11535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/>
          <a:srcRect l="243" t="-8714" r="-243" b="8714"/>
          <a:stretch/>
        </p:blipFill>
        <p:spPr>
          <a:xfrm>
            <a:off x="328403" y="3737538"/>
            <a:ext cx="3383871" cy="2363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5085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C282D6-6FE9-264F-8985-EBC96419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11</a:t>
            </a:fld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456112" y="195107"/>
            <a:ext cx="39975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Maquinaria para labores culturales</a:t>
            </a:r>
            <a:endParaRPr lang="es-E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arcador de texto 31"/>
          <p:cNvSpPr>
            <a:spLocks noGrp="1"/>
          </p:cNvSpPr>
          <p:nvPr>
            <p:ph type="body" sz="quarter" idx="18"/>
          </p:nvPr>
        </p:nvSpPr>
        <p:spPr>
          <a:xfrm>
            <a:off x="5177113" y="4942935"/>
            <a:ext cx="6503593" cy="1122722"/>
          </a:xfrm>
        </p:spPr>
        <p:txBody>
          <a:bodyPr>
            <a:no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Pulverizadoras (arrastre y autopropulsadas)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 de control malezas y plagas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891709" y="1395436"/>
            <a:ext cx="3126353" cy="250324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Aspectos críticos: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/>
              <a:t>- Correcta calibración.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Condiciones climáticas.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Tamaño de gota.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Deriva</a:t>
            </a:r>
            <a:r>
              <a:rPr lang="es-AR" dirty="0"/>
              <a:t>.</a:t>
            </a:r>
            <a:endParaRPr lang="en-US" dirty="0"/>
          </a:p>
        </p:txBody>
      </p:sp>
      <p:sp>
        <p:nvSpPr>
          <p:cNvPr id="22" name="Rectángulo 21"/>
          <p:cNvSpPr/>
          <p:nvPr/>
        </p:nvSpPr>
        <p:spPr>
          <a:xfrm>
            <a:off x="168777" y="4078221"/>
            <a:ext cx="4572215" cy="204158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Desde la gestión: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/>
              <a:t>- Alta responsabilidad ambiental.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Riesgo legal</a:t>
            </a:r>
          </a:p>
          <a:p>
            <a:pPr lvl="0">
              <a:lnSpc>
                <a:spcPct val="150000"/>
              </a:lnSpc>
            </a:pPr>
            <a:r>
              <a:rPr lang="es-AR" sz="2000" dirty="0"/>
              <a:t>- Impacto directo en el rendimiento.</a:t>
            </a:r>
            <a:endParaRPr lang="en-US" dirty="0"/>
          </a:p>
        </p:txBody>
      </p:sp>
      <p:pic>
        <p:nvPicPr>
          <p:cNvPr id="12" name="Imagen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661" y="407376"/>
            <a:ext cx="3237230" cy="1976120"/>
          </a:xfrm>
          <a:prstGeom prst="rect">
            <a:avLst/>
          </a:prstGeom>
        </p:spPr>
      </p:pic>
      <p:pic>
        <p:nvPicPr>
          <p:cNvPr id="13" name="Imagen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891" y="407376"/>
            <a:ext cx="3369120" cy="1976120"/>
          </a:xfrm>
          <a:prstGeom prst="rect">
            <a:avLst/>
          </a:prstGeom>
        </p:spPr>
      </p:pic>
      <p:pic>
        <p:nvPicPr>
          <p:cNvPr id="14" name="Imagen 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891" y="2383496"/>
            <a:ext cx="3368572" cy="1916655"/>
          </a:xfrm>
          <a:prstGeom prst="rect">
            <a:avLst/>
          </a:prstGeom>
        </p:spPr>
      </p:pic>
      <p:pic>
        <p:nvPicPr>
          <p:cNvPr id="15" name="Imagen 1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13" y="2383496"/>
            <a:ext cx="3237230" cy="191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2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build="p"/>
      <p:bldP spid="16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8D30775-E195-4C4C-93B0-0261753A3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12</a:t>
            </a:fld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4951598" y="157843"/>
            <a:ext cx="653575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¿Qué consecuencias económicas tiene una mala aplicación?</a:t>
            </a:r>
          </a:p>
          <a:p>
            <a:pPr lvl="0">
              <a:lnSpc>
                <a:spcPct val="15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¿Cómo afecta el clima la eficiencia del tratamiento?</a:t>
            </a:r>
          </a:p>
          <a:p>
            <a:pPr lvl="0">
              <a:lnSpc>
                <a:spcPct val="15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¿Qué responsabilidades legales tiene el productor?</a:t>
            </a:r>
          </a:p>
          <a:p>
            <a:pPr lvl="0">
              <a:lnSpc>
                <a:spcPct val="150000"/>
              </a:lnSpc>
            </a:pP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¿Qué dice la ley provincial 11.273?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0229" y="1775926"/>
            <a:ext cx="1409186" cy="2013123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2226002" y="6203376"/>
            <a:ext cx="68324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http://radiomercosur.com/contenidos/2018/02/28/Editorial_4262.php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294" y="836929"/>
            <a:ext cx="4430011" cy="42077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356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C282D6-6FE9-264F-8985-EBC96419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13</a:t>
            </a:fld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456112" y="195107"/>
            <a:ext cx="39975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 Maquinaria para cosecha y traslado</a:t>
            </a:r>
            <a:endParaRPr lang="es-E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arcador de texto 31"/>
          <p:cNvSpPr>
            <a:spLocks noGrp="1"/>
          </p:cNvSpPr>
          <p:nvPr>
            <p:ph type="body" sz="quarter" idx="18"/>
          </p:nvPr>
        </p:nvSpPr>
        <p:spPr>
          <a:xfrm>
            <a:off x="5177113" y="4942935"/>
            <a:ext cx="6503593" cy="1122722"/>
          </a:xfrm>
        </p:spPr>
        <p:txBody>
          <a:bodyPr>
            <a:no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Cosechadoras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Tolvas auto descargables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Camiones (cereales y carretones)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891709" y="1395436"/>
            <a:ext cx="3126353" cy="204158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Aspectos técnicos: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/>
              <a:t>- Pérdidas de cosecha.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Humedad del grano.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s-AR" sz="2000" dirty="0"/>
              <a:t>- Capacidad operativa diaria</a:t>
            </a:r>
            <a:endParaRPr lang="en-US" sz="2000" dirty="0"/>
          </a:p>
        </p:txBody>
      </p:sp>
      <p:sp>
        <p:nvSpPr>
          <p:cNvPr id="22" name="Rectángulo 21"/>
          <p:cNvSpPr/>
          <p:nvPr/>
        </p:nvSpPr>
        <p:spPr>
          <a:xfrm>
            <a:off x="168777" y="3713284"/>
            <a:ext cx="4572215" cy="2133918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Desde la gestión: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400" dirty="0"/>
              <a:t>- </a:t>
            </a:r>
            <a:r>
              <a:rPr lang="es-AR" sz="2000" dirty="0"/>
              <a:t>Momento crítico del negocio.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Alto costo horario.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Impacto directo en ingresos.</a:t>
            </a:r>
            <a:endParaRPr lang="en-US" sz="2000" dirty="0"/>
          </a:p>
        </p:txBody>
      </p:sp>
      <p:pic>
        <p:nvPicPr>
          <p:cNvPr id="17" name="Imagen 1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5"/>
          <a:stretch/>
        </p:blipFill>
        <p:spPr bwMode="auto">
          <a:xfrm>
            <a:off x="5237755" y="195107"/>
            <a:ext cx="3281680" cy="2384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magen 1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435" y="214086"/>
            <a:ext cx="3281680" cy="2380615"/>
          </a:xfrm>
          <a:prstGeom prst="rect">
            <a:avLst/>
          </a:prstGeom>
        </p:spPr>
      </p:pic>
      <p:pic>
        <p:nvPicPr>
          <p:cNvPr id="19" name="Imagen 1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755" y="2579532"/>
            <a:ext cx="3281680" cy="1892935"/>
          </a:xfrm>
          <a:prstGeom prst="rect">
            <a:avLst/>
          </a:prstGeom>
        </p:spPr>
      </p:pic>
      <p:pic>
        <p:nvPicPr>
          <p:cNvPr id="20" name="Imagen 19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"/>
          <a:stretch/>
        </p:blipFill>
        <p:spPr bwMode="auto">
          <a:xfrm>
            <a:off x="8519435" y="2579531"/>
            <a:ext cx="3274695" cy="18929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Imagen 2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756" y="1637158"/>
            <a:ext cx="3281680" cy="17897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Imagen 22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2"/>
          <a:stretch/>
        </p:blipFill>
        <p:spPr bwMode="auto">
          <a:xfrm>
            <a:off x="8519434" y="1612197"/>
            <a:ext cx="3281682" cy="17735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Imagen 23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754" y="2061580"/>
            <a:ext cx="3274694" cy="24108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Imagen 24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405" y="2085786"/>
            <a:ext cx="3274697" cy="24108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271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build="p"/>
      <p:bldP spid="16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8D30775-E195-4C4C-93B0-0261753A3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14</a:t>
            </a:fld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4701256" y="594471"/>
            <a:ext cx="70827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¿Cuánto influye la eficiencia de cosecha en el margen bruto?</a:t>
            </a:r>
          </a:p>
          <a:p>
            <a:pPr lvl="0">
              <a:lnSpc>
                <a:spcPct val="15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¿Conviene tener cosechadora propia?</a:t>
            </a:r>
          </a:p>
          <a:p>
            <a:pPr lvl="0">
              <a:lnSpc>
                <a:spcPct val="150000"/>
              </a:lnSpc>
            </a:pP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¿Cómo se determina la capacidad de trabajo?</a:t>
            </a:r>
          </a:p>
          <a:p>
            <a:pPr lvl="0">
              <a:lnSpc>
                <a:spcPct val="15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¿Cómo calcular el costo por hectárea cosechada?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40" y="594471"/>
            <a:ext cx="4093765" cy="31009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428" y="3856852"/>
            <a:ext cx="2543175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0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EC7ECEE9-580B-8B4A-919F-4C04337CE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15</a:t>
            </a:fld>
            <a:endParaRPr lang="es-ES"/>
          </a:p>
        </p:txBody>
      </p:sp>
      <p:sp>
        <p:nvSpPr>
          <p:cNvPr id="31" name="Rectángulo 30"/>
          <p:cNvSpPr/>
          <p:nvPr/>
        </p:nvSpPr>
        <p:spPr>
          <a:xfrm>
            <a:off x="116637" y="456623"/>
            <a:ext cx="47285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AR" sz="2800" b="1" dirty="0">
                <a:solidFill>
                  <a:schemeClr val="bg1"/>
                </a:solidFill>
              </a:rPr>
              <a:t>Acondicionamiento y almacenamiento de granos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024" y="241378"/>
            <a:ext cx="3370580" cy="2338705"/>
          </a:xfrm>
          <a:prstGeom prst="rect">
            <a:avLst/>
          </a:prstGeom>
        </p:spPr>
      </p:pic>
      <p:pic>
        <p:nvPicPr>
          <p:cNvPr id="11" name="Imagen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471" y="241378"/>
            <a:ext cx="3177540" cy="2338705"/>
          </a:xfrm>
          <a:prstGeom prst="rect">
            <a:avLst/>
          </a:prstGeom>
        </p:spPr>
      </p:pic>
      <p:pic>
        <p:nvPicPr>
          <p:cNvPr id="12" name="Imagen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659" y="2782312"/>
            <a:ext cx="3369945" cy="2150110"/>
          </a:xfrm>
          <a:prstGeom prst="rect">
            <a:avLst/>
          </a:prstGeom>
        </p:spPr>
      </p:pic>
      <p:pic>
        <p:nvPicPr>
          <p:cNvPr id="14" name="Imagen 13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6" r="6734"/>
          <a:stretch/>
        </p:blipFill>
        <p:spPr bwMode="auto">
          <a:xfrm>
            <a:off x="8606471" y="2782312"/>
            <a:ext cx="3179445" cy="2150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Marcador de texto 31"/>
          <p:cNvSpPr>
            <a:spLocks noGrp="1"/>
          </p:cNvSpPr>
          <p:nvPr>
            <p:ph type="body" sz="quarter" idx="18"/>
          </p:nvPr>
        </p:nvSpPr>
        <p:spPr>
          <a:xfrm>
            <a:off x="5163807" y="5134651"/>
            <a:ext cx="6503593" cy="1122722"/>
          </a:xfrm>
        </p:spPr>
        <p:txBody>
          <a:bodyPr>
            <a:no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Silos bolsa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Silos metálicos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 de tratamiento de granos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261683" y="1769914"/>
            <a:ext cx="4438429" cy="351891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Beneficios:</a:t>
            </a:r>
            <a:endParaRPr lang="en-US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400" dirty="0"/>
              <a:t>- Reduce pérdidas post cosecha.</a:t>
            </a:r>
            <a:endParaRPr lang="en-US" sz="2400" dirty="0"/>
          </a:p>
          <a:p>
            <a:pPr lvl="0">
              <a:lnSpc>
                <a:spcPct val="150000"/>
              </a:lnSpc>
            </a:pPr>
            <a:r>
              <a:rPr lang="es-AR" sz="2400" dirty="0"/>
              <a:t>- Permite estrategia comercial.</a:t>
            </a:r>
            <a:endParaRPr lang="en-US" sz="2400" dirty="0"/>
          </a:p>
          <a:p>
            <a:pPr lvl="0">
              <a:lnSpc>
                <a:spcPct val="150000"/>
              </a:lnSpc>
            </a:pPr>
            <a:r>
              <a:rPr lang="es-AR" sz="2400" dirty="0"/>
              <a:t>- Mejora precio de venta.</a:t>
            </a:r>
          </a:p>
          <a:p>
            <a:pPr lvl="0">
              <a:lnSpc>
                <a:spcPct val="150000"/>
              </a:lnSpc>
            </a:pPr>
            <a:r>
              <a:rPr lang="es-AR" sz="2400" dirty="0"/>
              <a:t>- Permite almacenar granos y forraje para agregar valor.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1039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es-ES" noProof="0" smtClean="0"/>
              <a:t>16</a:t>
            </a:fld>
            <a:endParaRPr lang="es-ES" noProof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2"/>
          <a:srcRect t="13476" b="3450"/>
          <a:stretch/>
        </p:blipFill>
        <p:spPr>
          <a:xfrm>
            <a:off x="4907902" y="0"/>
            <a:ext cx="7284098" cy="4544008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186612" y="230082"/>
            <a:ext cx="47212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A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ventajas económicas tiene almacenar en campo?</a:t>
            </a:r>
          </a:p>
          <a:p>
            <a:pPr lvl="0">
              <a:lnSpc>
                <a:spcPct val="150000"/>
              </a:lnSpc>
            </a:pP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riesgos tiene el silo bolsa?</a:t>
            </a:r>
          </a:p>
          <a:p>
            <a:pPr lvl="0">
              <a:lnSpc>
                <a:spcPct val="150000"/>
              </a:lnSpc>
            </a:pP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¿Cómo influye el almacenamiento en la estrategia comercial?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443" y="4544008"/>
            <a:ext cx="5857102" cy="231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6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C282D6-6FE9-264F-8985-EBC96419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17</a:t>
            </a:fld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168778" y="195107"/>
            <a:ext cx="47018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TRANSFORMACIÓN Y ELABORACIÓN GRANOS </a:t>
            </a:r>
            <a:endParaRPr lang="es-E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arcador de texto 31"/>
          <p:cNvSpPr>
            <a:spLocks noGrp="1"/>
          </p:cNvSpPr>
          <p:nvPr>
            <p:ph type="body" sz="quarter" idx="18"/>
          </p:nvPr>
        </p:nvSpPr>
        <p:spPr>
          <a:xfrm>
            <a:off x="5176589" y="5099014"/>
            <a:ext cx="6503593" cy="1625816"/>
          </a:xfrm>
        </p:spPr>
        <p:txBody>
          <a:bodyPr>
            <a:no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Plantas de biodiesel 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Molinos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 de balanceados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256248" y="1395436"/>
            <a:ext cx="4397273" cy="250324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¿Qué tareas hacen?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Agregar valor en origen.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Diversificar ingresos.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Reducir dependencia del mercado primario.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168776" y="4050297"/>
            <a:ext cx="4572215" cy="2123658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1- ¿Qué ventajas tiene agregar valor en origen?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2- ¿Qué riesgos implica industrializar en el establecimiento?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3- ¿Cómo cambia el perfil administrativo del productor?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n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214" y="2699941"/>
            <a:ext cx="3162098" cy="2242993"/>
          </a:xfrm>
          <a:prstGeom prst="rect">
            <a:avLst/>
          </a:prstGeom>
        </p:spPr>
      </p:pic>
      <p:pic>
        <p:nvPicPr>
          <p:cNvPr id="26" name="Imagen 2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9"/>
          <a:stretch/>
        </p:blipFill>
        <p:spPr bwMode="auto">
          <a:xfrm>
            <a:off x="7576457" y="329161"/>
            <a:ext cx="3991854" cy="23580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Imagen 26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01"/>
          <a:stretch/>
        </p:blipFill>
        <p:spPr>
          <a:xfrm>
            <a:off x="5176589" y="2671105"/>
            <a:ext cx="3229624" cy="2287940"/>
          </a:xfrm>
          <a:prstGeom prst="rect">
            <a:avLst/>
          </a:prstGeom>
        </p:spPr>
      </p:pic>
      <p:pic>
        <p:nvPicPr>
          <p:cNvPr id="28" name="Imagen 27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5"/>
          <a:stretch/>
        </p:blipFill>
        <p:spPr bwMode="auto">
          <a:xfrm>
            <a:off x="5176589" y="329160"/>
            <a:ext cx="2399868" cy="23580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8135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build="p"/>
      <p:bldP spid="16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es-ES" noProof="0" smtClean="0"/>
              <a:t>18</a:t>
            </a:fld>
            <a:endParaRPr lang="es-ES" noProof="0"/>
          </a:p>
        </p:txBody>
      </p:sp>
      <p:sp>
        <p:nvSpPr>
          <p:cNvPr id="18" name="Rectángulo 17"/>
          <p:cNvSpPr/>
          <p:nvPr/>
        </p:nvSpPr>
        <p:spPr>
          <a:xfrm>
            <a:off x="91473" y="214604"/>
            <a:ext cx="118965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A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Clasificación de la maqu</a:t>
            </a:r>
            <a:r>
              <a:rPr lang="es-AR" sz="3200" b="1" dirty="0">
                <a:latin typeface="Arial" panose="020B0604020202020204" pitchFamily="34" charset="0"/>
                <a:cs typeface="Arial" panose="020B0604020202020204" pitchFamily="34" charset="0"/>
              </a:rPr>
              <a:t>inaria agrícola según su movilidad: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1473" y="1585978"/>
            <a:ext cx="4758613" cy="402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800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movilidad determina:</a:t>
            </a:r>
            <a:endParaRPr lang="en-US" sz="2800" u="sng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Cómo se desplaza la máquina.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Cómo recibe la potencia.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 grado de autonomía.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 estructura de costos.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 flexibilidad operativa.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131838" y="1134820"/>
            <a:ext cx="6969966" cy="4208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s-AR" sz="24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 divide en:</a:t>
            </a:r>
            <a:endParaRPr lang="en-US" sz="24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Maquinaria fija</a:t>
            </a:r>
          </a:p>
          <a:p>
            <a:pPr marL="342900" lvl="0" indent="-342900">
              <a:lnSpc>
                <a:spcPct val="11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Maquinaria de tracción (arrastre y suspendida)</a:t>
            </a:r>
          </a:p>
          <a:p>
            <a:pPr marL="342900" lvl="0" indent="-342900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s-A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Maquinaria autopropulsada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2278" y="1197319"/>
            <a:ext cx="3004457" cy="18026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14947"/>
          <a:stretch/>
        </p:blipFill>
        <p:spPr>
          <a:xfrm>
            <a:off x="6270573" y="5327779"/>
            <a:ext cx="4338331" cy="12581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982" y="3704573"/>
            <a:ext cx="3965512" cy="11085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242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C282D6-6FE9-264F-8985-EBC96419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19</a:t>
            </a:fld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5398954" y="419878"/>
            <a:ext cx="4076650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MAQUINARIA FIJA</a:t>
            </a:r>
            <a:endParaRPr lang="es-E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arcador de texto 31"/>
          <p:cNvSpPr>
            <a:spLocks noGrp="1"/>
          </p:cNvSpPr>
          <p:nvPr>
            <p:ph type="body" sz="quarter" idx="18"/>
          </p:nvPr>
        </p:nvSpPr>
        <p:spPr>
          <a:xfrm>
            <a:off x="5398954" y="1391577"/>
            <a:ext cx="6503593" cy="1803663"/>
          </a:xfrm>
        </p:spPr>
        <p:txBody>
          <a:bodyPr>
            <a:no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Plantas de biodiesel 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Molinos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 de balanceados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 de tratamientos de granos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-2" y="0"/>
            <a:ext cx="4871739" cy="3749744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2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Características técnicas:</a:t>
            </a:r>
            <a:endParaRPr lang="en-US" sz="2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200" dirty="0">
                <a:latin typeface="Arial" panose="020B0604020202020204" pitchFamily="34" charset="0"/>
                <a:cs typeface="Arial" panose="020B0604020202020204" pitchFamily="34" charset="0"/>
              </a:rPr>
              <a:t>- No se desplaza durante su funcionamiento.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200" dirty="0">
                <a:latin typeface="Arial" panose="020B0604020202020204" pitchFamily="34" charset="0"/>
                <a:cs typeface="Arial" panose="020B0604020202020204" pitchFamily="34" charset="0"/>
              </a:rPr>
              <a:t>- Requiere instalación permanente.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200" dirty="0">
                <a:latin typeface="Arial" panose="020B0604020202020204" pitchFamily="34" charset="0"/>
                <a:cs typeface="Arial" panose="020B0604020202020204" pitchFamily="34" charset="0"/>
              </a:rPr>
              <a:t>- Generalmente conectada a red eléctrica o generadores.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200" dirty="0">
                <a:latin typeface="Arial" panose="020B0604020202020204" pitchFamily="34" charset="0"/>
                <a:cs typeface="Arial" panose="020B0604020202020204" pitchFamily="34" charset="0"/>
              </a:rPr>
              <a:t>- Gran capacidad operativa.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342280" y="3931132"/>
            <a:ext cx="4187173" cy="204158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Ventajas </a:t>
            </a:r>
            <a:endParaRPr lang="en-US" sz="20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Mayor eficiencia energética.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Alta capacidad de procesamiento.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Permite agregar valor.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5277321" y="3931132"/>
            <a:ext cx="6217994" cy="250324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Desventajas </a:t>
            </a:r>
            <a:endParaRPr lang="en-US" sz="20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Alta inversión inicial.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Costos fijos elevados.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Requiere volumen constante de producción.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Menor flexibilidad ante cambios productivos.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31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build="p"/>
      <p:bldP spid="16" grpId="0" animBg="1"/>
      <p:bldP spid="14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1F34B-93F5-46C0-9BEC-B1A8D5500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838" y="296067"/>
            <a:ext cx="3207830" cy="840754"/>
          </a:xfrm>
        </p:spPr>
        <p:txBody>
          <a:bodyPr rtlCol="0">
            <a:normAutofit fontScale="90000"/>
          </a:bodyPr>
          <a:lstStyle/>
          <a:p>
            <a:pPr rtl="0"/>
            <a:r>
              <a:rPr lang="es-ES" b="1" u="sng" dirty="0">
                <a:solidFill>
                  <a:srgbClr val="C00000"/>
                </a:solidFill>
              </a:rPr>
              <a:t>Definición: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1FDC16-3D69-48AD-B08B-ED28A10640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5332" y="1297460"/>
            <a:ext cx="4654376" cy="3988856"/>
          </a:xfrm>
        </p:spPr>
        <p:txBody>
          <a:bodyPr rtlCol="0">
            <a:noAutofit/>
          </a:bodyPr>
          <a:lstStyle/>
          <a:p>
            <a:pPr algn="l"/>
            <a:r>
              <a:rPr lang="es-AR" sz="2800" dirty="0"/>
              <a:t>La maquinaria agrícola es un conjunto de equipos y sistemas mecánicos, eléctricos, etc., diseñados para intervenir en los procesos productivos agropecuarios, desde la preparación del suelo hasta la transformación primaria de los productos.</a:t>
            </a:r>
            <a:endParaRPr lang="en-US" sz="280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7C944DD-F200-6B48-8A79-099A08992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2</a:t>
            </a:fld>
            <a:endParaRPr lang="es-ES"/>
          </a:p>
        </p:txBody>
      </p:sp>
      <p:sp>
        <p:nvSpPr>
          <p:cNvPr id="15" name="CuadroTexto 14"/>
          <p:cNvSpPr txBox="1"/>
          <p:nvPr/>
        </p:nvSpPr>
        <p:spPr>
          <a:xfrm>
            <a:off x="5463230" y="3513439"/>
            <a:ext cx="5612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Permiten aumentar la escala productiva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B9D1F34B-93F5-46C0-9BEC-B1A8D55008B4}"/>
              </a:ext>
            </a:extLst>
          </p:cNvPr>
          <p:cNvSpPr txBox="1">
            <a:spLocks/>
          </p:cNvSpPr>
          <p:nvPr/>
        </p:nvSpPr>
        <p:spPr>
          <a:xfrm>
            <a:off x="6954278" y="2780618"/>
            <a:ext cx="2314025" cy="5313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Funciones</a:t>
            </a:r>
            <a:r>
              <a:rPr lang="es-ES" sz="3200" b="1" u="sng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5463230" y="4110682"/>
            <a:ext cx="4089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Reducen tiempos operativos</a:t>
            </a:r>
            <a:endParaRPr lang="es-AR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5463229" y="4707925"/>
            <a:ext cx="6386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Disminuyen la dependencia de mano de obra</a:t>
            </a:r>
            <a:endParaRPr lang="es-AR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5463229" y="5305168"/>
            <a:ext cx="6280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Aumentan la eficiencia en el uso de insumos</a:t>
            </a:r>
            <a:endParaRPr lang="es-A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5463229" y="5902411"/>
            <a:ext cx="5168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Permiten planificar económicamente</a:t>
            </a:r>
            <a:endParaRPr lang="es-AR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4852" y="217833"/>
            <a:ext cx="3275062" cy="24700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9704" y="217833"/>
            <a:ext cx="3381413" cy="24652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0747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2" grpId="0"/>
      <p:bldP spid="23" grpId="0"/>
      <p:bldP spid="25" grpId="0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es-ES" noProof="0" smtClean="0"/>
              <a:t>20</a:t>
            </a:fld>
            <a:endParaRPr lang="es-ES" noProof="0"/>
          </a:p>
        </p:txBody>
      </p:sp>
      <p:sp>
        <p:nvSpPr>
          <p:cNvPr id="18" name="Rectángulo 17"/>
          <p:cNvSpPr/>
          <p:nvPr/>
        </p:nvSpPr>
        <p:spPr>
          <a:xfrm>
            <a:off x="111968" y="370041"/>
            <a:ext cx="472128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AR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 ECONÓMICO:</a:t>
            </a:r>
          </a:p>
          <a:p>
            <a:pPr lvl="0">
              <a:lnSpc>
                <a:spcPct val="150000"/>
              </a:lnSpc>
            </a:pPr>
            <a:r>
              <a:rPr lang="es-A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Se amortiza en largo plazo.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Depende del volumen anual procesado.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Riesgo: subutilización de capacidad instalada.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098902" y="621692"/>
            <a:ext cx="6685109" cy="5054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¿Qué justificaría instalar una planta de acopio de cereales y oleaginosas propia?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¿Qué ocurre si la planta trabaja por debajo de su capacidad mínima de equilibrio?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¿Cómo impacta la inversión de una planta de acopio de granos en el flujo de caja?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¿Es más conveniente asociarse entre productores o poseer una planta propia?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506" y="3232364"/>
            <a:ext cx="2870837" cy="29165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Llamada rectangular redondeada 5"/>
          <p:cNvSpPr/>
          <p:nvPr/>
        </p:nvSpPr>
        <p:spPr>
          <a:xfrm rot="5400000">
            <a:off x="5449076" y="-317240"/>
            <a:ext cx="5999586" cy="6932645"/>
          </a:xfrm>
          <a:prstGeom prst="wedgeRoundRectCallout">
            <a:avLst>
              <a:gd name="adj1" fmla="val 24807"/>
              <a:gd name="adj2" fmla="val 63972"/>
              <a:gd name="adj3" fmla="val 16667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7791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C282D6-6FE9-264F-8985-EBC96419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21</a:t>
            </a:fld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275016" y="352832"/>
            <a:ext cx="581274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MAQUINARIA DE TRACCIÓN</a:t>
            </a:r>
            <a:endParaRPr lang="es-E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arcador de texto 31"/>
          <p:cNvSpPr>
            <a:spLocks noGrp="1"/>
          </p:cNvSpPr>
          <p:nvPr>
            <p:ph type="body" sz="quarter" idx="18"/>
          </p:nvPr>
        </p:nvSpPr>
        <p:spPr>
          <a:xfrm>
            <a:off x="6165070" y="352832"/>
            <a:ext cx="4642973" cy="1079774"/>
          </a:xfrm>
        </p:spPr>
        <p:txBody>
          <a:bodyPr>
            <a:no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Suspendidas (en tres puntos)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Arrastre (de tiro)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5141994" y="1495848"/>
            <a:ext cx="6326659" cy="264174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2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Características Máquinas SUSPENDIDAS:</a:t>
            </a:r>
            <a:endParaRPr lang="en-US" sz="2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Se acoplan al enganche de tres puntos del tractor.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Su peso es soportado parcialmente por el tractor.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Mayor maniobrabilidad.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Menor tamaño relativo</a:t>
            </a: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358753" y="1935972"/>
            <a:ext cx="4187173" cy="204158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Ventajas </a:t>
            </a:r>
            <a:endParaRPr lang="en-US" sz="20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Menor costo.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Mayor agilidad en lotes pequeños.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Fácil transporte.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358753" y="4096761"/>
            <a:ext cx="4187173" cy="204158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Desventajas </a:t>
            </a:r>
            <a:endParaRPr lang="en-US" sz="20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Limitadas en tamaño.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Dependen totalmente de la potencia del tractor.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141994" y="4287241"/>
            <a:ext cx="6326659" cy="2087751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2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Desde la gestión</a:t>
            </a:r>
            <a:endParaRPr lang="en-US" sz="2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Modular inversiones.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Adaptar el parque de maquinaria.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Reducir inmovilización de capital.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brir llave 2"/>
          <p:cNvSpPr/>
          <p:nvPr/>
        </p:nvSpPr>
        <p:spPr>
          <a:xfrm>
            <a:off x="5791200" y="271849"/>
            <a:ext cx="560173" cy="988540"/>
          </a:xfrm>
          <a:prstGeom prst="leftBrace">
            <a:avLst>
              <a:gd name="adj1" fmla="val 8333"/>
              <a:gd name="adj2" fmla="val 4666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50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  <p:bldP spid="17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8D30775-E195-4C4C-93B0-0261753A3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22</a:t>
            </a:fld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0" y="4433303"/>
            <a:ext cx="9399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¿Qué limitaciones técnicas tiene un implemento suspendido?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¿Cómo influye el peso en la estabilidad del tractor?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¿Conviene tener varios implementos para un solo tractor?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68130" cy="3404495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195" y="4540393"/>
            <a:ext cx="2512540" cy="19263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Imagen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130" y="102045"/>
            <a:ext cx="8315881" cy="40841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744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C282D6-6FE9-264F-8985-EBC96419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23</a:t>
            </a:fld>
            <a:endParaRPr lang="es-ES"/>
          </a:p>
        </p:txBody>
      </p:sp>
      <p:sp>
        <p:nvSpPr>
          <p:cNvPr id="16" name="Rectángulo 15"/>
          <p:cNvSpPr/>
          <p:nvPr/>
        </p:nvSpPr>
        <p:spPr>
          <a:xfrm>
            <a:off x="5028983" y="491316"/>
            <a:ext cx="6837406" cy="2549416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2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Características Máquinas ARRASTRE</a:t>
            </a:r>
            <a:endParaRPr lang="en-US" sz="2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Poseen ruedas propias.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Se enganchan mediante barra de tiro.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Mayor tamaño y capacidad operativa.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Mejor distribución de peso.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22177" y="999147"/>
            <a:ext cx="4860324" cy="204158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Ventajas </a:t>
            </a:r>
            <a:endParaRPr lang="en-US" sz="20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Mayor ancho de labor.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Mayor capacidad de trabajo por hora.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Mejor adaptación a grandes superficies</a:t>
            </a:r>
            <a:r>
              <a:rPr lang="es-AR" dirty="0"/>
              <a:t>.</a:t>
            </a:r>
            <a:endParaRPr lang="en-US" dirty="0"/>
          </a:p>
        </p:txBody>
      </p:sp>
      <p:sp>
        <p:nvSpPr>
          <p:cNvPr id="17" name="Rectángulo 16"/>
          <p:cNvSpPr/>
          <p:nvPr/>
        </p:nvSpPr>
        <p:spPr>
          <a:xfrm>
            <a:off x="22177" y="3432887"/>
            <a:ext cx="4860324" cy="204158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Desventajas </a:t>
            </a:r>
            <a:endParaRPr lang="en-US" sz="20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Mayor inversión.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Menor maniobrabilidad.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Requieren tractores de mayor potencia.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028983" y="3386721"/>
            <a:ext cx="6837406" cy="2087751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2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Desde la gestión</a:t>
            </a:r>
            <a:endParaRPr lang="en-US" sz="2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Indicadas para sistemas de mediana y gran escala.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Disminuyen costo por hectárea en grandes superficies.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Aumentan costos fijos.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28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  <p:bldP spid="17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8D30775-E195-4C4C-93B0-0261753A3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24</a:t>
            </a:fld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1252152" y="4489682"/>
            <a:ext cx="9012193" cy="1483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¿Cómo influye el ancho de labor en el costo por hectárea?</a:t>
            </a:r>
            <a:endParaRPr lang="en-US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¿Qué ocurre si sobredimensionamos la sembradora?</a:t>
            </a:r>
            <a:endParaRPr lang="en-US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¿Cómo calcularían la capacidad operativa efectiva?</a:t>
            </a:r>
            <a:endParaRPr lang="en-US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896" y="383042"/>
            <a:ext cx="5903115" cy="3892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48" y="383042"/>
            <a:ext cx="5453448" cy="3892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328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es-ES" noProof="0" smtClean="0"/>
              <a:t>25</a:t>
            </a:fld>
            <a:endParaRPr lang="es-ES" noProof="0"/>
          </a:p>
        </p:txBody>
      </p:sp>
      <p:sp>
        <p:nvSpPr>
          <p:cNvPr id="18" name="Rectángulo 17"/>
          <p:cNvSpPr/>
          <p:nvPr/>
        </p:nvSpPr>
        <p:spPr>
          <a:xfrm>
            <a:off x="5517670" y="89792"/>
            <a:ext cx="5057176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AR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Maquinas Autopropulsadas</a:t>
            </a:r>
            <a:endParaRPr lang="en-US" sz="28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43890" y="3284802"/>
            <a:ext cx="4758613" cy="2687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800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Características técnicas:</a:t>
            </a:r>
            <a:endParaRPr lang="en-US" sz="2800" u="sng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Poseen motor propio.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Sistema hidráulico independiente.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Cabina con electrónica embarcada.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Alta especialización funcional.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62466" y="419210"/>
            <a:ext cx="3377514" cy="2601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s-AR" sz="2400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Algunas son:</a:t>
            </a:r>
            <a:endParaRPr lang="es-AR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s-AR" sz="24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- Cosechadoras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s-AR" sz="24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- Pulverizadoras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s-AR" sz="24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- Picadoras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s-AR" sz="24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- Especiales</a:t>
            </a:r>
            <a:endParaRPr lang="en-US" sz="2400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024033" y="953825"/>
            <a:ext cx="3313610" cy="2872581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4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Ventajas</a:t>
            </a:r>
            <a:r>
              <a:rPr lang="es-AR" sz="20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0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- Máxima eficiencia.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- Gran capacidad operativa.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- Tecnología de precisión integrada.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- Independencia motora</a:t>
            </a: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8580703" y="953825"/>
            <a:ext cx="3396526" cy="282641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4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Desventajas </a:t>
            </a:r>
            <a:endParaRPr lang="en-US" sz="24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- Alto costo inicial.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- Elevado costo horario.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- Mayor complejidad de mantenimiento.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- Alta depreciación tecnológica</a:t>
            </a:r>
            <a:r>
              <a:rPr lang="es-AR" dirty="0"/>
              <a:t>.</a:t>
            </a:r>
            <a:endParaRPr lang="en-US" dirty="0"/>
          </a:p>
        </p:txBody>
      </p:sp>
      <p:sp>
        <p:nvSpPr>
          <p:cNvPr id="11" name="Rectángulo 10"/>
          <p:cNvSpPr/>
          <p:nvPr/>
        </p:nvSpPr>
        <p:spPr>
          <a:xfrm>
            <a:off x="5517670" y="4038854"/>
            <a:ext cx="5792248" cy="2549416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2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Desde la gestión</a:t>
            </a:r>
            <a:endParaRPr lang="en-US" sz="2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/>
              <a:t>- Aumenta significativamente los costos fijos.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Obliga a trabajar grandes superficies.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Reduce dependencia de contratistas.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Requiere planificación financiera sólida.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1797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8D30775-E195-4C4C-93B0-0261753A3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26</a:t>
            </a:fld>
            <a:endParaRPr lang="es-ES"/>
          </a:p>
        </p:txBody>
      </p:sp>
      <p:pic>
        <p:nvPicPr>
          <p:cNvPr id="6" name="Imagen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0" y="140043"/>
            <a:ext cx="3966971" cy="2331307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>
          <a:blip r:embed="rId4"/>
          <a:stretch>
            <a:fillRect/>
          </a:stretch>
        </p:blipFill>
        <p:spPr>
          <a:xfrm>
            <a:off x="4160108" y="140042"/>
            <a:ext cx="3748216" cy="2331307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347" y="140042"/>
            <a:ext cx="4089660" cy="2331308"/>
          </a:xfrm>
          <a:prstGeom prst="rect">
            <a:avLst/>
          </a:prstGeom>
        </p:spPr>
      </p:pic>
      <p:pic>
        <p:nvPicPr>
          <p:cNvPr id="12" name="Imagen 11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9"/>
          <a:stretch/>
        </p:blipFill>
        <p:spPr bwMode="auto">
          <a:xfrm>
            <a:off x="102520" y="3733068"/>
            <a:ext cx="3974973" cy="2419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n 12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7" b="11272"/>
          <a:stretch/>
        </p:blipFill>
        <p:spPr bwMode="auto">
          <a:xfrm>
            <a:off x="4172485" y="3733068"/>
            <a:ext cx="3748216" cy="2419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991" y="3700257"/>
            <a:ext cx="4053016" cy="244014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9"/>
          <a:srcRect t="13796" b="16635"/>
          <a:stretch/>
        </p:blipFill>
        <p:spPr>
          <a:xfrm>
            <a:off x="4156137" y="2471349"/>
            <a:ext cx="3764564" cy="124391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520" y="140042"/>
            <a:ext cx="5898629" cy="3492844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520" y="3097427"/>
            <a:ext cx="5901075" cy="3751169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01149" y="152216"/>
            <a:ext cx="6095858" cy="3380358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01150" y="3097427"/>
            <a:ext cx="6195742" cy="376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859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C282D6-6FE9-264F-8985-EBC96419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27</a:t>
            </a:fld>
            <a:endParaRPr lang="es-ES"/>
          </a:p>
        </p:txBody>
      </p:sp>
      <p:sp>
        <p:nvSpPr>
          <p:cNvPr id="12" name="Rectángulo 11"/>
          <p:cNvSpPr/>
          <p:nvPr/>
        </p:nvSpPr>
        <p:spPr>
          <a:xfrm>
            <a:off x="180614" y="2326964"/>
            <a:ext cx="4424337" cy="3785652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¿En qué superficie mínima justificarían una cosechadora propia?</a:t>
            </a:r>
          </a:p>
          <a:p>
            <a:pPr lvl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¿Qué pesa más: costo fijo o costo variable?</a:t>
            </a:r>
          </a:p>
          <a:p>
            <a:pPr lvl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¿Cómo influye la ventana óptima de cosecha en la </a:t>
            </a:r>
          </a:p>
          <a:p>
            <a:pPr lvl="0"/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decisión?</a:t>
            </a:r>
          </a:p>
          <a:p>
            <a:pPr lvl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¿Qué riesgo financiero implica una máquina autopropulsada ociosa?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036501"/>
              </p:ext>
            </p:extLst>
          </p:nvPr>
        </p:nvGraphicFramePr>
        <p:xfrm>
          <a:off x="4911084" y="623608"/>
          <a:ext cx="6959640" cy="312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0869">
                  <a:extLst>
                    <a:ext uri="{9D8B030D-6E8A-4147-A177-3AD203B41FA5}">
                      <a16:colId xmlns:a16="http://schemas.microsoft.com/office/drawing/2014/main" val="4195725139"/>
                    </a:ext>
                  </a:extLst>
                </a:gridCol>
                <a:gridCol w="1282656">
                  <a:extLst>
                    <a:ext uri="{9D8B030D-6E8A-4147-A177-3AD203B41FA5}">
                      <a16:colId xmlns:a16="http://schemas.microsoft.com/office/drawing/2014/main" val="10264533"/>
                    </a:ext>
                  </a:extLst>
                </a:gridCol>
                <a:gridCol w="1282656">
                  <a:extLst>
                    <a:ext uri="{9D8B030D-6E8A-4147-A177-3AD203B41FA5}">
                      <a16:colId xmlns:a16="http://schemas.microsoft.com/office/drawing/2014/main" val="3558738824"/>
                    </a:ext>
                  </a:extLst>
                </a:gridCol>
                <a:gridCol w="1502108">
                  <a:extLst>
                    <a:ext uri="{9D8B030D-6E8A-4147-A177-3AD203B41FA5}">
                      <a16:colId xmlns:a16="http://schemas.microsoft.com/office/drawing/2014/main" val="2263331255"/>
                    </a:ext>
                  </a:extLst>
                </a:gridCol>
                <a:gridCol w="1501351">
                  <a:extLst>
                    <a:ext uri="{9D8B030D-6E8A-4147-A177-3AD203B41FA5}">
                      <a16:colId xmlns:a16="http://schemas.microsoft.com/office/drawing/2014/main" val="4271268026"/>
                    </a:ext>
                  </a:extLst>
                </a:gridCol>
              </a:tblGrid>
              <a:tr h="613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Inversión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Flexibilidad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Escala recomendada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Riesgo financiero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4622375"/>
                  </a:ext>
                </a:extLst>
              </a:tr>
              <a:tr h="6414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Fija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Muy alta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Alto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2480470"/>
                  </a:ext>
                </a:extLst>
              </a:tr>
              <a:tr h="613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Suspendida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Baja-media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Pequeña-mediana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Bajo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9658158"/>
                  </a:ext>
                </a:extLst>
              </a:tr>
              <a:tr h="613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Arrastre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Media-alta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Mediana-grande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Medio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29939535"/>
                  </a:ext>
                </a:extLst>
              </a:tr>
              <a:tr h="6414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Autopropulsada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Muy alta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Grande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Muy alto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6590858"/>
                  </a:ext>
                </a:extLst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0" y="209757"/>
            <a:ext cx="3564976" cy="19751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ángulo 5"/>
          <p:cNvSpPr/>
          <p:nvPr/>
        </p:nvSpPr>
        <p:spPr>
          <a:xfrm>
            <a:off x="4911084" y="110903"/>
            <a:ext cx="3347391" cy="45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2400" b="1" kern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Comparación Integral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911084" y="4687237"/>
            <a:ext cx="7153061" cy="128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A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¿Cómo influye la maquinaria en la estructura de costos?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A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¿Qué tipo de maquinaria conviene en un establecimiento mixto?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A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¿Es mejor invertir en maquinaria o en tecnología de gestión?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4911084" y="4199731"/>
            <a:ext cx="2249334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2400" b="1" kern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¿Qué opinan?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07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/>
      <p:bldP spid="7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8"/>
          </p:nvPr>
        </p:nvSpPr>
        <p:spPr>
          <a:xfrm>
            <a:off x="6802702" y="4904586"/>
            <a:ext cx="2121863" cy="885568"/>
          </a:xfrm>
        </p:spPr>
        <p:txBody>
          <a:bodyPr>
            <a:normAutofit/>
          </a:bodyPr>
          <a:lstStyle/>
          <a:p>
            <a:r>
              <a:rPr lang="es-AR" sz="3200" u="sng" dirty="0"/>
              <a:t>Por grupos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AR" sz="2400" dirty="0"/>
              <a:t>En grupos, investigar según las preguntas guías y realizar una presentación en clase, exponiendo los resultados de su investigación. </a:t>
            </a:r>
          </a:p>
          <a:p>
            <a:pPr marL="0" indent="0">
              <a:buNone/>
            </a:pPr>
            <a:r>
              <a:rPr lang="es-AR" sz="2400" dirty="0"/>
              <a:t>Es necesario que todas las preguntas sean respondidas de manera objetiva.</a:t>
            </a:r>
          </a:p>
          <a:p>
            <a:pPr marL="0" indent="0">
              <a:buNone/>
            </a:pPr>
            <a:r>
              <a:rPr lang="es-AR" sz="2400" dirty="0"/>
              <a:t>Puede usar cualquier herramienta o software que le ayude a investigar y a presentar los resultados.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es-ES" noProof="0" smtClean="0"/>
              <a:t>28</a:t>
            </a:fld>
            <a:endParaRPr lang="es-ES" noProof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00103" y="569066"/>
            <a:ext cx="3478648" cy="1348039"/>
          </a:xfrm>
        </p:spPr>
        <p:txBody>
          <a:bodyPr>
            <a:normAutofit fontScale="90000"/>
          </a:bodyPr>
          <a:lstStyle/>
          <a:p>
            <a:pPr algn="ctr"/>
            <a:r>
              <a:rPr lang="es-AR" u="sng" dirty="0"/>
              <a:t>Trabajo de investigación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5" y="2388973"/>
            <a:ext cx="4827901" cy="282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49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es-ES" noProof="0" smtClean="0"/>
              <a:t>29</a:t>
            </a:fld>
            <a:endParaRPr lang="es-ES" noProof="0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443557"/>
              </p:ext>
            </p:extLst>
          </p:nvPr>
        </p:nvGraphicFramePr>
        <p:xfrm>
          <a:off x="-1" y="0"/>
          <a:ext cx="12192001" cy="6858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75966">
                  <a:extLst>
                    <a:ext uri="{9D8B030D-6E8A-4147-A177-3AD203B41FA5}">
                      <a16:colId xmlns:a16="http://schemas.microsoft.com/office/drawing/2014/main" val="3493558439"/>
                    </a:ext>
                  </a:extLst>
                </a:gridCol>
                <a:gridCol w="8716035">
                  <a:extLst>
                    <a:ext uri="{9D8B030D-6E8A-4147-A177-3AD203B41FA5}">
                      <a16:colId xmlns:a16="http://schemas.microsoft.com/office/drawing/2014/main" val="2253618811"/>
                    </a:ext>
                  </a:extLst>
                </a:gridCol>
              </a:tblGrid>
              <a:tr h="47081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¿Por qué la mecanización obliga a aumentar la escala productiva?</a:t>
                      </a:r>
                      <a:endParaRPr lang="es-A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812424"/>
                  </a:ext>
                </a:extLst>
              </a:tr>
              <a:tr h="31069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relación existe entre tecnología y costos fijos?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83432"/>
                  </a:ext>
                </a:extLst>
              </a:tr>
              <a:tr h="3106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¿Es siempre conveniente comprar maquinaria propia?</a:t>
                      </a:r>
                      <a:endParaRPr lang="es-A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992257838"/>
                  </a:ext>
                </a:extLst>
              </a:tr>
              <a:tr h="470812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impacta la agricultura de precisión en la toma de decisiones empresariales?</a:t>
                      </a:r>
                      <a:endParaRPr lang="es-A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1901939083"/>
                  </a:ext>
                </a:extLst>
              </a:tr>
              <a:tr h="31069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perfil profesional requiere hoy el operario rural?</a:t>
                      </a:r>
                      <a:endParaRPr lang="es-A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3758412875"/>
                  </a:ext>
                </a:extLst>
              </a:tr>
              <a:tr h="3106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influye la potencia del tractor en la eficiencia operativa?</a:t>
                      </a:r>
                      <a:endParaRPr lang="es-A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34767"/>
                  </a:ext>
                </a:extLst>
              </a:tr>
              <a:tr h="31069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ocurre si sobredimensionamos el tractor?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88696"/>
                  </a:ext>
                </a:extLst>
              </a:tr>
              <a:tr h="310111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¿Conviene tener varios tractores medianos o uno de gran potencia?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270169"/>
                  </a:ext>
                </a:extLst>
              </a:tr>
              <a:tr h="3106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 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¿Es la labranza intensiva económicamente eficiente?</a:t>
                      </a:r>
                      <a:endParaRPr lang="es-A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3598714630"/>
                  </a:ext>
                </a:extLst>
              </a:tr>
              <a:tr h="31069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pasa con el Medio ambiente?</a:t>
                      </a:r>
                      <a:endParaRPr lang="es-A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18083315"/>
                  </a:ext>
                </a:extLst>
              </a:tr>
              <a:tr h="31069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relación existe entre labranza y conservación de suelo?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2954378508"/>
                  </a:ext>
                </a:extLst>
              </a:tr>
              <a:tr h="34284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influye el sistema de labranza en la planificación financiera?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738161"/>
                  </a:ext>
                </a:extLst>
              </a:tr>
              <a:tr h="34010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costo tiene una mala regulación de sembradora? ¿Y de fertilizadora?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42927"/>
                  </a:ext>
                </a:extLst>
              </a:tr>
              <a:tr h="3186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impacta la dosificación variable en la rentabilidad? ¿Y en el medio ambiente?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1688097251"/>
                  </a:ext>
                </a:extLst>
              </a:tr>
              <a:tr h="283198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indicadores usaría para evaluar eficiencia de siembra? ¿Y para la fertilización?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1725479200"/>
                  </a:ext>
                </a:extLst>
              </a:tr>
              <a:tr h="29445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consecuencias económicas tiene una mala aplicación de fitosanitarios?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074548"/>
                  </a:ext>
                </a:extLst>
              </a:tr>
              <a:tr h="31069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afecta el clima la eficiencia del tratamiento?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325124"/>
                  </a:ext>
                </a:extLst>
              </a:tr>
              <a:tr h="3106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responsabilidades legales tiene el productor?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365727443"/>
                  </a:ext>
                </a:extLst>
              </a:tr>
              <a:tr h="31069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dice la ley 11.178?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755164784"/>
                  </a:ext>
                </a:extLst>
              </a:tr>
              <a:tr h="3106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¿Cuánto influye la eficiencia de cosecha en el margen bruto?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713691"/>
                  </a:ext>
                </a:extLst>
              </a:tr>
              <a:tr h="29874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</a:t>
                      </a:r>
                      <a:r>
                        <a:rPr lang="en-US" sz="1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Conviene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tener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cosechadora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propia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738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6598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A97F4D-F280-472F-9307-25B3E6BD8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48" y="145319"/>
            <a:ext cx="4266392" cy="1069514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s-ES" sz="3600" u="sng" dirty="0"/>
              <a:t>Enfoque administrativo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1891695-E7DA-48AF-9EEB-86DA1F9BF7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22788" y="2956167"/>
            <a:ext cx="6969211" cy="3502583"/>
          </a:xfrm>
        </p:spPr>
        <p:txBody>
          <a:bodyPr rtlCol="0">
            <a:noAutofit/>
          </a:bodyPr>
          <a:lstStyle/>
          <a:p>
            <a:pPr lvl="0" algn="l">
              <a:lnSpc>
                <a:spcPct val="150000"/>
              </a:lnSpc>
            </a:pPr>
            <a:r>
              <a:rPr lang="es-AR" dirty="0">
                <a:solidFill>
                  <a:srgbClr val="002060"/>
                </a:solidFill>
              </a:rPr>
              <a:t>¿Por qué la mecanización obliga a aumentar la escala productiva?</a:t>
            </a:r>
            <a:endParaRPr lang="en-US" dirty="0">
              <a:solidFill>
                <a:srgbClr val="002060"/>
              </a:solidFill>
            </a:endParaRPr>
          </a:p>
          <a:p>
            <a:pPr lvl="0" algn="l">
              <a:lnSpc>
                <a:spcPct val="150000"/>
              </a:lnSpc>
            </a:pPr>
            <a:r>
              <a:rPr lang="es-AR" dirty="0">
                <a:solidFill>
                  <a:srgbClr val="002060"/>
                </a:solidFill>
              </a:rPr>
              <a:t>¿Qué relación existe entre tecnología y costos fijos?</a:t>
            </a:r>
            <a:endParaRPr lang="en-US" dirty="0">
              <a:solidFill>
                <a:srgbClr val="002060"/>
              </a:solidFill>
            </a:endParaRPr>
          </a:p>
          <a:p>
            <a:pPr lvl="0" algn="l">
              <a:lnSpc>
                <a:spcPct val="150000"/>
              </a:lnSpc>
            </a:pPr>
            <a:r>
              <a:rPr lang="es-AR" dirty="0">
                <a:solidFill>
                  <a:srgbClr val="002060"/>
                </a:solidFill>
              </a:rPr>
              <a:t>¿Es siempre conveniente comprar maquinaria propia?</a:t>
            </a:r>
            <a:endParaRPr lang="en-US" dirty="0">
              <a:solidFill>
                <a:srgbClr val="002060"/>
              </a:solidFill>
            </a:endParaRPr>
          </a:p>
          <a:p>
            <a:pPr lvl="0" algn="l">
              <a:lnSpc>
                <a:spcPct val="150000"/>
              </a:lnSpc>
            </a:pPr>
            <a:r>
              <a:rPr lang="es-AR" dirty="0">
                <a:solidFill>
                  <a:srgbClr val="002060"/>
                </a:solidFill>
              </a:rPr>
              <a:t>¿Qué perfil profesional requiere hoy el operario rural?</a:t>
            </a:r>
            <a:endParaRPr lang="en-US" dirty="0">
              <a:solidFill>
                <a:srgbClr val="002060"/>
              </a:solidFill>
            </a:endParaRPr>
          </a:p>
          <a:p>
            <a:pPr lvl="0" algn="l">
              <a:lnSpc>
                <a:spcPct val="150000"/>
              </a:lnSpc>
            </a:pPr>
            <a:r>
              <a:rPr lang="es-AR" dirty="0">
                <a:solidFill>
                  <a:srgbClr val="002060"/>
                </a:solidFill>
              </a:rPr>
              <a:t>¿Cómo impacta la agricultura de precisión en la toma de decisiones empresariales?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B761CE6-695A-0941-954E-A6BD7E163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3</a:t>
            </a:fld>
            <a:endParaRPr lang="es-E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8A97F4D-F280-472F-9307-25B3E6BD88B5}"/>
              </a:ext>
            </a:extLst>
          </p:cNvPr>
          <p:cNvSpPr txBox="1">
            <a:spLocks/>
          </p:cNvSpPr>
          <p:nvPr/>
        </p:nvSpPr>
        <p:spPr>
          <a:xfrm>
            <a:off x="5960076" y="850061"/>
            <a:ext cx="4266392" cy="7295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1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3200" b="1" dirty="0">
              <a:solidFill>
                <a:srgbClr val="002060"/>
              </a:solidFill>
            </a:endParaRPr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C1891695-E7DA-48AF-9EEB-86DA1F9BF74F}"/>
              </a:ext>
            </a:extLst>
          </p:cNvPr>
          <p:cNvSpPr txBox="1">
            <a:spLocks/>
          </p:cNvSpPr>
          <p:nvPr/>
        </p:nvSpPr>
        <p:spPr>
          <a:xfrm>
            <a:off x="282764" y="1245724"/>
            <a:ext cx="4670854" cy="35025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02336" indent="0" algn="r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18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9536" indent="0" algn="r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16736" indent="0" algn="r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1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73936" indent="0" algn="r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40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83464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83464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83464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83464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40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s-AR" dirty="0"/>
              <a:t>- Costos fijos vs. costos variables.</a:t>
            </a:r>
            <a:endParaRPr lang="en-US" dirty="0"/>
          </a:p>
          <a:p>
            <a:pPr algn="l">
              <a:lnSpc>
                <a:spcPct val="150000"/>
              </a:lnSpc>
            </a:pPr>
            <a:r>
              <a:rPr lang="es-AR" dirty="0"/>
              <a:t>- Amortización.</a:t>
            </a:r>
            <a:endParaRPr lang="en-US" dirty="0"/>
          </a:p>
          <a:p>
            <a:pPr algn="l">
              <a:lnSpc>
                <a:spcPct val="150000"/>
              </a:lnSpc>
            </a:pPr>
            <a:r>
              <a:rPr lang="es-AR" dirty="0"/>
              <a:t>- Vida útil económica vs. vida útil técnica.</a:t>
            </a:r>
            <a:endParaRPr lang="en-US" dirty="0"/>
          </a:p>
          <a:p>
            <a:pPr algn="l">
              <a:lnSpc>
                <a:spcPct val="150000"/>
              </a:lnSpc>
            </a:pPr>
            <a:r>
              <a:rPr lang="es-AR" dirty="0"/>
              <a:t>- Tercerización vs. maquinaria propia.</a:t>
            </a:r>
            <a:endParaRPr lang="en-US" dirty="0"/>
          </a:p>
          <a:p>
            <a:pPr algn="l">
              <a:lnSpc>
                <a:spcPct val="150000"/>
              </a:lnSpc>
            </a:pPr>
            <a:r>
              <a:rPr lang="es-AR" dirty="0"/>
              <a:t>- Impacto en la rentabilidad del sistema productivo.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656" y="145319"/>
            <a:ext cx="3697117" cy="267992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1339" y="4366517"/>
            <a:ext cx="2127093" cy="179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7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es-ES" noProof="0" smtClean="0"/>
              <a:t>30</a:t>
            </a:fld>
            <a:endParaRPr lang="es-ES" noProof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597506"/>
              </p:ext>
            </p:extLst>
          </p:nvPr>
        </p:nvGraphicFramePr>
        <p:xfrm>
          <a:off x="-1" y="-6"/>
          <a:ext cx="12192001" cy="68580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86899">
                  <a:extLst>
                    <a:ext uri="{9D8B030D-6E8A-4147-A177-3AD203B41FA5}">
                      <a16:colId xmlns:a16="http://schemas.microsoft.com/office/drawing/2014/main" val="3796954161"/>
                    </a:ext>
                  </a:extLst>
                </a:gridCol>
                <a:gridCol w="8905102">
                  <a:extLst>
                    <a:ext uri="{9D8B030D-6E8A-4147-A177-3AD203B41FA5}">
                      <a16:colId xmlns:a16="http://schemas.microsoft.com/office/drawing/2014/main" val="2122886829"/>
                    </a:ext>
                  </a:extLst>
                </a:gridCol>
              </a:tblGrid>
              <a:tr h="3246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se determina la capacidad de trabajo?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900992"/>
                  </a:ext>
                </a:extLst>
              </a:tr>
              <a:tr h="32466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calcular el costo por hectárea cosechada?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812433"/>
                  </a:ext>
                </a:extLst>
              </a:tr>
              <a:tr h="3246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ventajas económicas tiene almacenar en campo?</a:t>
                      </a:r>
                      <a:endParaRPr lang="es-A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1448215803"/>
                  </a:ext>
                </a:extLst>
              </a:tr>
              <a:tr h="32466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riesgos tiene el silo bolsa?</a:t>
                      </a:r>
                      <a:endParaRPr lang="es-A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2974320260"/>
                  </a:ext>
                </a:extLst>
              </a:tr>
              <a:tr h="3246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influye el almacenamiento en la estrategia comercial?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301755"/>
                  </a:ext>
                </a:extLst>
              </a:tr>
              <a:tr h="32466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ventajas tiene agregar valor en origen?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782579"/>
                  </a:ext>
                </a:extLst>
              </a:tr>
              <a:tr h="3499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riesgos implica industrializar en el establecimiento, es decir en el propio campo?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3430133167"/>
                  </a:ext>
                </a:extLst>
              </a:tr>
              <a:tr h="339379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cambia el perfil administrativo del productor cuando posee su propia industria de valor agregado?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1135184615"/>
                  </a:ext>
                </a:extLst>
              </a:tr>
              <a:tr h="3246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justificaría instalar una planta de acopio de cereales y oleaginosas propia?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071909"/>
                  </a:ext>
                </a:extLst>
              </a:tr>
              <a:tr h="32466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ocurre si la planta trabaja por debajo de su capacidad mínima de equilibrio?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584587"/>
                  </a:ext>
                </a:extLst>
              </a:tr>
              <a:tr h="3246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impacta la inversión de una planta de acopio de granos en el flujo de caja?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2212101777"/>
                  </a:ext>
                </a:extLst>
              </a:tr>
              <a:tr h="32466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¿Es más conveniente asociarse entre productores o poseer una planta propia?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extLst>
                  <a:ext uri="{0D108BD9-81ED-4DB2-BD59-A6C34878D82A}">
                    <a16:rowId xmlns:a16="http://schemas.microsoft.com/office/drawing/2014/main" val="3937535689"/>
                  </a:ext>
                </a:extLst>
              </a:tr>
              <a:tr h="32466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16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limitaciones técnicas tiene un implemento suspendido?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993286"/>
                  </a:ext>
                </a:extLst>
              </a:tr>
              <a:tr h="32466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influye el peso en la estabilidad del tractor?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77034"/>
                  </a:ext>
                </a:extLst>
              </a:tr>
              <a:tr h="32466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¿Conviene tener varios implementos para un solo tractor?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863373"/>
                  </a:ext>
                </a:extLst>
              </a:tr>
              <a:tr h="32466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influye el ancho de labor en el costo por hectárea?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7187677"/>
                  </a:ext>
                </a:extLst>
              </a:tr>
              <a:tr h="32466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ocurre si sobredimensionamos la sembradora?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581997"/>
                  </a:ext>
                </a:extLst>
              </a:tr>
              <a:tr h="32466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calcularían la capacidad operativa efectiva?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6536364"/>
                  </a:ext>
                </a:extLst>
              </a:tr>
              <a:tr h="32466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18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¿Cómo influye la maquinaria en la estructura de costos?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589026"/>
                  </a:ext>
                </a:extLst>
              </a:tr>
              <a:tr h="32466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¿Qué tipo de maquinaria conviene en un establecimiento mixto?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163866"/>
                  </a:ext>
                </a:extLst>
              </a:tr>
              <a:tr h="32466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A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¿Es mejor invertir en maquinaria o en tecnología de gestión?</a:t>
                      </a:r>
                      <a:endParaRPr lang="es-A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3" marR="6733" marT="6733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710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729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F35BFF-A889-4B62-BCD4-168715A63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1828"/>
            <a:ext cx="4860324" cy="976184"/>
          </a:xfrm>
        </p:spPr>
        <p:txBody>
          <a:bodyPr rtlCol="0">
            <a:normAutofit/>
          </a:bodyPr>
          <a:lstStyle/>
          <a:p>
            <a:r>
              <a:rPr lang="es-AR" sz="3200" b="1" u="sng" dirty="0"/>
              <a:t>Clasificación según el trabajo que realizan</a:t>
            </a:r>
            <a:endParaRPr lang="en-US" sz="3200" u="sng" dirty="0"/>
          </a:p>
        </p:txBody>
      </p: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id="{C8822230-E7F6-4AEC-86F1-6874B8C03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550" y="2019300"/>
            <a:ext cx="1944000" cy="1774290"/>
          </a:xfrm>
        </p:spPr>
        <p:txBody>
          <a:bodyPr rtlCol="0"/>
          <a:lstStyle/>
          <a:p>
            <a:r>
              <a:rPr lang="es-AR" b="1" dirty="0"/>
              <a:t>FUNCIONES</a:t>
            </a:r>
            <a:endParaRPr lang="es-ES" dirty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72DB73E6-C510-4010-99CD-13C274B57E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16151" y="3320879"/>
            <a:ext cx="1943100" cy="1774290"/>
          </a:xfrm>
        </p:spPr>
        <p:txBody>
          <a:bodyPr rtlCol="0"/>
          <a:lstStyle/>
          <a:p>
            <a:pPr rtl="0"/>
            <a:r>
              <a:rPr lang="es-ES" b="1" dirty="0"/>
              <a:t>CONSIDERACIONES</a:t>
            </a:r>
            <a:r>
              <a:rPr lang="es-ES" dirty="0"/>
              <a:t> 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ADB68C1C-48A6-4CB6-AEB1-1B5B9EB9AA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solidFill>
            <a:srgbClr val="00B050"/>
          </a:solidFill>
        </p:spPr>
        <p:txBody>
          <a:bodyPr rtlCol="0"/>
          <a:lstStyle/>
          <a:p>
            <a:pPr rtl="0"/>
            <a:r>
              <a:rPr lang="es-ES" dirty="0"/>
              <a:t>1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3C345EEF-8EE2-4AFF-A515-F49E6FA7CA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73701" y="3638009"/>
            <a:ext cx="828000" cy="828000"/>
          </a:xfrm>
          <a:solidFill>
            <a:srgbClr val="00B050"/>
          </a:solidFill>
        </p:spPr>
        <p:txBody>
          <a:bodyPr rtlCol="0"/>
          <a:lstStyle/>
          <a:p>
            <a:pPr rtl="0"/>
            <a:r>
              <a:rPr lang="es-ES"/>
              <a:t>2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C9047CD-1956-7146-971D-D05A280A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4</a:t>
            </a:fld>
            <a:endParaRPr lang="es-ES"/>
          </a:p>
        </p:txBody>
      </p:sp>
      <p:pic>
        <p:nvPicPr>
          <p:cNvPr id="12" name="Imagen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551" y="667264"/>
            <a:ext cx="1944000" cy="1268627"/>
          </a:xfrm>
          <a:prstGeom prst="rect">
            <a:avLst/>
          </a:prstGeom>
        </p:spPr>
      </p:pic>
      <p:pic>
        <p:nvPicPr>
          <p:cNvPr id="15" name="Imagen 1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0" b="7031"/>
          <a:stretch/>
        </p:blipFill>
        <p:spPr bwMode="auto">
          <a:xfrm>
            <a:off x="199777" y="3793590"/>
            <a:ext cx="4460769" cy="2020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5162550" y="4020639"/>
            <a:ext cx="2965622" cy="1566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Potencia (HP)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Tipo de tracción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Consumo específico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s-AR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Relación peso/potencia</a:t>
            </a:r>
            <a:endParaRPr lang="es-AR" dirty="0"/>
          </a:p>
        </p:txBody>
      </p:sp>
      <p:sp>
        <p:nvSpPr>
          <p:cNvPr id="7" name="Rectángulo 6"/>
          <p:cNvSpPr/>
          <p:nvPr/>
        </p:nvSpPr>
        <p:spPr>
          <a:xfrm>
            <a:off x="199778" y="1935891"/>
            <a:ext cx="4660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s-A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Maquinaria para traccionar implementos agrícolas </a:t>
            </a:r>
            <a:endParaRPr lang="es-E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7751137" y="5126251"/>
            <a:ext cx="3866465" cy="1566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Proveer fuerza de tracción.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Accionar con </a:t>
            </a:r>
            <a:r>
              <a:rPr lang="es-A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TDF</a:t>
            </a:r>
            <a:r>
              <a:rPr lang="es-A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(toma de fuerza).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Accionar sistemas hidráulicos.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s-AR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Servir como unidad energética móvil.</a:t>
            </a:r>
            <a:endParaRPr lang="es-AR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4550" y="308213"/>
            <a:ext cx="3500438" cy="298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1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  <p:bldP spid="20" grpId="0" build="p" animBg="1"/>
      <p:bldP spid="22" grpId="0" build="p" animBg="1"/>
      <p:bldP spid="23" grpId="0" build="p" animBg="1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EC7ECEE9-580B-8B4A-919F-4C04337CE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5</a:t>
            </a:fld>
            <a:endParaRPr lang="es-ES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714" y="94687"/>
            <a:ext cx="2984929" cy="36671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1693" y="0"/>
            <a:ext cx="7280306" cy="3517557"/>
          </a:xfrm>
          <a:prstGeom prst="rect">
            <a:avLst/>
          </a:prstGeom>
        </p:spPr>
      </p:pic>
      <p:sp>
        <p:nvSpPr>
          <p:cNvPr id="31" name="Rectángulo 30"/>
          <p:cNvSpPr/>
          <p:nvPr/>
        </p:nvSpPr>
        <p:spPr>
          <a:xfrm>
            <a:off x="116639" y="3832767"/>
            <a:ext cx="47285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AR" sz="2000" dirty="0">
                <a:solidFill>
                  <a:schemeClr val="bg1"/>
                </a:solidFill>
              </a:rPr>
              <a:t>¿Cómo influye la potencia del tractor en la eficiencia operativa?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116639" y="4657443"/>
            <a:ext cx="44800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AR" sz="2000" dirty="0">
                <a:solidFill>
                  <a:schemeClr val="bg1"/>
                </a:solidFill>
              </a:rPr>
              <a:t>¿Qué ocurre si sobredimensionamos el tractor?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65140" y="5436211"/>
            <a:ext cx="44800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AR" sz="2000" dirty="0">
                <a:solidFill>
                  <a:schemeClr val="bg1"/>
                </a:solidFill>
              </a:rPr>
              <a:t>¿Conviene tener varios tractores medianos o uno de gran potencia?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8" name="Imagen 37"/>
          <p:cNvPicPr>
            <a:picLocks noChangeAspect="1"/>
          </p:cNvPicPr>
          <p:nvPr/>
        </p:nvPicPr>
        <p:blipFill rotWithShape="1">
          <a:blip r:embed="rId5"/>
          <a:srcRect t="17365"/>
          <a:stretch/>
        </p:blipFill>
        <p:spPr>
          <a:xfrm>
            <a:off x="4911692" y="3525794"/>
            <a:ext cx="7287763" cy="333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9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F38360A-177E-E146-99A7-581A78281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6</a:t>
            </a:fld>
            <a:endParaRPr lang="es-ES"/>
          </a:p>
        </p:txBody>
      </p:sp>
      <p:sp>
        <p:nvSpPr>
          <p:cNvPr id="18" name="Rectángulo 17"/>
          <p:cNvSpPr/>
          <p:nvPr/>
        </p:nvSpPr>
        <p:spPr>
          <a:xfrm>
            <a:off x="98854" y="1186247"/>
            <a:ext cx="47719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Maquinaria para eliminación de obstáculos y movimiento de suelo</a:t>
            </a:r>
            <a:endParaRPr lang="es-E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Marcador de texto 31"/>
          <p:cNvSpPr>
            <a:spLocks noGrp="1"/>
          </p:cNvSpPr>
          <p:nvPr>
            <p:ph type="body" sz="quarter" idx="18"/>
          </p:nvPr>
        </p:nvSpPr>
        <p:spPr>
          <a:xfrm>
            <a:off x="5169243" y="4893276"/>
            <a:ext cx="6347254" cy="1837038"/>
          </a:xfrm>
        </p:spPr>
        <p:txBody>
          <a:bodyPr>
            <a:no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Topadoras (desmonte)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Niveladoras (nivelación)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Palas frontales (construcción en general, carga)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Equipos de sistematización (manejo hídrico,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Imagen 3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0"/>
          <a:stretch/>
        </p:blipFill>
        <p:spPr bwMode="auto">
          <a:xfrm>
            <a:off x="4968206" y="329779"/>
            <a:ext cx="3507740" cy="20300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Imagen 3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361" y="329779"/>
            <a:ext cx="3033754" cy="2030095"/>
          </a:xfrm>
          <a:prstGeom prst="rect">
            <a:avLst/>
          </a:prstGeom>
        </p:spPr>
      </p:pic>
      <p:pic>
        <p:nvPicPr>
          <p:cNvPr id="35" name="Imagen 34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/>
          <a:stretch/>
        </p:blipFill>
        <p:spPr bwMode="auto">
          <a:xfrm>
            <a:off x="4968206" y="2471636"/>
            <a:ext cx="3507740" cy="21745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6" name="Imagen 35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" r="6657"/>
          <a:stretch/>
        </p:blipFill>
        <p:spPr bwMode="auto">
          <a:xfrm>
            <a:off x="8573360" y="2471636"/>
            <a:ext cx="3033755" cy="21745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Rectángulo 36"/>
          <p:cNvSpPr/>
          <p:nvPr/>
        </p:nvSpPr>
        <p:spPr>
          <a:xfrm>
            <a:off x="197709" y="3671035"/>
            <a:ext cx="4502983" cy="169584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Desde lo económico: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- Alta inversión inicial.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- Se amortiza en el largo plazo.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s-A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- Muchas veces se </a:t>
            </a:r>
            <a:r>
              <a:rPr lang="es-A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terceriza</a:t>
            </a:r>
            <a:r>
              <a:rPr lang="es-A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s-A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11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2" grpId="0" build="p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C282D6-6FE9-264F-8985-EBC96419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7</a:t>
            </a:fld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177020" y="683739"/>
            <a:ext cx="47719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Maquinaria para labranzas</a:t>
            </a:r>
            <a:endParaRPr lang="es-E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arcador de texto 31"/>
          <p:cNvSpPr>
            <a:spLocks noGrp="1"/>
          </p:cNvSpPr>
          <p:nvPr>
            <p:ph type="body" sz="quarter" idx="18"/>
          </p:nvPr>
        </p:nvSpPr>
        <p:spPr>
          <a:xfrm>
            <a:off x="5169243" y="4893276"/>
            <a:ext cx="6347254" cy="1837038"/>
          </a:xfrm>
        </p:spPr>
        <p:txBody>
          <a:bodyPr>
            <a:no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Arados (preparar el suelo)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Rastras (preparar el suelo)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Cultivadores (controlar malezas)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Subsoladores (mejorar estructura)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243" y="507848"/>
            <a:ext cx="3350260" cy="2155190"/>
          </a:xfrm>
          <a:prstGeom prst="rect">
            <a:avLst/>
          </a:prstGeom>
        </p:spPr>
      </p:pic>
      <p:pic>
        <p:nvPicPr>
          <p:cNvPr id="13" name="Imagen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243" y="2700562"/>
            <a:ext cx="3350260" cy="2155190"/>
          </a:xfrm>
          <a:prstGeom prst="rect">
            <a:avLst/>
          </a:prstGeom>
        </p:spPr>
      </p:pic>
      <p:pic>
        <p:nvPicPr>
          <p:cNvPr id="14" name="Imagen 13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5" b="5746"/>
          <a:stretch/>
        </p:blipFill>
        <p:spPr>
          <a:xfrm>
            <a:off x="8611869" y="512962"/>
            <a:ext cx="3364230" cy="2150076"/>
          </a:xfrm>
          <a:prstGeom prst="rect">
            <a:avLst/>
          </a:prstGeom>
        </p:spPr>
      </p:pic>
      <p:pic>
        <p:nvPicPr>
          <p:cNvPr id="15" name="Imagen 14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0" b="2346"/>
          <a:stretch/>
        </p:blipFill>
        <p:spPr bwMode="auto">
          <a:xfrm>
            <a:off x="8611869" y="2696997"/>
            <a:ext cx="3352324" cy="21623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ectángulo 15"/>
          <p:cNvSpPr/>
          <p:nvPr/>
        </p:nvSpPr>
        <p:spPr>
          <a:xfrm>
            <a:off x="156457" y="1585443"/>
            <a:ext cx="4572215" cy="409342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Desde la administración: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Mayor labranza = mayor costo.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Mayor labranza = (+) consumo combustible.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Mayor labranza = (+) gasto de  mantenimiento.</a:t>
            </a:r>
          </a:p>
          <a:p>
            <a:pPr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Mayor labranza = (-) consumo de fitosanitarios.</a:t>
            </a:r>
          </a:p>
        </p:txBody>
      </p:sp>
    </p:spTree>
    <p:extLst>
      <p:ext uri="{BB962C8B-B14F-4D97-AF65-F5344CB8AC3E}">
        <p14:creationId xmlns:p14="http://schemas.microsoft.com/office/powerpoint/2010/main" val="297737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build="p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7927" y="3237772"/>
            <a:ext cx="6316485" cy="1952653"/>
          </a:xfrm>
        </p:spPr>
        <p:txBody>
          <a:bodyPr rtlCol="0">
            <a:noAutofit/>
          </a:bodyPr>
          <a:lstStyle/>
          <a:p>
            <a:pPr lvl="0" algn="l">
              <a:lnSpc>
                <a:spcPct val="150000"/>
              </a:lnSpc>
            </a:pPr>
            <a:r>
              <a:rPr lang="es-AR" sz="24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relación existe entre labranza y conservación de suelo?</a:t>
            </a:r>
            <a:br>
              <a:rPr lang="es-AR" sz="24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4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AR" sz="24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¿Cómo influye el sistema de labranza en la planificación financiera?</a:t>
            </a:r>
            <a:endParaRPr lang="en-US" sz="2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8D30775-E195-4C4C-93B0-0261753A3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8</a:t>
            </a:fld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4647926" y="508614"/>
            <a:ext cx="7289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¿Qué pasa con el Medio ambiente?</a:t>
            </a:r>
          </a:p>
          <a:p>
            <a:pPr>
              <a:lnSpc>
                <a:spcPct val="150000"/>
              </a:lnSpc>
            </a:pP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¿Es la labranza intensiva económicamente eficiente?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043" y="809918"/>
            <a:ext cx="2647949" cy="521126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001" y="286313"/>
            <a:ext cx="2040972" cy="12356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Llamada rectangular 9"/>
          <p:cNvSpPr/>
          <p:nvPr/>
        </p:nvSpPr>
        <p:spPr>
          <a:xfrm rot="5400000">
            <a:off x="4790419" y="65301"/>
            <a:ext cx="5885868" cy="6327892"/>
          </a:xfrm>
          <a:prstGeom prst="wedge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4598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C282D6-6FE9-264F-8985-EBC96419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9</a:t>
            </a:fld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376743" y="506230"/>
            <a:ext cx="45722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Maquinaria para fertilización y siembra</a:t>
            </a:r>
            <a:endParaRPr lang="es-E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arcador de texto 31"/>
          <p:cNvSpPr>
            <a:spLocks noGrp="1"/>
          </p:cNvSpPr>
          <p:nvPr>
            <p:ph type="body" sz="quarter" idx="18"/>
          </p:nvPr>
        </p:nvSpPr>
        <p:spPr>
          <a:xfrm>
            <a:off x="5177661" y="4745227"/>
            <a:ext cx="6347254" cy="1122722"/>
          </a:xfrm>
        </p:spPr>
        <p:txBody>
          <a:bodyPr>
            <a:no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Sembradoras (arrastre y autopropulsadas)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Fertilizadoras (arrastre y autopropulsadas)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168782" y="1901158"/>
            <a:ext cx="4572215" cy="250324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Aspectos técnicos: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/>
              <a:t>- Uniformidad de siembra.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Densidad correcta.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Profundidad constante.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Aplicación eficiente de fertilizantes</a:t>
            </a:r>
            <a:r>
              <a:rPr lang="es-AR" dirty="0"/>
              <a:t>.</a:t>
            </a:r>
            <a:endParaRPr lang="en-US" dirty="0"/>
          </a:p>
        </p:txBody>
      </p:sp>
      <p:pic>
        <p:nvPicPr>
          <p:cNvPr id="10" name="Imagen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47"/>
          <a:stretch/>
        </p:blipFill>
        <p:spPr bwMode="auto">
          <a:xfrm>
            <a:off x="4948958" y="335848"/>
            <a:ext cx="3402330" cy="1896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magen 1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"/>
          <a:stretch/>
        </p:blipFill>
        <p:spPr bwMode="auto">
          <a:xfrm>
            <a:off x="4948958" y="2381489"/>
            <a:ext cx="3402330" cy="19268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Imagen 2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307" y="335848"/>
            <a:ext cx="3379058" cy="1926899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168782" y="4599006"/>
            <a:ext cx="4572215" cy="15799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AR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Impacto económico: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sz="2000" dirty="0"/>
              <a:t>- Rendimiento potencial (perspectiva).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s-AR" sz="2000" dirty="0"/>
              <a:t>- Perdidas de rendimiento (presente)</a:t>
            </a:r>
            <a:r>
              <a:rPr lang="es-AR" dirty="0"/>
              <a:t>.</a:t>
            </a:r>
            <a:endParaRPr 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2307" y="2373251"/>
            <a:ext cx="3379058" cy="193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8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build="p"/>
      <p:bldP spid="16" grpId="0" animBg="1"/>
      <p:bldP spid="22" grpId="0" animBg="1"/>
    </p:bldLst>
  </p:timing>
</p:sld>
</file>

<file path=ppt/theme/theme1.xml><?xml version="1.0" encoding="utf-8"?>
<a:theme xmlns:a="http://schemas.openxmlformats.org/drawingml/2006/main" name="Titulares">
  <a:themeElements>
    <a:clrScheme name="Headlines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Headlines">
      <a:majorFont>
        <a:latin typeface="Century Schoolbook" panose="020406040505050203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78407_TF45175639" id="{88D7AF57-3FFC-4FBD-8187-DA9C4BC00530}" vid="{33D656AD-EC94-44D8-BAE2-095E505860C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B4AFBF-E012-4607-B95C-D9E661912AC6}">
  <ds:schemaRefs>
    <ds:schemaRef ds:uri="http://purl.org/dc/terms/"/>
    <ds:schemaRef ds:uri="http://purl.org/dc/dcmitype/"/>
    <ds:schemaRef ds:uri="http://www.w3.org/XML/1998/namespace"/>
    <ds:schemaRef ds:uri="71af3243-3dd4-4a8d-8c0d-dd76da1f02a5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16c05727-aa75-4e4a-9b5f-8a80a1165891"/>
  </ds:schemaRefs>
</ds:datastoreItem>
</file>

<file path=customXml/itemProps2.xml><?xml version="1.0" encoding="utf-8"?>
<ds:datastoreItem xmlns:ds="http://schemas.openxmlformats.org/officeDocument/2006/customXml" ds:itemID="{B60E032F-2E55-4A86-BB2D-1A317C6429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7EC923-6023-4411-8330-A0042153EE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biografía</Template>
  <TotalTime>0</TotalTime>
  <Words>2175</Words>
  <Application>Microsoft Office PowerPoint</Application>
  <PresentationFormat>Panorámica</PresentationFormat>
  <Paragraphs>409</Paragraphs>
  <Slides>30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7" baseType="lpstr">
      <vt:lpstr>Arial</vt:lpstr>
      <vt:lpstr>Calibri</vt:lpstr>
      <vt:lpstr>Century Schoolbook</vt:lpstr>
      <vt:lpstr>Corbel</vt:lpstr>
      <vt:lpstr>Symbol</vt:lpstr>
      <vt:lpstr>Times New Roman</vt:lpstr>
      <vt:lpstr>Titulares</vt:lpstr>
      <vt:lpstr>MAQUINAS AGRÍCOLAS</vt:lpstr>
      <vt:lpstr>Definición:</vt:lpstr>
      <vt:lpstr>Enfoque administrativo</vt:lpstr>
      <vt:lpstr>Clasificación según el trabajo que realizan</vt:lpstr>
      <vt:lpstr>Presentación de PowerPoint</vt:lpstr>
      <vt:lpstr>Presentación de PowerPoint</vt:lpstr>
      <vt:lpstr>Presentación de PowerPoint</vt:lpstr>
      <vt:lpstr>¿Qué relación existe entre labranza y conservación de suelo?  ¿Cómo influye el sistema de labranza en la planificación financiera?</vt:lpstr>
      <vt:lpstr>Presentación de PowerPoint</vt:lpstr>
      <vt:lpstr>¿Qué indicadores usaría para evaluar eficiencia de siembra? ¿Y para la fertilización?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Trabajo de investigación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2026-03-03T18:56:27Z</dcterms:created>
  <dcterms:modified xsi:type="dcterms:W3CDTF">2026-03-21T12:44:32Z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