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6"/>
  </p:notesMasterIdLst>
  <p:sldIdLst>
    <p:sldId id="256" r:id="rId2"/>
    <p:sldId id="257" r:id="rId3"/>
    <p:sldId id="258" r:id="rId4"/>
    <p:sldId id="260" r:id="rId5"/>
    <p:sldId id="261" r:id="rId6"/>
    <p:sldId id="273" r:id="rId7"/>
    <p:sldId id="278" r:id="rId8"/>
    <p:sldId id="279" r:id="rId9"/>
    <p:sldId id="281" r:id="rId10"/>
    <p:sldId id="280" r:id="rId11"/>
    <p:sldId id="282" r:id="rId12"/>
    <p:sldId id="259" r:id="rId13"/>
    <p:sldId id="264" r:id="rId14"/>
    <p:sldId id="265" r:id="rId15"/>
    <p:sldId id="263" r:id="rId16"/>
    <p:sldId id="262" r:id="rId17"/>
    <p:sldId id="266" r:id="rId18"/>
    <p:sldId id="268" r:id="rId19"/>
    <p:sldId id="269" r:id="rId20"/>
    <p:sldId id="267" r:id="rId21"/>
    <p:sldId id="272" r:id="rId22"/>
    <p:sldId id="274" r:id="rId23"/>
    <p:sldId id="270" r:id="rId24"/>
    <p:sldId id="275" r:id="rId25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7" autoAdjust="0"/>
    <p:restoredTop sz="97153" autoAdjust="0"/>
  </p:normalViewPr>
  <p:slideViewPr>
    <p:cSldViewPr>
      <p:cViewPr varScale="1">
        <p:scale>
          <a:sx n="71" d="100"/>
          <a:sy n="71" d="100"/>
        </p:scale>
        <p:origin x="-135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32DC80-7689-4650-BC84-E8951C357289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49FA8137-E8BB-4538-B8A6-DFF93C368FB8}">
      <dgm:prSet phldrT="[Texto]" custT="1"/>
      <dgm:spPr/>
      <dgm:t>
        <a:bodyPr/>
        <a:lstStyle/>
        <a:p>
          <a:r>
            <a:rPr lang="es-AR" sz="3600" dirty="0" smtClean="0"/>
            <a:t>SAFETY HAZARDS</a:t>
          </a:r>
          <a:endParaRPr lang="es-AR" sz="3600" dirty="0"/>
        </a:p>
      </dgm:t>
    </dgm:pt>
    <dgm:pt modelId="{0E60B540-585B-4626-9593-D07A444B05AE}" type="parTrans" cxnId="{6F3E2612-5FA6-4BEA-AE5C-BEABE6EC5D5D}">
      <dgm:prSet/>
      <dgm:spPr/>
      <dgm:t>
        <a:bodyPr/>
        <a:lstStyle/>
        <a:p>
          <a:endParaRPr lang="es-AR"/>
        </a:p>
      </dgm:t>
    </dgm:pt>
    <dgm:pt modelId="{D024BB82-95EC-4691-9B8B-A5825C19FED7}" type="sibTrans" cxnId="{6F3E2612-5FA6-4BEA-AE5C-BEABE6EC5D5D}">
      <dgm:prSet/>
      <dgm:spPr/>
      <dgm:t>
        <a:bodyPr/>
        <a:lstStyle/>
        <a:p>
          <a:endParaRPr lang="es-AR"/>
        </a:p>
      </dgm:t>
    </dgm:pt>
    <dgm:pt modelId="{8AF9C45D-8580-4D11-A0E7-E13F86FB1D8B}">
      <dgm:prSet phldrT="[Texto]"/>
      <dgm:spPr/>
      <dgm:t>
        <a:bodyPr/>
        <a:lstStyle/>
        <a:p>
          <a:r>
            <a:rPr lang="en-GB" noProof="0" dirty="0" smtClean="0"/>
            <a:t>Cause accidents and injuries.</a:t>
          </a:r>
          <a:endParaRPr lang="en-GB" noProof="0" dirty="0"/>
        </a:p>
      </dgm:t>
    </dgm:pt>
    <dgm:pt modelId="{0F6C89CC-DD0E-4252-9F54-909394C92DEE}" type="parTrans" cxnId="{F3BC014F-C669-4D2D-A9DB-89BE12A8AA9E}">
      <dgm:prSet/>
      <dgm:spPr/>
      <dgm:t>
        <a:bodyPr/>
        <a:lstStyle/>
        <a:p>
          <a:endParaRPr lang="es-AR"/>
        </a:p>
      </dgm:t>
    </dgm:pt>
    <dgm:pt modelId="{176E0512-A4A6-45EF-BBA5-434CF4D91F07}" type="sibTrans" cxnId="{F3BC014F-C669-4D2D-A9DB-89BE12A8AA9E}">
      <dgm:prSet/>
      <dgm:spPr/>
      <dgm:t>
        <a:bodyPr/>
        <a:lstStyle/>
        <a:p>
          <a:endParaRPr lang="es-AR"/>
        </a:p>
      </dgm:t>
    </dgm:pt>
    <dgm:pt modelId="{CB9FED51-451C-4156-82D5-825C150672EE}">
      <dgm:prSet phldrT="[Texto]"/>
      <dgm:spPr/>
      <dgm:t>
        <a:bodyPr/>
        <a:lstStyle/>
        <a:p>
          <a:r>
            <a:rPr lang="en-GB" noProof="0" dirty="0" smtClean="0"/>
            <a:t>Cause </a:t>
          </a:r>
          <a:r>
            <a:rPr lang="en-GB" b="1" noProof="0" dirty="0" smtClean="0"/>
            <a:t>immediate harm</a:t>
          </a:r>
          <a:r>
            <a:rPr lang="en-GB" noProof="0" dirty="0" smtClean="0"/>
            <a:t>.</a:t>
          </a:r>
          <a:endParaRPr lang="en-GB" noProof="0" dirty="0"/>
        </a:p>
      </dgm:t>
    </dgm:pt>
    <dgm:pt modelId="{1DAE78CB-37EF-439E-8B4C-30D589EC851E}" type="parTrans" cxnId="{6EA8E56B-7496-42D8-B3F7-3862EE3648B7}">
      <dgm:prSet/>
      <dgm:spPr/>
      <dgm:t>
        <a:bodyPr/>
        <a:lstStyle/>
        <a:p>
          <a:endParaRPr lang="es-AR"/>
        </a:p>
      </dgm:t>
    </dgm:pt>
    <dgm:pt modelId="{223E227A-66C6-43C8-AB65-D7CEC7F48BF4}" type="sibTrans" cxnId="{6EA8E56B-7496-42D8-B3F7-3862EE3648B7}">
      <dgm:prSet/>
      <dgm:spPr/>
      <dgm:t>
        <a:bodyPr/>
        <a:lstStyle/>
        <a:p>
          <a:endParaRPr lang="es-AR"/>
        </a:p>
      </dgm:t>
    </dgm:pt>
    <dgm:pt modelId="{910CF99A-DAA2-41EB-B1B2-FEB3F6824B16}">
      <dgm:prSet phldrT="[Texto]" custT="1"/>
      <dgm:spPr/>
      <dgm:t>
        <a:bodyPr/>
        <a:lstStyle/>
        <a:p>
          <a:r>
            <a:rPr lang="es-AR" sz="3600" dirty="0" smtClean="0"/>
            <a:t>HEALTH HAZARDS</a:t>
          </a:r>
          <a:endParaRPr lang="es-AR" sz="4400" dirty="0"/>
        </a:p>
      </dgm:t>
    </dgm:pt>
    <dgm:pt modelId="{140EE92D-E263-4869-9D2F-68A7B565E53E}" type="parTrans" cxnId="{5CCB0271-B32E-4ADC-AAC0-87ADBB5E9670}">
      <dgm:prSet/>
      <dgm:spPr/>
      <dgm:t>
        <a:bodyPr/>
        <a:lstStyle/>
        <a:p>
          <a:endParaRPr lang="es-AR"/>
        </a:p>
      </dgm:t>
    </dgm:pt>
    <dgm:pt modelId="{1171B7BE-0325-47FE-B203-20D3A83835D6}" type="sibTrans" cxnId="{5CCB0271-B32E-4ADC-AAC0-87ADBB5E9670}">
      <dgm:prSet/>
      <dgm:spPr/>
      <dgm:t>
        <a:bodyPr/>
        <a:lstStyle/>
        <a:p>
          <a:endParaRPr lang="es-AR"/>
        </a:p>
      </dgm:t>
    </dgm:pt>
    <dgm:pt modelId="{3FF17BBC-BC61-4D31-96F5-85A56FC28CCA}">
      <dgm:prSet phldrT="[Texto]"/>
      <dgm:spPr/>
      <dgm:t>
        <a:bodyPr/>
        <a:lstStyle/>
        <a:p>
          <a:r>
            <a:rPr lang="en-GB" noProof="0" dirty="0" smtClean="0"/>
            <a:t>Cause </a:t>
          </a:r>
          <a:r>
            <a:rPr lang="en-GB" b="1" noProof="0" dirty="0" smtClean="0"/>
            <a:t>disease or illness</a:t>
          </a:r>
          <a:r>
            <a:rPr lang="en-GB" noProof="0" dirty="0" smtClean="0"/>
            <a:t>. </a:t>
          </a:r>
          <a:endParaRPr lang="en-GB" noProof="0" dirty="0"/>
        </a:p>
      </dgm:t>
    </dgm:pt>
    <dgm:pt modelId="{7E28195D-8884-4920-AC80-AEC68A93F924}" type="parTrans" cxnId="{75DE4CAA-34DA-4F06-A1B8-7BAFFD12C1CB}">
      <dgm:prSet/>
      <dgm:spPr/>
      <dgm:t>
        <a:bodyPr/>
        <a:lstStyle/>
        <a:p>
          <a:endParaRPr lang="es-AR"/>
        </a:p>
      </dgm:t>
    </dgm:pt>
    <dgm:pt modelId="{96C7416E-BC1D-4B20-B560-B754797EE54F}" type="sibTrans" cxnId="{75DE4CAA-34DA-4F06-A1B8-7BAFFD12C1CB}">
      <dgm:prSet/>
      <dgm:spPr/>
      <dgm:t>
        <a:bodyPr/>
        <a:lstStyle/>
        <a:p>
          <a:endParaRPr lang="es-AR"/>
        </a:p>
      </dgm:t>
    </dgm:pt>
    <dgm:pt modelId="{F68ED49A-A32B-4322-BE16-4E03992C42FF}">
      <dgm:prSet phldrT="[Texto]"/>
      <dgm:spPr/>
      <dgm:t>
        <a:bodyPr/>
        <a:lstStyle/>
        <a:p>
          <a:r>
            <a:rPr lang="en-GB" noProof="0" dirty="0" smtClean="0"/>
            <a:t>Disease may take years to develop.</a:t>
          </a:r>
          <a:endParaRPr lang="en-GB" noProof="0" dirty="0"/>
        </a:p>
      </dgm:t>
    </dgm:pt>
    <dgm:pt modelId="{20A0FE87-C625-4C6D-B4EE-99A5A59248A9}" type="parTrans" cxnId="{8BEC9303-225D-45A7-B776-B137C93C6336}">
      <dgm:prSet/>
      <dgm:spPr/>
      <dgm:t>
        <a:bodyPr/>
        <a:lstStyle/>
        <a:p>
          <a:endParaRPr lang="es-AR"/>
        </a:p>
      </dgm:t>
    </dgm:pt>
    <dgm:pt modelId="{7735F429-9D3E-40AE-A7DB-23CA30A6205C}" type="sibTrans" cxnId="{8BEC9303-225D-45A7-B776-B137C93C6336}">
      <dgm:prSet/>
      <dgm:spPr/>
      <dgm:t>
        <a:bodyPr/>
        <a:lstStyle/>
        <a:p>
          <a:endParaRPr lang="es-AR"/>
        </a:p>
      </dgm:t>
    </dgm:pt>
    <dgm:pt modelId="{5E9000F3-12AC-4EC1-BFE4-43C8F0DDA2C8}">
      <dgm:prSet phldrT="[Texto]"/>
      <dgm:spPr/>
      <dgm:t>
        <a:bodyPr/>
        <a:lstStyle/>
        <a:p>
          <a:r>
            <a:rPr lang="en-GB" noProof="0" dirty="0" smtClean="0"/>
            <a:t>May cause broken bones, cuts, bruises, sprains or electrocutions.</a:t>
          </a:r>
          <a:endParaRPr lang="en-GB" noProof="0" dirty="0"/>
        </a:p>
      </dgm:t>
    </dgm:pt>
    <dgm:pt modelId="{070CD2A5-8731-4DE4-9D3A-2ABE6D2A9A4A}" type="parTrans" cxnId="{9AC557AB-0159-4736-823B-7D5388AE442C}">
      <dgm:prSet/>
      <dgm:spPr/>
      <dgm:t>
        <a:bodyPr/>
        <a:lstStyle/>
        <a:p>
          <a:endParaRPr lang="es-AR"/>
        </a:p>
      </dgm:t>
    </dgm:pt>
    <dgm:pt modelId="{065E0743-6551-4D1E-8413-FAE6DB58791D}" type="sibTrans" cxnId="{9AC557AB-0159-4736-823B-7D5388AE442C}">
      <dgm:prSet/>
      <dgm:spPr/>
      <dgm:t>
        <a:bodyPr/>
        <a:lstStyle/>
        <a:p>
          <a:endParaRPr lang="es-AR"/>
        </a:p>
      </dgm:t>
    </dgm:pt>
    <dgm:pt modelId="{C7183638-9234-4B8F-9415-46F3E77A8D7D}">
      <dgm:prSet phldrT="[Texto]"/>
      <dgm:spPr/>
      <dgm:t>
        <a:bodyPr/>
        <a:lstStyle/>
        <a:p>
          <a:endParaRPr lang="en-GB" noProof="0" dirty="0"/>
        </a:p>
      </dgm:t>
    </dgm:pt>
    <dgm:pt modelId="{1ADF4D2F-AB87-4946-AEE8-138ABDE59C36}" type="parTrans" cxnId="{0924C7A5-2B90-46B9-B11B-7AB46AF5080E}">
      <dgm:prSet/>
      <dgm:spPr/>
      <dgm:t>
        <a:bodyPr/>
        <a:lstStyle/>
        <a:p>
          <a:endParaRPr lang="es-AR"/>
        </a:p>
      </dgm:t>
    </dgm:pt>
    <dgm:pt modelId="{8046B8A8-9C82-4789-A96F-48779DC88B6A}" type="sibTrans" cxnId="{0924C7A5-2B90-46B9-B11B-7AB46AF5080E}">
      <dgm:prSet/>
      <dgm:spPr/>
      <dgm:t>
        <a:bodyPr/>
        <a:lstStyle/>
        <a:p>
          <a:endParaRPr lang="es-AR"/>
        </a:p>
      </dgm:t>
    </dgm:pt>
    <dgm:pt modelId="{6CAD4019-D1C7-4D92-B647-459116DF06D6}">
      <dgm:prSet phldrT="[Texto]"/>
      <dgm:spPr/>
      <dgm:t>
        <a:bodyPr/>
        <a:lstStyle/>
        <a:p>
          <a:r>
            <a:rPr lang="en-GB" noProof="0" dirty="0" smtClean="0"/>
            <a:t>Examples of diseases are cancer, heart disease, loss of hearing or reproductive problems.</a:t>
          </a:r>
          <a:endParaRPr lang="en-GB" noProof="0" dirty="0"/>
        </a:p>
      </dgm:t>
    </dgm:pt>
    <dgm:pt modelId="{12A457EF-BAE4-42D4-B672-EB857B58EA96}" type="parTrans" cxnId="{57426240-4A92-4ED3-8B8A-9B381876D796}">
      <dgm:prSet/>
      <dgm:spPr/>
      <dgm:t>
        <a:bodyPr/>
        <a:lstStyle/>
        <a:p>
          <a:endParaRPr lang="es-AR"/>
        </a:p>
      </dgm:t>
    </dgm:pt>
    <dgm:pt modelId="{AACC5B02-75F7-4B1A-9BDC-D02978BBECE0}" type="sibTrans" cxnId="{57426240-4A92-4ED3-8B8A-9B381876D796}">
      <dgm:prSet/>
      <dgm:spPr/>
      <dgm:t>
        <a:bodyPr/>
        <a:lstStyle/>
        <a:p>
          <a:endParaRPr lang="es-AR"/>
        </a:p>
      </dgm:t>
    </dgm:pt>
    <dgm:pt modelId="{3C18739E-CB86-4995-B342-51D49C59BF97}">
      <dgm:prSet phldrT="[Texto]"/>
      <dgm:spPr/>
      <dgm:t>
        <a:bodyPr/>
        <a:lstStyle/>
        <a:p>
          <a:endParaRPr lang="en-GB" noProof="0" dirty="0"/>
        </a:p>
      </dgm:t>
    </dgm:pt>
    <dgm:pt modelId="{54B6390D-84D6-44D8-B1A9-9E1C513FA0E5}" type="parTrans" cxnId="{D956A03F-BB2B-4DD4-88B5-32ABA6D9C2DB}">
      <dgm:prSet/>
      <dgm:spPr/>
      <dgm:t>
        <a:bodyPr/>
        <a:lstStyle/>
        <a:p>
          <a:endParaRPr lang="es-AR"/>
        </a:p>
      </dgm:t>
    </dgm:pt>
    <dgm:pt modelId="{34198315-BA4D-40F1-A550-B712229910F6}" type="sibTrans" cxnId="{D956A03F-BB2B-4DD4-88B5-32ABA6D9C2DB}">
      <dgm:prSet/>
      <dgm:spPr/>
      <dgm:t>
        <a:bodyPr/>
        <a:lstStyle/>
        <a:p>
          <a:endParaRPr lang="es-AR"/>
        </a:p>
      </dgm:t>
    </dgm:pt>
    <dgm:pt modelId="{6CA1EDD9-0051-4D80-92A9-A8258A475C44}" type="pres">
      <dgm:prSet presAssocID="{4D32DC80-7689-4650-BC84-E8951C357289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AR"/>
        </a:p>
      </dgm:t>
    </dgm:pt>
    <dgm:pt modelId="{1CA47157-D829-45B1-9535-7BE4AB5CCD68}" type="pres">
      <dgm:prSet presAssocID="{49FA8137-E8BB-4538-B8A6-DFF93C368FB8}" presName="linNode" presStyleCnt="0"/>
      <dgm:spPr/>
    </dgm:pt>
    <dgm:pt modelId="{1F693535-D506-4B1C-A85A-20DF6D26C62F}" type="pres">
      <dgm:prSet presAssocID="{49FA8137-E8BB-4538-B8A6-DFF93C368FB8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FD782BA6-F3FD-4F97-8788-32AE4EBA7178}" type="pres">
      <dgm:prSet presAssocID="{49FA8137-E8BB-4538-B8A6-DFF93C368FB8}" presName="childShp" presStyleLbl="bgAccFollowNode1" presStyleIdx="0" presStyleCnt="2" custLinFactNeighborX="0" custLinFactNeighborY="-26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906CC7D2-6D4A-4A4B-9546-6187A26A8BD8}" type="pres">
      <dgm:prSet presAssocID="{D024BB82-95EC-4691-9B8B-A5825C19FED7}" presName="spacing" presStyleCnt="0"/>
      <dgm:spPr/>
    </dgm:pt>
    <dgm:pt modelId="{8BAC8285-7B95-47F3-926E-8052DD315846}" type="pres">
      <dgm:prSet presAssocID="{910CF99A-DAA2-41EB-B1B2-FEB3F6824B16}" presName="linNode" presStyleCnt="0"/>
      <dgm:spPr/>
    </dgm:pt>
    <dgm:pt modelId="{3BA9E1C1-000C-40BC-A463-ABD2FE31D91F}" type="pres">
      <dgm:prSet presAssocID="{910CF99A-DAA2-41EB-B1B2-FEB3F6824B16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2BF25796-FD0C-4DD9-8026-416956880EA7}" type="pres">
      <dgm:prSet presAssocID="{910CF99A-DAA2-41EB-B1B2-FEB3F6824B16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6EA8E56B-7496-42D8-B3F7-3862EE3648B7}" srcId="{49FA8137-E8BB-4538-B8A6-DFF93C368FB8}" destId="{CB9FED51-451C-4156-82D5-825C150672EE}" srcOrd="2" destOrd="0" parTransId="{1DAE78CB-37EF-439E-8B4C-30D589EC851E}" sibTransId="{223E227A-66C6-43C8-AB65-D7CEC7F48BF4}"/>
    <dgm:cxn modelId="{60A4732B-CA83-4AD5-980B-2F20C9845800}" type="presOf" srcId="{CB9FED51-451C-4156-82D5-825C150672EE}" destId="{FD782BA6-F3FD-4F97-8788-32AE4EBA7178}" srcOrd="0" destOrd="2" presId="urn:microsoft.com/office/officeart/2005/8/layout/vList6"/>
    <dgm:cxn modelId="{F3BC014F-C669-4D2D-A9DB-89BE12A8AA9E}" srcId="{49FA8137-E8BB-4538-B8A6-DFF93C368FB8}" destId="{8AF9C45D-8580-4D11-A0E7-E13F86FB1D8B}" srcOrd="1" destOrd="0" parTransId="{0F6C89CC-DD0E-4252-9F54-909394C92DEE}" sibTransId="{176E0512-A4A6-45EF-BBA5-434CF4D91F07}"/>
    <dgm:cxn modelId="{7BBEBD84-000A-42BC-9C19-0D637EC2E3DE}" type="presOf" srcId="{8AF9C45D-8580-4D11-A0E7-E13F86FB1D8B}" destId="{FD782BA6-F3FD-4F97-8788-32AE4EBA7178}" srcOrd="0" destOrd="1" presId="urn:microsoft.com/office/officeart/2005/8/layout/vList6"/>
    <dgm:cxn modelId="{0924C7A5-2B90-46B9-B11B-7AB46AF5080E}" srcId="{49FA8137-E8BB-4538-B8A6-DFF93C368FB8}" destId="{C7183638-9234-4B8F-9415-46F3E77A8D7D}" srcOrd="0" destOrd="0" parTransId="{1ADF4D2F-AB87-4946-AEE8-138ABDE59C36}" sibTransId="{8046B8A8-9C82-4789-A96F-48779DC88B6A}"/>
    <dgm:cxn modelId="{5CCB0271-B32E-4ADC-AAC0-87ADBB5E9670}" srcId="{4D32DC80-7689-4650-BC84-E8951C357289}" destId="{910CF99A-DAA2-41EB-B1B2-FEB3F6824B16}" srcOrd="1" destOrd="0" parTransId="{140EE92D-E263-4869-9D2F-68A7B565E53E}" sibTransId="{1171B7BE-0325-47FE-B203-20D3A83835D6}"/>
    <dgm:cxn modelId="{75DE4CAA-34DA-4F06-A1B8-7BAFFD12C1CB}" srcId="{910CF99A-DAA2-41EB-B1B2-FEB3F6824B16}" destId="{3FF17BBC-BC61-4D31-96F5-85A56FC28CCA}" srcOrd="1" destOrd="0" parTransId="{7E28195D-8884-4920-AC80-AEC68A93F924}" sibTransId="{96C7416E-BC1D-4B20-B560-B754797EE54F}"/>
    <dgm:cxn modelId="{8BEC9303-225D-45A7-B776-B137C93C6336}" srcId="{910CF99A-DAA2-41EB-B1B2-FEB3F6824B16}" destId="{F68ED49A-A32B-4322-BE16-4E03992C42FF}" srcOrd="2" destOrd="0" parTransId="{20A0FE87-C625-4C6D-B4EE-99A5A59248A9}" sibTransId="{7735F429-9D3E-40AE-A7DB-23CA30A6205C}"/>
    <dgm:cxn modelId="{246E6BA2-87BF-422E-849F-265B30B277DF}" type="presOf" srcId="{4D32DC80-7689-4650-BC84-E8951C357289}" destId="{6CA1EDD9-0051-4D80-92A9-A8258A475C44}" srcOrd="0" destOrd="0" presId="urn:microsoft.com/office/officeart/2005/8/layout/vList6"/>
    <dgm:cxn modelId="{FB864A06-DA77-4705-A47A-B94A7EA417E1}" type="presOf" srcId="{49FA8137-E8BB-4538-B8A6-DFF93C368FB8}" destId="{1F693535-D506-4B1C-A85A-20DF6D26C62F}" srcOrd="0" destOrd="0" presId="urn:microsoft.com/office/officeart/2005/8/layout/vList6"/>
    <dgm:cxn modelId="{CC358C2C-5DD3-4D93-9492-745037278656}" type="presOf" srcId="{F68ED49A-A32B-4322-BE16-4E03992C42FF}" destId="{2BF25796-FD0C-4DD9-8026-416956880EA7}" srcOrd="0" destOrd="2" presId="urn:microsoft.com/office/officeart/2005/8/layout/vList6"/>
    <dgm:cxn modelId="{8EBD17EA-53B5-486C-A7EA-220A9B9CFB3F}" type="presOf" srcId="{3FF17BBC-BC61-4D31-96F5-85A56FC28CCA}" destId="{2BF25796-FD0C-4DD9-8026-416956880EA7}" srcOrd="0" destOrd="1" presId="urn:microsoft.com/office/officeart/2005/8/layout/vList6"/>
    <dgm:cxn modelId="{CDDA9B71-1116-49B6-B3FA-32E79D818F2C}" type="presOf" srcId="{910CF99A-DAA2-41EB-B1B2-FEB3F6824B16}" destId="{3BA9E1C1-000C-40BC-A463-ABD2FE31D91F}" srcOrd="0" destOrd="0" presId="urn:microsoft.com/office/officeart/2005/8/layout/vList6"/>
    <dgm:cxn modelId="{9AC557AB-0159-4736-823B-7D5388AE442C}" srcId="{49FA8137-E8BB-4538-B8A6-DFF93C368FB8}" destId="{5E9000F3-12AC-4EC1-BFE4-43C8F0DDA2C8}" srcOrd="3" destOrd="0" parTransId="{070CD2A5-8731-4DE4-9D3A-2ABE6D2A9A4A}" sibTransId="{065E0743-6551-4D1E-8413-FAE6DB58791D}"/>
    <dgm:cxn modelId="{18C1542C-25A6-4EA2-A135-28924B1ED13F}" type="presOf" srcId="{3C18739E-CB86-4995-B342-51D49C59BF97}" destId="{2BF25796-FD0C-4DD9-8026-416956880EA7}" srcOrd="0" destOrd="0" presId="urn:microsoft.com/office/officeart/2005/8/layout/vList6"/>
    <dgm:cxn modelId="{D956A03F-BB2B-4DD4-88B5-32ABA6D9C2DB}" srcId="{910CF99A-DAA2-41EB-B1B2-FEB3F6824B16}" destId="{3C18739E-CB86-4995-B342-51D49C59BF97}" srcOrd="0" destOrd="0" parTransId="{54B6390D-84D6-44D8-B1A9-9E1C513FA0E5}" sibTransId="{34198315-BA4D-40F1-A550-B712229910F6}"/>
    <dgm:cxn modelId="{6F3E2612-5FA6-4BEA-AE5C-BEABE6EC5D5D}" srcId="{4D32DC80-7689-4650-BC84-E8951C357289}" destId="{49FA8137-E8BB-4538-B8A6-DFF93C368FB8}" srcOrd="0" destOrd="0" parTransId="{0E60B540-585B-4626-9593-D07A444B05AE}" sibTransId="{D024BB82-95EC-4691-9B8B-A5825C19FED7}"/>
    <dgm:cxn modelId="{40158379-580B-4570-9CA9-13395D22B3DF}" type="presOf" srcId="{6CAD4019-D1C7-4D92-B647-459116DF06D6}" destId="{2BF25796-FD0C-4DD9-8026-416956880EA7}" srcOrd="0" destOrd="3" presId="urn:microsoft.com/office/officeart/2005/8/layout/vList6"/>
    <dgm:cxn modelId="{53111C56-726A-4619-A036-AF3029FFADFF}" type="presOf" srcId="{5E9000F3-12AC-4EC1-BFE4-43C8F0DDA2C8}" destId="{FD782BA6-F3FD-4F97-8788-32AE4EBA7178}" srcOrd="0" destOrd="3" presId="urn:microsoft.com/office/officeart/2005/8/layout/vList6"/>
    <dgm:cxn modelId="{57426240-4A92-4ED3-8B8A-9B381876D796}" srcId="{910CF99A-DAA2-41EB-B1B2-FEB3F6824B16}" destId="{6CAD4019-D1C7-4D92-B647-459116DF06D6}" srcOrd="3" destOrd="0" parTransId="{12A457EF-BAE4-42D4-B672-EB857B58EA96}" sibTransId="{AACC5B02-75F7-4B1A-9BDC-D02978BBECE0}"/>
    <dgm:cxn modelId="{E4B5EA90-43CE-4FAE-B6BA-752CDB832035}" type="presOf" srcId="{C7183638-9234-4B8F-9415-46F3E77A8D7D}" destId="{FD782BA6-F3FD-4F97-8788-32AE4EBA7178}" srcOrd="0" destOrd="0" presId="urn:microsoft.com/office/officeart/2005/8/layout/vList6"/>
    <dgm:cxn modelId="{34A6485E-6ED0-4AEC-996E-931F32D8BDB9}" type="presParOf" srcId="{6CA1EDD9-0051-4D80-92A9-A8258A475C44}" destId="{1CA47157-D829-45B1-9535-7BE4AB5CCD68}" srcOrd="0" destOrd="0" presId="urn:microsoft.com/office/officeart/2005/8/layout/vList6"/>
    <dgm:cxn modelId="{357E8623-8714-4DFD-82EF-3C028595159E}" type="presParOf" srcId="{1CA47157-D829-45B1-9535-7BE4AB5CCD68}" destId="{1F693535-D506-4B1C-A85A-20DF6D26C62F}" srcOrd="0" destOrd="0" presId="urn:microsoft.com/office/officeart/2005/8/layout/vList6"/>
    <dgm:cxn modelId="{5E9DDC85-4A96-4C5A-AA71-09A44217627A}" type="presParOf" srcId="{1CA47157-D829-45B1-9535-7BE4AB5CCD68}" destId="{FD782BA6-F3FD-4F97-8788-32AE4EBA7178}" srcOrd="1" destOrd="0" presId="urn:microsoft.com/office/officeart/2005/8/layout/vList6"/>
    <dgm:cxn modelId="{6B3CE975-4D8F-49A6-93A0-C187D8200EFB}" type="presParOf" srcId="{6CA1EDD9-0051-4D80-92A9-A8258A475C44}" destId="{906CC7D2-6D4A-4A4B-9546-6187A26A8BD8}" srcOrd="1" destOrd="0" presId="urn:microsoft.com/office/officeart/2005/8/layout/vList6"/>
    <dgm:cxn modelId="{BA8E8493-346C-4498-B30F-D874A06807E4}" type="presParOf" srcId="{6CA1EDD9-0051-4D80-92A9-A8258A475C44}" destId="{8BAC8285-7B95-47F3-926E-8052DD315846}" srcOrd="2" destOrd="0" presId="urn:microsoft.com/office/officeart/2005/8/layout/vList6"/>
    <dgm:cxn modelId="{5BF06138-9D77-43A5-9CDE-39CFD387AF66}" type="presParOf" srcId="{8BAC8285-7B95-47F3-926E-8052DD315846}" destId="{3BA9E1C1-000C-40BC-A463-ABD2FE31D91F}" srcOrd="0" destOrd="0" presId="urn:microsoft.com/office/officeart/2005/8/layout/vList6"/>
    <dgm:cxn modelId="{572A54ED-FB74-4B4C-8460-6E45B4051939}" type="presParOf" srcId="{8BAC8285-7B95-47F3-926E-8052DD315846}" destId="{2BF25796-FD0C-4DD9-8026-416956880EA7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782BA6-F3FD-4F97-8788-32AE4EBA7178}">
      <dsp:nvSpPr>
        <dsp:cNvPr id="0" name=""/>
        <dsp:cNvSpPr/>
      </dsp:nvSpPr>
      <dsp:spPr>
        <a:xfrm>
          <a:off x="2906452" y="0"/>
          <a:ext cx="4359678" cy="205686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800" kern="1200" noProof="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noProof="0" dirty="0" smtClean="0"/>
            <a:t>Cause accidents and injuries.</a:t>
          </a:r>
          <a:endParaRPr lang="en-GB" sz="1800" kern="1200" noProof="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noProof="0" dirty="0" smtClean="0"/>
            <a:t>Cause </a:t>
          </a:r>
          <a:r>
            <a:rPr lang="en-GB" sz="1800" b="1" kern="1200" noProof="0" dirty="0" smtClean="0"/>
            <a:t>immediate harm</a:t>
          </a:r>
          <a:r>
            <a:rPr lang="en-GB" sz="1800" kern="1200" noProof="0" dirty="0" smtClean="0"/>
            <a:t>.</a:t>
          </a:r>
          <a:endParaRPr lang="en-GB" sz="1800" kern="1200" noProof="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noProof="0" dirty="0" smtClean="0"/>
            <a:t>May cause broken bones, cuts, bruises, sprains or electrocutions.</a:t>
          </a:r>
          <a:endParaRPr lang="en-GB" sz="1800" kern="1200" noProof="0" dirty="0"/>
        </a:p>
      </dsp:txBody>
      <dsp:txXfrm>
        <a:off x="2906452" y="257109"/>
        <a:ext cx="3588352" cy="1542651"/>
      </dsp:txXfrm>
    </dsp:sp>
    <dsp:sp modelId="{1F693535-D506-4B1C-A85A-20DF6D26C62F}">
      <dsp:nvSpPr>
        <dsp:cNvPr id="0" name=""/>
        <dsp:cNvSpPr/>
      </dsp:nvSpPr>
      <dsp:spPr>
        <a:xfrm>
          <a:off x="0" y="527"/>
          <a:ext cx="2906452" cy="20568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3600" kern="1200" dirty="0" smtClean="0"/>
            <a:t>SAFETY HAZARDS</a:t>
          </a:r>
          <a:endParaRPr lang="es-AR" sz="3600" kern="1200" dirty="0"/>
        </a:p>
      </dsp:txBody>
      <dsp:txXfrm>
        <a:off x="100408" y="100935"/>
        <a:ext cx="2705636" cy="1856053"/>
      </dsp:txXfrm>
    </dsp:sp>
    <dsp:sp modelId="{2BF25796-FD0C-4DD9-8026-416956880EA7}">
      <dsp:nvSpPr>
        <dsp:cNvPr id="0" name=""/>
        <dsp:cNvSpPr/>
      </dsp:nvSpPr>
      <dsp:spPr>
        <a:xfrm>
          <a:off x="2906452" y="2263083"/>
          <a:ext cx="4359678" cy="205686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800" kern="1200" noProof="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noProof="0" dirty="0" smtClean="0"/>
            <a:t>Cause </a:t>
          </a:r>
          <a:r>
            <a:rPr lang="en-GB" sz="1800" b="1" kern="1200" noProof="0" dirty="0" smtClean="0"/>
            <a:t>disease or illness</a:t>
          </a:r>
          <a:r>
            <a:rPr lang="en-GB" sz="1800" kern="1200" noProof="0" dirty="0" smtClean="0"/>
            <a:t>. </a:t>
          </a:r>
          <a:endParaRPr lang="en-GB" sz="1800" kern="1200" noProof="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noProof="0" dirty="0" smtClean="0"/>
            <a:t>Disease may take years to develop.</a:t>
          </a:r>
          <a:endParaRPr lang="en-GB" sz="1800" kern="1200" noProof="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noProof="0" dirty="0" smtClean="0"/>
            <a:t>Examples of diseases are cancer, heart disease, loss of hearing or reproductive problems.</a:t>
          </a:r>
          <a:endParaRPr lang="en-GB" sz="1800" kern="1200" noProof="0" dirty="0"/>
        </a:p>
      </dsp:txBody>
      <dsp:txXfrm>
        <a:off x="2906452" y="2520192"/>
        <a:ext cx="3588352" cy="1542651"/>
      </dsp:txXfrm>
    </dsp:sp>
    <dsp:sp modelId="{3BA9E1C1-000C-40BC-A463-ABD2FE31D91F}">
      <dsp:nvSpPr>
        <dsp:cNvPr id="0" name=""/>
        <dsp:cNvSpPr/>
      </dsp:nvSpPr>
      <dsp:spPr>
        <a:xfrm>
          <a:off x="0" y="2263083"/>
          <a:ext cx="2906452" cy="20568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3600" kern="1200" dirty="0" smtClean="0"/>
            <a:t>HEALTH HAZARDS</a:t>
          </a:r>
          <a:endParaRPr lang="es-AR" sz="4400" kern="1200" dirty="0"/>
        </a:p>
      </dsp:txBody>
      <dsp:txXfrm>
        <a:off x="100408" y="2363491"/>
        <a:ext cx="2705636" cy="18560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794932-CFA0-448B-AAD9-CCFDBB09661A}" type="datetimeFigureOut">
              <a:rPr lang="es-AR" smtClean="0"/>
              <a:t>20/04/2021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00F212-5D03-4415-917E-09684641B15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13252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0F212-5D03-4415-917E-09684641B156}" type="slidenum">
              <a:rPr lang="es-AR" smtClean="0"/>
              <a:t>7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69333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Título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6" name="1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1485-4831-4683-B04E-A312844567CC}" type="datetimeFigureOut">
              <a:rPr lang="es-AR" smtClean="0"/>
              <a:t>20/04/2021</a:t>
            </a:fld>
            <a:endParaRPr lang="es-AR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87A7C26-FE68-418D-8391-966EF591777B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1485-4831-4683-B04E-A312844567CC}" type="datetimeFigureOut">
              <a:rPr lang="es-AR" smtClean="0"/>
              <a:t>20/04/2021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7C26-FE68-418D-8391-966EF591777B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1485-4831-4683-B04E-A312844567CC}" type="datetimeFigureOut">
              <a:rPr lang="es-AR" smtClean="0"/>
              <a:t>20/04/2021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7C26-FE68-418D-8391-966EF591777B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7" name="2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1485-4831-4683-B04E-A312844567CC}" type="datetimeFigureOut">
              <a:rPr lang="es-AR" smtClean="0"/>
              <a:t>20/04/2021</a:t>
            </a:fld>
            <a:endParaRPr lang="es-AR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s-AR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87A7C26-FE68-418D-8391-966EF591777B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1485-4831-4683-B04E-A312844567CC}" type="datetimeFigureOut">
              <a:rPr lang="es-AR" smtClean="0"/>
              <a:t>20/04/2021</a:t>
            </a:fld>
            <a:endParaRPr lang="es-AR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7C26-FE68-418D-8391-966EF591777B}" type="slidenum">
              <a:rPr lang="es-AR" smtClean="0"/>
              <a:t>‹Nº›</a:t>
            </a:fld>
            <a:endParaRPr lang="es-AR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1485-4831-4683-B04E-A312844567CC}" type="datetimeFigureOut">
              <a:rPr lang="es-AR" smtClean="0"/>
              <a:t>20/04/2021</a:t>
            </a:fld>
            <a:endParaRPr lang="es-AR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7C26-FE68-418D-8391-966EF591777B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Título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5" name="24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8" name="27 Marcador de contenido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1485-4831-4683-B04E-A312844567CC}" type="datetimeFigureOut">
              <a:rPr lang="es-AR" smtClean="0"/>
              <a:t>20/04/2021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87A7C26-FE68-418D-8391-966EF591777B}" type="slidenum">
              <a:rPr lang="es-AR" smtClean="0"/>
              <a:t>‹Nº›</a:t>
            </a:fld>
            <a:endParaRPr lang="es-AR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1485-4831-4683-B04E-A312844567CC}" type="datetimeFigureOut">
              <a:rPr lang="es-AR" smtClean="0"/>
              <a:t>20/04/2021</a:t>
            </a:fld>
            <a:endParaRPr lang="es-AR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7C26-FE68-418D-8391-966EF591777B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1485-4831-4683-B04E-A312844567CC}" type="datetimeFigureOut">
              <a:rPr lang="es-AR" smtClean="0"/>
              <a:t>20/04/2021</a:t>
            </a:fld>
            <a:endParaRPr lang="es-AR"/>
          </a:p>
        </p:txBody>
      </p:sp>
      <p:sp>
        <p:nvSpPr>
          <p:cNvPr id="24" name="2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7C26-FE68-418D-8391-966EF591777B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1485-4831-4683-B04E-A312844567CC}" type="datetimeFigureOut">
              <a:rPr lang="es-AR" smtClean="0"/>
              <a:t>20/04/2021</a:t>
            </a:fld>
            <a:endParaRPr lang="es-AR"/>
          </a:p>
        </p:txBody>
      </p:sp>
      <p:sp>
        <p:nvSpPr>
          <p:cNvPr id="29" name="2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7C26-FE68-418D-8391-966EF591777B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posición de imagen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1485-4831-4683-B04E-A312844567CC}" type="datetimeFigureOut">
              <a:rPr lang="es-AR" smtClean="0"/>
              <a:t>20/04/2021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7C26-FE68-418D-8391-966EF591777B}" type="slidenum">
              <a:rPr lang="es-AR" smtClean="0"/>
              <a:t>‹Nº›</a:t>
            </a:fld>
            <a:endParaRPr lang="es-AR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1" name="10 Marcador de fecha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0811485-4831-4683-B04E-A312844567CC}" type="datetimeFigureOut">
              <a:rPr lang="es-AR" smtClean="0"/>
              <a:t>20/04/2021</a:t>
            </a:fld>
            <a:endParaRPr lang="es-AR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87A7C26-FE68-418D-8391-966EF591777B}" type="slidenum">
              <a:rPr lang="es-AR" smtClean="0"/>
              <a:t>‹Nº›</a:t>
            </a:fld>
            <a:endParaRPr lang="es-AR"/>
          </a:p>
        </p:txBody>
      </p:sp>
      <p:sp>
        <p:nvSpPr>
          <p:cNvPr id="10" name="9 Marcador de título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Subtítulo"/>
          <p:cNvSpPr>
            <a:spLocks noGrp="1"/>
          </p:cNvSpPr>
          <p:nvPr>
            <p:ph type="subTitle" idx="1"/>
          </p:nvPr>
        </p:nvSpPr>
        <p:spPr>
          <a:xfrm>
            <a:off x="4283968" y="402147"/>
            <a:ext cx="3384376" cy="722598"/>
          </a:xfrm>
        </p:spPr>
        <p:txBody>
          <a:bodyPr>
            <a:noAutofit/>
          </a:bodyPr>
          <a:lstStyle/>
          <a:p>
            <a:pPr algn="r"/>
            <a:r>
              <a:rPr lang="es-AR" sz="1800" b="1" dirty="0" smtClean="0"/>
              <a:t>Universidad Tecnológica Nacional  Reconquista  </a:t>
            </a:r>
          </a:p>
        </p:txBody>
      </p:sp>
      <p:pic>
        <p:nvPicPr>
          <p:cNvPr id="5" name="Picture 2" descr="No hay descripción de la foto disponible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3" r="15670" b="13980"/>
          <a:stretch/>
        </p:blipFill>
        <p:spPr bwMode="auto">
          <a:xfrm>
            <a:off x="7789714" y="221399"/>
            <a:ext cx="1032155" cy="1307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132130" y="1528872"/>
            <a:ext cx="681811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smtClean="0"/>
              <a:t>Occupational Safety and Health Technicians </a:t>
            </a:r>
          </a:p>
          <a:p>
            <a:pPr algn="ctr"/>
            <a:endParaRPr lang="en-GB" sz="4800" b="1" dirty="0"/>
          </a:p>
          <a:p>
            <a:pPr algn="ctr"/>
            <a:r>
              <a:rPr lang="en-GB" sz="4800" b="1" dirty="0" err="1" smtClean="0"/>
              <a:t>Inglés</a:t>
            </a:r>
            <a:r>
              <a:rPr lang="en-GB" sz="4800" b="1" dirty="0" smtClean="0"/>
              <a:t> </a:t>
            </a:r>
            <a:r>
              <a:rPr lang="en-GB" sz="4800" b="1" dirty="0" err="1" smtClean="0"/>
              <a:t>Técnico</a:t>
            </a:r>
            <a:r>
              <a:rPr lang="en-GB" sz="4800" b="1" dirty="0" smtClean="0"/>
              <a:t> </a:t>
            </a:r>
            <a:r>
              <a:rPr lang="en-GB" sz="4800" b="1" dirty="0" smtClean="0"/>
              <a:t>I</a:t>
            </a:r>
            <a:r>
              <a:rPr lang="en-GB" sz="4800" b="1" dirty="0"/>
              <a:t> </a:t>
            </a:r>
            <a:r>
              <a:rPr lang="en-GB" sz="4800" b="1" dirty="0" smtClean="0"/>
              <a:t>2021</a:t>
            </a:r>
          </a:p>
          <a:p>
            <a:pPr algn="ctr"/>
            <a:endParaRPr lang="en-GB" sz="4800" b="1" dirty="0" smtClean="0"/>
          </a:p>
          <a:p>
            <a:pPr algn="ctr"/>
            <a:r>
              <a:rPr lang="en-GB" sz="6600" b="1" u="sng" dirty="0" smtClean="0"/>
              <a:t>UNIT 1</a:t>
            </a:r>
            <a:endParaRPr lang="en-GB" sz="6600" b="1" u="sng" dirty="0" smtClean="0"/>
          </a:p>
        </p:txBody>
      </p:sp>
    </p:spTree>
    <p:extLst>
      <p:ext uri="{BB962C8B-B14F-4D97-AF65-F5344CB8AC3E}">
        <p14:creationId xmlns:p14="http://schemas.microsoft.com/office/powerpoint/2010/main" val="151124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Subtítulo"/>
          <p:cNvSpPr>
            <a:spLocks noGrp="1"/>
          </p:cNvSpPr>
          <p:nvPr>
            <p:ph type="subTitle" idx="1"/>
          </p:nvPr>
        </p:nvSpPr>
        <p:spPr>
          <a:xfrm>
            <a:off x="4283968" y="402147"/>
            <a:ext cx="3384376" cy="722598"/>
          </a:xfrm>
        </p:spPr>
        <p:txBody>
          <a:bodyPr>
            <a:noAutofit/>
          </a:bodyPr>
          <a:lstStyle/>
          <a:p>
            <a:pPr algn="r"/>
            <a:r>
              <a:rPr lang="es-AR" sz="1800" b="1" dirty="0" smtClean="0"/>
              <a:t>Universidad Tecnológica Nacional  Reconquista  </a:t>
            </a:r>
          </a:p>
        </p:txBody>
      </p:sp>
      <p:pic>
        <p:nvPicPr>
          <p:cNvPr id="5" name="Picture 2" descr="No hay descripción de la foto disponible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3" r="15670" b="13980"/>
          <a:stretch/>
        </p:blipFill>
        <p:spPr bwMode="auto">
          <a:xfrm>
            <a:off x="7789714" y="221399"/>
            <a:ext cx="1032155" cy="1307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2 Subtítulo"/>
          <p:cNvSpPr txBox="1">
            <a:spLocks/>
          </p:cNvSpPr>
          <p:nvPr/>
        </p:nvSpPr>
        <p:spPr>
          <a:xfrm>
            <a:off x="5940152" y="1167573"/>
            <a:ext cx="1692188" cy="361299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AR" sz="1600" i="1" dirty="0" err="1" smtClean="0"/>
              <a:t>Unit</a:t>
            </a:r>
            <a:r>
              <a:rPr lang="es-AR" sz="1600" i="1" dirty="0" smtClean="0"/>
              <a:t> 1 - </a:t>
            </a:r>
            <a:r>
              <a:rPr lang="es-AR" sz="1600" i="1" dirty="0" err="1" smtClean="0"/>
              <a:t>Hazards</a:t>
            </a:r>
            <a:endParaRPr lang="es-AR" sz="1600" i="1" dirty="0" smtClean="0"/>
          </a:p>
        </p:txBody>
      </p:sp>
      <p:sp>
        <p:nvSpPr>
          <p:cNvPr id="2" name="1 Rectángulo"/>
          <p:cNvSpPr/>
          <p:nvPr/>
        </p:nvSpPr>
        <p:spPr>
          <a:xfrm>
            <a:off x="539552" y="1528872"/>
            <a:ext cx="748883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AR" dirty="0"/>
          </a:p>
          <a:p>
            <a:r>
              <a:rPr lang="en-US" dirty="0"/>
              <a:t> </a:t>
            </a:r>
            <a:r>
              <a:rPr lang="en-US" b="1" i="1" dirty="0" smtClean="0"/>
              <a:t>Psychological Hazards </a:t>
            </a:r>
            <a:r>
              <a:rPr lang="en-US" dirty="0"/>
              <a:t>or stressors that cause stress (short-term effects) and strain (long-term effects</a:t>
            </a:r>
            <a:r>
              <a:rPr lang="en-US" dirty="0" smtClean="0"/>
              <a:t>).</a:t>
            </a:r>
          </a:p>
          <a:p>
            <a:r>
              <a:rPr lang="en-US" dirty="0" smtClean="0"/>
              <a:t> </a:t>
            </a:r>
            <a:endParaRPr lang="en-US" dirty="0"/>
          </a:p>
          <a:p>
            <a:r>
              <a:rPr lang="en-US" dirty="0"/>
              <a:t>Examples of </a:t>
            </a:r>
            <a:r>
              <a:rPr lang="en-US" dirty="0" smtClean="0"/>
              <a:t>psychological hazards </a:t>
            </a:r>
            <a:r>
              <a:rPr lang="en-US" dirty="0"/>
              <a:t>include: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AR" dirty="0" err="1" smtClean="0"/>
              <a:t>Workload</a:t>
            </a:r>
            <a:r>
              <a:rPr lang="es-AR" dirty="0" smtClean="0"/>
              <a:t> </a:t>
            </a:r>
            <a:r>
              <a:rPr lang="es-AR" dirty="0" err="1"/>
              <a:t>demands</a:t>
            </a:r>
            <a:r>
              <a:rPr lang="es-AR" dirty="0"/>
              <a:t> </a:t>
            </a:r>
            <a:endParaRPr lang="es-AR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AR" dirty="0" err="1" smtClean="0"/>
              <a:t>Workplace</a:t>
            </a:r>
            <a:r>
              <a:rPr lang="es-AR" dirty="0" smtClean="0"/>
              <a:t> </a:t>
            </a:r>
            <a:r>
              <a:rPr lang="es-AR" dirty="0" err="1"/>
              <a:t>violence</a:t>
            </a:r>
            <a:r>
              <a:rPr lang="es-AR" dirty="0"/>
              <a:t>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AR" dirty="0" err="1" smtClean="0"/>
              <a:t>Intensity</a:t>
            </a:r>
            <a:r>
              <a:rPr lang="es-AR" dirty="0" smtClean="0"/>
              <a:t> </a:t>
            </a:r>
            <a:r>
              <a:rPr lang="es-AR" dirty="0"/>
              <a:t>and/</a:t>
            </a:r>
            <a:r>
              <a:rPr lang="es-AR" dirty="0" err="1"/>
              <a:t>or</a:t>
            </a:r>
            <a:r>
              <a:rPr lang="es-AR" dirty="0"/>
              <a:t> pace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AR" dirty="0" err="1" smtClean="0"/>
              <a:t>Respect</a:t>
            </a:r>
            <a:r>
              <a:rPr lang="es-AR" dirty="0" smtClean="0"/>
              <a:t> </a:t>
            </a:r>
            <a:r>
              <a:rPr lang="es-AR" dirty="0"/>
              <a:t>(</a:t>
            </a:r>
            <a:r>
              <a:rPr lang="es-AR" dirty="0" err="1"/>
              <a:t>or</a:t>
            </a:r>
            <a:r>
              <a:rPr lang="es-AR" dirty="0"/>
              <a:t> </a:t>
            </a:r>
            <a:r>
              <a:rPr lang="es-AR" dirty="0" err="1"/>
              <a:t>lack</a:t>
            </a:r>
            <a:r>
              <a:rPr lang="es-AR" dirty="0"/>
              <a:t> of)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AR" dirty="0" err="1" smtClean="0"/>
              <a:t>Flexibility</a:t>
            </a:r>
            <a:r>
              <a:rPr lang="es-AR" dirty="0" smtClean="0"/>
              <a:t> </a:t>
            </a:r>
            <a:endParaRPr lang="es-AR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/>
              <a:t>Control </a:t>
            </a:r>
            <a:r>
              <a:rPr lang="en-US" dirty="0"/>
              <a:t>or say about things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AR" dirty="0" smtClean="0"/>
              <a:t>Social </a:t>
            </a:r>
            <a:r>
              <a:rPr lang="es-AR" dirty="0" err="1"/>
              <a:t>support</a:t>
            </a:r>
            <a:r>
              <a:rPr lang="es-AR" dirty="0"/>
              <a:t>/</a:t>
            </a:r>
            <a:r>
              <a:rPr lang="es-AR" dirty="0" err="1"/>
              <a:t>relations</a:t>
            </a:r>
            <a:r>
              <a:rPr lang="es-AR" dirty="0"/>
              <a:t>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AR" dirty="0" smtClean="0"/>
              <a:t>Sexual </a:t>
            </a:r>
            <a:r>
              <a:rPr lang="es-AR" dirty="0" err="1"/>
              <a:t>harassment</a:t>
            </a:r>
            <a:r>
              <a:rPr lang="es-AR" dirty="0"/>
              <a:t> </a:t>
            </a:r>
          </a:p>
        </p:txBody>
      </p:sp>
      <p:pic>
        <p:nvPicPr>
          <p:cNvPr id="22530" name="Picture 2" descr="Resultado de imagen para psychological hazar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212976"/>
            <a:ext cx="486145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522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Subtítulo"/>
          <p:cNvSpPr>
            <a:spLocks noGrp="1"/>
          </p:cNvSpPr>
          <p:nvPr>
            <p:ph type="subTitle" idx="1"/>
          </p:nvPr>
        </p:nvSpPr>
        <p:spPr>
          <a:xfrm>
            <a:off x="4283968" y="402147"/>
            <a:ext cx="3384376" cy="722598"/>
          </a:xfrm>
        </p:spPr>
        <p:txBody>
          <a:bodyPr>
            <a:noAutofit/>
          </a:bodyPr>
          <a:lstStyle/>
          <a:p>
            <a:pPr algn="r"/>
            <a:r>
              <a:rPr lang="es-AR" sz="1800" b="1" dirty="0" smtClean="0"/>
              <a:t>Universidad Tecnológica Nacional  Reconquista  </a:t>
            </a:r>
          </a:p>
        </p:txBody>
      </p:sp>
      <p:pic>
        <p:nvPicPr>
          <p:cNvPr id="5" name="Picture 2" descr="No hay descripción de la foto disponible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3" r="15670" b="13980"/>
          <a:stretch/>
        </p:blipFill>
        <p:spPr bwMode="auto">
          <a:xfrm>
            <a:off x="7789714" y="221399"/>
            <a:ext cx="1032155" cy="1307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2 Subtítulo"/>
          <p:cNvSpPr txBox="1">
            <a:spLocks/>
          </p:cNvSpPr>
          <p:nvPr/>
        </p:nvSpPr>
        <p:spPr>
          <a:xfrm>
            <a:off x="5940152" y="1167573"/>
            <a:ext cx="1692188" cy="361299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AR" sz="1600" i="1" dirty="0" err="1" smtClean="0"/>
              <a:t>Unit</a:t>
            </a:r>
            <a:r>
              <a:rPr lang="es-AR" sz="1600" i="1" dirty="0" smtClean="0"/>
              <a:t> 1 - </a:t>
            </a:r>
            <a:r>
              <a:rPr lang="es-AR" sz="1600" i="1" dirty="0" err="1" smtClean="0"/>
              <a:t>Hazards</a:t>
            </a:r>
            <a:endParaRPr lang="es-AR" sz="1600" i="1" dirty="0" smtClean="0"/>
          </a:p>
        </p:txBody>
      </p:sp>
      <p:sp>
        <p:nvSpPr>
          <p:cNvPr id="2" name="1 Rectángulo"/>
          <p:cNvSpPr/>
          <p:nvPr/>
        </p:nvSpPr>
        <p:spPr>
          <a:xfrm>
            <a:off x="539552" y="1528872"/>
            <a:ext cx="74888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b="1" dirty="0" smtClean="0"/>
              <a:t>Safety </a:t>
            </a:r>
            <a:r>
              <a:rPr lang="es-AR" b="1" dirty="0" err="1" smtClean="0"/>
              <a:t>Hazards</a:t>
            </a:r>
            <a:r>
              <a:rPr lang="es-AR" b="1" dirty="0" smtClean="0"/>
              <a:t> </a:t>
            </a:r>
            <a:r>
              <a:rPr lang="es-AR" dirty="0" err="1" smtClean="0"/>
              <a:t>include</a:t>
            </a:r>
            <a:r>
              <a:rPr lang="es-AR" dirty="0" smtClean="0"/>
              <a:t>: </a:t>
            </a:r>
          </a:p>
          <a:p>
            <a:endParaRPr lang="es-AR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AR" dirty="0" smtClean="0"/>
              <a:t>Slips</a:t>
            </a:r>
            <a:r>
              <a:rPr lang="es-AR" dirty="0"/>
              <a:t>, </a:t>
            </a:r>
            <a:r>
              <a:rPr lang="es-AR" dirty="0" err="1"/>
              <a:t>trips</a:t>
            </a:r>
            <a:r>
              <a:rPr lang="es-AR" dirty="0"/>
              <a:t> and </a:t>
            </a:r>
            <a:r>
              <a:rPr lang="es-AR" dirty="0" err="1"/>
              <a:t>falls</a:t>
            </a:r>
            <a:endParaRPr lang="es-AR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/>
              <a:t>Being </a:t>
            </a:r>
            <a:r>
              <a:rPr lang="en-US" dirty="0"/>
              <a:t>caught in or struck by moving machinery or other objects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AR" dirty="0" err="1" smtClean="0"/>
              <a:t>Fire</a:t>
            </a:r>
            <a:r>
              <a:rPr lang="es-AR" dirty="0" smtClean="0"/>
              <a:t> </a:t>
            </a:r>
            <a:r>
              <a:rPr lang="es-AR" dirty="0"/>
              <a:t>and </a:t>
            </a:r>
            <a:r>
              <a:rPr lang="es-AR" dirty="0" err="1"/>
              <a:t>explosions</a:t>
            </a:r>
            <a:endParaRPr lang="es-AR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AR" dirty="0" err="1" smtClean="0"/>
              <a:t>Transportation</a:t>
            </a:r>
            <a:r>
              <a:rPr lang="es-AR" dirty="0" smtClean="0"/>
              <a:t> </a:t>
            </a:r>
            <a:r>
              <a:rPr lang="es-AR" dirty="0"/>
              <a:t>and </a:t>
            </a:r>
            <a:r>
              <a:rPr lang="es-AR" dirty="0" err="1"/>
              <a:t>vehicle‐related</a:t>
            </a:r>
            <a:r>
              <a:rPr lang="es-AR" dirty="0"/>
              <a:t> </a:t>
            </a:r>
            <a:r>
              <a:rPr lang="es-AR" dirty="0" err="1"/>
              <a:t>accidents</a:t>
            </a:r>
            <a:endParaRPr lang="es-AR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AR" dirty="0" err="1" smtClean="0"/>
              <a:t>Confined</a:t>
            </a:r>
            <a:r>
              <a:rPr lang="es-AR" dirty="0" smtClean="0"/>
              <a:t> </a:t>
            </a:r>
            <a:r>
              <a:rPr lang="es-AR" dirty="0" err="1"/>
              <a:t>spaces</a:t>
            </a:r>
            <a:endParaRPr lang="es-AR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AR" dirty="0" err="1" smtClean="0"/>
              <a:t>Violence</a:t>
            </a:r>
            <a:endParaRPr lang="es-AR" dirty="0"/>
          </a:p>
        </p:txBody>
      </p:sp>
      <p:pic>
        <p:nvPicPr>
          <p:cNvPr id="24580" name="Picture 4" descr="Resultado de imagen para safety hazar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4033026" y="3789040"/>
            <a:ext cx="3514725" cy="166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Resultado de imagen para safety hazar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499"/>
          <a:stretch/>
        </p:blipFill>
        <p:spPr bwMode="auto">
          <a:xfrm>
            <a:off x="539098" y="3837196"/>
            <a:ext cx="3514725" cy="144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502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Subtítulo"/>
          <p:cNvSpPr>
            <a:spLocks noGrp="1"/>
          </p:cNvSpPr>
          <p:nvPr>
            <p:ph type="subTitle" idx="1"/>
          </p:nvPr>
        </p:nvSpPr>
        <p:spPr>
          <a:xfrm>
            <a:off x="4283968" y="402147"/>
            <a:ext cx="3384376" cy="722598"/>
          </a:xfrm>
        </p:spPr>
        <p:txBody>
          <a:bodyPr>
            <a:noAutofit/>
          </a:bodyPr>
          <a:lstStyle/>
          <a:p>
            <a:pPr algn="r"/>
            <a:r>
              <a:rPr lang="es-AR" sz="1800" b="1" dirty="0" smtClean="0"/>
              <a:t>Universidad Tecnológica Nacional  Reconquista  </a:t>
            </a:r>
          </a:p>
        </p:txBody>
      </p:sp>
      <p:pic>
        <p:nvPicPr>
          <p:cNvPr id="5" name="Picture 2" descr="No hay descripción de la foto disponible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3" r="15670" b="13980"/>
          <a:stretch/>
        </p:blipFill>
        <p:spPr bwMode="auto">
          <a:xfrm>
            <a:off x="7789714" y="221399"/>
            <a:ext cx="1032155" cy="1307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2 Subtítulo"/>
          <p:cNvSpPr txBox="1">
            <a:spLocks/>
          </p:cNvSpPr>
          <p:nvPr/>
        </p:nvSpPr>
        <p:spPr>
          <a:xfrm>
            <a:off x="5940152" y="1167573"/>
            <a:ext cx="1692188" cy="361299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AR" sz="1600" i="1" dirty="0" err="1" smtClean="0"/>
              <a:t>Unit</a:t>
            </a:r>
            <a:r>
              <a:rPr lang="es-AR" sz="1600" i="1" dirty="0" smtClean="0"/>
              <a:t> 1 - </a:t>
            </a:r>
            <a:r>
              <a:rPr lang="es-AR" sz="1600" i="1" dirty="0" err="1" smtClean="0"/>
              <a:t>Hazards</a:t>
            </a:r>
            <a:endParaRPr lang="es-AR" sz="1600" i="1" dirty="0" smtClean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" t="24448" r="30574" b="14584"/>
          <a:stretch/>
        </p:blipFill>
        <p:spPr bwMode="auto">
          <a:xfrm>
            <a:off x="467544" y="1844824"/>
            <a:ext cx="8562109" cy="4459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58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Subtítulo"/>
          <p:cNvSpPr>
            <a:spLocks noGrp="1"/>
          </p:cNvSpPr>
          <p:nvPr>
            <p:ph type="subTitle" idx="1"/>
          </p:nvPr>
        </p:nvSpPr>
        <p:spPr>
          <a:xfrm>
            <a:off x="4283968" y="402147"/>
            <a:ext cx="3384376" cy="722598"/>
          </a:xfrm>
        </p:spPr>
        <p:txBody>
          <a:bodyPr>
            <a:noAutofit/>
          </a:bodyPr>
          <a:lstStyle/>
          <a:p>
            <a:pPr algn="r"/>
            <a:r>
              <a:rPr lang="es-AR" sz="1800" b="1" dirty="0" smtClean="0"/>
              <a:t>Universidad Tecnológica Nacional  Reconquista  </a:t>
            </a:r>
          </a:p>
        </p:txBody>
      </p:sp>
      <p:pic>
        <p:nvPicPr>
          <p:cNvPr id="5" name="Picture 2" descr="No hay descripción de la foto disponible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3" r="15670" b="13980"/>
          <a:stretch/>
        </p:blipFill>
        <p:spPr bwMode="auto">
          <a:xfrm>
            <a:off x="7789714" y="221399"/>
            <a:ext cx="1032155" cy="1307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2 Subtítulo"/>
          <p:cNvSpPr txBox="1">
            <a:spLocks/>
          </p:cNvSpPr>
          <p:nvPr/>
        </p:nvSpPr>
        <p:spPr>
          <a:xfrm>
            <a:off x="5940152" y="1167573"/>
            <a:ext cx="1692188" cy="361299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AR" sz="1600" i="1" dirty="0" err="1" smtClean="0"/>
              <a:t>Unit</a:t>
            </a:r>
            <a:r>
              <a:rPr lang="es-AR" sz="1600" i="1" dirty="0" smtClean="0"/>
              <a:t> 1 - </a:t>
            </a:r>
            <a:r>
              <a:rPr lang="es-AR" sz="1600" i="1" dirty="0" err="1" smtClean="0"/>
              <a:t>Hazards</a:t>
            </a:r>
            <a:endParaRPr lang="es-AR" sz="1600" i="1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6" t="22242" r="30574" b="16856"/>
          <a:stretch/>
        </p:blipFill>
        <p:spPr bwMode="auto">
          <a:xfrm>
            <a:off x="409323" y="1916832"/>
            <a:ext cx="8465128" cy="4455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473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Subtítulo"/>
          <p:cNvSpPr>
            <a:spLocks noGrp="1"/>
          </p:cNvSpPr>
          <p:nvPr>
            <p:ph type="subTitle" idx="1"/>
          </p:nvPr>
        </p:nvSpPr>
        <p:spPr>
          <a:xfrm>
            <a:off x="4283968" y="402147"/>
            <a:ext cx="3384376" cy="722598"/>
          </a:xfrm>
        </p:spPr>
        <p:txBody>
          <a:bodyPr>
            <a:noAutofit/>
          </a:bodyPr>
          <a:lstStyle/>
          <a:p>
            <a:pPr algn="r"/>
            <a:r>
              <a:rPr lang="es-AR" sz="1800" b="1" dirty="0" smtClean="0"/>
              <a:t>Universidad Tecnológica Nacional  Reconquista  </a:t>
            </a:r>
          </a:p>
        </p:txBody>
      </p:sp>
      <p:pic>
        <p:nvPicPr>
          <p:cNvPr id="5" name="Picture 2" descr="No hay descripción de la foto disponible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3" r="15670" b="13980"/>
          <a:stretch/>
        </p:blipFill>
        <p:spPr bwMode="auto">
          <a:xfrm>
            <a:off x="7789714" y="221399"/>
            <a:ext cx="1032155" cy="1307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2 Subtítulo"/>
          <p:cNvSpPr txBox="1">
            <a:spLocks/>
          </p:cNvSpPr>
          <p:nvPr/>
        </p:nvSpPr>
        <p:spPr>
          <a:xfrm>
            <a:off x="5940152" y="1167573"/>
            <a:ext cx="1692188" cy="361299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AR" sz="1600" i="1" dirty="0" err="1" smtClean="0"/>
              <a:t>Unit</a:t>
            </a:r>
            <a:r>
              <a:rPr lang="es-AR" sz="1600" i="1" dirty="0" smtClean="0"/>
              <a:t> 1 - </a:t>
            </a:r>
            <a:r>
              <a:rPr lang="es-AR" sz="1600" i="1" dirty="0" err="1" smtClean="0"/>
              <a:t>Hazards</a:t>
            </a:r>
            <a:endParaRPr lang="es-AR" sz="1600" i="1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2" t="24816" r="32198" b="18181"/>
          <a:stretch/>
        </p:blipFill>
        <p:spPr bwMode="auto">
          <a:xfrm>
            <a:off x="607756" y="1988840"/>
            <a:ext cx="8198414" cy="4169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905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Subtítulo"/>
          <p:cNvSpPr>
            <a:spLocks noGrp="1"/>
          </p:cNvSpPr>
          <p:nvPr>
            <p:ph type="subTitle" idx="1"/>
          </p:nvPr>
        </p:nvSpPr>
        <p:spPr>
          <a:xfrm>
            <a:off x="4283968" y="402147"/>
            <a:ext cx="3384376" cy="722598"/>
          </a:xfrm>
        </p:spPr>
        <p:txBody>
          <a:bodyPr>
            <a:noAutofit/>
          </a:bodyPr>
          <a:lstStyle/>
          <a:p>
            <a:pPr algn="r"/>
            <a:r>
              <a:rPr lang="es-AR" sz="1800" b="1" dirty="0" smtClean="0"/>
              <a:t>Universidad Tecnológica Nacional  Reconquista  </a:t>
            </a:r>
          </a:p>
        </p:txBody>
      </p:sp>
      <p:pic>
        <p:nvPicPr>
          <p:cNvPr id="5" name="Picture 2" descr="No hay descripción de la foto disponible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3" r="15670" b="13980"/>
          <a:stretch/>
        </p:blipFill>
        <p:spPr bwMode="auto">
          <a:xfrm>
            <a:off x="7789714" y="221399"/>
            <a:ext cx="1032155" cy="1307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2 Subtítulo"/>
          <p:cNvSpPr txBox="1">
            <a:spLocks/>
          </p:cNvSpPr>
          <p:nvPr/>
        </p:nvSpPr>
        <p:spPr>
          <a:xfrm>
            <a:off x="5940152" y="1167573"/>
            <a:ext cx="1692188" cy="361299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AR" sz="1600" i="1" dirty="0" err="1" smtClean="0"/>
              <a:t>Unit</a:t>
            </a:r>
            <a:r>
              <a:rPr lang="es-AR" sz="1600" i="1" dirty="0" smtClean="0"/>
              <a:t> 1 - </a:t>
            </a:r>
            <a:r>
              <a:rPr lang="es-AR" sz="1600" i="1" dirty="0" err="1" smtClean="0"/>
              <a:t>Hazards</a:t>
            </a:r>
            <a:endParaRPr lang="es-AR" sz="1600" i="1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5" t="25000" r="31318" b="16099"/>
          <a:stretch/>
        </p:blipFill>
        <p:spPr bwMode="auto">
          <a:xfrm>
            <a:off x="537882" y="1828800"/>
            <a:ext cx="8398300" cy="4308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49399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Subtítulo"/>
          <p:cNvSpPr>
            <a:spLocks noGrp="1"/>
          </p:cNvSpPr>
          <p:nvPr>
            <p:ph type="subTitle" idx="1"/>
          </p:nvPr>
        </p:nvSpPr>
        <p:spPr>
          <a:xfrm>
            <a:off x="4283968" y="402147"/>
            <a:ext cx="3384376" cy="722598"/>
          </a:xfrm>
        </p:spPr>
        <p:txBody>
          <a:bodyPr>
            <a:noAutofit/>
          </a:bodyPr>
          <a:lstStyle/>
          <a:p>
            <a:pPr algn="r"/>
            <a:r>
              <a:rPr lang="es-AR" sz="1800" b="1" dirty="0" smtClean="0"/>
              <a:t>Universidad Tecnológica Nacional  Reconquista  </a:t>
            </a:r>
          </a:p>
        </p:txBody>
      </p:sp>
      <p:pic>
        <p:nvPicPr>
          <p:cNvPr id="5" name="Picture 2" descr="No hay descripción de la foto disponible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3" r="15670" b="13980"/>
          <a:stretch/>
        </p:blipFill>
        <p:spPr bwMode="auto">
          <a:xfrm>
            <a:off x="7789714" y="221399"/>
            <a:ext cx="1032155" cy="1307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2 Subtítulo"/>
          <p:cNvSpPr txBox="1">
            <a:spLocks/>
          </p:cNvSpPr>
          <p:nvPr/>
        </p:nvSpPr>
        <p:spPr>
          <a:xfrm>
            <a:off x="5940152" y="1167573"/>
            <a:ext cx="1692188" cy="361299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AR" sz="1600" i="1" dirty="0" err="1" smtClean="0"/>
              <a:t>Unit</a:t>
            </a:r>
            <a:r>
              <a:rPr lang="es-AR" sz="1600" i="1" dirty="0" smtClean="0"/>
              <a:t> 1 - </a:t>
            </a:r>
            <a:r>
              <a:rPr lang="es-AR" sz="1600" i="1" dirty="0" err="1" smtClean="0"/>
              <a:t>Hazards</a:t>
            </a:r>
            <a:endParaRPr lang="es-AR" sz="1600" i="1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6" t="25758" r="32198" b="13750"/>
          <a:stretch/>
        </p:blipFill>
        <p:spPr bwMode="auto">
          <a:xfrm>
            <a:off x="562031" y="1905178"/>
            <a:ext cx="8253833" cy="4425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02595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Subtítulo"/>
          <p:cNvSpPr>
            <a:spLocks noGrp="1"/>
          </p:cNvSpPr>
          <p:nvPr>
            <p:ph type="subTitle" idx="1"/>
          </p:nvPr>
        </p:nvSpPr>
        <p:spPr>
          <a:xfrm>
            <a:off x="4283968" y="402147"/>
            <a:ext cx="3384376" cy="722598"/>
          </a:xfrm>
        </p:spPr>
        <p:txBody>
          <a:bodyPr>
            <a:noAutofit/>
          </a:bodyPr>
          <a:lstStyle/>
          <a:p>
            <a:pPr algn="r"/>
            <a:r>
              <a:rPr lang="es-AR" sz="1800" b="1" dirty="0" smtClean="0"/>
              <a:t>Universidad Tecnológica Nacional  Reconquista  </a:t>
            </a:r>
          </a:p>
        </p:txBody>
      </p:sp>
      <p:pic>
        <p:nvPicPr>
          <p:cNvPr id="5" name="Picture 2" descr="No hay descripción de la foto disponible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3" r="15670" b="13980"/>
          <a:stretch/>
        </p:blipFill>
        <p:spPr bwMode="auto">
          <a:xfrm>
            <a:off x="7789714" y="221399"/>
            <a:ext cx="1032155" cy="1307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2 Subtítulo"/>
          <p:cNvSpPr txBox="1">
            <a:spLocks/>
          </p:cNvSpPr>
          <p:nvPr/>
        </p:nvSpPr>
        <p:spPr>
          <a:xfrm>
            <a:off x="5940152" y="1167573"/>
            <a:ext cx="1692188" cy="361299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AR" sz="1600" i="1" dirty="0" err="1" smtClean="0"/>
              <a:t>Unit</a:t>
            </a:r>
            <a:r>
              <a:rPr lang="es-AR" sz="1600" i="1" dirty="0" smtClean="0"/>
              <a:t> 1 - </a:t>
            </a:r>
            <a:r>
              <a:rPr lang="es-AR" sz="1600" i="1" dirty="0" err="1" smtClean="0"/>
              <a:t>Hazards</a:t>
            </a:r>
            <a:endParaRPr lang="es-AR" sz="1600" i="1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5" t="27758" r="36165" b="10038"/>
          <a:stretch/>
        </p:blipFill>
        <p:spPr bwMode="auto">
          <a:xfrm>
            <a:off x="601037" y="1844824"/>
            <a:ext cx="7737755" cy="4550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01376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Subtítulo"/>
          <p:cNvSpPr>
            <a:spLocks noGrp="1"/>
          </p:cNvSpPr>
          <p:nvPr>
            <p:ph type="subTitle" idx="1"/>
          </p:nvPr>
        </p:nvSpPr>
        <p:spPr>
          <a:xfrm>
            <a:off x="4283968" y="402147"/>
            <a:ext cx="3384376" cy="722598"/>
          </a:xfrm>
        </p:spPr>
        <p:txBody>
          <a:bodyPr>
            <a:noAutofit/>
          </a:bodyPr>
          <a:lstStyle/>
          <a:p>
            <a:pPr algn="r"/>
            <a:r>
              <a:rPr lang="es-AR" sz="1800" b="1" dirty="0" smtClean="0"/>
              <a:t>Universidad Tecnológica Nacional  Reconquista  </a:t>
            </a:r>
          </a:p>
        </p:txBody>
      </p:sp>
      <p:pic>
        <p:nvPicPr>
          <p:cNvPr id="5" name="Picture 2" descr="No hay descripción de la foto disponible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3" r="15670" b="13980"/>
          <a:stretch/>
        </p:blipFill>
        <p:spPr bwMode="auto">
          <a:xfrm>
            <a:off x="7789714" y="221399"/>
            <a:ext cx="1032155" cy="1307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2 Subtítulo"/>
          <p:cNvSpPr txBox="1">
            <a:spLocks/>
          </p:cNvSpPr>
          <p:nvPr/>
        </p:nvSpPr>
        <p:spPr>
          <a:xfrm>
            <a:off x="5940152" y="1167573"/>
            <a:ext cx="1692188" cy="361299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AR" sz="1600" i="1" dirty="0" err="1" smtClean="0"/>
              <a:t>Unit</a:t>
            </a:r>
            <a:r>
              <a:rPr lang="es-AR" sz="1600" i="1" dirty="0" smtClean="0"/>
              <a:t> 1 - </a:t>
            </a:r>
            <a:r>
              <a:rPr lang="es-AR" sz="1600" i="1" dirty="0" err="1" smtClean="0"/>
              <a:t>Hazards</a:t>
            </a:r>
            <a:endParaRPr lang="es-AR" sz="1600" i="1" dirty="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2" t="29412" r="37176" b="10796"/>
          <a:stretch/>
        </p:blipFill>
        <p:spPr bwMode="auto">
          <a:xfrm>
            <a:off x="827584" y="1772816"/>
            <a:ext cx="7592291" cy="437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91705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Subtítulo"/>
          <p:cNvSpPr>
            <a:spLocks noGrp="1"/>
          </p:cNvSpPr>
          <p:nvPr>
            <p:ph type="subTitle" idx="1"/>
          </p:nvPr>
        </p:nvSpPr>
        <p:spPr>
          <a:xfrm>
            <a:off x="4283968" y="402147"/>
            <a:ext cx="3384376" cy="722598"/>
          </a:xfrm>
        </p:spPr>
        <p:txBody>
          <a:bodyPr>
            <a:noAutofit/>
          </a:bodyPr>
          <a:lstStyle/>
          <a:p>
            <a:pPr algn="r"/>
            <a:r>
              <a:rPr lang="es-AR" sz="1800" b="1" dirty="0" smtClean="0"/>
              <a:t>Universidad Tecnológica Nacional  Reconquista  </a:t>
            </a:r>
          </a:p>
        </p:txBody>
      </p:sp>
      <p:pic>
        <p:nvPicPr>
          <p:cNvPr id="5" name="Picture 2" descr="No hay descripción de la foto disponible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3" r="15670" b="13980"/>
          <a:stretch/>
        </p:blipFill>
        <p:spPr bwMode="auto">
          <a:xfrm>
            <a:off x="7789714" y="221399"/>
            <a:ext cx="1032155" cy="1307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2 Subtítulo"/>
          <p:cNvSpPr txBox="1">
            <a:spLocks/>
          </p:cNvSpPr>
          <p:nvPr/>
        </p:nvSpPr>
        <p:spPr>
          <a:xfrm>
            <a:off x="5940152" y="1167573"/>
            <a:ext cx="1692188" cy="361299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AR" sz="1600" i="1" dirty="0" err="1" smtClean="0"/>
              <a:t>Unit</a:t>
            </a:r>
            <a:r>
              <a:rPr lang="es-AR" sz="1600" i="1" dirty="0" smtClean="0"/>
              <a:t> 1 - </a:t>
            </a:r>
            <a:r>
              <a:rPr lang="es-AR" sz="1600" i="1" dirty="0" err="1" smtClean="0"/>
              <a:t>Hazards</a:t>
            </a:r>
            <a:endParaRPr lang="es-AR" sz="1600" i="1" dirty="0" smtClean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3" t="27757" r="31106" b="11175"/>
          <a:stretch/>
        </p:blipFill>
        <p:spPr bwMode="auto">
          <a:xfrm>
            <a:off x="439869" y="1808486"/>
            <a:ext cx="8382000" cy="4467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1836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Subtítulo"/>
          <p:cNvSpPr>
            <a:spLocks noGrp="1"/>
          </p:cNvSpPr>
          <p:nvPr>
            <p:ph type="subTitle" idx="1"/>
          </p:nvPr>
        </p:nvSpPr>
        <p:spPr>
          <a:xfrm>
            <a:off x="4283968" y="402147"/>
            <a:ext cx="3384376" cy="722598"/>
          </a:xfrm>
        </p:spPr>
        <p:txBody>
          <a:bodyPr>
            <a:noAutofit/>
          </a:bodyPr>
          <a:lstStyle/>
          <a:p>
            <a:pPr algn="r"/>
            <a:r>
              <a:rPr lang="es-AR" sz="1800" b="1" dirty="0" smtClean="0"/>
              <a:t>Universidad Tecnológica Nacional  Reconquista  </a:t>
            </a:r>
          </a:p>
        </p:txBody>
      </p:sp>
      <p:pic>
        <p:nvPicPr>
          <p:cNvPr id="5" name="Picture 2" descr="No hay descripción de la foto disponible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3" r="15670" b="13980"/>
          <a:stretch/>
        </p:blipFill>
        <p:spPr bwMode="auto">
          <a:xfrm>
            <a:off x="7789714" y="221399"/>
            <a:ext cx="1032155" cy="1307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5652120" y="2586990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 err="1" smtClean="0"/>
              <a:t>What</a:t>
            </a:r>
            <a:r>
              <a:rPr lang="es-AR" sz="2000" dirty="0" smtClean="0"/>
              <a:t> </a:t>
            </a:r>
            <a:r>
              <a:rPr lang="es-AR" sz="2000" dirty="0" err="1" smtClean="0"/>
              <a:t>is</a:t>
            </a:r>
            <a:r>
              <a:rPr lang="es-AR" sz="2000" dirty="0" smtClean="0"/>
              <a:t> a ‘</a:t>
            </a:r>
            <a:r>
              <a:rPr lang="es-AR" sz="2000" i="1" dirty="0" err="1" smtClean="0"/>
              <a:t>hazard</a:t>
            </a:r>
            <a:r>
              <a:rPr lang="es-AR" sz="2000" i="1" dirty="0" smtClean="0"/>
              <a:t>’? </a:t>
            </a:r>
            <a:endParaRPr lang="es-AR" sz="2000" dirty="0"/>
          </a:p>
        </p:txBody>
      </p:sp>
      <p:sp>
        <p:nvSpPr>
          <p:cNvPr id="7" name="2 Subtítulo"/>
          <p:cNvSpPr txBox="1">
            <a:spLocks/>
          </p:cNvSpPr>
          <p:nvPr/>
        </p:nvSpPr>
        <p:spPr>
          <a:xfrm>
            <a:off x="5940152" y="1167573"/>
            <a:ext cx="1692188" cy="361299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AR" sz="1600" i="1" dirty="0" err="1" smtClean="0"/>
              <a:t>Unit</a:t>
            </a:r>
            <a:r>
              <a:rPr lang="es-AR" sz="1600" i="1" dirty="0" smtClean="0"/>
              <a:t> 1 - </a:t>
            </a:r>
            <a:r>
              <a:rPr lang="es-AR" sz="1600" i="1" dirty="0" err="1" smtClean="0"/>
              <a:t>Hazards</a:t>
            </a:r>
            <a:endParaRPr lang="es-AR" sz="1600" i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4" t="37613" r="35176" b="20006"/>
          <a:stretch/>
        </p:blipFill>
        <p:spPr bwMode="auto">
          <a:xfrm>
            <a:off x="73418" y="1484784"/>
            <a:ext cx="4910853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1" t="9375" r="2083" b="69224"/>
          <a:stretch/>
        </p:blipFill>
        <p:spPr bwMode="auto">
          <a:xfrm>
            <a:off x="57359" y="835825"/>
            <a:ext cx="4910852" cy="750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4" t="24025" r="27883" b="30698"/>
          <a:stretch/>
        </p:blipFill>
        <p:spPr bwMode="auto">
          <a:xfrm>
            <a:off x="3937829" y="4398872"/>
            <a:ext cx="5061340" cy="232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64" r="1748" b="78445"/>
          <a:stretch/>
        </p:blipFill>
        <p:spPr bwMode="auto">
          <a:xfrm>
            <a:off x="3958539" y="4077072"/>
            <a:ext cx="5047329" cy="30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680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Subtítulo"/>
          <p:cNvSpPr>
            <a:spLocks noGrp="1"/>
          </p:cNvSpPr>
          <p:nvPr>
            <p:ph type="subTitle" idx="1"/>
          </p:nvPr>
        </p:nvSpPr>
        <p:spPr>
          <a:xfrm>
            <a:off x="4283968" y="402147"/>
            <a:ext cx="3384376" cy="722598"/>
          </a:xfrm>
        </p:spPr>
        <p:txBody>
          <a:bodyPr>
            <a:noAutofit/>
          </a:bodyPr>
          <a:lstStyle/>
          <a:p>
            <a:pPr algn="r"/>
            <a:r>
              <a:rPr lang="es-AR" sz="1800" b="1" dirty="0" smtClean="0"/>
              <a:t>Universidad Tecnológica Nacional  Reconquista  </a:t>
            </a:r>
          </a:p>
        </p:txBody>
      </p:sp>
      <p:pic>
        <p:nvPicPr>
          <p:cNvPr id="5" name="Picture 2" descr="No hay descripción de la foto disponible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3" r="15670" b="13980"/>
          <a:stretch/>
        </p:blipFill>
        <p:spPr bwMode="auto">
          <a:xfrm>
            <a:off x="7789714" y="221399"/>
            <a:ext cx="1032155" cy="1307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2 Subtítulo"/>
          <p:cNvSpPr txBox="1">
            <a:spLocks/>
          </p:cNvSpPr>
          <p:nvPr/>
        </p:nvSpPr>
        <p:spPr>
          <a:xfrm>
            <a:off x="5940152" y="1167573"/>
            <a:ext cx="1692188" cy="361299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AR" sz="1600" i="1" dirty="0" err="1" smtClean="0"/>
              <a:t>Unit</a:t>
            </a:r>
            <a:r>
              <a:rPr lang="es-AR" sz="1600" i="1" dirty="0" smtClean="0"/>
              <a:t> 1 - </a:t>
            </a:r>
            <a:r>
              <a:rPr lang="es-AR" sz="1600" i="1" dirty="0" err="1" smtClean="0"/>
              <a:t>Hazards</a:t>
            </a:r>
            <a:endParaRPr lang="es-AR" sz="1600" i="1" dirty="0" smtClean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2" t="28125" r="30053" b="12133"/>
          <a:stretch/>
        </p:blipFill>
        <p:spPr bwMode="auto">
          <a:xfrm>
            <a:off x="467544" y="1916832"/>
            <a:ext cx="8236006" cy="4221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06014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Subtítulo"/>
          <p:cNvSpPr>
            <a:spLocks noGrp="1"/>
          </p:cNvSpPr>
          <p:nvPr>
            <p:ph type="subTitle" idx="1"/>
          </p:nvPr>
        </p:nvSpPr>
        <p:spPr>
          <a:xfrm>
            <a:off x="4283968" y="402147"/>
            <a:ext cx="3384376" cy="722598"/>
          </a:xfrm>
        </p:spPr>
        <p:txBody>
          <a:bodyPr>
            <a:noAutofit/>
          </a:bodyPr>
          <a:lstStyle/>
          <a:p>
            <a:pPr algn="r"/>
            <a:r>
              <a:rPr lang="es-AR" sz="1800" b="1" dirty="0" smtClean="0"/>
              <a:t>Universidad Tecnológica Nacional  Reconquista  </a:t>
            </a:r>
          </a:p>
        </p:txBody>
      </p:sp>
      <p:pic>
        <p:nvPicPr>
          <p:cNvPr id="5" name="Picture 2" descr="No hay descripción de la foto disponible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3" r="15670" b="13980"/>
          <a:stretch/>
        </p:blipFill>
        <p:spPr bwMode="auto">
          <a:xfrm>
            <a:off x="7789714" y="221399"/>
            <a:ext cx="1032155" cy="1307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2 Subtítulo"/>
          <p:cNvSpPr txBox="1">
            <a:spLocks/>
          </p:cNvSpPr>
          <p:nvPr/>
        </p:nvSpPr>
        <p:spPr>
          <a:xfrm>
            <a:off x="5940152" y="1167573"/>
            <a:ext cx="1692188" cy="361299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AR" sz="1600" i="1" dirty="0" err="1" smtClean="0"/>
              <a:t>Unit</a:t>
            </a:r>
            <a:r>
              <a:rPr lang="es-AR" sz="1600" i="1" dirty="0" smtClean="0"/>
              <a:t> 1 - </a:t>
            </a:r>
            <a:r>
              <a:rPr lang="es-AR" sz="1600" i="1" dirty="0" err="1" smtClean="0"/>
              <a:t>Hazards</a:t>
            </a:r>
            <a:endParaRPr lang="es-AR" sz="1600" i="1" dirty="0" smtClean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5" t="30699" r="31106" b="18939"/>
          <a:stretch/>
        </p:blipFill>
        <p:spPr bwMode="auto">
          <a:xfrm>
            <a:off x="467578" y="2060848"/>
            <a:ext cx="8354291" cy="3684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18838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Subtítulo"/>
          <p:cNvSpPr>
            <a:spLocks noGrp="1"/>
          </p:cNvSpPr>
          <p:nvPr>
            <p:ph type="subTitle" idx="1"/>
          </p:nvPr>
        </p:nvSpPr>
        <p:spPr>
          <a:xfrm>
            <a:off x="4283968" y="402147"/>
            <a:ext cx="3384376" cy="722598"/>
          </a:xfrm>
        </p:spPr>
        <p:txBody>
          <a:bodyPr>
            <a:noAutofit/>
          </a:bodyPr>
          <a:lstStyle/>
          <a:p>
            <a:pPr algn="r"/>
            <a:r>
              <a:rPr lang="es-AR" sz="1800" b="1" dirty="0" smtClean="0"/>
              <a:t>Universidad Tecnológica Nacional  Reconquista  </a:t>
            </a:r>
          </a:p>
        </p:txBody>
      </p:sp>
      <p:pic>
        <p:nvPicPr>
          <p:cNvPr id="5" name="Picture 2" descr="No hay descripción de la foto disponible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3" r="15670" b="13980"/>
          <a:stretch/>
        </p:blipFill>
        <p:spPr bwMode="auto">
          <a:xfrm>
            <a:off x="7789714" y="221399"/>
            <a:ext cx="1032155" cy="1307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2 Subtítulo"/>
          <p:cNvSpPr txBox="1">
            <a:spLocks/>
          </p:cNvSpPr>
          <p:nvPr/>
        </p:nvSpPr>
        <p:spPr>
          <a:xfrm>
            <a:off x="5940152" y="1167573"/>
            <a:ext cx="1692188" cy="361299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AR" sz="1600" i="1" dirty="0" err="1" smtClean="0"/>
              <a:t>Unit</a:t>
            </a:r>
            <a:r>
              <a:rPr lang="es-AR" sz="1600" i="1" dirty="0" smtClean="0"/>
              <a:t> 1 - </a:t>
            </a:r>
            <a:r>
              <a:rPr lang="es-AR" sz="1600" i="1" dirty="0" err="1" smtClean="0"/>
              <a:t>Hazards</a:t>
            </a:r>
            <a:endParaRPr lang="es-AR" sz="1600" i="1" dirty="0" smtClean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2" t="28125" r="32198" b="10038"/>
          <a:stretch/>
        </p:blipFill>
        <p:spPr bwMode="auto">
          <a:xfrm>
            <a:off x="581891" y="1844824"/>
            <a:ext cx="8239978" cy="4523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9799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Subtítulo"/>
          <p:cNvSpPr>
            <a:spLocks noGrp="1"/>
          </p:cNvSpPr>
          <p:nvPr>
            <p:ph type="subTitle" idx="1"/>
          </p:nvPr>
        </p:nvSpPr>
        <p:spPr>
          <a:xfrm>
            <a:off x="4283968" y="402147"/>
            <a:ext cx="3384376" cy="722598"/>
          </a:xfrm>
        </p:spPr>
        <p:txBody>
          <a:bodyPr>
            <a:noAutofit/>
          </a:bodyPr>
          <a:lstStyle/>
          <a:p>
            <a:pPr algn="r"/>
            <a:r>
              <a:rPr lang="es-AR" sz="1800" b="1" dirty="0" smtClean="0"/>
              <a:t>Universidad Tecnológica Nacional  Reconquista  </a:t>
            </a:r>
          </a:p>
        </p:txBody>
      </p:sp>
      <p:pic>
        <p:nvPicPr>
          <p:cNvPr id="5" name="Picture 2" descr="No hay descripción de la foto disponible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3" r="15670" b="13980"/>
          <a:stretch/>
        </p:blipFill>
        <p:spPr bwMode="auto">
          <a:xfrm>
            <a:off x="7789714" y="221399"/>
            <a:ext cx="1032155" cy="1307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2 Subtítulo"/>
          <p:cNvSpPr txBox="1">
            <a:spLocks/>
          </p:cNvSpPr>
          <p:nvPr/>
        </p:nvSpPr>
        <p:spPr>
          <a:xfrm>
            <a:off x="5940152" y="1167573"/>
            <a:ext cx="1692188" cy="361299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AR" sz="1600" i="1" dirty="0" err="1" smtClean="0"/>
              <a:t>Unit</a:t>
            </a:r>
            <a:r>
              <a:rPr lang="es-AR" sz="1600" i="1" dirty="0" smtClean="0"/>
              <a:t> 1 - </a:t>
            </a:r>
            <a:r>
              <a:rPr lang="es-AR" sz="1600" i="1" dirty="0" err="1" smtClean="0"/>
              <a:t>Hazards</a:t>
            </a:r>
            <a:endParaRPr lang="es-AR" sz="1600" i="1" dirty="0" smtClean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5" t="30331" r="31772" b="16856"/>
          <a:stretch/>
        </p:blipFill>
        <p:spPr bwMode="auto">
          <a:xfrm>
            <a:off x="554182" y="1772816"/>
            <a:ext cx="8267687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97927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Subtítulo"/>
          <p:cNvSpPr>
            <a:spLocks noGrp="1"/>
          </p:cNvSpPr>
          <p:nvPr>
            <p:ph type="subTitle" idx="1"/>
          </p:nvPr>
        </p:nvSpPr>
        <p:spPr>
          <a:xfrm>
            <a:off x="4283968" y="402147"/>
            <a:ext cx="3384376" cy="722598"/>
          </a:xfrm>
        </p:spPr>
        <p:txBody>
          <a:bodyPr>
            <a:noAutofit/>
          </a:bodyPr>
          <a:lstStyle/>
          <a:p>
            <a:pPr algn="r"/>
            <a:r>
              <a:rPr lang="es-AR" sz="1800" b="1" dirty="0" smtClean="0"/>
              <a:t>Universidad Tecnológica Nacional  Reconquista  </a:t>
            </a:r>
          </a:p>
        </p:txBody>
      </p:sp>
      <p:pic>
        <p:nvPicPr>
          <p:cNvPr id="5" name="Picture 2" descr="No hay descripción de la foto disponible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3" r="15670" b="13980"/>
          <a:stretch/>
        </p:blipFill>
        <p:spPr bwMode="auto">
          <a:xfrm>
            <a:off x="7789714" y="221399"/>
            <a:ext cx="1032155" cy="1307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2 Subtítulo"/>
          <p:cNvSpPr txBox="1">
            <a:spLocks/>
          </p:cNvSpPr>
          <p:nvPr/>
        </p:nvSpPr>
        <p:spPr>
          <a:xfrm>
            <a:off x="5940152" y="1167573"/>
            <a:ext cx="1692188" cy="361299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AR" sz="1600" i="1" dirty="0" err="1" smtClean="0"/>
              <a:t>Unit</a:t>
            </a:r>
            <a:r>
              <a:rPr lang="es-AR" sz="1600" i="1" dirty="0" smtClean="0"/>
              <a:t> 1 - </a:t>
            </a:r>
            <a:r>
              <a:rPr lang="es-AR" sz="1600" i="1" dirty="0" err="1" smtClean="0"/>
              <a:t>Hazards</a:t>
            </a:r>
            <a:endParaRPr lang="es-AR" sz="1600" i="1" dirty="0" smtClean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0" t="29411" r="31106" b="9659"/>
          <a:stretch/>
        </p:blipFill>
        <p:spPr bwMode="auto">
          <a:xfrm>
            <a:off x="467544" y="1700808"/>
            <a:ext cx="8215746" cy="4457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5076056" y="6237312"/>
            <a:ext cx="389580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100" i="1" dirty="0"/>
              <a:t>Workplace Safety and Health </a:t>
            </a:r>
            <a:r>
              <a:rPr lang="en-US" sz="1100" i="1" dirty="0" smtClean="0"/>
              <a:t>refer to </a:t>
            </a:r>
            <a:r>
              <a:rPr lang="en-US" sz="1100" i="1" u="sng" dirty="0"/>
              <a:t>dangers</a:t>
            </a:r>
            <a:r>
              <a:rPr lang="en-US" sz="1100" i="1" dirty="0"/>
              <a:t> as “</a:t>
            </a:r>
            <a:r>
              <a:rPr lang="en-US" sz="1100" b="1" i="1" dirty="0"/>
              <a:t>hazards</a:t>
            </a:r>
            <a:r>
              <a:rPr lang="en-US" sz="1100" i="1" dirty="0"/>
              <a:t>” </a:t>
            </a:r>
            <a:r>
              <a:rPr lang="en-US" sz="1100" i="1" dirty="0" smtClean="0"/>
              <a:t>and </a:t>
            </a:r>
            <a:r>
              <a:rPr lang="es-AR" sz="1100" i="1" u="sng" dirty="0" err="1" smtClean="0"/>
              <a:t>accidents</a:t>
            </a:r>
            <a:r>
              <a:rPr lang="es-AR" sz="1100" i="1" dirty="0" smtClean="0"/>
              <a:t> </a:t>
            </a:r>
            <a:r>
              <a:rPr lang="es-AR" sz="1100" i="1" dirty="0"/>
              <a:t>are </a:t>
            </a:r>
            <a:r>
              <a:rPr lang="es-AR" sz="1100" i="1" dirty="0" err="1"/>
              <a:t>called</a:t>
            </a:r>
            <a:r>
              <a:rPr lang="es-AR" sz="1100" i="1" dirty="0"/>
              <a:t> “</a:t>
            </a:r>
            <a:r>
              <a:rPr lang="es-AR" sz="1100" b="1" i="1" dirty="0" err="1"/>
              <a:t>incidents</a:t>
            </a:r>
            <a:r>
              <a:rPr lang="es-AR" sz="1100" i="1" dirty="0"/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2584449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Subtítulo"/>
          <p:cNvSpPr>
            <a:spLocks noGrp="1"/>
          </p:cNvSpPr>
          <p:nvPr>
            <p:ph type="subTitle" idx="1"/>
          </p:nvPr>
        </p:nvSpPr>
        <p:spPr>
          <a:xfrm>
            <a:off x="4283968" y="402147"/>
            <a:ext cx="3384376" cy="722598"/>
          </a:xfrm>
        </p:spPr>
        <p:txBody>
          <a:bodyPr>
            <a:noAutofit/>
          </a:bodyPr>
          <a:lstStyle/>
          <a:p>
            <a:pPr algn="r"/>
            <a:r>
              <a:rPr lang="es-AR" sz="1800" b="1" dirty="0" smtClean="0"/>
              <a:t>Universidad Tecnológica Nacional  Reconquista  </a:t>
            </a:r>
          </a:p>
        </p:txBody>
      </p:sp>
      <p:pic>
        <p:nvPicPr>
          <p:cNvPr id="5" name="Picture 2" descr="No hay descripción de la foto disponible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3" r="15670" b="13980"/>
          <a:stretch/>
        </p:blipFill>
        <p:spPr bwMode="auto">
          <a:xfrm>
            <a:off x="7789714" y="221399"/>
            <a:ext cx="1032155" cy="1307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2 Subtítulo"/>
          <p:cNvSpPr txBox="1">
            <a:spLocks/>
          </p:cNvSpPr>
          <p:nvPr/>
        </p:nvSpPr>
        <p:spPr>
          <a:xfrm>
            <a:off x="5940152" y="1167573"/>
            <a:ext cx="1692188" cy="361299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AR" sz="1600" i="1" dirty="0" err="1" smtClean="0"/>
              <a:t>Unit</a:t>
            </a:r>
            <a:r>
              <a:rPr lang="es-AR" sz="1600" i="1" dirty="0" smtClean="0"/>
              <a:t> 1 - </a:t>
            </a:r>
            <a:r>
              <a:rPr lang="es-AR" sz="1600" i="1" dirty="0" err="1" smtClean="0"/>
              <a:t>Hazards</a:t>
            </a:r>
            <a:endParaRPr lang="es-AR" sz="1600" i="1" dirty="0" smtClean="0"/>
          </a:p>
        </p:txBody>
      </p:sp>
      <p:sp>
        <p:nvSpPr>
          <p:cNvPr id="8" name="7 CuadroTexto"/>
          <p:cNvSpPr txBox="1"/>
          <p:nvPr/>
        </p:nvSpPr>
        <p:spPr>
          <a:xfrm>
            <a:off x="179512" y="967518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 err="1" smtClean="0"/>
              <a:t>Hazard</a:t>
            </a:r>
            <a:r>
              <a:rPr lang="es-AR" sz="2000" dirty="0" smtClean="0"/>
              <a:t>: </a:t>
            </a:r>
            <a:r>
              <a:rPr lang="es-AR" sz="2000" dirty="0" err="1" smtClean="0"/>
              <a:t>collocations</a:t>
            </a:r>
            <a:r>
              <a:rPr lang="es-AR" sz="2000" dirty="0" smtClean="0"/>
              <a:t> </a:t>
            </a:r>
            <a:endParaRPr lang="es-AR" sz="2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4" t="35478" r="58304" b="16728"/>
          <a:stretch/>
        </p:blipFill>
        <p:spPr bwMode="auto">
          <a:xfrm>
            <a:off x="68141" y="1528872"/>
            <a:ext cx="4359843" cy="3196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89" t="35910" r="29020" b="28181"/>
          <a:stretch/>
        </p:blipFill>
        <p:spPr bwMode="auto">
          <a:xfrm>
            <a:off x="4503859" y="1906129"/>
            <a:ext cx="4604645" cy="2819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69" t="57904" r="43179" b="22978"/>
          <a:stretch/>
        </p:blipFill>
        <p:spPr bwMode="auto">
          <a:xfrm>
            <a:off x="706296" y="4941168"/>
            <a:ext cx="4222377" cy="1398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0 Rectángulo"/>
          <p:cNvSpPr/>
          <p:nvPr/>
        </p:nvSpPr>
        <p:spPr>
          <a:xfrm>
            <a:off x="4941285" y="5507031"/>
            <a:ext cx="38958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i="1" dirty="0"/>
              <a:t>Workplace Safety and Health </a:t>
            </a:r>
            <a:r>
              <a:rPr lang="en-US" sz="1600" i="1" dirty="0" smtClean="0"/>
              <a:t>refer to </a:t>
            </a:r>
            <a:r>
              <a:rPr lang="en-US" sz="1600" i="1" u="sng" dirty="0"/>
              <a:t>dangers</a:t>
            </a:r>
            <a:r>
              <a:rPr lang="en-US" sz="1600" i="1" dirty="0"/>
              <a:t> as “</a:t>
            </a:r>
            <a:r>
              <a:rPr lang="en-US" sz="1600" b="1" i="1" dirty="0"/>
              <a:t>hazards</a:t>
            </a:r>
            <a:r>
              <a:rPr lang="en-US" sz="1600" i="1" dirty="0"/>
              <a:t>” </a:t>
            </a:r>
            <a:r>
              <a:rPr lang="en-US" sz="1600" i="1" dirty="0" smtClean="0"/>
              <a:t>and </a:t>
            </a:r>
            <a:r>
              <a:rPr lang="es-AR" sz="1600" i="1" u="sng" dirty="0" err="1" smtClean="0"/>
              <a:t>accidents</a:t>
            </a:r>
            <a:r>
              <a:rPr lang="es-AR" sz="1600" i="1" dirty="0" smtClean="0"/>
              <a:t> </a:t>
            </a:r>
            <a:r>
              <a:rPr lang="es-AR" sz="1600" i="1" dirty="0"/>
              <a:t>are </a:t>
            </a:r>
            <a:r>
              <a:rPr lang="es-AR" sz="1600" i="1" dirty="0" err="1"/>
              <a:t>called</a:t>
            </a:r>
            <a:r>
              <a:rPr lang="es-AR" sz="1600" i="1" dirty="0"/>
              <a:t> “</a:t>
            </a:r>
            <a:r>
              <a:rPr lang="es-AR" sz="1600" b="1" i="1" dirty="0" err="1"/>
              <a:t>incidents</a:t>
            </a:r>
            <a:r>
              <a:rPr lang="es-AR" sz="1600" i="1" dirty="0"/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337549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Subtítulo"/>
          <p:cNvSpPr>
            <a:spLocks noGrp="1"/>
          </p:cNvSpPr>
          <p:nvPr>
            <p:ph type="subTitle" idx="1"/>
          </p:nvPr>
        </p:nvSpPr>
        <p:spPr>
          <a:xfrm>
            <a:off x="4283968" y="402147"/>
            <a:ext cx="3384376" cy="722598"/>
          </a:xfrm>
        </p:spPr>
        <p:txBody>
          <a:bodyPr>
            <a:noAutofit/>
          </a:bodyPr>
          <a:lstStyle/>
          <a:p>
            <a:pPr algn="r"/>
            <a:r>
              <a:rPr lang="es-AR" sz="1800" b="1" dirty="0" smtClean="0"/>
              <a:t>Universidad Tecnológica Nacional  Reconquista  </a:t>
            </a:r>
          </a:p>
        </p:txBody>
      </p:sp>
      <p:pic>
        <p:nvPicPr>
          <p:cNvPr id="5" name="Picture 2" descr="No hay descripción de la foto disponible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3" r="15670" b="13980"/>
          <a:stretch/>
        </p:blipFill>
        <p:spPr bwMode="auto">
          <a:xfrm>
            <a:off x="7789714" y="221399"/>
            <a:ext cx="1032155" cy="1307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2 Subtítulo"/>
          <p:cNvSpPr txBox="1">
            <a:spLocks/>
          </p:cNvSpPr>
          <p:nvPr/>
        </p:nvSpPr>
        <p:spPr>
          <a:xfrm>
            <a:off x="5940152" y="1167573"/>
            <a:ext cx="1692188" cy="361299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AR" sz="1600" i="1" dirty="0" err="1" smtClean="0"/>
              <a:t>Unit</a:t>
            </a:r>
            <a:r>
              <a:rPr lang="es-AR" sz="1600" i="1" dirty="0" smtClean="0"/>
              <a:t> 1 - </a:t>
            </a:r>
            <a:r>
              <a:rPr lang="es-AR" sz="1600" i="1" dirty="0" err="1" smtClean="0"/>
              <a:t>Hazards</a:t>
            </a:r>
            <a:endParaRPr lang="es-AR" sz="1600" i="1" dirty="0" smtClean="0"/>
          </a:p>
        </p:txBody>
      </p:sp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1654728372"/>
              </p:ext>
            </p:extLst>
          </p:nvPr>
        </p:nvGraphicFramePr>
        <p:xfrm>
          <a:off x="690246" y="1700808"/>
          <a:ext cx="7266130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98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Subtítulo"/>
          <p:cNvSpPr>
            <a:spLocks noGrp="1"/>
          </p:cNvSpPr>
          <p:nvPr>
            <p:ph type="subTitle" idx="1"/>
          </p:nvPr>
        </p:nvSpPr>
        <p:spPr>
          <a:xfrm>
            <a:off x="4283968" y="402147"/>
            <a:ext cx="3384376" cy="722598"/>
          </a:xfrm>
        </p:spPr>
        <p:txBody>
          <a:bodyPr>
            <a:noAutofit/>
          </a:bodyPr>
          <a:lstStyle/>
          <a:p>
            <a:pPr algn="r"/>
            <a:r>
              <a:rPr lang="es-AR" sz="1800" b="1" dirty="0" smtClean="0"/>
              <a:t>Universidad Tecnológica Nacional  Reconquista  </a:t>
            </a:r>
          </a:p>
        </p:txBody>
      </p:sp>
      <p:pic>
        <p:nvPicPr>
          <p:cNvPr id="5" name="Picture 2" descr="No hay descripción de la foto disponible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3" r="15670" b="13980"/>
          <a:stretch/>
        </p:blipFill>
        <p:spPr bwMode="auto">
          <a:xfrm>
            <a:off x="7789714" y="221399"/>
            <a:ext cx="1032155" cy="1307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2 Subtítulo"/>
          <p:cNvSpPr txBox="1">
            <a:spLocks/>
          </p:cNvSpPr>
          <p:nvPr/>
        </p:nvSpPr>
        <p:spPr>
          <a:xfrm>
            <a:off x="5940152" y="1167573"/>
            <a:ext cx="1692188" cy="361299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AR" sz="1600" i="1" dirty="0" err="1" smtClean="0"/>
              <a:t>Unit</a:t>
            </a:r>
            <a:r>
              <a:rPr lang="es-AR" sz="1600" i="1" dirty="0" smtClean="0"/>
              <a:t> 1 - </a:t>
            </a:r>
            <a:r>
              <a:rPr lang="es-AR" sz="1600" i="1" dirty="0" err="1" smtClean="0"/>
              <a:t>Hazards</a:t>
            </a:r>
            <a:endParaRPr lang="es-AR" sz="1600" i="1" dirty="0" smtClean="0"/>
          </a:p>
        </p:txBody>
      </p:sp>
      <p:pic>
        <p:nvPicPr>
          <p:cNvPr id="6" name="Picture 2" descr="C:\Users\pc\Desktop\Unit 1 hazards\occup hazard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34516"/>
            <a:ext cx="6660740" cy="4995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179512" y="967518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b="1" i="1" dirty="0" err="1" smtClean="0"/>
              <a:t>Types</a:t>
            </a:r>
            <a:r>
              <a:rPr lang="es-AR" sz="2000" b="1" i="1" dirty="0" smtClean="0"/>
              <a:t> of </a:t>
            </a:r>
            <a:r>
              <a:rPr lang="es-AR" sz="2000" b="1" i="1" dirty="0" err="1"/>
              <a:t>H</a:t>
            </a:r>
            <a:r>
              <a:rPr lang="es-AR" sz="2000" b="1" i="1" dirty="0" err="1" smtClean="0"/>
              <a:t>ealth</a:t>
            </a:r>
            <a:r>
              <a:rPr lang="es-AR" sz="2000" b="1" i="1" dirty="0" smtClean="0"/>
              <a:t> </a:t>
            </a:r>
            <a:r>
              <a:rPr lang="es-AR" sz="2000" b="1" i="1" dirty="0" err="1" smtClean="0"/>
              <a:t>Hazards</a:t>
            </a:r>
            <a:endParaRPr lang="es-AR" sz="2000" b="1" i="1" dirty="0"/>
          </a:p>
        </p:txBody>
      </p:sp>
    </p:spTree>
    <p:extLst>
      <p:ext uri="{BB962C8B-B14F-4D97-AF65-F5344CB8AC3E}">
        <p14:creationId xmlns:p14="http://schemas.microsoft.com/office/powerpoint/2010/main" val="351965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Subtítulo"/>
          <p:cNvSpPr>
            <a:spLocks noGrp="1"/>
          </p:cNvSpPr>
          <p:nvPr>
            <p:ph type="subTitle" idx="1"/>
          </p:nvPr>
        </p:nvSpPr>
        <p:spPr>
          <a:xfrm>
            <a:off x="4283968" y="402147"/>
            <a:ext cx="3384376" cy="722598"/>
          </a:xfrm>
        </p:spPr>
        <p:txBody>
          <a:bodyPr>
            <a:noAutofit/>
          </a:bodyPr>
          <a:lstStyle/>
          <a:p>
            <a:pPr algn="r"/>
            <a:r>
              <a:rPr lang="es-AR" sz="1800" b="1" dirty="0" smtClean="0"/>
              <a:t>Universidad Tecnológica Nacional  Reconquista  </a:t>
            </a:r>
          </a:p>
        </p:txBody>
      </p:sp>
      <p:pic>
        <p:nvPicPr>
          <p:cNvPr id="5" name="Picture 2" descr="No hay descripción de la foto disponible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3" r="15670" b="13980"/>
          <a:stretch/>
        </p:blipFill>
        <p:spPr bwMode="auto">
          <a:xfrm>
            <a:off x="7789714" y="221399"/>
            <a:ext cx="1032155" cy="1307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2 Subtítulo"/>
          <p:cNvSpPr txBox="1">
            <a:spLocks/>
          </p:cNvSpPr>
          <p:nvPr/>
        </p:nvSpPr>
        <p:spPr>
          <a:xfrm>
            <a:off x="5940152" y="1167573"/>
            <a:ext cx="1692188" cy="361299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AR" sz="1600" i="1" dirty="0" err="1" smtClean="0"/>
              <a:t>Unit</a:t>
            </a:r>
            <a:r>
              <a:rPr lang="es-AR" sz="1600" i="1" dirty="0" smtClean="0"/>
              <a:t> 1 - </a:t>
            </a:r>
            <a:r>
              <a:rPr lang="es-AR" sz="1600" i="1" dirty="0" err="1" smtClean="0"/>
              <a:t>Hazards</a:t>
            </a:r>
            <a:endParaRPr lang="es-AR" sz="1600" i="1" dirty="0" smtClean="0"/>
          </a:p>
        </p:txBody>
      </p:sp>
      <p:sp>
        <p:nvSpPr>
          <p:cNvPr id="6" name="5 Rectángulo"/>
          <p:cNvSpPr/>
          <p:nvPr/>
        </p:nvSpPr>
        <p:spPr>
          <a:xfrm>
            <a:off x="307975" y="1528872"/>
            <a:ext cx="857034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000" b="1" i="1" dirty="0" err="1" smtClean="0"/>
              <a:t>Physical</a:t>
            </a:r>
            <a:r>
              <a:rPr lang="es-AR" sz="2000" b="1" i="1" dirty="0" smtClean="0"/>
              <a:t> </a:t>
            </a:r>
            <a:r>
              <a:rPr lang="es-AR" sz="2000" b="1" i="1" dirty="0" err="1" smtClean="0"/>
              <a:t>Hazards</a:t>
            </a:r>
            <a:r>
              <a:rPr lang="es-AR" sz="2000" b="1" i="1" dirty="0" smtClean="0"/>
              <a:t> </a:t>
            </a:r>
            <a:r>
              <a:rPr lang="es-AR" sz="2000" dirty="0" smtClean="0"/>
              <a:t> a</a:t>
            </a:r>
            <a:r>
              <a:rPr lang="en-US" sz="2000" dirty="0" smtClean="0"/>
              <a:t>re </a:t>
            </a:r>
            <a:r>
              <a:rPr lang="en-US" sz="2000" dirty="0"/>
              <a:t>factors within the environment that can harm the body without necessarily touching it. </a:t>
            </a:r>
            <a:endParaRPr lang="en-US" sz="2000" dirty="0" smtClean="0"/>
          </a:p>
          <a:p>
            <a:r>
              <a:rPr lang="es-AR" sz="2000" dirty="0" err="1" smtClean="0"/>
              <a:t>Physical</a:t>
            </a:r>
            <a:r>
              <a:rPr lang="es-AR" sz="2000" dirty="0" smtClean="0"/>
              <a:t> </a:t>
            </a:r>
            <a:r>
              <a:rPr lang="es-AR" sz="2000" dirty="0" err="1"/>
              <a:t>Hazards</a:t>
            </a:r>
            <a:r>
              <a:rPr lang="es-AR" sz="2000" dirty="0"/>
              <a:t> </a:t>
            </a:r>
            <a:r>
              <a:rPr lang="es-AR" sz="2000" dirty="0" err="1"/>
              <a:t>include</a:t>
            </a:r>
            <a:r>
              <a:rPr lang="es-AR" sz="2000" dirty="0"/>
              <a:t>: </a:t>
            </a:r>
            <a:endParaRPr lang="es-AR" sz="2000" dirty="0" smtClean="0"/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s-AR" sz="2000" dirty="0" err="1" smtClean="0"/>
              <a:t>Radiation</a:t>
            </a:r>
            <a:r>
              <a:rPr lang="es-AR" sz="2000" dirty="0"/>
              <a:t>: </a:t>
            </a:r>
            <a:r>
              <a:rPr lang="es-AR" sz="2000" dirty="0" err="1"/>
              <a:t>including</a:t>
            </a:r>
            <a:r>
              <a:rPr lang="es-AR" sz="2000" dirty="0"/>
              <a:t> </a:t>
            </a:r>
            <a:r>
              <a:rPr lang="es-AR" sz="2000" dirty="0" err="1"/>
              <a:t>ionizing</a:t>
            </a:r>
            <a:r>
              <a:rPr lang="es-AR" sz="2000" dirty="0"/>
              <a:t>, non-</a:t>
            </a:r>
            <a:r>
              <a:rPr lang="es-AR" sz="2000" dirty="0" err="1"/>
              <a:t>ionizing</a:t>
            </a:r>
            <a:r>
              <a:rPr lang="es-AR" sz="2000" dirty="0"/>
              <a:t> (</a:t>
            </a:r>
            <a:r>
              <a:rPr lang="es-AR" sz="2000" dirty="0" err="1"/>
              <a:t>EMF’s</a:t>
            </a:r>
            <a:r>
              <a:rPr lang="es-AR" sz="2000" dirty="0"/>
              <a:t>, </a:t>
            </a:r>
            <a:r>
              <a:rPr lang="es-AR" sz="2000" dirty="0" err="1"/>
              <a:t>microwaves</a:t>
            </a:r>
            <a:r>
              <a:rPr lang="es-AR" sz="2000" dirty="0"/>
              <a:t>, </a:t>
            </a:r>
            <a:r>
              <a:rPr lang="es-AR" sz="2000" dirty="0" err="1"/>
              <a:t>radiowaves</a:t>
            </a:r>
            <a:r>
              <a:rPr lang="es-AR" sz="2000" dirty="0"/>
              <a:t>, etc.) </a:t>
            </a:r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US" sz="2000" dirty="0" smtClean="0"/>
              <a:t>High </a:t>
            </a:r>
            <a:r>
              <a:rPr lang="en-US" sz="2000" dirty="0"/>
              <a:t>exposure to sunlight/ultraviolet </a:t>
            </a:r>
            <a:r>
              <a:rPr lang="en-US" sz="2000" dirty="0" smtClean="0"/>
              <a:t>rays. </a:t>
            </a:r>
            <a:endParaRPr lang="en-US" sz="2000" dirty="0"/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US" sz="2000" dirty="0" smtClean="0"/>
              <a:t>Temperature </a:t>
            </a:r>
            <a:r>
              <a:rPr lang="en-US" sz="2000" dirty="0"/>
              <a:t>extremes – hot and </a:t>
            </a:r>
            <a:r>
              <a:rPr lang="en-US" sz="2000" dirty="0" smtClean="0"/>
              <a:t>cold.</a:t>
            </a:r>
            <a:endParaRPr lang="en-US" sz="2000" dirty="0"/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s-AR" sz="2000" dirty="0" err="1" smtClean="0"/>
              <a:t>Constant</a:t>
            </a:r>
            <a:r>
              <a:rPr lang="es-AR" sz="2000" dirty="0" smtClean="0"/>
              <a:t> </a:t>
            </a:r>
            <a:r>
              <a:rPr lang="es-AR" sz="2000" dirty="0" err="1"/>
              <a:t>loud</a:t>
            </a:r>
            <a:r>
              <a:rPr lang="es-AR" sz="2000" dirty="0"/>
              <a:t> </a:t>
            </a:r>
            <a:r>
              <a:rPr lang="es-AR" sz="2000" dirty="0" err="1" smtClean="0"/>
              <a:t>noise</a:t>
            </a:r>
            <a:r>
              <a:rPr lang="es-AR" sz="2000" dirty="0" smtClean="0"/>
              <a:t>.</a:t>
            </a:r>
            <a:endParaRPr lang="es-AR" sz="2000" dirty="0"/>
          </a:p>
        </p:txBody>
      </p:sp>
      <p:sp>
        <p:nvSpPr>
          <p:cNvPr id="2" name="AutoShape 2" descr="Resultado de imagen para physical hazard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3" name="AutoShape 4" descr="Resultado de imagen para physical hazard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17414" name="Picture 6" descr="Resultado de imagen para physical hazard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32" b="7059"/>
          <a:stretch/>
        </p:blipFill>
        <p:spPr bwMode="auto">
          <a:xfrm>
            <a:off x="1475656" y="4073908"/>
            <a:ext cx="6650696" cy="2571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45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Subtítulo"/>
          <p:cNvSpPr>
            <a:spLocks noGrp="1"/>
          </p:cNvSpPr>
          <p:nvPr>
            <p:ph type="subTitle" idx="1"/>
          </p:nvPr>
        </p:nvSpPr>
        <p:spPr>
          <a:xfrm>
            <a:off x="4283968" y="402147"/>
            <a:ext cx="3384376" cy="722598"/>
          </a:xfrm>
        </p:spPr>
        <p:txBody>
          <a:bodyPr>
            <a:noAutofit/>
          </a:bodyPr>
          <a:lstStyle/>
          <a:p>
            <a:pPr algn="r"/>
            <a:r>
              <a:rPr lang="es-AR" sz="1800" b="1" dirty="0" smtClean="0"/>
              <a:t>Universidad Tecnológica Nacional  Reconquista  </a:t>
            </a:r>
          </a:p>
        </p:txBody>
      </p:sp>
      <p:pic>
        <p:nvPicPr>
          <p:cNvPr id="5" name="Picture 2" descr="No hay descripción de la foto disponible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3" r="15670" b="13980"/>
          <a:stretch/>
        </p:blipFill>
        <p:spPr bwMode="auto">
          <a:xfrm>
            <a:off x="7789714" y="221399"/>
            <a:ext cx="1032155" cy="1307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2 Subtítulo"/>
          <p:cNvSpPr txBox="1">
            <a:spLocks/>
          </p:cNvSpPr>
          <p:nvPr/>
        </p:nvSpPr>
        <p:spPr>
          <a:xfrm>
            <a:off x="5940152" y="1167573"/>
            <a:ext cx="1692188" cy="361299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AR" sz="1600" i="1" dirty="0" err="1" smtClean="0"/>
              <a:t>Unit</a:t>
            </a:r>
            <a:r>
              <a:rPr lang="es-AR" sz="1600" i="1" dirty="0" smtClean="0"/>
              <a:t> 1 - </a:t>
            </a:r>
            <a:r>
              <a:rPr lang="es-AR" sz="1600" i="1" dirty="0" err="1" smtClean="0"/>
              <a:t>Hazards</a:t>
            </a:r>
            <a:endParaRPr lang="es-AR" sz="1600" i="1" dirty="0" smtClean="0"/>
          </a:p>
        </p:txBody>
      </p:sp>
      <p:sp>
        <p:nvSpPr>
          <p:cNvPr id="6" name="5 Rectángulo"/>
          <p:cNvSpPr/>
          <p:nvPr/>
        </p:nvSpPr>
        <p:spPr>
          <a:xfrm>
            <a:off x="307975" y="1916832"/>
            <a:ext cx="857034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000" b="1" i="1" dirty="0" err="1" smtClean="0"/>
              <a:t>Biological</a:t>
            </a:r>
            <a:r>
              <a:rPr lang="es-AR" sz="2000" b="1" i="1" dirty="0" smtClean="0"/>
              <a:t> </a:t>
            </a:r>
            <a:r>
              <a:rPr lang="es-AR" sz="2000" b="1" i="1" dirty="0" err="1" smtClean="0"/>
              <a:t>Hazards</a:t>
            </a:r>
            <a:r>
              <a:rPr lang="es-AR" sz="2000" b="1" i="1" dirty="0" smtClean="0"/>
              <a:t> </a:t>
            </a:r>
            <a:r>
              <a:rPr lang="es-AR" sz="2000" dirty="0"/>
              <a:t>a</a:t>
            </a:r>
            <a:r>
              <a:rPr lang="en-US" sz="2000" dirty="0" err="1" smtClean="0"/>
              <a:t>ssociated</a:t>
            </a:r>
            <a:r>
              <a:rPr lang="en-US" sz="2000" dirty="0" smtClean="0"/>
              <a:t> </a:t>
            </a:r>
            <a:r>
              <a:rPr lang="en-US" sz="2000" dirty="0"/>
              <a:t>with working with animals, people, or infectious plant materials. </a:t>
            </a:r>
          </a:p>
          <a:p>
            <a:r>
              <a:rPr lang="en-US" sz="2000" dirty="0"/>
              <a:t>Types of things you may be exposed to include: </a:t>
            </a:r>
            <a:endParaRPr lang="en-US" sz="2000" dirty="0" smtClean="0"/>
          </a:p>
          <a:p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 smtClean="0"/>
              <a:t>Blood </a:t>
            </a:r>
            <a:r>
              <a:rPr lang="en-US" sz="2000" dirty="0"/>
              <a:t>and other body </a:t>
            </a:r>
            <a:endParaRPr lang="en-US" sz="2000" dirty="0" smtClean="0"/>
          </a:p>
          <a:p>
            <a:r>
              <a:rPr lang="en-US" sz="2000" dirty="0" smtClean="0"/>
              <a:t>fluids </a:t>
            </a: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s-AR" sz="2000" dirty="0" err="1" smtClean="0"/>
              <a:t>Fungi</a:t>
            </a:r>
            <a:r>
              <a:rPr lang="es-AR" sz="2000" dirty="0" smtClean="0"/>
              <a:t>/</a:t>
            </a:r>
            <a:r>
              <a:rPr lang="es-AR" sz="2000" dirty="0" err="1" smtClean="0"/>
              <a:t>mold</a:t>
            </a:r>
            <a:r>
              <a:rPr lang="es-AR" sz="2000" dirty="0" smtClean="0"/>
              <a:t> </a:t>
            </a:r>
            <a:endParaRPr lang="es-AR" sz="20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s-AR" sz="2000" dirty="0" smtClean="0"/>
              <a:t>Bacteria </a:t>
            </a:r>
            <a:r>
              <a:rPr lang="es-AR" sz="2000" dirty="0"/>
              <a:t>and </a:t>
            </a:r>
            <a:r>
              <a:rPr lang="es-AR" sz="2000" dirty="0" err="1"/>
              <a:t>viruses</a:t>
            </a:r>
            <a:r>
              <a:rPr lang="es-AR" sz="2000" dirty="0"/>
              <a:t>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s-AR" sz="2000" dirty="0" err="1" smtClean="0"/>
              <a:t>Plants</a:t>
            </a:r>
            <a:r>
              <a:rPr lang="es-AR" sz="2000" dirty="0" smtClean="0"/>
              <a:t> </a:t>
            </a:r>
            <a:endParaRPr lang="es-AR" sz="20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s-AR" sz="2000" dirty="0" err="1" smtClean="0"/>
              <a:t>Insect</a:t>
            </a:r>
            <a:r>
              <a:rPr lang="es-AR" sz="2000" dirty="0" smtClean="0"/>
              <a:t> </a:t>
            </a:r>
            <a:r>
              <a:rPr lang="es-AR" sz="2000" dirty="0"/>
              <a:t>bites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s-AR" sz="2000" dirty="0" smtClean="0"/>
              <a:t>Animal </a:t>
            </a:r>
            <a:r>
              <a:rPr lang="es-AR" sz="2000" dirty="0"/>
              <a:t>and </a:t>
            </a:r>
            <a:r>
              <a:rPr lang="es-AR" sz="2000" dirty="0" err="1"/>
              <a:t>bird</a:t>
            </a:r>
            <a:r>
              <a:rPr lang="es-AR" sz="2000" dirty="0"/>
              <a:t> </a:t>
            </a:r>
            <a:endParaRPr lang="es-AR" sz="2000" dirty="0" smtClean="0"/>
          </a:p>
          <a:p>
            <a:r>
              <a:rPr lang="es-AR" sz="2000" dirty="0" err="1" smtClean="0"/>
              <a:t>droppings</a:t>
            </a:r>
            <a:r>
              <a:rPr lang="es-AR" sz="2000" dirty="0" smtClean="0"/>
              <a:t> </a:t>
            </a:r>
            <a:endParaRPr lang="es-AR" sz="2000" dirty="0"/>
          </a:p>
        </p:txBody>
      </p:sp>
      <p:pic>
        <p:nvPicPr>
          <p:cNvPr id="19458" name="Picture 2" descr="Resultado de imagen para biological hazard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347" y="2975725"/>
            <a:ext cx="5486753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203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Subtítulo"/>
          <p:cNvSpPr>
            <a:spLocks noGrp="1"/>
          </p:cNvSpPr>
          <p:nvPr>
            <p:ph type="subTitle" idx="1"/>
          </p:nvPr>
        </p:nvSpPr>
        <p:spPr>
          <a:xfrm>
            <a:off x="4283968" y="402147"/>
            <a:ext cx="3384376" cy="722598"/>
          </a:xfrm>
        </p:spPr>
        <p:txBody>
          <a:bodyPr>
            <a:noAutofit/>
          </a:bodyPr>
          <a:lstStyle/>
          <a:p>
            <a:pPr algn="r"/>
            <a:r>
              <a:rPr lang="es-AR" sz="1800" b="1" dirty="0" smtClean="0"/>
              <a:t>Universidad Tecnológica Nacional  Reconquista  </a:t>
            </a:r>
          </a:p>
        </p:txBody>
      </p:sp>
      <p:pic>
        <p:nvPicPr>
          <p:cNvPr id="5" name="Picture 2" descr="No hay descripción de la foto disponible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3" r="15670" b="13980"/>
          <a:stretch/>
        </p:blipFill>
        <p:spPr bwMode="auto">
          <a:xfrm>
            <a:off x="7789714" y="221399"/>
            <a:ext cx="1032155" cy="1307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2 Subtítulo"/>
          <p:cNvSpPr txBox="1">
            <a:spLocks/>
          </p:cNvSpPr>
          <p:nvPr/>
        </p:nvSpPr>
        <p:spPr>
          <a:xfrm>
            <a:off x="5940152" y="1167573"/>
            <a:ext cx="1692188" cy="361299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AR" sz="1600" i="1" dirty="0" err="1" smtClean="0"/>
              <a:t>Unit</a:t>
            </a:r>
            <a:r>
              <a:rPr lang="es-AR" sz="1600" i="1" dirty="0" smtClean="0"/>
              <a:t> 1 - </a:t>
            </a:r>
            <a:r>
              <a:rPr lang="es-AR" sz="1600" i="1" dirty="0" err="1" smtClean="0"/>
              <a:t>Hazards</a:t>
            </a:r>
            <a:endParaRPr lang="es-AR" sz="1600" i="1" dirty="0" smtClean="0"/>
          </a:p>
        </p:txBody>
      </p:sp>
      <p:sp>
        <p:nvSpPr>
          <p:cNvPr id="2" name="1 Rectángulo"/>
          <p:cNvSpPr/>
          <p:nvPr/>
        </p:nvSpPr>
        <p:spPr>
          <a:xfrm>
            <a:off x="323528" y="1700808"/>
            <a:ext cx="824440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</a:t>
            </a:r>
            <a:r>
              <a:rPr lang="en-US" b="1" i="1" dirty="0" smtClean="0"/>
              <a:t>Ergonomic hazards </a:t>
            </a:r>
            <a:r>
              <a:rPr lang="en-US" dirty="0"/>
              <a:t>o</a:t>
            </a:r>
            <a:r>
              <a:rPr lang="en-US" dirty="0" smtClean="0"/>
              <a:t>ccur </a:t>
            </a:r>
            <a:r>
              <a:rPr lang="en-US" dirty="0"/>
              <a:t>when the type of work, body positions and working conditions put strain on your body. </a:t>
            </a:r>
            <a:endParaRPr lang="en-US" dirty="0" smtClean="0"/>
          </a:p>
          <a:p>
            <a:r>
              <a:rPr lang="en-US" dirty="0" smtClean="0"/>
              <a:t>Short-term </a:t>
            </a:r>
            <a:r>
              <a:rPr lang="en-US" dirty="0"/>
              <a:t>exposure may result in “sore muscles” the next day or in the days following exposure, but long-term exposure can result in serious long-term illnesses. </a:t>
            </a:r>
          </a:p>
          <a:p>
            <a:endParaRPr lang="es-AR" dirty="0" smtClean="0"/>
          </a:p>
          <a:p>
            <a:r>
              <a:rPr lang="es-AR" dirty="0" err="1" smtClean="0"/>
              <a:t>Ergonomic</a:t>
            </a:r>
            <a:r>
              <a:rPr lang="es-AR" dirty="0" smtClean="0"/>
              <a:t> </a:t>
            </a:r>
            <a:r>
              <a:rPr lang="es-AR" dirty="0" err="1"/>
              <a:t>Hazards</a:t>
            </a:r>
            <a:r>
              <a:rPr lang="es-AR" dirty="0"/>
              <a:t> </a:t>
            </a:r>
            <a:r>
              <a:rPr lang="es-AR" dirty="0" err="1"/>
              <a:t>include</a:t>
            </a:r>
            <a:r>
              <a:rPr lang="es-AR" dirty="0"/>
              <a:t>: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/>
              <a:t>Improperly </a:t>
            </a:r>
            <a:r>
              <a:rPr lang="en-US" dirty="0"/>
              <a:t>adjusted workstations and chairs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AR" dirty="0" err="1" smtClean="0"/>
              <a:t>Frequent</a:t>
            </a:r>
            <a:r>
              <a:rPr lang="es-AR" dirty="0" smtClean="0"/>
              <a:t> </a:t>
            </a:r>
            <a:r>
              <a:rPr lang="es-AR" dirty="0"/>
              <a:t>lifting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AR" dirty="0" smtClean="0"/>
              <a:t>Poor </a:t>
            </a:r>
            <a:r>
              <a:rPr lang="es-AR" dirty="0" err="1"/>
              <a:t>posture</a:t>
            </a:r>
            <a:r>
              <a:rPr lang="es-AR" dirty="0"/>
              <a:t>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/>
              <a:t>Awkward </a:t>
            </a:r>
            <a:r>
              <a:rPr lang="en-US" dirty="0"/>
              <a:t>movements, especially if they are repetitive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/>
              <a:t>Repeating </a:t>
            </a:r>
            <a:r>
              <a:rPr lang="en-US" dirty="0"/>
              <a:t>the same movements over and over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/>
              <a:t>Having </a:t>
            </a:r>
            <a:r>
              <a:rPr lang="en-US" dirty="0"/>
              <a:t>to use too much force, especially if you have to do it </a:t>
            </a:r>
            <a:endParaRPr lang="en-US" dirty="0" smtClean="0"/>
          </a:p>
          <a:p>
            <a:r>
              <a:rPr lang="en-US" dirty="0" smtClean="0"/>
              <a:t>frequently 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AR" dirty="0" err="1" smtClean="0"/>
              <a:t>Vibration</a:t>
            </a:r>
            <a:r>
              <a:rPr lang="es-AR" dirty="0" smtClean="0"/>
              <a:t> </a:t>
            </a:r>
            <a:endParaRPr lang="es-AR" dirty="0"/>
          </a:p>
        </p:txBody>
      </p:sp>
      <p:pic>
        <p:nvPicPr>
          <p:cNvPr id="20482" name="Picture 2" descr="Resultado de imagen para ergonomic hazard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94" r="50000"/>
          <a:stretch/>
        </p:blipFill>
        <p:spPr bwMode="auto">
          <a:xfrm>
            <a:off x="6542711" y="3027162"/>
            <a:ext cx="2279158" cy="2132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657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Subtítulo"/>
          <p:cNvSpPr>
            <a:spLocks noGrp="1"/>
          </p:cNvSpPr>
          <p:nvPr>
            <p:ph type="subTitle" idx="1"/>
          </p:nvPr>
        </p:nvSpPr>
        <p:spPr>
          <a:xfrm>
            <a:off x="4283968" y="402147"/>
            <a:ext cx="3384376" cy="722598"/>
          </a:xfrm>
        </p:spPr>
        <p:txBody>
          <a:bodyPr>
            <a:noAutofit/>
          </a:bodyPr>
          <a:lstStyle/>
          <a:p>
            <a:pPr algn="r"/>
            <a:r>
              <a:rPr lang="es-AR" sz="1800" b="1" dirty="0" smtClean="0"/>
              <a:t>Universidad Tecnológica Nacional  Reconquista  </a:t>
            </a:r>
          </a:p>
        </p:txBody>
      </p:sp>
      <p:pic>
        <p:nvPicPr>
          <p:cNvPr id="5" name="Picture 2" descr="No hay descripción de la foto disponible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3" r="15670" b="13980"/>
          <a:stretch/>
        </p:blipFill>
        <p:spPr bwMode="auto">
          <a:xfrm>
            <a:off x="7789714" y="221399"/>
            <a:ext cx="1032155" cy="1307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2 Subtítulo"/>
          <p:cNvSpPr txBox="1">
            <a:spLocks/>
          </p:cNvSpPr>
          <p:nvPr/>
        </p:nvSpPr>
        <p:spPr>
          <a:xfrm>
            <a:off x="5940152" y="1167573"/>
            <a:ext cx="1692188" cy="361299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AR" sz="1600" i="1" dirty="0" err="1" smtClean="0"/>
              <a:t>Unit</a:t>
            </a:r>
            <a:r>
              <a:rPr lang="es-AR" sz="1600" i="1" dirty="0" smtClean="0"/>
              <a:t> 1 - </a:t>
            </a:r>
            <a:r>
              <a:rPr lang="es-AR" sz="1600" i="1" dirty="0" err="1" smtClean="0"/>
              <a:t>Hazards</a:t>
            </a:r>
            <a:endParaRPr lang="es-AR" sz="1600" i="1" dirty="0" smtClean="0"/>
          </a:p>
        </p:txBody>
      </p:sp>
      <p:sp>
        <p:nvSpPr>
          <p:cNvPr id="2" name="1 Rectángulo"/>
          <p:cNvSpPr/>
          <p:nvPr/>
        </p:nvSpPr>
        <p:spPr>
          <a:xfrm>
            <a:off x="323528" y="1528872"/>
            <a:ext cx="710614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AR" dirty="0"/>
          </a:p>
          <a:p>
            <a:r>
              <a:rPr lang="en-US" b="1" i="1" dirty="0" smtClean="0"/>
              <a:t>Chemical Hazards  </a:t>
            </a:r>
            <a:r>
              <a:rPr lang="en-US" dirty="0" smtClean="0"/>
              <a:t>are </a:t>
            </a:r>
            <a:r>
              <a:rPr lang="en-US" dirty="0"/>
              <a:t>present when a worker is exposed to any chemical preparation in the workplace in any form (solid, liquid or gas). </a:t>
            </a:r>
          </a:p>
          <a:p>
            <a:endParaRPr lang="es-AR" dirty="0" smtClean="0"/>
          </a:p>
          <a:p>
            <a:r>
              <a:rPr lang="es-AR" dirty="0" err="1" smtClean="0"/>
              <a:t>Beware</a:t>
            </a:r>
            <a:r>
              <a:rPr lang="es-AR" dirty="0" smtClean="0"/>
              <a:t> </a:t>
            </a:r>
            <a:r>
              <a:rPr lang="es-AR" dirty="0"/>
              <a:t>of: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/>
              <a:t>Liquids </a:t>
            </a:r>
            <a:r>
              <a:rPr lang="en-US" dirty="0"/>
              <a:t>like cleaning products, paints, acids, </a:t>
            </a:r>
            <a:endParaRPr lang="en-US" dirty="0" smtClean="0"/>
          </a:p>
          <a:p>
            <a:r>
              <a:rPr lang="en-US" dirty="0" smtClean="0"/>
              <a:t>solvents.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/>
              <a:t>Vapors </a:t>
            </a:r>
            <a:r>
              <a:rPr lang="en-US" dirty="0"/>
              <a:t>and fumes that come from welding </a:t>
            </a:r>
            <a:endParaRPr lang="en-US" dirty="0" smtClean="0"/>
          </a:p>
          <a:p>
            <a:r>
              <a:rPr lang="en-US" dirty="0" smtClean="0"/>
              <a:t>or </a:t>
            </a:r>
            <a:r>
              <a:rPr lang="en-US" dirty="0"/>
              <a:t>exposure to </a:t>
            </a:r>
            <a:r>
              <a:rPr lang="en-US" dirty="0" smtClean="0"/>
              <a:t>solvents. 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AR" dirty="0" smtClean="0"/>
              <a:t>Gases </a:t>
            </a:r>
            <a:r>
              <a:rPr lang="es-AR" dirty="0" err="1"/>
              <a:t>like</a:t>
            </a:r>
            <a:r>
              <a:rPr lang="es-AR" dirty="0"/>
              <a:t> </a:t>
            </a:r>
            <a:r>
              <a:rPr lang="es-AR" dirty="0" err="1"/>
              <a:t>acetylene</a:t>
            </a:r>
            <a:r>
              <a:rPr lang="es-AR" dirty="0"/>
              <a:t>, </a:t>
            </a:r>
            <a:r>
              <a:rPr lang="es-AR" dirty="0" err="1"/>
              <a:t>propane</a:t>
            </a:r>
            <a:r>
              <a:rPr lang="es-AR" dirty="0"/>
              <a:t>, </a:t>
            </a:r>
            <a:r>
              <a:rPr lang="es-AR" dirty="0" err="1"/>
              <a:t>carbon</a:t>
            </a:r>
            <a:r>
              <a:rPr lang="es-AR" dirty="0"/>
              <a:t> </a:t>
            </a:r>
          </a:p>
          <a:p>
            <a:r>
              <a:rPr lang="es-AR" dirty="0" err="1" smtClean="0"/>
              <a:t>monoxide</a:t>
            </a:r>
            <a:r>
              <a:rPr lang="es-AR" dirty="0" smtClean="0"/>
              <a:t> </a:t>
            </a:r>
            <a:r>
              <a:rPr lang="es-AR" dirty="0"/>
              <a:t>and </a:t>
            </a:r>
            <a:r>
              <a:rPr lang="es-AR" dirty="0" err="1" smtClean="0"/>
              <a:t>helium</a:t>
            </a:r>
            <a:r>
              <a:rPr lang="es-AR" dirty="0" smtClean="0"/>
              <a:t>. </a:t>
            </a:r>
            <a:endParaRPr lang="es-AR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F</a:t>
            </a:r>
            <a:r>
              <a:rPr lang="en-US" dirty="0" smtClean="0"/>
              <a:t>lammable </a:t>
            </a:r>
            <a:r>
              <a:rPr lang="en-US" dirty="0"/>
              <a:t>materials like gasoline, solvents, </a:t>
            </a:r>
            <a:endParaRPr lang="en-US" dirty="0" smtClean="0"/>
          </a:p>
          <a:p>
            <a:r>
              <a:rPr lang="en-US" dirty="0" smtClean="0"/>
              <a:t>and </a:t>
            </a:r>
            <a:r>
              <a:rPr lang="en-US" dirty="0"/>
              <a:t>explosive chemicals.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AR" dirty="0" err="1" smtClean="0"/>
              <a:t>Pesticides</a:t>
            </a:r>
            <a:r>
              <a:rPr lang="es-AR" dirty="0" smtClean="0"/>
              <a:t> .</a:t>
            </a:r>
            <a:endParaRPr lang="es-AR" dirty="0"/>
          </a:p>
        </p:txBody>
      </p:sp>
      <p:pic>
        <p:nvPicPr>
          <p:cNvPr id="21506" name="Picture 2" descr="Resultado de imagen para chemical hazar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733236"/>
            <a:ext cx="3558280" cy="2790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926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jes">
  <a:themeElements>
    <a:clrScheme name="Ejecutivo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Viaj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iajes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1453</TotalTime>
  <Words>647</Words>
  <Application>Microsoft Office PowerPoint</Application>
  <PresentationFormat>Presentación en pantalla (4:3)</PresentationFormat>
  <Paragraphs>128</Paragraphs>
  <Slides>24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5" baseType="lpstr">
      <vt:lpstr>Viajes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pc</dc:creator>
  <cp:lastModifiedBy>pc</cp:lastModifiedBy>
  <cp:revision>22</cp:revision>
  <cp:lastPrinted>2020-03-25T18:03:59Z</cp:lastPrinted>
  <dcterms:created xsi:type="dcterms:W3CDTF">2020-03-14T13:46:36Z</dcterms:created>
  <dcterms:modified xsi:type="dcterms:W3CDTF">2021-04-20T12:06:32Z</dcterms:modified>
</cp:coreProperties>
</file>