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sldIdLst>
    <p:sldId id="256" r:id="rId2"/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2" r:id="rId15"/>
    <p:sldId id="441" r:id="rId16"/>
    <p:sldId id="443" r:id="rId17"/>
    <p:sldId id="444" r:id="rId1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95DCD-803A-49E2-B977-585E6513152B}" v="15" dt="2024-06-04T18:45:06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20" d="100"/>
          <a:sy n="120" d="100"/>
        </p:scale>
        <p:origin x="84" y="-20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Ferrarese" userId="720c6f562768fd03" providerId="LiveId" clId="{D6995DCD-803A-49E2-B977-585E6513152B}"/>
    <pc:docChg chg="custSel addSld modSld">
      <pc:chgData name="Mauro Ferrarese" userId="720c6f562768fd03" providerId="LiveId" clId="{D6995DCD-803A-49E2-B977-585E6513152B}" dt="2024-06-04T18:45:56.890" v="1245" actId="6549"/>
      <pc:docMkLst>
        <pc:docMk/>
      </pc:docMkLst>
      <pc:sldChg chg="modSp mod">
        <pc:chgData name="Mauro Ferrarese" userId="720c6f562768fd03" providerId="LiveId" clId="{D6995DCD-803A-49E2-B977-585E6513152B}" dt="2024-06-04T18:45:56.890" v="1245" actId="6549"/>
        <pc:sldMkLst>
          <pc:docMk/>
          <pc:sldMk cId="0" sldId="256"/>
        </pc:sldMkLst>
        <pc:spChg chg="mod">
          <ac:chgData name="Mauro Ferrarese" userId="720c6f562768fd03" providerId="LiveId" clId="{D6995DCD-803A-49E2-B977-585E6513152B}" dt="2024-06-04T18:45:56.890" v="1245" actId="6549"/>
          <ac:spMkLst>
            <pc:docMk/>
            <pc:sldMk cId="0" sldId="256"/>
            <ac:spMk id="5" creationId="{00000000-0000-0000-0000-000000000000}"/>
          </ac:spMkLst>
        </pc:spChg>
      </pc:sldChg>
      <pc:sldChg chg="addSp delSp modSp new mod modAnim">
        <pc:chgData name="Mauro Ferrarese" userId="720c6f562768fd03" providerId="LiveId" clId="{D6995DCD-803A-49E2-B977-585E6513152B}" dt="2024-06-04T18:35:58.428" v="743"/>
        <pc:sldMkLst>
          <pc:docMk/>
          <pc:sldMk cId="1708452940" sldId="443"/>
        </pc:sldMkLst>
        <pc:spChg chg="add mod">
          <ac:chgData name="Mauro Ferrarese" userId="720c6f562768fd03" providerId="LiveId" clId="{D6995DCD-803A-49E2-B977-585E6513152B}" dt="2024-06-04T18:35:34.128" v="738" actId="3062"/>
          <ac:spMkLst>
            <pc:docMk/>
            <pc:sldMk cId="1708452940" sldId="443"/>
            <ac:spMk id="3" creationId="{2CD5F29E-D1F4-DABA-393A-5E1047D40D04}"/>
          </ac:spMkLst>
        </pc:spChg>
        <pc:spChg chg="add mod">
          <ac:chgData name="Mauro Ferrarese" userId="720c6f562768fd03" providerId="LiveId" clId="{D6995DCD-803A-49E2-B977-585E6513152B}" dt="2024-06-04T18:35:36.167" v="739" actId="3062"/>
          <ac:spMkLst>
            <pc:docMk/>
            <pc:sldMk cId="1708452940" sldId="443"/>
            <ac:spMk id="4" creationId="{19ACC501-932E-1C63-967E-AD80DF2F6561}"/>
          </ac:spMkLst>
        </pc:spChg>
        <pc:spChg chg="add del mod">
          <ac:chgData name="Mauro Ferrarese" userId="720c6f562768fd03" providerId="LiveId" clId="{D6995DCD-803A-49E2-B977-585E6513152B}" dt="2024-06-04T18:24:51.014" v="357" actId="478"/>
          <ac:spMkLst>
            <pc:docMk/>
            <pc:sldMk cId="1708452940" sldId="443"/>
            <ac:spMk id="5" creationId="{FEF608F4-1657-84E3-11BE-29AD3059EFF4}"/>
          </ac:spMkLst>
        </pc:spChg>
        <pc:spChg chg="add mod">
          <ac:chgData name="Mauro Ferrarese" userId="720c6f562768fd03" providerId="LiveId" clId="{D6995DCD-803A-49E2-B977-585E6513152B}" dt="2024-06-04T18:35:43.320" v="740" actId="3062"/>
          <ac:spMkLst>
            <pc:docMk/>
            <pc:sldMk cId="1708452940" sldId="443"/>
            <ac:spMk id="6" creationId="{93E23047-D01B-E920-9D0D-C6201762ACBB}"/>
          </ac:spMkLst>
        </pc:spChg>
        <pc:picChg chg="add mod">
          <ac:chgData name="Mauro Ferrarese" userId="720c6f562768fd03" providerId="LiveId" clId="{D6995DCD-803A-49E2-B977-585E6513152B}" dt="2024-06-04T18:14:41.607" v="5" actId="1076"/>
          <ac:picMkLst>
            <pc:docMk/>
            <pc:sldMk cId="1708452940" sldId="443"/>
            <ac:picMk id="2" creationId="{85E804B1-C0B8-E797-F185-41BEA83D8E22}"/>
          </ac:picMkLst>
        </pc:picChg>
      </pc:sldChg>
      <pc:sldChg chg="addSp modSp new mod modAnim">
        <pc:chgData name="Mauro Ferrarese" userId="720c6f562768fd03" providerId="LiveId" clId="{D6995DCD-803A-49E2-B977-585E6513152B}" dt="2024-06-04T18:45:20.716" v="1238" actId="1076"/>
        <pc:sldMkLst>
          <pc:docMk/>
          <pc:sldMk cId="2152144930" sldId="444"/>
        </pc:sldMkLst>
        <pc:spChg chg="add mod">
          <ac:chgData name="Mauro Ferrarese" userId="720c6f562768fd03" providerId="LiveId" clId="{D6995DCD-803A-49E2-B977-585E6513152B}" dt="2024-06-04T18:45:12.641" v="1236" actId="1076"/>
          <ac:spMkLst>
            <pc:docMk/>
            <pc:sldMk cId="2152144930" sldId="444"/>
            <ac:spMk id="3" creationId="{9B875658-9631-2C25-A8CF-ED7022A0C942}"/>
          </ac:spMkLst>
        </pc:spChg>
        <pc:spChg chg="add mod">
          <ac:chgData name="Mauro Ferrarese" userId="720c6f562768fd03" providerId="LiveId" clId="{D6995DCD-803A-49E2-B977-585E6513152B}" dt="2024-06-04T18:45:16.982" v="1237" actId="1076"/>
          <ac:spMkLst>
            <pc:docMk/>
            <pc:sldMk cId="2152144930" sldId="444"/>
            <ac:spMk id="4" creationId="{F289494F-7C6D-1943-8F33-8C13E83BA065}"/>
          </ac:spMkLst>
        </pc:spChg>
        <pc:spChg chg="add mod">
          <ac:chgData name="Mauro Ferrarese" userId="720c6f562768fd03" providerId="LiveId" clId="{D6995DCD-803A-49E2-B977-585E6513152B}" dt="2024-06-04T18:45:20.716" v="1238" actId="1076"/>
          <ac:spMkLst>
            <pc:docMk/>
            <pc:sldMk cId="2152144930" sldId="444"/>
            <ac:spMk id="5" creationId="{8DAF4EA8-E159-A6EB-9A76-C0CC5FF155DA}"/>
          </ac:spMkLst>
        </pc:spChg>
        <pc:picChg chg="add mod">
          <ac:chgData name="Mauro Ferrarese" userId="720c6f562768fd03" providerId="LiveId" clId="{D6995DCD-803A-49E2-B977-585E6513152B}" dt="2024-06-04T18:36:53.827" v="748" actId="1076"/>
          <ac:picMkLst>
            <pc:docMk/>
            <pc:sldMk cId="2152144930" sldId="444"/>
            <ac:picMk id="2" creationId="{02941305-9B57-332F-A481-F78D01111C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DE8D1-11B6-4104-851E-29686B919F39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C888F-9C1D-412A-B07A-16AD8412D22D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91026532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3BB66F-0D23-4237-8EC0-6E4F2120B3FC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DE151-E84C-424C-AABF-126DC7FAA688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8381000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C2038-1F83-485B-B2CA-F0C48CA88484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C5F710-BFF5-484B-803D-B0CD234995CA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04672827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4E3F39-C7AC-4C20-B719-53E1DF1B2FAF}" type="datetimeFigureOut">
              <a:rPr lang="en-US"/>
              <a:pPr>
                <a:defRPr/>
              </a:pPr>
              <a:t>6/4/2024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69C464-1E44-4B9C-8DB2-701513553AB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3723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B9C7A-D738-4F59-BAFF-471D5D5ACC1D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19AD9-B832-43DF-B59A-4DA42AC4722A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9637282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C8F0D-D490-4FDC-81CA-3AB0A4A8D8E2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DE886-8909-4E38-83F6-86DCBD4AC8E8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6666816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34922-3D7F-4A4C-AFFF-01AA1053E4AF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D9E51-AA4B-4EA1-92D8-90BCD8B6981D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3701829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286F6-2A1C-437A-B96F-620A2CF98FDA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CF02E-9D3A-4FA0-84BE-97C1D6B37B93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111809953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E618E8-83DF-4842-B8B8-3612C73D5BE4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39DE3-D9E8-44C1-8D6F-E0410A979CC8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33821930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069AFA-3DB8-4712-B971-DA1973781F59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C520E-0767-4970-A630-3997D2891133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42129868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A4FD4-3DAE-41D6-8B8C-F43CB71FC67A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F6771-674A-4038-8C80-D959A4B884D4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00979524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0EF83-B15B-43C8-9D60-DAD33CFD4A6F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8CA89-0121-48AF-89A2-78A9CCEF89E1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297628991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B3C37-B759-4033-B582-2FC7CAF648A1}" type="datetimeFigureOut">
              <a:rPr lang="es-ES" smtClean="0"/>
              <a:pPr>
                <a:defRPr/>
              </a:pPr>
              <a:t>04/06/2024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608153-08EA-46D3-9623-1E812E7F861D}" type="slidenum">
              <a:rPr lang="es-ES" altLang="es-PE" smtClean="0"/>
              <a:pPr>
                <a:defRPr/>
              </a:pPr>
              <a:t>‹Nº›</a:t>
            </a:fld>
            <a:endParaRPr lang="es-ES" altLang="es-PE"/>
          </a:p>
        </p:txBody>
      </p:sp>
    </p:spTree>
    <p:extLst>
      <p:ext uri="{BB962C8B-B14F-4D97-AF65-F5344CB8AC3E}">
        <p14:creationId xmlns:p14="http://schemas.microsoft.com/office/powerpoint/2010/main" val="390648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813760" y="4941168"/>
            <a:ext cx="3830248" cy="1288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r>
              <a:rPr lang="es-MX" dirty="0"/>
              <a:t>UNIDAD 8 – </a:t>
            </a:r>
            <a:r>
              <a:rPr lang="es-MX"/>
              <a:t>PARTE 4</a:t>
            </a:r>
            <a:endParaRPr lang="es-MX" dirty="0"/>
          </a:p>
          <a:p>
            <a:pPr algn="l" fontAlgn="auto"/>
            <a:r>
              <a:rPr lang="es-MX" dirty="0"/>
              <a:t>EIA </a:t>
            </a:r>
          </a:p>
          <a:p>
            <a:pPr algn="l" fontAlgn="auto"/>
            <a:r>
              <a:rPr lang="es-MX" dirty="0"/>
              <a:t>Ing. Mauro Ferrarese</a:t>
            </a:r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52100" y="2375892"/>
            <a:ext cx="8124356" cy="1204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s-MX" sz="3200" dirty="0"/>
              <a:t>UTN FRRTA – INGENIERÍA ELECTROMECÁNICA III</a:t>
            </a:r>
            <a:endParaRPr lang="en-US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403836" cy="15998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RMAL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r="1887"/>
          <a:stretch/>
        </p:blipFill>
        <p:spPr>
          <a:xfrm>
            <a:off x="683568" y="692696"/>
            <a:ext cx="74888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05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046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Un efecto no produce siempre la misma gravedad en las consecuencias, depende del medio en el cual se ejecuta la acción. 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No se debe confundir aspecto con impacto ambiental. </a:t>
            </a:r>
          </a:p>
          <a:p>
            <a:pPr algn="ctr"/>
            <a:r>
              <a:rPr lang="es-MX" sz="2000" dirty="0"/>
              <a:t>El aspecto ambiental es la causa y, el impacto la consecuencia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5429"/>
          <a:stretch/>
        </p:blipFill>
        <p:spPr>
          <a:xfrm>
            <a:off x="890306" y="2492896"/>
            <a:ext cx="7507403" cy="341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1559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7544" y="40466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La valoración de impactos puede realizarse de tres maneras:</a:t>
            </a:r>
          </a:p>
          <a:p>
            <a:endParaRPr lang="es-MX" sz="2000" dirty="0"/>
          </a:p>
          <a:p>
            <a:r>
              <a:rPr lang="es-MX" sz="2000" b="1" dirty="0"/>
              <a:t>1</a:t>
            </a:r>
            <a:r>
              <a:rPr lang="es-MX" sz="2000" dirty="0"/>
              <a:t>. Valoración cualitativa mediante la interpretación y enjuiciamiento de los impactos identificados, empleando los términos compatible, moderado, severo y crítico, o en otros similares. Los resultados obtenidos deben ser fruto de un estudio profundo. </a:t>
            </a:r>
          </a:p>
          <a:p>
            <a:endParaRPr lang="es-MX" sz="2000" dirty="0"/>
          </a:p>
          <a:p>
            <a:r>
              <a:rPr lang="es-MX" sz="2000" dirty="0"/>
              <a:t>Asimismo, deben especificarse, en cualquier caso, los métodos y juicios de valor que se han empleado para obtener estos resultados.</a:t>
            </a:r>
          </a:p>
          <a:p>
            <a:endParaRPr lang="es-MX" sz="2000" dirty="0"/>
          </a:p>
          <a:p>
            <a:r>
              <a:rPr lang="es-MX" sz="2000" b="1" dirty="0"/>
              <a:t>2</a:t>
            </a:r>
            <a:r>
              <a:rPr lang="es-MX" sz="2000" dirty="0"/>
              <a:t>. Valoración cualitativa de los impactos identificados mediante alguna escala de puntuación. Dicha puntuación puede ser simple, representando el impacto por un solo valor, o bien utilizar dos valores diferentes, tal y como ocurre en la matriz de Leopold.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63766856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404663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3</a:t>
            </a:r>
            <a:r>
              <a:rPr lang="es-MX" dirty="0"/>
              <a:t>. Valoración cuantitativa. </a:t>
            </a:r>
          </a:p>
          <a:p>
            <a:r>
              <a:rPr lang="es-MX" dirty="0"/>
              <a:t>Pasa por tres fases diferenciadas: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/>
              <a:t>La valoración en unidades distintas, inconmensurables, para cada impacto.</a:t>
            </a:r>
          </a:p>
          <a:p>
            <a:pPr marL="342900" indent="-342900">
              <a:buAutoNum type="alphaLcParenR"/>
            </a:pPr>
            <a:r>
              <a:rPr lang="es-MX" dirty="0"/>
              <a:t>La transposición de esos valores a unidades homogéneas, comparables de impacto ambiental.</a:t>
            </a:r>
          </a:p>
          <a:p>
            <a:pPr marL="342900" indent="-342900">
              <a:buAutoNum type="alphaLcParenR"/>
            </a:pPr>
            <a:r>
              <a:rPr lang="es-MX" dirty="0"/>
              <a:t>La agregación de los impactos parciales para obtener un valor total.</a:t>
            </a:r>
          </a:p>
          <a:p>
            <a:endParaRPr lang="es-MX" dirty="0"/>
          </a:p>
          <a:p>
            <a:pPr algn="just"/>
            <a:r>
              <a:rPr lang="es-MX" dirty="0"/>
              <a:t>Tanto la valoración cualitativa como la cuantitativa resultan muy complejas, ya que consisten en predecir cómo van a cambiar los factores ambientales afectados y valorar esos cambios del modo más aproximado posible.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Para cometer el mínimo error se aconseja que esta predicción la realicen expertos en cada faceta y que se utilicen herramientas específicas (modelos de difusión y dispersión de contaminantes en la atmósfera y en efluentes líquidos, métodos para prever alteraciones en los ecosistemas, modelos de simulación, análisis de preferencias sociales, etc.).</a:t>
            </a:r>
          </a:p>
        </p:txBody>
      </p:sp>
    </p:spTree>
    <p:extLst>
      <p:ext uri="{BB962C8B-B14F-4D97-AF65-F5344CB8AC3E}">
        <p14:creationId xmlns:p14="http://schemas.microsoft.com/office/powerpoint/2010/main" val="112573793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990" b="2470"/>
          <a:stretch/>
        </p:blipFill>
        <p:spPr>
          <a:xfrm>
            <a:off x="395536" y="188640"/>
            <a:ext cx="8280920" cy="64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2648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951" r="13601" b="3800"/>
          <a:stretch/>
        </p:blipFill>
        <p:spPr>
          <a:xfrm rot="16200000">
            <a:off x="1689751" y="-1321599"/>
            <a:ext cx="5832648" cy="88531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67544" y="609329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Matriz de Leopold reducida para el caso de una fábrica de papel y de pasta de papel.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040472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5E804B1-C0B8-E797-F185-41BEA83D8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951" r="13601" b="3800"/>
          <a:stretch/>
        </p:blipFill>
        <p:spPr>
          <a:xfrm rot="16200000">
            <a:off x="2051622" y="-1683469"/>
            <a:ext cx="7508317" cy="113965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D5F29E-D1F4-DABA-393A-5E1047D40D04}"/>
              </a:ext>
            </a:extLst>
          </p:cNvPr>
          <p:cNvSpPr txBox="1"/>
          <p:nvPr/>
        </p:nvSpPr>
        <p:spPr>
          <a:xfrm>
            <a:off x="647655" y="1225689"/>
            <a:ext cx="5544616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FACTORES CULTURALES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Servicios e infraestructura:</a:t>
            </a:r>
          </a:p>
          <a:p>
            <a:pPr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Red de transporte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Nivel cultural: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Empleo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Salud y seguridad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Cultura o formas de vida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Estéticos y de interés humano: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Parques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Vistas y paisajes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Recreativos: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Pesca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Camping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Zonas verdes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Usos del territorio: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Reserva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Bosques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Agricultura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Ganadería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Zona industrial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ACC501-932E-1C63-967E-AD80DF2F6561}"/>
              </a:ext>
            </a:extLst>
          </p:cNvPr>
          <p:cNvSpPr txBox="1"/>
          <p:nvPr/>
        </p:nvSpPr>
        <p:spPr>
          <a:xfrm>
            <a:off x="899592" y="1412776"/>
            <a:ext cx="4608512" cy="34163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CONDICIONES BIOLÓGICAS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Fauna:</a:t>
            </a:r>
          </a:p>
          <a:p>
            <a:pPr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Peces</a:t>
            </a:r>
          </a:p>
          <a:p>
            <a:pPr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s-A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</a:t>
            </a:r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Biológicos</a:t>
            </a:r>
          </a:p>
          <a:p>
            <a:pPr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Microfauna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Flora: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Árboles</a:t>
            </a:r>
          </a:p>
          <a:p>
            <a:pPr marL="914400" lvl="3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Hierbas</a:t>
            </a:r>
          </a:p>
          <a:p>
            <a:pPr marL="914400" lvl="3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Cosechas</a:t>
            </a:r>
          </a:p>
          <a:p>
            <a:pPr marL="914400" lvl="3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Microflora</a:t>
            </a:r>
          </a:p>
          <a:p>
            <a:pPr marL="914400" lvl="3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Barreras</a:t>
            </a:r>
          </a:p>
          <a:p>
            <a:endParaRPr lang="es-A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E23047-D01B-E920-9D0D-C6201762ACBB}"/>
              </a:ext>
            </a:extLst>
          </p:cNvPr>
          <p:cNvSpPr txBox="1"/>
          <p:nvPr/>
        </p:nvSpPr>
        <p:spPr>
          <a:xfrm>
            <a:off x="4067944" y="2654816"/>
            <a:ext cx="4752528" cy="313932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CARACTERISTICAS FISICAS Y QUIMICAS</a:t>
            </a:r>
          </a:p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Tierra:</a:t>
            </a:r>
          </a:p>
          <a:p>
            <a:pPr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Suelos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Atmósfera: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Calidad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Agua: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Calidad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Temperatura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Procesos: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Erosión</a:t>
            </a:r>
          </a:p>
          <a:p>
            <a:pPr marL="0"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Sedimentación</a:t>
            </a:r>
          </a:p>
        </p:txBody>
      </p:sp>
    </p:spTree>
    <p:extLst>
      <p:ext uri="{BB962C8B-B14F-4D97-AF65-F5344CB8AC3E}">
        <p14:creationId xmlns:p14="http://schemas.microsoft.com/office/powerpoint/2010/main" val="1708452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2941305-9B57-332F-A481-F78D01111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951" r="13601" b="3800"/>
          <a:stretch/>
        </p:blipFill>
        <p:spPr>
          <a:xfrm rot="10800000">
            <a:off x="179512" y="332656"/>
            <a:ext cx="7508317" cy="1139655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875658-9631-2C25-A8CF-ED7022A0C942}"/>
              </a:ext>
            </a:extLst>
          </p:cNvPr>
          <p:cNvSpPr txBox="1"/>
          <p:nvPr/>
        </p:nvSpPr>
        <p:spPr>
          <a:xfrm>
            <a:off x="546165" y="1442553"/>
            <a:ext cx="4320480" cy="424731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Transformación del suelo:</a:t>
            </a:r>
          </a:p>
          <a:p>
            <a:pPr lvl="1"/>
            <a:r>
              <a:rPr lang="es-AR" dirty="0"/>
              <a:t>Urbanización</a:t>
            </a:r>
          </a:p>
          <a:p>
            <a:pPr lvl="1"/>
            <a:r>
              <a:rPr lang="es-AR" dirty="0"/>
              <a:t>Emplazamiento Industrial</a:t>
            </a:r>
          </a:p>
          <a:p>
            <a:pPr lvl="1"/>
            <a:r>
              <a:rPr lang="es-AR" dirty="0"/>
              <a:t>Carreteras</a:t>
            </a:r>
          </a:p>
          <a:p>
            <a:pPr lvl="1"/>
            <a:r>
              <a:rPr lang="es-AR" dirty="0"/>
              <a:t>Presas</a:t>
            </a:r>
          </a:p>
          <a:p>
            <a:r>
              <a:rPr lang="es-AR" dirty="0"/>
              <a:t>Extracción de recursos:</a:t>
            </a:r>
          </a:p>
          <a:p>
            <a:pPr lvl="1"/>
            <a:r>
              <a:rPr lang="es-AR" dirty="0"/>
              <a:t>Corte de árboles</a:t>
            </a:r>
          </a:p>
          <a:p>
            <a:r>
              <a:rPr lang="es-AR" dirty="0"/>
              <a:t>Procesos:</a:t>
            </a:r>
          </a:p>
          <a:p>
            <a:pPr lvl="1"/>
            <a:r>
              <a:rPr lang="es-AR" dirty="0"/>
              <a:t>Papel y pasta</a:t>
            </a:r>
          </a:p>
          <a:p>
            <a:r>
              <a:rPr lang="es-AR" dirty="0"/>
              <a:t>Modificación del suelo:</a:t>
            </a:r>
          </a:p>
          <a:p>
            <a:pPr lvl="1"/>
            <a:r>
              <a:rPr lang="es-AR" dirty="0"/>
              <a:t>Repoblación forestal</a:t>
            </a:r>
          </a:p>
          <a:p>
            <a:r>
              <a:rPr lang="es-AR" dirty="0"/>
              <a:t>Tráfico:</a:t>
            </a:r>
          </a:p>
          <a:p>
            <a:pPr lvl="1"/>
            <a:r>
              <a:rPr lang="es-AR" dirty="0"/>
              <a:t>Ferrocarril</a:t>
            </a:r>
          </a:p>
          <a:p>
            <a:pPr lvl="1"/>
            <a:r>
              <a:rPr lang="es-AR" dirty="0"/>
              <a:t>Carreteras</a:t>
            </a:r>
          </a:p>
          <a:p>
            <a:pPr lvl="1"/>
            <a:r>
              <a:rPr lang="es-AR" dirty="0"/>
              <a:t>Tendido eléctrico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89494F-7C6D-1943-8F33-8C13E83BA065}"/>
              </a:ext>
            </a:extLst>
          </p:cNvPr>
          <p:cNvSpPr txBox="1"/>
          <p:nvPr/>
        </p:nvSpPr>
        <p:spPr>
          <a:xfrm>
            <a:off x="1622979" y="2108156"/>
            <a:ext cx="43204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Residuos:</a:t>
            </a:r>
          </a:p>
          <a:p>
            <a:pPr lvl="1"/>
            <a:r>
              <a:rPr lang="es-AR" dirty="0"/>
              <a:t>Aguas de refrigeración</a:t>
            </a:r>
          </a:p>
          <a:p>
            <a:pPr lvl="1"/>
            <a:r>
              <a:rPr lang="es-AR" dirty="0"/>
              <a:t>Efluentes líquidos</a:t>
            </a:r>
          </a:p>
          <a:p>
            <a:pPr lvl="1"/>
            <a:r>
              <a:rPr lang="es-AR" dirty="0"/>
              <a:t>Emisiones atmosféricas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AF4EA8-E159-A6EB-9A76-C0CC5FF155DA}"/>
              </a:ext>
            </a:extLst>
          </p:cNvPr>
          <p:cNvSpPr txBox="1"/>
          <p:nvPr/>
        </p:nvSpPr>
        <p:spPr>
          <a:xfrm>
            <a:off x="2483768" y="3566211"/>
            <a:ext cx="43204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Accidentes:</a:t>
            </a:r>
          </a:p>
          <a:p>
            <a:pPr lvl="1"/>
            <a:r>
              <a:rPr lang="es-A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Vertidos accidentales</a:t>
            </a:r>
          </a:p>
        </p:txBody>
      </p:sp>
    </p:spTree>
    <p:extLst>
      <p:ext uri="{BB962C8B-B14F-4D97-AF65-F5344CB8AC3E}">
        <p14:creationId xmlns:p14="http://schemas.microsoft.com/office/powerpoint/2010/main" val="2152144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2"/>
          <p:cNvSpPr txBox="1">
            <a:spLocks noChangeArrowheads="1"/>
          </p:cNvSpPr>
          <p:nvPr/>
        </p:nvSpPr>
        <p:spPr bwMode="auto">
          <a:xfrm>
            <a:off x="323850" y="188913"/>
            <a:ext cx="8351838" cy="610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525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75"/>
              </a:spcBef>
            </a:pPr>
            <a:r>
              <a:rPr lang="es-PE" altLang="es-PE" b="1" dirty="0">
                <a:latin typeface="+mn-lt"/>
              </a:rPr>
              <a:t>GUÍA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DE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PREPARACIÓN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DE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ESTUDIOS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 DE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IMPACTO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 AMBIENTAL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EN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PAÍSES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 EN </a:t>
            </a:r>
            <a:r>
              <a:rPr lang="es-MX" altLang="es-PE" b="1" dirty="0">
                <a:latin typeface="+mn-lt"/>
              </a:rPr>
              <a:t> </a:t>
            </a:r>
            <a:r>
              <a:rPr lang="es-PE" altLang="es-PE" b="1" dirty="0">
                <a:latin typeface="+mn-lt"/>
              </a:rPr>
              <a:t>DESARROLLO:</a:t>
            </a:r>
          </a:p>
          <a:p>
            <a:endParaRPr lang="es-PE" altLang="es-PE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es-PE" altLang="es-PE" dirty="0">
                <a:latin typeface="+mn-lt"/>
              </a:rPr>
              <a:t>La guía presenta cuatro categorías ambientales de análisis y evaluación: 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el </a:t>
            </a:r>
            <a:r>
              <a:rPr lang="es-PE" altLang="es-PE" b="1" dirty="0">
                <a:latin typeface="+mn-lt"/>
              </a:rPr>
              <a:t>ambiente físico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b="1" dirty="0">
                <a:latin typeface="+mn-lt"/>
              </a:rPr>
              <a:t>el ambiente biológico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b="1" dirty="0">
                <a:latin typeface="+mn-lt"/>
              </a:rPr>
              <a:t>el ambiente socio- económico</a:t>
            </a:r>
          </a:p>
          <a:p>
            <a:pPr marL="295275" indent="-285750" algn="just">
              <a:buFont typeface="Arial" panose="020B0604020202020204" pitchFamily="34" charset="0"/>
              <a:buChar char="•"/>
            </a:pPr>
            <a:r>
              <a:rPr lang="es-PE" altLang="es-PE" b="1" dirty="0">
                <a:latin typeface="+mn-lt"/>
              </a:rPr>
              <a:t>el ambiente de interés humano</a:t>
            </a:r>
            <a:r>
              <a:rPr lang="es-PE" altLang="es-PE" dirty="0">
                <a:latin typeface="+mn-lt"/>
              </a:rPr>
              <a:t>.</a:t>
            </a:r>
          </a:p>
          <a:p>
            <a:pPr>
              <a:spcBef>
                <a:spcPts val="13"/>
              </a:spcBef>
            </a:pPr>
            <a:endParaRPr lang="es-PE" altLang="es-PE" dirty="0">
              <a:latin typeface="+mn-lt"/>
              <a:cs typeface="Times New Roman" panose="02020603050405020304" pitchFamily="18" charset="0"/>
            </a:endParaRPr>
          </a:p>
          <a:p>
            <a:r>
              <a:rPr lang="es-PE" altLang="es-PE" dirty="0">
                <a:latin typeface="+mn-lt"/>
              </a:rPr>
              <a:t>Por mandato legal, los EIA son procesos preventivos y se deben realizar antes de comenzar  cualquier proyecto</a:t>
            </a:r>
          </a:p>
          <a:p>
            <a:pPr>
              <a:spcBef>
                <a:spcPts val="13"/>
              </a:spcBef>
            </a:pPr>
            <a:endParaRPr lang="es-PE" altLang="es-PE" dirty="0">
              <a:latin typeface="+mn-lt"/>
              <a:cs typeface="Times New Roman" panose="02020603050405020304" pitchFamily="18" charset="0"/>
            </a:endParaRPr>
          </a:p>
          <a:p>
            <a:r>
              <a:rPr lang="es-PE" altLang="es-PE" b="1" dirty="0">
                <a:latin typeface="+mn-lt"/>
              </a:rPr>
              <a:t>El formato del EIA debe contener como mínimo</a:t>
            </a:r>
            <a:endParaRPr lang="es-PE" altLang="es-PE" dirty="0">
              <a:latin typeface="+mn-lt"/>
            </a:endParaRPr>
          </a:p>
          <a:p>
            <a:endParaRPr lang="es-PE" altLang="es-PE" dirty="0">
              <a:latin typeface="+mn-lt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Resumen Ejecutivo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Antecedentes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Introducción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Descripción del Área del Proyecto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Descripción de las Actividades a Realizar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Efectos Previsibles de la Actividad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Control y Mitigación de los Efectos de la Actividad</a:t>
            </a: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s-PE" altLang="es-PE" dirty="0">
                <a:latin typeface="+mn-lt"/>
              </a:rPr>
              <a:t>Análisis de Costo/Beneficio de la Actividad a Desarro</a:t>
            </a:r>
            <a:r>
              <a:rPr lang="es-PE" altLang="es-PE" dirty="0">
                <a:latin typeface="+mn-lt"/>
                <a:cs typeface="Calibri Light" panose="020F0302020204030204" pitchFamily="34" charset="0"/>
              </a:rPr>
              <a:t>llar.</a:t>
            </a:r>
            <a:endParaRPr lang="es-PE" altLang="es-PE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76672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ELEMENTOS QUE INTERVIENEN EN EL PROCESO DE EVALUACIÓN DE IMPACTO AMBIENTAL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En el proceso de EIA se distinguen tres tipos de conceptos: </a:t>
            </a:r>
          </a:p>
          <a:p>
            <a:pPr algn="ctr"/>
            <a:endParaRPr lang="es-MX" sz="28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800" dirty="0"/>
              <a:t>elementos adyacentes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800" dirty="0"/>
              <a:t>elementos del proceso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2800" dirty="0"/>
              <a:t>elementos intrínsecos.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917979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62068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Elementos adyacentes a la EIA: </a:t>
            </a:r>
          </a:p>
          <a:p>
            <a:pPr algn="just"/>
            <a:r>
              <a:rPr lang="es-MX" dirty="0"/>
              <a:t>Son los elementos del medio ambiente que necesitamos precisar y contemplar en el proceso de evaluación. </a:t>
            </a:r>
          </a:p>
          <a:p>
            <a:pPr algn="just"/>
            <a:r>
              <a:rPr lang="es-MX" dirty="0"/>
              <a:t>Por ejemplo: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medio ambiente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desarrollo sostenible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los factores ambientales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el promotor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la autoridad competente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Otros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Desde el punto de vista de las personas que intervienen, </a:t>
            </a:r>
            <a:r>
              <a:rPr lang="es-MX" dirty="0" err="1"/>
              <a:t>Albergaria</a:t>
            </a:r>
            <a:r>
              <a:rPr lang="es-MX" dirty="0"/>
              <a:t> y </a:t>
            </a:r>
            <a:r>
              <a:rPr lang="es-MX" dirty="0" err="1"/>
              <a:t>Fidelis</a:t>
            </a:r>
            <a:r>
              <a:rPr lang="es-MX" dirty="0"/>
              <a:t> (2006) definen la EIA como: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“un proceso que contempla la opinión de agentes afectados a través de un período de consulta pública"</a:t>
            </a:r>
          </a:p>
        </p:txBody>
      </p:sp>
    </p:spTree>
    <p:extLst>
      <p:ext uri="{BB962C8B-B14F-4D97-AF65-F5344CB8AC3E}">
        <p14:creationId xmlns:p14="http://schemas.microsoft.com/office/powerpoint/2010/main" val="373419949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7667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Elementos del proceso de EIA</a:t>
            </a:r>
          </a:p>
          <a:p>
            <a:r>
              <a:rPr lang="es-MX" dirty="0"/>
              <a:t>Son elementos que forman parte de la EIA, pero que son apartados con entidad propia. </a:t>
            </a:r>
          </a:p>
          <a:p>
            <a:r>
              <a:rPr lang="es-MX" dirty="0"/>
              <a:t>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 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calidad y fragilidad ambiental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 extensión e importancia del impacto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Otros.</a:t>
            </a:r>
          </a:p>
          <a:p>
            <a:endParaRPr lang="es-MX" dirty="0"/>
          </a:p>
          <a:p>
            <a:r>
              <a:rPr lang="es-MX" b="1" dirty="0"/>
              <a:t>Elementos intrínsecos a la EIA: </a:t>
            </a:r>
          </a:p>
          <a:p>
            <a:r>
              <a:rPr lang="es-MX" dirty="0"/>
              <a:t>Son conceptos que pueden ser o no característicos del medio, pero que deben ser definidos y cuantificados para poderlos incorporar a la evaluación. Por ejemplo: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 EIA en sí misma,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 Evaluación Ambiental Estratégica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El Estudio de Impacto Ambiental,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 Declaración de Impacto Ambiental, entre otros.</a:t>
            </a:r>
          </a:p>
        </p:txBody>
      </p:sp>
    </p:spTree>
    <p:extLst>
      <p:ext uri="{BB962C8B-B14F-4D97-AF65-F5344CB8AC3E}">
        <p14:creationId xmlns:p14="http://schemas.microsoft.com/office/powerpoint/2010/main" val="89227728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4766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Factores ambientales</a:t>
            </a:r>
          </a:p>
          <a:p>
            <a:pPr algn="just"/>
            <a:r>
              <a:rPr lang="es-MX" dirty="0"/>
              <a:t>Como factores o parámetros ambientales se engloban los diversos componentes del medio ambiente entre los cuales se desarrolla la vida en la Tierra. </a:t>
            </a:r>
          </a:p>
          <a:p>
            <a:pPr algn="just"/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00006"/>
              </p:ext>
            </p:extLst>
          </p:nvPr>
        </p:nvGraphicFramePr>
        <p:xfrm>
          <a:off x="611560" y="1677006"/>
          <a:ext cx="7848872" cy="4704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1141395269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478978550"/>
                    </a:ext>
                  </a:extLst>
                </a:gridCol>
              </a:tblGrid>
              <a:tr h="336166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SUBSISTEMA FISICO O NATURAL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FACTOR AMBIENTAL</a:t>
                      </a: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836763050"/>
                  </a:ext>
                </a:extLst>
              </a:tr>
              <a:tr h="335166">
                <a:tc rowSpan="5">
                  <a:txBody>
                    <a:bodyPr/>
                    <a:lstStyle/>
                    <a:p>
                      <a:pPr marL="63500" algn="ctr">
                        <a:lnSpc>
                          <a:spcPts val="1155"/>
                        </a:lnSpc>
                        <a:spcBef>
                          <a:spcPts val="488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Medio </a:t>
                      </a:r>
                      <a:r>
                        <a:rPr lang="en-US" sz="1600" dirty="0" err="1">
                          <a:effectLst/>
                        </a:rPr>
                        <a:t>Inerte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4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·Clima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471719059"/>
                  </a:ext>
                </a:extLst>
              </a:tr>
              <a:tr h="335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 defTabSz="685800" rtl="0" eaLnBrk="1" latinLnBrk="0" hangingPunct="1">
                        <a:lnSpc>
                          <a:spcPts val="1145"/>
                        </a:lnSpc>
                        <a:spcAft>
                          <a:spcPts val="800"/>
                        </a:spcAft>
                      </a:pPr>
                      <a:r>
                        <a:rPr lang="es-MX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.Aire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25653933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·Suelo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72360784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4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Agua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56075381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ts val="113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Procesos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18610"/>
                  </a:ext>
                </a:extLst>
              </a:tr>
              <a:tr h="336166">
                <a:tc rowSpan="4">
                  <a:txBody>
                    <a:bodyPr/>
                    <a:lstStyle/>
                    <a:p>
                      <a:pPr marL="50800" algn="ctr">
                        <a:lnSpc>
                          <a:spcPts val="1180"/>
                        </a:lnSpc>
                        <a:spcBef>
                          <a:spcPts val="378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Medio Biótico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·Vegetación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811438821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Fauna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16709678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Procesos bióticos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171714529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 Ecosistemas especiales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96235926"/>
                  </a:ext>
                </a:extLst>
              </a:tr>
              <a:tr h="336166">
                <a:tc rowSpan="4">
                  <a:txBody>
                    <a:bodyPr/>
                    <a:lstStyle/>
                    <a:p>
                      <a:pPr marL="63500" algn="ctr">
                        <a:lnSpc>
                          <a:spcPts val="1255"/>
                        </a:lnSpc>
                        <a:spcBef>
                          <a:spcPts val="370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Medio Perceptual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·Paisaje intrínseco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962649873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6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·Intervisibilidad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566980535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·Componentes singulares del paisaje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132536608"/>
                  </a:ext>
                </a:extLst>
              </a:tr>
              <a:tr h="3361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Recursos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científicos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r>
                        <a:rPr lang="en-US" sz="1600" dirty="0" err="1">
                          <a:effectLst/>
                        </a:rPr>
                        <a:t>culturales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159276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24498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77083"/>
              </p:ext>
            </p:extLst>
          </p:nvPr>
        </p:nvGraphicFramePr>
        <p:xfrm>
          <a:off x="395536" y="404660"/>
          <a:ext cx="8280920" cy="5904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1459507063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1214247649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marL="63500" indent="200025"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SUBSITEMA SOCIOECONÓMICO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 AMBIENTAL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531320480"/>
                  </a:ext>
                </a:extLst>
              </a:tr>
              <a:tr h="492055">
                <a:tc rowSpan="4">
                  <a:txBody>
                    <a:bodyPr/>
                    <a:lstStyle/>
                    <a:p>
                      <a:pPr algn="ctr"/>
                      <a:r>
                        <a:rPr lang="es-MX" sz="2800" dirty="0"/>
                        <a:t>población</a:t>
                      </a:r>
                      <a:endParaRPr lang="en-US" sz="2800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Dinámica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poblacional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242225021"/>
                  </a:ext>
                </a:extLst>
              </a:tr>
              <a:tr h="49205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</a:rPr>
                        <a:t>Estructura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poblacional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34648256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9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Características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culturales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698535229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Densidad</a:t>
                      </a:r>
                      <a:r>
                        <a:rPr lang="en-US" sz="1600" dirty="0">
                          <a:effectLst/>
                        </a:rPr>
                        <a:t> de </a:t>
                      </a:r>
                      <a:r>
                        <a:rPr lang="en-US" sz="1600" dirty="0" err="1">
                          <a:effectLst/>
                        </a:rPr>
                        <a:t>población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074543349"/>
                  </a:ext>
                </a:extLst>
              </a:tr>
              <a:tr h="492055">
                <a:tc rowSpan="3">
                  <a:txBody>
                    <a:bodyPr/>
                    <a:lstStyle/>
                    <a:p>
                      <a:pPr marL="76200" algn="ctr">
                        <a:lnSpc>
                          <a:spcPts val="1275"/>
                        </a:lnSpc>
                        <a:spcBef>
                          <a:spcPts val="244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economÍa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2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Finanzas</a:t>
                      </a:r>
                      <a:r>
                        <a:rPr lang="en-US" sz="1600" dirty="0">
                          <a:effectLst/>
                        </a:rPr>
                        <a:t> y sector </a:t>
                      </a:r>
                      <a:r>
                        <a:rPr lang="en-US" sz="1600" dirty="0" err="1">
                          <a:effectLst/>
                        </a:rPr>
                        <a:t>público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218760665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Renta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688461168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97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Actividades</a:t>
                      </a:r>
                      <a:r>
                        <a:rPr lang="en-US" sz="1600" dirty="0">
                          <a:effectLst/>
                        </a:rPr>
                        <a:t> y </a:t>
                      </a:r>
                      <a:r>
                        <a:rPr lang="en-US" sz="1600" dirty="0" err="1">
                          <a:effectLst/>
                        </a:rPr>
                        <a:t>relaciones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económicas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755274419"/>
                  </a:ext>
                </a:extLst>
              </a:tr>
              <a:tr h="492055">
                <a:tc rowSpan="4">
                  <a:txBody>
                    <a:bodyPr/>
                    <a:lstStyle/>
                    <a:p>
                      <a:pPr marL="76200" algn="ctr">
                        <a:lnSpc>
                          <a:spcPts val="1275"/>
                        </a:lnSpc>
                        <a:spcBef>
                          <a:spcPts val="322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</a:rPr>
                        <a:t>usos</a:t>
                      </a:r>
                      <a:r>
                        <a:rPr lang="en-US" sz="2800" dirty="0">
                          <a:effectLst/>
                        </a:rPr>
                        <a:t> del </a:t>
                      </a:r>
                      <a:r>
                        <a:rPr lang="en-US" sz="2800" dirty="0" err="1">
                          <a:effectLst/>
                        </a:rPr>
                        <a:t>suelo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5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Recreativo</a:t>
                      </a:r>
                      <a:r>
                        <a:rPr lang="en-US" sz="1600" dirty="0">
                          <a:effectLst/>
                        </a:rPr>
                        <a:t> al </a:t>
                      </a:r>
                      <a:r>
                        <a:rPr lang="en-US" sz="1600" dirty="0" err="1">
                          <a:effectLst/>
                        </a:rPr>
                        <a:t>aire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libre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131568917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 </a:t>
                      </a:r>
                      <a:r>
                        <a:rPr lang="en-US" sz="1600" dirty="0" err="1">
                          <a:effectLst/>
                        </a:rPr>
                        <a:t>Productivo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347678602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</a:t>
                      </a:r>
                      <a:r>
                        <a:rPr lang="en-US" sz="1600" dirty="0" err="1">
                          <a:effectLst/>
                        </a:rPr>
                        <a:t>Conservación</a:t>
                      </a:r>
                      <a:r>
                        <a:rPr lang="en-US" sz="1600" dirty="0">
                          <a:effectLst/>
                        </a:rPr>
                        <a:t> de la </a:t>
                      </a:r>
                      <a:r>
                        <a:rPr lang="en-US" sz="1600" dirty="0" err="1">
                          <a:effectLst/>
                        </a:rPr>
                        <a:t>naturaleza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3692906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8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·Rural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501421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6082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7027"/>
              </p:ext>
            </p:extLst>
          </p:nvPr>
        </p:nvGraphicFramePr>
        <p:xfrm>
          <a:off x="539552" y="548676"/>
          <a:ext cx="8064896" cy="504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6741">
                  <a:extLst>
                    <a:ext uri="{9D8B030D-6E8A-4147-A177-3AD203B41FA5}">
                      <a16:colId xmlns:a16="http://schemas.microsoft.com/office/drawing/2014/main" val="314744847"/>
                    </a:ext>
                  </a:extLst>
                </a:gridCol>
                <a:gridCol w="3138155">
                  <a:extLst>
                    <a:ext uri="{9D8B030D-6E8A-4147-A177-3AD203B41FA5}">
                      <a16:colId xmlns:a16="http://schemas.microsoft.com/office/drawing/2014/main" val="4044091259"/>
                    </a:ext>
                  </a:extLst>
                </a:gridCol>
              </a:tblGrid>
              <a:tr h="56630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SUBSISTEMA DE NUCLEOS E INFRAESTRUCTURAS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FACTOR AMBIENTAL</a:t>
                      </a: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232126733"/>
                  </a:ext>
                </a:extLst>
              </a:tr>
              <a:tr h="1076428">
                <a:tc rowSpan="2">
                  <a:txBody>
                    <a:bodyPr/>
                    <a:lstStyle/>
                    <a:p>
                      <a:pPr marL="63500" algn="ctr">
                        <a:lnSpc>
                          <a:spcPts val="1275"/>
                        </a:lnSpc>
                        <a:spcBef>
                          <a:spcPts val="2205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Infraestructuras</a:t>
                      </a:r>
                      <a:r>
                        <a:rPr lang="en-US" sz="2000" dirty="0">
                          <a:effectLst/>
                        </a:rPr>
                        <a:t> y </a:t>
                      </a:r>
                      <a:r>
                        <a:rPr lang="en-US" sz="2000" dirty="0" err="1">
                          <a:effectLst/>
                        </a:rPr>
                        <a:t>servicios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12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Infraestructuras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varias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040262848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9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 </a:t>
                      </a:r>
                      <a:r>
                        <a:rPr lang="en-US" sz="2000" dirty="0" err="1">
                          <a:effectLst/>
                        </a:rPr>
                        <a:t>Equipamientos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634458515"/>
                  </a:ext>
                </a:extLst>
              </a:tr>
              <a:tr h="566305">
                <a:tc rowSpan="3">
                  <a:txBody>
                    <a:bodyPr/>
                    <a:lstStyle/>
                    <a:p>
                      <a:pPr marL="50800" algn="ctr">
                        <a:lnSpc>
                          <a:spcPts val="1275"/>
                        </a:lnSpc>
                        <a:spcBef>
                          <a:spcPts val="241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Estructura espacial de núcleos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Estructura</a:t>
                      </a:r>
                      <a:r>
                        <a:rPr lang="en-US" sz="2000" dirty="0">
                          <a:effectLst/>
                        </a:rPr>
                        <a:t> horizontal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26442890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1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 </a:t>
                      </a:r>
                      <a:r>
                        <a:rPr lang="en-US" sz="2000" dirty="0" err="1">
                          <a:effectLst/>
                        </a:rPr>
                        <a:t>Estructura</a:t>
                      </a:r>
                      <a:r>
                        <a:rPr lang="en-US" sz="2000" dirty="0">
                          <a:effectLst/>
                        </a:rPr>
                        <a:t> vertical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49748782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ts val="106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Interacciones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83603157"/>
                  </a:ext>
                </a:extLst>
              </a:tr>
              <a:tr h="566305">
                <a:tc rowSpan="2">
                  <a:txBody>
                    <a:bodyPr/>
                    <a:lstStyle/>
                    <a:p>
                      <a:pPr marL="63500"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Estructura urbana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1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Morfología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476871079"/>
                  </a:ext>
                </a:extLst>
              </a:tr>
              <a:tr h="5663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·</a:t>
                      </a:r>
                      <a:r>
                        <a:rPr lang="en-US" sz="2000" dirty="0" err="1">
                          <a:effectLst/>
                        </a:rPr>
                        <a:t>Planificación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urbanística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92016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952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1268760"/>
            <a:ext cx="85689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/>
              <a:t>IMPACTOS AMBIENTALES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just"/>
            <a:r>
              <a:rPr lang="es-MX" dirty="0"/>
              <a:t>Un impacto ambiental es todo efecto positivo o negativo que las actuaciones producen sobre los factores ambientales.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También se define como cualquier acción transformadora o cambio ocasionado directa o indirectamente por las actividades, productos o servicios de una organización en el medio ambiente, sea perjudicial o no. </a:t>
            </a:r>
          </a:p>
          <a:p>
            <a:pPr algn="just"/>
            <a:r>
              <a:rPr lang="es-MX" dirty="0"/>
              <a:t> </a:t>
            </a:r>
          </a:p>
          <a:p>
            <a:pPr algn="just"/>
            <a:r>
              <a:rPr lang="es-MX" dirty="0"/>
              <a:t>El impacto ambiental sirve para valorar las consecuencias que un determinado efecto tiene sobre el medio. </a:t>
            </a:r>
          </a:p>
          <a:p>
            <a:pPr algn="just"/>
            <a:r>
              <a:rPr lang="es-MX" dirty="0"/>
              <a:t>Se valora por la diferencia entre el estado que tendría el factor ambiental por cambio natural y el que previsiblemente tendrá cuando se lleve a cabo la actividad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32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1058</Words>
  <Application>Microsoft Office PowerPoint</Application>
  <PresentationFormat>Presentación en pantalla (4:3)</PresentationFormat>
  <Paragraphs>200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13</dc:title>
  <dc:creator>edususa</dc:creator>
  <cp:lastModifiedBy>Mauro Ferrarese</cp:lastModifiedBy>
  <cp:revision>79</cp:revision>
  <dcterms:created xsi:type="dcterms:W3CDTF">2011-03-26T15:40:30Z</dcterms:created>
  <dcterms:modified xsi:type="dcterms:W3CDTF">2024-06-04T18:45:57Z</dcterms:modified>
</cp:coreProperties>
</file>