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34855-6854-4798-A49E-2B4B93483A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Resumen sociología 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012CFD-DD5C-4832-844A-A4C438DAE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Unidad 1, 2 y 3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8890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B6D15-DADF-466B-A85C-7DAE957E7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 unidad 3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A54191-F645-4911-91B2-936989F03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40" y="1961322"/>
            <a:ext cx="10200860" cy="43480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AR" dirty="0"/>
              <a:t>- </a:t>
            </a:r>
            <a:r>
              <a:rPr lang="es-AR" dirty="0" err="1"/>
              <a:t>Anzieu</a:t>
            </a:r>
            <a:r>
              <a:rPr lang="es-AR" dirty="0"/>
              <a:t>, D. “La dinámica de los grupos pequeños”. </a:t>
            </a:r>
            <a:r>
              <a:rPr lang="es-AR" dirty="0">
                <a:solidFill>
                  <a:srgbClr val="C00000"/>
                </a:solidFill>
              </a:rPr>
              <a:t>Cap. 1. </a:t>
            </a:r>
          </a:p>
          <a:p>
            <a:pPr>
              <a:lnSpc>
                <a:spcPct val="150000"/>
              </a:lnSpc>
            </a:pPr>
            <a:r>
              <a:rPr lang="es-AR" dirty="0"/>
              <a:t>- Chiavenato, A.  “Introducción a la teoría general de la administración”. </a:t>
            </a:r>
            <a:r>
              <a:rPr lang="es-AR" dirty="0">
                <a:solidFill>
                  <a:srgbClr val="C00000"/>
                </a:solidFill>
              </a:rPr>
              <a:t>Parte 1 a 4.</a:t>
            </a:r>
          </a:p>
          <a:p>
            <a:pPr>
              <a:lnSpc>
                <a:spcPct val="150000"/>
              </a:lnSpc>
            </a:pPr>
            <a:r>
              <a:rPr lang="es-AR" dirty="0"/>
              <a:t>- Robbins y </a:t>
            </a:r>
            <a:r>
              <a:rPr lang="es-AR" dirty="0" err="1"/>
              <a:t>Judge</a:t>
            </a:r>
            <a:r>
              <a:rPr lang="es-AR" dirty="0"/>
              <a:t>, “Comportamiento organizacional”. </a:t>
            </a:r>
            <a:r>
              <a:rPr lang="es-AR" dirty="0">
                <a:solidFill>
                  <a:srgbClr val="C00000"/>
                </a:solidFill>
              </a:rPr>
              <a:t>cap. 9 sobre los grupos. </a:t>
            </a:r>
          </a:p>
          <a:p>
            <a:pPr>
              <a:lnSpc>
                <a:spcPct val="150000"/>
              </a:lnSpc>
            </a:pPr>
            <a:r>
              <a:rPr lang="es-AR" dirty="0">
                <a:solidFill>
                  <a:srgbClr val="C00000"/>
                </a:solidFill>
              </a:rPr>
              <a:t>- Ficha cátedra (Word)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59554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C68568-D45C-4B66-91A3-52ED8D744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Temas principales unidad 1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3D9399-FD81-4C45-B718-B06BECA90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2084831"/>
            <a:ext cx="11131826" cy="438222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sz="2400" dirty="0">
                <a:solidFill>
                  <a:srgbClr val="C00000"/>
                </a:solidFill>
              </a:rPr>
              <a:t>INTRODUCCIÓN A LA SOCIOLOGÍA COMO DISCIPLINA CIENTÍFICA.</a:t>
            </a:r>
          </a:p>
          <a:p>
            <a:pPr marL="91440" marR="0" lvl="0" indent="-9144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C66951"/>
              </a:buClr>
              <a:buSzPct val="100000"/>
              <a:buFont typeface="Tw Cen MT" panose="020B0602020104020603" pitchFamily="34" charset="0"/>
              <a:buChar char=" "/>
              <a:tabLst/>
              <a:defRPr/>
            </a:pPr>
            <a:r>
              <a:rPr kumimoji="0" lang="es-A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Surgimiento del pensamiento sociológico en el marco de las ciencias sociales.</a:t>
            </a:r>
          </a:p>
          <a:p>
            <a:pPr marL="91440" marR="0" lvl="0" indent="-9144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C66951"/>
              </a:buClr>
              <a:buSzPct val="100000"/>
              <a:buFont typeface="Tw Cen MT" panose="020B0602020104020603" pitchFamily="34" charset="0"/>
              <a:buChar char=" "/>
              <a:tabLst/>
              <a:defRPr/>
            </a:pPr>
            <a:r>
              <a:rPr kumimoji="0" lang="es-A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Objeto de estudio de la sociología. Principales conceptualizaciones. </a:t>
            </a:r>
            <a:endParaRPr lang="es-AR" sz="24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s-AR" sz="2400" dirty="0"/>
              <a:t>Las revoluciones: revolución industrial y revolución francesa. </a:t>
            </a:r>
          </a:p>
          <a:p>
            <a:pPr>
              <a:lnSpc>
                <a:spcPct val="150000"/>
              </a:lnSpc>
            </a:pPr>
            <a:r>
              <a:rPr lang="es-AR" sz="2400" dirty="0"/>
              <a:t>La modernidad, características y particularidades.</a:t>
            </a:r>
          </a:p>
          <a:p>
            <a:pPr>
              <a:lnSpc>
                <a:spcPct val="150000"/>
              </a:lnSpc>
            </a:pPr>
            <a:r>
              <a:rPr lang="es-AR" sz="2400" dirty="0"/>
              <a:t>Paradigma de la complejidad.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97927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5B207-F83E-482E-91D6-58BD7A6E1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 unidad 1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66DBB4-66B8-41B9-9711-825FB8E3A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09" y="1934817"/>
            <a:ext cx="11171582" cy="482379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s-AR" dirty="0"/>
              <a:t>-Zygmunt Bauman, “Pensando sociológicamente”, </a:t>
            </a:r>
            <a:r>
              <a:rPr lang="es-AR" dirty="0">
                <a:solidFill>
                  <a:srgbClr val="C00000"/>
                </a:solidFill>
              </a:rPr>
              <a:t>capítulo: “Sociología, ¿Para qué?”</a:t>
            </a:r>
          </a:p>
          <a:p>
            <a:pPr>
              <a:lnSpc>
                <a:spcPct val="150000"/>
              </a:lnSpc>
            </a:pPr>
            <a:r>
              <a:rPr lang="es-AR" dirty="0"/>
              <a:t>-Zygmunt Bauman, “Modernidad líquida”, </a:t>
            </a:r>
            <a:r>
              <a:rPr lang="es-AR" dirty="0">
                <a:solidFill>
                  <a:srgbClr val="C00000"/>
                </a:solidFill>
              </a:rPr>
              <a:t>Prólogo. (el que quiera profundizar en cada tema del prólogo, vean unidad 1, 2 y 3)</a:t>
            </a:r>
          </a:p>
          <a:p>
            <a:pPr>
              <a:lnSpc>
                <a:spcPct val="150000"/>
              </a:lnSpc>
            </a:pPr>
            <a:r>
              <a:rPr lang="es-AR" dirty="0"/>
              <a:t>-Robert Nisbet, “La formación del pensamiento sociológico 1”, </a:t>
            </a:r>
            <a:r>
              <a:rPr lang="es-AR" dirty="0">
                <a:solidFill>
                  <a:srgbClr val="C00000"/>
                </a:solidFill>
              </a:rPr>
              <a:t>cap. 1 y 2.</a:t>
            </a:r>
          </a:p>
          <a:p>
            <a:pPr>
              <a:lnSpc>
                <a:spcPct val="150000"/>
              </a:lnSpc>
            </a:pPr>
            <a:r>
              <a:rPr lang="es-AR" dirty="0"/>
              <a:t>-Bianchi, “Historia social del mundo occidental</a:t>
            </a:r>
            <a:r>
              <a:rPr lang="es-AR" dirty="0">
                <a:solidFill>
                  <a:srgbClr val="C00000"/>
                </a:solidFill>
              </a:rPr>
              <a:t>”, cap. 3.</a:t>
            </a:r>
          </a:p>
          <a:p>
            <a:pPr>
              <a:lnSpc>
                <a:spcPct val="150000"/>
              </a:lnSpc>
            </a:pPr>
            <a:r>
              <a:rPr lang="es-AR" dirty="0"/>
              <a:t>Un nuevo marco para orientar respuestas a las dinámicas sociales: el paradigma de la complejidad. </a:t>
            </a:r>
            <a:r>
              <a:rPr lang="es-AR" dirty="0" err="1"/>
              <a:t>Bonil</a:t>
            </a:r>
            <a:r>
              <a:rPr lang="es-AR" dirty="0"/>
              <a:t>, J.; </a:t>
            </a:r>
            <a:r>
              <a:rPr lang="es-AR" dirty="0" err="1"/>
              <a:t>Sanmartí</a:t>
            </a:r>
            <a:r>
              <a:rPr lang="es-AR" dirty="0"/>
              <a:t>, N.; Tomás, C.; Pujol, </a:t>
            </a:r>
            <a:r>
              <a:rPr lang="es-AR" dirty="0" err="1"/>
              <a:t>RM</a:t>
            </a:r>
            <a:r>
              <a:rPr lang="es-AR" dirty="0"/>
              <a:t>. Investigación en la escuela </a:t>
            </a:r>
            <a:r>
              <a:rPr lang="es-AR" dirty="0" err="1"/>
              <a:t>nº</a:t>
            </a:r>
            <a:r>
              <a:rPr lang="es-AR" dirty="0"/>
              <a:t> 53, 2004.</a:t>
            </a:r>
          </a:p>
          <a:p>
            <a:pPr>
              <a:lnSpc>
                <a:spcPct val="150000"/>
              </a:lnSpc>
            </a:pPr>
            <a:r>
              <a:rPr lang="es-AR" dirty="0">
                <a:solidFill>
                  <a:srgbClr val="C00000"/>
                </a:solidFill>
              </a:rPr>
              <a:t>Complementario: </a:t>
            </a:r>
            <a:r>
              <a:rPr lang="es-AR" dirty="0"/>
              <a:t>Hanna Arendt, “La condición humana”, prólogo y cap. 1.</a:t>
            </a:r>
          </a:p>
          <a:p>
            <a:pPr>
              <a:lnSpc>
                <a:spcPct val="150000"/>
              </a:lnSpc>
            </a:pPr>
            <a:r>
              <a:rPr lang="es-AR" dirty="0" err="1"/>
              <a:t>Guiddens</a:t>
            </a:r>
            <a:r>
              <a:rPr lang="es-AR" dirty="0"/>
              <a:t>, A. (1990) “Consecuencias de la modernidad”. Sección 1.</a:t>
            </a:r>
          </a:p>
          <a:p>
            <a:pPr>
              <a:lnSpc>
                <a:spcPct val="150000"/>
              </a:lnSpc>
            </a:pP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0635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4ED25-5178-4E81-B957-EA1E352C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Unidad 2: teorías sociológicas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6AEE38-A7BE-43BD-AED3-6255B5455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630018"/>
            <a:ext cx="11648660" cy="5075582"/>
          </a:xfrm>
        </p:spPr>
        <p:txBody>
          <a:bodyPr>
            <a:normAutofit/>
          </a:bodyPr>
          <a:lstStyle/>
          <a:p>
            <a:endParaRPr lang="es-AR" dirty="0"/>
          </a:p>
          <a:p>
            <a:r>
              <a:rPr lang="es-AR" dirty="0"/>
              <a:t>1- TEORÍAS CLÁSICAS.</a:t>
            </a:r>
          </a:p>
          <a:p>
            <a:r>
              <a:rPr lang="es-AR" b="1" dirty="0">
                <a:solidFill>
                  <a:srgbClr val="C00000"/>
                </a:solidFill>
              </a:rPr>
              <a:t>Karl Marx: </a:t>
            </a:r>
            <a:r>
              <a:rPr lang="es-AR" dirty="0"/>
              <a:t>Trabajo y división social del trabajo;</a:t>
            </a:r>
          </a:p>
          <a:p>
            <a:r>
              <a:rPr lang="es-AR" dirty="0"/>
              <a:t>Relaciones de producción. Explotación de la fuerza de trabajo como mercancía, alienación del trabajo. </a:t>
            </a:r>
          </a:p>
          <a:p>
            <a:r>
              <a:rPr lang="es-AR" dirty="0"/>
              <a:t>Relación infraestructura- superestructura.</a:t>
            </a:r>
          </a:p>
          <a:p>
            <a:r>
              <a:rPr lang="es-AR" dirty="0"/>
              <a:t>Método: materialismo dialéctico. </a:t>
            </a:r>
          </a:p>
          <a:p>
            <a:r>
              <a:rPr lang="es-AR" b="1" dirty="0">
                <a:solidFill>
                  <a:srgbClr val="C00000"/>
                </a:solidFill>
              </a:rPr>
              <a:t>Emile Durkheim: </a:t>
            </a:r>
            <a:r>
              <a:rPr lang="es-AR" dirty="0"/>
              <a:t>la sociología como ciencia objetiva. </a:t>
            </a:r>
          </a:p>
          <a:p>
            <a:r>
              <a:rPr lang="es-AR" dirty="0"/>
              <a:t>Caracterización de los hechos sociales. Método y reglas para la explicación de los hechos sociales.</a:t>
            </a:r>
          </a:p>
          <a:p>
            <a:r>
              <a:rPr lang="es-AR" dirty="0"/>
              <a:t>La división del trabajo: lazos de solidaridad. </a:t>
            </a:r>
          </a:p>
          <a:p>
            <a:r>
              <a:rPr lang="es-AR" dirty="0"/>
              <a:t>Conciencia colectiva e individual. Anomia.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31686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EED26-EF6F-40F1-B7D2-06DD7FFCB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clásicas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BEE39C-9E73-48D4-AD9C-DCACBB5B9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10" y="1789043"/>
            <a:ext cx="11383616" cy="4876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dirty="0"/>
              <a:t>Método: hipotético-deductivo; Funcionalismo-estructuralismo. 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rgbClr val="C00000"/>
                </a:solidFill>
              </a:rPr>
              <a:t>Max Weber: </a:t>
            </a:r>
            <a:r>
              <a:rPr lang="es-AR" dirty="0"/>
              <a:t>la sociología comprensiva. (hermenéutica)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 Los tipos ideales de acción social.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 Tipos de dominación: dinámicas y legitimidad.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 Método: idealista-antipositivista. 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rgbClr val="C00000"/>
                </a:solidFill>
              </a:rPr>
              <a:t>Antonio Gramsci: </a:t>
            </a:r>
            <a:r>
              <a:rPr lang="es-AR" dirty="0" err="1"/>
              <a:t>Neomarxismo</a:t>
            </a:r>
            <a:r>
              <a:rPr lang="es-AR" dirty="0"/>
              <a:t>. Criticas. </a:t>
            </a:r>
          </a:p>
          <a:p>
            <a:pPr>
              <a:lnSpc>
                <a:spcPct val="150000"/>
              </a:lnSpc>
            </a:pPr>
            <a:r>
              <a:rPr lang="es-AR" dirty="0"/>
              <a:t>Hegemonía Estructura- superestructura. Método: materialismo histórico. </a:t>
            </a:r>
          </a:p>
          <a:p>
            <a:pPr>
              <a:lnSpc>
                <a:spcPct val="150000"/>
              </a:lnSpc>
            </a:pP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93201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7E5D7-19B3-4826-8A29-212FED6D4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contemporáneas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60A426-A7E6-4E05-B41C-7B3CE7F05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1868557"/>
            <a:ext cx="11145077" cy="498944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AR" b="1" dirty="0">
                <a:solidFill>
                  <a:srgbClr val="C00000"/>
                </a:solidFill>
              </a:rPr>
              <a:t>Pierre Bourdieu: </a:t>
            </a:r>
            <a:r>
              <a:rPr lang="es-AR" dirty="0"/>
              <a:t>Espacio social y teoría de campo.</a:t>
            </a:r>
          </a:p>
          <a:p>
            <a:pPr>
              <a:lnSpc>
                <a:spcPct val="150000"/>
              </a:lnSpc>
            </a:pPr>
            <a:r>
              <a:rPr lang="es-AR" dirty="0"/>
              <a:t>Tipos de capital; Concepto de “</a:t>
            </a:r>
            <a:r>
              <a:rPr lang="es-AR" dirty="0" err="1"/>
              <a:t>Habitus</a:t>
            </a:r>
            <a:r>
              <a:rPr lang="es-AR" dirty="0"/>
              <a:t>”. </a:t>
            </a:r>
          </a:p>
          <a:p>
            <a:pPr>
              <a:lnSpc>
                <a:spcPct val="150000"/>
              </a:lnSpc>
            </a:pPr>
            <a:r>
              <a:rPr lang="es-AR" dirty="0"/>
              <a:t>Poder simbólico y violencia simbólica en la construcción de la realidad. </a:t>
            </a:r>
          </a:p>
          <a:p>
            <a:pPr>
              <a:lnSpc>
                <a:spcPct val="150000"/>
              </a:lnSpc>
            </a:pPr>
            <a:r>
              <a:rPr lang="es-AR" dirty="0"/>
              <a:t>Método: constructivismo-estructuralismo (hermenéutica)  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rgbClr val="C00000"/>
                </a:solidFill>
              </a:rPr>
              <a:t>Talcott Parsons: </a:t>
            </a:r>
            <a:r>
              <a:rPr lang="es-AR" dirty="0"/>
              <a:t>el paradigma estructuralismo- funcionalismo. </a:t>
            </a:r>
          </a:p>
          <a:p>
            <a:pPr>
              <a:lnSpc>
                <a:spcPct val="150000"/>
              </a:lnSpc>
            </a:pPr>
            <a:r>
              <a:rPr lang="es-AR" dirty="0"/>
              <a:t>Teoría de la acción social. La sociedad como sistema ordenado y equilibrado: sistema general de acción y sus subsistemas.</a:t>
            </a:r>
          </a:p>
          <a:p>
            <a:pPr>
              <a:lnSpc>
                <a:spcPct val="150000"/>
              </a:lnSpc>
            </a:pPr>
            <a:r>
              <a:rPr lang="es-AR" dirty="0"/>
              <a:t>Los componentes del sistema social.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43687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089CB-E0C7-479F-92EF-1A3D7F3EF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Teorías contemporáneas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C2B40F-D0D1-4D8B-B3EC-3CBE7718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s-MX" b="1" dirty="0">
                <a:solidFill>
                  <a:srgbClr val="FF0000"/>
                </a:solidFill>
              </a:rPr>
              <a:t>Ervin Goffman</a:t>
            </a:r>
            <a:r>
              <a:rPr lang="es-MX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s-MX" sz="2400" dirty="0"/>
              <a:t>Microsociología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Interaccionismo simbólico (no para él)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Metáfora teatral</a:t>
            </a:r>
          </a:p>
          <a:p>
            <a:pPr>
              <a:lnSpc>
                <a:spcPct val="150000"/>
              </a:lnSpc>
            </a:pPr>
            <a:r>
              <a:rPr lang="es-MX" sz="2400" dirty="0" err="1"/>
              <a:t>Self</a:t>
            </a:r>
            <a:endParaRPr lang="es-MX" sz="2400" dirty="0"/>
          </a:p>
          <a:p>
            <a:pPr>
              <a:lnSpc>
                <a:spcPct val="150000"/>
              </a:lnSpc>
            </a:pPr>
            <a:r>
              <a:rPr lang="es-MX" sz="2400" dirty="0"/>
              <a:t>Instituciones totales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Construccionismo social</a:t>
            </a:r>
          </a:p>
          <a:p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04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94CFA2-9008-4C3C-AECE-DE1BF25B3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11062"/>
          </a:xfrm>
        </p:spPr>
        <p:txBody>
          <a:bodyPr/>
          <a:lstStyle/>
          <a:p>
            <a:r>
              <a:rPr lang="es-MX" dirty="0"/>
              <a:t>Bibliografía unidad 2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0DE019-ED9D-4170-AAEF-04AD718A3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1563757"/>
            <a:ext cx="11661913" cy="511533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AR" dirty="0"/>
              <a:t>- Durkheim Emile (2007), “La división del trabajo social”. </a:t>
            </a:r>
            <a:r>
              <a:rPr lang="es-AR" dirty="0">
                <a:solidFill>
                  <a:srgbClr val="C00000"/>
                </a:solidFill>
              </a:rPr>
              <a:t>Prólogo y capítulo 1.</a:t>
            </a:r>
          </a:p>
          <a:p>
            <a:pPr>
              <a:lnSpc>
                <a:spcPct val="150000"/>
              </a:lnSpc>
            </a:pPr>
            <a:r>
              <a:rPr lang="es-AR" dirty="0"/>
              <a:t>- Durkheim: “las reglas del método sociológico”. </a:t>
            </a:r>
            <a:r>
              <a:rPr lang="es-AR" dirty="0">
                <a:solidFill>
                  <a:srgbClr val="C00000"/>
                </a:solidFill>
              </a:rPr>
              <a:t>Cap. 1</a:t>
            </a:r>
          </a:p>
          <a:p>
            <a:pPr>
              <a:lnSpc>
                <a:spcPct val="150000"/>
              </a:lnSpc>
            </a:pPr>
            <a:r>
              <a:rPr lang="es-AR" dirty="0"/>
              <a:t>- </a:t>
            </a:r>
            <a:r>
              <a:rPr lang="es-AR" dirty="0" err="1"/>
              <a:t>Von</a:t>
            </a:r>
            <a:r>
              <a:rPr lang="es-AR" dirty="0"/>
              <a:t> </a:t>
            </a:r>
            <a:r>
              <a:rPr lang="es-AR" dirty="0" err="1"/>
              <a:t>Sprecher</a:t>
            </a:r>
            <a:r>
              <a:rPr lang="es-AR" dirty="0"/>
              <a:t>, R. “Teorías sociológicas”, Introducción a los clásicos. 4ta edición, Brujas Ed. Todo el libro, pero de acá sacamos material sobre los sociólogos: </a:t>
            </a:r>
            <a:r>
              <a:rPr lang="es-AR" dirty="0">
                <a:solidFill>
                  <a:srgbClr val="C00000"/>
                </a:solidFill>
              </a:rPr>
              <a:t>Marx, Durkheim, Weber y </a:t>
            </a:r>
            <a:r>
              <a:rPr lang="es-AR" dirty="0" err="1">
                <a:solidFill>
                  <a:srgbClr val="C00000"/>
                </a:solidFill>
              </a:rPr>
              <a:t>Gramcsi</a:t>
            </a:r>
            <a:r>
              <a:rPr lang="es-AR" dirty="0">
                <a:solidFill>
                  <a:srgbClr val="C00000"/>
                </a:solidFill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s-AR" dirty="0"/>
              <a:t>- Talcott Parsons, Teoría de la acción social </a:t>
            </a:r>
            <a:r>
              <a:rPr lang="es-AR" dirty="0">
                <a:solidFill>
                  <a:srgbClr val="C00000"/>
                </a:solidFill>
              </a:rPr>
              <a:t>(2 fichas en Word) y “el sistema social”.</a:t>
            </a:r>
          </a:p>
          <a:p>
            <a:pPr>
              <a:lnSpc>
                <a:spcPct val="150000"/>
              </a:lnSpc>
            </a:pPr>
            <a:r>
              <a:rPr lang="es-AR" dirty="0"/>
              <a:t>- “Bourdieu para principiantes”.</a:t>
            </a:r>
          </a:p>
          <a:p>
            <a:pPr>
              <a:lnSpc>
                <a:spcPct val="150000"/>
              </a:lnSpc>
            </a:pPr>
            <a:r>
              <a:rPr lang="es-AR" dirty="0"/>
              <a:t>- Gramsci para principiantes”.</a:t>
            </a:r>
          </a:p>
          <a:p>
            <a:pPr>
              <a:lnSpc>
                <a:spcPct val="150000"/>
              </a:lnSpc>
            </a:pPr>
            <a:r>
              <a:rPr lang="es-AR" dirty="0">
                <a:solidFill>
                  <a:srgbClr val="C00000"/>
                </a:solidFill>
              </a:rPr>
              <a:t>Trabajos prácticos sobre sociólogos. </a:t>
            </a:r>
          </a:p>
        </p:txBody>
      </p:sp>
    </p:spTree>
    <p:extLst>
      <p:ext uri="{BB962C8B-B14F-4D97-AF65-F5344CB8AC3E}">
        <p14:creationId xmlns:p14="http://schemas.microsoft.com/office/powerpoint/2010/main" val="3556847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AAF249-58A3-4134-BDFF-281E8306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5775"/>
          </a:xfrm>
        </p:spPr>
        <p:txBody>
          <a:bodyPr/>
          <a:lstStyle/>
          <a:p>
            <a:r>
              <a:rPr lang="es-MX" dirty="0"/>
              <a:t>Unidad 3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3E56DA-7142-4DCA-B836-47EC3B554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656523"/>
            <a:ext cx="11635408" cy="507558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dirty="0">
                <a:solidFill>
                  <a:srgbClr val="C00000"/>
                </a:solidFill>
              </a:rPr>
              <a:t>DINÁMICA DE LOS GRUPOS HUMANOS Y LAS RELACIONES SOCIALES.</a:t>
            </a:r>
          </a:p>
          <a:p>
            <a:pPr>
              <a:lnSpc>
                <a:spcPct val="150000"/>
              </a:lnSpc>
            </a:pPr>
            <a:r>
              <a:rPr lang="es-AR" dirty="0"/>
              <a:t>Diferentes tipos de grupos y sus características. Propiedades. </a:t>
            </a:r>
          </a:p>
          <a:p>
            <a:pPr>
              <a:lnSpc>
                <a:spcPct val="150000"/>
              </a:lnSpc>
            </a:pPr>
            <a:r>
              <a:rPr lang="es-AR" dirty="0"/>
              <a:t>Primarios, secundarios, bandas, muchedumbres, agrupamientos; formales, informales, de interés, amistosos, Ejemplos.</a:t>
            </a:r>
          </a:p>
          <a:p>
            <a:pPr>
              <a:lnSpc>
                <a:spcPct val="150000"/>
              </a:lnSpc>
            </a:pPr>
            <a:r>
              <a:rPr lang="es-AR" dirty="0"/>
              <a:t>¿Por qué las personas se unen a grupos?</a:t>
            </a:r>
          </a:p>
          <a:p>
            <a:pPr>
              <a:lnSpc>
                <a:spcPct val="150000"/>
              </a:lnSpc>
            </a:pPr>
            <a:r>
              <a:rPr lang="es-AR" dirty="0"/>
              <a:t>Dinámica de grupos. </a:t>
            </a:r>
          </a:p>
          <a:p>
            <a:pPr>
              <a:lnSpc>
                <a:spcPct val="150000"/>
              </a:lnSpc>
            </a:pPr>
            <a:r>
              <a:rPr lang="es-AR" dirty="0"/>
              <a:t>Aportes de la teoría de la administración de Elton Mayo. Experimento de Hawthorne. Conclusiones. Humanización del trabajo.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574350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244</TotalTime>
  <Words>709</Words>
  <Application>Microsoft Office PowerPoint</Application>
  <PresentationFormat>Panorámica</PresentationFormat>
  <Paragraphs>71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Integral</vt:lpstr>
      <vt:lpstr>Resumen sociología </vt:lpstr>
      <vt:lpstr>Temas principales unidad 1</vt:lpstr>
      <vt:lpstr>Bibliografía unidad 1</vt:lpstr>
      <vt:lpstr>Unidad 2: teorías sociológicas</vt:lpstr>
      <vt:lpstr>Teorías clásicas</vt:lpstr>
      <vt:lpstr>Teorías contemporáneas </vt:lpstr>
      <vt:lpstr>Teorías contemporáneas </vt:lpstr>
      <vt:lpstr>Bibliografía unidad 2</vt:lpstr>
      <vt:lpstr>Unidad 3</vt:lpstr>
      <vt:lpstr>Bibliografía unidad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Resumen sociología </dc:title>
  <dc:creator>Usuario</dc:creator>
  <cp:lastModifiedBy>joaquin11delosreyes@gmail.com</cp:lastModifiedBy>
  <cp:revision>2</cp:revision>
  <dcterms:created xsi:type="dcterms:W3CDTF">2024-06-03T14:30:12Z</dcterms:created>
  <dcterms:modified xsi:type="dcterms:W3CDTF">2025-05-05T19:18:11Z</dcterms:modified>
</cp:coreProperties>
</file>