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9" r:id="rId2"/>
    <p:sldId id="256" r:id="rId3"/>
    <p:sldId id="263" r:id="rId4"/>
    <p:sldId id="257" r:id="rId5"/>
    <p:sldId id="258" r:id="rId6"/>
    <p:sldId id="260" r:id="rId7"/>
    <p:sldId id="262" r:id="rId8"/>
    <p:sldId id="261" r:id="rId9"/>
    <p:sldId id="264" r:id="rId10"/>
    <p:sldId id="267" r:id="rId11"/>
    <p:sldId id="266" r:id="rId12"/>
    <p:sldId id="268" r:id="rId13"/>
    <p:sldId id="269" r:id="rId14"/>
    <p:sldId id="270" r:id="rId15"/>
    <p:sldId id="271" r:id="rId16"/>
    <p:sldId id="265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5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022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425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251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8141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6250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6801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9448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983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24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342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57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548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977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84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95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447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4AF26-0520-4A21-B8CA-62E945B65DF3}" type="datetimeFigureOut">
              <a:rPr lang="es-MX" smtClean="0"/>
              <a:t>21/04/2021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2E84F1D-6EC9-4771-AE38-C7F3866B5D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761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8529" y="1997839"/>
            <a:ext cx="886161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Unidad 1.2 </a:t>
            </a:r>
          </a:p>
          <a:p>
            <a:pPr algn="ctr"/>
            <a:r>
              <a:rPr lang="es-AR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</a:t>
            </a:r>
            <a:r>
              <a:rPr lang="es-AR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FACTOR HUMANO</a:t>
            </a:r>
            <a:endParaRPr lang="es-MX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endParaRPr lang="es-MX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686799" y="5163671"/>
            <a:ext cx="36710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LUCIANA PARUZZO</a:t>
            </a:r>
          </a:p>
          <a:p>
            <a:r>
              <a:rPr lang="es-MX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Relaciones Humanas II 2021</a:t>
            </a:r>
          </a:p>
          <a:p>
            <a:r>
              <a:rPr lang="es-MX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T.S.S.H.T.</a:t>
            </a:r>
          </a:p>
          <a:p>
            <a:r>
              <a:rPr lang="es-MX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U.T.N.</a:t>
            </a:r>
          </a:p>
        </p:txBody>
      </p:sp>
    </p:spTree>
    <p:extLst>
      <p:ext uri="{BB962C8B-B14F-4D97-AF65-F5344CB8AC3E}">
        <p14:creationId xmlns:p14="http://schemas.microsoft.com/office/powerpoint/2010/main" val="175562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86854" y="791570"/>
            <a:ext cx="967626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4400" dirty="0" smtClean="0">
                <a:sym typeface="Wingdings" panose="05000000000000000000" pitchFamily="2" charset="2"/>
              </a:rPr>
              <a:t>Nuevas necesidades:</a:t>
            </a:r>
          </a:p>
          <a:p>
            <a:pPr algn="just"/>
            <a:r>
              <a:rPr lang="es-AR" sz="3600" dirty="0"/>
              <a:t>Los cambios sociales y tecnológicos exigen un cambio de </a:t>
            </a:r>
            <a:r>
              <a:rPr lang="es-AR" sz="3600" dirty="0" smtClean="0"/>
              <a:t>pensamiento.</a:t>
            </a:r>
            <a:endParaRPr lang="es-AR" sz="3600" dirty="0" smtClean="0">
              <a:sym typeface="Wingdings" panose="05000000000000000000" pitchFamily="2" charset="2"/>
            </a:endParaRPr>
          </a:p>
          <a:p>
            <a:pPr algn="just"/>
            <a:endParaRPr lang="es-AR" sz="2800" dirty="0" smtClean="0"/>
          </a:p>
          <a:p>
            <a:pPr algn="just"/>
            <a:r>
              <a:rPr lang="es-AR" sz="2800" dirty="0" smtClean="0"/>
              <a:t>Aparece la necesidad </a:t>
            </a:r>
            <a:r>
              <a:rPr lang="es-AR" sz="2800" dirty="0"/>
              <a:t>de los sistemas de producción de crear una </a:t>
            </a:r>
            <a:r>
              <a:rPr lang="es-AR" sz="2800" b="1" dirty="0"/>
              <a:t>situación de aprendizaje permanente</a:t>
            </a:r>
            <a:r>
              <a:rPr lang="es-AR" sz="2800" dirty="0"/>
              <a:t>, que permite demostrar que </a:t>
            </a:r>
            <a:r>
              <a:rPr lang="es-AR" sz="2800" b="1" u="sng" dirty="0"/>
              <a:t>el verdadero valor de las personas para la organización, está en sus conocimientos y experiencias.</a:t>
            </a:r>
            <a:endParaRPr lang="es-MX" sz="2800" b="1" u="sng" dirty="0"/>
          </a:p>
          <a:p>
            <a:pPr algn="just"/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80097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8576" y="338913"/>
            <a:ext cx="10784541" cy="526297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CAPITAL HUMANO </a:t>
            </a:r>
            <a:r>
              <a:rPr lang="es-AR" sz="3200" dirty="0" smtClean="0">
                <a:sym typeface="Wingdings" panose="05000000000000000000" pitchFamily="2" charset="2"/>
              </a:rPr>
              <a:t></a:t>
            </a:r>
            <a:r>
              <a:rPr lang="es-AR" sz="3200" dirty="0" smtClean="0"/>
              <a:t> </a:t>
            </a:r>
            <a:r>
              <a:rPr lang="es-AR" sz="2800" dirty="0"/>
              <a:t>idea del </a:t>
            </a:r>
            <a:r>
              <a:rPr lang="es-AR" sz="2800" b="1" dirty="0"/>
              <a:t>hombre que se auto realiza</a:t>
            </a:r>
            <a:r>
              <a:rPr lang="es-AR" sz="2800" dirty="0"/>
              <a:t>: busca poder desplegar sus capacidades en el </a:t>
            </a:r>
            <a:r>
              <a:rPr lang="es-AR" sz="2800" dirty="0" smtClean="0"/>
              <a:t>trabajo. </a:t>
            </a:r>
            <a:r>
              <a:rPr lang="es-AR" sz="2800" dirty="0"/>
              <a:t>La persona desea cierto grado de autonomía en su actividad</a:t>
            </a:r>
            <a:r>
              <a:rPr lang="es-AR" sz="2800" dirty="0" smtClean="0"/>
              <a:t>.</a:t>
            </a:r>
          </a:p>
          <a:p>
            <a:endParaRPr lang="es-AR" sz="3200" dirty="0" smtClean="0"/>
          </a:p>
          <a:p>
            <a:pPr marL="457200" indent="-457200">
              <a:buFontTx/>
              <a:buChar char="-"/>
            </a:pPr>
            <a:r>
              <a:rPr lang="es-AR" sz="2800" dirty="0" smtClean="0"/>
              <a:t>es </a:t>
            </a:r>
            <a:r>
              <a:rPr lang="es-AR" sz="2800" dirty="0"/>
              <a:t>el</a:t>
            </a:r>
            <a:r>
              <a:rPr lang="es-AR" sz="2800" b="1" dirty="0"/>
              <a:t> </a:t>
            </a:r>
            <a:r>
              <a:rPr lang="es-AR" sz="2800" b="1" dirty="0" smtClean="0"/>
              <a:t>CONOCIMIENTO</a:t>
            </a:r>
            <a:r>
              <a:rPr lang="es-AR" sz="2800" dirty="0" smtClean="0"/>
              <a:t> </a:t>
            </a:r>
            <a:r>
              <a:rPr lang="es-AR" sz="2800" dirty="0"/>
              <a:t>(explícito o tácito) que poseen las personas y equipos necesarios para la organización, así como su capacidad para </a:t>
            </a:r>
            <a:r>
              <a:rPr lang="es-AR" sz="2800" dirty="0" smtClean="0"/>
              <a:t>regenerarlo (para aprender). </a:t>
            </a:r>
          </a:p>
          <a:p>
            <a:pPr marL="457200" indent="-457200">
              <a:buFontTx/>
              <a:buChar char="-"/>
            </a:pPr>
            <a:r>
              <a:rPr lang="es-AR" sz="2800" dirty="0" smtClean="0"/>
              <a:t>La </a:t>
            </a:r>
            <a:r>
              <a:rPr lang="es-AR" sz="2800" dirty="0"/>
              <a:t>organización no lo posee ni puede comprarlo</a:t>
            </a:r>
            <a:r>
              <a:rPr lang="es-AR" sz="2800" dirty="0" smtClean="0"/>
              <a:t>.</a:t>
            </a:r>
          </a:p>
          <a:p>
            <a:pPr marL="457200" indent="-457200">
              <a:buFontTx/>
              <a:buChar char="-"/>
            </a:pPr>
            <a:r>
              <a:rPr lang="es-AR" sz="2800" dirty="0" smtClean="0"/>
              <a:t>Se comienza </a:t>
            </a:r>
            <a:r>
              <a:rPr lang="es-AR" sz="2800" dirty="0"/>
              <a:t>a hablar de conceptos como: competencias, incompetencias, desarrollo del personal, gestión estratégica.</a:t>
            </a:r>
            <a:endParaRPr lang="es-MX" sz="2800" dirty="0"/>
          </a:p>
          <a:p>
            <a:pPr marL="457200" indent="-457200">
              <a:buFontTx/>
              <a:buChar char="-"/>
            </a:pPr>
            <a:endParaRPr lang="es-MX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64648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1319" y="532263"/>
            <a:ext cx="1033135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4000" dirty="0" smtClean="0"/>
              <a:t>CAPITAL HUMANO</a:t>
            </a:r>
          </a:p>
          <a:p>
            <a:pPr marL="342900" indent="-342900" algn="just">
              <a:buFontTx/>
              <a:buChar char="-"/>
            </a:pPr>
            <a:r>
              <a:rPr lang="es-AR" sz="2800" dirty="0" smtClean="0"/>
              <a:t>Para </a:t>
            </a:r>
            <a:r>
              <a:rPr lang="es-AR" sz="2800" dirty="0"/>
              <a:t>esta concepción, </a:t>
            </a:r>
            <a:r>
              <a:rPr lang="es-AR" sz="2800" dirty="0" smtClean="0"/>
              <a:t>LAS PERSONAS SON EL FIN Y LA RAZÓN DE SER DE LA ORGANIZACIÓN. </a:t>
            </a:r>
            <a:r>
              <a:rPr lang="es-AR" sz="2800" dirty="0"/>
              <a:t>Sin las personas no hay máquinas ni sistemas que funcionen. </a:t>
            </a:r>
          </a:p>
          <a:p>
            <a:pPr marL="342900" indent="-342900" algn="just">
              <a:buFontTx/>
              <a:buChar char="-"/>
            </a:pPr>
            <a:r>
              <a:rPr lang="es-AR" sz="2800" dirty="0" smtClean="0"/>
              <a:t>Se </a:t>
            </a:r>
            <a:r>
              <a:rPr lang="es-AR" sz="2800" dirty="0"/>
              <a:t>perfila la búsqueda de los parámetros o criterios que hacen que una persona sea competente en sus actividades</a:t>
            </a:r>
            <a:r>
              <a:rPr lang="es-AR" sz="2800" dirty="0" smtClean="0"/>
              <a:t>.</a:t>
            </a:r>
          </a:p>
          <a:p>
            <a:pPr marL="342900" indent="-342900" algn="just">
              <a:buFontTx/>
              <a:buChar char="-"/>
            </a:pPr>
            <a:r>
              <a:rPr lang="es-AR" sz="2800" dirty="0"/>
              <a:t>El plan de gestión de la empresa se asocia al plan de trabajo del área de </a:t>
            </a:r>
            <a:r>
              <a:rPr lang="es-AR" sz="2800" dirty="0" smtClean="0"/>
              <a:t>Recursos Humanos: </a:t>
            </a:r>
            <a:r>
              <a:rPr lang="es-AR" sz="2800" dirty="0"/>
              <a:t>tiene un rol y participa en la elaboración y ejecución de este planeamiento.</a:t>
            </a:r>
            <a:endParaRPr lang="es-MX" sz="2800" dirty="0"/>
          </a:p>
          <a:p>
            <a:pPr marL="342900" indent="-342900" algn="just">
              <a:buFontTx/>
              <a:buChar char="-"/>
            </a:pPr>
            <a:r>
              <a:rPr lang="es-AR" sz="2800" b="1" dirty="0" smtClean="0"/>
              <a:t>Nueva concepción </a:t>
            </a:r>
            <a:r>
              <a:rPr lang="es-AR" sz="2800" b="1" dirty="0"/>
              <a:t>del </a:t>
            </a:r>
            <a:r>
              <a:rPr lang="es-AR" sz="2800" b="1" dirty="0" smtClean="0"/>
              <a:t>hombre</a:t>
            </a:r>
            <a:r>
              <a:rPr lang="es-AR" sz="2800" dirty="0" smtClean="0"/>
              <a:t>: </a:t>
            </a:r>
            <a:r>
              <a:rPr lang="es-AR" sz="2800" dirty="0"/>
              <a:t>las personas son parte de la organización y su valor está en sus conocimientos y habilidades</a:t>
            </a:r>
            <a:r>
              <a:rPr lang="es-AR" sz="2800" dirty="0" smtClean="0"/>
              <a:t>.</a:t>
            </a:r>
            <a:r>
              <a:rPr lang="es-AR" sz="2800" b="1" dirty="0"/>
              <a:t> </a:t>
            </a:r>
            <a:endParaRPr lang="es-MX" sz="2800" dirty="0"/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06308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88576" y="338913"/>
            <a:ext cx="10784541" cy="58169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GESTIÓN ESTRATÉGICA DEL FACTOR HUMANO DESDE LA PERSPECTIVA DEL HOMBRE COMPLEJO</a:t>
            </a:r>
            <a:r>
              <a:rPr lang="es-MX" sz="4800" dirty="0" smtClean="0"/>
              <a:t>:</a:t>
            </a:r>
            <a:endParaRPr lang="es-MX" sz="4800" dirty="0" smtClean="0"/>
          </a:p>
          <a:p>
            <a:endParaRPr lang="es-MX" sz="1600" dirty="0"/>
          </a:p>
          <a:p>
            <a:pPr marL="355600" indent="-355600">
              <a:buFontTx/>
              <a:buChar char="-"/>
            </a:pPr>
            <a:r>
              <a:rPr lang="es-AR" sz="2400" dirty="0" smtClean="0"/>
              <a:t>Hombre </a:t>
            </a:r>
            <a:r>
              <a:rPr lang="es-AR" sz="2400" dirty="0"/>
              <a:t>que hace algo, devolviendo el valor a la persona humana. De este modo, los recursos son medios en manos del factor humano, que es quien da sentido a la realidad empresarial</a:t>
            </a:r>
            <a:r>
              <a:rPr lang="es-AR" sz="2400" dirty="0" smtClean="0"/>
              <a:t>.</a:t>
            </a:r>
          </a:p>
          <a:p>
            <a:endParaRPr lang="es-MX" sz="2400" dirty="0"/>
          </a:p>
          <a:p>
            <a:pPr marL="342900" indent="-342900">
              <a:buFontTx/>
              <a:buChar char="-"/>
            </a:pPr>
            <a:r>
              <a:rPr lang="es-AR" sz="2400" dirty="0" smtClean="0"/>
              <a:t>Surge </a:t>
            </a:r>
            <a:r>
              <a:rPr lang="es-AR" sz="2400" dirty="0"/>
              <a:t>el concepto propio de </a:t>
            </a:r>
            <a:r>
              <a:rPr lang="es-AR" sz="2400" b="1" dirty="0"/>
              <a:t>Gestión estratégica del factor humano</a:t>
            </a:r>
            <a:r>
              <a:rPr lang="es-AR" sz="2400" dirty="0"/>
              <a:t>. Primero se estudia el funcionamiento de la empresa, el resultado de ello se aplica al factor humano antes de iniciar la gestión </a:t>
            </a:r>
            <a:r>
              <a:rPr lang="es-AR" sz="2400" dirty="0" smtClean="0"/>
              <a:t>estratégica.</a:t>
            </a:r>
          </a:p>
          <a:p>
            <a:endParaRPr lang="es-AR" sz="2400" dirty="0" smtClean="0"/>
          </a:p>
          <a:p>
            <a:pPr marL="342900" indent="-342900">
              <a:buFontTx/>
              <a:buChar char="-"/>
            </a:pPr>
            <a:r>
              <a:rPr lang="es-AR" sz="2400" dirty="0"/>
              <a:t>Área de Recursos Humanos </a:t>
            </a:r>
            <a:r>
              <a:rPr lang="es-AR" sz="2400" u="sng" dirty="0"/>
              <a:t>se encarga de potenciar las capacidades de las personas, buscando obtener los recursos idóneos que permitan lograr los objetivos delineados a través de las estrategias elegidas. </a:t>
            </a:r>
            <a:endParaRPr lang="es-MX" sz="32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89835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8740" y="627797"/>
            <a:ext cx="10385946" cy="5509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AR" sz="3200" b="1" dirty="0"/>
              <a:t>Un ambiente donde el trabajador se siente apreciado y reconocido por sus logros es más productivo que uno donde es reprendido por sus errores. </a:t>
            </a:r>
            <a:endParaRPr lang="es-AR" sz="3200" b="1" dirty="0" smtClean="0"/>
          </a:p>
          <a:p>
            <a:pPr algn="just"/>
            <a:endParaRPr lang="es-AR" sz="32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AR" sz="3200" b="1" dirty="0"/>
              <a:t>E</a:t>
            </a:r>
            <a:r>
              <a:rPr lang="es-AR" sz="3200" b="1" dirty="0" smtClean="0"/>
              <a:t>s </a:t>
            </a:r>
            <a:r>
              <a:rPr lang="es-AR" sz="3200" b="1" dirty="0"/>
              <a:t>más fácil y menos costoso para la empresa desarrollar a las personas mediante programas motivacionales y de desarrollo profesional que repercuten en fidelidad y </a:t>
            </a:r>
            <a:r>
              <a:rPr lang="es-AR" sz="3200" b="1" dirty="0" smtClean="0"/>
              <a:t>agradecimiento (en vez del autoritarismo)</a:t>
            </a:r>
            <a:r>
              <a:rPr lang="es-AR" sz="3200" dirty="0" smtClean="0"/>
              <a:t>.</a:t>
            </a:r>
            <a:endParaRPr lang="es-MX" sz="3200" dirty="0"/>
          </a:p>
          <a:p>
            <a:pPr algn="just"/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24646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45911" y="1378424"/>
            <a:ext cx="10385946" cy="37856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AR" sz="4000" b="1" dirty="0"/>
              <a:t>Cuidar el </a:t>
            </a:r>
            <a:r>
              <a:rPr lang="es-AR" sz="4000" b="1" dirty="0" smtClean="0"/>
              <a:t>FACTOR HUMANO implica </a:t>
            </a:r>
            <a:r>
              <a:rPr lang="es-AR" sz="4000" b="1" dirty="0"/>
              <a:t>tiempo y dedicación y sobre todo ganarse (merecer) la confianza a través de resolver sus conflictos y necesidades laborales en forma </a:t>
            </a:r>
            <a:r>
              <a:rPr lang="es-AR" sz="4000" b="1" dirty="0" smtClean="0"/>
              <a:t>efectiva.</a:t>
            </a:r>
          </a:p>
          <a:p>
            <a:pPr algn="just"/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29026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8741" y="464691"/>
            <a:ext cx="112866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s-MX" sz="3200" b="1" dirty="0" smtClean="0"/>
              <a:t>Por las dudas </a:t>
            </a:r>
            <a:r>
              <a:rPr lang="es-MX" sz="3200" b="1" dirty="0" smtClean="0"/>
              <a:t>de </a:t>
            </a:r>
            <a:r>
              <a:rPr lang="es-MX" sz="3200" b="1" dirty="0" smtClean="0"/>
              <a:t>repaso</a:t>
            </a:r>
            <a:r>
              <a:rPr lang="es-MX" sz="3200" b="1" dirty="0" smtClean="0"/>
              <a:t>:</a:t>
            </a:r>
          </a:p>
          <a:p>
            <a:pPr fontAlgn="base"/>
            <a:endParaRPr lang="es-MX" sz="3200" b="1" dirty="0" smtClean="0"/>
          </a:p>
          <a:p>
            <a:pPr fontAlgn="base"/>
            <a:r>
              <a:rPr lang="es-MX" sz="3200" b="1" dirty="0" smtClean="0"/>
              <a:t>Variable </a:t>
            </a:r>
            <a:r>
              <a:rPr lang="es-MX" sz="3200" b="1" dirty="0"/>
              <a:t>independiente</a:t>
            </a:r>
          </a:p>
          <a:p>
            <a:pPr fontAlgn="base"/>
            <a:r>
              <a:rPr lang="es-MX" sz="3200" dirty="0"/>
              <a:t>Un </a:t>
            </a:r>
            <a:r>
              <a:rPr lang="es-MX" sz="3200" b="1" dirty="0"/>
              <a:t>variable independiente</a:t>
            </a:r>
            <a:r>
              <a:rPr lang="es-MX" sz="3200" dirty="0"/>
              <a:t> es una variable que representa una cantidad que se modifica en un experimento</a:t>
            </a:r>
            <a:r>
              <a:rPr lang="es-MX" sz="3200" dirty="0" smtClean="0"/>
              <a:t>.</a:t>
            </a:r>
          </a:p>
          <a:p>
            <a:pPr fontAlgn="base"/>
            <a:endParaRPr lang="es-MX" sz="3200" dirty="0"/>
          </a:p>
          <a:p>
            <a:pPr fontAlgn="base"/>
            <a:r>
              <a:rPr lang="es-MX" sz="3200" b="1" dirty="0"/>
              <a:t>Variables dependientes</a:t>
            </a:r>
          </a:p>
          <a:p>
            <a:pPr fontAlgn="base"/>
            <a:r>
              <a:rPr lang="es-MX" sz="3200" dirty="0"/>
              <a:t>Una </a:t>
            </a:r>
            <a:r>
              <a:rPr lang="es-MX" sz="3200" b="1" dirty="0"/>
              <a:t>variable dependiente</a:t>
            </a:r>
            <a:r>
              <a:rPr lang="es-MX" sz="3200" dirty="0"/>
              <a:t> representa una cantidad cuyo valor </a:t>
            </a:r>
            <a:r>
              <a:rPr lang="es-MX" sz="3200" i="1" dirty="0"/>
              <a:t>depende</a:t>
            </a:r>
            <a:r>
              <a:rPr lang="es-MX" sz="3200" dirty="0"/>
              <a:t> de cómo se modifica la variable independiente.</a:t>
            </a:r>
          </a:p>
          <a:p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43429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19954" y="424554"/>
            <a:ext cx="1087867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b="1" u="sng" dirty="0" smtClean="0"/>
              <a:t>FACTOR HUMANO</a:t>
            </a:r>
            <a:r>
              <a:rPr lang="es-AR" sz="2800" b="1" dirty="0" smtClean="0"/>
              <a:t> </a:t>
            </a:r>
          </a:p>
          <a:p>
            <a:r>
              <a:rPr lang="es-AR" sz="2800" b="1" dirty="0" smtClean="0"/>
              <a:t>fenómeno multidimensional: </a:t>
            </a:r>
          </a:p>
          <a:p>
            <a:r>
              <a:rPr lang="es-AR" sz="2800" b="1" dirty="0" smtClean="0"/>
              <a:t>puede </a:t>
            </a:r>
            <a:r>
              <a:rPr lang="es-AR" sz="2800" b="1" dirty="0"/>
              <a:t>ser influenciado por una infinidad de  variables internas y variables externas.</a:t>
            </a:r>
            <a:endParaRPr lang="es-MX" sz="2800" dirty="0"/>
          </a:p>
          <a:p>
            <a:endParaRPr lang="es-MX" sz="2800" dirty="0"/>
          </a:p>
        </p:txBody>
      </p:sp>
      <p:sp>
        <p:nvSpPr>
          <p:cNvPr id="7" name="Llamada de flecha hacia abajo 6"/>
          <p:cNvSpPr/>
          <p:nvPr/>
        </p:nvSpPr>
        <p:spPr>
          <a:xfrm>
            <a:off x="851647" y="1967753"/>
            <a:ext cx="3321424" cy="1210236"/>
          </a:xfrm>
          <a:prstGeom prst="downArrowCallou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Llamada de flecha hacia abajo 5"/>
          <p:cNvSpPr/>
          <p:nvPr/>
        </p:nvSpPr>
        <p:spPr>
          <a:xfrm>
            <a:off x="8014447" y="1398494"/>
            <a:ext cx="3321424" cy="1210236"/>
          </a:xfrm>
          <a:prstGeom prst="downArrowCallou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30" y="3299013"/>
            <a:ext cx="4620139" cy="3312553"/>
          </a:xfrm>
          <a:prstGeom prst="rect">
            <a:avLst/>
          </a:prstGeom>
        </p:spPr>
      </p:pic>
      <p:pic>
        <p:nvPicPr>
          <p:cNvPr id="1026" name="Picture 2" descr="La Naturaleza de la comunicación humana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3F3F5"/>
              </a:clrFrom>
              <a:clrTo>
                <a:srgbClr val="F3F3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02" t="37275"/>
          <a:stretch/>
        </p:blipFill>
        <p:spPr bwMode="auto">
          <a:xfrm>
            <a:off x="7793878" y="2878781"/>
            <a:ext cx="3936439" cy="3384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uadroTexto 12"/>
          <p:cNvSpPr txBox="1"/>
          <p:nvPr/>
        </p:nvSpPr>
        <p:spPr>
          <a:xfrm>
            <a:off x="7853083" y="2608730"/>
            <a:ext cx="4074458" cy="3970318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Están </a:t>
            </a:r>
            <a:r>
              <a:rPr lang="es-AR" sz="2400" b="1" dirty="0"/>
              <a:t>relacionadas a las características de las personas</a:t>
            </a:r>
            <a:r>
              <a:rPr lang="es-AR" sz="2400" dirty="0" smtClean="0"/>
              <a:t>.</a:t>
            </a:r>
          </a:p>
          <a:p>
            <a:endParaRPr lang="es-AR" dirty="0"/>
          </a:p>
          <a:p>
            <a:r>
              <a:rPr lang="es-AR" sz="2400" dirty="0" smtClean="0"/>
              <a:t> Ej.: capacidad </a:t>
            </a:r>
            <a:r>
              <a:rPr lang="es-AR" sz="2400" dirty="0"/>
              <a:t>de aprendizaje, de motivación, de percepción de los ambientes internos y externos, de actitudes y emociones, de valores, etc.</a:t>
            </a:r>
            <a:endParaRPr lang="es-MX" sz="2400" dirty="0"/>
          </a:p>
          <a:p>
            <a:endParaRPr lang="es-MX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00317" y="3557880"/>
            <a:ext cx="6624919" cy="258532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Están </a:t>
            </a:r>
            <a:r>
              <a:rPr lang="es-AR" sz="2400" b="1" dirty="0"/>
              <a:t>relacionadas a las características de las </a:t>
            </a:r>
            <a:r>
              <a:rPr lang="es-AR" sz="2400" b="1" dirty="0" smtClean="0"/>
              <a:t>organizaciones</a:t>
            </a:r>
            <a:r>
              <a:rPr lang="es-AR" sz="2400" dirty="0" smtClean="0"/>
              <a:t> </a:t>
            </a:r>
          </a:p>
          <a:p>
            <a:r>
              <a:rPr lang="es-AR" sz="2400" dirty="0" smtClean="0"/>
              <a:t>Ejemplos</a:t>
            </a:r>
            <a:r>
              <a:rPr lang="es-AR" sz="2400" dirty="0"/>
              <a:t>: presiones de los jefes, influencias de los compañeros de trabajo, </a:t>
            </a:r>
            <a:r>
              <a:rPr lang="es-AR" sz="2400" dirty="0" smtClean="0"/>
              <a:t>cambios </a:t>
            </a:r>
            <a:r>
              <a:rPr lang="es-AR" sz="2400" dirty="0"/>
              <a:t>en las tecnologías </a:t>
            </a:r>
            <a:r>
              <a:rPr lang="es-AR" sz="2400" dirty="0" smtClean="0"/>
              <a:t>que usa la </a:t>
            </a:r>
            <a:r>
              <a:rPr lang="es-AR" sz="2400" dirty="0"/>
              <a:t>organización</a:t>
            </a:r>
            <a:r>
              <a:rPr lang="es-AR" sz="2400" dirty="0" smtClean="0"/>
              <a:t>, </a:t>
            </a:r>
            <a:r>
              <a:rPr lang="es-AR" sz="2400" dirty="0"/>
              <a:t>condiciones ambientales, etc.</a:t>
            </a:r>
            <a:endParaRPr lang="es-MX" sz="24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174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7797" y="341194"/>
            <a:ext cx="1087726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Características del factor humano:</a:t>
            </a:r>
          </a:p>
          <a:p>
            <a:endParaRPr lang="es-MX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Los recursos humanos NO pueden ser propiedad de la organización</a:t>
            </a:r>
            <a:r>
              <a:rPr lang="es-AR" sz="2400" dirty="0"/>
              <a:t>: los conocimientos, las habilidades y experiencia son </a:t>
            </a:r>
            <a:r>
              <a:rPr lang="es-AR" sz="2400" dirty="0" smtClean="0"/>
              <a:t>patrimonio </a:t>
            </a:r>
            <a:r>
              <a:rPr lang="es-AR" sz="2400" dirty="0"/>
              <a:t>de cada persona.</a:t>
            </a:r>
            <a:endParaRPr lang="es-MX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Las actividades de las personas en las organizaciones son voluntarias: </a:t>
            </a:r>
            <a:r>
              <a:rPr lang="es-AR" sz="2400" dirty="0"/>
              <a:t>el hecho de que haya un contrato de trabajo entre personas y una organización no significa que todas esas personas darán su mayor y mejor esfuerzo. Esto dependerá de si de algún modo esto les es beneficioso.</a:t>
            </a:r>
            <a:endParaRPr lang="es-MX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L</a:t>
            </a:r>
            <a:r>
              <a:rPr lang="es-AR" sz="2400" b="1" dirty="0" smtClean="0"/>
              <a:t>as </a:t>
            </a:r>
            <a:r>
              <a:rPr lang="es-AR" sz="2400" b="1" dirty="0"/>
              <a:t>experiencias, habilidades y conocimientos son intangibles, se manifiestan a través del comportamiento de las personas en las </a:t>
            </a:r>
            <a:r>
              <a:rPr lang="es-AR" sz="2400" b="1" dirty="0" err="1"/>
              <a:t>org</a:t>
            </a:r>
            <a:r>
              <a:rPr lang="es-AR" sz="2400" b="1" dirty="0"/>
              <a:t>. </a:t>
            </a:r>
            <a:r>
              <a:rPr lang="es-AR" sz="2400" dirty="0"/>
              <a:t>Los miembros prestan un servicio a cambio de remuneración económica y afectiva.</a:t>
            </a:r>
            <a:endParaRPr lang="es-MX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El total de </a:t>
            </a:r>
            <a:r>
              <a:rPr lang="es-AR" sz="2400" b="1" dirty="0" smtClean="0"/>
              <a:t>Recursos Humanos </a:t>
            </a:r>
            <a:r>
              <a:rPr lang="es-AR" sz="2400" b="1" dirty="0"/>
              <a:t>de una </a:t>
            </a:r>
            <a:r>
              <a:rPr lang="es-AR" sz="2400" b="1" dirty="0" err="1"/>
              <a:t>org</a:t>
            </a:r>
            <a:r>
              <a:rPr lang="es-AR" sz="2400" b="1" dirty="0"/>
              <a:t>. o un país puede ser incrementado</a:t>
            </a:r>
            <a:r>
              <a:rPr lang="es-AR" sz="2400" dirty="0"/>
              <a:t>: por medio del descubrimiento y el mejoramiento.</a:t>
            </a:r>
            <a:endParaRPr lang="es-MX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AR" sz="2400" b="1" dirty="0" smtClean="0"/>
              <a:t>Los Recursos Humanos </a:t>
            </a:r>
            <a:r>
              <a:rPr lang="es-AR" sz="2400" b="1" dirty="0"/>
              <a:t>son escasos</a:t>
            </a:r>
            <a:r>
              <a:rPr lang="es-AR" sz="2400" dirty="0"/>
              <a:t>: no todos tenemos los mismos conocimientos, habilidades, etc.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47632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36494" y="121023"/>
            <a:ext cx="10919012" cy="1734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/>
          <p:cNvSpPr txBox="1"/>
          <p:nvPr/>
        </p:nvSpPr>
        <p:spPr>
          <a:xfrm>
            <a:off x="403412" y="443753"/>
            <a:ext cx="10784541" cy="206210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AR" sz="3200" dirty="0" smtClean="0"/>
              <a:t>DESDE LA ADMINISTRACIÓN DE LOS RECURSOS HUMANOS, EL CONCEPTO DE FACTOR HUMANO EVOLUCIONÓ  EN EL CONTEXTO EMPRESARIAL:</a:t>
            </a:r>
          </a:p>
          <a:p>
            <a:pPr algn="just"/>
            <a:endParaRPr lang="es-MX" sz="32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74058" y="2675964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s-MX" sz="3200" dirty="0" smtClean="0"/>
              <a:t>Personal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s-MX" sz="3200" dirty="0" smtClean="0"/>
              <a:t>Recursos Humanos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s-MX" sz="3200" dirty="0" smtClean="0"/>
              <a:t>Capital humano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s-MX" sz="3200" dirty="0" smtClean="0"/>
              <a:t>Factor humano (H.C.) </a:t>
            </a:r>
            <a:endParaRPr lang="es-MX" sz="3200" dirty="0"/>
          </a:p>
        </p:txBody>
      </p:sp>
      <p:sp>
        <p:nvSpPr>
          <p:cNvPr id="3" name="CuadroTexto 2"/>
          <p:cNvSpPr txBox="1"/>
          <p:nvPr/>
        </p:nvSpPr>
        <p:spPr>
          <a:xfrm>
            <a:off x="5768788" y="3052482"/>
            <a:ext cx="4746812" cy="230832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Son distintas formas de entender al individuo en la organización</a:t>
            </a:r>
            <a:endParaRPr lang="es-MX" sz="3600" b="1" dirty="0"/>
          </a:p>
        </p:txBody>
      </p:sp>
      <p:sp>
        <p:nvSpPr>
          <p:cNvPr id="6" name="Rectángulo 5"/>
          <p:cNvSpPr/>
          <p:nvPr/>
        </p:nvSpPr>
        <p:spPr>
          <a:xfrm>
            <a:off x="636494" y="273645"/>
            <a:ext cx="10919012" cy="1734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>
            <a:off x="403412" y="322730"/>
            <a:ext cx="10784541" cy="206210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AR" sz="3200" dirty="0" smtClean="0"/>
              <a:t>DESDE LA ADMINISTRACIÓN DE LOS RECURSOS HUMANOS, EL CONCEPTO DE FACTOR HUMANO EVOLUCIONÓ  EN EL CONTEXTO EMPRESARIAL:</a:t>
            </a:r>
          </a:p>
          <a:p>
            <a:pPr algn="just"/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41715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8576" y="393504"/>
            <a:ext cx="10784541" cy="390876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sz="3200" b="1" dirty="0" smtClean="0"/>
              <a:t>PERSONAL: </a:t>
            </a:r>
          </a:p>
          <a:p>
            <a:pPr marL="285750" indent="-285750">
              <a:buFontTx/>
              <a:buChar char="-"/>
            </a:pPr>
            <a:r>
              <a:rPr lang="es-AR" sz="2400" dirty="0"/>
              <a:t>C</a:t>
            </a:r>
            <a:r>
              <a:rPr lang="es-AR" sz="2400" dirty="0" smtClean="0"/>
              <a:t>onjunto </a:t>
            </a:r>
            <a:r>
              <a:rPr lang="es-AR" sz="2400" dirty="0"/>
              <a:t>de personas que pertenecen a cierta clase, corporación o </a:t>
            </a:r>
            <a:r>
              <a:rPr lang="es-AR" sz="2400" dirty="0" smtClean="0"/>
              <a:t>dependencia.</a:t>
            </a:r>
          </a:p>
          <a:p>
            <a:pPr marL="285750" indent="-285750">
              <a:buFontTx/>
              <a:buChar char="-"/>
            </a:pPr>
            <a:r>
              <a:rPr lang="es-AR" sz="2400" dirty="0"/>
              <a:t>P</a:t>
            </a:r>
            <a:r>
              <a:rPr lang="es-AR" sz="2400" dirty="0" smtClean="0"/>
              <a:t>ersonas </a:t>
            </a:r>
            <a:r>
              <a:rPr lang="es-AR" sz="2400" dirty="0"/>
              <a:t>como individuos que sólo existen en colectividad </a:t>
            </a:r>
            <a:r>
              <a:rPr lang="es-AR" sz="2400" dirty="0" smtClean="0"/>
              <a:t>impersonal.</a:t>
            </a:r>
          </a:p>
          <a:p>
            <a:pPr marL="285750" indent="-285750">
              <a:buFontTx/>
              <a:buChar char="-"/>
            </a:pPr>
            <a:r>
              <a:rPr lang="es-AR" sz="2400" dirty="0" smtClean="0"/>
              <a:t> </a:t>
            </a:r>
            <a:r>
              <a:rPr lang="es-AR" sz="2400" dirty="0"/>
              <a:t>Cada cual es portador de la energía necesaria para realizar las tareas que requieren ese puesto. </a:t>
            </a:r>
            <a:endParaRPr lang="es-AR" sz="2400" dirty="0" smtClean="0"/>
          </a:p>
          <a:p>
            <a:pPr marL="285750" indent="-285750">
              <a:buFontTx/>
              <a:buChar char="-"/>
            </a:pPr>
            <a:r>
              <a:rPr lang="es-AR" sz="2400" dirty="0" smtClean="0"/>
              <a:t>EL </a:t>
            </a:r>
            <a:r>
              <a:rPr lang="es-AR" sz="2400" dirty="0"/>
              <a:t>PUESTO ES LO MÁS IMPORTANTE, LAS PERSONAS SIRVEN AL </a:t>
            </a:r>
            <a:r>
              <a:rPr lang="es-AR" sz="2400" dirty="0" smtClean="0"/>
              <a:t>PUESTO.</a:t>
            </a:r>
          </a:p>
          <a:p>
            <a:pPr marL="285750" indent="-285750">
              <a:buFontTx/>
              <a:buChar char="-"/>
            </a:pPr>
            <a:r>
              <a:rPr lang="es-AR" sz="2400" dirty="0" smtClean="0"/>
              <a:t>CARECE DE ENFOQUE SISTÉMICO. Se </a:t>
            </a:r>
            <a:r>
              <a:rPr lang="es-AR" sz="2400" dirty="0"/>
              <a:t>centra en tareas por separado o funciones rutinarias y burocráticas </a:t>
            </a:r>
            <a:r>
              <a:rPr lang="es-AR" sz="2400" dirty="0" smtClean="0"/>
              <a:t>(remuneración, control </a:t>
            </a:r>
            <a:r>
              <a:rPr lang="es-AR" sz="2400" dirty="0"/>
              <a:t>de la </a:t>
            </a:r>
            <a:r>
              <a:rPr lang="es-AR" sz="2400" dirty="0" smtClean="0"/>
              <a:t>disciplina, el </a:t>
            </a:r>
            <a:r>
              <a:rPr lang="es-AR" sz="2400" dirty="0"/>
              <a:t>ausentismo, </a:t>
            </a:r>
            <a:r>
              <a:rPr lang="es-MX" sz="2400" dirty="0" err="1" smtClean="0"/>
              <a:t>etc</a:t>
            </a:r>
            <a:r>
              <a:rPr lang="es-MX" sz="2400" dirty="0" smtClean="0"/>
              <a:t>).</a:t>
            </a:r>
            <a:endParaRPr lang="es-MX" sz="2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103209" y="4543451"/>
            <a:ext cx="10690412" cy="19389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Esta función puede desempeñarse por un órgano especializado o puede ser asumida por un sector de la empresa. </a:t>
            </a:r>
          </a:p>
          <a:p>
            <a:r>
              <a:rPr lang="es-AR" sz="2400" dirty="0" smtClean="0"/>
              <a:t>Se realiza con un </a:t>
            </a:r>
            <a:r>
              <a:rPr lang="es-AR" sz="2400" dirty="0" smtClean="0">
                <a:solidFill>
                  <a:schemeClr val="accent1">
                    <a:lumMod val="50000"/>
                  </a:schemeClr>
                </a:solidFill>
              </a:rPr>
              <a:t>ENFOQUE REACTIVO</a:t>
            </a:r>
            <a:r>
              <a:rPr lang="es-AR" sz="2400" dirty="0" smtClean="0"/>
              <a:t>: se acciona sobre lo que ya sucedió. Carece de enfoque estratégico: no se observa relación directa con los objetivos de la organización.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2667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8576" y="338913"/>
            <a:ext cx="10784541" cy="156966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sz="3200" b="1" dirty="0" smtClean="0"/>
              <a:t>PERSONAL</a:t>
            </a:r>
          </a:p>
          <a:p>
            <a:r>
              <a:rPr lang="es-AR" sz="3200" dirty="0"/>
              <a:t>Esta perspectiva responde a la idea del </a:t>
            </a:r>
            <a:r>
              <a:rPr lang="es-AR" sz="3200" b="1" dirty="0"/>
              <a:t>hombre </a:t>
            </a:r>
            <a:r>
              <a:rPr lang="es-AR" sz="3200" b="1" dirty="0" smtClean="0"/>
              <a:t>económico</a:t>
            </a:r>
            <a:endParaRPr lang="es-MX" sz="3200" b="1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488576" y="2528047"/>
            <a:ext cx="10690412" cy="3785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SEGÚN ESTA IDEA:</a:t>
            </a:r>
          </a:p>
          <a:p>
            <a:endParaRPr lang="es-A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 smtClean="0"/>
              <a:t>El </a:t>
            </a:r>
            <a:r>
              <a:rPr lang="es-AR" sz="2400" dirty="0"/>
              <a:t>único elemento motivador son los </a:t>
            </a:r>
            <a:r>
              <a:rPr lang="es-AR" sz="2400" b="1" dirty="0"/>
              <a:t>incentivos económicos</a:t>
            </a:r>
            <a:r>
              <a:rPr lang="es-AR" sz="2400" dirty="0"/>
              <a:t>. Las organizaciones </a:t>
            </a:r>
            <a:r>
              <a:rPr lang="es-AR" sz="2400" dirty="0" smtClean="0"/>
              <a:t>controlan (y modifican) </a:t>
            </a:r>
            <a:r>
              <a:rPr lang="es-AR" sz="2400" dirty="0"/>
              <a:t>las recompensas económicas y así, el comportamiento de las personas. </a:t>
            </a:r>
            <a:endParaRPr lang="es-A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 smtClean="0"/>
              <a:t>Los </a:t>
            </a:r>
            <a:r>
              <a:rPr lang="es-AR" sz="2400" dirty="0"/>
              <a:t>sentimientos humanos son irracionales y es necesario controlarlos para impedir que se vuelvan disfuncionales. No existe el autocontrol en la persona</a:t>
            </a:r>
            <a:r>
              <a:rPr lang="es-AR" sz="2400" dirty="0" smtClean="0"/>
              <a:t>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9057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6858" y="268941"/>
            <a:ext cx="10287001" cy="34778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AR" altLang="es-MX" sz="3200" b="1" dirty="0" smtClean="0"/>
              <a:t>PERSONAL </a:t>
            </a:r>
            <a:r>
              <a:rPr lang="es-AR" altLang="es-MX" sz="3200" b="1" dirty="0" smtClean="0">
                <a:sym typeface="Wingdings" panose="05000000000000000000" pitchFamily="2" charset="2"/>
              </a:rPr>
              <a:t> </a:t>
            </a:r>
            <a:r>
              <a:rPr lang="es-AR" altLang="es-MX" sz="3200" b="1" dirty="0" smtClean="0"/>
              <a:t>ESCUELA CLÁSICA </a:t>
            </a:r>
            <a:endParaRPr lang="es-MX" altLang="es-MX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AR" altLang="es-MX" sz="2400" b="1" dirty="0" smtClean="0"/>
              <a:t>Autoridad </a:t>
            </a:r>
            <a:r>
              <a:rPr lang="es-AR" altLang="es-MX" sz="2400" b="1" dirty="0"/>
              <a:t>no discutida: pasividad ante la autoridad en cualquier ámbito</a:t>
            </a:r>
            <a:r>
              <a:rPr lang="es-AR" altLang="es-MX" sz="2400" b="1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AR" altLang="es-MX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AR" sz="2400" b="1" dirty="0" smtClean="0"/>
              <a:t>Las personas deben </a:t>
            </a:r>
            <a:r>
              <a:rPr lang="es-AR" sz="2400" b="1" dirty="0"/>
              <a:t>adaptarse al trabajo: </a:t>
            </a:r>
            <a:r>
              <a:rPr lang="es-AR" sz="2400" b="1" dirty="0" smtClean="0"/>
              <a:t>sistema de poder </a:t>
            </a:r>
            <a:r>
              <a:rPr lang="es-AR" sz="2400" b="1" dirty="0"/>
              <a:t>formal, distante que transmite órdenes precisas, ejerciendo un fuerte control sobre el trabajador que generalmente hace una tarea monótona y repetitiva</a:t>
            </a:r>
            <a:r>
              <a:rPr lang="es-AR" sz="2400" b="1" dirty="0" smtClean="0"/>
              <a:t>.</a:t>
            </a:r>
            <a:endParaRPr lang="es-MX" altLang="es-MX" sz="2400" b="1" dirty="0"/>
          </a:p>
          <a:p>
            <a:pPr algn="just"/>
            <a:endParaRPr lang="es-MX" altLang="es-MX" sz="2400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918881" y="4545106"/>
            <a:ext cx="10112189" cy="19082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Nuevos retos </a:t>
            </a:r>
            <a:r>
              <a:rPr lang="es-AR" sz="3200" dirty="0" smtClean="0">
                <a:sym typeface="Wingdings" panose="05000000000000000000" pitchFamily="2" charset="2"/>
              </a:rPr>
              <a:t> </a:t>
            </a:r>
            <a:r>
              <a:rPr lang="es-AR" sz="3200" dirty="0">
                <a:sym typeface="Wingdings" panose="05000000000000000000" pitchFamily="2" charset="2"/>
              </a:rPr>
              <a:t>N</a:t>
            </a:r>
            <a:r>
              <a:rPr lang="es-AR" sz="3200" dirty="0" smtClean="0">
                <a:sym typeface="Wingdings" panose="05000000000000000000" pitchFamily="2" charset="2"/>
              </a:rPr>
              <a:t>uevas soluciones  </a:t>
            </a:r>
            <a:r>
              <a:rPr lang="es-AR" sz="3200" dirty="0" smtClean="0"/>
              <a:t>Nuevas responsabilidades: </a:t>
            </a:r>
            <a:r>
              <a:rPr lang="es-AR" dirty="0" smtClean="0"/>
              <a:t>clima </a:t>
            </a:r>
            <a:r>
              <a:rPr lang="es-AR" dirty="0"/>
              <a:t>laboral, diseño de planes de sucesión, comunicación interna, participación, motivación, calidad total, formación de los trabajadores, desarrollo de sus competencias entre otros.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383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65746" y="611868"/>
            <a:ext cx="10784541" cy="54476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sz="3600" b="1" dirty="0" smtClean="0"/>
              <a:t>RECURSOS HUMANOS</a:t>
            </a:r>
            <a:r>
              <a:rPr lang="es-MX" sz="3200" b="1" dirty="0" smtClean="0"/>
              <a:t>: </a:t>
            </a:r>
          </a:p>
          <a:p>
            <a:r>
              <a:rPr lang="es-MX" sz="2400" b="1" dirty="0" smtClean="0"/>
              <a:t>-  </a:t>
            </a:r>
            <a:r>
              <a:rPr lang="es-AR" sz="2400" dirty="0" smtClean="0"/>
              <a:t>El </a:t>
            </a:r>
            <a:r>
              <a:rPr lang="es-AR" sz="2400" dirty="0"/>
              <a:t>interés se focaliza en el trabajador </a:t>
            </a:r>
            <a:r>
              <a:rPr lang="es-AR" sz="2400" b="1" dirty="0"/>
              <a:t>como persona </a:t>
            </a:r>
            <a:r>
              <a:rPr lang="es-AR" sz="2400" dirty="0"/>
              <a:t>y en </a:t>
            </a:r>
            <a:r>
              <a:rPr lang="es-AR" sz="2400" b="1" dirty="0"/>
              <a:t>su relación con la organización</a:t>
            </a:r>
            <a:r>
              <a:rPr lang="es-AR" sz="24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es-AR" sz="2400" dirty="0"/>
              <a:t>Este nuevo modelo actúa de manera más abierta. </a:t>
            </a:r>
          </a:p>
          <a:p>
            <a:pPr marL="342900" indent="-342900">
              <a:buFontTx/>
              <a:buChar char="-"/>
            </a:pPr>
            <a:r>
              <a:rPr lang="es-AR" sz="2400" dirty="0" smtClean="0"/>
              <a:t>Se </a:t>
            </a:r>
            <a:r>
              <a:rPr lang="es-AR" sz="2400" dirty="0"/>
              <a:t>reconoce el valor económico de la persona </a:t>
            </a:r>
            <a:r>
              <a:rPr lang="es-AR" sz="2400" b="1" dirty="0" smtClean="0"/>
              <a:t>más </a:t>
            </a:r>
            <a:r>
              <a:rPr lang="es-AR" sz="2400" b="1" dirty="0"/>
              <a:t>allá de los límites de puesto de trabajo</a:t>
            </a:r>
            <a:r>
              <a:rPr lang="es-AR" sz="2400" dirty="0"/>
              <a:t>. </a:t>
            </a:r>
            <a:endParaRPr lang="es-AR" sz="2400" dirty="0" smtClean="0"/>
          </a:p>
          <a:p>
            <a:pPr marL="342900" indent="-342900">
              <a:buFontTx/>
              <a:buChar char="-"/>
            </a:pPr>
            <a:r>
              <a:rPr lang="es-AR" sz="2400" dirty="0" smtClean="0"/>
              <a:t>La </a:t>
            </a:r>
            <a:r>
              <a:rPr lang="es-AR" sz="2400" dirty="0"/>
              <a:t>persona deja de ser considerada como un servidor del puesto de trabajo, </a:t>
            </a:r>
            <a:r>
              <a:rPr lang="es-AR" sz="2400" dirty="0" smtClean="0"/>
              <a:t>comienza </a:t>
            </a:r>
            <a:r>
              <a:rPr lang="es-AR" sz="2400" dirty="0"/>
              <a:t>a ser percibida como </a:t>
            </a:r>
            <a:r>
              <a:rPr lang="es-AR" sz="2400" b="1" dirty="0" smtClean="0"/>
              <a:t>una fuente de valor económico en sí misma</a:t>
            </a:r>
            <a:r>
              <a:rPr lang="es-AR" sz="2400" dirty="0" smtClean="0"/>
              <a:t>. </a:t>
            </a:r>
          </a:p>
          <a:p>
            <a:pPr marL="342900" indent="-342900">
              <a:buFontTx/>
              <a:buChar char="-"/>
            </a:pPr>
            <a:r>
              <a:rPr lang="es-AR" sz="2400" dirty="0" smtClean="0"/>
              <a:t>Los Recursos Humanos </a:t>
            </a:r>
            <a:r>
              <a:rPr lang="es-AR" sz="2400" dirty="0"/>
              <a:t>están formados por las personas dotadas de habilidades, capacidades, destrezas y conocimientos necesarios para desarrollar la tarea organizacional.</a:t>
            </a:r>
            <a:endParaRPr lang="es-MX" sz="2400" dirty="0"/>
          </a:p>
          <a:p>
            <a:pPr marL="342900" indent="-342900">
              <a:buFontTx/>
              <a:buChar char="-"/>
            </a:pPr>
            <a:endParaRPr lang="es-MX" sz="2400" dirty="0"/>
          </a:p>
          <a:p>
            <a:pPr marL="342900" indent="-342900">
              <a:buFontTx/>
              <a:buChar char="-"/>
            </a:pPr>
            <a:endParaRPr lang="es-MX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787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88576" y="393504"/>
            <a:ext cx="11344033" cy="2554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RECURSOS HUMANOS </a:t>
            </a:r>
            <a:r>
              <a:rPr lang="es-MX" sz="4000" b="1" dirty="0" smtClean="0">
                <a:sym typeface="Wingdings" panose="05000000000000000000" pitchFamily="2" charset="2"/>
              </a:rPr>
              <a:t> </a:t>
            </a:r>
            <a:r>
              <a:rPr lang="es-MX" sz="4000" b="1" dirty="0" smtClean="0"/>
              <a:t> </a:t>
            </a:r>
            <a:r>
              <a:rPr lang="es-MX" sz="3200" b="1" dirty="0" smtClean="0">
                <a:sym typeface="Wingdings" panose="05000000000000000000" pitchFamily="2" charset="2"/>
              </a:rPr>
              <a:t> </a:t>
            </a:r>
            <a:r>
              <a:rPr lang="es-AR" sz="2400" dirty="0"/>
              <a:t>Esta concepción se basa </a:t>
            </a:r>
            <a:r>
              <a:rPr lang="es-AR" sz="2400" dirty="0" smtClean="0"/>
              <a:t>en la </a:t>
            </a:r>
            <a:r>
              <a:rPr lang="es-AR" sz="2400" dirty="0"/>
              <a:t>idea del </a:t>
            </a:r>
            <a:r>
              <a:rPr lang="es-AR" sz="2400" b="1" dirty="0"/>
              <a:t>hombre social</a:t>
            </a:r>
            <a:r>
              <a:rPr lang="es-AR" sz="2400" dirty="0"/>
              <a:t>: motivado fundamentalmente por necesidades sociales, y por lo tanto es a través de las relaciones que puede satisfacer sus necesidades.</a:t>
            </a:r>
            <a:endParaRPr lang="es-MX" sz="2400" dirty="0"/>
          </a:p>
          <a:p>
            <a:endParaRPr lang="es-MX" sz="2400" dirty="0"/>
          </a:p>
          <a:p>
            <a:pPr marL="342900" indent="-342900">
              <a:buFontTx/>
              <a:buChar char="-"/>
            </a:pPr>
            <a:r>
              <a:rPr lang="es-AR" sz="2400" dirty="0"/>
              <a:t>El comportamiento del individuo responde (ya no a premios económicos) a las fuerzas del grupo</a:t>
            </a:r>
            <a:r>
              <a:rPr lang="es-AR" sz="2400" dirty="0" smtClean="0"/>
              <a:t>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245659" y="3166280"/>
            <a:ext cx="11477768" cy="3416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2400" dirty="0"/>
              <a:t>Un ejemplo de esta corriente es la </a:t>
            </a:r>
            <a:r>
              <a:rPr lang="es-AR" sz="2400" b="1" dirty="0" smtClean="0"/>
              <a:t>ESCUELA DE RELACIONES HUMANAS </a:t>
            </a:r>
            <a:r>
              <a:rPr lang="es-AR" sz="2400" dirty="0" smtClean="0"/>
              <a:t>que </a:t>
            </a:r>
            <a:r>
              <a:rPr lang="es-AR" sz="2400" dirty="0"/>
              <a:t>consideraba:</a:t>
            </a:r>
            <a:endParaRPr lang="es-MX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AR" sz="2400" dirty="0"/>
              <a:t>La organización es la variable </a:t>
            </a:r>
            <a:r>
              <a:rPr lang="es-AR" sz="2400" dirty="0" smtClean="0"/>
              <a:t>independiente (lo que se modifica), </a:t>
            </a:r>
            <a:r>
              <a:rPr lang="es-AR" sz="2400" dirty="0"/>
              <a:t>el hombre debe ser persuadido para integrarse a la misma.</a:t>
            </a:r>
            <a:endParaRPr lang="es-MX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AR" sz="2400" dirty="0" smtClean="0"/>
              <a:t>Es necesario trabajar para mejorar </a:t>
            </a:r>
            <a:r>
              <a:rPr lang="es-AR" sz="2400" dirty="0"/>
              <a:t>las relaciones interpersonales.</a:t>
            </a:r>
            <a:endParaRPr lang="es-MX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AR" sz="2400" dirty="0" smtClean="0"/>
              <a:t>Sostiene un perfil </a:t>
            </a:r>
            <a:r>
              <a:rPr lang="es-AR" sz="2400" dirty="0"/>
              <a:t>de supervisor menos distante, más preocupados por las expectativas e inquietudes de los trabajadores</a:t>
            </a:r>
            <a:endParaRPr lang="es-MX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AR" sz="2400" dirty="0" smtClean="0"/>
              <a:t>Se </a:t>
            </a:r>
            <a:r>
              <a:rPr lang="es-AR" sz="2400" dirty="0"/>
              <a:t>busca hacer cumplir las órdenes sin apoyarse </a:t>
            </a:r>
            <a:r>
              <a:rPr lang="es-AR" sz="2400" b="1" dirty="0"/>
              <a:t>exclusivamente</a:t>
            </a:r>
            <a:r>
              <a:rPr lang="es-AR" sz="2400" dirty="0"/>
              <a:t> en el poder formal</a:t>
            </a:r>
            <a:r>
              <a:rPr lang="es-AR" sz="2400" dirty="0" smtClean="0"/>
              <a:t>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3383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ceta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xtura grung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308</TotalTime>
  <Words>1302</Words>
  <Application>Microsoft Office PowerPoint</Application>
  <PresentationFormat>Panorámica</PresentationFormat>
  <Paragraphs>94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Ambar</dc:creator>
  <cp:lastModifiedBy>Ambar</cp:lastModifiedBy>
  <cp:revision>18</cp:revision>
  <dcterms:created xsi:type="dcterms:W3CDTF">2021-04-12T00:54:12Z</dcterms:created>
  <dcterms:modified xsi:type="dcterms:W3CDTF">2021-04-21T20:41:09Z</dcterms:modified>
</cp:coreProperties>
</file>