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7" r:id="rId4"/>
    <p:sldId id="259" r:id="rId5"/>
    <p:sldId id="260" r:id="rId6"/>
    <p:sldId id="261" r:id="rId7"/>
    <p:sldId id="263" r:id="rId8"/>
    <p:sldId id="262" r:id="rId9"/>
    <p:sldId id="264" r:id="rId10"/>
    <p:sldId id="265" r:id="rId11"/>
    <p:sldId id="266" r:id="rId12"/>
    <p:sldId id="267" r:id="rId13"/>
    <p:sldId id="268" r:id="rId14"/>
    <p:sldId id="269" r:id="rId15"/>
    <p:sldId id="273" r:id="rId16"/>
    <p:sldId id="270" r:id="rId17"/>
    <p:sldId id="271" r:id="rId18"/>
    <p:sldId id="272" r:id="rId19"/>
  </p:sldIdLst>
  <p:sldSz cx="9906000" cy="6858000" type="A4"/>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83CF"/>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122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273CB8C-9961-4C10-94FF-A2523DFAD7C9}" type="datetimeFigureOut">
              <a:rPr lang="es-MX" smtClean="0"/>
              <a:t>28/04/2021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420566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273CB8C-9961-4C10-94FF-A2523DFAD7C9}" type="datetimeFigureOut">
              <a:rPr lang="es-MX" smtClean="0"/>
              <a:t>28/04/2021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4201179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273CB8C-9961-4C10-94FF-A2523DFAD7C9}" type="datetimeFigureOut">
              <a:rPr lang="es-MX" smtClean="0"/>
              <a:t>28/04/2021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3376467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273CB8C-9961-4C10-94FF-A2523DFAD7C9}" type="datetimeFigureOut">
              <a:rPr lang="es-MX" smtClean="0"/>
              <a:t>28/04/2021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3066996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A273CB8C-9961-4C10-94FF-A2523DFAD7C9}" type="datetimeFigureOut">
              <a:rPr lang="es-MX" smtClean="0"/>
              <a:t>28/04/2021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102698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A273CB8C-9961-4C10-94FF-A2523DFAD7C9}" type="datetimeFigureOut">
              <a:rPr lang="es-MX" smtClean="0"/>
              <a:t>28/04/2021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2613060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82329" y="2505075"/>
            <a:ext cx="4190702"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14913" y="2505075"/>
            <a:ext cx="4211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273CB8C-9961-4C10-94FF-A2523DFAD7C9}" type="datetimeFigureOut">
              <a:rPr lang="es-MX" smtClean="0"/>
              <a:t>28/04/2021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3585087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273CB8C-9961-4C10-94FF-A2523DFAD7C9}" type="datetimeFigureOut">
              <a:rPr lang="es-MX" smtClean="0"/>
              <a:t>28/04/2021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2224406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73CB8C-9961-4C10-94FF-A2523DFAD7C9}" type="datetimeFigureOut">
              <a:rPr lang="es-MX" smtClean="0"/>
              <a:t>28/04/2021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231303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A273CB8C-9961-4C10-94FF-A2523DFAD7C9}" type="datetimeFigureOut">
              <a:rPr lang="es-MX" smtClean="0"/>
              <a:t>28/04/2021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3717433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A273CB8C-9961-4C10-94FF-A2523DFAD7C9}" type="datetimeFigureOut">
              <a:rPr lang="es-MX" smtClean="0"/>
              <a:t>28/04/2021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7F40356-4A78-48F6-9B4E-6170C15B90FA}" type="slidenum">
              <a:rPr lang="es-MX" smtClean="0"/>
              <a:t>‹Nº›</a:t>
            </a:fld>
            <a:endParaRPr lang="es-MX"/>
          </a:p>
        </p:txBody>
      </p:sp>
    </p:spTree>
    <p:extLst>
      <p:ext uri="{BB962C8B-B14F-4D97-AF65-F5344CB8AC3E}">
        <p14:creationId xmlns:p14="http://schemas.microsoft.com/office/powerpoint/2010/main" val="95835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3CB8C-9961-4C10-94FF-A2523DFAD7C9}" type="datetimeFigureOut">
              <a:rPr lang="es-MX" smtClean="0"/>
              <a:t>28/04/2021</a:t>
            </a:fld>
            <a:endParaRPr lang="es-MX"/>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F40356-4A78-48F6-9B4E-6170C15B90FA}" type="slidenum">
              <a:rPr lang="es-MX" smtClean="0"/>
              <a:t>‹Nº›</a:t>
            </a:fld>
            <a:endParaRPr lang="es-MX"/>
          </a:p>
        </p:txBody>
      </p:sp>
    </p:spTree>
    <p:extLst>
      <p:ext uri="{BB962C8B-B14F-4D97-AF65-F5344CB8AC3E}">
        <p14:creationId xmlns:p14="http://schemas.microsoft.com/office/powerpoint/2010/main" val="207942263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a:p>
        </p:txBody>
      </p:sp>
      <p:sp>
        <p:nvSpPr>
          <p:cNvPr id="5" name="Rectángulo redondeado 4"/>
          <p:cNvSpPr/>
          <p:nvPr/>
        </p:nvSpPr>
        <p:spPr>
          <a:xfrm>
            <a:off x="596152" y="219104"/>
            <a:ext cx="8713694" cy="2642344"/>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CuadroTexto 6"/>
          <p:cNvSpPr txBox="1"/>
          <p:nvPr/>
        </p:nvSpPr>
        <p:spPr>
          <a:xfrm>
            <a:off x="1825454" y="219104"/>
            <a:ext cx="6470242" cy="769441"/>
          </a:xfrm>
          <a:prstGeom prst="rect">
            <a:avLst/>
          </a:prstGeom>
          <a:noFill/>
          <a:ln>
            <a:noFill/>
          </a:ln>
        </p:spPr>
        <p:txBody>
          <a:bodyPr wrap="square" rtlCol="0">
            <a:spAutoFit/>
          </a:bodyPr>
          <a:lstStyle/>
          <a:p>
            <a:pPr algn="ctr"/>
            <a:r>
              <a:rPr lang="es-MX" sz="4400" b="1" dirty="0">
                <a:solidFill>
                  <a:schemeClr val="bg1"/>
                </a:solidFill>
              </a:rPr>
              <a:t>CONDUCTA</a:t>
            </a:r>
          </a:p>
        </p:txBody>
      </p:sp>
      <p:sp>
        <p:nvSpPr>
          <p:cNvPr id="10" name="CuadroTexto 9"/>
          <p:cNvSpPr txBox="1"/>
          <p:nvPr/>
        </p:nvSpPr>
        <p:spPr>
          <a:xfrm>
            <a:off x="1261690" y="3350206"/>
            <a:ext cx="7357877" cy="3170099"/>
          </a:xfrm>
          <a:prstGeom prst="rect">
            <a:avLst/>
          </a:prstGeom>
          <a:noFill/>
        </p:spPr>
        <p:txBody>
          <a:bodyPr wrap="square" rtlCol="0">
            <a:spAutoFit/>
          </a:bodyPr>
          <a:lstStyle/>
          <a:p>
            <a:endParaRPr lang="es-MX" sz="2000" dirty="0"/>
          </a:p>
          <a:p>
            <a:pPr marL="285750" lvl="0" indent="-285750">
              <a:buFont typeface="Arial" panose="020B0604020202020204" pitchFamily="34" charset="0"/>
              <a:buChar char="•"/>
            </a:pPr>
            <a:r>
              <a:rPr lang="es-MX" sz="2000" b="1" dirty="0"/>
              <a:t>Está causada: </a:t>
            </a:r>
            <a:r>
              <a:rPr lang="es-MX" sz="2000" dirty="0"/>
              <a:t>para estudiarla hay que analizar los hechos que la preceden.</a:t>
            </a:r>
          </a:p>
          <a:p>
            <a:pPr marL="285750" lvl="0" indent="-285750">
              <a:buFont typeface="Arial" panose="020B0604020202020204" pitchFamily="34" charset="0"/>
              <a:buChar char="•"/>
            </a:pPr>
            <a:r>
              <a:rPr lang="es-MX" sz="2000" b="1" dirty="0"/>
              <a:t>Varía según </a:t>
            </a:r>
            <a:r>
              <a:rPr lang="es-MX" sz="2000" dirty="0"/>
              <a:t>la naturaleza del </a:t>
            </a:r>
            <a:r>
              <a:rPr lang="es-MX" sz="2000" b="1" dirty="0"/>
              <a:t>estímulo y la situación </a:t>
            </a:r>
            <a:r>
              <a:rPr lang="es-MX" sz="2000" dirty="0"/>
              <a:t>en la que se da.</a:t>
            </a:r>
          </a:p>
          <a:p>
            <a:pPr marL="285750" lvl="0" indent="-285750">
              <a:buFont typeface="Arial" panose="020B0604020202020204" pitchFamily="34" charset="0"/>
              <a:buChar char="•"/>
            </a:pPr>
            <a:r>
              <a:rPr lang="es-MX" sz="2000" dirty="0"/>
              <a:t>También </a:t>
            </a:r>
            <a:r>
              <a:rPr lang="es-MX" sz="2000" b="1" dirty="0"/>
              <a:t>varía con la naturaleza de la persona</a:t>
            </a:r>
            <a:r>
              <a:rPr lang="es-MX" sz="2000" dirty="0"/>
              <a:t>: debe ser analizada para ser comprendida y se debe tratar de conocer sus aptitudes, temperamento, carácter, experiencias anteriores.</a:t>
            </a:r>
          </a:p>
          <a:p>
            <a:pPr marL="285750" lvl="0" indent="-285750">
              <a:buFont typeface="Arial" panose="020B0604020202020204" pitchFamily="34" charset="0"/>
              <a:buChar char="•"/>
            </a:pPr>
            <a:r>
              <a:rPr lang="es-MX" sz="2000" dirty="0"/>
              <a:t>Cada situación es un caso </a:t>
            </a:r>
            <a:r>
              <a:rPr lang="es-MX" sz="2000" b="1" dirty="0"/>
              <a:t>único</a:t>
            </a:r>
            <a:r>
              <a:rPr lang="es-MX" sz="2000" dirty="0"/>
              <a:t>.</a:t>
            </a:r>
          </a:p>
          <a:p>
            <a:pPr marL="285750" indent="-285750">
              <a:buFont typeface="Arial" panose="020B0604020202020204" pitchFamily="34" charset="0"/>
              <a:buChar char="•"/>
            </a:pPr>
            <a:endParaRPr lang="es-MX" sz="2000" dirty="0"/>
          </a:p>
        </p:txBody>
      </p:sp>
      <p:sp>
        <p:nvSpPr>
          <p:cNvPr id="11" name="Flecha abajo 10"/>
          <p:cNvSpPr/>
          <p:nvPr/>
        </p:nvSpPr>
        <p:spPr>
          <a:xfrm>
            <a:off x="1348084" y="2962305"/>
            <a:ext cx="739588" cy="672353"/>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CuadroTexto 2">
            <a:extLst>
              <a:ext uri="{FF2B5EF4-FFF2-40B4-BE49-F238E27FC236}">
                <a16:creationId xmlns:a16="http://schemas.microsoft.com/office/drawing/2014/main" id="{9732BBA4-3EC4-4B63-8911-CB797C27622A}"/>
              </a:ext>
            </a:extLst>
          </p:cNvPr>
          <p:cNvSpPr txBox="1"/>
          <p:nvPr/>
        </p:nvSpPr>
        <p:spPr>
          <a:xfrm flipH="1">
            <a:off x="1261689" y="1002990"/>
            <a:ext cx="7938581" cy="1446550"/>
          </a:xfrm>
          <a:prstGeom prst="rect">
            <a:avLst/>
          </a:prstGeom>
          <a:noFill/>
        </p:spPr>
        <p:txBody>
          <a:bodyPr wrap="square" rtlCol="0">
            <a:spAutoFit/>
          </a:bodyPr>
          <a:lstStyle/>
          <a:p>
            <a:r>
              <a:rPr lang="es-MX" sz="2800" b="1" dirty="0"/>
              <a:t>LLAMAMOS CONDUCTA AL CONJUNTO DE:  </a:t>
            </a:r>
          </a:p>
          <a:p>
            <a:pPr marL="342900" indent="-342900">
              <a:buFont typeface="Arial" panose="020B0604020202020204" pitchFamily="34" charset="0"/>
              <a:buChar char="•"/>
            </a:pPr>
            <a:r>
              <a:rPr lang="es-MX" sz="2000" b="1" dirty="0"/>
              <a:t>ACTIVIDADES OBSERVABLES, EXTERNAS</a:t>
            </a:r>
          </a:p>
          <a:p>
            <a:pPr marL="342900" indent="-342900">
              <a:buFont typeface="Arial" panose="020B0604020202020204" pitchFamily="34" charset="0"/>
              <a:buChar char="•"/>
            </a:pPr>
            <a:r>
              <a:rPr lang="es-MX" sz="2000" b="1" dirty="0"/>
              <a:t>FENÓMENOS INTERNOS, NO OBSERVABLES VIVENCIALES (EMOCIONES METAS MOTIVOS, ETC)</a:t>
            </a:r>
          </a:p>
        </p:txBody>
      </p:sp>
    </p:spTree>
    <p:extLst>
      <p:ext uri="{BB962C8B-B14F-4D97-AF65-F5344CB8AC3E}">
        <p14:creationId xmlns:p14="http://schemas.microsoft.com/office/powerpoint/2010/main" val="940917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15" name="Rectángulo 14"/>
          <p:cNvSpPr/>
          <p:nvPr/>
        </p:nvSpPr>
        <p:spPr>
          <a:xfrm>
            <a:off x="1293151" y="1788459"/>
            <a:ext cx="392201" cy="1011466"/>
          </a:xfrm>
          <a:prstGeom prst="rect">
            <a:avLst/>
          </a:prstGeom>
          <a:solidFill>
            <a:schemeClr val="accent2">
              <a:lumMod val="75000"/>
            </a:schemeClr>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s-MX">
              <a:solidFill>
                <a:sysClr val="windowText" lastClr="000000"/>
              </a:solidFill>
            </a:endParaRPr>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CONDUCTA Y ADAPTACIÓN. POLICAUSALIDAD. PICHÓN RIVIÉRE</a:t>
            </a:r>
          </a:p>
        </p:txBody>
      </p:sp>
      <p:sp>
        <p:nvSpPr>
          <p:cNvPr id="6" name="CuadroTexto 5"/>
          <p:cNvSpPr txBox="1"/>
          <p:nvPr/>
        </p:nvSpPr>
        <p:spPr>
          <a:xfrm rot="16200000">
            <a:off x="-2137255" y="3520072"/>
            <a:ext cx="5673007" cy="461665"/>
          </a:xfrm>
          <a:prstGeom prst="rect">
            <a:avLst/>
          </a:prstGeom>
          <a:solidFill>
            <a:schemeClr val="accent2">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s-MX" sz="2400" b="1" dirty="0">
                <a:solidFill>
                  <a:sysClr val="windowText" lastClr="000000"/>
                </a:solidFill>
              </a:rPr>
              <a:t>ENRIQUE PICHÓN RIVIÈRE</a:t>
            </a:r>
          </a:p>
        </p:txBody>
      </p:sp>
      <p:sp>
        <p:nvSpPr>
          <p:cNvPr id="10" name="CuadroTexto 9"/>
          <p:cNvSpPr txBox="1"/>
          <p:nvPr/>
        </p:nvSpPr>
        <p:spPr>
          <a:xfrm>
            <a:off x="2796990" y="981637"/>
            <a:ext cx="6320118" cy="1200329"/>
          </a:xfrm>
          <a:prstGeom prst="rect">
            <a:avLst/>
          </a:prstGeom>
          <a:noFill/>
        </p:spPr>
        <p:txBody>
          <a:bodyPr wrap="square" rtlCol="0">
            <a:spAutoFit/>
          </a:bodyPr>
          <a:lstStyle/>
          <a:p>
            <a:pPr marL="285750" indent="-285750" algn="just">
              <a:buFont typeface="Arial" panose="020B0604020202020204" pitchFamily="34" charset="0"/>
              <a:buChar char="•"/>
            </a:pPr>
            <a:r>
              <a:rPr lang="es-MX" dirty="0"/>
              <a:t>Es la capacidad de tener una respuesta adecuada y coherente a las exigencias del medio.</a:t>
            </a:r>
          </a:p>
          <a:p>
            <a:pPr marL="285750" indent="-285750" algn="just">
              <a:buFont typeface="Arial" panose="020B0604020202020204" pitchFamily="34" charset="0"/>
              <a:buChar char="•"/>
            </a:pPr>
            <a:r>
              <a:rPr lang="es-MX" dirty="0"/>
              <a:t>Capacidad intelectual y emocional de hacer frente a la demanda del entorno. </a:t>
            </a:r>
          </a:p>
        </p:txBody>
      </p:sp>
      <p:sp>
        <p:nvSpPr>
          <p:cNvPr id="11" name="Flecha derecha 10"/>
          <p:cNvSpPr/>
          <p:nvPr/>
        </p:nvSpPr>
        <p:spPr>
          <a:xfrm>
            <a:off x="930082" y="778279"/>
            <a:ext cx="1936374" cy="1358155"/>
          </a:xfrm>
          <a:prstGeom prst="rightArrow">
            <a:avLst/>
          </a:prstGeom>
          <a:solidFill>
            <a:schemeClr val="accent2">
              <a:lumMod val="75000"/>
            </a:schemeClr>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lang="es-MX" b="1" dirty="0">
                <a:solidFill>
                  <a:sysClr val="windowText" lastClr="000000"/>
                </a:solidFill>
              </a:rPr>
              <a:t>ADAPTACIÓN:</a:t>
            </a:r>
          </a:p>
        </p:txBody>
      </p:sp>
      <p:sp>
        <p:nvSpPr>
          <p:cNvPr id="13" name="CuadroTexto 12"/>
          <p:cNvSpPr txBox="1"/>
          <p:nvPr/>
        </p:nvSpPr>
        <p:spPr>
          <a:xfrm>
            <a:off x="2796990" y="2181966"/>
            <a:ext cx="6199092" cy="1754326"/>
          </a:xfrm>
          <a:prstGeom prst="rect">
            <a:avLst/>
          </a:prstGeom>
          <a:noFill/>
        </p:spPr>
        <p:txBody>
          <a:bodyPr wrap="square" rtlCol="0">
            <a:spAutoFit/>
          </a:bodyPr>
          <a:lstStyle/>
          <a:p>
            <a:r>
              <a:rPr lang="es-MX" dirty="0"/>
              <a:t>ACTIVA </a:t>
            </a:r>
            <a:r>
              <a:rPr lang="es-MX" dirty="0">
                <a:sym typeface="Wingdings" panose="05000000000000000000" pitchFamily="2" charset="2"/>
              </a:rPr>
              <a:t> el sujeto se transforma, modifica el medio y a su vez al modificar el medio se modifica a sí mismo.</a:t>
            </a:r>
            <a:endParaRPr lang="es-MX" dirty="0"/>
          </a:p>
          <a:p>
            <a:endParaRPr lang="es-MX" dirty="0"/>
          </a:p>
          <a:p>
            <a:r>
              <a:rPr lang="es-MX" dirty="0"/>
              <a:t>PASIVA </a:t>
            </a:r>
            <a:r>
              <a:rPr lang="es-MX" dirty="0">
                <a:sym typeface="Wingdings" panose="05000000000000000000" pitchFamily="2" charset="2"/>
              </a:rPr>
              <a:t> Comportamiento visible ajustado a la expectativa pero que no implica modificaciones profundas en la estructura psíquica (ej. vestirse adecuadamente )</a:t>
            </a:r>
            <a:endParaRPr lang="es-MX" dirty="0"/>
          </a:p>
        </p:txBody>
      </p:sp>
      <p:cxnSp>
        <p:nvCxnSpPr>
          <p:cNvPr id="18" name="Conector angular 17"/>
          <p:cNvCxnSpPr/>
          <p:nvPr/>
        </p:nvCxnSpPr>
        <p:spPr>
          <a:xfrm flipV="1">
            <a:off x="2171701" y="2381785"/>
            <a:ext cx="679077" cy="579988"/>
          </a:xfrm>
          <a:prstGeom prst="bentConnector3">
            <a:avLst/>
          </a:prstGeom>
          <a:ln w="762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angular 21"/>
          <p:cNvCxnSpPr/>
          <p:nvPr/>
        </p:nvCxnSpPr>
        <p:spPr>
          <a:xfrm>
            <a:off x="2171701" y="2847416"/>
            <a:ext cx="679077" cy="385581"/>
          </a:xfrm>
          <a:prstGeom prst="bentConnector3">
            <a:avLst/>
          </a:prstGeom>
          <a:ln w="762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4" name="CuadroTexto 13"/>
          <p:cNvSpPr txBox="1"/>
          <p:nvPr/>
        </p:nvSpPr>
        <p:spPr>
          <a:xfrm>
            <a:off x="1293151" y="2729389"/>
            <a:ext cx="1208002" cy="379817"/>
          </a:xfrm>
          <a:prstGeom prst="rect">
            <a:avLst/>
          </a:prstGeom>
          <a:solidFill>
            <a:schemeClr val="accent2">
              <a:lumMod val="75000"/>
            </a:schemeClr>
          </a:solidFill>
          <a:ln>
            <a:noFill/>
          </a:ln>
        </p:spPr>
        <p:style>
          <a:lnRef idx="3">
            <a:schemeClr val="lt1"/>
          </a:lnRef>
          <a:fillRef idx="1">
            <a:schemeClr val="accent4"/>
          </a:fillRef>
          <a:effectRef idx="1">
            <a:schemeClr val="accent4"/>
          </a:effectRef>
          <a:fontRef idx="minor">
            <a:schemeClr val="lt1"/>
          </a:fontRef>
        </p:style>
        <p:txBody>
          <a:bodyPr wrap="square" rtlCol="0">
            <a:spAutoFit/>
          </a:bodyPr>
          <a:lstStyle/>
          <a:p>
            <a:r>
              <a:rPr lang="es-MX" dirty="0">
                <a:solidFill>
                  <a:sysClr val="windowText" lastClr="000000"/>
                </a:solidFill>
              </a:rPr>
              <a:t>DISTINGUE</a:t>
            </a:r>
          </a:p>
        </p:txBody>
      </p:sp>
      <p:sp>
        <p:nvSpPr>
          <p:cNvPr id="12" name="Flecha derecha 11"/>
          <p:cNvSpPr/>
          <p:nvPr/>
        </p:nvSpPr>
        <p:spPr>
          <a:xfrm>
            <a:off x="895349" y="3840905"/>
            <a:ext cx="1936374" cy="1358155"/>
          </a:xfrm>
          <a:prstGeom prst="rightArrow">
            <a:avLst/>
          </a:prstGeom>
          <a:solidFill>
            <a:schemeClr val="accent2">
              <a:lumMod val="75000"/>
            </a:schemeClr>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lang="es-MX" b="1" dirty="0">
                <a:solidFill>
                  <a:sysClr val="windowText" lastClr="000000"/>
                </a:solidFill>
              </a:rPr>
              <a:t>CONDUCTA:</a:t>
            </a:r>
          </a:p>
        </p:txBody>
      </p:sp>
      <p:sp>
        <p:nvSpPr>
          <p:cNvPr id="3" name="Rectángulo 2"/>
          <p:cNvSpPr/>
          <p:nvPr/>
        </p:nvSpPr>
        <p:spPr>
          <a:xfrm>
            <a:off x="2511239" y="914401"/>
            <a:ext cx="6605869" cy="126756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Rectángulo 15"/>
          <p:cNvSpPr/>
          <p:nvPr/>
        </p:nvSpPr>
        <p:spPr>
          <a:xfrm>
            <a:off x="2723833" y="4121752"/>
            <a:ext cx="6605869" cy="78111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CuadroTexto 3"/>
          <p:cNvSpPr txBox="1"/>
          <p:nvPr/>
        </p:nvSpPr>
        <p:spPr>
          <a:xfrm>
            <a:off x="2714627" y="4196816"/>
            <a:ext cx="6484843" cy="646331"/>
          </a:xfrm>
          <a:prstGeom prst="rect">
            <a:avLst/>
          </a:prstGeom>
          <a:noFill/>
        </p:spPr>
        <p:txBody>
          <a:bodyPr wrap="square" rtlCol="0">
            <a:spAutoFit/>
          </a:bodyPr>
          <a:lstStyle/>
          <a:p>
            <a:r>
              <a:rPr lang="es-MX" dirty="0"/>
              <a:t>Es un emergente. Está determinada por causas internas y externas, históricas y actuales</a:t>
            </a:r>
          </a:p>
        </p:txBody>
      </p:sp>
      <p:sp>
        <p:nvSpPr>
          <p:cNvPr id="5" name="Flecha abajo 4"/>
          <p:cNvSpPr/>
          <p:nvPr/>
        </p:nvSpPr>
        <p:spPr>
          <a:xfrm>
            <a:off x="2662518" y="4962759"/>
            <a:ext cx="510988" cy="456406"/>
          </a:xfrm>
          <a:prstGeom prst="downArrow">
            <a:avLst/>
          </a:prstGeom>
          <a:solidFill>
            <a:schemeClr val="accent2">
              <a:lumMod val="75000"/>
            </a:schemeClr>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s-MX" b="1">
              <a:solidFill>
                <a:sysClr val="windowText" lastClr="000000"/>
              </a:solidFill>
            </a:endParaRPr>
          </a:p>
        </p:txBody>
      </p:sp>
      <p:sp>
        <p:nvSpPr>
          <p:cNvPr id="7" name="Rectángulo 6"/>
          <p:cNvSpPr/>
          <p:nvPr/>
        </p:nvSpPr>
        <p:spPr>
          <a:xfrm>
            <a:off x="1062318" y="5419165"/>
            <a:ext cx="8485094" cy="116824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dirty="0">
                <a:solidFill>
                  <a:schemeClr val="tx1"/>
                </a:solidFill>
              </a:rPr>
              <a:t>Por esto se habla de POLICAUSALIDAD DE LA CONDUCTA : Múltiples factores se articulan determinando una estructura de comportamiento</a:t>
            </a:r>
          </a:p>
        </p:txBody>
      </p:sp>
    </p:spTree>
    <p:extLst>
      <p:ext uri="{BB962C8B-B14F-4D97-AF65-F5344CB8AC3E}">
        <p14:creationId xmlns:p14="http://schemas.microsoft.com/office/powerpoint/2010/main" val="3107072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CONDUCTA Y SU POLICAUSALIDAD. PICHÓN RIVIÉRE</a:t>
            </a:r>
          </a:p>
        </p:txBody>
      </p:sp>
      <p:sp>
        <p:nvSpPr>
          <p:cNvPr id="6" name="CuadroTexto 5"/>
          <p:cNvSpPr txBox="1"/>
          <p:nvPr/>
        </p:nvSpPr>
        <p:spPr>
          <a:xfrm rot="16200000">
            <a:off x="-2137255" y="3520072"/>
            <a:ext cx="5673007" cy="461665"/>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s-MX" sz="2400" b="1" dirty="0">
                <a:solidFill>
                  <a:sysClr val="windowText" lastClr="000000"/>
                </a:solidFill>
              </a:rPr>
              <a:t>ENRIQUE PICHÓN RIVIÈRE</a:t>
            </a:r>
          </a:p>
        </p:txBody>
      </p:sp>
      <p:sp>
        <p:nvSpPr>
          <p:cNvPr id="10" name="CuadroTexto 9"/>
          <p:cNvSpPr txBox="1"/>
          <p:nvPr/>
        </p:nvSpPr>
        <p:spPr>
          <a:xfrm>
            <a:off x="2205319" y="981637"/>
            <a:ext cx="6911789" cy="1200329"/>
          </a:xfrm>
          <a:prstGeom prst="rect">
            <a:avLst/>
          </a:prstGeom>
          <a:noFill/>
        </p:spPr>
        <p:txBody>
          <a:bodyPr wrap="square" rtlCol="0">
            <a:spAutoFit/>
          </a:bodyPr>
          <a:lstStyle/>
          <a:p>
            <a:pPr marL="285750" indent="-285750" algn="just">
              <a:buFont typeface="Arial" panose="020B0604020202020204" pitchFamily="34" charset="0"/>
              <a:buChar char="•"/>
            </a:pPr>
            <a:r>
              <a:rPr lang="es-MX" dirty="0"/>
              <a:t>Es un ser de necesidades y que trae consigo un mundo interno.</a:t>
            </a:r>
          </a:p>
          <a:p>
            <a:pPr marL="285750" indent="-285750" algn="just">
              <a:buFont typeface="Arial" panose="020B0604020202020204" pitchFamily="34" charset="0"/>
              <a:buChar char="•"/>
            </a:pPr>
            <a:r>
              <a:rPr lang="es-MX" dirty="0"/>
              <a:t>Tiene matrices de aprendizaje innatas y también adquiridas (se adquieren en los diferentes grupos con los que el sujeto se vincula: familia, escuela, trabajo, etc.)</a:t>
            </a:r>
          </a:p>
        </p:txBody>
      </p:sp>
      <p:sp>
        <p:nvSpPr>
          <p:cNvPr id="11" name="Flecha derecha 10"/>
          <p:cNvSpPr/>
          <p:nvPr/>
        </p:nvSpPr>
        <p:spPr>
          <a:xfrm>
            <a:off x="930082" y="778279"/>
            <a:ext cx="1369365" cy="1358155"/>
          </a:xfrm>
          <a:prstGeom prst="rightArrow">
            <a:avLst/>
          </a:prstGeom>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lang="es-MX" b="1" dirty="0">
                <a:solidFill>
                  <a:sysClr val="windowText" lastClr="000000"/>
                </a:solidFill>
              </a:rPr>
              <a:t>El SUJETO:</a:t>
            </a:r>
          </a:p>
        </p:txBody>
      </p:sp>
      <p:sp>
        <p:nvSpPr>
          <p:cNvPr id="3" name="Rectángulo 2"/>
          <p:cNvSpPr/>
          <p:nvPr/>
        </p:nvSpPr>
        <p:spPr>
          <a:xfrm>
            <a:off x="2205319" y="914402"/>
            <a:ext cx="6911790" cy="1264026"/>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Rectángulo 15"/>
          <p:cNvSpPr/>
          <p:nvPr/>
        </p:nvSpPr>
        <p:spPr>
          <a:xfrm>
            <a:off x="1476935" y="2568827"/>
            <a:ext cx="7718610" cy="584195"/>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CuadroTexto 3"/>
          <p:cNvSpPr txBox="1"/>
          <p:nvPr/>
        </p:nvSpPr>
        <p:spPr>
          <a:xfrm>
            <a:off x="1476935" y="2688819"/>
            <a:ext cx="7718611" cy="369332"/>
          </a:xfrm>
          <a:prstGeom prst="rect">
            <a:avLst/>
          </a:prstGeom>
          <a:noFill/>
        </p:spPr>
        <p:txBody>
          <a:bodyPr wrap="square" rtlCol="0">
            <a:spAutoFit/>
          </a:bodyPr>
          <a:lstStyle/>
          <a:p>
            <a:r>
              <a:rPr lang="es-MX" dirty="0"/>
              <a:t>Hay una compleja relación entre los vínculos internos y los vínculos externos.</a:t>
            </a:r>
          </a:p>
        </p:txBody>
      </p:sp>
      <p:sp>
        <p:nvSpPr>
          <p:cNvPr id="5" name="Flecha abajo 4"/>
          <p:cNvSpPr/>
          <p:nvPr/>
        </p:nvSpPr>
        <p:spPr>
          <a:xfrm>
            <a:off x="5336241" y="2005926"/>
            <a:ext cx="510988" cy="682893"/>
          </a:xfrm>
          <a:prstGeom prst="downArrow">
            <a:avLst/>
          </a:prstGeom>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s-MX" b="1">
              <a:solidFill>
                <a:schemeClr val="accent2">
                  <a:lumMod val="75000"/>
                </a:schemeClr>
              </a:solidFill>
            </a:endParaRPr>
          </a:p>
        </p:txBody>
      </p:sp>
      <p:sp>
        <p:nvSpPr>
          <p:cNvPr id="7" name="Rectángulo 6"/>
          <p:cNvSpPr/>
          <p:nvPr/>
        </p:nvSpPr>
        <p:spPr>
          <a:xfrm>
            <a:off x="1093693" y="3286958"/>
            <a:ext cx="8485094" cy="938839"/>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dirty="0">
                <a:solidFill>
                  <a:schemeClr val="tx1"/>
                </a:solidFill>
              </a:rPr>
              <a:t>Por esto al estudiar al sujeto en su contexto histórico social, Pichón sostiene que la conducta es un SISTEMA DIALÉCTICO EN PERMANENTE INTERACCIÓN.</a:t>
            </a:r>
          </a:p>
        </p:txBody>
      </p:sp>
      <p:sp>
        <p:nvSpPr>
          <p:cNvPr id="8" name="CuadroTexto 7"/>
          <p:cNvSpPr txBox="1"/>
          <p:nvPr/>
        </p:nvSpPr>
        <p:spPr>
          <a:xfrm>
            <a:off x="4888008" y="2147248"/>
            <a:ext cx="1546410" cy="369332"/>
          </a:xfrm>
          <a:prstGeom prst="rect">
            <a:avLst/>
          </a:prstGeom>
          <a:noFill/>
        </p:spPr>
        <p:txBody>
          <a:bodyPr wrap="square" rtlCol="0">
            <a:spAutoFit/>
          </a:bodyPr>
          <a:lstStyle/>
          <a:p>
            <a:pPr algn="ctr"/>
            <a:r>
              <a:rPr lang="es-MX" dirty="0"/>
              <a:t>Por lo tanto:</a:t>
            </a:r>
          </a:p>
        </p:txBody>
      </p:sp>
      <p:sp>
        <p:nvSpPr>
          <p:cNvPr id="19" name="Flecha abajo 18"/>
          <p:cNvSpPr/>
          <p:nvPr/>
        </p:nvSpPr>
        <p:spPr>
          <a:xfrm>
            <a:off x="1089206" y="4032806"/>
            <a:ext cx="510988" cy="819341"/>
          </a:xfrm>
          <a:prstGeom prst="downArrow">
            <a:avLst/>
          </a:prstGeom>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s-MX" b="1">
              <a:solidFill>
                <a:schemeClr val="accent2">
                  <a:lumMod val="75000"/>
                </a:schemeClr>
              </a:solidFill>
            </a:endParaRPr>
          </a:p>
        </p:txBody>
      </p:sp>
      <p:sp>
        <p:nvSpPr>
          <p:cNvPr id="17" name="CuadroTexto 16"/>
          <p:cNvSpPr txBox="1"/>
          <p:nvPr/>
        </p:nvSpPr>
        <p:spPr>
          <a:xfrm>
            <a:off x="1089206" y="4215859"/>
            <a:ext cx="7381318" cy="369332"/>
          </a:xfrm>
          <a:prstGeom prst="rect">
            <a:avLst/>
          </a:prstGeom>
          <a:noFill/>
        </p:spPr>
        <p:txBody>
          <a:bodyPr wrap="square" rtlCol="0">
            <a:spAutoFit/>
          </a:bodyPr>
          <a:lstStyle/>
          <a:p>
            <a:r>
              <a:rPr lang="es-MX" dirty="0"/>
              <a:t>¿Qué quiere decir todo esto?</a:t>
            </a:r>
          </a:p>
        </p:txBody>
      </p:sp>
      <p:sp>
        <p:nvSpPr>
          <p:cNvPr id="21" name="CuadroTexto 20"/>
          <p:cNvSpPr txBox="1"/>
          <p:nvPr/>
        </p:nvSpPr>
        <p:spPr>
          <a:xfrm>
            <a:off x="1061194" y="4894141"/>
            <a:ext cx="8351747" cy="1754326"/>
          </a:xfrm>
          <a:prstGeom prst="rect">
            <a:avLst/>
          </a:prstGeom>
          <a:solidFill>
            <a:schemeClr val="accent4">
              <a:lumMod val="60000"/>
              <a:lumOff val="40000"/>
            </a:schemeClr>
          </a:solidFill>
          <a:ln>
            <a:solidFill>
              <a:schemeClr val="accent2">
                <a:lumMod val="50000"/>
              </a:schemeClr>
            </a:solidFill>
          </a:ln>
        </p:spPr>
        <p:txBody>
          <a:bodyPr wrap="square" rtlCol="0">
            <a:spAutoFit/>
          </a:bodyPr>
          <a:lstStyle/>
          <a:p>
            <a:pPr algn="just"/>
            <a:r>
              <a:rPr lang="es-MX" dirty="0"/>
              <a:t>Pichón R. amplía la definición de conducta.</a:t>
            </a:r>
          </a:p>
          <a:p>
            <a:pPr algn="just"/>
            <a:r>
              <a:rPr lang="es-MX" dirty="0"/>
              <a:t>Para él no solo es una estructura, sino que además es estructurante ya que hay una interrelación </a:t>
            </a:r>
            <a:r>
              <a:rPr lang="es-MX" dirty="0" err="1"/>
              <a:t>intrasistémica</a:t>
            </a:r>
            <a:r>
              <a:rPr lang="es-MX" dirty="0"/>
              <a:t> (dentro del mundo interno de la persona) e </a:t>
            </a:r>
            <a:r>
              <a:rPr lang="es-MX" dirty="0" err="1"/>
              <a:t>intersistémica</a:t>
            </a:r>
            <a:r>
              <a:rPr lang="es-MX" dirty="0"/>
              <a:t> (ese mundo interno a su vez se relaciona con el mundo externo).</a:t>
            </a:r>
          </a:p>
          <a:p>
            <a:pPr algn="ctr"/>
            <a:r>
              <a:rPr lang="es-MX" b="1" dirty="0"/>
              <a:t>ES DECIR: HAY UN DIÁLOGO CONSTANTE EN EL MUNDO INTERNO DEL SUJETO, Y TAMBIÉN ENTRE ESTE MUNDO INTERNO Y SU ENTORNO</a:t>
            </a:r>
          </a:p>
        </p:txBody>
      </p:sp>
      <p:sp>
        <p:nvSpPr>
          <p:cNvPr id="20" name="Flecha doblada hacia arriba 19"/>
          <p:cNvSpPr/>
          <p:nvPr/>
        </p:nvSpPr>
        <p:spPr>
          <a:xfrm rot="5400000">
            <a:off x="4789157" y="3973657"/>
            <a:ext cx="623047" cy="772151"/>
          </a:xfrm>
          <a:prstGeom prst="bentUpArrow">
            <a:avLst/>
          </a:prstGeom>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s-MX" b="1">
              <a:solidFill>
                <a:schemeClr val="accent2">
                  <a:lumMod val="75000"/>
                </a:schemeClr>
              </a:solidFill>
            </a:endParaRPr>
          </a:p>
        </p:txBody>
      </p:sp>
      <p:sp>
        <p:nvSpPr>
          <p:cNvPr id="23" name="CuadroTexto 22"/>
          <p:cNvSpPr txBox="1"/>
          <p:nvPr/>
        </p:nvSpPr>
        <p:spPr>
          <a:xfrm>
            <a:off x="5396818" y="4208604"/>
            <a:ext cx="3720290" cy="523220"/>
          </a:xfrm>
          <a:prstGeom prst="rect">
            <a:avLst/>
          </a:prstGeom>
          <a:noFill/>
        </p:spPr>
        <p:txBody>
          <a:bodyPr wrap="square" rtlCol="0">
            <a:spAutoFit/>
          </a:bodyPr>
          <a:lstStyle/>
          <a:p>
            <a:r>
              <a:rPr lang="es-MX" sz="1400" dirty="0"/>
              <a:t>(INTERACCIÓN DIALÉCTICA SIGNIFICA QUE SE MODIFICAN MUTUAMENTE)</a:t>
            </a:r>
          </a:p>
        </p:txBody>
      </p:sp>
    </p:spTree>
    <p:extLst>
      <p:ext uri="{BB962C8B-B14F-4D97-AF65-F5344CB8AC3E}">
        <p14:creationId xmlns:p14="http://schemas.microsoft.com/office/powerpoint/2010/main" val="3332282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a:ln>
            <a:solidFill>
              <a:srgbClr val="7030A0"/>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ÁREAS DE LA CONDUCTA. PICHÓN RIVIÈRE</a:t>
            </a:r>
          </a:p>
        </p:txBody>
      </p:sp>
      <p:sp>
        <p:nvSpPr>
          <p:cNvPr id="6" name="CuadroTexto 5"/>
          <p:cNvSpPr txBox="1"/>
          <p:nvPr/>
        </p:nvSpPr>
        <p:spPr>
          <a:xfrm rot="16200000">
            <a:off x="-2137255" y="3520072"/>
            <a:ext cx="5673007" cy="461665"/>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s-MX" sz="2400" b="1" dirty="0">
                <a:solidFill>
                  <a:schemeClr val="bg1"/>
                </a:solidFill>
              </a:rPr>
              <a:t>ENRIQUE PICHÓN RIVIÈRE</a:t>
            </a:r>
          </a:p>
        </p:txBody>
      </p:sp>
      <p:sp>
        <p:nvSpPr>
          <p:cNvPr id="3" name="Rectángulo 2"/>
          <p:cNvSpPr/>
          <p:nvPr/>
        </p:nvSpPr>
        <p:spPr>
          <a:xfrm>
            <a:off x="1156447" y="1099356"/>
            <a:ext cx="7879980" cy="5488052"/>
          </a:xfrm>
          <a:prstGeom prst="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s-MX" dirty="0">
              <a:solidFill>
                <a:schemeClr val="tx1"/>
              </a:solidFill>
            </a:endParaRPr>
          </a:p>
        </p:txBody>
      </p:sp>
      <p:sp>
        <p:nvSpPr>
          <p:cNvPr id="12" name="Elipse 11"/>
          <p:cNvSpPr/>
          <p:nvPr/>
        </p:nvSpPr>
        <p:spPr>
          <a:xfrm>
            <a:off x="1389536" y="4563758"/>
            <a:ext cx="1815354" cy="1815353"/>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Elipse 17"/>
          <p:cNvSpPr/>
          <p:nvPr/>
        </p:nvSpPr>
        <p:spPr>
          <a:xfrm>
            <a:off x="1643716" y="4830894"/>
            <a:ext cx="1274970" cy="1274969"/>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cuerpo</a:t>
            </a:r>
          </a:p>
        </p:txBody>
      </p:sp>
      <p:sp>
        <p:nvSpPr>
          <p:cNvPr id="20" name="Elipse 19"/>
          <p:cNvSpPr/>
          <p:nvPr/>
        </p:nvSpPr>
        <p:spPr>
          <a:xfrm>
            <a:off x="1949559" y="5116812"/>
            <a:ext cx="690905" cy="710196"/>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tx1"/>
                </a:solidFill>
              </a:rPr>
              <a:t>1</a:t>
            </a:r>
          </a:p>
        </p:txBody>
      </p:sp>
      <p:sp>
        <p:nvSpPr>
          <p:cNvPr id="13" name="CuadroTexto 12"/>
          <p:cNvSpPr txBox="1"/>
          <p:nvPr/>
        </p:nvSpPr>
        <p:spPr>
          <a:xfrm>
            <a:off x="1156447" y="1168814"/>
            <a:ext cx="7879980" cy="3416320"/>
          </a:xfrm>
          <a:prstGeom prst="rect">
            <a:avLst/>
          </a:prstGeom>
          <a:noFill/>
        </p:spPr>
        <p:txBody>
          <a:bodyPr wrap="square" rtlCol="0">
            <a:spAutoFit/>
          </a:bodyPr>
          <a:lstStyle/>
          <a:p>
            <a:pPr algn="just"/>
            <a:r>
              <a:rPr lang="es-MX" dirty="0"/>
              <a:t>Pichón </a:t>
            </a:r>
            <a:r>
              <a:rPr lang="es-MX" dirty="0" err="1"/>
              <a:t>Riviere</a:t>
            </a:r>
            <a:r>
              <a:rPr lang="es-MX" dirty="0"/>
              <a:t> propuso el estudio de la conducta en tres áreas, es decir, él consideraba que cada vez que aparecía una conducta, lo hacía en tres zonas, a las que denominó las áreas de la conducta: 1) </a:t>
            </a:r>
            <a:r>
              <a:rPr lang="es-MX" b="1" dirty="0"/>
              <a:t>mente</a:t>
            </a:r>
            <a:r>
              <a:rPr lang="es-MX" dirty="0"/>
              <a:t> (pensamientos, procesos mentales), 2) </a:t>
            </a:r>
            <a:r>
              <a:rPr lang="es-MX" b="1" dirty="0"/>
              <a:t>cuerpo</a:t>
            </a:r>
            <a:r>
              <a:rPr lang="es-MX" dirty="0"/>
              <a:t> (movimientos musculares, motores) y 3)</a:t>
            </a:r>
            <a:r>
              <a:rPr lang="es-MX" b="1" dirty="0"/>
              <a:t> mundo externo</a:t>
            </a:r>
            <a:r>
              <a:rPr lang="es-MX" dirty="0"/>
              <a:t> (interacción con el ambiente, otras personas).</a:t>
            </a:r>
          </a:p>
          <a:p>
            <a:pPr fontAlgn="base"/>
            <a:endParaRPr lang="es-MX" b="1" i="1" dirty="0"/>
          </a:p>
          <a:p>
            <a:pPr fontAlgn="base"/>
            <a:r>
              <a:rPr lang="es-MX" b="1" i="1" dirty="0"/>
              <a:t>Coexistencia entre las áreas</a:t>
            </a:r>
            <a:endParaRPr lang="es-MX" dirty="0"/>
          </a:p>
          <a:p>
            <a:pPr fontAlgn="base"/>
            <a:r>
              <a:rPr lang="es-MX" dirty="0"/>
              <a:t>La conducta siempre implica manifestaciones en las tres áreas de la conducta, es decir, no puede existir en un área sin aparecer en las otras. Sin embargo, se da un predominio relativo en alguna de estas, lo que nos permite calificar las conductas como mentales, corporales o en el mundo externo.</a:t>
            </a:r>
          </a:p>
          <a:p>
            <a:pPr algn="just"/>
            <a:endParaRPr lang="es-MX" dirty="0"/>
          </a:p>
        </p:txBody>
      </p:sp>
      <p:sp>
        <p:nvSpPr>
          <p:cNvPr id="14" name="CuadroTexto 13"/>
          <p:cNvSpPr txBox="1"/>
          <p:nvPr/>
        </p:nvSpPr>
        <p:spPr>
          <a:xfrm flipH="1">
            <a:off x="3510733" y="4955790"/>
            <a:ext cx="6094531" cy="1200329"/>
          </a:xfrm>
          <a:prstGeom prst="rect">
            <a:avLst/>
          </a:prstGeom>
          <a:noFill/>
        </p:spPr>
        <p:txBody>
          <a:bodyPr wrap="square" rtlCol="0">
            <a:spAutoFit/>
          </a:bodyPr>
          <a:lstStyle/>
          <a:p>
            <a:pPr algn="just"/>
            <a:r>
              <a:rPr lang="es-MX" b="1" dirty="0"/>
              <a:t>3 áreas de la conducta:</a:t>
            </a:r>
          </a:p>
          <a:p>
            <a:pPr marL="342900" indent="-342900" algn="just">
              <a:buAutoNum type="arabicParenR"/>
            </a:pPr>
            <a:r>
              <a:rPr lang="es-MX" b="1" dirty="0"/>
              <a:t>mente</a:t>
            </a:r>
          </a:p>
          <a:p>
            <a:pPr marL="342900" indent="-342900" algn="just">
              <a:buAutoNum type="arabicParenR"/>
            </a:pPr>
            <a:r>
              <a:rPr lang="es-MX" b="1" dirty="0"/>
              <a:t>cuerpo </a:t>
            </a:r>
          </a:p>
          <a:p>
            <a:pPr marL="342900" indent="-342900" algn="just">
              <a:buAutoNum type="arabicParenR"/>
            </a:pPr>
            <a:r>
              <a:rPr lang="es-MX" b="1" dirty="0"/>
              <a:t>mundo externo</a:t>
            </a:r>
          </a:p>
        </p:txBody>
      </p:sp>
      <p:sp>
        <p:nvSpPr>
          <p:cNvPr id="15" name="CuadroTexto 14"/>
          <p:cNvSpPr txBox="1"/>
          <p:nvPr/>
        </p:nvSpPr>
        <p:spPr>
          <a:xfrm>
            <a:off x="2155695" y="4771124"/>
            <a:ext cx="251012" cy="369332"/>
          </a:xfrm>
          <a:prstGeom prst="rect">
            <a:avLst/>
          </a:prstGeom>
          <a:noFill/>
        </p:spPr>
        <p:txBody>
          <a:bodyPr wrap="square" rtlCol="0">
            <a:spAutoFit/>
          </a:bodyPr>
          <a:lstStyle/>
          <a:p>
            <a:r>
              <a:rPr lang="es-MX" b="1" dirty="0"/>
              <a:t>2</a:t>
            </a:r>
          </a:p>
        </p:txBody>
      </p:sp>
      <p:sp>
        <p:nvSpPr>
          <p:cNvPr id="22" name="CuadroTexto 21"/>
          <p:cNvSpPr txBox="1"/>
          <p:nvPr/>
        </p:nvSpPr>
        <p:spPr>
          <a:xfrm>
            <a:off x="2159844" y="4491587"/>
            <a:ext cx="251012" cy="369332"/>
          </a:xfrm>
          <a:prstGeom prst="rect">
            <a:avLst/>
          </a:prstGeom>
          <a:noFill/>
        </p:spPr>
        <p:txBody>
          <a:bodyPr wrap="square" rtlCol="0">
            <a:spAutoFit/>
          </a:bodyPr>
          <a:lstStyle/>
          <a:p>
            <a:r>
              <a:rPr lang="es-MX" b="1" dirty="0"/>
              <a:t>3</a:t>
            </a:r>
          </a:p>
        </p:txBody>
      </p:sp>
      <p:sp>
        <p:nvSpPr>
          <p:cNvPr id="23" name="CuadroTexto 22"/>
          <p:cNvSpPr txBox="1"/>
          <p:nvPr/>
        </p:nvSpPr>
        <p:spPr>
          <a:xfrm>
            <a:off x="5486155" y="6306974"/>
            <a:ext cx="3614084" cy="253916"/>
          </a:xfrm>
          <a:prstGeom prst="rect">
            <a:avLst/>
          </a:prstGeom>
          <a:noFill/>
        </p:spPr>
        <p:txBody>
          <a:bodyPr wrap="square" rtlCol="0">
            <a:spAutoFit/>
          </a:bodyPr>
          <a:lstStyle/>
          <a:p>
            <a:r>
              <a:rPr lang="es-MX" sz="1050" dirty="0"/>
              <a:t>Bleger, J. (1976). Psicología de la conducta. Argentina: Paidós.</a:t>
            </a:r>
          </a:p>
        </p:txBody>
      </p:sp>
      <p:sp>
        <p:nvSpPr>
          <p:cNvPr id="24" name="CuadroTexto 23"/>
          <p:cNvSpPr txBox="1"/>
          <p:nvPr/>
        </p:nvSpPr>
        <p:spPr>
          <a:xfrm>
            <a:off x="6038077" y="4472816"/>
            <a:ext cx="2510240" cy="1834158"/>
          </a:xfrm>
          <a:prstGeom prst="leftArrow">
            <a:avLst/>
          </a:prstGeom>
          <a:noFill/>
          <a:ln w="28575">
            <a:solidFill>
              <a:srgbClr val="7030A0"/>
            </a:solidFill>
          </a:ln>
        </p:spPr>
        <p:txBody>
          <a:bodyPr wrap="square" rtlCol="0">
            <a:spAutoFit/>
          </a:bodyPr>
          <a:lstStyle/>
          <a:p>
            <a:pPr algn="r"/>
            <a:r>
              <a:rPr lang="es-MX" b="1" dirty="0"/>
              <a:t>Las tres áreas son coexistentes y cooperantes</a:t>
            </a:r>
          </a:p>
        </p:txBody>
      </p:sp>
    </p:spTree>
    <p:extLst>
      <p:ext uri="{BB962C8B-B14F-4D97-AF65-F5344CB8AC3E}">
        <p14:creationId xmlns:p14="http://schemas.microsoft.com/office/powerpoint/2010/main" val="47431288"/>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a:t> </a:t>
            </a:r>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MOTIVACIÓN</a:t>
            </a:r>
          </a:p>
        </p:txBody>
      </p:sp>
      <p:sp>
        <p:nvSpPr>
          <p:cNvPr id="5" name="CuadroTexto 4"/>
          <p:cNvSpPr txBox="1"/>
          <p:nvPr/>
        </p:nvSpPr>
        <p:spPr>
          <a:xfrm>
            <a:off x="1734671" y="996556"/>
            <a:ext cx="7395882" cy="1200329"/>
          </a:xfrm>
          <a:prstGeom prst="rect">
            <a:avLst/>
          </a:prstGeom>
          <a:noFill/>
          <a:ln>
            <a:solidFill>
              <a:srgbClr val="7030A0"/>
            </a:solidFill>
          </a:ln>
        </p:spPr>
        <p:txBody>
          <a:bodyPr wrap="square" rtlCol="0">
            <a:spAutoFit/>
          </a:bodyPr>
          <a:lstStyle/>
          <a:p>
            <a:pPr algn="just"/>
            <a:r>
              <a:rPr lang="es-MX" dirty="0"/>
              <a:t>FUERZAS QUE IMPULSAN A UNA PERSONA A REALIZAR UNA ACCIÓN, PARA HACER UNA ELECCIÓN ENTRE VARIAS OPCIONES O PARA NO INTERRUMPIR (CONTINUAR) UNA TAREA QUE YA ESTÁ HACIENDO.</a:t>
            </a:r>
          </a:p>
          <a:p>
            <a:pPr algn="just"/>
            <a:r>
              <a:rPr lang="es-MX" dirty="0"/>
              <a:t>SIEMPRE HAY UN MOTIVO PARA HACER O NO HACER ALGO.</a:t>
            </a:r>
          </a:p>
        </p:txBody>
      </p:sp>
      <p:sp>
        <p:nvSpPr>
          <p:cNvPr id="7" name="CuadroTexto 6"/>
          <p:cNvSpPr txBox="1"/>
          <p:nvPr/>
        </p:nvSpPr>
        <p:spPr>
          <a:xfrm>
            <a:off x="295836" y="1075765"/>
            <a:ext cx="1532964" cy="978218"/>
          </a:xfrm>
          <a:prstGeom prst="rightArrow">
            <a:avLst/>
          </a:prstGeom>
          <a:solidFill>
            <a:schemeClr val="accent2"/>
          </a:solidFill>
        </p:spPr>
        <p:txBody>
          <a:bodyPr wrap="square" rtlCol="0">
            <a:spAutoFit/>
          </a:bodyPr>
          <a:lstStyle/>
          <a:p>
            <a:pPr algn="ctr"/>
            <a:endParaRPr lang="es-MX" sz="400" b="1" dirty="0"/>
          </a:p>
          <a:p>
            <a:pPr algn="ctr"/>
            <a:r>
              <a:rPr lang="es-MX" b="1" dirty="0"/>
              <a:t>MOTIVO</a:t>
            </a:r>
          </a:p>
          <a:p>
            <a:pPr algn="ctr"/>
            <a:endParaRPr lang="es-MX" sz="400" b="1" dirty="0"/>
          </a:p>
        </p:txBody>
      </p:sp>
      <p:sp>
        <p:nvSpPr>
          <p:cNvPr id="8" name="CuadroTexto 7"/>
          <p:cNvSpPr txBox="1"/>
          <p:nvPr/>
        </p:nvSpPr>
        <p:spPr>
          <a:xfrm>
            <a:off x="295836" y="2297959"/>
            <a:ext cx="8996082" cy="3046988"/>
          </a:xfrm>
          <a:prstGeom prst="rect">
            <a:avLst/>
          </a:prstGeom>
          <a:noFill/>
        </p:spPr>
        <p:txBody>
          <a:bodyPr wrap="square" rtlCol="0">
            <a:spAutoFit/>
          </a:bodyPr>
          <a:lstStyle/>
          <a:p>
            <a:pPr algn="just"/>
            <a:r>
              <a:rPr lang="es-MX" sz="2000" dirty="0"/>
              <a:t>Como venimos viendo, en cada persona hay una cantidad de fuerzas dinámicas que determinan su conducta y que obedecen a ciertas necesidades (recuerden a </a:t>
            </a:r>
            <a:r>
              <a:rPr lang="es-MX" sz="2000" dirty="0" err="1"/>
              <a:t>Maslow</a:t>
            </a:r>
            <a:r>
              <a:rPr lang="es-MX" sz="2000" dirty="0"/>
              <a:t>, de Relaciones Humanas I)</a:t>
            </a:r>
          </a:p>
          <a:p>
            <a:pPr algn="just"/>
            <a:endParaRPr lang="es-MX" sz="800" dirty="0"/>
          </a:p>
          <a:p>
            <a:pPr algn="just"/>
            <a:r>
              <a:rPr lang="es-AR" sz="2000" dirty="0"/>
              <a:t>El </a:t>
            </a:r>
            <a:r>
              <a:rPr lang="es-AR" sz="2000" b="1" dirty="0"/>
              <a:t>porqué</a:t>
            </a:r>
            <a:r>
              <a:rPr lang="es-AR" sz="2000" dirty="0"/>
              <a:t> de una conducta hace referencia al concepto de Motivación, entendida como un proceso adaptativo, que es resultado de un estado interno de un organismo, </a:t>
            </a:r>
            <a:r>
              <a:rPr lang="es-AR" sz="2000" b="1" dirty="0"/>
              <a:t>que le impulsa y le dirige hacia una acción</a:t>
            </a:r>
            <a:r>
              <a:rPr lang="es-AR" sz="2000" dirty="0"/>
              <a:t> en un sentido determinado. Es decir, existe una influencia de los factores externos y de los factores internos que activan al organismo, y le dirigen hacia la consecución de algún objetivo o meta que le es gratificante.</a:t>
            </a:r>
            <a:endParaRPr lang="es-MX" sz="2000" dirty="0"/>
          </a:p>
        </p:txBody>
      </p:sp>
      <p:sp>
        <p:nvSpPr>
          <p:cNvPr id="10" name="CuadroTexto 9"/>
          <p:cNvSpPr txBox="1"/>
          <p:nvPr/>
        </p:nvSpPr>
        <p:spPr>
          <a:xfrm>
            <a:off x="295836" y="5234969"/>
            <a:ext cx="8996082" cy="1323439"/>
          </a:xfrm>
          <a:prstGeom prst="rect">
            <a:avLst/>
          </a:prstGeom>
          <a:noFill/>
          <a:ln>
            <a:solidFill>
              <a:srgbClr val="7030A0"/>
            </a:solidFill>
          </a:ln>
        </p:spPr>
        <p:txBody>
          <a:bodyPr wrap="square" rtlCol="0">
            <a:spAutoFit/>
          </a:bodyPr>
          <a:lstStyle/>
          <a:p>
            <a:pPr algn="just"/>
            <a:r>
              <a:rPr lang="es-MX" sz="2000" dirty="0"/>
              <a:t>En la motivación como proceso está implicada la </a:t>
            </a:r>
            <a:r>
              <a:rPr lang="es-MX" sz="2000" i="1" dirty="0"/>
              <a:t>interacción del individuo con su medio</a:t>
            </a:r>
            <a:r>
              <a:rPr lang="es-MX" sz="2000" dirty="0"/>
              <a:t>, ya que cuando ocurre un proceso motivacional, </a:t>
            </a:r>
            <a:r>
              <a:rPr lang="es-AR" sz="2000" dirty="0"/>
              <a:t>éste acabará con una conducta motivada dirigida hacia una meta particular en un momento concreto, por parte de un individuo concreto.</a:t>
            </a:r>
            <a:endParaRPr lang="es-MX" sz="2000" dirty="0"/>
          </a:p>
        </p:txBody>
      </p:sp>
    </p:spTree>
    <p:extLst>
      <p:ext uri="{BB962C8B-B14F-4D97-AF65-F5344CB8AC3E}">
        <p14:creationId xmlns:p14="http://schemas.microsoft.com/office/powerpoint/2010/main" val="1193217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a:t> </a:t>
            </a:r>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MOTIVACIÓN COMO PROCESO</a:t>
            </a:r>
          </a:p>
        </p:txBody>
      </p:sp>
      <p:sp>
        <p:nvSpPr>
          <p:cNvPr id="11" name="CuadroTexto 10"/>
          <p:cNvSpPr txBox="1"/>
          <p:nvPr/>
        </p:nvSpPr>
        <p:spPr>
          <a:xfrm>
            <a:off x="295836" y="1009994"/>
            <a:ext cx="9466729" cy="1323439"/>
          </a:xfrm>
          <a:prstGeom prst="rect">
            <a:avLst/>
          </a:prstGeom>
          <a:noFill/>
        </p:spPr>
        <p:txBody>
          <a:bodyPr wrap="square" rtlCol="0">
            <a:spAutoFit/>
          </a:bodyPr>
          <a:lstStyle/>
          <a:p>
            <a:pPr algn="just"/>
            <a:r>
              <a:rPr lang="es-AR" sz="2000" dirty="0"/>
              <a:t>No es un proceso uniforme para todos los seres humanos. Generalmente son varias causas o motivos que concuerdan para la emergencia de una conducta, se trata de un proceso multicausal o </a:t>
            </a:r>
            <a:r>
              <a:rPr lang="es-AR" sz="2000" dirty="0" err="1"/>
              <a:t>sobredeterminado</a:t>
            </a:r>
            <a:r>
              <a:rPr lang="es-AR" sz="2000" dirty="0"/>
              <a:t>. Asimismo, un solo motivo o causa puede desatar conductas distintas, según la personalidad o la situación</a:t>
            </a:r>
            <a:endParaRPr lang="es-MX" sz="2000" dirty="0"/>
          </a:p>
        </p:txBody>
      </p:sp>
      <p:sp>
        <p:nvSpPr>
          <p:cNvPr id="4" name="CuadroTexto 3">
            <a:extLst>
              <a:ext uri="{FF2B5EF4-FFF2-40B4-BE49-F238E27FC236}">
                <a16:creationId xmlns:a16="http://schemas.microsoft.com/office/drawing/2014/main" id="{9157DF8D-370A-4842-9E54-B107726A6D0D}"/>
              </a:ext>
            </a:extLst>
          </p:cNvPr>
          <p:cNvSpPr txBox="1"/>
          <p:nvPr/>
        </p:nvSpPr>
        <p:spPr>
          <a:xfrm>
            <a:off x="3461238" y="2333433"/>
            <a:ext cx="2983523" cy="707886"/>
          </a:xfrm>
          <a:prstGeom prst="rect">
            <a:avLst/>
          </a:prstGeom>
          <a:noFill/>
        </p:spPr>
        <p:txBody>
          <a:bodyPr wrap="square" rtlCol="0">
            <a:spAutoFit/>
          </a:bodyPr>
          <a:lstStyle/>
          <a:p>
            <a:pPr algn="ctr"/>
            <a:r>
              <a:rPr lang="es-MX" sz="2000" b="1" dirty="0">
                <a:solidFill>
                  <a:schemeClr val="accent2">
                    <a:lumMod val="50000"/>
                  </a:schemeClr>
                </a:solidFill>
              </a:rPr>
              <a:t>FASES DEL PROCESO</a:t>
            </a:r>
          </a:p>
          <a:p>
            <a:pPr algn="ctr"/>
            <a:endParaRPr lang="es-MX" sz="2000" dirty="0"/>
          </a:p>
        </p:txBody>
      </p:sp>
      <p:sp>
        <p:nvSpPr>
          <p:cNvPr id="5" name="CuadroTexto 4">
            <a:extLst>
              <a:ext uri="{FF2B5EF4-FFF2-40B4-BE49-F238E27FC236}">
                <a16:creationId xmlns:a16="http://schemas.microsoft.com/office/drawing/2014/main" id="{98FB3EDB-4AD0-45DB-B61C-67F57F2378B6}"/>
              </a:ext>
            </a:extLst>
          </p:cNvPr>
          <p:cNvSpPr txBox="1"/>
          <p:nvPr/>
        </p:nvSpPr>
        <p:spPr>
          <a:xfrm>
            <a:off x="537882" y="3035825"/>
            <a:ext cx="8830233" cy="1323439"/>
          </a:xfrm>
          <a:prstGeom prst="rect">
            <a:avLst/>
          </a:prstGeom>
          <a:solidFill>
            <a:schemeClr val="accent5">
              <a:lumMod val="60000"/>
              <a:lumOff val="40000"/>
            </a:schemeClr>
          </a:solidFill>
        </p:spPr>
        <p:txBody>
          <a:bodyPr wrap="square" rtlCol="0">
            <a:spAutoFit/>
          </a:bodyPr>
          <a:lstStyle/>
          <a:p>
            <a:r>
              <a:rPr lang="es-MX" sz="2000" b="1" u="sng" dirty="0"/>
              <a:t>1. APARICIÓN EL ESTÍMULO</a:t>
            </a:r>
            <a:r>
              <a:rPr lang="es-MX" sz="2000" b="1" dirty="0"/>
              <a:t>: </a:t>
            </a:r>
            <a:r>
              <a:rPr lang="es-MX" sz="2000" dirty="0"/>
              <a:t>es necesario un estímulo que sea capaz de desencadenar el proceso motivacional. Si el estímulo es externo le llamamos objetivo. Si es interno hablamos de una carencia (puede o no ser real) del organismo.</a:t>
            </a:r>
          </a:p>
        </p:txBody>
      </p:sp>
      <p:sp>
        <p:nvSpPr>
          <p:cNvPr id="12" name="CuadroTexto 11">
            <a:extLst>
              <a:ext uri="{FF2B5EF4-FFF2-40B4-BE49-F238E27FC236}">
                <a16:creationId xmlns:a16="http://schemas.microsoft.com/office/drawing/2014/main" id="{36C32758-856C-4C2B-A731-7C0B4E85D444}"/>
              </a:ext>
            </a:extLst>
          </p:cNvPr>
          <p:cNvSpPr txBox="1"/>
          <p:nvPr/>
        </p:nvSpPr>
        <p:spPr>
          <a:xfrm>
            <a:off x="537881" y="4767498"/>
            <a:ext cx="8830233" cy="1631216"/>
          </a:xfrm>
          <a:prstGeom prst="rect">
            <a:avLst/>
          </a:prstGeom>
          <a:solidFill>
            <a:schemeClr val="accent5">
              <a:lumMod val="60000"/>
              <a:lumOff val="40000"/>
            </a:schemeClr>
          </a:solidFill>
        </p:spPr>
        <p:txBody>
          <a:bodyPr wrap="square" rtlCol="0">
            <a:spAutoFit/>
          </a:bodyPr>
          <a:lstStyle/>
          <a:p>
            <a:pPr algn="just"/>
            <a:r>
              <a:rPr lang="es-MX" sz="2000" b="1" u="sng" dirty="0"/>
              <a:t>2. PERCEPCIÓN DEL ESTÍMULO</a:t>
            </a:r>
            <a:r>
              <a:rPr lang="es-MX" sz="2000" b="1" dirty="0"/>
              <a:t>: </a:t>
            </a:r>
            <a:r>
              <a:rPr lang="es-MX" sz="2000" dirty="0"/>
              <a:t>se requiere la suficiente intensidad presencial del estímulo para ser captado. Diferenciamos: percepción consciente de un estímulo externo (se detecta un objetivo que resulta atractivo) percepción consciente de estímulo interno (se experimenta un cambio, generalmente incómodo). En esta percepción influyen variables biológicas, cognitivas y afectivas.</a:t>
            </a:r>
          </a:p>
        </p:txBody>
      </p:sp>
    </p:spTree>
    <p:extLst>
      <p:ext uri="{BB962C8B-B14F-4D97-AF65-F5344CB8AC3E}">
        <p14:creationId xmlns:p14="http://schemas.microsoft.com/office/powerpoint/2010/main" val="3820143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11C8414-87F9-46AB-B091-2334F3306F77}"/>
              </a:ext>
            </a:extLst>
          </p:cNvPr>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a:t> </a:t>
            </a:r>
          </a:p>
        </p:txBody>
      </p:sp>
      <p:sp>
        <p:nvSpPr>
          <p:cNvPr id="3" name="CuadroTexto 2">
            <a:extLst>
              <a:ext uri="{FF2B5EF4-FFF2-40B4-BE49-F238E27FC236}">
                <a16:creationId xmlns:a16="http://schemas.microsoft.com/office/drawing/2014/main" id="{0EB2B979-C936-4CB1-83CB-3603E55952A0}"/>
              </a:ext>
            </a:extLst>
          </p:cNvPr>
          <p:cNvSpPr txBox="1"/>
          <p:nvPr/>
        </p:nvSpPr>
        <p:spPr>
          <a:xfrm>
            <a:off x="333935" y="971818"/>
            <a:ext cx="9238129" cy="1631216"/>
          </a:xfrm>
          <a:prstGeom prst="rect">
            <a:avLst/>
          </a:prstGeom>
          <a:solidFill>
            <a:schemeClr val="accent5">
              <a:lumMod val="60000"/>
              <a:lumOff val="40000"/>
            </a:schemeClr>
          </a:solidFill>
        </p:spPr>
        <p:txBody>
          <a:bodyPr wrap="square" rtlCol="0">
            <a:spAutoFit/>
          </a:bodyPr>
          <a:lstStyle>
            <a:defPPr>
              <a:defRPr lang="es-MX"/>
            </a:defPPr>
            <a:lvl1pPr>
              <a:defRPr u="sng"/>
            </a:lvl1pPr>
          </a:lstStyle>
          <a:p>
            <a:r>
              <a:rPr lang="es-MX" sz="2000" b="1" dirty="0"/>
              <a:t>3. EVALUACIÓN Y VALORACIÓN</a:t>
            </a:r>
            <a:r>
              <a:rPr lang="es-MX" sz="2000" b="1" u="none" dirty="0"/>
              <a:t>: </a:t>
            </a:r>
            <a:r>
              <a:rPr lang="es-MX" sz="2000" u="none" dirty="0"/>
              <a:t>el individuo debe decidir qué hacer con eso:</a:t>
            </a:r>
          </a:p>
          <a:p>
            <a:r>
              <a:rPr lang="es-MX" sz="2000" u="none" dirty="0"/>
              <a:t>Evalúa los estímulos, analiza sus recursos y habilidades así como el esfuerzo que deberá invertir, todo este proceso genera expectativas.</a:t>
            </a:r>
          </a:p>
          <a:p>
            <a:r>
              <a:rPr lang="es-MX" sz="2000" u="none" dirty="0"/>
              <a:t>Valoración: asigna un cierto grado de satisfacción a los posibles objetivos y las connotaciones negativas que podría tener no lograrlos.</a:t>
            </a:r>
          </a:p>
        </p:txBody>
      </p:sp>
      <p:sp>
        <p:nvSpPr>
          <p:cNvPr id="4" name="CuadroTexto 3">
            <a:extLst>
              <a:ext uri="{FF2B5EF4-FFF2-40B4-BE49-F238E27FC236}">
                <a16:creationId xmlns:a16="http://schemas.microsoft.com/office/drawing/2014/main" id="{A9AD1048-C65E-49A4-A875-6AF0F13768DB}"/>
              </a:ext>
            </a:extLst>
          </p:cNvPr>
          <p:cNvSpPr txBox="1"/>
          <p:nvPr/>
        </p:nvSpPr>
        <p:spPr>
          <a:xfrm>
            <a:off x="333935" y="3014361"/>
            <a:ext cx="9238129" cy="1015663"/>
          </a:xfrm>
          <a:prstGeom prst="rect">
            <a:avLst/>
          </a:prstGeom>
          <a:solidFill>
            <a:schemeClr val="accent5">
              <a:lumMod val="60000"/>
              <a:lumOff val="40000"/>
            </a:schemeClr>
          </a:solidFill>
        </p:spPr>
        <p:txBody>
          <a:bodyPr wrap="square" rtlCol="0">
            <a:spAutoFit/>
          </a:bodyPr>
          <a:lstStyle>
            <a:defPPr>
              <a:defRPr lang="es-MX"/>
            </a:defPPr>
            <a:lvl1pPr>
              <a:defRPr u="sng"/>
            </a:lvl1pPr>
          </a:lstStyle>
          <a:p>
            <a:r>
              <a:rPr lang="es-MX" sz="2000" b="1" dirty="0"/>
              <a:t>4. DECISIÓN Y ELECCIÓN DE LA META: </a:t>
            </a:r>
            <a:r>
              <a:rPr lang="es-MX" sz="2000" u="none" dirty="0"/>
              <a:t>el valor del objetivo y la expectativa de conseguirlo son los factores relevantes para entender cuál de los objetos disponibles se convierte en la meta que tratará de alcanzar un individuo. </a:t>
            </a:r>
          </a:p>
        </p:txBody>
      </p:sp>
      <p:sp>
        <p:nvSpPr>
          <p:cNvPr id="5" name="CuadroTexto 4">
            <a:extLst>
              <a:ext uri="{FF2B5EF4-FFF2-40B4-BE49-F238E27FC236}">
                <a16:creationId xmlns:a16="http://schemas.microsoft.com/office/drawing/2014/main" id="{FA5BE9A5-F334-480C-A785-5FD5C03FEBB6}"/>
              </a:ext>
            </a:extLst>
          </p:cNvPr>
          <p:cNvSpPr txBox="1"/>
          <p:nvPr/>
        </p:nvSpPr>
        <p:spPr>
          <a:xfrm>
            <a:off x="333934" y="4447141"/>
            <a:ext cx="9238129" cy="1323439"/>
          </a:xfrm>
          <a:prstGeom prst="rect">
            <a:avLst/>
          </a:prstGeom>
          <a:solidFill>
            <a:schemeClr val="accent5">
              <a:lumMod val="60000"/>
              <a:lumOff val="40000"/>
            </a:schemeClr>
          </a:solidFill>
        </p:spPr>
        <p:txBody>
          <a:bodyPr wrap="square" rtlCol="0">
            <a:spAutoFit/>
          </a:bodyPr>
          <a:lstStyle>
            <a:defPPr>
              <a:defRPr lang="es-MX"/>
            </a:defPPr>
            <a:lvl1pPr>
              <a:defRPr u="sng"/>
            </a:lvl1pPr>
          </a:lstStyle>
          <a:p>
            <a:pPr algn="just"/>
            <a:r>
              <a:rPr lang="es-AR" sz="2000" b="1" dirty="0"/>
              <a:t>5. CONDUCTA MOTIVADA</a:t>
            </a:r>
            <a:r>
              <a:rPr lang="es-AR" sz="2000" b="1" u="none" dirty="0"/>
              <a:t>: </a:t>
            </a:r>
            <a:r>
              <a:rPr lang="es-AR" sz="2000" u="none" dirty="0"/>
              <a:t>cuando el individuo decidió cuál de los objetivos es el que intentará conseguir, decide cuál de las posibles conductas disponibles en su “valija” de estrategias, recursos y habilidades es la más pertinente, teniendo en cuenta la situación, las circunstancias y el momento en el que se encuentra.</a:t>
            </a:r>
          </a:p>
        </p:txBody>
      </p:sp>
      <p:sp>
        <p:nvSpPr>
          <p:cNvPr id="7" name="CuadroTexto 6">
            <a:extLst>
              <a:ext uri="{FF2B5EF4-FFF2-40B4-BE49-F238E27FC236}">
                <a16:creationId xmlns:a16="http://schemas.microsoft.com/office/drawing/2014/main" id="{25A9BB4C-E952-46D6-9CE8-0AA99E242AC9}"/>
              </a:ext>
            </a:extLst>
          </p:cNvPr>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MOTIVACIÓN COMO PROCESO</a:t>
            </a:r>
          </a:p>
        </p:txBody>
      </p:sp>
    </p:spTree>
    <p:extLst>
      <p:ext uri="{BB962C8B-B14F-4D97-AF65-F5344CB8AC3E}">
        <p14:creationId xmlns:p14="http://schemas.microsoft.com/office/powerpoint/2010/main" val="1065727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a:t> </a:t>
            </a:r>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MOTIVACIÓN COMO PROCESO</a:t>
            </a:r>
          </a:p>
        </p:txBody>
      </p:sp>
      <p:sp>
        <p:nvSpPr>
          <p:cNvPr id="11" name="CuadroTexto 10">
            <a:extLst>
              <a:ext uri="{FF2B5EF4-FFF2-40B4-BE49-F238E27FC236}">
                <a16:creationId xmlns:a16="http://schemas.microsoft.com/office/drawing/2014/main" id="{980B4833-7B37-4194-A6B5-60FE5315AA7A}"/>
              </a:ext>
            </a:extLst>
          </p:cNvPr>
          <p:cNvSpPr txBox="1"/>
          <p:nvPr/>
        </p:nvSpPr>
        <p:spPr>
          <a:xfrm>
            <a:off x="408760" y="1099356"/>
            <a:ext cx="9106640" cy="1938992"/>
          </a:xfrm>
          <a:prstGeom prst="rect">
            <a:avLst/>
          </a:prstGeom>
          <a:solidFill>
            <a:schemeClr val="accent5">
              <a:lumMod val="60000"/>
              <a:lumOff val="40000"/>
            </a:schemeClr>
          </a:solidFill>
        </p:spPr>
        <p:txBody>
          <a:bodyPr wrap="square" rtlCol="0">
            <a:spAutoFit/>
          </a:bodyPr>
          <a:lstStyle>
            <a:defPPr>
              <a:defRPr lang="es-MX"/>
            </a:defPPr>
            <a:lvl1pPr>
              <a:defRPr u="sng"/>
            </a:lvl1pPr>
          </a:lstStyle>
          <a:p>
            <a:pPr algn="just"/>
            <a:r>
              <a:rPr lang="es-AR" sz="2000" b="1" dirty="0"/>
              <a:t>6. CONTROL DEL RESULTADO:</a:t>
            </a:r>
            <a:r>
              <a:rPr lang="es-AR" sz="2000" b="1" u="none" dirty="0"/>
              <a:t> </a:t>
            </a:r>
            <a:r>
              <a:rPr lang="es-AR" sz="2000" u="none" dirty="0"/>
              <a:t>A medida que se van desarrollando las conductas el individuo va comparando si la incongruencia entre la situación actual y la situación que espera obtener va disminuyendo. Si constata que se va aproximando al objetivo, persiste en su actividad para reducir al máximo la incongruencia. </a:t>
            </a:r>
          </a:p>
          <a:p>
            <a:pPr algn="just"/>
            <a:r>
              <a:rPr lang="es-AR" sz="2000" u="none" dirty="0"/>
              <a:t>Cuando la incongruencia es cero, existe congruencia máxima entre la situación que se buscaba al inicio y la situación final. El individuo ha conseguido el objetivo.</a:t>
            </a:r>
          </a:p>
        </p:txBody>
      </p:sp>
      <p:sp>
        <p:nvSpPr>
          <p:cNvPr id="12" name="CuadroTexto 11">
            <a:extLst>
              <a:ext uri="{FF2B5EF4-FFF2-40B4-BE49-F238E27FC236}">
                <a16:creationId xmlns:a16="http://schemas.microsoft.com/office/drawing/2014/main" id="{0265D53A-F1D7-49A5-8653-280754106B21}"/>
              </a:ext>
            </a:extLst>
          </p:cNvPr>
          <p:cNvSpPr txBox="1"/>
          <p:nvPr/>
        </p:nvSpPr>
        <p:spPr>
          <a:xfrm>
            <a:off x="408759" y="3566433"/>
            <a:ext cx="9106641" cy="1938992"/>
          </a:xfrm>
          <a:prstGeom prst="rect">
            <a:avLst/>
          </a:prstGeom>
          <a:solidFill>
            <a:schemeClr val="accent5">
              <a:lumMod val="60000"/>
              <a:lumOff val="40000"/>
            </a:schemeClr>
          </a:solidFill>
        </p:spPr>
        <p:txBody>
          <a:bodyPr wrap="square" rtlCol="0">
            <a:spAutoFit/>
          </a:bodyPr>
          <a:lstStyle>
            <a:defPPr>
              <a:defRPr lang="es-MX"/>
            </a:defPPr>
            <a:lvl1pPr>
              <a:defRPr u="sng"/>
            </a:lvl1pPr>
          </a:lstStyle>
          <a:p>
            <a:pPr algn="just"/>
            <a:r>
              <a:rPr lang="es-AR" sz="2000" b="1" dirty="0"/>
              <a:t>7. FASE CONSUMATORIA</a:t>
            </a:r>
            <a:r>
              <a:rPr lang="es-AR" sz="2000" u="none" dirty="0"/>
              <a:t>: el individuo realiza el proceso de </a:t>
            </a:r>
            <a:r>
              <a:rPr lang="es-AR" sz="2000" i="1" u="none" dirty="0">
                <a:effectLst>
                  <a:outerShdw blurRad="38100" dist="38100" dir="2700000" algn="tl">
                    <a:srgbClr val="000000">
                      <a:alpha val="43137"/>
                    </a:srgbClr>
                  </a:outerShdw>
                </a:effectLst>
              </a:rPr>
              <a:t>atribución de causas</a:t>
            </a:r>
            <a:r>
              <a:rPr lang="es-AR" sz="2000" u="none" dirty="0"/>
              <a:t>, anotando que la elección de la meta fue apropiada y las conductas también. La asociación entre la expectativa subjetiva y las conductas instrumentales llevadas a cabo le permite al individuo establecer una generalización, en virtud de la cual se podrá entender la ejecución de las mismas conductas ante la posibilidad de conseguir objetivos similares al que obtuvo en esta ocasión. </a:t>
            </a:r>
            <a:endParaRPr lang="es-MX" sz="2000" u="none" dirty="0"/>
          </a:p>
        </p:txBody>
      </p:sp>
    </p:spTree>
    <p:extLst>
      <p:ext uri="{BB962C8B-B14F-4D97-AF65-F5344CB8AC3E}">
        <p14:creationId xmlns:p14="http://schemas.microsoft.com/office/powerpoint/2010/main" val="269956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96166"/>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a:t> </a:t>
            </a:r>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MOTIVACIÓN COMO PROCESO</a:t>
            </a:r>
          </a:p>
        </p:txBody>
      </p:sp>
      <p:sp>
        <p:nvSpPr>
          <p:cNvPr id="5" name="CuadroTexto 4"/>
          <p:cNvSpPr txBox="1"/>
          <p:nvPr/>
        </p:nvSpPr>
        <p:spPr>
          <a:xfrm>
            <a:off x="615255" y="1452283"/>
            <a:ext cx="8719055" cy="4619854"/>
          </a:xfrm>
          <a:prstGeom prst="rect">
            <a:avLst/>
          </a:prstGeom>
          <a:noFill/>
          <a:ln>
            <a:solidFill>
              <a:srgbClr val="7030A0"/>
            </a:solidFill>
          </a:ln>
        </p:spPr>
        <p:txBody>
          <a:bodyPr wrap="square" rtlCol="0">
            <a:spAutoFit/>
          </a:bodyPr>
          <a:lstStyle/>
          <a:p>
            <a:pPr algn="just">
              <a:lnSpc>
                <a:spcPct val="150000"/>
              </a:lnSpc>
            </a:pPr>
            <a:endParaRPr lang="es-MX" dirty="0"/>
          </a:p>
          <a:p>
            <a:pPr algn="just">
              <a:lnSpc>
                <a:spcPct val="150000"/>
              </a:lnSpc>
            </a:pPr>
            <a:r>
              <a:rPr lang="es-MX" dirty="0"/>
              <a:t>El individuo analiza la situación, posiblemente </a:t>
            </a:r>
            <a:r>
              <a:rPr lang="es-AR" dirty="0"/>
              <a:t>estime que es necesario introducir algún tipo de cambio. Ya sea en las conductas instrumentales que está llevando a cabo, si considera que no son las más apropiadas para conseguir la meta; o en la meta que eligió y hacia la que dirige sus esfuerzos, si considera que la misma está fuera de su alcance y supone unas exigencias a las que no puede responder. </a:t>
            </a:r>
          </a:p>
          <a:p>
            <a:pPr algn="just">
              <a:lnSpc>
                <a:spcPct val="150000"/>
              </a:lnSpc>
            </a:pPr>
            <a:r>
              <a:rPr lang="es-AR" dirty="0"/>
              <a:t>También cabe la posibilidad de que el cambio afecte a los dos ámbitos simultáneamente. No obstante, puede que, tras la realización del proceso de atribución causal, el individuo decida no introducir ningún tipo de cambio. A veces, el individuo realiza correctamente el proceso de atribución causal, llegando a la conclusión de que el fracaso en la obtención de la meta se debe a factores ajenos, que no dependen de él.</a:t>
            </a:r>
            <a:endParaRPr lang="es-MX" dirty="0"/>
          </a:p>
        </p:txBody>
      </p:sp>
      <p:sp>
        <p:nvSpPr>
          <p:cNvPr id="10" name="CuadroTexto 9"/>
          <p:cNvSpPr txBox="1"/>
          <p:nvPr/>
        </p:nvSpPr>
        <p:spPr>
          <a:xfrm>
            <a:off x="615255" y="928878"/>
            <a:ext cx="8734553" cy="784830"/>
          </a:xfrm>
          <a:prstGeom prst="rect">
            <a:avLst/>
          </a:prstGeom>
          <a:solidFill>
            <a:srgbClr val="D983CF"/>
          </a:solidFill>
        </p:spPr>
        <p:txBody>
          <a:bodyPr wrap="square" rtlCol="0">
            <a:spAutoFit/>
          </a:bodyPr>
          <a:lstStyle/>
          <a:p>
            <a:pPr algn="ctr"/>
            <a:r>
              <a:rPr lang="es-MX" sz="2000" b="1" dirty="0"/>
              <a:t>PERO… ¿Qué pasa cuando esa</a:t>
            </a:r>
            <a:r>
              <a:rPr lang="es-AR" sz="2000" b="1" dirty="0"/>
              <a:t> incongruencia no disminuye o se incrementa?</a:t>
            </a:r>
          </a:p>
          <a:p>
            <a:pPr algn="ctr"/>
            <a:endParaRPr lang="es-AR" sz="700" dirty="0"/>
          </a:p>
          <a:p>
            <a:pPr algn="ctr"/>
            <a:r>
              <a:rPr lang="es-AR" dirty="0"/>
              <a:t>(cuando no logramos el objetivo</a:t>
            </a:r>
            <a:r>
              <a:rPr lang="es-MX" dirty="0"/>
              <a:t> o el malestar interno no se va)</a:t>
            </a:r>
          </a:p>
        </p:txBody>
      </p:sp>
    </p:spTree>
    <p:extLst>
      <p:ext uri="{BB962C8B-B14F-4D97-AF65-F5344CB8AC3E}">
        <p14:creationId xmlns:p14="http://schemas.microsoft.com/office/powerpoint/2010/main" val="2500418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96166"/>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a:t> </a:t>
            </a:r>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MOTIVACIÓN COMO PROCESO</a:t>
            </a:r>
          </a:p>
        </p:txBody>
      </p:sp>
      <p:sp>
        <p:nvSpPr>
          <p:cNvPr id="5" name="CuadroTexto 4"/>
          <p:cNvSpPr txBox="1"/>
          <p:nvPr/>
        </p:nvSpPr>
        <p:spPr>
          <a:xfrm>
            <a:off x="615884" y="953520"/>
            <a:ext cx="8719055" cy="5324535"/>
          </a:xfrm>
          <a:prstGeom prst="rect">
            <a:avLst/>
          </a:prstGeom>
          <a:noFill/>
          <a:ln>
            <a:solidFill>
              <a:srgbClr val="7030A0"/>
            </a:solidFill>
          </a:ln>
        </p:spPr>
        <p:txBody>
          <a:bodyPr wrap="square" rtlCol="0">
            <a:spAutoFit/>
          </a:bodyPr>
          <a:lstStyle/>
          <a:p>
            <a:pPr algn="just"/>
            <a:endParaRPr lang="es-MX" sz="1200" dirty="0"/>
          </a:p>
          <a:p>
            <a:pPr algn="just"/>
            <a:r>
              <a:rPr lang="es-AR" dirty="0"/>
              <a:t>Cuando los motivos chocan entre sí  o son incompatibles, el sujeto se debate en un </a:t>
            </a:r>
            <a:r>
              <a:rPr lang="es-AR" b="1" dirty="0"/>
              <a:t>conflicto.</a:t>
            </a:r>
          </a:p>
          <a:p>
            <a:pPr algn="just"/>
            <a:r>
              <a:rPr lang="es-AR" dirty="0"/>
              <a:t>La primera reacción es la </a:t>
            </a:r>
            <a:r>
              <a:rPr lang="es-AR" i="1" dirty="0"/>
              <a:t>vivencia de frustración</a:t>
            </a:r>
            <a:r>
              <a:rPr lang="es-AR" dirty="0"/>
              <a:t>, una paralización transitoria hasta que surge la decisión y la motivación vuelve a ser seguida por la búsqueda de los medios que llevarán al objeto fin.</a:t>
            </a:r>
          </a:p>
          <a:p>
            <a:pPr algn="just"/>
            <a:endParaRPr lang="es-MX" dirty="0"/>
          </a:p>
          <a:p>
            <a:pPr algn="just"/>
            <a:r>
              <a:rPr lang="es-AR" sz="2000" u="sng" dirty="0"/>
              <a:t>El grado de frustración depende del tipo de conflicto. Según Lewin existen 3 clases:</a:t>
            </a:r>
            <a:endParaRPr lang="es-MX" sz="2000" u="sng" dirty="0"/>
          </a:p>
          <a:p>
            <a:pPr algn="just"/>
            <a:r>
              <a:rPr lang="es-AR" b="1" dirty="0"/>
              <a:t>1) Atracción – atracción</a:t>
            </a:r>
            <a:endParaRPr lang="es-MX" dirty="0"/>
          </a:p>
          <a:p>
            <a:pPr algn="just"/>
            <a:r>
              <a:rPr lang="es-AR" dirty="0"/>
              <a:t>Nos encontramos frente a dos situaciones igualmente atrayentes. Una vez que decidimos por alguna, esta puede parecer inferior a la otra y esto origina reconsideraciones o cambios de comportamiento.</a:t>
            </a:r>
            <a:endParaRPr lang="es-MX" dirty="0"/>
          </a:p>
          <a:p>
            <a:pPr algn="just"/>
            <a:r>
              <a:rPr lang="es-AR" b="1" dirty="0"/>
              <a:t>2) Rechazo – rechazo</a:t>
            </a:r>
            <a:endParaRPr lang="es-MX" dirty="0"/>
          </a:p>
          <a:p>
            <a:pPr algn="just"/>
            <a:r>
              <a:rPr lang="es-AR" dirty="0"/>
              <a:t>En este caso enfrentamos dos situaciones igualmente repulsivas.</a:t>
            </a:r>
            <a:endParaRPr lang="es-MX" dirty="0"/>
          </a:p>
          <a:p>
            <a:pPr algn="just"/>
            <a:r>
              <a:rPr lang="es-AR" b="1" dirty="0"/>
              <a:t>3) Atracción – rechazo</a:t>
            </a:r>
            <a:endParaRPr lang="es-MX" dirty="0"/>
          </a:p>
          <a:p>
            <a:pPr algn="just"/>
            <a:r>
              <a:rPr lang="es-AR" dirty="0"/>
              <a:t>En este caso una misma situación genera atracción y repulsión. Aquí se da la mayor frustración, porque la resolución del conflicto resulta más difícil. Se denomina </a:t>
            </a:r>
            <a:r>
              <a:rPr lang="es-AR" b="1" dirty="0"/>
              <a:t>ambivalencia.</a:t>
            </a:r>
            <a:r>
              <a:rPr lang="es-AR" dirty="0"/>
              <a:t> </a:t>
            </a:r>
            <a:endParaRPr lang="es-MX" dirty="0"/>
          </a:p>
        </p:txBody>
      </p:sp>
    </p:spTree>
    <p:extLst>
      <p:ext uri="{BB962C8B-B14F-4D97-AF65-F5344CB8AC3E}">
        <p14:creationId xmlns:p14="http://schemas.microsoft.com/office/powerpoint/2010/main" val="4119745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5" name="Rectángulo 4"/>
          <p:cNvSpPr/>
          <p:nvPr/>
        </p:nvSpPr>
        <p:spPr>
          <a:xfrm>
            <a:off x="457200" y="779927"/>
            <a:ext cx="9251576" cy="2386340"/>
          </a:xfrm>
          <a:prstGeom prst="rect">
            <a:avLst/>
          </a:prstGeom>
          <a:solidFill>
            <a:schemeClr val="accent4">
              <a:lumMod val="60000"/>
              <a:lumOff val="40000"/>
            </a:schemeClr>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CuadroTexto 2"/>
          <p:cNvSpPr txBox="1"/>
          <p:nvPr/>
        </p:nvSpPr>
        <p:spPr>
          <a:xfrm>
            <a:off x="729215" y="1201252"/>
            <a:ext cx="4501692" cy="1631216"/>
          </a:xfrm>
          <a:prstGeom prst="rect">
            <a:avLst/>
          </a:prstGeom>
          <a:noFill/>
        </p:spPr>
        <p:txBody>
          <a:bodyPr wrap="square" rtlCol="0">
            <a:spAutoFit/>
          </a:bodyPr>
          <a:lstStyle/>
          <a:p>
            <a:pPr algn="just"/>
            <a:r>
              <a:rPr lang="es-MX" sz="2000" b="1" dirty="0"/>
              <a:t>Las bases de la conducta son fisiológicas y psicológicas</a:t>
            </a:r>
            <a:r>
              <a:rPr lang="es-MX" sz="2000" dirty="0"/>
              <a:t>: el ser humano es una totalidad, cuerpo y mente. Por eso decimos que es una realidad somato-psíquica.</a:t>
            </a:r>
          </a:p>
        </p:txBody>
      </p:sp>
      <p:pic>
        <p:nvPicPr>
          <p:cNvPr id="1028" name="Picture 4" descr="Psique y Soma: La Interacción Terapéutica | Reflexion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2922" y="1295381"/>
            <a:ext cx="3867084" cy="1289028"/>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p:cNvSpPr txBox="1"/>
          <p:nvPr/>
        </p:nvSpPr>
        <p:spPr>
          <a:xfrm>
            <a:off x="718713" y="3832413"/>
            <a:ext cx="8468574" cy="1938992"/>
          </a:xfrm>
          <a:prstGeom prst="rect">
            <a:avLst/>
          </a:prstGeom>
          <a:noFill/>
        </p:spPr>
        <p:txBody>
          <a:bodyPr wrap="square" rtlCol="0">
            <a:spAutoFit/>
          </a:bodyPr>
          <a:lstStyle/>
          <a:p>
            <a:pPr algn="just"/>
            <a:r>
              <a:rPr lang="es-MX" sz="2000" b="1" dirty="0"/>
              <a:t>Para explicar la conducta de una persona</a:t>
            </a:r>
            <a:r>
              <a:rPr lang="es-MX" sz="2000" dirty="0"/>
              <a:t>, es necesario tener en cuenta tanto las tendencias básicas del individuo (elementos internos) como las características externas (elementos ambientales). De la interacción entre ambas surgirá la conducta más característica de un individuo, que irá creando su propia historia de aprendizaje y experiencias. </a:t>
            </a:r>
          </a:p>
          <a:p>
            <a:pPr algn="just"/>
            <a:endParaRPr lang="es-MX" sz="2000" dirty="0"/>
          </a:p>
        </p:txBody>
      </p:sp>
    </p:spTree>
    <p:extLst>
      <p:ext uri="{BB962C8B-B14F-4D97-AF65-F5344CB8AC3E}">
        <p14:creationId xmlns:p14="http://schemas.microsoft.com/office/powerpoint/2010/main" val="1052409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228600"/>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CONDUCTA Y PERSONALIDAD</a:t>
            </a:r>
          </a:p>
        </p:txBody>
      </p:sp>
      <p:sp>
        <p:nvSpPr>
          <p:cNvPr id="3" name="CuadroTexto 2"/>
          <p:cNvSpPr txBox="1"/>
          <p:nvPr/>
        </p:nvSpPr>
        <p:spPr>
          <a:xfrm>
            <a:off x="470647" y="860612"/>
            <a:ext cx="8982635" cy="1754326"/>
          </a:xfrm>
          <a:prstGeom prst="rect">
            <a:avLst/>
          </a:prstGeom>
          <a:noFill/>
        </p:spPr>
        <p:txBody>
          <a:bodyPr wrap="square" rtlCol="0">
            <a:spAutoFit/>
          </a:bodyPr>
          <a:lstStyle/>
          <a:p>
            <a:pPr algn="just"/>
            <a:r>
              <a:rPr lang="es-MX" b="1" dirty="0"/>
              <a:t>Todo lo que la personalidad tiene de íntimo, la conducta lo tiene de externo: es la misma personalidad, pero manifiesta; la manera de ser, mostrada al exterior.</a:t>
            </a:r>
            <a:endParaRPr lang="es-MX" dirty="0"/>
          </a:p>
          <a:p>
            <a:pPr algn="just"/>
            <a:r>
              <a:rPr lang="es-MX" dirty="0"/>
              <a:t>Personalidad y conducta son hechos correlativos: cada manera de ser se manifiesta de una forma: todo ser se manifiesta). </a:t>
            </a:r>
          </a:p>
          <a:p>
            <a:pPr algn="just"/>
            <a:r>
              <a:rPr lang="es-MX" b="1" dirty="0"/>
              <a:t>La conducta es la proyección de la personalidad y las situaciones en las que nos encontramos.</a:t>
            </a:r>
          </a:p>
        </p:txBody>
      </p:sp>
      <p:sp>
        <p:nvSpPr>
          <p:cNvPr id="4" name="CuadroTexto 3"/>
          <p:cNvSpPr txBox="1"/>
          <p:nvPr/>
        </p:nvSpPr>
        <p:spPr>
          <a:xfrm>
            <a:off x="497540" y="2733227"/>
            <a:ext cx="8928847" cy="646331"/>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dirty="0"/>
              <a:t>La personalidad configura nuestro ser, las situaciones nuestro estar. Generalmente actuamos según nuestra manera de ser, pero también en función de las circunstancias.</a:t>
            </a:r>
          </a:p>
        </p:txBody>
      </p:sp>
      <p:sp>
        <p:nvSpPr>
          <p:cNvPr id="5" name="CuadroTexto 4"/>
          <p:cNvSpPr txBox="1"/>
          <p:nvPr/>
        </p:nvSpPr>
        <p:spPr>
          <a:xfrm>
            <a:off x="309282" y="3625370"/>
            <a:ext cx="9332259" cy="2862322"/>
          </a:xfrm>
          <a:prstGeom prst="rect">
            <a:avLst/>
          </a:prstGeom>
          <a:noFill/>
        </p:spPr>
        <p:txBody>
          <a:bodyPr wrap="square" rtlCol="0">
            <a:spAutoFit/>
          </a:bodyPr>
          <a:lstStyle/>
          <a:p>
            <a:pPr marL="285750" lvl="0" indent="-285750" algn="just">
              <a:buFont typeface="Arial" panose="020B0604020202020204" pitchFamily="34" charset="0"/>
              <a:buChar char="•"/>
            </a:pPr>
            <a:r>
              <a:rPr lang="es-MX" b="1" dirty="0"/>
              <a:t>La personalidad se define en parte por las variables internas del sujeto y en parte por las características de la situación</a:t>
            </a:r>
            <a:r>
              <a:rPr lang="es-MX" dirty="0"/>
              <a:t>, </a:t>
            </a:r>
            <a:r>
              <a:rPr lang="es-MX" b="1" dirty="0"/>
              <a:t>pero lo que más y mejor explica la causa del comportamiento del individuo es la interacción entre ambas</a:t>
            </a:r>
            <a:r>
              <a:rPr lang="es-MX" dirty="0"/>
              <a:t>, es decir la interacción entre cómo es y en qué situaciones está.</a:t>
            </a:r>
          </a:p>
          <a:p>
            <a:pPr marL="285750" lvl="0" indent="-285750" algn="just">
              <a:buFont typeface="Arial" panose="020B0604020202020204" pitchFamily="34" charset="0"/>
              <a:buChar char="•"/>
            </a:pPr>
            <a:r>
              <a:rPr lang="es-MX" dirty="0"/>
              <a:t>En esta particular </a:t>
            </a:r>
            <a:r>
              <a:rPr lang="es-MX" b="1" dirty="0"/>
              <a:t>interacción persona-situación</a:t>
            </a:r>
            <a:r>
              <a:rPr lang="es-MX" dirty="0"/>
              <a:t>, tendrán un papel muy importante: </a:t>
            </a:r>
          </a:p>
          <a:p>
            <a:pPr marL="712788" lvl="0" indent="-349250" algn="just">
              <a:buFont typeface="+mj-lt"/>
              <a:buAutoNum type="alphaLcParenR"/>
            </a:pPr>
            <a:r>
              <a:rPr lang="es-MX" dirty="0"/>
              <a:t>la historia previa de aprendizajes del sujeto y </a:t>
            </a:r>
          </a:p>
          <a:p>
            <a:pPr marL="712788" lvl="0" indent="-349250" algn="just">
              <a:buFont typeface="+mj-lt"/>
              <a:buAutoNum type="alphaLcParenR"/>
            </a:pPr>
            <a:r>
              <a:rPr lang="es-MX" dirty="0"/>
              <a:t>las formas particulares de percibir situaciones (las expectativas de las situaciones y las atribuciones que hace del significado de sus conductas).</a:t>
            </a:r>
          </a:p>
          <a:p>
            <a:pPr marL="285750" lvl="0" indent="-285750" algn="just">
              <a:buFont typeface="Arial" panose="020B0604020202020204" pitchFamily="34" charset="0"/>
              <a:buChar char="•"/>
            </a:pPr>
            <a:r>
              <a:rPr lang="es-MX" b="1" dirty="0"/>
              <a:t>El sujeto es activo frente al contexto</a:t>
            </a:r>
            <a:r>
              <a:rPr lang="es-MX" dirty="0"/>
              <a:t>. Él es quien da significado a la situación y a su respuesta.</a:t>
            </a:r>
          </a:p>
          <a:p>
            <a:pPr algn="just"/>
            <a:endParaRPr lang="es-MX" dirty="0"/>
          </a:p>
        </p:txBody>
      </p:sp>
    </p:spTree>
    <p:extLst>
      <p:ext uri="{BB962C8B-B14F-4D97-AF65-F5344CB8AC3E}">
        <p14:creationId xmlns:p14="http://schemas.microsoft.com/office/powerpoint/2010/main" val="349297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510987"/>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CONDUCTA Y PERSONALIDAD</a:t>
            </a:r>
          </a:p>
        </p:txBody>
      </p:sp>
      <p:sp>
        <p:nvSpPr>
          <p:cNvPr id="6" name="CuadroTexto 5"/>
          <p:cNvSpPr txBox="1"/>
          <p:nvPr/>
        </p:nvSpPr>
        <p:spPr>
          <a:xfrm>
            <a:off x="1035424" y="1349275"/>
            <a:ext cx="7826188" cy="2862322"/>
          </a:xfrm>
          <a:prstGeom prst="rect">
            <a:avLst/>
          </a:prstGeom>
          <a:noFill/>
        </p:spPr>
        <p:txBody>
          <a:bodyPr wrap="square" rtlCol="0">
            <a:spAutoFit/>
          </a:bodyPr>
          <a:lstStyle/>
          <a:p>
            <a:pPr algn="just"/>
            <a:r>
              <a:rPr lang="es-MX" sz="2000" b="1" dirty="0"/>
              <a:t>La conducta significa una interacción compleja de la persona y la situación</a:t>
            </a:r>
            <a:r>
              <a:rPr lang="es-MX" sz="2000" dirty="0"/>
              <a:t>. Los hechos en el ambiente influyen en la forma en que la gente actúa, pero también, la gente siempre aporta algo de ella a la situación.</a:t>
            </a:r>
          </a:p>
          <a:p>
            <a:pPr algn="just"/>
            <a:endParaRPr lang="es-MX" sz="2000" dirty="0"/>
          </a:p>
          <a:p>
            <a:pPr algn="just"/>
            <a:r>
              <a:rPr lang="es-MX" sz="2000" b="1" dirty="0"/>
              <a:t>La personalidad representa las cualidades distintivas del individuo.</a:t>
            </a:r>
            <a:r>
              <a:rPr lang="es-MX" sz="2000" dirty="0"/>
              <a:t> No hay una definición universal, pero se supone que está integrada por </a:t>
            </a:r>
            <a:r>
              <a:rPr lang="es-MX" sz="2000" i="1" dirty="0"/>
              <a:t>una serie de características personales que conducen a patrones de comportamientos coherentes</a:t>
            </a:r>
            <a:r>
              <a:rPr lang="es-MX" sz="2000" dirty="0"/>
              <a:t>. Es la forma en que una persona piensa, siente y actúa.</a:t>
            </a:r>
          </a:p>
        </p:txBody>
      </p:sp>
      <p:sp>
        <p:nvSpPr>
          <p:cNvPr id="7" name="CuadroTexto 6"/>
          <p:cNvSpPr txBox="1"/>
          <p:nvPr/>
        </p:nvSpPr>
        <p:spPr>
          <a:xfrm>
            <a:off x="1102659" y="4642009"/>
            <a:ext cx="7664824" cy="1200329"/>
          </a:xfrm>
          <a:prstGeom prst="rect">
            <a:avLst/>
          </a:prstGeom>
          <a:noFill/>
          <a:ln>
            <a:solidFill>
              <a:schemeClr val="accent2">
                <a:lumMod val="50000"/>
              </a:schemeClr>
            </a:solidFill>
          </a:ln>
        </p:spPr>
        <p:txBody>
          <a:bodyPr wrap="square" rtlCol="0">
            <a:spAutoFit/>
          </a:bodyPr>
          <a:lstStyle/>
          <a:p>
            <a:pPr algn="ctr"/>
            <a:r>
              <a:rPr lang="es-MX" b="1" dirty="0">
                <a:solidFill>
                  <a:schemeClr val="accent2">
                    <a:lumMod val="50000"/>
                  </a:schemeClr>
                </a:solidFill>
              </a:rPr>
              <a:t>Entonces debemos tener en cuenta:</a:t>
            </a:r>
          </a:p>
          <a:p>
            <a:pPr algn="just"/>
            <a:r>
              <a:rPr lang="es-MX" b="1" dirty="0"/>
              <a:t>Cada empleado en una organización es singular y </a:t>
            </a:r>
            <a:r>
              <a:rPr lang="es-MX" b="1" u="sng" dirty="0"/>
              <a:t>puede o no</a:t>
            </a:r>
            <a:r>
              <a:rPr lang="es-MX" b="1" dirty="0"/>
              <a:t> responder como otros en una situación determinada. Tal complejidad hace que tener a cargo personas o trabajar con ellas sea un reto.</a:t>
            </a:r>
          </a:p>
        </p:txBody>
      </p:sp>
    </p:spTree>
    <p:extLst>
      <p:ext uri="{BB962C8B-B14F-4D97-AF65-F5344CB8AC3E}">
        <p14:creationId xmlns:p14="http://schemas.microsoft.com/office/powerpoint/2010/main" val="230969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510987"/>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POLICAUSALIDAD DE LA CONDUCTA</a:t>
            </a:r>
          </a:p>
        </p:txBody>
      </p:sp>
      <p:sp>
        <p:nvSpPr>
          <p:cNvPr id="3" name="CuadroTexto 2"/>
          <p:cNvSpPr txBox="1"/>
          <p:nvPr/>
        </p:nvSpPr>
        <p:spPr>
          <a:xfrm>
            <a:off x="820271" y="1208292"/>
            <a:ext cx="8525435" cy="4815164"/>
          </a:xfrm>
          <a:prstGeom prst="rect">
            <a:avLst/>
          </a:prstGeom>
          <a:noFill/>
        </p:spPr>
        <p:txBody>
          <a:bodyPr wrap="square" rtlCol="0">
            <a:spAutoFit/>
          </a:bodyPr>
          <a:lstStyle/>
          <a:p>
            <a:pPr algn="just"/>
            <a:r>
              <a:rPr lang="es-MX" sz="2000" b="1" dirty="0"/>
              <a:t>Una conducta obedece a una multiplicidad de motivos que se conjugan en un momento dado</a:t>
            </a:r>
            <a:r>
              <a:rPr lang="es-MX" sz="2000" dirty="0"/>
              <a:t> (no tiene un único motivo o causa). Cada uno de estos motivos interacciona con los otros, acentuando, atenuando o alterando la influencia de los demás.</a:t>
            </a:r>
          </a:p>
          <a:p>
            <a:pPr algn="just"/>
            <a:endParaRPr lang="es-MX" sz="2000" dirty="0"/>
          </a:p>
          <a:p>
            <a:pPr algn="just"/>
            <a:r>
              <a:rPr lang="es-MX" sz="2000" dirty="0"/>
              <a:t>Si bien la motivación es un proceso interno, aparece en la interacción con el medio.</a:t>
            </a:r>
          </a:p>
          <a:p>
            <a:pPr algn="just"/>
            <a:r>
              <a:rPr lang="es-MX" sz="2000" dirty="0"/>
              <a:t>Entonces, los motivos se pueden clasificar según el ámbito en el que se originan:</a:t>
            </a:r>
          </a:p>
          <a:p>
            <a:pPr marL="268288" indent="176213" algn="just">
              <a:lnSpc>
                <a:spcPct val="150000"/>
              </a:lnSpc>
              <a:buFont typeface="Arial" panose="020B0604020202020204" pitchFamily="34" charset="0"/>
              <a:buChar char="•"/>
            </a:pPr>
            <a:r>
              <a:rPr lang="es-MX" sz="2000" b="1" dirty="0"/>
              <a:t>Motivos individuales </a:t>
            </a:r>
            <a:r>
              <a:rPr lang="es-MX" sz="2000" dirty="0"/>
              <a:t>(biológicos y psicológicos: necesidades, identificaciones, actitudes, valores, realización, etc.)</a:t>
            </a:r>
          </a:p>
          <a:p>
            <a:pPr marL="268288" indent="176213" algn="just">
              <a:lnSpc>
                <a:spcPct val="150000"/>
              </a:lnSpc>
              <a:buFont typeface="Arial" panose="020B0604020202020204" pitchFamily="34" charset="0"/>
              <a:buChar char="•"/>
            </a:pPr>
            <a:r>
              <a:rPr lang="es-MX" sz="2000" b="1" dirty="0"/>
              <a:t>Motivos grupales </a:t>
            </a:r>
            <a:r>
              <a:rPr lang="es-MX" sz="2000" dirty="0"/>
              <a:t>(identificación grupal, compañeros, etc.)</a:t>
            </a:r>
          </a:p>
          <a:p>
            <a:pPr marL="268288" indent="176213" algn="just">
              <a:lnSpc>
                <a:spcPct val="150000"/>
              </a:lnSpc>
              <a:buFont typeface="Arial" panose="020B0604020202020204" pitchFamily="34" charset="0"/>
              <a:buChar char="•"/>
            </a:pPr>
            <a:r>
              <a:rPr lang="es-MX" sz="2000" b="1" dirty="0"/>
              <a:t>Motivos socio culturales </a:t>
            </a:r>
            <a:r>
              <a:rPr lang="es-MX" sz="2000" dirty="0"/>
              <a:t>(prestigio, situación económica, status, remuneración, valores, etc.)</a:t>
            </a:r>
          </a:p>
        </p:txBody>
      </p:sp>
    </p:spTree>
    <p:extLst>
      <p:ext uri="{BB962C8B-B14F-4D97-AF65-F5344CB8AC3E}">
        <p14:creationId xmlns:p14="http://schemas.microsoft.com/office/powerpoint/2010/main" val="2339653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510987"/>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POLICAUSALIDAD DE LA CONDUCTA</a:t>
            </a:r>
          </a:p>
        </p:txBody>
      </p:sp>
      <p:sp>
        <p:nvSpPr>
          <p:cNvPr id="3" name="CuadroTexto 2"/>
          <p:cNvSpPr txBox="1"/>
          <p:nvPr/>
        </p:nvSpPr>
        <p:spPr>
          <a:xfrm>
            <a:off x="1062318" y="1169894"/>
            <a:ext cx="7826188" cy="4939814"/>
          </a:xfrm>
          <a:prstGeom prst="rect">
            <a:avLst/>
          </a:prstGeom>
          <a:solidFill>
            <a:schemeClr val="accent4">
              <a:lumMod val="60000"/>
              <a:lumOff val="40000"/>
            </a:schemeClr>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endParaRPr lang="es-MX" dirty="0"/>
          </a:p>
          <a:p>
            <a:pPr algn="just"/>
            <a:r>
              <a:rPr lang="es-MX" dirty="0"/>
              <a:t>Todo lo antedicho nos muestra que </a:t>
            </a:r>
            <a:r>
              <a:rPr lang="es-MX" b="1" dirty="0"/>
              <a:t>la conducta no puede ser estudiada aislándola de la persona ni del marco social en el que se desarrolla</a:t>
            </a:r>
            <a:r>
              <a:rPr lang="es-MX" dirty="0"/>
              <a:t>. Para analizarla se tienen en cuenta las siguientes características básicas: </a:t>
            </a:r>
          </a:p>
          <a:p>
            <a:pPr marL="285750" indent="-285750" algn="just">
              <a:lnSpc>
                <a:spcPct val="150000"/>
              </a:lnSpc>
              <a:buFont typeface="Arial" panose="020B0604020202020204" pitchFamily="34" charset="0"/>
              <a:buChar char="•"/>
            </a:pPr>
            <a:r>
              <a:rPr lang="es-MX" b="1" dirty="0"/>
              <a:t>La conducta </a:t>
            </a:r>
            <a:r>
              <a:rPr lang="es-MX" b="1" i="1" dirty="0"/>
              <a:t>solo puede comprenderse en función del medio</a:t>
            </a:r>
            <a:r>
              <a:rPr lang="es-MX" b="1" dirty="0"/>
              <a:t> en que se manifiesta.</a:t>
            </a:r>
          </a:p>
          <a:p>
            <a:pPr marL="285750" indent="-285750" algn="just">
              <a:lnSpc>
                <a:spcPct val="150000"/>
              </a:lnSpc>
              <a:buFont typeface="Arial" panose="020B0604020202020204" pitchFamily="34" charset="0"/>
              <a:buChar char="•"/>
            </a:pPr>
            <a:r>
              <a:rPr lang="es-MX" b="1" i="1" dirty="0"/>
              <a:t>Implica conflicto</a:t>
            </a:r>
            <a:r>
              <a:rPr lang="es-MX" b="1" dirty="0"/>
              <a:t>, siempre surge por una necesidad que representa un desequilibrio.</a:t>
            </a:r>
          </a:p>
          <a:p>
            <a:pPr marL="285750" indent="-285750" algn="just">
              <a:lnSpc>
                <a:spcPct val="150000"/>
              </a:lnSpc>
              <a:buFont typeface="Arial" panose="020B0604020202020204" pitchFamily="34" charset="0"/>
              <a:buChar char="•"/>
            </a:pPr>
            <a:r>
              <a:rPr lang="es-MX" b="1" dirty="0"/>
              <a:t>Es una </a:t>
            </a:r>
            <a:r>
              <a:rPr lang="es-MX" b="1" i="1" dirty="0"/>
              <a:t>acción re adaptadora</a:t>
            </a:r>
            <a:r>
              <a:rPr lang="es-MX" b="1" dirty="0"/>
              <a:t> porque tiende a reestablecer ese equilibrio roto.</a:t>
            </a:r>
          </a:p>
          <a:p>
            <a:pPr marL="285750" indent="-285750" algn="just">
              <a:lnSpc>
                <a:spcPct val="150000"/>
              </a:lnSpc>
              <a:buFont typeface="Arial" panose="020B0604020202020204" pitchFamily="34" charset="0"/>
              <a:buChar char="•"/>
            </a:pPr>
            <a:r>
              <a:rPr lang="es-MX" b="1" dirty="0"/>
              <a:t>Es un </a:t>
            </a:r>
            <a:r>
              <a:rPr lang="es-MX" b="1" i="1" dirty="0"/>
              <a:t>intercambio funcional entre el ser humano y el ambiente</a:t>
            </a:r>
            <a:r>
              <a:rPr lang="es-MX" b="1" dirty="0"/>
              <a:t> </a:t>
            </a:r>
          </a:p>
          <a:p>
            <a:pPr marL="285750" indent="-285750" algn="just">
              <a:lnSpc>
                <a:spcPct val="150000"/>
              </a:lnSpc>
              <a:buFont typeface="Arial" panose="020B0604020202020204" pitchFamily="34" charset="0"/>
              <a:buChar char="•"/>
            </a:pPr>
            <a:r>
              <a:rPr lang="es-MX" b="1" dirty="0"/>
              <a:t>Tiende a preservar un estado de integración o consistencia interna de la persona, tiende a fortalecer su personalidad.</a:t>
            </a:r>
          </a:p>
          <a:p>
            <a:pPr algn="just">
              <a:lnSpc>
                <a:spcPct val="150000"/>
              </a:lnSpc>
            </a:pPr>
            <a:endParaRPr lang="es-MX" dirty="0"/>
          </a:p>
        </p:txBody>
      </p:sp>
    </p:spTree>
    <p:extLst>
      <p:ext uri="{BB962C8B-B14F-4D97-AF65-F5344CB8AC3E}">
        <p14:creationId xmlns:p14="http://schemas.microsoft.com/office/powerpoint/2010/main" val="1658492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510987"/>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ASPECTO ENERGÉTICO Y ASPECTO COGNITIVO DE LA CONDUCTA</a:t>
            </a:r>
          </a:p>
        </p:txBody>
      </p:sp>
      <p:sp>
        <p:nvSpPr>
          <p:cNvPr id="4" name="CuadroTexto 3"/>
          <p:cNvSpPr txBox="1"/>
          <p:nvPr/>
        </p:nvSpPr>
        <p:spPr>
          <a:xfrm>
            <a:off x="658906" y="1156448"/>
            <a:ext cx="8713694" cy="5122941"/>
          </a:xfrm>
          <a:prstGeom prst="rect">
            <a:avLst/>
          </a:prstGeom>
          <a:noFill/>
        </p:spPr>
        <p:txBody>
          <a:bodyPr wrap="square" rtlCol="0">
            <a:spAutoFit/>
          </a:bodyPr>
          <a:lstStyle/>
          <a:p>
            <a:pPr algn="just">
              <a:lnSpc>
                <a:spcPct val="150000"/>
              </a:lnSpc>
            </a:pPr>
            <a:r>
              <a:rPr lang="es-MX" sz="2000" b="1" dirty="0"/>
              <a:t>En la conducta intervienen procesos biológicos, psicológicos y sociales, complejos y simultáneos</a:t>
            </a:r>
            <a:r>
              <a:rPr lang="es-MX" sz="2000" dirty="0"/>
              <a:t>. Ante este grado de complejidad, se aborda la conducta desde dos aspectos inseparables:</a:t>
            </a:r>
          </a:p>
          <a:p>
            <a:pPr lvl="0" algn="just">
              <a:lnSpc>
                <a:spcPct val="150000"/>
              </a:lnSpc>
            </a:pPr>
            <a:r>
              <a:rPr lang="es-MX" sz="2000" b="1" dirty="0"/>
              <a:t>Energético</a:t>
            </a:r>
            <a:r>
              <a:rPr lang="es-MX" sz="2000" dirty="0"/>
              <a:t>: toda conducta responde a una necesidad, es </a:t>
            </a:r>
            <a:r>
              <a:rPr lang="es-MX" sz="2000" i="1" dirty="0"/>
              <a:t>impulsada por una energía proporcionada por intereses, tendencias, motivos, sentimientos.</a:t>
            </a:r>
            <a:r>
              <a:rPr lang="es-MX" sz="2000" dirty="0"/>
              <a:t> Le dan impulso y dirección a la conducta. Relacionado con la vida afectiva.</a:t>
            </a:r>
          </a:p>
          <a:p>
            <a:pPr lvl="0" algn="just">
              <a:lnSpc>
                <a:spcPct val="150000"/>
              </a:lnSpc>
            </a:pPr>
            <a:r>
              <a:rPr lang="es-MX" sz="2000" b="1" dirty="0"/>
              <a:t>Cognitivo:</a:t>
            </a:r>
            <a:r>
              <a:rPr lang="es-MX" sz="2000" dirty="0"/>
              <a:t> la conducta tiende a canalizar energía, necesita </a:t>
            </a:r>
            <a:r>
              <a:rPr lang="es-MX" sz="2000" i="1" dirty="0"/>
              <a:t>ordenar datos de la realidad</a:t>
            </a:r>
            <a:r>
              <a:rPr lang="es-MX" sz="2000" dirty="0"/>
              <a:t> para poder actuar sobre ella. Necesita </a:t>
            </a:r>
            <a:r>
              <a:rPr lang="es-MX" sz="2000" i="1" dirty="0"/>
              <a:t>darles una estructura para luego seleccionar sus esquemas de acción y devolver el equilibrio al sujeto</a:t>
            </a:r>
            <a:r>
              <a:rPr lang="es-MX" sz="2000" dirty="0"/>
              <a:t>. Una percepción, la comprensión, el razonamiento estructuran de alguna manera las relaciones entre el medio y el sujeto.</a:t>
            </a:r>
          </a:p>
        </p:txBody>
      </p:sp>
    </p:spTree>
    <p:extLst>
      <p:ext uri="{BB962C8B-B14F-4D97-AF65-F5344CB8AC3E}">
        <p14:creationId xmlns:p14="http://schemas.microsoft.com/office/powerpoint/2010/main" val="3717516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CONDUCTA Y ADAPTACIÓN</a:t>
            </a:r>
          </a:p>
        </p:txBody>
      </p:sp>
      <p:sp>
        <p:nvSpPr>
          <p:cNvPr id="4" name="CuadroTexto 3"/>
          <p:cNvSpPr txBox="1"/>
          <p:nvPr/>
        </p:nvSpPr>
        <p:spPr>
          <a:xfrm>
            <a:off x="658906" y="843441"/>
            <a:ext cx="8713694" cy="5940088"/>
          </a:xfrm>
          <a:prstGeom prst="rect">
            <a:avLst/>
          </a:prstGeom>
          <a:noFill/>
        </p:spPr>
        <p:txBody>
          <a:bodyPr wrap="square" rtlCol="0">
            <a:spAutoFit/>
          </a:bodyPr>
          <a:lstStyle/>
          <a:p>
            <a:pPr algn="just"/>
            <a:r>
              <a:rPr lang="es-MX" sz="2000" i="1" dirty="0"/>
              <a:t>La conducta está formada por patrones de comportamiento estables, se manifiesta a través de sus </a:t>
            </a:r>
            <a:r>
              <a:rPr lang="es-MX" sz="2000" b="1" i="1" dirty="0"/>
              <a:t>cualidades adaptativas</a:t>
            </a:r>
            <a:r>
              <a:rPr lang="es-MX" sz="2000" i="1" dirty="0"/>
              <a:t>, dentro de un contexto diversificado integral, personal y social.</a:t>
            </a:r>
          </a:p>
          <a:p>
            <a:pPr algn="just"/>
            <a:r>
              <a:rPr lang="es-MX" sz="2000" b="1" dirty="0"/>
              <a:t>Conducta social</a:t>
            </a:r>
            <a:r>
              <a:rPr lang="es-MX" sz="2000" dirty="0"/>
              <a:t>, es la conducta dirigida hacia la sociedad o que tiene lugar entre miembros de la misma. La forma más original del comportamiento social humano es el lenguaje humano.</a:t>
            </a:r>
          </a:p>
          <a:p>
            <a:pPr algn="just"/>
            <a:endParaRPr lang="es-MX" sz="2000" dirty="0"/>
          </a:p>
          <a:p>
            <a:pPr algn="just"/>
            <a:endParaRPr lang="es-ES" sz="2000" dirty="0"/>
          </a:p>
          <a:p>
            <a:pPr algn="just"/>
            <a:endParaRPr lang="es-ES" sz="2000" dirty="0"/>
          </a:p>
          <a:p>
            <a:pPr algn="just"/>
            <a:endParaRPr lang="es-ES" sz="2000" dirty="0"/>
          </a:p>
          <a:p>
            <a:pPr algn="just"/>
            <a:r>
              <a:rPr lang="es-ES" sz="2000" dirty="0"/>
              <a:t>Al adaptarse, un sujeto abandona hábitos o prácticas que formaban parte de su comportamiento, pero que no son aceptables en el ámbito al que desea integrarse, y adquiere otros en consonancia con las expectativas que se tienen de su nuevo rol.</a:t>
            </a:r>
          </a:p>
          <a:p>
            <a:pPr algn="just"/>
            <a:r>
              <a:rPr lang="es-ES" sz="2000" b="1" dirty="0"/>
              <a:t>La adaptación, en este sentido, es una forma de socialización secundaria</a:t>
            </a:r>
            <a:r>
              <a:rPr lang="es-ES" sz="2000" dirty="0"/>
              <a:t>, ya que opera tomando como base las habilidades sociales con las que el sujeto ya cuenta. Por ej. Los cambios en rol profesional o educativo o las migraciones, temporales o definitivas, que exigen la adopción rápida de cánones de comportamiento ajenos al individuo. </a:t>
            </a:r>
            <a:endParaRPr lang="es-MX" sz="2000" dirty="0"/>
          </a:p>
        </p:txBody>
      </p:sp>
      <p:sp>
        <p:nvSpPr>
          <p:cNvPr id="5" name="CuadroTexto 4"/>
          <p:cNvSpPr txBox="1"/>
          <p:nvPr/>
        </p:nvSpPr>
        <p:spPr>
          <a:xfrm>
            <a:off x="658906" y="2823882"/>
            <a:ext cx="8713694" cy="1015663"/>
          </a:xfrm>
          <a:prstGeom prst="rect">
            <a:avLst/>
          </a:prstGeom>
          <a:solidFill>
            <a:schemeClr val="accent4">
              <a:lumMod val="60000"/>
              <a:lumOff val="40000"/>
            </a:schemeClr>
          </a:solidFill>
          <a:ln>
            <a:solidFill>
              <a:schemeClr val="accent2">
                <a:lumMod val="50000"/>
              </a:schemeClr>
            </a:solidFill>
          </a:ln>
        </p:spPr>
        <p:txBody>
          <a:bodyPr wrap="square" rtlCol="0">
            <a:spAutoFit/>
          </a:bodyPr>
          <a:lstStyle/>
          <a:p>
            <a:pPr algn="just"/>
            <a:r>
              <a:rPr lang="es-ES" sz="2000" dirty="0"/>
              <a:t>La </a:t>
            </a:r>
            <a:r>
              <a:rPr lang="es-ES" sz="2000" b="1" dirty="0"/>
              <a:t>adaptación</a:t>
            </a:r>
            <a:r>
              <a:rPr lang="es-ES" sz="2000" dirty="0"/>
              <a:t> es el proceso por el cual un grupo o un individuo modifica sus patrones de comportamiento para ajustarse a las normas imperantes en el medio social en el que se mueve. </a:t>
            </a:r>
            <a:endParaRPr lang="es-MX" sz="2000" dirty="0"/>
          </a:p>
        </p:txBody>
      </p:sp>
    </p:spTree>
    <p:extLst>
      <p:ext uri="{BB962C8B-B14F-4D97-AF65-F5344CB8AC3E}">
        <p14:creationId xmlns:p14="http://schemas.microsoft.com/office/powerpoint/2010/main" val="2969805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0" y="-26894"/>
            <a:ext cx="9906000" cy="6884894"/>
          </a:xfrm>
          <a:prstGeom prst="rect">
            <a:avLst/>
          </a:prstGeom>
          <a:gradFill>
            <a:gsLst>
              <a:gs pos="0">
                <a:schemeClr val="accent4">
                  <a:lumMod val="20000"/>
                  <a:lumOff val="80000"/>
                </a:schemeClr>
              </a:gs>
              <a:gs pos="100000">
                <a:srgbClr val="7030A0"/>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s-MX" dirty="0"/>
          </a:p>
        </p:txBody>
      </p:sp>
      <p:sp>
        <p:nvSpPr>
          <p:cNvPr id="2" name="CuadroTexto 1"/>
          <p:cNvSpPr txBox="1"/>
          <p:nvPr/>
        </p:nvSpPr>
        <p:spPr>
          <a:xfrm>
            <a:off x="1062318" y="336176"/>
            <a:ext cx="7826188" cy="400110"/>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s-MX" sz="2000" b="1" dirty="0">
                <a:solidFill>
                  <a:schemeClr val="bg1"/>
                </a:solidFill>
              </a:rPr>
              <a:t>CONDUCTA Y ADAPTACIÓN</a:t>
            </a:r>
          </a:p>
        </p:txBody>
      </p:sp>
      <p:sp>
        <p:nvSpPr>
          <p:cNvPr id="4" name="CuadroTexto 3"/>
          <p:cNvSpPr txBox="1"/>
          <p:nvPr/>
        </p:nvSpPr>
        <p:spPr>
          <a:xfrm>
            <a:off x="1062318" y="927849"/>
            <a:ext cx="7826188" cy="646331"/>
          </a:xfrm>
          <a:prstGeom prst="rect">
            <a:avLst/>
          </a:prstGeom>
          <a:noFill/>
        </p:spPr>
        <p:txBody>
          <a:bodyPr wrap="square" rtlCol="0">
            <a:spAutoFit/>
          </a:bodyPr>
          <a:lstStyle/>
          <a:p>
            <a:r>
              <a:rPr lang="es-AR" dirty="0"/>
              <a:t>Según la intensidad con que el individuo accede a las expectativas del grupo, suele distinguirse:</a:t>
            </a:r>
            <a:r>
              <a:rPr lang="es-ES" dirty="0"/>
              <a:t> </a:t>
            </a:r>
            <a:endParaRPr lang="es-MX" dirty="0"/>
          </a:p>
        </p:txBody>
      </p:sp>
      <p:sp>
        <p:nvSpPr>
          <p:cNvPr id="3" name="CuadroTexto 2"/>
          <p:cNvSpPr txBox="1"/>
          <p:nvPr/>
        </p:nvSpPr>
        <p:spPr>
          <a:xfrm>
            <a:off x="874059" y="1748118"/>
            <a:ext cx="2433917" cy="203132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MX" b="1" i="1" dirty="0"/>
              <a:t>ACATAMIENTO</a:t>
            </a:r>
            <a:endParaRPr lang="es-MX" i="1" dirty="0"/>
          </a:p>
          <a:p>
            <a:pPr algn="just"/>
            <a:r>
              <a:rPr lang="es-AR" dirty="0"/>
              <a:t>Las acciones públicas del sujeto se ajustan a la norma, pero sus opiniones y acciones privadas no se ven afectadas</a:t>
            </a:r>
            <a:endParaRPr lang="es-MX" dirty="0"/>
          </a:p>
        </p:txBody>
      </p:sp>
      <p:sp>
        <p:nvSpPr>
          <p:cNvPr id="7" name="CuadroTexto 6"/>
          <p:cNvSpPr txBox="1"/>
          <p:nvPr/>
        </p:nvSpPr>
        <p:spPr>
          <a:xfrm>
            <a:off x="3469341" y="1765743"/>
            <a:ext cx="3039035" cy="203132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AR" b="1" i="1" dirty="0"/>
              <a:t>IDENTIFICACIÓN</a:t>
            </a:r>
            <a:endParaRPr lang="es-AR" dirty="0"/>
          </a:p>
          <a:p>
            <a:pPr algn="just"/>
            <a:r>
              <a:rPr lang="es-AR" dirty="0"/>
              <a:t>El individuo hace suyos los principios y normas del grupo en el ámbito y período acotado al que pertenece a él, pero la asimilación no es duradera</a:t>
            </a:r>
            <a:endParaRPr lang="es-MX" dirty="0"/>
          </a:p>
        </p:txBody>
      </p:sp>
      <p:sp>
        <p:nvSpPr>
          <p:cNvPr id="8" name="CuadroTexto 7"/>
          <p:cNvSpPr txBox="1"/>
          <p:nvPr/>
        </p:nvSpPr>
        <p:spPr>
          <a:xfrm>
            <a:off x="6669740" y="1765743"/>
            <a:ext cx="2447365" cy="203132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ES" b="1" i="1" dirty="0"/>
              <a:t>INTERNALIZACIÓN</a:t>
            </a:r>
            <a:r>
              <a:rPr lang="es-ES" dirty="0"/>
              <a:t> </a:t>
            </a:r>
          </a:p>
          <a:p>
            <a:pPr algn="just"/>
            <a:r>
              <a:rPr lang="es-ES" dirty="0"/>
              <a:t>El sujeto acepta como propios los principios de juicio y evaluación codificados en las normas del grupo.</a:t>
            </a:r>
          </a:p>
          <a:p>
            <a:pPr algn="just"/>
            <a:endParaRPr lang="es-MX" dirty="0"/>
          </a:p>
        </p:txBody>
      </p:sp>
      <p:sp>
        <p:nvSpPr>
          <p:cNvPr id="5" name="CuadroTexto 4"/>
          <p:cNvSpPr txBox="1"/>
          <p:nvPr/>
        </p:nvSpPr>
        <p:spPr>
          <a:xfrm>
            <a:off x="874059" y="3993776"/>
            <a:ext cx="8243046" cy="2308324"/>
          </a:xfrm>
          <a:prstGeom prst="rect">
            <a:avLst/>
          </a:prstGeom>
          <a:noFill/>
        </p:spPr>
        <p:txBody>
          <a:bodyPr wrap="square" rtlCol="0">
            <a:spAutoFit/>
          </a:bodyPr>
          <a:lstStyle/>
          <a:p>
            <a:pPr algn="ctr"/>
            <a:r>
              <a:rPr lang="es-MX" dirty="0"/>
              <a:t>La severidad de las sanciones permite muchas veces distinguir entre:</a:t>
            </a:r>
          </a:p>
          <a:p>
            <a:r>
              <a:rPr lang="es-MX" dirty="0"/>
              <a:t> </a:t>
            </a:r>
          </a:p>
          <a:p>
            <a:pPr marL="342900" indent="-342900">
              <a:lnSpc>
                <a:spcPct val="150000"/>
              </a:lnSpc>
              <a:buAutoNum type="alphaLcParenR"/>
            </a:pPr>
            <a:r>
              <a:rPr lang="es-MX" dirty="0"/>
              <a:t>Costumbres: cuyo incumplimiento puede ser excéntrico, vergonzoso o aún normal y acarrear incomodidades</a:t>
            </a:r>
          </a:p>
          <a:p>
            <a:pPr marL="342900" indent="-342900">
              <a:lnSpc>
                <a:spcPct val="150000"/>
              </a:lnSpc>
              <a:buAutoNum type="alphaLcParenR"/>
            </a:pPr>
            <a:r>
              <a:rPr lang="es-MX" dirty="0"/>
              <a:t>Normas: definen lo aceptable en el terreno social. Su violación alcanza la exclusión del círculo social o incluso sanciones legales. </a:t>
            </a:r>
          </a:p>
        </p:txBody>
      </p:sp>
    </p:spTree>
    <p:extLst>
      <p:ext uri="{BB962C8B-B14F-4D97-AF65-F5344CB8AC3E}">
        <p14:creationId xmlns:p14="http://schemas.microsoft.com/office/powerpoint/2010/main" val="4104033836"/>
      </p:ext>
    </p:extLst>
  </p:cSld>
  <p:clrMapOvr>
    <a:masterClrMapping/>
  </p:clrMapOvr>
</p:sld>
</file>

<file path=ppt/theme/theme1.xml><?xml version="1.0" encoding="utf-8"?>
<a:theme xmlns:a="http://schemas.openxmlformats.org/drawingml/2006/main" name="Office Theme">
  <a:themeElements>
    <a:clrScheme name="Personalizado 8">
      <a:dk1>
        <a:sysClr val="windowText" lastClr="000000"/>
      </a:dk1>
      <a:lt1>
        <a:srgbClr val="000000"/>
      </a:lt1>
      <a:dk2>
        <a:srgbClr val="000000"/>
      </a:dk2>
      <a:lt2>
        <a:srgbClr val="000000"/>
      </a:lt2>
      <a:accent1>
        <a:srgbClr val="5B9BD5"/>
      </a:accent1>
      <a:accent2>
        <a:srgbClr val="48A1FA"/>
      </a:accent2>
      <a:accent3>
        <a:srgbClr val="A5A5A5"/>
      </a:accent3>
      <a:accent4>
        <a:srgbClr val="0678EB"/>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
  <TotalTime>902</TotalTime>
  <Words>2802</Words>
  <Application>Microsoft Office PowerPoint</Application>
  <PresentationFormat>A4 (210 x 297 mm)</PresentationFormat>
  <Paragraphs>159</Paragraphs>
  <Slides>18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Calibri</vt:lpstr>
      <vt:lpstr>Calibri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Ambar</dc:creator>
  <cp:lastModifiedBy>lucianaparuzzo@gmail.com</cp:lastModifiedBy>
  <cp:revision>61</cp:revision>
  <dcterms:created xsi:type="dcterms:W3CDTF">2020-03-29T22:37:39Z</dcterms:created>
  <dcterms:modified xsi:type="dcterms:W3CDTF">2021-04-28T17:59:57Z</dcterms:modified>
</cp:coreProperties>
</file>