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sldIdLst>
    <p:sldId id="256" r:id="rId2"/>
    <p:sldId id="257" r:id="rId3"/>
    <p:sldId id="389" r:id="rId4"/>
    <p:sldId id="369" r:id="rId5"/>
    <p:sldId id="258" r:id="rId6"/>
    <p:sldId id="276" r:id="rId7"/>
    <p:sldId id="370" r:id="rId8"/>
    <p:sldId id="259" r:id="rId9"/>
    <p:sldId id="260" r:id="rId10"/>
    <p:sldId id="261" r:id="rId11"/>
    <p:sldId id="264" r:id="rId12"/>
    <p:sldId id="271" r:id="rId13"/>
    <p:sldId id="277" r:id="rId14"/>
    <p:sldId id="376" r:id="rId15"/>
    <p:sldId id="374" r:id="rId16"/>
    <p:sldId id="371" r:id="rId17"/>
    <p:sldId id="278" r:id="rId18"/>
    <p:sldId id="372" r:id="rId19"/>
    <p:sldId id="373" r:id="rId20"/>
    <p:sldId id="375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8" r:id="rId32"/>
    <p:sldId id="391" r:id="rId33"/>
    <p:sldId id="395" r:id="rId34"/>
    <p:sldId id="392" r:id="rId35"/>
    <p:sldId id="390" r:id="rId36"/>
    <p:sldId id="393" r:id="rId37"/>
    <p:sldId id="394" r:id="rId38"/>
    <p:sldId id="396" r:id="rId39"/>
    <p:sldId id="397" r:id="rId40"/>
    <p:sldId id="398" r:id="rId41"/>
    <p:sldId id="399" r:id="rId42"/>
    <p:sldId id="401" r:id="rId43"/>
    <p:sldId id="402" r:id="rId44"/>
    <p:sldId id="400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3" autoAdjust="0"/>
  </p:normalViewPr>
  <p:slideViewPr>
    <p:cSldViewPr>
      <p:cViewPr varScale="1">
        <p:scale>
          <a:sx n="58" d="100"/>
          <a:sy n="58" d="100"/>
        </p:scale>
        <p:origin x="1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0F0799-0F39-45D2-B622-AE75BAB897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2A278-8B3E-46EF-86E2-B90CA248FD18}" type="slidenum">
              <a:rPr lang="es-ES"/>
              <a:pPr/>
              <a:t>1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0D878-F527-4FAD-81B3-3207133C29FE}" type="slidenum">
              <a:rPr lang="es-ES"/>
              <a:pPr/>
              <a:t>12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0D878-F527-4FAD-81B3-3207133C29FE}" type="slidenum">
              <a:rPr lang="es-ES"/>
              <a:pPr/>
              <a:t>13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0D878-F527-4FAD-81B3-3207133C29FE}" type="slidenum">
              <a:rPr lang="es-ES"/>
              <a:pPr/>
              <a:t>16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9319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0D878-F527-4FAD-81B3-3207133C29FE}" type="slidenum">
              <a:rPr lang="es-ES"/>
              <a:pPr/>
              <a:t>17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C6200-9CD4-44BA-82C6-3D9933D51879}" type="slidenum">
              <a:rPr lang="es-ES"/>
              <a:pPr/>
              <a:t>2</a:t>
            </a:fld>
            <a:endParaRPr lang="es-E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75921-1C0E-43C4-A5A0-A228140AAE86}" type="slidenum">
              <a:rPr lang="es-ES"/>
              <a:pPr/>
              <a:t>5</a:t>
            </a:fld>
            <a:endParaRPr lang="es-E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75921-1C0E-43C4-A5A0-A228140AAE86}" type="slidenum">
              <a:rPr lang="es-ES"/>
              <a:pPr/>
              <a:t>6</a:t>
            </a:fld>
            <a:endParaRPr lang="es-E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75921-1C0E-43C4-A5A0-A228140AAE86}" type="slidenum">
              <a:rPr lang="es-ES"/>
              <a:pPr/>
              <a:t>7</a:t>
            </a:fld>
            <a:endParaRPr lang="es-E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361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DDF89-14EF-4C7C-8587-D66B4DE40295}" type="slidenum">
              <a:rPr lang="es-ES"/>
              <a:pPr/>
              <a:t>8</a:t>
            </a:fld>
            <a:endParaRPr lang="es-E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C2D4D-E00C-4D99-996F-FEC4C1D08537}" type="slidenum">
              <a:rPr lang="es-ES"/>
              <a:pPr/>
              <a:t>9</a:t>
            </a:fld>
            <a:endParaRPr 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8B5E4-4E20-4257-B060-46EF77FE39E1}" type="slidenum">
              <a:rPr lang="es-ES"/>
              <a:pPr/>
              <a:t>10</a:t>
            </a:fld>
            <a:endParaRPr lang="es-E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6C264-6432-4D3A-97AF-5C068FF8A963}" type="slidenum">
              <a:rPr lang="es-ES"/>
              <a:pPr/>
              <a:t>11</a:t>
            </a:fld>
            <a:endParaRPr lang="es-E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4F3A19-7CAE-4052-99E7-A2071BEC1C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E415D-BF07-4D90-96CA-CD970E1E7A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7B24-57DF-48B4-A53D-246D15EFC4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E2C373-4540-4CEB-B81F-848D48FB481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DB6C3-6758-4B60-A7FB-DFC52D9121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AB1B-AE79-4782-9D8D-5DE808F099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F206F-C6EB-4B51-A5B3-C0DD3B927A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DECB-3288-44F5-B2A4-751CB3E852E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BD28B-6400-4470-BCAC-72586C2AB9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F1834-F267-48A0-B11D-0A46169DFD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4EC62-76CA-4A85-910A-7CCBE4E376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31BFE-20B8-4A5D-95FF-5850478511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C59AA2A-8C83-4380-B1CC-58DFDA6192BF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8880"/>
            <a:ext cx="7772400" cy="1828800"/>
          </a:xfrm>
        </p:spPr>
        <p:txBody>
          <a:bodyPr/>
          <a:lstStyle/>
          <a:p>
            <a:r>
              <a:rPr lang="es-ES" sz="7200" b="1" dirty="0"/>
              <a:t>SUCESIONES</a:t>
            </a:r>
            <a:br>
              <a:rPr lang="es-ES" sz="7200" b="1" dirty="0"/>
            </a:br>
            <a:r>
              <a:rPr lang="es-ES" sz="7200" b="1" dirty="0"/>
              <a:t>Y </a:t>
            </a:r>
            <a:br>
              <a:rPr lang="es-ES" sz="7200" b="1" dirty="0"/>
            </a:br>
            <a:r>
              <a:rPr lang="es-ES" sz="7200" b="1" dirty="0"/>
              <a:t>SERIES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/>
              <a:t>Ejemplos de sucesiones aritméticas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/>
              <a:t>En la sucesión numérica del número de cuadrados azules. ¿Cuál es el valor del primer término? ¿Cuál es la diferencia? </a:t>
            </a:r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endParaRPr lang="es-ES" sz="2000"/>
          </a:p>
          <a:p>
            <a:r>
              <a:rPr lang="es-ES" sz="2000"/>
              <a:t>En la sucesión numérica del número de cuadrados verdes. ¿Cuál es el valor del primer término? ¿Cuál es la diferencia?</a:t>
            </a:r>
          </a:p>
          <a:p>
            <a:endParaRPr lang="es-ES" sz="200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1663"/>
            <a:ext cx="76485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/>
              <a:t>Sucesiones geométricas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1200"/>
            <a:ext cx="8892480" cy="4114800"/>
          </a:xfrm>
        </p:spPr>
        <p:txBody>
          <a:bodyPr/>
          <a:lstStyle/>
          <a:p>
            <a:r>
              <a:rPr lang="es-ES" sz="2400" dirty="0"/>
              <a:t>Son sucesiones en las que cada término se obtiene a partir del anterior multiplicándolo por una cantidad constante llamada, </a:t>
            </a:r>
            <a:r>
              <a:rPr lang="es-ES" sz="2400" i="1" dirty="0"/>
              <a:t>r</a:t>
            </a:r>
            <a:r>
              <a:rPr lang="es-ES" sz="2400" dirty="0"/>
              <a:t>, razón.</a:t>
            </a:r>
          </a:p>
          <a:p>
            <a:endParaRPr lang="es-ES" sz="2400" dirty="0"/>
          </a:p>
          <a:p>
            <a:pPr>
              <a:buFont typeface="Wingdings" pitchFamily="2" charset="2"/>
              <a:buNone/>
            </a:pPr>
            <a:r>
              <a:rPr lang="es-ES" sz="2400" dirty="0"/>
              <a:t>Cuál es la sucesión si el primer término, </a:t>
            </a:r>
            <a:r>
              <a:rPr lang="es-ES" sz="2400" i="1" dirty="0"/>
              <a:t>a</a:t>
            </a:r>
            <a:r>
              <a:rPr lang="es-ES" sz="2400" i="1" baseline="-25000" dirty="0"/>
              <a:t>1</a:t>
            </a:r>
            <a:r>
              <a:rPr lang="es-ES" sz="2400" dirty="0"/>
              <a:t> = 3 y la razón, </a:t>
            </a:r>
            <a:r>
              <a:rPr lang="es-ES" sz="2400" i="1" dirty="0"/>
              <a:t>r </a:t>
            </a:r>
            <a:r>
              <a:rPr lang="es-ES" sz="2400" dirty="0"/>
              <a:t>= 2:</a:t>
            </a:r>
          </a:p>
          <a:p>
            <a:pPr algn="ctr">
              <a:buFont typeface="Wingdings" pitchFamily="2" charset="2"/>
              <a:buNone/>
            </a:pPr>
            <a:r>
              <a:rPr lang="es-ES" sz="2400" dirty="0"/>
              <a:t>3, 6, 12, 24, 48, 96,192, …</a:t>
            </a:r>
          </a:p>
          <a:p>
            <a:pPr>
              <a:buFont typeface="Wingdings" pitchFamily="2" charset="2"/>
              <a:buNone/>
            </a:pPr>
            <a:r>
              <a:rPr lang="es-ES" sz="2400" dirty="0"/>
              <a:t>Cuál es la razón de la siguiente progresión geométrica:</a:t>
            </a:r>
          </a:p>
          <a:p>
            <a:pPr algn="ctr">
              <a:buFont typeface="Wingdings" pitchFamily="2" charset="2"/>
              <a:buNone/>
            </a:pPr>
            <a:r>
              <a:rPr lang="es-ES" sz="2800" dirty="0"/>
              <a:t>2, 6, 18, 54, 162, 486, …</a:t>
            </a:r>
          </a:p>
          <a:p>
            <a:pPr algn="ctr">
              <a:buFont typeface="Wingdings" pitchFamily="2" charset="2"/>
              <a:buNone/>
            </a:pPr>
            <a:r>
              <a:rPr lang="es-ES" sz="2800" i="1" dirty="0"/>
              <a:t>r</a:t>
            </a:r>
            <a:r>
              <a:rPr lang="es-ES" sz="2800" dirty="0"/>
              <a:t> = 3</a:t>
            </a:r>
          </a:p>
          <a:p>
            <a:pPr algn="ctr">
              <a:buFont typeface="Wingdings" pitchFamily="2" charset="2"/>
              <a:buNone/>
            </a:pPr>
            <a:r>
              <a:rPr lang="es-ES" sz="2400" dirty="0"/>
              <a:t>En una sucesión geométrica el cociente entre dos términos consecutivos es una constante.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/>
              <a:t>Sucesiones geométricas crecientes, decrecientes y oscilantes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362950" cy="4322762"/>
          </a:xfrm>
        </p:spPr>
        <p:txBody>
          <a:bodyPr/>
          <a:lstStyle/>
          <a:p>
            <a:r>
              <a:rPr lang="es-ES" sz="2000" dirty="0"/>
              <a:t>Una sucesión geométrica es creciente si su razón </a:t>
            </a:r>
            <a:r>
              <a:rPr lang="es-ES" sz="2000" i="1" dirty="0"/>
              <a:t>r</a:t>
            </a:r>
            <a:r>
              <a:rPr lang="es-ES" sz="2000" dirty="0"/>
              <a:t>  es mayor que 1</a:t>
            </a:r>
          </a:p>
          <a:p>
            <a:r>
              <a:rPr lang="es-ES" sz="2000" dirty="0"/>
              <a:t>Por ejemplo la sucesión de los múltiplos de 3:</a:t>
            </a:r>
          </a:p>
          <a:p>
            <a:r>
              <a:rPr lang="es-ES" sz="2000" dirty="0"/>
              <a:t>3, 9, 27, 81, 243, …</a:t>
            </a:r>
          </a:p>
          <a:p>
            <a:endParaRPr lang="es-ES" sz="2000" dirty="0"/>
          </a:p>
          <a:p>
            <a:r>
              <a:rPr lang="es-ES" sz="2000" dirty="0"/>
              <a:t>Una sucesión geométrica es decreciente si su razón </a:t>
            </a:r>
            <a:r>
              <a:rPr lang="es-ES" sz="2000" i="1" dirty="0"/>
              <a:t>r</a:t>
            </a:r>
            <a:r>
              <a:rPr lang="es-ES" sz="2000" dirty="0"/>
              <a:t>  es mayor que 0 y menor que 1</a:t>
            </a:r>
          </a:p>
          <a:p>
            <a:r>
              <a:rPr lang="es-ES" sz="2000" dirty="0"/>
              <a:t>Por ejemplo la sucesión con </a:t>
            </a:r>
            <a:r>
              <a:rPr lang="es-ES" sz="2000" i="1" dirty="0"/>
              <a:t>r </a:t>
            </a:r>
            <a:r>
              <a:rPr lang="es-ES" sz="2000" dirty="0"/>
              <a:t>= 1/2 y </a:t>
            </a:r>
            <a:r>
              <a:rPr lang="es-ES" sz="2000" i="1" dirty="0"/>
              <a:t>a</a:t>
            </a:r>
            <a:r>
              <a:rPr lang="es-ES" sz="2000" i="1" baseline="-25000" dirty="0"/>
              <a:t>1</a:t>
            </a:r>
            <a:r>
              <a:rPr lang="es-ES" sz="2000" dirty="0"/>
              <a:t> = 1:</a:t>
            </a:r>
          </a:p>
          <a:p>
            <a:r>
              <a:rPr lang="es-ES" sz="2000" dirty="0"/>
              <a:t> 1, 1/2, 1/4, 1/8, …. </a:t>
            </a:r>
          </a:p>
          <a:p>
            <a:endParaRPr lang="es-ES" sz="2000" dirty="0"/>
          </a:p>
          <a:p>
            <a:r>
              <a:rPr lang="es-ES" sz="2000" dirty="0"/>
              <a:t>Una sucesión geométrica es oscilante si su razón </a:t>
            </a:r>
            <a:r>
              <a:rPr lang="es-ES" sz="2000" i="1" dirty="0"/>
              <a:t>r</a:t>
            </a:r>
            <a:r>
              <a:rPr lang="es-ES" sz="2000" dirty="0"/>
              <a:t>  es un número negativo</a:t>
            </a:r>
          </a:p>
          <a:p>
            <a:r>
              <a:rPr lang="es-ES" sz="2000" dirty="0"/>
              <a:t>Por ejemplo la sucesión con </a:t>
            </a:r>
            <a:r>
              <a:rPr lang="es-ES" sz="2000" i="1" dirty="0"/>
              <a:t>r </a:t>
            </a:r>
            <a:r>
              <a:rPr lang="es-ES" sz="2000" dirty="0"/>
              <a:t>= -1 y </a:t>
            </a:r>
            <a:r>
              <a:rPr lang="es-ES" sz="2000" i="1" dirty="0"/>
              <a:t>a</a:t>
            </a:r>
            <a:r>
              <a:rPr lang="es-ES" sz="2000" i="1" baseline="-25000" dirty="0"/>
              <a:t>1</a:t>
            </a:r>
            <a:r>
              <a:rPr lang="es-ES" sz="2000" dirty="0"/>
              <a:t> = 1:</a:t>
            </a:r>
          </a:p>
          <a:p>
            <a:r>
              <a:rPr lang="es-ES" sz="2000" dirty="0"/>
              <a:t>1, -1, 1, -1, 1, -1.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Sucesiones convergentes y divergentes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/>
              <a:t>Una sucesión converge a L : </a:t>
            </a:r>
          </a:p>
          <a:p>
            <a:pPr>
              <a:buNone/>
            </a:pPr>
            <a:endParaRPr lang="es-AR" sz="2400" dirty="0"/>
          </a:p>
          <a:p>
            <a:pPr>
              <a:buNone/>
            </a:pPr>
            <a:endParaRPr lang="es-AR" sz="2400" dirty="0"/>
          </a:p>
          <a:p>
            <a:pPr>
              <a:buNone/>
            </a:pPr>
            <a:endParaRPr lang="es-AR" sz="2400" dirty="0"/>
          </a:p>
          <a:p>
            <a:pPr>
              <a:buNone/>
            </a:pPr>
            <a:r>
              <a:rPr lang="es-AR" sz="2400" dirty="0"/>
              <a:t>Si para cada número positivo Ɛ; existe en correspondencia un número positivo N, tal que para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Objeto"/>
              <p:cNvSpPr txBox="1"/>
              <p:nvPr/>
            </p:nvSpPr>
            <p:spPr bwMode="auto">
              <a:xfrm>
                <a:off x="2988035" y="2636912"/>
                <a:ext cx="3167930" cy="11690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lim>
                              <m:r>
                                <a:rPr lang="es-E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−&gt;∞</m:t>
                              </m:r>
                            </m:lim>
                          </m:limLow>
                        </m:e>
                        <m:sup/>
                      </m:sSup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b/>
                      </m:sSub>
                      <m:sSub>
                        <m:sSubPr>
                          <m:ctrlP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/>
                      </m:sSub>
                      <m:r>
                        <a:rPr lang="es-A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" name="4 Obje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8035" y="2636912"/>
                <a:ext cx="3167930" cy="1169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3131840" y="4727480"/>
          <a:ext cx="3384376" cy="68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53800" progId="Equation.DSMT4">
                  <p:embed/>
                </p:oleObj>
              </mc:Choice>
              <mc:Fallback>
                <p:oleObj name="Equation" r:id="rId4" imgW="12571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727480"/>
                        <a:ext cx="3384376" cy="68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82BBAC-85E8-4AC2-A3D8-712EC237E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6" t="30390" r="59449" b="21987"/>
          <a:stretch/>
        </p:blipFill>
        <p:spPr>
          <a:xfrm>
            <a:off x="899592" y="243004"/>
            <a:ext cx="7704856" cy="63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993A27-B753-490B-B06F-B1C188E6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40196" r="30313" b="17785"/>
          <a:stretch/>
        </p:blipFill>
        <p:spPr>
          <a:xfrm>
            <a:off x="270725" y="620688"/>
            <a:ext cx="8333723" cy="60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0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91181A-56DA-46DF-A00C-2A16632F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1872208" cy="29027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7EDC5F4-C7FD-415C-9DA0-C477E98838E2}"/>
              </a:ext>
            </a:extLst>
          </p:cNvPr>
          <p:cNvSpPr txBox="1"/>
          <p:nvPr/>
        </p:nvSpPr>
        <p:spPr>
          <a:xfrm>
            <a:off x="0" y="764704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La sucesión </a:t>
            </a:r>
            <a:r>
              <a:rPr lang="es-AR" sz="2400" dirty="0">
                <a:solidFill>
                  <a:schemeClr val="bg2">
                    <a:lumMod val="75000"/>
                  </a:schemeClr>
                </a:solidFill>
              </a:rPr>
              <a:t>a(n)=1/n </a:t>
            </a:r>
            <a:r>
              <a:rPr lang="es-AR" sz="2400" dirty="0"/>
              <a:t>es convergente a 0. Sus primeros términos son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4FF6DD-DC90-4F38-A337-AA627FBB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999" y="1196603"/>
            <a:ext cx="666548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Sucesiones convergentes y divergentes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/>
              <a:t>En caso de no cumplirse con lo anterior, se dice que la sucesión es divergente. </a:t>
            </a:r>
          </a:p>
          <a:p>
            <a:endParaRPr lang="es-AR" sz="2400" dirty="0"/>
          </a:p>
          <a:p>
            <a:r>
              <a:rPr lang="es-AR" sz="2400" dirty="0"/>
              <a:t>Por Infinitud</a:t>
            </a:r>
          </a:p>
          <a:p>
            <a:pPr>
              <a:buNone/>
            </a:pPr>
            <a:r>
              <a:rPr lang="es-ES" sz="2400" dirty="0"/>
              <a:t>                            1, 4, 7, 10, 13, 16, …</a:t>
            </a:r>
            <a:endParaRPr lang="es-AR" sz="2400" dirty="0"/>
          </a:p>
          <a:p>
            <a:r>
              <a:rPr lang="es-AR" sz="2400" dirty="0"/>
              <a:t>Por oscilación</a:t>
            </a:r>
          </a:p>
          <a:p>
            <a:pPr>
              <a:buNone/>
            </a:pPr>
            <a:endParaRPr lang="es-AR" sz="2400" dirty="0"/>
          </a:p>
          <a:p>
            <a:pPr>
              <a:buNone/>
            </a:pPr>
            <a:r>
              <a:rPr lang="es-ES" sz="2400" dirty="0"/>
              <a:t>                            1, -1, 1, -1, 1, -1. …</a:t>
            </a:r>
            <a:endParaRPr lang="es-ES" sz="2800" dirty="0"/>
          </a:p>
          <a:p>
            <a:pPr>
              <a:buNone/>
            </a:pPr>
            <a:r>
              <a:rPr lang="es-AR" sz="2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66B144-6961-493D-8498-57437307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12" t="27110" r="20463" b="6620"/>
          <a:stretch/>
        </p:blipFill>
        <p:spPr>
          <a:xfrm>
            <a:off x="415173" y="695018"/>
            <a:ext cx="8316926" cy="59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1A0A75-AFC2-4CC6-A631-E2838FA7D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21987" r="12201" b="21986"/>
          <a:stretch/>
        </p:blipFill>
        <p:spPr>
          <a:xfrm>
            <a:off x="121907" y="476672"/>
            <a:ext cx="8943389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92213"/>
          </a:xfrm>
        </p:spPr>
        <p:txBody>
          <a:bodyPr/>
          <a:lstStyle/>
          <a:p>
            <a:r>
              <a:rPr lang="es-ES" sz="3200" b="1" dirty="0"/>
              <a:t>Sucesiones numéricas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Es una aplicación del conjunto de los números Naturales en los Reales o Complejos.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i="1" dirty="0"/>
              <a:t>Ejemplo</a:t>
            </a:r>
            <a:r>
              <a:rPr lang="es-ES" sz="2400" dirty="0"/>
              <a:t>: La sucesión de los números pares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  <a:buNone/>
            </a:pPr>
            <a:r>
              <a:rPr lang="es-ES" sz="2400" dirty="0"/>
              <a:t>                    Imagen:  </a:t>
            </a:r>
            <a:r>
              <a:rPr lang="es-ES" sz="2400" dirty="0" err="1"/>
              <a:t>an</a:t>
            </a:r>
            <a:r>
              <a:rPr lang="es-ES" sz="2400" dirty="0"/>
              <a:t>  </a:t>
            </a:r>
            <a:r>
              <a:rPr lang="es-ES" sz="2400" dirty="0">
                <a:solidFill>
                  <a:srgbClr val="FF0000"/>
                </a:solidFill>
              </a:rPr>
              <a:t>2, 4, 6, 8, 10, 12, 14, 16, …..</a:t>
            </a:r>
            <a:r>
              <a:rPr lang="es-ES" sz="2400" dirty="0"/>
              <a:t>		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dirty="0"/>
              <a:t>                     Dominio: n   </a:t>
            </a:r>
            <a:r>
              <a:rPr lang="es-ES" sz="2400" dirty="0">
                <a:solidFill>
                  <a:srgbClr val="000004"/>
                </a:solidFill>
              </a:rPr>
              <a:t>1  2   3  4  5    6    7    8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61AA1E-B475-412B-857D-32D65CFBC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33192" r="27163" b="28990"/>
          <a:stretch/>
        </p:blipFill>
        <p:spPr>
          <a:xfrm>
            <a:off x="31213" y="838243"/>
            <a:ext cx="9019665" cy="51815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D3E8B3-6BA5-4B98-A5B7-0D6BFAC855AD}"/>
              </a:ext>
            </a:extLst>
          </p:cNvPr>
          <p:cNvSpPr txBox="1"/>
          <p:nvPr/>
        </p:nvSpPr>
        <p:spPr>
          <a:xfrm>
            <a:off x="3398044" y="260648"/>
            <a:ext cx="3838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/>
              <a:t>Sucesión divergente </a:t>
            </a:r>
          </a:p>
        </p:txBody>
      </p:sp>
    </p:spTree>
    <p:extLst>
      <p:ext uri="{BB962C8B-B14F-4D97-AF65-F5344CB8AC3E}">
        <p14:creationId xmlns:p14="http://schemas.microsoft.com/office/powerpoint/2010/main" val="318722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B3E221-1AD5-4012-AD77-C2B53633E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47199" r="24013" b="47529"/>
          <a:stretch/>
        </p:blipFill>
        <p:spPr>
          <a:xfrm>
            <a:off x="6151608" y="2048708"/>
            <a:ext cx="2736291" cy="7920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D29BBB-8D66-42CE-A63D-48A3B18FE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2" t="30390" r="30313" b="19186"/>
          <a:stretch/>
        </p:blipFill>
        <p:spPr>
          <a:xfrm>
            <a:off x="44759" y="1124736"/>
            <a:ext cx="5895386" cy="460852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AF8D47-8344-482D-9DE4-9D11059B13B4}"/>
              </a:ext>
            </a:extLst>
          </p:cNvPr>
          <p:cNvSpPr/>
          <p:nvPr/>
        </p:nvSpPr>
        <p:spPr>
          <a:xfrm>
            <a:off x="44759" y="1868688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6C9B78-39D8-4B1C-B9F4-DCFD11F1F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33192" r="35038" b="54202"/>
          <a:stretch/>
        </p:blipFill>
        <p:spPr>
          <a:xfrm>
            <a:off x="5485006" y="3861048"/>
            <a:ext cx="3667777" cy="12225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3BCBCB-ABAB-4591-AA28-4A710F36FFBA}"/>
              </a:ext>
            </a:extLst>
          </p:cNvPr>
          <p:cNvSpPr txBox="1"/>
          <p:nvPr/>
        </p:nvSpPr>
        <p:spPr>
          <a:xfrm>
            <a:off x="2087724" y="24428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Representación gráfica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73354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C04DE5-837D-4281-AB6B-1D8B9EFF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985112" cy="16561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80A9F1-B32A-4689-B999-9B27A441C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37395" r="20682" b="33191"/>
          <a:stretch/>
        </p:blipFill>
        <p:spPr>
          <a:xfrm>
            <a:off x="18940" y="1838534"/>
            <a:ext cx="9596772" cy="31872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819F8C-704A-412D-9828-237BC48F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77" y="5098493"/>
            <a:ext cx="273124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5C1EE-B952-4B56-8301-E5C80CEA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" y="922412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l-GR" sz="2800" b="1" kern="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618F67-F004-4B7F-9CF5-13D396C545CC}"/>
              </a:ext>
            </a:extLst>
          </p:cNvPr>
          <p:cNvSpPr txBox="1"/>
          <p:nvPr/>
        </p:nvSpPr>
        <p:spPr>
          <a:xfrm>
            <a:off x="2519772" y="1886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 Series numéricas </a:t>
            </a:r>
            <a:endParaRPr lang="es-AR" sz="32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C1157A-C45E-4C72-A3ED-8AC8B1261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8" r="4392"/>
          <a:stretch/>
        </p:blipFill>
        <p:spPr>
          <a:xfrm>
            <a:off x="395535" y="773415"/>
            <a:ext cx="7848873" cy="621869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C59A4AA-F709-448E-BB8B-7989D7656BD0}"/>
              </a:ext>
            </a:extLst>
          </p:cNvPr>
          <p:cNvSpPr/>
          <p:nvPr/>
        </p:nvSpPr>
        <p:spPr>
          <a:xfrm>
            <a:off x="7956376" y="773415"/>
            <a:ext cx="288032" cy="42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0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5F3C3A-4677-493F-BB71-FD4D631B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60382"/>
            <a:ext cx="7451450" cy="56937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2627CEF-6658-4B28-B361-BC05CFE8F623}"/>
              </a:ext>
            </a:extLst>
          </p:cNvPr>
          <p:cNvSpPr/>
          <p:nvPr/>
        </p:nvSpPr>
        <p:spPr>
          <a:xfrm>
            <a:off x="7452320" y="292718"/>
            <a:ext cx="466674" cy="47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0AFCA6-6FCD-4DB1-BD9B-103AB11F98BF}"/>
              </a:ext>
            </a:extLst>
          </p:cNvPr>
          <p:cNvSpPr txBox="1"/>
          <p:nvPr/>
        </p:nvSpPr>
        <p:spPr>
          <a:xfrm>
            <a:off x="3120408" y="1970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/>
              <a:t>Series numéricas </a:t>
            </a:r>
          </a:p>
        </p:txBody>
      </p:sp>
    </p:spTree>
    <p:extLst>
      <p:ext uri="{BB962C8B-B14F-4D97-AF65-F5344CB8AC3E}">
        <p14:creationId xmlns:p14="http://schemas.microsoft.com/office/powerpoint/2010/main" val="339456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70BEDB-3F89-4B61-ACF1-642C6AE54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 l="28333" t="27590" r="33463" b="26188"/>
          <a:stretch/>
        </p:blipFill>
        <p:spPr>
          <a:xfrm>
            <a:off x="415955" y="601968"/>
            <a:ext cx="8312090" cy="56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72A008-8254-4432-8A59-897A8333F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23387" r="28738" b="20586"/>
          <a:stretch/>
        </p:blipFill>
        <p:spPr>
          <a:xfrm>
            <a:off x="395536" y="208498"/>
            <a:ext cx="7344816" cy="652872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71C830B-4A93-44E8-8C3F-47763894B580}"/>
              </a:ext>
            </a:extLst>
          </p:cNvPr>
          <p:cNvSpPr/>
          <p:nvPr/>
        </p:nvSpPr>
        <p:spPr>
          <a:xfrm>
            <a:off x="6876256" y="208498"/>
            <a:ext cx="864096" cy="48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879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579E06-533A-474A-9070-7B90419F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4405" r="29525" b="19185"/>
          <a:stretch/>
        </p:blipFill>
        <p:spPr>
          <a:xfrm>
            <a:off x="272993" y="332656"/>
            <a:ext cx="8439268" cy="57606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A384F76-8690-4B6D-ACEF-C7F8E07BDE59}"/>
              </a:ext>
            </a:extLst>
          </p:cNvPr>
          <p:cNvSpPr/>
          <p:nvPr/>
        </p:nvSpPr>
        <p:spPr>
          <a:xfrm>
            <a:off x="8100392" y="26064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09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15C0D83-D520-48C0-9C96-302053D7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2" t="35153" r="23226" b="21987"/>
          <a:stretch/>
        </p:blipFill>
        <p:spPr>
          <a:xfrm>
            <a:off x="251521" y="836712"/>
            <a:ext cx="8640957" cy="51845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E9FBF4B-49EA-47F4-9C6E-8219B80702C5}"/>
              </a:ext>
            </a:extLst>
          </p:cNvPr>
          <p:cNvSpPr txBox="1"/>
          <p:nvPr/>
        </p:nvSpPr>
        <p:spPr>
          <a:xfrm>
            <a:off x="2339752" y="24583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 </a:t>
            </a:r>
            <a:r>
              <a:rPr lang="es-MX" sz="2400" b="1" dirty="0"/>
              <a:t>Sucesiones de funciones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957132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143B59-638C-41DC-9A64-B157B3874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4" t="39218" r="22039" b="28567"/>
          <a:stretch/>
        </p:blipFill>
        <p:spPr>
          <a:xfrm>
            <a:off x="89756" y="1844824"/>
            <a:ext cx="8964488" cy="389024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2F9804-A7F6-4B5E-BA01-A65001D6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4" y="620688"/>
            <a:ext cx="510889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A28E83-7680-47B2-B990-F8E2B8570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3387" r="30312" b="14983"/>
          <a:stretch/>
        </p:blipFill>
        <p:spPr>
          <a:xfrm>
            <a:off x="950325" y="364505"/>
            <a:ext cx="7243349" cy="61289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D546C5-F49D-457B-8400-41314B602A73}"/>
              </a:ext>
            </a:extLst>
          </p:cNvPr>
          <p:cNvSpPr txBox="1"/>
          <p:nvPr/>
        </p:nvSpPr>
        <p:spPr>
          <a:xfrm>
            <a:off x="1619672" y="4497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accent4">
                    <a:lumMod val="10000"/>
                  </a:schemeClr>
                </a:solidFill>
              </a:rPr>
              <a:t>Dominio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1112EF-1882-414E-9973-3925A54DCB0A}"/>
              </a:ext>
            </a:extLst>
          </p:cNvPr>
          <p:cNvSpPr txBox="1"/>
          <p:nvPr/>
        </p:nvSpPr>
        <p:spPr>
          <a:xfrm>
            <a:off x="5940152" y="3998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accent4">
                    <a:lumMod val="10000"/>
                  </a:schemeClr>
                </a:solidFill>
              </a:rPr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143142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D75FD8-36E0-44EF-ACF9-C347B5371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7" t="28928" r="26305" b="38592"/>
          <a:stretch/>
        </p:blipFill>
        <p:spPr>
          <a:xfrm>
            <a:off x="323528" y="360659"/>
            <a:ext cx="8496944" cy="61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A82D027-DD81-4C5C-B670-7CFCA26F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4" y="1039161"/>
            <a:ext cx="8126672" cy="47796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D7BF0C-F7D5-4116-9AE5-DE046B128F59}"/>
              </a:ext>
            </a:extLst>
          </p:cNvPr>
          <p:cNvSpPr txBox="1"/>
          <p:nvPr/>
        </p:nvSpPr>
        <p:spPr>
          <a:xfrm>
            <a:off x="2717794" y="260648"/>
            <a:ext cx="415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Series de potencias</a:t>
            </a:r>
            <a:r>
              <a:rPr lang="es-MX" sz="3200" dirty="0"/>
              <a:t>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578891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4D7BF0C-F7D5-4116-9AE5-DE046B128F59}"/>
              </a:ext>
            </a:extLst>
          </p:cNvPr>
          <p:cNvSpPr txBox="1"/>
          <p:nvPr/>
        </p:nvSpPr>
        <p:spPr>
          <a:xfrm>
            <a:off x="2717794" y="260648"/>
            <a:ext cx="415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Series de potencias</a:t>
            </a:r>
            <a:r>
              <a:rPr lang="es-MX" sz="3200" dirty="0"/>
              <a:t> </a:t>
            </a:r>
            <a:endParaRPr lang="es-AR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B87383-E6EF-437A-9D12-3541512FC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2" t="28990" r="20864" b="16384"/>
          <a:stretch/>
        </p:blipFill>
        <p:spPr>
          <a:xfrm>
            <a:off x="-54972" y="1196752"/>
            <a:ext cx="9198972" cy="48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3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05E96F-5B1B-4B20-A11D-A6D2D6C32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19185" r="22439" b="13582"/>
          <a:stretch/>
        </p:blipFill>
        <p:spPr>
          <a:xfrm>
            <a:off x="0" y="570281"/>
            <a:ext cx="9144000" cy="62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4D7BF0C-F7D5-4116-9AE5-DE046B128F59}"/>
              </a:ext>
            </a:extLst>
          </p:cNvPr>
          <p:cNvSpPr txBox="1"/>
          <p:nvPr/>
        </p:nvSpPr>
        <p:spPr>
          <a:xfrm>
            <a:off x="2717794" y="260648"/>
            <a:ext cx="415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Series de potencias</a:t>
            </a:r>
            <a:r>
              <a:rPr lang="es-MX" sz="3200" dirty="0"/>
              <a:t> </a:t>
            </a:r>
            <a:endParaRPr lang="es-AR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1A6792-A51E-4E6C-AC38-7EAE46311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33192" r="14563" b="38795"/>
          <a:stretch/>
        </p:blipFill>
        <p:spPr>
          <a:xfrm>
            <a:off x="0" y="939962"/>
            <a:ext cx="9144000" cy="19878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33E5FF-7CC9-4F2B-AC30-0092EE62F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42929" r="15350" b="12182"/>
          <a:stretch/>
        </p:blipFill>
        <p:spPr>
          <a:xfrm>
            <a:off x="9128" y="2862336"/>
            <a:ext cx="9144000" cy="32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4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582E2D-8B2B-4215-BF09-1B30342E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1" y="273654"/>
            <a:ext cx="8370143" cy="63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2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50F24E-AD14-4C27-ABA7-BED3ED15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376"/>
            <a:ext cx="9144000" cy="5146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F02A3F-E12D-4D55-B4AB-2E776F27E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75" t="28990" r="16926" b="27589"/>
          <a:stretch/>
        </p:blipFill>
        <p:spPr>
          <a:xfrm>
            <a:off x="53988" y="1058779"/>
            <a:ext cx="4518012" cy="44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88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05098A-6056-49D1-9BB6-6496103C6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6579" r="34250" b="59804"/>
          <a:stretch/>
        </p:blipFill>
        <p:spPr>
          <a:xfrm>
            <a:off x="19526" y="618612"/>
            <a:ext cx="9124474" cy="54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8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707CBF-FFAD-4713-A248-48A6FA287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7590" r="45275" b="10781"/>
          <a:stretch/>
        </p:blipFill>
        <p:spPr>
          <a:xfrm>
            <a:off x="107504" y="133333"/>
            <a:ext cx="9036496" cy="65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8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AF621EB-A8D2-4155-B7E1-6378EE439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33192" r="28738" b="7980"/>
          <a:stretch/>
        </p:blipFill>
        <p:spPr>
          <a:xfrm>
            <a:off x="410967" y="725951"/>
            <a:ext cx="8322064" cy="61320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942B37-1E88-40C2-B713-8AC7D1D1CB92}"/>
              </a:ext>
            </a:extLst>
          </p:cNvPr>
          <p:cNvSpPr txBox="1"/>
          <p:nvPr/>
        </p:nvSpPr>
        <p:spPr>
          <a:xfrm>
            <a:off x="1403648" y="1411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Series  de funciones complejas </a:t>
            </a:r>
          </a:p>
        </p:txBody>
      </p:sp>
    </p:spTree>
    <p:extLst>
      <p:ext uri="{BB962C8B-B14F-4D97-AF65-F5344CB8AC3E}">
        <p14:creationId xmlns:p14="http://schemas.microsoft.com/office/powerpoint/2010/main" val="214722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200" b="1" dirty="0" err="1"/>
              <a:t>Sucesiones</a:t>
            </a:r>
            <a:r>
              <a:rPr lang="en-US" sz="3200" b="1" dirty="0"/>
              <a:t> </a:t>
            </a:r>
            <a:r>
              <a:rPr lang="en-US" sz="3200" b="1" dirty="0" err="1"/>
              <a:t>numéricas</a:t>
            </a:r>
            <a:endParaRPr lang="en-CA" sz="3200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3505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err="1">
                <a:sym typeface="Symbol" pitchFamily="18" charset="2"/>
              </a:rPr>
              <a:t>Representan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listas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sym typeface="Symbol" pitchFamily="18" charset="2"/>
              </a:rPr>
              <a:t>ordenadas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de </a:t>
            </a:r>
            <a:r>
              <a:rPr lang="en-US" sz="2800" dirty="0" err="1">
                <a:solidFill>
                  <a:srgbClr val="00FFFF"/>
                </a:solidFill>
                <a:sym typeface="Symbol" pitchFamily="18" charset="2"/>
              </a:rPr>
              <a:t>elementos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n-US" sz="28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</a:pPr>
            <a:endParaRPr lang="en-US" sz="800" dirty="0">
              <a:sym typeface="Symbol" pitchFamily="18" charset="2"/>
            </a:endParaRPr>
          </a:p>
          <a:p>
            <a:pPr marL="0" indent="0" algn="just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Se  define </a:t>
            </a:r>
            <a:r>
              <a:rPr lang="en-US" sz="2800" dirty="0" err="1">
                <a:sym typeface="Symbol" pitchFamily="18" charset="2"/>
              </a:rPr>
              <a:t>como</a:t>
            </a:r>
            <a:r>
              <a:rPr lang="en-US" sz="2800" dirty="0">
                <a:sym typeface="Symbol" pitchFamily="18" charset="2"/>
              </a:rPr>
              <a:t> una  </a:t>
            </a:r>
            <a:r>
              <a:rPr lang="en-US" sz="2800" dirty="0" err="1">
                <a:sym typeface="Symbol" pitchFamily="18" charset="2"/>
              </a:rPr>
              <a:t>función</a:t>
            </a:r>
            <a:r>
              <a:rPr lang="en-US" sz="2800" dirty="0">
                <a:sym typeface="Symbol" pitchFamily="18" charset="2"/>
              </a:rPr>
              <a:t> de un </a:t>
            </a:r>
            <a:r>
              <a:rPr lang="en-US" sz="2800" dirty="0" err="1">
                <a:sym typeface="Symbol" pitchFamily="18" charset="2"/>
              </a:rPr>
              <a:t>subconjunto</a:t>
            </a:r>
            <a:r>
              <a:rPr lang="en-US" sz="2800" dirty="0">
                <a:sym typeface="Symbol" pitchFamily="18" charset="2"/>
              </a:rPr>
              <a:t> de los  </a:t>
            </a:r>
            <a:r>
              <a:rPr lang="en-US" sz="2800" b="1" dirty="0">
                <a:sym typeface="Symbol" pitchFamily="18" charset="2"/>
              </a:rPr>
              <a:t>Naturales </a:t>
            </a:r>
            <a:r>
              <a:rPr lang="en-US" sz="2800" dirty="0">
                <a:sym typeface="Symbol" pitchFamily="18" charset="2"/>
              </a:rPr>
              <a:t> en uno </a:t>
            </a:r>
            <a:r>
              <a:rPr lang="en-US" sz="2800" b="1" dirty="0">
                <a:sym typeface="Symbol" pitchFamily="18" charset="2"/>
              </a:rPr>
              <a:t>S (Real o </a:t>
            </a:r>
            <a:r>
              <a:rPr lang="en-US" sz="2800" b="1" dirty="0" err="1">
                <a:sym typeface="Symbol" pitchFamily="18" charset="2"/>
              </a:rPr>
              <a:t>Complejo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sz="2800" dirty="0">
                <a:sym typeface="Symbol" pitchFamily="18" charset="2"/>
              </a:rPr>
              <a:t>. </a:t>
            </a:r>
            <a:r>
              <a:rPr lang="en-US" sz="2800" dirty="0" err="1">
                <a:sym typeface="Symbol" pitchFamily="18" charset="2"/>
              </a:rPr>
              <a:t>Usamos</a:t>
            </a:r>
            <a:r>
              <a:rPr lang="en-US" sz="2800" dirty="0">
                <a:sym typeface="Symbol" pitchFamily="18" charset="2"/>
              </a:rPr>
              <a:t> la </a:t>
            </a:r>
            <a:r>
              <a:rPr lang="en-US" sz="2800" dirty="0" err="1">
                <a:sym typeface="Symbol" pitchFamily="18" charset="2"/>
              </a:rPr>
              <a:t>notación</a:t>
            </a:r>
            <a:r>
              <a:rPr lang="en-US" sz="2800" dirty="0">
                <a:sym typeface="Symbol" pitchFamily="18" charset="2"/>
              </a:rPr>
              <a:t>  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800" b="1" i="1" baseline="-25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para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designar</a:t>
            </a:r>
            <a:r>
              <a:rPr lang="en-US" sz="2800" dirty="0">
                <a:sym typeface="Symbol" pitchFamily="18" charset="2"/>
              </a:rPr>
              <a:t> la </a:t>
            </a:r>
            <a:r>
              <a:rPr lang="en-US" sz="2800" dirty="0" err="1">
                <a:sym typeface="Symbol" pitchFamily="18" charset="2"/>
              </a:rPr>
              <a:t>imagen</a:t>
            </a:r>
            <a:r>
              <a:rPr lang="en-US" sz="2800" dirty="0">
                <a:sym typeface="Symbol" pitchFamily="18" charset="2"/>
              </a:rPr>
              <a:t> del </a:t>
            </a:r>
            <a:r>
              <a:rPr lang="en-US" sz="2800" dirty="0" err="1">
                <a:sym typeface="Symbol" pitchFamily="18" charset="2"/>
              </a:rPr>
              <a:t>entero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.  </a:t>
            </a:r>
            <a:r>
              <a:rPr lang="en-US" sz="2800" dirty="0" err="1">
                <a:sym typeface="Symbol" pitchFamily="18" charset="2"/>
              </a:rPr>
              <a:t>Llamamos</a:t>
            </a:r>
            <a:r>
              <a:rPr lang="en-US" sz="2800" dirty="0">
                <a:sym typeface="Symbol" pitchFamily="18" charset="2"/>
              </a:rPr>
              <a:t>  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800" b="1" i="1" baseline="-25000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al </a:t>
            </a:r>
            <a:r>
              <a:rPr lang="en-US" sz="2800" dirty="0" err="1">
                <a:sym typeface="Symbol" pitchFamily="18" charset="2"/>
              </a:rPr>
              <a:t>término</a:t>
            </a:r>
            <a:r>
              <a:rPr lang="en-US" sz="2800" dirty="0">
                <a:sym typeface="Symbol" pitchFamily="18" charset="2"/>
              </a:rPr>
              <a:t> de la </a:t>
            </a:r>
            <a:r>
              <a:rPr lang="en-US" sz="2800" dirty="0" err="1">
                <a:sym typeface="Symbol" pitchFamily="18" charset="2"/>
              </a:rPr>
              <a:t>sucesión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>
              <a:lnSpc>
                <a:spcPct val="90000"/>
              </a:lnSpc>
            </a:pPr>
            <a:endParaRPr lang="en-US" sz="9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</a:pPr>
            <a:r>
              <a:rPr lang="en-US" sz="2800" b="1" dirty="0" err="1">
                <a:solidFill>
                  <a:srgbClr val="00FFFF"/>
                </a:solidFill>
                <a:sym typeface="Symbol" pitchFamily="18" charset="2"/>
              </a:rPr>
              <a:t>Ejemplo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:</a:t>
            </a:r>
          </a:p>
          <a:p>
            <a:pPr marL="0" indent="0">
              <a:lnSpc>
                <a:spcPct val="90000"/>
              </a:lnSpc>
            </a:pPr>
            <a:endParaRPr lang="en-US" sz="900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lnSpc>
                <a:spcPct val="90000"/>
              </a:lnSpc>
            </a:pPr>
            <a:r>
              <a:rPr lang="en-US" sz="2800" dirty="0" err="1">
                <a:sym typeface="Symbol" pitchFamily="18" charset="2"/>
              </a:rPr>
              <a:t>Subconjunto</a:t>
            </a:r>
            <a:r>
              <a:rPr lang="en-US" sz="2800" dirty="0">
                <a:sym typeface="Symbol" pitchFamily="18" charset="2"/>
              </a:rPr>
              <a:t>   de   </a:t>
            </a:r>
            <a:r>
              <a:rPr lang="en-US" sz="2800" b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:        1   2   3   4   5   …</a:t>
            </a:r>
          </a:p>
        </p:txBody>
      </p:sp>
      <p:grpSp>
        <p:nvGrpSpPr>
          <p:cNvPr id="131086" name="Group 14"/>
          <p:cNvGrpSpPr>
            <a:grpSpLocks/>
          </p:cNvGrpSpPr>
          <p:nvPr/>
        </p:nvGrpSpPr>
        <p:grpSpPr bwMode="auto">
          <a:xfrm>
            <a:off x="1907704" y="4725144"/>
            <a:ext cx="8458200" cy="1295400"/>
            <a:chOff x="336" y="2976"/>
            <a:chExt cx="5328" cy="816"/>
          </a:xfrm>
        </p:grpSpPr>
        <p:sp>
          <p:nvSpPr>
            <p:cNvPr id="131076" name="Rectangle 4"/>
            <p:cNvSpPr>
              <a:spLocks noChangeArrowheads="1"/>
            </p:cNvSpPr>
            <p:nvPr/>
          </p:nvSpPr>
          <p:spPr bwMode="auto">
            <a:xfrm>
              <a:off x="336" y="3408"/>
              <a:ext cx="53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</a:t>
              </a:r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       2   4   6   8   10  …</a:t>
              </a:r>
            </a:p>
          </p:txBody>
        </p:sp>
        <p:sp>
          <p:nvSpPr>
            <p:cNvPr id="131077" name="Line 5"/>
            <p:cNvSpPr>
              <a:spLocks noChangeShapeType="1"/>
            </p:cNvSpPr>
            <p:nvPr/>
          </p:nvSpPr>
          <p:spPr bwMode="auto">
            <a:xfrm>
              <a:off x="2304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>
              <a:off x="2640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31079" name="Line 7"/>
            <p:cNvSpPr>
              <a:spLocks noChangeShapeType="1"/>
            </p:cNvSpPr>
            <p:nvPr/>
          </p:nvSpPr>
          <p:spPr bwMode="auto">
            <a:xfrm>
              <a:off x="2976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>
              <a:off x="3312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3648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/>
              <a:t>MPIE - FRRq - UTN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4FFE27-5DE4-4698-89C6-E7345CB25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58404" r="37400" b="13583"/>
          <a:stretch/>
        </p:blipFill>
        <p:spPr>
          <a:xfrm>
            <a:off x="265922" y="60158"/>
            <a:ext cx="8612156" cy="3744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BFD67B-149F-4A42-8491-1C090EEF8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41596" r="31693" b="34592"/>
          <a:stretch/>
        </p:blipFill>
        <p:spPr>
          <a:xfrm>
            <a:off x="265922" y="3804576"/>
            <a:ext cx="8612156" cy="29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3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773A47-F0B8-9060-01D9-B01F71280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16" t="35185" r="18515" b="12315"/>
          <a:stretch/>
        </p:blipFill>
        <p:spPr>
          <a:xfrm>
            <a:off x="0" y="2161335"/>
            <a:ext cx="9144000" cy="4286250"/>
          </a:xfr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BC0EFE6-8419-BD63-E414-489A5E163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841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Serie  de Fourier </a:t>
            </a:r>
          </a:p>
        </p:txBody>
      </p:sp>
    </p:spTree>
    <p:extLst>
      <p:ext uri="{BB962C8B-B14F-4D97-AF65-F5344CB8AC3E}">
        <p14:creationId xmlns:p14="http://schemas.microsoft.com/office/powerpoint/2010/main" val="3914703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C0EFE6-8419-BD63-E414-489A5E163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841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Serie  de Fourier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1F3A9-6AB9-BD43-0B60-3A51320F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B1BD91-8F47-5F25-055E-C83625FE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7590" r="23226" b="10781"/>
          <a:stretch/>
        </p:blipFill>
        <p:spPr>
          <a:xfrm>
            <a:off x="215516" y="1606346"/>
            <a:ext cx="8712968" cy="52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4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C0EFE6-8419-BD63-E414-489A5E163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841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Serie  de Fourier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1F3A9-6AB9-BD43-0B60-3A51320F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Serie cuyos términos son </a:t>
            </a:r>
            <a:r>
              <a:rPr lang="es-ES" b="1" dirty="0"/>
              <a:t>funciones trigonométricas</a:t>
            </a:r>
            <a:r>
              <a:rPr lang="es-ES" dirty="0"/>
              <a:t> (senos y cosenos).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Permite obtener desarrollos en series  para </a:t>
            </a:r>
            <a:r>
              <a:rPr lang="es-ES" b="1" dirty="0"/>
              <a:t>funciones periódicas</a:t>
            </a:r>
            <a:r>
              <a:rPr lang="es-ES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5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E9E20-4B9B-08E1-628F-859B08BD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97618-7B3C-3577-941B-85511C20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559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es-ES" sz="3600" b="1" dirty="0"/>
              <a:t>Término general de una sucesión</a:t>
            </a:r>
            <a:endParaRPr lang="es-E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r>
              <a:rPr lang="es-ES" sz="2400" dirty="0"/>
              <a:t>Representa un término cualquiera de la sucesión</a:t>
            </a:r>
          </a:p>
          <a:p>
            <a:pPr>
              <a:buNone/>
            </a:pPr>
            <a:r>
              <a:rPr lang="es-ES" sz="2400" dirty="0"/>
              <a:t>a) Una </a:t>
            </a:r>
            <a:r>
              <a:rPr lang="es-ES" sz="2400" dirty="0">
                <a:solidFill>
                  <a:srgbClr val="FF0000"/>
                </a:solidFill>
              </a:rPr>
              <a:t>ley de formación</a:t>
            </a:r>
            <a:r>
              <a:rPr lang="es-ES" sz="2400" dirty="0"/>
              <a:t>, la fórmula del término general, </a:t>
            </a:r>
            <a:r>
              <a:rPr lang="es-ES" sz="2400" i="1" dirty="0" err="1"/>
              <a:t>a</a:t>
            </a:r>
            <a:r>
              <a:rPr lang="es-ES" sz="2400" i="1" baseline="-25000" dirty="0" err="1"/>
              <a:t>n</a:t>
            </a:r>
            <a:r>
              <a:rPr lang="es-ES" sz="2400" dirty="0"/>
              <a:t> , permite determinar cualquier término de la sucesión.</a:t>
            </a:r>
          </a:p>
          <a:p>
            <a:pPr>
              <a:buFont typeface="Wingdings" pitchFamily="2" charset="2"/>
              <a:buNone/>
            </a:pPr>
            <a:r>
              <a:rPr lang="es-ES" sz="2800" dirty="0"/>
              <a:t>Ejemplos:</a:t>
            </a:r>
          </a:p>
          <a:p>
            <a:r>
              <a:rPr lang="es-ES" sz="2400" dirty="0"/>
              <a:t>En la sucesión de los números pares: 2, 4, 6, 8, …</a:t>
            </a:r>
            <a:r>
              <a:rPr lang="es-ES" sz="2800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es-ES" sz="2400" dirty="0"/>
              <a:t>El término general es:</a:t>
            </a:r>
            <a:r>
              <a:rPr lang="es-ES" sz="2400" b="1" dirty="0"/>
              <a:t> </a:t>
            </a:r>
            <a:r>
              <a:rPr lang="es-ES" sz="2400" i="1" dirty="0" err="1"/>
              <a:t>a</a:t>
            </a:r>
            <a:r>
              <a:rPr lang="es-ES" sz="2400" i="1" baseline="-25000" dirty="0" err="1"/>
              <a:t>n</a:t>
            </a:r>
            <a:r>
              <a:rPr lang="es-ES" sz="2400" dirty="0"/>
              <a:t> = 2</a:t>
            </a:r>
            <a:r>
              <a:rPr lang="es-ES" sz="2400" i="1" dirty="0"/>
              <a:t>n</a:t>
            </a:r>
          </a:p>
          <a:p>
            <a:r>
              <a:rPr lang="es-ES" sz="2400" dirty="0"/>
              <a:t>En la sucesión: 1, 4, 9, 16, 25, …</a:t>
            </a:r>
          </a:p>
          <a:p>
            <a:pPr>
              <a:buFont typeface="Wingdings" pitchFamily="2" charset="2"/>
              <a:buNone/>
            </a:pPr>
            <a:r>
              <a:rPr lang="es-ES" sz="2400" dirty="0"/>
              <a:t>El término general es:</a:t>
            </a:r>
            <a:r>
              <a:rPr lang="es-ES" sz="2400" b="1" dirty="0"/>
              <a:t> </a:t>
            </a:r>
            <a:r>
              <a:rPr lang="es-ES" sz="2400" i="1" dirty="0" err="1"/>
              <a:t>a</a:t>
            </a:r>
            <a:r>
              <a:rPr lang="es-ES" sz="2400" i="1" baseline="-25000" dirty="0" err="1"/>
              <a:t>n</a:t>
            </a:r>
            <a:r>
              <a:rPr lang="es-ES" sz="2400" dirty="0"/>
              <a:t> = </a:t>
            </a:r>
            <a:r>
              <a:rPr lang="es-ES" sz="2400" i="1" dirty="0"/>
              <a:t>n</a:t>
            </a:r>
            <a:r>
              <a:rPr lang="es-ES" sz="2400" baseline="30000" dirty="0"/>
              <a:t>2</a:t>
            </a:r>
          </a:p>
          <a:p>
            <a:r>
              <a:rPr lang="es-ES" sz="2400" dirty="0"/>
              <a:t>En la sucesión de los números impares: 1, 3, 5, 7, …</a:t>
            </a:r>
          </a:p>
          <a:p>
            <a:pPr>
              <a:buFont typeface="Wingdings" pitchFamily="2" charset="2"/>
              <a:buNone/>
            </a:pPr>
            <a:r>
              <a:rPr lang="es-ES" sz="2400" dirty="0"/>
              <a:t>El término general es:</a:t>
            </a:r>
            <a:r>
              <a:rPr lang="es-ES" sz="2400" b="1" dirty="0"/>
              <a:t> </a:t>
            </a:r>
            <a:r>
              <a:rPr lang="es-ES" sz="2400" i="1" dirty="0" err="1"/>
              <a:t>a</a:t>
            </a:r>
            <a:r>
              <a:rPr lang="es-ES" sz="2400" i="1" baseline="-25000" dirty="0" err="1"/>
              <a:t>n</a:t>
            </a:r>
            <a:r>
              <a:rPr lang="es-ES" sz="2400" dirty="0"/>
              <a:t> = 2</a:t>
            </a:r>
            <a:r>
              <a:rPr lang="es-ES" sz="2400" i="1" dirty="0"/>
              <a:t>n</a:t>
            </a:r>
            <a:r>
              <a:rPr lang="es-ES" sz="2400" dirty="0"/>
              <a:t>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es-ES" sz="3600" b="1" dirty="0"/>
              <a:t>Término general de una sucesión</a:t>
            </a:r>
            <a:endParaRPr lang="es-E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823" y="1988840"/>
            <a:ext cx="8229600" cy="5040312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b) Dando suficientes términos iniciales para establecer un patrón. </a:t>
            </a:r>
          </a:p>
          <a:p>
            <a:endParaRPr lang="es-ES" sz="2400" dirty="0"/>
          </a:p>
          <a:p>
            <a:r>
              <a:rPr lang="es-ES" sz="2400" dirty="0"/>
              <a:t>     1, 4, 7, 10, 13, 16, …</a:t>
            </a:r>
          </a:p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/>
              <a:t>                        </a:t>
            </a:r>
            <a:r>
              <a:rPr lang="es-ES" sz="2400" dirty="0" err="1"/>
              <a:t>a</a:t>
            </a:r>
            <a:r>
              <a:rPr lang="es-ES" sz="2400" baseline="-25000" dirty="0" err="1"/>
              <a:t>n</a:t>
            </a:r>
            <a:r>
              <a:rPr lang="es-ES" sz="2400" dirty="0"/>
              <a:t>= 1  ,                   a</a:t>
            </a:r>
            <a:r>
              <a:rPr lang="es-ES" sz="2400" baseline="-25000" dirty="0"/>
              <a:t>n+1</a:t>
            </a:r>
            <a:r>
              <a:rPr lang="es-ES" sz="2400" dirty="0"/>
              <a:t> =</a:t>
            </a:r>
            <a:r>
              <a:rPr lang="es-ES" sz="2400" dirty="0" err="1"/>
              <a:t>a</a:t>
            </a:r>
            <a:r>
              <a:rPr lang="es-ES" sz="2400" baseline="-25000" dirty="0" err="1"/>
              <a:t>n</a:t>
            </a:r>
            <a:r>
              <a:rPr lang="es-ES" sz="2400" dirty="0"/>
              <a:t>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6FFC1D-3870-4B1D-8201-EC8B946F5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51"/>
          <a:stretch/>
        </p:blipFill>
        <p:spPr>
          <a:xfrm>
            <a:off x="3" y="310344"/>
            <a:ext cx="914399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260350"/>
            <a:ext cx="7929562" cy="792163"/>
          </a:xfrm>
        </p:spPr>
        <p:txBody>
          <a:bodyPr/>
          <a:lstStyle/>
          <a:p>
            <a:r>
              <a:rPr lang="es-ES" sz="4000" b="1" dirty="0"/>
              <a:t>Sucesiones recurrentes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08962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dirty="0"/>
              <a:t>Los términos de estas sucesiones se obtienen a partir de los anteriores.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Ejemplo: La sucesión de Fibonacci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2400" dirty="0"/>
              <a:t>1, 1, 2, 3, 5, 8, 13, 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2400" dirty="0"/>
              <a:t>¿Cuál es la ley de formación?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dirty="0"/>
              <a:t>Cada término es la suma de los dos anteriores: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80000"/>
              </a:lnSpc>
              <a:buNone/>
            </a:pPr>
            <a:r>
              <a:rPr lang="es-ES" sz="2400" i="1" dirty="0"/>
              <a:t>                 a</a:t>
            </a:r>
            <a:r>
              <a:rPr lang="es-ES" sz="2400" i="1" baseline="-25000" dirty="0"/>
              <a:t>1</a:t>
            </a:r>
            <a:r>
              <a:rPr lang="es-ES" sz="2400" i="1" dirty="0"/>
              <a:t>= 1,      a</a:t>
            </a:r>
            <a:r>
              <a:rPr lang="es-ES" sz="2400" i="1" baseline="-25000" dirty="0"/>
              <a:t>2</a:t>
            </a:r>
            <a:r>
              <a:rPr lang="es-ES" sz="2400" i="1" dirty="0"/>
              <a:t>= 1,               </a:t>
            </a:r>
            <a:r>
              <a:rPr lang="es-ES" sz="2400" i="1" dirty="0" err="1"/>
              <a:t>a</a:t>
            </a:r>
            <a:r>
              <a:rPr lang="es-ES" sz="2400" i="1" baseline="-25000" dirty="0" err="1"/>
              <a:t>n</a:t>
            </a:r>
            <a:r>
              <a:rPr lang="es-ES" sz="2400" i="1" dirty="0"/>
              <a:t>= a</a:t>
            </a:r>
            <a:r>
              <a:rPr lang="es-ES" sz="2400" i="1" baseline="-25000" dirty="0"/>
              <a:t>n-1</a:t>
            </a:r>
            <a:r>
              <a:rPr lang="es-ES" sz="2400" i="1" dirty="0"/>
              <a:t>+ a</a:t>
            </a:r>
            <a:r>
              <a:rPr lang="es-ES" sz="2400" i="1" baseline="-25000" dirty="0"/>
              <a:t>n-2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E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/>
              <a:t>Sucesiones aritméticas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353425" cy="4525963"/>
          </a:xfrm>
        </p:spPr>
        <p:txBody>
          <a:bodyPr/>
          <a:lstStyle/>
          <a:p>
            <a:r>
              <a:rPr lang="es-ES" sz="2400" dirty="0"/>
              <a:t>Son sucesiones el las que cada término se obtiene a partir del anterior sumándole una cantidad constante llamada, </a:t>
            </a:r>
            <a:r>
              <a:rPr lang="es-ES" sz="2400" i="1" dirty="0"/>
              <a:t>d,</a:t>
            </a:r>
            <a:r>
              <a:rPr lang="es-ES" sz="2400" dirty="0"/>
              <a:t> diferencia.</a:t>
            </a:r>
          </a:p>
          <a:p>
            <a:endParaRPr lang="es-ES" sz="2400" dirty="0"/>
          </a:p>
          <a:p>
            <a:pPr>
              <a:buFont typeface="Wingdings" pitchFamily="2" charset="2"/>
              <a:buNone/>
            </a:pPr>
            <a:r>
              <a:rPr lang="es-ES" sz="2400" dirty="0"/>
              <a:t>¿Cuál es la sucesión si el primer término, </a:t>
            </a:r>
            <a:r>
              <a:rPr lang="es-ES" sz="2400" i="1" dirty="0"/>
              <a:t>a</a:t>
            </a:r>
            <a:r>
              <a:rPr lang="es-ES" sz="2400" i="1" baseline="-25000" dirty="0"/>
              <a:t>1</a:t>
            </a:r>
            <a:r>
              <a:rPr lang="es-ES" sz="2400" i="1" dirty="0"/>
              <a:t> </a:t>
            </a:r>
            <a:r>
              <a:rPr lang="es-ES" sz="2400" dirty="0"/>
              <a:t>= 3 y la diferencia, </a:t>
            </a:r>
            <a:r>
              <a:rPr lang="es-ES" sz="2400" i="1" dirty="0"/>
              <a:t>d </a:t>
            </a:r>
            <a:r>
              <a:rPr lang="es-ES" sz="2400" dirty="0"/>
              <a:t>= 2 ?:</a:t>
            </a:r>
          </a:p>
          <a:p>
            <a:pPr algn="ctr">
              <a:buFont typeface="Wingdings" pitchFamily="2" charset="2"/>
              <a:buNone/>
            </a:pPr>
            <a:r>
              <a:rPr lang="es-ES" sz="2400" dirty="0"/>
              <a:t>3, 5, 7, 9, 11, 13, 15, …</a:t>
            </a:r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r>
              <a:rPr lang="es-ES" sz="2400" dirty="0"/>
              <a:t>Cuál es la diferencia de la siguiente sucesión aritmética:</a:t>
            </a:r>
          </a:p>
          <a:p>
            <a:pPr algn="ctr">
              <a:buFont typeface="Wingdings" pitchFamily="2" charset="2"/>
              <a:buNone/>
            </a:pPr>
            <a:r>
              <a:rPr lang="es-ES" sz="2400" dirty="0"/>
              <a:t>1, 5, 9, 13, 17, 21, 25, …</a:t>
            </a:r>
          </a:p>
          <a:p>
            <a:pPr algn="ctr">
              <a:buFont typeface="Wingdings" pitchFamily="2" charset="2"/>
              <a:buNone/>
            </a:pPr>
            <a:r>
              <a:rPr lang="es-ES" sz="2400" i="1" dirty="0"/>
              <a:t>d</a:t>
            </a:r>
            <a:r>
              <a:rPr lang="es-ES" sz="2400" dirty="0"/>
              <a:t> = 4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1826</TotalTime>
  <Words>903</Words>
  <Application>Microsoft Office PowerPoint</Application>
  <PresentationFormat>Presentación en pantalla (4:3)</PresentationFormat>
  <Paragraphs>135</Paragraphs>
  <Slides>44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Cambria Math</vt:lpstr>
      <vt:lpstr>Tahoma</vt:lpstr>
      <vt:lpstr>Wingdings</vt:lpstr>
      <vt:lpstr>Textura</vt:lpstr>
      <vt:lpstr>Equation</vt:lpstr>
      <vt:lpstr>SUCESIONES Y  SERIES</vt:lpstr>
      <vt:lpstr>Sucesiones numéricas</vt:lpstr>
      <vt:lpstr>Presentación de PowerPoint</vt:lpstr>
      <vt:lpstr>Sucesiones numéricas</vt:lpstr>
      <vt:lpstr>Término general de una sucesión</vt:lpstr>
      <vt:lpstr>Término general de una sucesión</vt:lpstr>
      <vt:lpstr>Presentación de PowerPoint</vt:lpstr>
      <vt:lpstr>Sucesiones recurrentes</vt:lpstr>
      <vt:lpstr>Sucesiones aritméticas</vt:lpstr>
      <vt:lpstr>Ejemplos de sucesiones aritméticas</vt:lpstr>
      <vt:lpstr>Sucesiones geométricas</vt:lpstr>
      <vt:lpstr>Sucesiones geométricas crecientes, decrecientes y oscilantes</vt:lpstr>
      <vt:lpstr>Sucesiones convergentes y divergentes</vt:lpstr>
      <vt:lpstr>Presentación de PowerPoint</vt:lpstr>
      <vt:lpstr>Presentación de PowerPoint</vt:lpstr>
      <vt:lpstr>Presentación de PowerPoint</vt:lpstr>
      <vt:lpstr>Sucesiones convergentes y divergentes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Serie  de Fourier </vt:lpstr>
      <vt:lpstr>Serie  de Fourier </vt:lpstr>
      <vt:lpstr>Serie  de Fourier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SUCESIONES</dc:title>
  <dc:creator>maria</dc:creator>
  <cp:lastModifiedBy>nclaudio.maggi@gmail.com</cp:lastModifiedBy>
  <cp:revision>83</cp:revision>
  <dcterms:created xsi:type="dcterms:W3CDTF">2007-11-20T09:50:20Z</dcterms:created>
  <dcterms:modified xsi:type="dcterms:W3CDTF">2023-09-20T20:32:23Z</dcterms:modified>
</cp:coreProperties>
</file>