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7" r:id="rId2"/>
    <p:sldId id="301" r:id="rId3"/>
    <p:sldId id="302" r:id="rId4"/>
    <p:sldId id="303" r:id="rId5"/>
    <p:sldId id="298" r:id="rId6"/>
    <p:sldId id="299" r:id="rId7"/>
    <p:sldId id="256" r:id="rId8"/>
    <p:sldId id="281" r:id="rId9"/>
    <p:sldId id="274" r:id="rId10"/>
    <p:sldId id="258" r:id="rId11"/>
    <p:sldId id="270" r:id="rId12"/>
    <p:sldId id="283" r:id="rId13"/>
    <p:sldId id="259" r:id="rId14"/>
    <p:sldId id="275" r:id="rId15"/>
    <p:sldId id="276" r:id="rId16"/>
    <p:sldId id="300" r:id="rId17"/>
    <p:sldId id="263" r:id="rId18"/>
    <p:sldId id="277" r:id="rId19"/>
    <p:sldId id="293" r:id="rId20"/>
    <p:sldId id="257" r:id="rId21"/>
    <p:sldId id="261" r:id="rId22"/>
    <p:sldId id="280" r:id="rId23"/>
    <p:sldId id="297" r:id="rId24"/>
    <p:sldId id="304" r:id="rId25"/>
    <p:sldId id="269" r:id="rId26"/>
    <p:sldId id="266" r:id="rId27"/>
    <p:sldId id="260" r:id="rId28"/>
    <p:sldId id="282" r:id="rId29"/>
    <p:sldId id="262" r:id="rId30"/>
    <p:sldId id="271" r:id="rId31"/>
    <p:sldId id="272" r:id="rId32"/>
    <p:sldId id="273" r:id="rId33"/>
    <p:sldId id="278" r:id="rId34"/>
    <p:sldId id="279" r:id="rId35"/>
    <p:sldId id="284" r:id="rId36"/>
    <p:sldId id="288" r:id="rId37"/>
    <p:sldId id="265" r:id="rId38"/>
    <p:sldId id="306" r:id="rId39"/>
    <p:sldId id="308" r:id="rId40"/>
    <p:sldId id="305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A6"/>
    <a:srgbClr val="FF9966"/>
    <a:srgbClr val="339966"/>
    <a:srgbClr val="A50021"/>
    <a:srgbClr val="FF33CC"/>
    <a:srgbClr val="0000FF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96" y="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2D4338-FB91-49BC-9D71-FD0DAF23168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30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CB779FB-F9C0-4B32-BFDA-01F75FDB9560}" type="slidenum">
              <a:rPr lang="es-ES" sz="1200">
                <a:latin typeface="Arial" panose="020B0604020202020204" pitchFamily="34" charset="0"/>
              </a:rPr>
              <a:pPr eaLnBrk="1" hangingPunct="1"/>
              <a:t>2</a:t>
            </a:fld>
            <a:endParaRPr lang="es-E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5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FCE2E15-3F38-4DD9-91C4-791E30E45D36}" type="slidenum">
              <a:rPr lang="es-ES" sz="1200">
                <a:latin typeface="Arial" panose="020B0604020202020204" pitchFamily="34" charset="0"/>
              </a:rPr>
              <a:pPr eaLnBrk="1" hangingPunct="1"/>
              <a:t>3</a:t>
            </a:fld>
            <a:endParaRPr lang="es-E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38932E9-33F5-496C-909B-03EAB830E908}" type="slidenum">
              <a:rPr lang="es-ES" sz="1200">
                <a:latin typeface="Arial" panose="020B0604020202020204" pitchFamily="34" charset="0"/>
              </a:rPr>
              <a:pPr eaLnBrk="1" hangingPunct="1"/>
              <a:t>4</a:t>
            </a:fld>
            <a:endParaRPr lang="es-ES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4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E30CC73-32F1-4EB9-B80A-5031512084D8}" type="slidenum">
              <a:rPr lang="es-ES" sz="1200">
                <a:latin typeface="Arial" panose="020B0604020202020204" pitchFamily="34" charset="0"/>
              </a:rPr>
              <a:pPr eaLnBrk="1" hangingPunct="1"/>
              <a:t>24</a:t>
            </a:fld>
            <a:endParaRPr lang="es-ES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0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F89C7DE-DF95-4BC1-B044-BE233788A9DE}" type="slidenum">
              <a:rPr lang="es-ES" sz="1200">
                <a:latin typeface="Arial" panose="020B0604020202020204" pitchFamily="34" charset="0"/>
              </a:rPr>
              <a:pPr eaLnBrk="1" hangingPunct="1"/>
              <a:t>38</a:t>
            </a:fld>
            <a:endParaRPr lang="es-ES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8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53822FA-97BE-463F-B685-ED2976C9FBC1}" type="slidenum">
              <a:rPr lang="es-ES" sz="1200">
                <a:latin typeface="Arial" panose="020B0604020202020204" pitchFamily="34" charset="0"/>
              </a:rPr>
              <a:pPr eaLnBrk="1" hangingPunct="1"/>
              <a:t>39</a:t>
            </a:fld>
            <a:endParaRPr lang="es-E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9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7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C9F1A0A-CB09-42D7-869D-9A15CD74171C}" type="slidenum">
              <a:rPr lang="es-ES" sz="1200">
                <a:latin typeface="Arial" panose="020B0604020202020204" pitchFamily="34" charset="0"/>
              </a:rPr>
              <a:pPr eaLnBrk="1" hangingPunct="1"/>
              <a:t>40</a:t>
            </a:fld>
            <a:endParaRPr lang="es-ES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9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85A5D-97BE-4C4C-B40B-EFE8BD5D6FA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23614-C54F-4799-83A4-8B45FCC61E1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F49A-32E4-4C1B-BE09-2E0BF14063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D159-36A5-4FE1-9F38-92CFA5E89D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9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EBC1C-8108-46F3-9C5A-43CF1080AF0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A6C8D-6BBB-4238-83C1-21C399DE26B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7F9A3-BD09-4114-8609-2ACA09131E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C375E-9180-48D1-967D-9899EB596C5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AA033-A544-4BBF-BE37-D5021D57A7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39BB-E6E5-433E-AF9F-A7A3CC7581A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82970-9E8A-411D-9BFB-94B0A3D03AF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81251-4EEF-4468-8AEB-2EDF55E469D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2632DF-6397-4856-BFB1-8CE0582F9B1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es.ya.com/erfac/respigr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es.ya.com/erfac/bronquios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rsonales.ya.com/erfac/sangre.gif" TargetMode="External"/><Relationship Id="rId5" Type="http://schemas.openxmlformats.org/officeDocument/2006/relationships/hyperlink" Target="http://personales.ya.com/erfac/alveo.gif" TargetMode="External"/><Relationship Id="rId4" Type="http://schemas.openxmlformats.org/officeDocument/2006/relationships/hyperlink" Target="http://personales.ya.com/erfac/pulmones.gi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es.ya.com/erfac/respigr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rsonales.ya.com/erfac/pulmones.gif" TargetMode="External"/><Relationship Id="rId5" Type="http://schemas.openxmlformats.org/officeDocument/2006/relationships/hyperlink" Target="http://inicia.es/de/icsalud/anato/circu.htm#corazon" TargetMode="External"/><Relationship Id="rId4" Type="http://schemas.openxmlformats.org/officeDocument/2006/relationships/hyperlink" Target="http://personales.ya.com/erfac/cajatoraxica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ersonales.ya.com/erfac/corazon.gif" TargetMode="External"/><Relationship Id="rId3" Type="http://schemas.openxmlformats.org/officeDocument/2006/relationships/hyperlink" Target="http://personales.ya.com/erfac/circu.htm#sangre" TargetMode="External"/><Relationship Id="rId7" Type="http://schemas.openxmlformats.org/officeDocument/2006/relationships/hyperlink" Target="http://www.arrakis.es/~lluengo/celula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nicia.es/de/icsalud/anato/circu.htm#vasos" TargetMode="External"/><Relationship Id="rId5" Type="http://schemas.openxmlformats.org/officeDocument/2006/relationships/hyperlink" Target="http://inicia.es/de/icsalud/anato/circu.htm#corazon" TargetMode="External"/><Relationship Id="rId4" Type="http://schemas.openxmlformats.org/officeDocument/2006/relationships/hyperlink" Target="http://inicia.es/de/icsalud/anato/circu.htm#sangre" TargetMode="External"/><Relationship Id="rId9" Type="http://schemas.openxmlformats.org/officeDocument/2006/relationships/hyperlink" Target="http://personales.ya.com/erfac/pulmones.gi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akis.es/~lluengo/celula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es.ya.com/erfac/inspiespi.gi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ersonales.ya.com/erfac/cajatoraxica.gi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es.ya.com/erfac/nariz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es.ya.com/erfac/laringe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05-40AE-4513-A9DC-7C82B4F2DCD4}" type="slidenum">
              <a:rPr lang="es-ES"/>
              <a:pPr/>
              <a:t>1</a:t>
            </a:fld>
            <a:endParaRPr lang="es-ES"/>
          </a:p>
        </p:txBody>
      </p:sp>
      <p:pic>
        <p:nvPicPr>
          <p:cNvPr id="49156" name="Picture 4" descr="25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65B1-FCC8-4A26-B695-5D6C2A3D3824}" type="slidenum">
              <a:rPr lang="es-ES"/>
              <a:pPr/>
              <a:t>10</a:t>
            </a:fld>
            <a:endParaRPr lang="es-ES"/>
          </a:p>
        </p:txBody>
      </p:sp>
      <p:pic>
        <p:nvPicPr>
          <p:cNvPr id="4101" name="Picture 5" descr="lari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688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1F7A-6D2A-43EE-BAF9-D6C9A75E7DCE}" type="slidenum">
              <a:rPr lang="es-ES"/>
              <a:pPr/>
              <a:t>11</a:t>
            </a:fld>
            <a:endParaRPr lang="es-ES"/>
          </a:p>
        </p:txBody>
      </p:sp>
      <p:pic>
        <p:nvPicPr>
          <p:cNvPr id="19460" name="Picture 4" descr="C11ACBE7"/>
          <p:cNvPicPr>
            <a:picLocks noChangeAspect="1" noChangeArrowheads="1"/>
          </p:cNvPicPr>
          <p:nvPr/>
        </p:nvPicPr>
        <p:blipFill>
          <a:blip r:embed="rId2"/>
          <a:srcRect l="4655" t="53738" b="84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20E1-151D-4132-AA40-2D04CFD7B28D}" type="slidenum">
              <a:rPr lang="es-ES"/>
              <a:pPr/>
              <a:t>12</a:t>
            </a:fld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722688" y="0"/>
            <a:ext cx="5421312" cy="1143000"/>
          </a:xfrm>
        </p:spPr>
        <p:txBody>
          <a:bodyPr/>
          <a:lstStyle/>
          <a:p>
            <a:r>
              <a:rPr lang="es-ES"/>
              <a:t>Cuerdas vocales</a:t>
            </a:r>
          </a:p>
        </p:txBody>
      </p:sp>
      <p:pic>
        <p:nvPicPr>
          <p:cNvPr id="41989" name="Picture 5" descr="cuer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</p:spPr>
      </p:pic>
      <p:pic>
        <p:nvPicPr>
          <p:cNvPr id="41991" name="Picture 7" descr="cartila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70238" cy="357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11F1-F0B9-4462-B626-893F6D2729EA}" type="slidenum">
              <a:rPr lang="es-ES"/>
              <a:pPr/>
              <a:t>13</a:t>
            </a:fld>
            <a:endParaRPr lang="es-ES"/>
          </a:p>
        </p:txBody>
      </p:sp>
      <p:pic>
        <p:nvPicPr>
          <p:cNvPr id="5125" name="Picture 5" descr="traqu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2DF-D265-417D-B368-E77A7AB036D6}" type="slidenum">
              <a:rPr lang="es-ES"/>
              <a:pPr/>
              <a:t>14</a:t>
            </a:fld>
            <a:endParaRPr lang="es-ES"/>
          </a:p>
        </p:txBody>
      </p:sp>
      <p:pic>
        <p:nvPicPr>
          <p:cNvPr id="26630" name="Picture 6" descr="respi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0150" cy="6308725"/>
          </a:xfrm>
          <a:prstGeom prst="rect">
            <a:avLst/>
          </a:prstGeom>
          <a:noFill/>
        </p:spPr>
      </p:pic>
      <p:sp>
        <p:nvSpPr>
          <p:cNvPr id="26628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7788" cy="1143000"/>
          </a:xfrm>
          <a:prstGeom prst="cube">
            <a:avLst>
              <a:gd name="adj" fmla="val 25000"/>
            </a:avLst>
          </a:prstGeom>
          <a:solidFill>
            <a:srgbClr val="F8F8A6"/>
          </a:solidFill>
          <a:ln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lgerianD" pitchFamily="82" charset="0"/>
              </a:rPr>
              <a:t>La tráquea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</a:t>
            </a:r>
            <a:r>
              <a:rPr lang="es-E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tráquea</a:t>
            </a:r>
            <a:r>
              <a:rPr lang="es-ES" sz="2400" b="1" dirty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es un tubo formado por unos veinte anillos cartilaginosos que la mantienen siempre abierta, se divide en dos ramas: los bronquios.</a:t>
            </a:r>
            <a:r>
              <a:rPr lang="es-E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7083-399D-4301-B117-849BA5E9A427}" type="slidenum">
              <a:rPr lang="es-ES"/>
              <a:pPr/>
              <a:t>15</a:t>
            </a:fld>
            <a:endParaRPr lang="es-ES"/>
          </a:p>
        </p:txBody>
      </p:sp>
      <p:pic>
        <p:nvPicPr>
          <p:cNvPr id="28678" name="Picture 6" descr="bronqu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802312"/>
          </a:xfrm>
          <a:prstGeom prst="rect">
            <a:avLst/>
          </a:prstGeom>
          <a:noFill/>
        </p:spPr>
      </p:pic>
      <p:sp>
        <p:nvSpPr>
          <p:cNvPr id="28676" name="AutoShap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  <a:prstGeom prst="flowChartMagneticDisk">
            <a:avLst/>
          </a:prstGeom>
          <a:solidFill>
            <a:srgbClr val="F8F8A6"/>
          </a:solidFill>
          <a:ln/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4000"/>
              <a:t>Los Bronquios y los bronquiolos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5445125"/>
            <a:ext cx="9144000" cy="1465263"/>
          </a:xfrm>
          <a:prstGeom prst="rect">
            <a:avLst/>
          </a:prstGeom>
          <a:solidFill>
            <a:srgbClr val="F8F8A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bronquios y los bronquiolos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 son las diversas ramificaciones del interior del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pulmón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, terminan en unos sacos llamadas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alvéolos pulmonares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que tienen a su vez unas bolsas más pequeñas o vesículas pulmonares, están rodeadas de una multitud de capilares por donde pasa la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hlinkClick r:id="rId6"/>
              </a:rPr>
              <a:t>sangre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 y al realizarse el intercambio gaseoso se carga de oxígeno y se libera de CO2.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es-AR" altLang="es-AR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AR" smtClean="0"/>
          </a:p>
        </p:txBody>
      </p:sp>
      <p:pic>
        <p:nvPicPr>
          <p:cNvPr id="27653" name="Picture 5" descr="2912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28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71E3-C08C-4E7F-B389-168FDC9970C4}" type="slidenum">
              <a:rPr lang="es-ES"/>
              <a:pPr/>
              <a:t>17</a:t>
            </a:fld>
            <a:endParaRPr lang="es-ES"/>
          </a:p>
        </p:txBody>
      </p:sp>
      <p:pic>
        <p:nvPicPr>
          <p:cNvPr id="9221" name="Picture 5" descr="pulmones"/>
          <p:cNvPicPr>
            <a:picLocks noChangeAspect="1" noChangeArrowheads="1"/>
          </p:cNvPicPr>
          <p:nvPr/>
        </p:nvPicPr>
        <p:blipFill>
          <a:blip r:embed="rId2"/>
          <a:srcRect t="9468"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051050" y="0"/>
            <a:ext cx="46815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Los pulmones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B22D-D457-4948-BE27-219B1FAEA471}" type="slidenum">
              <a:rPr lang="es-ES"/>
              <a:pPr/>
              <a:t>18</a:t>
            </a:fld>
            <a:endParaRPr lang="es-ES"/>
          </a:p>
        </p:txBody>
      </p:sp>
      <p:pic>
        <p:nvPicPr>
          <p:cNvPr id="30726" name="Picture 6" descr="respi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96963"/>
            <a:ext cx="6432550" cy="4432300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5445125"/>
            <a:ext cx="9144000" cy="1190625"/>
          </a:xfrm>
          <a:prstGeom prst="rect">
            <a:avLst/>
          </a:prstGeom>
          <a:solidFill>
            <a:srgbClr val="F8F8A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pulmones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 son dos masas esponjosas de color rojizo, situadas en el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tórax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 a ambos lados del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corazón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, el derecho tiene tres partes o lóbulos; el izquierdo tiene dos partes. </a:t>
            </a:r>
          </a:p>
          <a:p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La pleura es una membrana de doble pared que rodea a los 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  <a:hlinkClick r:id="rId6"/>
              </a:rPr>
              <a:t>pulmones</a:t>
            </a: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7345362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noldBoeD"/>
              </a:rPr>
              <a:t>Los pulmones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0014-0591-4178-8F38-B048F6A485EE}" type="slidenum">
              <a:rPr lang="es-ES"/>
              <a:pPr/>
              <a:t>19</a:t>
            </a:fld>
            <a:endParaRPr lang="es-E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796891"/>
              </p:ext>
            </p:extLst>
          </p:nvPr>
        </p:nvGraphicFramePr>
        <p:xfrm>
          <a:off x="0" y="-27384"/>
          <a:ext cx="9144000" cy="690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Diapositiva" r:id="rId3" imgW="4314477" imgH="3235432" progId="PowerPoint.Slide.8">
                  <p:embed/>
                </p:oleObj>
              </mc:Choice>
              <mc:Fallback>
                <p:oleObj name="Diapositiva" r:id="rId3" imgW="4314477" imgH="3235432" progId="PowerPoint.Slid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24092" t="20090" r="23721" b="19662"/>
                      <a:stretch>
                        <a:fillRect/>
                      </a:stretch>
                    </p:blipFill>
                    <p:spPr bwMode="auto">
                      <a:xfrm>
                        <a:off x="0" y="-27384"/>
                        <a:ext cx="9144000" cy="690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6CDD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_tradnl" sz="2800" b="1">
                <a:solidFill>
                  <a:schemeClr val="accent2"/>
                </a:solidFill>
              </a:rPr>
              <a:t>Funciones del sistema respiratorio</a:t>
            </a:r>
            <a:endParaRPr lang="es-ES" sz="2800" b="1">
              <a:solidFill>
                <a:schemeClr val="accent2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5288" y="2276475"/>
            <a:ext cx="8820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90600" indent="-5334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s-ES_tradnl" sz="1800" b="1" dirty="0"/>
              <a:t>Otras funciones: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–"/>
            </a:pPr>
            <a:r>
              <a:rPr lang="es-ES_tradnl" sz="1800" dirty="0"/>
              <a:t>Filtrar, calentar y humidificar el aire que respiramos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–"/>
            </a:pPr>
            <a:r>
              <a:rPr lang="es-ES_tradnl" sz="1800" dirty="0"/>
              <a:t>Producción del sonido (lenguaje oral)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–"/>
            </a:pPr>
            <a:r>
              <a:rPr lang="es-ES_tradnl" sz="1800" dirty="0"/>
              <a:t>El epitelio nasal posibilita el sentido del olfato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–"/>
            </a:pPr>
            <a:r>
              <a:rPr lang="es-ES_tradnl" sz="1800" dirty="0"/>
              <a:t>Ayuda a la regulación del pH corporal (Los pulmones pueden alterar el pH del organismo reteniendo o eliminando CO</a:t>
            </a:r>
            <a:r>
              <a:rPr lang="es-ES_tradnl" sz="1800" baseline="-25000" dirty="0"/>
              <a:t>2</a:t>
            </a:r>
            <a:r>
              <a:rPr lang="es-ES_tradnl" sz="1800" dirty="0"/>
              <a:t>)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–"/>
            </a:pPr>
            <a:r>
              <a:rPr lang="es-ES_tradnl" sz="1800" dirty="0"/>
              <a:t>Conversión/producción de hormonas en el pulmón:</a:t>
            </a:r>
          </a:p>
          <a:p>
            <a:pPr lvl="2" eaLnBrk="1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s-ES_tradnl" sz="1800" dirty="0"/>
              <a:t>Angiotensina II/histamina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–"/>
            </a:pPr>
            <a:r>
              <a:rPr lang="es-ES_tradnl" sz="1800" dirty="0"/>
              <a:t>Regulación de la temperatura (por pérdida de agua)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23850" y="620713"/>
            <a:ext cx="8820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90600" indent="-5334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s-ES_tradnl" sz="1800" b="1" dirty="0"/>
              <a:t>En relación con la respiración:</a:t>
            </a:r>
          </a:p>
          <a:p>
            <a:pPr lvl="1" eaLnBrk="1" hangingPunct="1">
              <a:spcBef>
                <a:spcPct val="20000"/>
              </a:spcBef>
              <a:buClr>
                <a:srgbClr val="0033CC"/>
              </a:buClr>
              <a:buSzPct val="120000"/>
              <a:buFontTx/>
              <a:buChar char="–"/>
            </a:pPr>
            <a:r>
              <a:rPr lang="es-ES_tradnl" sz="1800" dirty="0"/>
              <a:t>Distribución del aire</a:t>
            </a:r>
          </a:p>
          <a:p>
            <a:pPr lvl="1" eaLnBrk="1" hangingPunct="1">
              <a:spcBef>
                <a:spcPct val="20000"/>
              </a:spcBef>
              <a:buClr>
                <a:srgbClr val="0033CC"/>
              </a:buClr>
              <a:buSzPct val="120000"/>
              <a:buFontTx/>
              <a:buChar char="–"/>
            </a:pPr>
            <a:r>
              <a:rPr lang="es-ES_tradnl" sz="1800" dirty="0"/>
              <a:t>Intercambio de gases (O</a:t>
            </a:r>
            <a:r>
              <a:rPr lang="es-ES_tradnl" sz="1800" baseline="-25000" dirty="0"/>
              <a:t>2</a:t>
            </a:r>
            <a:r>
              <a:rPr lang="es-ES_tradnl" sz="1800" dirty="0"/>
              <a:t>  y CO</a:t>
            </a:r>
            <a:r>
              <a:rPr lang="es-ES_tradnl" sz="1800" baseline="-25000" dirty="0"/>
              <a:t>2</a:t>
            </a:r>
            <a:r>
              <a:rPr lang="es-ES_tradnl" sz="1800" dirty="0"/>
              <a:t>) </a:t>
            </a:r>
            <a:r>
              <a:rPr lang="es-ES_trad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69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141F-3069-4311-BC93-8E4384E6601A}" type="slidenum">
              <a:rPr lang="es-ES"/>
              <a:pPr/>
              <a:t>20</a:t>
            </a:fld>
            <a:endParaRPr lang="es-ES"/>
          </a:p>
        </p:txBody>
      </p:sp>
      <p:pic>
        <p:nvPicPr>
          <p:cNvPr id="3077" name="Picture 5" descr="corte del tor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1276-9E26-4D0C-A582-7C58E461C2DF}" type="slidenum">
              <a:rPr lang="es-ES"/>
              <a:pPr/>
              <a:t>21</a:t>
            </a:fld>
            <a:endParaRPr lang="es-ES"/>
          </a:p>
        </p:txBody>
      </p:sp>
      <p:pic>
        <p:nvPicPr>
          <p:cNvPr id="7173" name="Picture 5" descr="alveol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39E9-B363-406C-8FCA-CD7A7D4BE262}" type="slidenum">
              <a:rPr lang="es-ES"/>
              <a:pPr/>
              <a:t>22</a:t>
            </a:fld>
            <a:endParaRPr lang="es-ES"/>
          </a:p>
        </p:txBody>
      </p:sp>
      <p:sp>
        <p:nvSpPr>
          <p:cNvPr id="36868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572000" cy="1412875"/>
          </a:xfrm>
          <a:prstGeom prst="bevel">
            <a:avLst>
              <a:gd name="adj" fmla="val 12500"/>
            </a:avLst>
          </a:prstGeom>
          <a:solidFill>
            <a:srgbClr val="F8F8A6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>
                <a:solidFill>
                  <a:schemeClr val="tx1"/>
                </a:solidFill>
                <a:latin typeface="AlgerianD" pitchFamily="82" charset="0"/>
              </a:rPr>
              <a:t>Los alvéolos</a:t>
            </a:r>
          </a:p>
        </p:txBody>
      </p:sp>
      <p:pic>
        <p:nvPicPr>
          <p:cNvPr id="36870" name="Picture 6" descr="alv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3113" cy="4941888"/>
          </a:xfrm>
          <a:prstGeom prst="rect">
            <a:avLst/>
          </a:prstGeom>
          <a:noFill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427538" y="1628775"/>
            <a:ext cx="40322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 dióxido de carbono que traía la </a:t>
            </a: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sangre </a:t>
            </a: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pasa al aire, así la sangre venosa se convierte en sangre arterial esta operación se denomina hematosis.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Cuando el aire llega a los alvéolos, parte del oxígeno que lleva atraviesa las finísimas paredes y pasa a los glóbulos rojos de la sangre.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0" y="4691063"/>
            <a:ext cx="91440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 b="1" u="sng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Transporte de los gases</a:t>
            </a:r>
            <a:r>
              <a:rPr lang="es-ES"/>
              <a:t> </a:t>
            </a:r>
          </a:p>
          <a:p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oxígeno tomado en los alvéolos pulmonares es llevado por los glóbulos rojos de la </a:t>
            </a: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sangre</a:t>
            </a: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hasta</a:t>
            </a: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 </a:t>
            </a: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corazón</a:t>
            </a: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después distribuido por las </a:t>
            </a: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arterias</a:t>
            </a: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todas las </a:t>
            </a: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células</a:t>
            </a: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cuerpo.</a:t>
            </a: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dióxido de carbono es recogido en parte por los glóbulos rojos y parte por el plasma y transportado por las venas cavas hasta el </a:t>
            </a: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8"/>
              </a:rPr>
              <a:t>corazón</a:t>
            </a: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de allí es llevado a los </a:t>
            </a: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9"/>
              </a:rPr>
              <a:t>pulmones</a:t>
            </a: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para ser arrojado al exterior.</a:t>
            </a: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8776-D104-4BAF-B2C5-97153424C483}" type="slidenum">
              <a:rPr lang="es-ES"/>
              <a:pPr/>
              <a:t>23</a:t>
            </a:fld>
            <a:endParaRPr lang="es-ES"/>
          </a:p>
        </p:txBody>
      </p:sp>
      <p:pic>
        <p:nvPicPr>
          <p:cNvPr id="59394" name="Picture 2" descr="23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59499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594995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función del aparato respiratorio es la de hacer que entre oxígeno a nuestro cuerpo y que este oxígeno entre hasta la sangre. También permite la salida del dióxido de carbono.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1196975"/>
            <a:ext cx="4291013" cy="4487863"/>
            <a:chOff x="0" y="754"/>
            <a:chExt cx="2703" cy="2827"/>
          </a:xfrm>
        </p:grpSpPr>
        <p:sp>
          <p:nvSpPr>
            <p:cNvPr id="3087" name="Text Box 7"/>
            <p:cNvSpPr txBox="1">
              <a:spLocks noChangeArrowheads="1"/>
            </p:cNvSpPr>
            <p:nvPr/>
          </p:nvSpPr>
          <p:spPr bwMode="auto">
            <a:xfrm>
              <a:off x="184" y="3158"/>
              <a:ext cx="242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s-ES_tradnl" sz="1800"/>
                <a:t>Diafragma contraído</a:t>
              </a:r>
            </a:p>
            <a:p>
              <a:pPr algn="ctr" eaLnBrk="1" hangingPunct="1"/>
              <a:r>
                <a:rPr lang="es-ES_tradnl" sz="1800"/>
                <a:t>el volumen torácico </a:t>
              </a:r>
              <a:r>
                <a:rPr lang="es-ES_tradnl" sz="2000" b="1"/>
                <a:t>aumenta</a:t>
              </a:r>
              <a:endParaRPr lang="es-ES" sz="2000" b="1"/>
            </a:p>
          </p:txBody>
        </p:sp>
        <p:grpSp>
          <p:nvGrpSpPr>
            <p:cNvPr id="3088" name="Group 16"/>
            <p:cNvGrpSpPr>
              <a:grpSpLocks/>
            </p:cNvGrpSpPr>
            <p:nvPr/>
          </p:nvGrpSpPr>
          <p:grpSpPr bwMode="auto">
            <a:xfrm>
              <a:off x="0" y="754"/>
              <a:ext cx="2703" cy="2380"/>
              <a:chOff x="0" y="754"/>
              <a:chExt cx="2703" cy="2380"/>
            </a:xfrm>
          </p:grpSpPr>
          <p:graphicFrame>
            <p:nvGraphicFramePr>
              <p:cNvPr id="3075" name="Object 4"/>
              <p:cNvGraphicFramePr>
                <a:graphicFrameLocks noChangeAspect="1"/>
              </p:cNvGraphicFramePr>
              <p:nvPr/>
            </p:nvGraphicFramePr>
            <p:xfrm>
              <a:off x="0" y="1404"/>
              <a:ext cx="2703" cy="17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358" name="Imagen de mapa de bits" r:id="rId4" imgW="6935168" imgH="4439270" progId="PBrush">
                      <p:embed/>
                    </p:oleObj>
                  </mc:Choice>
                  <mc:Fallback>
                    <p:oleObj name="Imagen de mapa de bits" r:id="rId4" imgW="6935168" imgH="4439270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404"/>
                            <a:ext cx="2703" cy="17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89" name="Rectangle 10"/>
              <p:cNvSpPr>
                <a:spLocks noChangeArrowheads="1"/>
              </p:cNvSpPr>
              <p:nvPr/>
            </p:nvSpPr>
            <p:spPr bwMode="auto">
              <a:xfrm>
                <a:off x="363" y="754"/>
                <a:ext cx="22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s-ES_tradnl" b="1"/>
                  <a:t>Inspiración: Entra aire</a:t>
                </a:r>
                <a:endParaRPr lang="es-ES" b="1"/>
              </a:p>
            </p:txBody>
          </p:sp>
          <p:sp>
            <p:nvSpPr>
              <p:cNvPr id="3090" name="AutoShape 12"/>
              <p:cNvSpPr>
                <a:spLocks noChangeArrowheads="1"/>
              </p:cNvSpPr>
              <p:nvPr/>
            </p:nvSpPr>
            <p:spPr bwMode="auto">
              <a:xfrm>
                <a:off x="1208" y="1020"/>
                <a:ext cx="288" cy="336"/>
              </a:xfrm>
              <a:prstGeom prst="downArrow">
                <a:avLst>
                  <a:gd name="adj1" fmla="val 50000"/>
                  <a:gd name="adj2" fmla="val 291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24400" y="1268413"/>
            <a:ext cx="4343400" cy="4416425"/>
            <a:chOff x="2976" y="799"/>
            <a:chExt cx="2736" cy="2782"/>
          </a:xfrm>
        </p:grpSpPr>
        <p:grpSp>
          <p:nvGrpSpPr>
            <p:cNvPr id="3082" name="Group 21"/>
            <p:cNvGrpSpPr>
              <a:grpSpLocks/>
            </p:cNvGrpSpPr>
            <p:nvPr/>
          </p:nvGrpSpPr>
          <p:grpSpPr bwMode="auto">
            <a:xfrm>
              <a:off x="2976" y="799"/>
              <a:ext cx="2736" cy="2782"/>
              <a:chOff x="2976" y="799"/>
              <a:chExt cx="2736" cy="2782"/>
            </a:xfrm>
          </p:grpSpPr>
          <p:sp>
            <p:nvSpPr>
              <p:cNvPr id="3084" name="Text Box 6"/>
              <p:cNvSpPr txBox="1">
                <a:spLocks noChangeArrowheads="1"/>
              </p:cNvSpPr>
              <p:nvPr/>
            </p:nvSpPr>
            <p:spPr bwMode="auto">
              <a:xfrm>
                <a:off x="3243" y="3158"/>
                <a:ext cx="2381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es-ES_tradnl" sz="1800"/>
                  <a:t>Diafragma relajado</a:t>
                </a:r>
              </a:p>
              <a:p>
                <a:pPr algn="ctr" eaLnBrk="1" hangingPunct="1"/>
                <a:r>
                  <a:rPr lang="es-ES_tradnl" sz="1800"/>
                  <a:t>el volumen torácico </a:t>
                </a:r>
                <a:r>
                  <a:rPr lang="es-ES_tradnl" sz="2000" b="1"/>
                  <a:t>disminuye</a:t>
                </a:r>
                <a:endParaRPr lang="es-ES" sz="2000" b="1"/>
              </a:p>
            </p:txBody>
          </p:sp>
          <p:grpSp>
            <p:nvGrpSpPr>
              <p:cNvPr id="3085" name="Group 17"/>
              <p:cNvGrpSpPr>
                <a:grpSpLocks/>
              </p:cNvGrpSpPr>
              <p:nvPr/>
            </p:nvGrpSpPr>
            <p:grpSpPr bwMode="auto">
              <a:xfrm>
                <a:off x="2976" y="799"/>
                <a:ext cx="2736" cy="2342"/>
                <a:chOff x="2976" y="799"/>
                <a:chExt cx="2736" cy="2342"/>
              </a:xfrm>
            </p:grpSpPr>
            <p:graphicFrame>
              <p:nvGraphicFramePr>
                <p:cNvPr id="3074" name="Object 5"/>
                <p:cNvGraphicFramePr>
                  <a:graphicFrameLocks noChangeAspect="1"/>
                </p:cNvGraphicFramePr>
                <p:nvPr/>
              </p:nvGraphicFramePr>
              <p:xfrm>
                <a:off x="2976" y="1356"/>
                <a:ext cx="2736" cy="17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7359" name="Imagen de mapa de bits" r:id="rId6" imgW="7020905" imgH="4580952" progId="PBrush">
                        <p:embed/>
                      </p:oleObj>
                    </mc:Choice>
                    <mc:Fallback>
                      <p:oleObj name="Imagen de mapa de bits" r:id="rId6" imgW="7020905" imgH="4580952" progId="PBrush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6" y="1356"/>
                              <a:ext cx="2736" cy="17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86" name="Rectangle 11"/>
                <p:cNvSpPr>
                  <a:spLocks noChangeArrowheads="1"/>
                </p:cNvSpPr>
                <p:nvPr/>
              </p:nvSpPr>
              <p:spPr bwMode="auto">
                <a:xfrm>
                  <a:off x="3379" y="799"/>
                  <a:ext cx="204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r>
                    <a:rPr lang="es-ES_tradnl" b="1"/>
                    <a:t>Espiración: Sale aire</a:t>
                  </a:r>
                  <a:endParaRPr lang="es-ES" b="1"/>
                </a:p>
              </p:txBody>
            </p:sp>
          </p:grpSp>
        </p:grpSp>
        <p:sp>
          <p:nvSpPr>
            <p:cNvPr id="3083" name="AutoShape 13"/>
            <p:cNvSpPr>
              <a:spLocks noChangeArrowheads="1"/>
            </p:cNvSpPr>
            <p:nvPr/>
          </p:nvSpPr>
          <p:spPr bwMode="auto">
            <a:xfrm flipV="1">
              <a:off x="4224" y="1020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50825" y="6092825"/>
            <a:ext cx="8750300" cy="609600"/>
            <a:chOff x="158" y="3838"/>
            <a:chExt cx="5512" cy="384"/>
          </a:xfrm>
        </p:grpSpPr>
        <p:sp>
          <p:nvSpPr>
            <p:cNvPr id="3080" name="Rectangle 14"/>
            <p:cNvSpPr>
              <a:spLocks noChangeArrowheads="1"/>
            </p:cNvSpPr>
            <p:nvPr/>
          </p:nvSpPr>
          <p:spPr bwMode="auto">
            <a:xfrm>
              <a:off x="158" y="3838"/>
              <a:ext cx="24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s-ES">
                  <a:solidFill>
                    <a:schemeClr val="accent2"/>
                  </a:solidFill>
                </a:rPr>
                <a:t>La </a:t>
              </a:r>
              <a:r>
                <a:rPr lang="es-ES" b="1">
                  <a:solidFill>
                    <a:srgbClr val="FF0000"/>
                  </a:solidFill>
                </a:rPr>
                <a:t>inspiración</a:t>
              </a:r>
              <a:r>
                <a:rPr lang="es-ES">
                  <a:solidFill>
                    <a:schemeClr val="accent2"/>
                  </a:solidFill>
                </a:rPr>
                <a:t> siempre es un movimiento </a:t>
              </a:r>
              <a:r>
                <a:rPr lang="es-ES" b="1">
                  <a:solidFill>
                    <a:srgbClr val="FF0000"/>
                  </a:solidFill>
                </a:rPr>
                <a:t>activo</a:t>
              </a:r>
            </a:p>
          </p:txBody>
        </p:sp>
        <p:sp>
          <p:nvSpPr>
            <p:cNvPr id="3081" name="Rectangle 15"/>
            <p:cNvSpPr>
              <a:spLocks noChangeArrowheads="1"/>
            </p:cNvSpPr>
            <p:nvPr/>
          </p:nvSpPr>
          <p:spPr bwMode="auto">
            <a:xfrm>
              <a:off x="3198" y="3838"/>
              <a:ext cx="24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s-ES">
                  <a:solidFill>
                    <a:schemeClr val="accent2"/>
                  </a:solidFill>
                </a:rPr>
                <a:t>La </a:t>
              </a:r>
              <a:r>
                <a:rPr lang="es-ES" b="1">
                  <a:solidFill>
                    <a:srgbClr val="FF0000"/>
                  </a:solidFill>
                </a:rPr>
                <a:t>espiración</a:t>
              </a:r>
              <a:r>
                <a:rPr lang="es-ES">
                  <a:solidFill>
                    <a:schemeClr val="accent2"/>
                  </a:solidFill>
                </a:rPr>
                <a:t> en general es un movimiento </a:t>
              </a:r>
              <a:r>
                <a:rPr lang="es-ES" b="1">
                  <a:solidFill>
                    <a:srgbClr val="FF0000"/>
                  </a:solidFill>
                </a:rPr>
                <a:t>pasivo</a:t>
              </a:r>
            </a:p>
          </p:txBody>
        </p:sp>
      </p:grpSp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179388" y="333375"/>
            <a:ext cx="8713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b="1">
                <a:solidFill>
                  <a:schemeClr val="accent2"/>
                </a:solidFill>
              </a:rPr>
              <a:t>Los cambios de volumen en la caja torácica se producen gracias a los músculos respiratorios </a:t>
            </a:r>
          </a:p>
        </p:txBody>
      </p:sp>
    </p:spTree>
    <p:extLst>
      <p:ext uri="{BB962C8B-B14F-4D97-AF65-F5344CB8AC3E}">
        <p14:creationId xmlns:p14="http://schemas.microsoft.com/office/powerpoint/2010/main" val="29331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FF9-4BD8-4FD6-9724-5199A3C10DE9}" type="slidenum">
              <a:rPr lang="es-ES"/>
              <a:pPr/>
              <a:t>25</a:t>
            </a:fld>
            <a:endParaRPr lang="es-ES"/>
          </a:p>
        </p:txBody>
      </p:sp>
      <p:pic>
        <p:nvPicPr>
          <p:cNvPr id="18436" name="Picture 4" descr="69E6CDB1"/>
          <p:cNvPicPr>
            <a:picLocks noChangeAspect="1" noChangeArrowheads="1"/>
          </p:cNvPicPr>
          <p:nvPr/>
        </p:nvPicPr>
        <p:blipFill>
          <a:blip r:embed="rId2"/>
          <a:srcRect l="1627" t="4417" r="10623" b="59026"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6327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Intercambio de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13CA-D381-446C-B763-94103B896737}" type="slidenum">
              <a:rPr lang="es-ES"/>
              <a:pPr/>
              <a:t>26</a:t>
            </a:fld>
            <a:endParaRPr lang="es-ES"/>
          </a:p>
        </p:txBody>
      </p:sp>
      <p:pic>
        <p:nvPicPr>
          <p:cNvPr id="15364" name="Picture 4" descr="9FF005B3"/>
          <p:cNvPicPr>
            <a:picLocks noChangeAspect="1" noChangeArrowheads="1"/>
          </p:cNvPicPr>
          <p:nvPr/>
        </p:nvPicPr>
        <p:blipFill>
          <a:blip r:embed="rId2"/>
          <a:srcRect l="37386" t="12332" r="3542" b="52060"/>
          <a:stretch>
            <a:fillRect/>
          </a:stretch>
        </p:blipFill>
        <p:spPr bwMode="auto">
          <a:xfrm>
            <a:off x="0" y="0"/>
            <a:ext cx="5508625" cy="5373688"/>
          </a:xfrm>
          <a:prstGeom prst="rect">
            <a:avLst/>
          </a:prstGeom>
          <a:noFill/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79838" y="0"/>
            <a:ext cx="5364162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Char char="•"/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aire que respiramos entra por las fosas nasales, en ocasiones por la boca,  y continúa por la tráquea hasta los pulmones.</a:t>
            </a:r>
          </a:p>
          <a:p>
            <a:pPr lvl="4">
              <a:buFontTx/>
              <a:buChar char="•"/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traquea se ramifica en dos</a:t>
            </a:r>
          </a:p>
          <a:p>
            <a:pPr lvl="4"/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bronquios y cada uno penetra en un pulmón.</a:t>
            </a:r>
          </a:p>
          <a:p>
            <a:pPr lvl="4">
              <a:buFontTx/>
              <a:buChar char="•"/>
            </a:pP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el interior se vuelven a ramificar en bronquiolos.</a:t>
            </a:r>
          </a:p>
          <a:p>
            <a:pPr lvl="4">
              <a:buFontTx/>
              <a:buChar char="•"/>
            </a:pP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 bronquiolos conducen</a:t>
            </a:r>
          </a:p>
          <a:p>
            <a:pPr lvl="4"/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aire a los alvéolos, pequeños</a:t>
            </a:r>
          </a:p>
          <a:p>
            <a:pPr lvl="4"/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sacos a través de los cuales</a:t>
            </a:r>
          </a:p>
          <a:p>
            <a:pPr lvl="4"/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oxígeno entra en la sangre y se intercambia con el dióxido de carbono.</a:t>
            </a:r>
          </a:p>
          <a:p>
            <a:pPr lvl="4">
              <a:buFontTx/>
              <a:buChar char="•"/>
            </a:pPr>
            <a:r>
              <a:rPr lang="es-ES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 pulmones sor órganos</a:t>
            </a:r>
          </a:p>
          <a:p>
            <a:pPr lvl="4"/>
            <a:r>
              <a:rPr lang="es-ES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esponjosos situados en la cavidad torácica.</a:t>
            </a: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-1692275" y="5516563"/>
            <a:ext cx="108362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Char char="•"/>
            </a:pPr>
            <a:r>
              <a:rPr lang="es-E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pulmón derecho es más grande y se compone de tres lóbulos: el pulmón izquierdo es más pequeño y tiene sólo dos.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4">
              <a:buFontTx/>
              <a:buChar char="•"/>
            </a:pPr>
            <a:r>
              <a:rPr lang="es-ES" b="1" dirty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Debajo se encuentra un músculo llamado diafragma que al moverse empuja a la cavidad torácica para que entre el aire que respiramos</a:t>
            </a:r>
            <a:endParaRPr lang="es-ES" dirty="0">
              <a:solidFill>
                <a:srgbClr val="FF9966"/>
              </a:solidFill>
            </a:endParaRPr>
          </a:p>
          <a:p>
            <a:pPr>
              <a:spcBef>
                <a:spcPct val="50000"/>
              </a:spcBef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F53F-16AA-42B3-8E42-50C5E0F11A38}" type="slidenum">
              <a:rPr lang="es-ES"/>
              <a:pPr/>
              <a:t>27</a:t>
            </a:fld>
            <a:endParaRPr lang="es-ES"/>
          </a:p>
        </p:txBody>
      </p:sp>
      <p:pic>
        <p:nvPicPr>
          <p:cNvPr id="6149" name="Picture 5" descr="respiracion"/>
          <p:cNvPicPr>
            <a:picLocks noChangeAspect="1" noChangeArrowheads="1"/>
          </p:cNvPicPr>
          <p:nvPr/>
        </p:nvPicPr>
        <p:blipFill>
          <a:blip r:embed="rId2"/>
          <a:srcRect t="7144"/>
          <a:stretch>
            <a:fillRect/>
          </a:stretch>
        </p:blipFill>
        <p:spPr bwMode="auto">
          <a:xfrm>
            <a:off x="0" y="836613"/>
            <a:ext cx="9144000" cy="5973762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5834062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La Respiración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FFAA-595E-4D1F-8D8F-4395398F4ABA}" type="slidenum">
              <a:rPr lang="es-ES"/>
              <a:pPr/>
              <a:t>28</a:t>
            </a:fld>
            <a:endParaRPr lang="es-ES"/>
          </a:p>
        </p:txBody>
      </p:sp>
      <p:pic>
        <p:nvPicPr>
          <p:cNvPr id="40964" name="Picture 4" descr="img4"/>
          <p:cNvPicPr>
            <a:picLocks noChangeAspect="1" noChangeArrowheads="1"/>
          </p:cNvPicPr>
          <p:nvPr/>
        </p:nvPicPr>
        <p:blipFill>
          <a:blip r:embed="rId2"/>
          <a:srcRect l="25023" t="38686" r="-610" b="3142"/>
          <a:stretch>
            <a:fillRect/>
          </a:stretch>
        </p:blipFill>
        <p:spPr bwMode="auto">
          <a:xfrm>
            <a:off x="0" y="0"/>
            <a:ext cx="9144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5089525"/>
            <a:ext cx="9144000" cy="1768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aparato respiratorio consta de un sistema de vías de conducción; una porción respiratoria a cuyo nivel se realizan los intercambios gaseosos y el corazón (músculo elástico que asegura el transporte de los gases). 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proceso de la respiración consta de 3 fases inspiración, transporte por la corriente sanguínea e espiración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9053-DA04-4575-8093-3FFC3B1F012F}" type="slidenum">
              <a:rPr lang="es-ES"/>
              <a:pPr/>
              <a:t>29</a:t>
            </a:fld>
            <a:endParaRPr lang="es-ES"/>
          </a:p>
        </p:txBody>
      </p:sp>
      <p:pic>
        <p:nvPicPr>
          <p:cNvPr id="8197" name="Picture 5" descr="circulacion"/>
          <p:cNvPicPr>
            <a:picLocks noChangeAspect="1" noChangeArrowheads="1"/>
          </p:cNvPicPr>
          <p:nvPr/>
        </p:nvPicPr>
        <p:blipFill>
          <a:blip r:embed="rId2"/>
          <a:srcRect t="5902"/>
          <a:stretch>
            <a:fillRect/>
          </a:stretch>
        </p:blipFill>
        <p:spPr bwMode="auto">
          <a:xfrm>
            <a:off x="33337" y="692150"/>
            <a:ext cx="9144000" cy="6165850"/>
          </a:xfrm>
          <a:prstGeom prst="rect">
            <a:avLst/>
          </a:prstGeom>
          <a:noFill/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257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Respiración - Circulación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_tradnl" sz="2800" b="1" dirty="0">
                <a:solidFill>
                  <a:schemeClr val="accent2"/>
                </a:solidFill>
              </a:rPr>
              <a:t>Anatomía del sistema respiratorio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pic>
        <p:nvPicPr>
          <p:cNvPr id="11267" name="Picture 5" descr="respire1.gif (24079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3784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364163" y="836613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_tradnl" sz="1800" dirty="0">
                <a:solidFill>
                  <a:srgbClr val="FF0000"/>
                </a:solidFill>
              </a:rPr>
              <a:t>Zona de conducción:</a:t>
            </a:r>
            <a:r>
              <a:rPr lang="es-ES_tradnl" sz="1800" dirty="0"/>
              <a:t> </a:t>
            </a:r>
          </a:p>
          <a:p>
            <a:pPr eaLnBrk="1" hangingPunct="1"/>
            <a:r>
              <a:rPr lang="es-ES_tradnl" sz="1800" dirty="0"/>
              <a:t>Función de calentar, limpiar, humedecer</a:t>
            </a:r>
            <a:endParaRPr lang="es-ES" sz="1800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902643" y="5517232"/>
            <a:ext cx="3168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_tradnl" sz="1800" dirty="0">
                <a:solidFill>
                  <a:srgbClr val="FF0000"/>
                </a:solidFill>
              </a:rPr>
              <a:t>Zona respiratoria:</a:t>
            </a:r>
          </a:p>
          <a:p>
            <a:pPr eaLnBrk="1" hangingPunct="1"/>
            <a:r>
              <a:rPr lang="es-ES_tradnl" sz="1800" dirty="0"/>
              <a:t>Función de </a:t>
            </a:r>
          </a:p>
          <a:p>
            <a:pPr eaLnBrk="1" hangingPunct="1"/>
            <a:r>
              <a:rPr lang="es-ES_tradnl" sz="1800" dirty="0"/>
              <a:t>intercambio de gases</a:t>
            </a:r>
            <a:endParaRPr lang="es-ES" sz="18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76508" y="2481263"/>
            <a:ext cx="4067492" cy="2506662"/>
            <a:chOff x="3182" y="1563"/>
            <a:chExt cx="3011" cy="1579"/>
          </a:xfrm>
        </p:grpSpPr>
        <p:pic>
          <p:nvPicPr>
            <p:cNvPr id="11271" name="Picture 13"/>
            <p:cNvPicPr>
              <a:picLocks noChangeAspect="1" noChangeArrowheads="1"/>
            </p:cNvPicPr>
            <p:nvPr/>
          </p:nvPicPr>
          <p:blipFill>
            <a:blip r:embed="rId4">
              <a:lum bright="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661"/>
              <a:ext cx="1326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14"/>
            <p:cNvSpPr txBox="1">
              <a:spLocks noChangeArrowheads="1"/>
            </p:cNvSpPr>
            <p:nvPr/>
          </p:nvSpPr>
          <p:spPr bwMode="auto">
            <a:xfrm>
              <a:off x="3182" y="1563"/>
              <a:ext cx="301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" sz="1800" dirty="0">
                  <a:solidFill>
                    <a:srgbClr val="000099"/>
                  </a:solidFill>
                </a:rPr>
                <a:t>Epitelio ciliado de la tráquea</a:t>
              </a:r>
            </a:p>
          </p:txBody>
        </p:sp>
        <p:sp>
          <p:nvSpPr>
            <p:cNvPr id="11273" name="Text Box 15"/>
            <p:cNvSpPr txBox="1">
              <a:spLocks noChangeArrowheads="1"/>
            </p:cNvSpPr>
            <p:nvPr/>
          </p:nvSpPr>
          <p:spPr bwMode="auto">
            <a:xfrm>
              <a:off x="3515" y="2205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" sz="1800" dirty="0"/>
                <a:t>Cilios</a:t>
              </a:r>
            </a:p>
          </p:txBody>
        </p:sp>
        <p:sp>
          <p:nvSpPr>
            <p:cNvPr id="11274" name="Text Box 16"/>
            <p:cNvSpPr txBox="1">
              <a:spLocks noChangeArrowheads="1"/>
            </p:cNvSpPr>
            <p:nvPr/>
          </p:nvSpPr>
          <p:spPr bwMode="auto">
            <a:xfrm>
              <a:off x="3288" y="2478"/>
              <a:ext cx="87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" sz="1800" dirty="0"/>
                <a:t>Células</a:t>
              </a:r>
            </a:p>
            <a:p>
              <a:pPr eaLnBrk="1" hangingPunct="1"/>
              <a:r>
                <a:rPr lang="es-ES" sz="1800" dirty="0"/>
                <a:t>Secretoras</a:t>
              </a:r>
            </a:p>
            <a:p>
              <a:pPr eaLnBrk="1" hangingPunct="1"/>
              <a:r>
                <a:rPr lang="es-ES" sz="1800" dirty="0"/>
                <a:t>de moco</a:t>
              </a:r>
            </a:p>
          </p:txBody>
        </p:sp>
        <p:sp>
          <p:nvSpPr>
            <p:cNvPr id="11275" name="Line 17"/>
            <p:cNvSpPr>
              <a:spLocks noChangeShapeType="1"/>
            </p:cNvSpPr>
            <p:nvPr/>
          </p:nvSpPr>
          <p:spPr bwMode="auto">
            <a:xfrm>
              <a:off x="3923" y="2659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6" name="Line 18"/>
            <p:cNvSpPr>
              <a:spLocks noChangeShapeType="1"/>
            </p:cNvSpPr>
            <p:nvPr/>
          </p:nvSpPr>
          <p:spPr bwMode="auto">
            <a:xfrm flipV="1">
              <a:off x="3969" y="2115"/>
              <a:ext cx="499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586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538C8-BE20-4D5B-AC4A-2FA849B1AE8A}" type="slidenum">
              <a:rPr lang="es-ES"/>
              <a:pPr/>
              <a:t>30</a:t>
            </a:fld>
            <a:endParaRPr lang="es-ES"/>
          </a:p>
        </p:txBody>
      </p:sp>
      <p:pic>
        <p:nvPicPr>
          <p:cNvPr id="20484" name="Picture 4" descr="7799058D"/>
          <p:cNvPicPr>
            <a:picLocks noChangeAspect="1" noChangeArrowheads="1"/>
          </p:cNvPicPr>
          <p:nvPr/>
        </p:nvPicPr>
        <p:blipFill>
          <a:blip r:embed="rId2"/>
          <a:srcRect l="5208" t="47362" b="72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62EA-F082-4022-A15F-8D36E37C46D0}" type="slidenum">
              <a:rPr lang="es-ES"/>
              <a:pPr/>
              <a:t>31</a:t>
            </a:fld>
            <a:endParaRPr lang="es-ES"/>
          </a:p>
        </p:txBody>
      </p:sp>
      <p:pic>
        <p:nvPicPr>
          <p:cNvPr id="21508" name="Picture 4" descr="D3F4BC23"/>
          <p:cNvPicPr>
            <a:picLocks noChangeAspect="1" noChangeArrowheads="1"/>
          </p:cNvPicPr>
          <p:nvPr/>
        </p:nvPicPr>
        <p:blipFill>
          <a:blip r:embed="rId2"/>
          <a:srcRect l="5817" b="5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191-4FB4-48E1-92BA-16E78F2C6FED}" type="slidenum">
              <a:rPr lang="es-ES"/>
              <a:pPr/>
              <a:t>32</a:t>
            </a:fld>
            <a:endParaRPr lang="es-ES"/>
          </a:p>
        </p:txBody>
      </p:sp>
      <p:pic>
        <p:nvPicPr>
          <p:cNvPr id="22533" name="Picture 5" descr="resp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5035550" cy="5164138"/>
          </a:xfrm>
          <a:prstGeom prst="rect">
            <a:avLst/>
          </a:prstGeom>
          <a:noFill/>
        </p:spPr>
      </p:pic>
      <p:sp>
        <p:nvSpPr>
          <p:cNvPr id="22534" name="AutoShape 6"/>
          <p:cNvSpPr>
            <a:spLocks noGrp="1" noChangeArrowheads="1"/>
          </p:cNvSpPr>
          <p:nvPr>
            <p:ph type="title"/>
          </p:nvPr>
        </p:nvSpPr>
        <p:spPr>
          <a:xfrm>
            <a:off x="5148263" y="0"/>
            <a:ext cx="3995737" cy="936625"/>
          </a:xfrm>
          <a:prstGeom prst="bevel">
            <a:avLst>
              <a:gd name="adj" fmla="val 12500"/>
            </a:avLst>
          </a:prstGeom>
          <a:solidFill>
            <a:srgbClr val="FF33CC"/>
          </a:solidFill>
          <a:ln/>
        </p:spPr>
        <p:txBody>
          <a:bodyPr/>
          <a:lstStyle/>
          <a:p>
            <a:r>
              <a:rPr lang="es-E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respiración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651500" y="1196975"/>
            <a:ext cx="34925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Consiste en tomar oxígeno del aire y desprender el dióxido de carbono que se produce en las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células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s-E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Tienen tres fases :</a:t>
            </a:r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Inspiración.</a:t>
            </a:r>
            <a:b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El transporte de gases.</a:t>
            </a:r>
            <a:b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Espiración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solidFill>
            <a:srgbClr val="F8F8A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respiración es un proceso involuntario y automático, en que se extrae el oxígeno del aire inspirado y se expulsan los gases de desecho con el aire espirado</a:t>
            </a: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7A95-92F5-4B68-9313-6C76EF4B8F55}" type="slidenum">
              <a:rPr lang="es-ES"/>
              <a:pPr/>
              <a:t>33</a:t>
            </a:fld>
            <a:endParaRPr lang="es-ES"/>
          </a:p>
        </p:txBody>
      </p:sp>
      <p:pic>
        <p:nvPicPr>
          <p:cNvPr id="32774" name="Picture 6" descr="inspies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DE5F-623C-4379-895B-E9C7655D478B}" type="slidenum">
              <a:rPr lang="es-ES"/>
              <a:pPr/>
              <a:t>34</a:t>
            </a:fld>
            <a:endParaRPr lang="es-ES"/>
          </a:p>
        </p:txBody>
      </p:sp>
      <p:sp>
        <p:nvSpPr>
          <p:cNvPr id="34820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2250" cy="1341438"/>
          </a:xfrm>
          <a:prstGeom prst="bevel">
            <a:avLst>
              <a:gd name="adj" fmla="val 12500"/>
            </a:avLst>
          </a:prstGeom>
          <a:solidFill>
            <a:srgbClr val="FF9966"/>
          </a:solidFill>
          <a:ln/>
        </p:spPr>
        <p:txBody>
          <a:bodyPr/>
          <a:lstStyle/>
          <a:p>
            <a:r>
              <a:rPr lang="es-E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intercambio  de gases en los pulmones</a:t>
            </a:r>
          </a:p>
        </p:txBody>
      </p:sp>
      <p:pic>
        <p:nvPicPr>
          <p:cNvPr id="34822" name="Picture 6" descr="Fases de la Respir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3995738" cy="3330575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19588" y="0"/>
            <a:ext cx="482441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aire entra en los pulmones y sale de ellos mediante los </a:t>
            </a: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movimientos respiratorios</a:t>
            </a: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que son dos:</a:t>
            </a:r>
            <a:b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la Inspiración el aire penetra en los pulmones porque estos se hinchan al aumentar el volumen de la </a:t>
            </a: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caja torácica</a:t>
            </a: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cual es debido a que el diafragma desciende y las costillas se levantan.</a:t>
            </a: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la Espiración el aire es arrojado al exterior ya que los pulmones se comprimen al disminuir de tamaño la </a:t>
            </a: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caja torácica</a:t>
            </a: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pues el diafragma y las costillas vuelven a su posición normal.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0" y="4841875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Respiramos unas 17 veces por minuto y cada vez introducimos en la respiración normal ½ litro de aire.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número de inspiraciones depende del ejercicio, de la edad etc. la capacidad pulmonar de una persona es de cinco litros.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la cantidad de aire que se pueda renovar en una inspiración forzada se llama capacidad vital; suele ser de 3,5 litros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s-E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B9A-4500-42E9-97DA-A3E65DEE6CF2}" type="slidenum">
              <a:rPr lang="es-ES"/>
              <a:pPr/>
              <a:t>35</a:t>
            </a:fld>
            <a:endParaRPr lang="es-ES"/>
          </a:p>
        </p:txBody>
      </p:sp>
      <p:sp>
        <p:nvSpPr>
          <p:cNvPr id="44036" name="AutoShape 4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908050"/>
          </a:xfrm>
          <a:prstGeom prst="flowChartDelay">
            <a:avLst/>
          </a:prstGeom>
          <a:solidFill>
            <a:srgbClr val="FF9966"/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Movimientos respiratorios</a:t>
            </a:r>
          </a:p>
        </p:txBody>
      </p:sp>
      <p:pic>
        <p:nvPicPr>
          <p:cNvPr id="44037" name="Picture 5" descr="espir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0"/>
            <a:ext cx="1755775" cy="3482975"/>
          </a:xfrm>
          <a:prstGeom prst="rect">
            <a:avLst/>
          </a:prstGeom>
          <a:noFill/>
        </p:spPr>
      </p:pic>
      <p:pic>
        <p:nvPicPr>
          <p:cNvPr id="44038" name="Picture 6" descr="inspi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2997200"/>
            <a:ext cx="1858962" cy="3860800"/>
          </a:xfrm>
          <a:prstGeom prst="rect">
            <a:avLst/>
          </a:prstGeom>
          <a:noFill/>
        </p:spPr>
      </p:pic>
      <p:pic>
        <p:nvPicPr>
          <p:cNvPr id="44039" name="Picture 7" descr="costill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2411413" cy="1685925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268538" y="1125538"/>
            <a:ext cx="604837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Inspiración</a:t>
            </a:r>
          </a:p>
          <a:p>
            <a:pPr>
              <a:buFontTx/>
              <a:buChar char="•"/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 inspirar y espirar realizamos ligeros movimientos que hacen que los pulmones se expandan y el aire entre en ellos mediante el tracto respiratorio. </a:t>
            </a:r>
          </a:p>
          <a:p>
            <a:endParaRPr lang="es-ES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diafragma, que también interviene en este proceso, hace que el tórax aumente su tamaño, y es ahí cuando los pulmones se inflan realmente.</a:t>
            </a:r>
          </a:p>
          <a:p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Tx/>
              <a:buChar char="•"/>
            </a:pPr>
            <a:r>
              <a:rPr lang="es-ES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este momento, las costillas se levantan y se separan entre sí. Esto es la inspiración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268538" y="4354513"/>
            <a:ext cx="554513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Espiración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el contrario, en la espiración, el diafragma sube, presionando los pulmones y haciéndoles expulsar el aire por las vías respiratorias.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 costillas descienden y quedan menos separadas entre sí y el volumen del tórax disminuye.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0181" name="Picture 5" descr="23884"/>
          <p:cNvPicPr>
            <a:picLocks noChangeAspect="1" noChangeArrowheads="1"/>
          </p:cNvPicPr>
          <p:nvPr/>
        </p:nvPicPr>
        <p:blipFill>
          <a:blip r:embed="rId2"/>
          <a:srcRect r="10400" b="9178"/>
          <a:stretch>
            <a:fillRect/>
          </a:stretch>
        </p:blipFill>
        <p:spPr bwMode="auto">
          <a:xfrm>
            <a:off x="0" y="0"/>
            <a:ext cx="5580063" cy="6858000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580063" y="549275"/>
            <a:ext cx="3563937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VENTILACIÓN Y EL INTERCAMBIO GASEOSO</a:t>
            </a:r>
          </a:p>
          <a:p>
            <a:endParaRPr lang="es-ES" sz="2000" dirty="0">
              <a:solidFill>
                <a:srgbClr val="FF0000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es-ES" b="1" i="1" dirty="0">
                <a:solidFill>
                  <a:srgbClr val="0000FF"/>
                </a:solidFill>
              </a:rPr>
              <a:t>Cuando una persona toma aire la cavidad torácica, se expande, permitiendo que entre el aire hasta todos los alvéolos pulmonares.</a:t>
            </a:r>
            <a:r>
              <a:rPr lang="es-ES" b="1" i="1" dirty="0"/>
              <a:t> </a:t>
            </a:r>
          </a:p>
          <a:p>
            <a:endParaRPr lang="es-ES" b="1" i="1" dirty="0"/>
          </a:p>
          <a:p>
            <a:pPr>
              <a:buFontTx/>
              <a:buBlip>
                <a:blip r:embed="rId3"/>
              </a:buBlip>
            </a:pPr>
            <a:r>
              <a:rPr lang="es-ES" b="1" i="1" dirty="0">
                <a:solidFill>
                  <a:srgbClr val="339966"/>
                </a:solidFill>
              </a:rPr>
              <a:t>Es entonces cuando se hinchan los pulmones.</a:t>
            </a:r>
            <a:r>
              <a:rPr lang="es-ES" b="1" i="1" dirty="0"/>
              <a:t> </a:t>
            </a:r>
          </a:p>
          <a:p>
            <a:endParaRPr lang="es-ES" b="1" i="1" dirty="0"/>
          </a:p>
          <a:p>
            <a:pPr>
              <a:buFontTx/>
              <a:buBlip>
                <a:blip r:embed="rId3"/>
              </a:buBlip>
            </a:pPr>
            <a:r>
              <a:rPr lang="es-ES" b="1" i="1" dirty="0">
                <a:solidFill>
                  <a:srgbClr val="FF0000"/>
                </a:solidFill>
              </a:rPr>
              <a:t>Luego, la cavidad vuelve a su estado de reposo expulsando el aire hacia fuera.</a:t>
            </a:r>
            <a:br>
              <a:rPr lang="es-ES" b="1" i="1" dirty="0">
                <a:solidFill>
                  <a:srgbClr val="FF0000"/>
                </a:solidFill>
              </a:rPr>
            </a:br>
            <a:endParaRPr lang="es-E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E014-222D-4B1E-B545-F682CD6CAA7A}" type="slidenum">
              <a:rPr lang="es-ES"/>
              <a:pPr/>
              <a:t>37</a:t>
            </a:fld>
            <a:endParaRPr lang="es-ES"/>
          </a:p>
        </p:txBody>
      </p:sp>
      <p:pic>
        <p:nvPicPr>
          <p:cNvPr id="11269" name="Picture 5" descr="bronqu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35500" y="1898650"/>
            <a:ext cx="4876800" cy="3921125"/>
            <a:chOff x="2784" y="480"/>
            <a:chExt cx="3072" cy="2470"/>
          </a:xfrm>
        </p:grpSpPr>
        <p:graphicFrame>
          <p:nvGraphicFramePr>
            <p:cNvPr id="4099" name="Object 5"/>
            <p:cNvGraphicFramePr>
              <a:graphicFrameLocks noChangeAspect="1"/>
            </p:cNvGraphicFramePr>
            <p:nvPr/>
          </p:nvGraphicFramePr>
          <p:xfrm>
            <a:off x="2784" y="958"/>
            <a:ext cx="2016" cy="1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2" name="Imagen de mapa de bits" r:id="rId4" imgW="4686954" imgH="4629796" progId="PBrush">
                    <p:embed/>
                  </p:oleObj>
                </mc:Choice>
                <mc:Fallback>
                  <p:oleObj name="Imagen de mapa de bits" r:id="rId4" imgW="4686954" imgH="4629796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958"/>
                          <a:ext cx="2016" cy="1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2" name="Text Box 6"/>
            <p:cNvSpPr txBox="1">
              <a:spLocks noChangeArrowheads="1"/>
            </p:cNvSpPr>
            <p:nvPr/>
          </p:nvSpPr>
          <p:spPr bwMode="auto">
            <a:xfrm>
              <a:off x="3120" y="1680"/>
              <a:ext cx="573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s-ES_tradnl" sz="1600"/>
                <a:t>Cuchillo</a:t>
              </a:r>
              <a:endParaRPr lang="es-ES" sz="1600"/>
            </a:p>
          </p:txBody>
        </p:sp>
        <p:sp>
          <p:nvSpPr>
            <p:cNvPr id="4113" name="Text Box 7"/>
            <p:cNvSpPr txBox="1">
              <a:spLocks noChangeArrowheads="1"/>
            </p:cNvSpPr>
            <p:nvPr/>
          </p:nvSpPr>
          <p:spPr bwMode="auto">
            <a:xfrm>
              <a:off x="4752" y="1864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s-ES_tradnl" sz="2000" b="1">
                  <a:solidFill>
                    <a:srgbClr val="FF0000"/>
                  </a:solidFill>
                </a:rPr>
                <a:t>Pulmón colapsado</a:t>
              </a:r>
              <a:endParaRPr lang="es-ES" sz="2000" b="1">
                <a:solidFill>
                  <a:srgbClr val="FF0000"/>
                </a:solidFill>
              </a:endParaRPr>
            </a:p>
          </p:txBody>
        </p:sp>
        <p:sp>
          <p:nvSpPr>
            <p:cNvPr id="4114" name="Text Box 8"/>
            <p:cNvSpPr txBox="1">
              <a:spLocks noChangeArrowheads="1"/>
            </p:cNvSpPr>
            <p:nvPr/>
          </p:nvSpPr>
          <p:spPr bwMode="auto">
            <a:xfrm>
              <a:off x="4800" y="2278"/>
              <a:ext cx="105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s-ES_tradnl" sz="2000"/>
                <a:t>Pleuras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es-ES_tradnl" sz="2000"/>
                <a:t>Visceral y 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es-ES_tradnl" sz="2000"/>
                <a:t>parietal</a:t>
              </a:r>
              <a:endParaRPr lang="es-ES" sz="2000"/>
            </a:p>
          </p:txBody>
        </p:sp>
        <p:sp>
          <p:nvSpPr>
            <p:cNvPr id="4115" name="Text Box 9"/>
            <p:cNvSpPr txBox="1">
              <a:spLocks noChangeArrowheads="1"/>
            </p:cNvSpPr>
            <p:nvPr/>
          </p:nvSpPr>
          <p:spPr bwMode="auto">
            <a:xfrm>
              <a:off x="3936" y="221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s-ES_tradnl" sz="2000"/>
                <a:t>Aire</a:t>
              </a:r>
              <a:endParaRPr lang="es-ES" sz="2000"/>
            </a:p>
          </p:txBody>
        </p:sp>
        <p:sp>
          <p:nvSpPr>
            <p:cNvPr id="4116" name="Text Box 10"/>
            <p:cNvSpPr txBox="1">
              <a:spLocks noChangeArrowheads="1"/>
            </p:cNvSpPr>
            <p:nvPr/>
          </p:nvSpPr>
          <p:spPr bwMode="auto">
            <a:xfrm>
              <a:off x="3696" y="480"/>
              <a:ext cx="12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s-ES_tradnl">
                  <a:solidFill>
                    <a:schemeClr val="accent2"/>
                  </a:solidFill>
                </a:rPr>
                <a:t>Neumotórax</a:t>
              </a:r>
              <a:endParaRPr lang="es-ES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47650" y="1898650"/>
            <a:ext cx="4540250" cy="4267200"/>
            <a:chOff x="156" y="1196"/>
            <a:chExt cx="2860" cy="2688"/>
          </a:xfrm>
        </p:grpSpPr>
        <p:graphicFrame>
          <p:nvGraphicFramePr>
            <p:cNvPr id="4098" name="Object 12"/>
            <p:cNvGraphicFramePr>
              <a:graphicFrameLocks noChangeAspect="1"/>
            </p:cNvGraphicFramePr>
            <p:nvPr/>
          </p:nvGraphicFramePr>
          <p:xfrm>
            <a:off x="156" y="1698"/>
            <a:ext cx="2217" cy="2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3" name="Imagen de mapa de bits" r:id="rId6" imgW="5152381" imgH="4885714" progId="PBrush">
                    <p:embed/>
                  </p:oleObj>
                </mc:Choice>
                <mc:Fallback>
                  <p:oleObj name="Imagen de mapa de bits" r:id="rId6" imgW="5152381" imgH="4885714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" y="1698"/>
                          <a:ext cx="2217" cy="21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Text Box 14"/>
            <p:cNvSpPr txBox="1">
              <a:spLocks noChangeArrowheads="1"/>
            </p:cNvSpPr>
            <p:nvPr/>
          </p:nvSpPr>
          <p:spPr bwMode="auto">
            <a:xfrm>
              <a:off x="1336" y="3634"/>
              <a:ext cx="8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_tradnl" sz="2000"/>
                <a:t>Diafragma</a:t>
              </a:r>
              <a:endParaRPr lang="es-ES" sz="2000"/>
            </a:p>
          </p:txBody>
        </p:sp>
        <p:sp>
          <p:nvSpPr>
            <p:cNvPr id="4107" name="Text Box 15"/>
            <p:cNvSpPr txBox="1">
              <a:spLocks noChangeArrowheads="1"/>
            </p:cNvSpPr>
            <p:nvPr/>
          </p:nvSpPr>
          <p:spPr bwMode="auto">
            <a:xfrm>
              <a:off x="184" y="1842"/>
              <a:ext cx="74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_tradnl" sz="2000"/>
                <a:t>Costillas</a:t>
              </a:r>
              <a:endParaRPr lang="es-ES" sz="2000"/>
            </a:p>
          </p:txBody>
        </p:sp>
        <p:sp>
          <p:nvSpPr>
            <p:cNvPr id="4108" name="Text Box 16"/>
            <p:cNvSpPr txBox="1">
              <a:spLocks noChangeArrowheads="1"/>
            </p:cNvSpPr>
            <p:nvPr/>
          </p:nvSpPr>
          <p:spPr bwMode="auto">
            <a:xfrm>
              <a:off x="1824" y="3186"/>
              <a:ext cx="105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s-ES_tradnl" sz="2000"/>
                <a:t>Pleuras visceral y parietal</a:t>
              </a:r>
              <a:endParaRPr lang="es-ES" sz="2000"/>
            </a:p>
          </p:txBody>
        </p:sp>
        <p:sp>
          <p:nvSpPr>
            <p:cNvPr id="4109" name="Text Box 17"/>
            <p:cNvSpPr txBox="1">
              <a:spLocks noChangeArrowheads="1"/>
            </p:cNvSpPr>
            <p:nvPr/>
          </p:nvSpPr>
          <p:spPr bwMode="auto">
            <a:xfrm>
              <a:off x="1960" y="2690"/>
              <a:ext cx="105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s-ES_tradnl" sz="2000"/>
                <a:t>Espacio intrapleural</a:t>
              </a:r>
              <a:endParaRPr lang="es-ES" sz="2000"/>
            </a:p>
          </p:txBody>
        </p:sp>
        <p:sp>
          <p:nvSpPr>
            <p:cNvPr id="4110" name="Rectangle 18"/>
            <p:cNvSpPr>
              <a:spLocks noChangeArrowheads="1"/>
            </p:cNvSpPr>
            <p:nvPr/>
          </p:nvSpPr>
          <p:spPr bwMode="auto">
            <a:xfrm>
              <a:off x="1912" y="2466"/>
              <a:ext cx="67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/>
            </a:p>
          </p:txBody>
        </p:sp>
        <p:sp>
          <p:nvSpPr>
            <p:cNvPr id="4111" name="Text Box 19"/>
            <p:cNvSpPr txBox="1">
              <a:spLocks noChangeArrowheads="1"/>
            </p:cNvSpPr>
            <p:nvPr/>
          </p:nvSpPr>
          <p:spPr bwMode="auto">
            <a:xfrm>
              <a:off x="952" y="1196"/>
              <a:ext cx="1392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s-ES_tradnl">
                  <a:solidFill>
                    <a:schemeClr val="accent2"/>
                  </a:solidFill>
                </a:rPr>
                <a:t>Pulmón normal</a:t>
              </a:r>
              <a:endParaRPr lang="es-ES">
                <a:solidFill>
                  <a:schemeClr val="accent2"/>
                </a:solidFill>
              </a:endParaRPr>
            </a:p>
          </p:txBody>
        </p:sp>
      </p:grpSp>
      <p:sp>
        <p:nvSpPr>
          <p:cNvPr id="4102" name="Rectangle 22"/>
          <p:cNvSpPr>
            <a:spLocks noChangeArrowheads="1"/>
          </p:cNvSpPr>
          <p:nvPr/>
        </p:nvSpPr>
        <p:spPr bwMode="auto">
          <a:xfrm>
            <a:off x="107950" y="2984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_tradnl">
                <a:solidFill>
                  <a:schemeClr val="accent2"/>
                </a:solidFill>
              </a:rPr>
              <a:t>La integridad de la pleura es esencial para mantener expandidos los pulmones y para la mecánica ventilatoria</a:t>
            </a:r>
            <a:endParaRPr lang="es-ES">
              <a:solidFill>
                <a:schemeClr val="accent2"/>
              </a:solidFill>
            </a:endParaRPr>
          </a:p>
        </p:txBody>
      </p:sp>
      <p:grpSp>
        <p:nvGrpSpPr>
          <p:cNvPr id="4103" name="Group 25"/>
          <p:cNvGrpSpPr>
            <a:grpSpLocks/>
          </p:cNvGrpSpPr>
          <p:nvPr/>
        </p:nvGrpSpPr>
        <p:grpSpPr bwMode="auto">
          <a:xfrm>
            <a:off x="2627313" y="1612900"/>
            <a:ext cx="3673475" cy="2006600"/>
            <a:chOff x="1655" y="436"/>
            <a:chExt cx="2314" cy="1264"/>
          </a:xfrm>
        </p:grpSpPr>
        <p:sp>
          <p:nvSpPr>
            <p:cNvPr id="4104" name="Text Box 13"/>
            <p:cNvSpPr txBox="1">
              <a:spLocks noChangeArrowheads="1"/>
            </p:cNvSpPr>
            <p:nvPr/>
          </p:nvSpPr>
          <p:spPr bwMode="auto">
            <a:xfrm>
              <a:off x="1655" y="1450"/>
              <a:ext cx="11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 sz="2000">
                <a:solidFill>
                  <a:srgbClr val="FF0000"/>
                </a:solidFill>
              </a:endParaRPr>
            </a:p>
          </p:txBody>
        </p:sp>
        <p:sp>
          <p:nvSpPr>
            <p:cNvPr id="4105" name="Text Box 23"/>
            <p:cNvSpPr txBox="1">
              <a:spLocks noChangeArrowheads="1"/>
            </p:cNvSpPr>
            <p:nvPr/>
          </p:nvSpPr>
          <p:spPr bwMode="auto">
            <a:xfrm>
              <a:off x="1973" y="436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s-ES" sz="18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ChangeArrowheads="1"/>
          </p:cNvSpPr>
          <p:nvPr/>
        </p:nvSpPr>
        <p:spPr bwMode="auto">
          <a:xfrm>
            <a:off x="34925" y="-100013"/>
            <a:ext cx="91440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sz="2800">
                <a:solidFill>
                  <a:schemeClr val="accent2"/>
                </a:solidFill>
              </a:rPr>
              <a:t>¿Cómo entra y sale el aire de los pulmones?</a:t>
            </a:r>
          </a:p>
        </p:txBody>
      </p:sp>
      <p:grpSp>
        <p:nvGrpSpPr>
          <p:cNvPr id="20483" name="Group 27"/>
          <p:cNvGrpSpPr>
            <a:grpSpLocks/>
          </p:cNvGrpSpPr>
          <p:nvPr/>
        </p:nvGrpSpPr>
        <p:grpSpPr bwMode="auto">
          <a:xfrm>
            <a:off x="280988" y="454025"/>
            <a:ext cx="7926387" cy="5422900"/>
            <a:chOff x="518" y="286"/>
            <a:chExt cx="4993" cy="3416"/>
          </a:xfrm>
        </p:grpSpPr>
        <p:sp>
          <p:nvSpPr>
            <p:cNvPr id="20507" name="Text Box 5"/>
            <p:cNvSpPr txBox="1">
              <a:spLocks noChangeArrowheads="1"/>
            </p:cNvSpPr>
            <p:nvPr/>
          </p:nvSpPr>
          <p:spPr bwMode="auto">
            <a:xfrm>
              <a:off x="518" y="286"/>
              <a:ext cx="1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 sz="1800"/>
            </a:p>
          </p:txBody>
        </p:sp>
        <p:sp>
          <p:nvSpPr>
            <p:cNvPr id="20508" name="Text Box 6"/>
            <p:cNvSpPr txBox="1">
              <a:spLocks noChangeArrowheads="1"/>
            </p:cNvSpPr>
            <p:nvPr/>
          </p:nvSpPr>
          <p:spPr bwMode="auto">
            <a:xfrm>
              <a:off x="3061" y="295"/>
              <a:ext cx="1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 sz="1800"/>
            </a:p>
          </p:txBody>
        </p:sp>
        <p:sp>
          <p:nvSpPr>
            <p:cNvPr id="20509" name="Text Box 17"/>
            <p:cNvSpPr txBox="1">
              <a:spLocks noChangeArrowheads="1"/>
            </p:cNvSpPr>
            <p:nvPr/>
          </p:nvSpPr>
          <p:spPr bwMode="auto">
            <a:xfrm>
              <a:off x="1519" y="2387"/>
              <a:ext cx="1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 sz="1800"/>
            </a:p>
          </p:txBody>
        </p:sp>
        <p:sp>
          <p:nvSpPr>
            <p:cNvPr id="20510" name="Rectangle 18"/>
            <p:cNvSpPr>
              <a:spLocks noChangeArrowheads="1"/>
            </p:cNvSpPr>
            <p:nvPr/>
          </p:nvSpPr>
          <p:spPr bwMode="auto">
            <a:xfrm>
              <a:off x="2608" y="1389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/>
            </a:p>
          </p:txBody>
        </p:sp>
        <p:sp>
          <p:nvSpPr>
            <p:cNvPr id="20511" name="Rectangle 20"/>
            <p:cNvSpPr>
              <a:spLocks noChangeArrowheads="1"/>
            </p:cNvSpPr>
            <p:nvPr/>
          </p:nvSpPr>
          <p:spPr bwMode="auto">
            <a:xfrm>
              <a:off x="3560" y="3294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/>
            </a:p>
          </p:txBody>
        </p:sp>
        <p:sp>
          <p:nvSpPr>
            <p:cNvPr id="20512" name="Rectangle 25"/>
            <p:cNvSpPr>
              <a:spLocks noChangeArrowheads="1"/>
            </p:cNvSpPr>
            <p:nvPr/>
          </p:nvSpPr>
          <p:spPr bwMode="auto">
            <a:xfrm>
              <a:off x="4604" y="1389"/>
              <a:ext cx="907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767013" y="4005263"/>
            <a:ext cx="6376987" cy="2751137"/>
            <a:chOff x="1743" y="2523"/>
            <a:chExt cx="4017" cy="1733"/>
          </a:xfrm>
        </p:grpSpPr>
        <p:sp>
          <p:nvSpPr>
            <p:cNvPr id="20503" name="Text Box 12"/>
            <p:cNvSpPr txBox="1">
              <a:spLocks noChangeArrowheads="1"/>
            </p:cNvSpPr>
            <p:nvPr/>
          </p:nvSpPr>
          <p:spPr bwMode="auto">
            <a:xfrm>
              <a:off x="1837" y="4016"/>
              <a:ext cx="13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" sz="1800" b="1">
                  <a:solidFill>
                    <a:schemeClr val="accent2"/>
                  </a:solidFill>
                </a:rPr>
                <a:t>2.ESPIRACION</a:t>
              </a:r>
            </a:p>
          </p:txBody>
        </p:sp>
        <p:grpSp>
          <p:nvGrpSpPr>
            <p:cNvPr id="20504" name="Group 72"/>
            <p:cNvGrpSpPr>
              <a:grpSpLocks/>
            </p:cNvGrpSpPr>
            <p:nvPr/>
          </p:nvGrpSpPr>
          <p:grpSpPr bwMode="auto">
            <a:xfrm>
              <a:off x="1743" y="2523"/>
              <a:ext cx="4017" cy="1733"/>
              <a:chOff x="1743" y="2523"/>
              <a:chExt cx="4017" cy="1733"/>
            </a:xfrm>
          </p:grpSpPr>
          <p:sp>
            <p:nvSpPr>
              <p:cNvPr id="20505" name="Rectangle 46"/>
              <p:cNvSpPr>
                <a:spLocks noChangeArrowheads="1"/>
              </p:cNvSpPr>
              <p:nvPr/>
            </p:nvSpPr>
            <p:spPr bwMode="auto">
              <a:xfrm>
                <a:off x="3152" y="3929"/>
                <a:ext cx="260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s-ES" sz="2800">
                    <a:solidFill>
                      <a:srgbClr val="FF0000"/>
                    </a:solidFill>
                  </a:rPr>
                  <a:t>P</a:t>
                </a:r>
                <a:r>
                  <a:rPr lang="es-ES" sz="2800" baseline="-25000">
                    <a:solidFill>
                      <a:srgbClr val="FF0000"/>
                    </a:solidFill>
                  </a:rPr>
                  <a:t>alveolar</a:t>
                </a:r>
                <a:r>
                  <a:rPr lang="es-ES" sz="2800">
                    <a:solidFill>
                      <a:srgbClr val="FF0000"/>
                    </a:solidFill>
                  </a:rPr>
                  <a:t> </a:t>
                </a:r>
                <a:r>
                  <a:rPr lang="es-ES" sz="1800" b="1">
                    <a:solidFill>
                      <a:srgbClr val="FF0000"/>
                    </a:solidFill>
                  </a:rPr>
                  <a:t>mayor que</a:t>
                </a:r>
                <a:r>
                  <a:rPr lang="es-ES" sz="2800">
                    <a:solidFill>
                      <a:srgbClr val="FF0000"/>
                    </a:solidFill>
                  </a:rPr>
                  <a:t> P</a:t>
                </a:r>
                <a:r>
                  <a:rPr lang="es-ES" sz="2800" baseline="-25000">
                    <a:solidFill>
                      <a:srgbClr val="FF0000"/>
                    </a:solidFill>
                  </a:rPr>
                  <a:t>atmosférica</a:t>
                </a:r>
              </a:p>
            </p:txBody>
          </p:sp>
          <p:pic>
            <p:nvPicPr>
              <p:cNvPr id="20506" name="Picture 5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3" y="2523"/>
                <a:ext cx="150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485" name="Rectangle 59"/>
          <p:cNvSpPr>
            <a:spLocks noChangeArrowheads="1"/>
          </p:cNvSpPr>
          <p:nvPr/>
        </p:nvSpPr>
        <p:spPr bwMode="auto">
          <a:xfrm>
            <a:off x="5076825" y="5300663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ES" sz="1400">
              <a:solidFill>
                <a:schemeClr val="accent2"/>
              </a:solidFill>
            </a:endParaRPr>
          </a:p>
        </p:txBody>
      </p:sp>
      <p:sp>
        <p:nvSpPr>
          <p:cNvPr id="35901" name="Freeform 61"/>
          <p:cNvSpPr>
            <a:spLocks/>
          </p:cNvSpPr>
          <p:nvPr/>
        </p:nvSpPr>
        <p:spPr bwMode="auto">
          <a:xfrm>
            <a:off x="3806825" y="3787775"/>
            <a:ext cx="276225" cy="1200150"/>
          </a:xfrm>
          <a:custGeom>
            <a:avLst/>
            <a:gdLst>
              <a:gd name="T0" fmla="*/ 106 w 174"/>
              <a:gd name="T1" fmla="*/ 756 h 756"/>
              <a:gd name="T2" fmla="*/ 151 w 174"/>
              <a:gd name="T3" fmla="*/ 484 h 756"/>
              <a:gd name="T4" fmla="*/ 151 w 174"/>
              <a:gd name="T5" fmla="*/ 257 h 756"/>
              <a:gd name="T6" fmla="*/ 15 w 174"/>
              <a:gd name="T7" fmla="*/ 30 h 756"/>
              <a:gd name="T8" fmla="*/ 60 w 174"/>
              <a:gd name="T9" fmla="*/ 76 h 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756"/>
              <a:gd name="T17" fmla="*/ 174 w 174"/>
              <a:gd name="T18" fmla="*/ 756 h 7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756">
                <a:moveTo>
                  <a:pt x="106" y="756"/>
                </a:moveTo>
                <a:cubicBezTo>
                  <a:pt x="125" y="661"/>
                  <a:pt x="144" y="567"/>
                  <a:pt x="151" y="484"/>
                </a:cubicBezTo>
                <a:cubicBezTo>
                  <a:pt x="158" y="401"/>
                  <a:pt x="174" y="333"/>
                  <a:pt x="151" y="257"/>
                </a:cubicBezTo>
                <a:cubicBezTo>
                  <a:pt x="128" y="181"/>
                  <a:pt x="30" y="60"/>
                  <a:pt x="15" y="30"/>
                </a:cubicBezTo>
                <a:cubicBezTo>
                  <a:pt x="0" y="0"/>
                  <a:pt x="30" y="38"/>
                  <a:pt x="60" y="76"/>
                </a:cubicBezTo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ES"/>
          </a:p>
        </p:txBody>
      </p:sp>
      <p:grpSp>
        <p:nvGrpSpPr>
          <p:cNvPr id="20487" name="Group 71"/>
          <p:cNvGrpSpPr>
            <a:grpSpLocks/>
          </p:cNvGrpSpPr>
          <p:nvPr/>
        </p:nvGrpSpPr>
        <p:grpSpPr bwMode="auto">
          <a:xfrm>
            <a:off x="0" y="620713"/>
            <a:ext cx="4643438" cy="3243262"/>
            <a:chOff x="0" y="482"/>
            <a:chExt cx="2925" cy="2043"/>
          </a:xfrm>
        </p:grpSpPr>
        <p:sp>
          <p:nvSpPr>
            <p:cNvPr id="20494" name="Rectangle 66"/>
            <p:cNvSpPr>
              <a:spLocks noChangeArrowheads="1"/>
            </p:cNvSpPr>
            <p:nvPr/>
          </p:nvSpPr>
          <p:spPr bwMode="auto">
            <a:xfrm>
              <a:off x="0" y="2160"/>
              <a:ext cx="28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" sz="2800">
                  <a:solidFill>
                    <a:srgbClr val="FF0000"/>
                  </a:solidFill>
                </a:rPr>
                <a:t>P</a:t>
              </a:r>
              <a:r>
                <a:rPr lang="es-ES" sz="2800" baseline="-25000">
                  <a:solidFill>
                    <a:srgbClr val="FF0000"/>
                  </a:solidFill>
                </a:rPr>
                <a:t>alveolar</a:t>
              </a:r>
              <a:r>
                <a:rPr lang="es-ES" sz="3200">
                  <a:solidFill>
                    <a:srgbClr val="FF0000"/>
                  </a:solidFill>
                </a:rPr>
                <a:t> </a:t>
              </a:r>
              <a:r>
                <a:rPr lang="es-ES" sz="1800" b="1">
                  <a:solidFill>
                    <a:srgbClr val="FF0000"/>
                  </a:solidFill>
                </a:rPr>
                <a:t>igual que</a:t>
              </a:r>
              <a:r>
                <a:rPr lang="es-ES" sz="2800">
                  <a:solidFill>
                    <a:srgbClr val="FF0000"/>
                  </a:solidFill>
                </a:rPr>
                <a:t> P</a:t>
              </a:r>
              <a:r>
                <a:rPr lang="es-ES" sz="2800" baseline="-25000">
                  <a:solidFill>
                    <a:srgbClr val="FF0000"/>
                  </a:solidFill>
                </a:rPr>
                <a:t>atmosférica</a:t>
              </a:r>
            </a:p>
          </p:txBody>
        </p:sp>
        <p:grpSp>
          <p:nvGrpSpPr>
            <p:cNvPr id="20495" name="Group 68"/>
            <p:cNvGrpSpPr>
              <a:grpSpLocks/>
            </p:cNvGrpSpPr>
            <p:nvPr/>
          </p:nvGrpSpPr>
          <p:grpSpPr bwMode="auto">
            <a:xfrm>
              <a:off x="249" y="482"/>
              <a:ext cx="2676" cy="1737"/>
              <a:chOff x="249" y="482"/>
              <a:chExt cx="2676" cy="1737"/>
            </a:xfrm>
          </p:grpSpPr>
          <p:sp>
            <p:nvSpPr>
              <p:cNvPr id="20496" name="Rectangle 39"/>
              <p:cNvSpPr>
                <a:spLocks noChangeArrowheads="1"/>
              </p:cNvSpPr>
              <p:nvPr/>
            </p:nvSpPr>
            <p:spPr bwMode="auto">
              <a:xfrm>
                <a:off x="258" y="1979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20497" name="Text Box 9"/>
              <p:cNvSpPr txBox="1">
                <a:spLocks noChangeArrowheads="1"/>
              </p:cNvSpPr>
              <p:nvPr/>
            </p:nvSpPr>
            <p:spPr bwMode="auto">
              <a:xfrm>
                <a:off x="564" y="1979"/>
                <a:ext cx="120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s-ES" sz="1800" b="1">
                    <a:solidFill>
                      <a:schemeClr val="accent2"/>
                    </a:solidFill>
                  </a:rPr>
                  <a:t>1. REPOSO</a:t>
                </a:r>
              </a:p>
            </p:txBody>
          </p:sp>
          <p:pic>
            <p:nvPicPr>
              <p:cNvPr id="20498" name="Picture 4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482"/>
                <a:ext cx="2416" cy="1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9" name="Text Box 7"/>
              <p:cNvSpPr txBox="1">
                <a:spLocks noChangeArrowheads="1"/>
              </p:cNvSpPr>
              <p:nvPr/>
            </p:nvSpPr>
            <p:spPr bwMode="auto">
              <a:xfrm>
                <a:off x="1929" y="775"/>
                <a:ext cx="94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ES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500" name="Text Box 48"/>
              <p:cNvSpPr txBox="1">
                <a:spLocks noChangeArrowheads="1"/>
              </p:cNvSpPr>
              <p:nvPr/>
            </p:nvSpPr>
            <p:spPr bwMode="auto">
              <a:xfrm>
                <a:off x="1981" y="1434"/>
                <a:ext cx="9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ES" sz="1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501" name="Rectangle 63"/>
              <p:cNvSpPr>
                <a:spLocks noChangeArrowheads="1"/>
              </p:cNvSpPr>
              <p:nvPr/>
            </p:nvSpPr>
            <p:spPr bwMode="auto">
              <a:xfrm>
                <a:off x="1973" y="1621"/>
                <a:ext cx="941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ES" sz="1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502" name="Rectangle 67"/>
              <p:cNvSpPr>
                <a:spLocks noChangeArrowheads="1"/>
              </p:cNvSpPr>
              <p:nvPr/>
            </p:nvSpPr>
            <p:spPr bwMode="auto">
              <a:xfrm>
                <a:off x="1973" y="754"/>
                <a:ext cx="816" cy="10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786313" y="765175"/>
            <a:ext cx="4970462" cy="3171825"/>
            <a:chOff x="2789" y="482"/>
            <a:chExt cx="2813" cy="1998"/>
          </a:xfrm>
        </p:grpSpPr>
        <p:sp>
          <p:nvSpPr>
            <p:cNvPr id="20490" name="Rectangle 44"/>
            <p:cNvSpPr>
              <a:spLocks noChangeArrowheads="1"/>
            </p:cNvSpPr>
            <p:nvPr/>
          </p:nvSpPr>
          <p:spPr bwMode="auto">
            <a:xfrm>
              <a:off x="2789" y="2115"/>
              <a:ext cx="28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" sz="2800">
                  <a:solidFill>
                    <a:srgbClr val="FF0000"/>
                  </a:solidFill>
                </a:rPr>
                <a:t>P</a:t>
              </a:r>
              <a:r>
                <a:rPr lang="es-ES" sz="2800" baseline="-25000">
                  <a:solidFill>
                    <a:srgbClr val="FF0000"/>
                  </a:solidFill>
                </a:rPr>
                <a:t>alveolar</a:t>
              </a:r>
              <a:r>
                <a:rPr lang="es-ES" sz="3200">
                  <a:solidFill>
                    <a:srgbClr val="FF0000"/>
                  </a:solidFill>
                </a:rPr>
                <a:t> </a:t>
              </a:r>
              <a:r>
                <a:rPr lang="es-ES" sz="1800" b="1">
                  <a:solidFill>
                    <a:srgbClr val="FF0000"/>
                  </a:solidFill>
                </a:rPr>
                <a:t>menor que</a:t>
              </a:r>
              <a:r>
                <a:rPr lang="es-ES" sz="2800">
                  <a:solidFill>
                    <a:srgbClr val="FF0000"/>
                  </a:solidFill>
                </a:rPr>
                <a:t> P</a:t>
              </a:r>
              <a:r>
                <a:rPr lang="es-ES" sz="2800" baseline="-25000">
                  <a:solidFill>
                    <a:srgbClr val="FF0000"/>
                  </a:solidFill>
                </a:rPr>
                <a:t>atmosférica</a:t>
              </a:r>
            </a:p>
          </p:txBody>
        </p:sp>
        <p:pic>
          <p:nvPicPr>
            <p:cNvPr id="20491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482"/>
              <a:ext cx="2222" cy="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3153" y="1932"/>
              <a:ext cx="13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s-ES" sz="1800" b="1">
                  <a:solidFill>
                    <a:schemeClr val="accent2"/>
                  </a:solidFill>
                </a:rPr>
                <a:t>2.INSPIRACION</a:t>
              </a:r>
            </a:p>
          </p:txBody>
        </p:sp>
        <p:sp>
          <p:nvSpPr>
            <p:cNvPr id="20493" name="Rectangle 69"/>
            <p:cNvSpPr>
              <a:spLocks noChangeArrowheads="1"/>
            </p:cNvSpPr>
            <p:nvPr/>
          </p:nvSpPr>
          <p:spPr bwMode="auto">
            <a:xfrm>
              <a:off x="4558" y="754"/>
              <a:ext cx="862" cy="10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s-ES"/>
            </a:p>
          </p:txBody>
        </p:sp>
      </p:grpSp>
      <p:sp>
        <p:nvSpPr>
          <p:cNvPr id="35894" name="Freeform 54"/>
          <p:cNvSpPr>
            <a:spLocks/>
          </p:cNvSpPr>
          <p:nvPr/>
        </p:nvSpPr>
        <p:spPr bwMode="auto">
          <a:xfrm>
            <a:off x="6205538" y="692150"/>
            <a:ext cx="166687" cy="1019175"/>
          </a:xfrm>
          <a:custGeom>
            <a:avLst/>
            <a:gdLst>
              <a:gd name="T0" fmla="*/ 0 w 105"/>
              <a:gd name="T1" fmla="*/ 0 h 642"/>
              <a:gd name="T2" fmla="*/ 90 w 105"/>
              <a:gd name="T3" fmla="*/ 90 h 642"/>
              <a:gd name="T4" fmla="*/ 90 w 105"/>
              <a:gd name="T5" fmla="*/ 181 h 642"/>
              <a:gd name="T6" fmla="*/ 90 w 105"/>
              <a:gd name="T7" fmla="*/ 317 h 642"/>
              <a:gd name="T8" fmla="*/ 90 w 105"/>
              <a:gd name="T9" fmla="*/ 589 h 642"/>
              <a:gd name="T10" fmla="*/ 90 w 105"/>
              <a:gd name="T11" fmla="*/ 635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642"/>
              <a:gd name="T20" fmla="*/ 105 w 105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642">
                <a:moveTo>
                  <a:pt x="0" y="0"/>
                </a:moveTo>
                <a:cubicBezTo>
                  <a:pt x="37" y="30"/>
                  <a:pt x="75" y="60"/>
                  <a:pt x="90" y="90"/>
                </a:cubicBezTo>
                <a:cubicBezTo>
                  <a:pt x="105" y="120"/>
                  <a:pt x="90" y="143"/>
                  <a:pt x="90" y="181"/>
                </a:cubicBezTo>
                <a:cubicBezTo>
                  <a:pt x="90" y="219"/>
                  <a:pt x="90" y="249"/>
                  <a:pt x="90" y="317"/>
                </a:cubicBezTo>
                <a:cubicBezTo>
                  <a:pt x="90" y="385"/>
                  <a:pt x="90" y="536"/>
                  <a:pt x="90" y="589"/>
                </a:cubicBezTo>
                <a:cubicBezTo>
                  <a:pt x="90" y="642"/>
                  <a:pt x="90" y="638"/>
                  <a:pt x="90" y="635"/>
                </a:cubicBezTo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5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1" grpId="0" animBg="1"/>
      <p:bldP spid="358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042988" y="620713"/>
          <a:ext cx="4276725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Imagen de mapa de bits" r:id="rId4" imgW="3858164" imgH="4676190" progId="PBrush">
                  <p:embed/>
                </p:oleObj>
              </mc:Choice>
              <mc:Fallback>
                <p:oleObj name="Imagen de mapa de bits" r:id="rId4" imgW="3858164" imgH="46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620713"/>
                        <a:ext cx="4276725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sz="2800" b="1">
                <a:solidFill>
                  <a:schemeClr val="accent2"/>
                </a:solidFill>
              </a:rPr>
              <a:t>Vías respiratorias</a:t>
            </a:r>
          </a:p>
        </p:txBody>
      </p:sp>
      <p:sp>
        <p:nvSpPr>
          <p:cNvPr id="1028" name="AutoShape 13"/>
          <p:cNvSpPr>
            <a:spLocks noChangeArrowheads="1"/>
          </p:cNvSpPr>
          <p:nvPr/>
        </p:nvSpPr>
        <p:spPr bwMode="auto">
          <a:xfrm>
            <a:off x="3059113" y="5399088"/>
            <a:ext cx="2159000" cy="431800"/>
          </a:xfrm>
          <a:custGeom>
            <a:avLst/>
            <a:gdLst>
              <a:gd name="T0" fmla="*/ 1619250 w 21600"/>
              <a:gd name="T1" fmla="*/ 0 h 21600"/>
              <a:gd name="T2" fmla="*/ 0 w 21600"/>
              <a:gd name="T3" fmla="*/ 215900 h 21600"/>
              <a:gd name="T4" fmla="*/ 1619250 w 21600"/>
              <a:gd name="T5" fmla="*/ 431800 h 21600"/>
              <a:gd name="T6" fmla="*/ 2159000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ES"/>
          </a:p>
        </p:txBody>
      </p:sp>
      <p:pic>
        <p:nvPicPr>
          <p:cNvPr id="102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311525"/>
            <a:ext cx="30972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0"/>
          <p:cNvSpPr>
            <a:spLocks noChangeArrowheads="1"/>
          </p:cNvSpPr>
          <p:nvPr/>
        </p:nvSpPr>
        <p:spPr bwMode="auto">
          <a:xfrm rot="-5400000">
            <a:off x="-714375" y="2486025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FF0000"/>
                </a:solidFill>
              </a:rPr>
              <a:t>Zona de conducción</a:t>
            </a:r>
          </a:p>
        </p:txBody>
      </p:sp>
      <p:sp>
        <p:nvSpPr>
          <p:cNvPr id="1031" name="AutoShape 22"/>
          <p:cNvSpPr>
            <a:spLocks/>
          </p:cNvSpPr>
          <p:nvPr/>
        </p:nvSpPr>
        <p:spPr bwMode="auto">
          <a:xfrm>
            <a:off x="969963" y="693738"/>
            <a:ext cx="503237" cy="4464050"/>
          </a:xfrm>
          <a:prstGeom prst="leftBrace">
            <a:avLst>
              <a:gd name="adj1" fmla="val 739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032" name="AutoShape 23"/>
          <p:cNvSpPr>
            <a:spLocks/>
          </p:cNvSpPr>
          <p:nvPr/>
        </p:nvSpPr>
        <p:spPr bwMode="auto">
          <a:xfrm>
            <a:off x="1330325" y="5157788"/>
            <a:ext cx="71438" cy="647700"/>
          </a:xfrm>
          <a:prstGeom prst="leftBrace">
            <a:avLst>
              <a:gd name="adj1" fmla="val 755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033" name="Rectangle 24"/>
          <p:cNvSpPr>
            <a:spLocks noChangeArrowheads="1"/>
          </p:cNvSpPr>
          <p:nvPr/>
        </p:nvSpPr>
        <p:spPr bwMode="auto">
          <a:xfrm rot="-5400000">
            <a:off x="201612" y="5386388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FF0000"/>
                </a:solidFill>
              </a:rPr>
              <a:t>Z.Resp</a:t>
            </a:r>
          </a:p>
        </p:txBody>
      </p:sp>
    </p:spTree>
    <p:extLst>
      <p:ext uri="{BB962C8B-B14F-4D97-AF65-F5344CB8AC3E}">
        <p14:creationId xmlns:p14="http://schemas.microsoft.com/office/powerpoint/2010/main" val="19214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sz="2800">
                <a:solidFill>
                  <a:schemeClr val="accent2"/>
                </a:solidFill>
              </a:rPr>
              <a:t>Definiciones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225425" y="5300663"/>
            <a:ext cx="8697913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b="1">
                <a:solidFill>
                  <a:srgbClr val="FF0000"/>
                </a:solidFill>
              </a:rPr>
              <a:t>Ventilación pulmonar minuto (litros/minuto)</a:t>
            </a:r>
            <a:r>
              <a:rPr lang="es-ES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es-ES">
                <a:solidFill>
                  <a:srgbClr val="FF0000"/>
                </a:solidFill>
              </a:rPr>
              <a:t>Volumen x Frecuencia Respiratoria</a:t>
            </a:r>
          </a:p>
          <a:p>
            <a:pPr algn="ctr" eaLnBrk="1" hangingPunct="1"/>
            <a:r>
              <a:rPr lang="es-ES">
                <a:solidFill>
                  <a:srgbClr val="FF0000"/>
                </a:solidFill>
              </a:rPr>
              <a:t>0.5 l/respiración x 12 respiraciones/minuto= 6 litros/minuto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17650" y="620713"/>
            <a:ext cx="5942013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b="1"/>
              <a:t>Ventilación pulmonar</a:t>
            </a:r>
            <a:endParaRPr lang="es-ES"/>
          </a:p>
          <a:p>
            <a:pPr algn="ctr" eaLnBrk="1" hangingPunct="1"/>
            <a:r>
              <a:rPr lang="es-ES"/>
              <a:t>volumen de aire que mueven los pulmones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79388" y="2133600"/>
            <a:ext cx="8569325" cy="11969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b="1"/>
              <a:t>Volumen de entrada (litros/respiración)</a:t>
            </a:r>
            <a:endParaRPr lang="es-ES"/>
          </a:p>
          <a:p>
            <a:pPr algn="ctr" eaLnBrk="1" hangingPunct="1"/>
            <a:r>
              <a:rPr lang="es-ES"/>
              <a:t>Volumen de aire que intercambiamos en una respiración </a:t>
            </a:r>
          </a:p>
          <a:p>
            <a:pPr algn="ctr" eaLnBrk="1" hangingPunct="1"/>
            <a:r>
              <a:rPr lang="es-ES"/>
              <a:t>(no forzada, volumen corriente</a:t>
            </a:r>
            <a:r>
              <a:rPr lang="en-US"/>
              <a:t>~</a:t>
            </a:r>
            <a:r>
              <a:rPr lang="es-ES"/>
              <a:t>0.5 l en reposo)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758825" y="3892550"/>
            <a:ext cx="7586663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ES" b="1"/>
              <a:t>Frecuencia respiratoria (respiraciones/minuto)</a:t>
            </a:r>
            <a:endParaRPr lang="es-ES"/>
          </a:p>
          <a:p>
            <a:pPr algn="ctr" eaLnBrk="1" hangingPunct="1"/>
            <a:r>
              <a:rPr lang="es-ES"/>
              <a:t>Número de respiraciones por minuto (</a:t>
            </a:r>
            <a:r>
              <a:rPr lang="en-US"/>
              <a:t>~</a:t>
            </a:r>
            <a:r>
              <a:rPr lang="es-ES"/>
              <a:t>12 en reposo)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523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sz="2000" b="1">
                <a:solidFill>
                  <a:srgbClr val="FF0000"/>
                </a:solidFill>
              </a:rPr>
              <a:t>Ventilación pulmonar= volumen de entrada x frecuencia respiratoria</a:t>
            </a:r>
          </a:p>
        </p:txBody>
      </p:sp>
    </p:spTree>
    <p:extLst>
      <p:ext uri="{BB962C8B-B14F-4D97-AF65-F5344CB8AC3E}">
        <p14:creationId xmlns:p14="http://schemas.microsoft.com/office/powerpoint/2010/main" val="379905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nimBg="1"/>
      <p:bldP spid="161797" grpId="0" animBg="1"/>
      <p:bldP spid="1617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 Respiratorio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AR" dirty="0" smtClean="0"/>
          </a:p>
        </p:txBody>
      </p:sp>
      <p:pic>
        <p:nvPicPr>
          <p:cNvPr id="29701" name="Picture 5" descr="tráqu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413"/>
            <a:ext cx="7364570" cy="532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7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pPr eaLnBrk="1" hangingPunct="1"/>
            <a:r>
              <a:rPr lang="es-ES" altLang="es-AR" sz="4000" u="sng" smtClean="0"/>
              <a:t>Sistema Respiratorio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68313" y="908050"/>
            <a:ext cx="4038600" cy="2185988"/>
          </a:xfrm>
        </p:spPr>
        <p:txBody>
          <a:bodyPr/>
          <a:lstStyle/>
          <a:p>
            <a:pPr eaLnBrk="1" hangingPunct="1"/>
            <a:r>
              <a:rPr lang="es-ES" altLang="es-AR" sz="2000" smtClean="0"/>
              <a:t>Es el responsable de aportar oxígeno a la sangre y expulsar los gases de desecho, de los que el dióxido de carbono es el principal constituyente del cuerpo.   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s-AR" altLang="es-AR" sz="2400" smtClean="0"/>
          </a:p>
        </p:txBody>
      </p:sp>
      <p:sp>
        <p:nvSpPr>
          <p:cNvPr id="11269" name="Rectangle 6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pPr eaLnBrk="1" hangingPunct="1"/>
            <a:endParaRPr lang="es-AR" altLang="es-AR" sz="2800" smtClean="0"/>
          </a:p>
        </p:txBody>
      </p:sp>
      <p:pic>
        <p:nvPicPr>
          <p:cNvPr id="14344" name="Picture 8" descr="respiratorio4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45005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AutoShape 10" descr="41-9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8" name="Picture 12" descr="41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4572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6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F3B-5BF2-4042-A6EE-A2C717B233AE}" type="slidenum">
              <a:rPr lang="es-ES"/>
              <a:pPr/>
              <a:t>7</a:t>
            </a:fld>
            <a:endParaRPr lang="es-ES"/>
          </a:p>
        </p:txBody>
      </p:sp>
      <p:pic>
        <p:nvPicPr>
          <p:cNvPr id="2053" name="Picture 5" descr="orga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3488"/>
            <a:ext cx="9144000" cy="765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730E-BCBE-4D3B-A1D4-EE1504DABBD5}" type="slidenum">
              <a:rPr lang="es-ES"/>
              <a:pPr/>
              <a:t>8</a:t>
            </a:fld>
            <a:endParaRPr lang="es-ES"/>
          </a:p>
        </p:txBody>
      </p:sp>
      <p:pic>
        <p:nvPicPr>
          <p:cNvPr id="38918" name="Picture 6" descr="nar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92725" cy="5341938"/>
          </a:xfrm>
          <a:prstGeom prst="rect">
            <a:avLst/>
          </a:prstGeom>
          <a:noFill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5876925"/>
            <a:ext cx="8893175" cy="830997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El aire se inhala por la </a:t>
            </a:r>
            <a:r>
              <a:rPr lang="es-ES" sz="2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nariz</a:t>
            </a:r>
            <a:r>
              <a:rPr lang="es-E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donde se </a:t>
            </a:r>
            <a:r>
              <a:rPr lang="es-E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calienta,purifica</a:t>
            </a:r>
            <a:r>
              <a:rPr lang="es-E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y humedece. Luego, pasa a la faringe.</a:t>
            </a:r>
          </a:p>
        </p:txBody>
      </p:sp>
      <p:sp>
        <p:nvSpPr>
          <p:cNvPr id="38916" name="AutoShape 4"/>
          <p:cNvSpPr>
            <a:spLocks noGrp="1" noChangeArrowheads="1"/>
          </p:cNvSpPr>
          <p:nvPr>
            <p:ph type="title"/>
          </p:nvPr>
        </p:nvSpPr>
        <p:spPr>
          <a:xfrm>
            <a:off x="4140200" y="0"/>
            <a:ext cx="5003800" cy="1143000"/>
          </a:xfrm>
          <a:prstGeom prst="bevel">
            <a:avLst>
              <a:gd name="adj" fmla="val 12500"/>
            </a:avLst>
          </a:prstGeom>
          <a:solidFill>
            <a:srgbClr val="FF9966"/>
          </a:solidFill>
          <a:ln/>
        </p:spPr>
        <p:txBody>
          <a:bodyPr/>
          <a:lstStyle/>
          <a:p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melia BT" pitchFamily="82" charset="0"/>
              </a:rPr>
              <a:t>Vías altas: Boca, faringe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435600" y="1196975"/>
            <a:ext cx="37084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continuación de las fosas nasales nos encontramos con la faringe, que tiene la característica de ser un segmento común al sistema respiratorio y al sistema digestivo.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extiende desde la base del cráneo hasta la sexta vértebra cervical.</a:t>
            </a:r>
            <a:r>
              <a:rPr lang="es-ES"/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13 centímetros de largo, se divide en tres partes: porción nasal o rinofaringe; porción bucal u orofaringe; y porción laríngea o laringofaringe</a:t>
            </a:r>
            <a:r>
              <a:rPr lang="es-E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</a:pPr>
            <a:endParaRPr lang="es-ES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78-B0FC-481D-8F31-98B760CC3CB3}" type="slidenum">
              <a:rPr lang="es-ES"/>
              <a:pPr/>
              <a:t>9</a:t>
            </a:fld>
            <a:endParaRPr lang="es-ES"/>
          </a:p>
        </p:txBody>
      </p:sp>
      <p:pic>
        <p:nvPicPr>
          <p:cNvPr id="24581" name="Picture 5" descr="lari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5076825" cy="4083050"/>
          </a:xfrm>
          <a:prstGeom prst="rect">
            <a:avLst/>
          </a:prstGeom>
          <a:noFill/>
        </p:spPr>
      </p:pic>
      <p:sp>
        <p:nvSpPr>
          <p:cNvPr id="24582" name="AutoShap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706437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/>
          <a:effectLst>
            <a:prstShdw prst="shdw18" dist="17961" dir="135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r>
              <a:rPr lang="es-ES" sz="4000">
                <a:solidFill>
                  <a:schemeClr val="bg1"/>
                </a:solidFill>
                <a:latin typeface="AlgerianD" pitchFamily="82" charset="0"/>
              </a:rPr>
              <a:t>La Laringe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5876925"/>
            <a:ext cx="889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</a:t>
            </a: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laringe</a:t>
            </a: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es el órgano donde se produce la voz, contiene las cuerdas vocales y una especie de tapón llamado epiglotis para que los alimentos no pasen por las vías respiratorias.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364163" y="692150"/>
            <a:ext cx="377983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laringe es un órgano móvil, ya que se mueve con la fonación, la voz y la deglución</a:t>
            </a: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Durante la deglución adquiere mayor movilidad. 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epiglotis, al dejar de respirar por unos segundos, evita la penetración de los alimentos en la tráquea.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1406</Words>
  <Application>Microsoft Office PowerPoint</Application>
  <PresentationFormat>Presentación en pantalla (4:3)</PresentationFormat>
  <Paragraphs>179</Paragraphs>
  <Slides>40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51" baseType="lpstr">
      <vt:lpstr>AlgerianD</vt:lpstr>
      <vt:lpstr>Amelia BT</vt:lpstr>
      <vt:lpstr>Arial</vt:lpstr>
      <vt:lpstr>Arial Black</vt:lpstr>
      <vt:lpstr>ArnoldBoeD</vt:lpstr>
      <vt:lpstr>Comic Sans MS</vt:lpstr>
      <vt:lpstr>Impact</vt:lpstr>
      <vt:lpstr>Wingdings</vt:lpstr>
      <vt:lpstr>Diseño predeterminado</vt:lpstr>
      <vt:lpstr>Imagen de mapa de bits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Sistema Respiratorio</vt:lpstr>
      <vt:lpstr>Sistema Respiratorio</vt:lpstr>
      <vt:lpstr>Presentación de PowerPoint</vt:lpstr>
      <vt:lpstr>Vías altas: Boca, faringe</vt:lpstr>
      <vt:lpstr>La Laringe</vt:lpstr>
      <vt:lpstr>Presentación de PowerPoint</vt:lpstr>
      <vt:lpstr>Presentación de PowerPoint</vt:lpstr>
      <vt:lpstr>Cuerdas vocales</vt:lpstr>
      <vt:lpstr>Presentación de PowerPoint</vt:lpstr>
      <vt:lpstr>La tráquea</vt:lpstr>
      <vt:lpstr>Los Bronquios y los bronquiolos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alvéolos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respiración</vt:lpstr>
      <vt:lpstr>Presentación de PowerPoint</vt:lpstr>
      <vt:lpstr>El intercambio  de gases en los pulmones</vt:lpstr>
      <vt:lpstr>Movimientos respiratorios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Cantalapiedra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teresa blanco</dc:creator>
  <cp:lastModifiedBy>Usuario</cp:lastModifiedBy>
  <cp:revision>28</cp:revision>
  <dcterms:created xsi:type="dcterms:W3CDTF">2004-02-08T09:36:04Z</dcterms:created>
  <dcterms:modified xsi:type="dcterms:W3CDTF">2022-07-20T21:05:09Z</dcterms:modified>
</cp:coreProperties>
</file>