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27" r:id="rId6"/>
    <p:sldId id="324" r:id="rId7"/>
    <p:sldId id="329" r:id="rId8"/>
    <p:sldId id="330" r:id="rId9"/>
    <p:sldId id="331" r:id="rId10"/>
    <p:sldId id="328" r:id="rId11"/>
    <p:sldId id="337" r:id="rId12"/>
    <p:sldId id="335" r:id="rId13"/>
    <p:sldId id="336" r:id="rId14"/>
    <p:sldId id="276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orient="horz" pos="177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5664" userDrawn="1">
          <p15:clr>
            <a:srgbClr val="A4A3A4"/>
          </p15:clr>
        </p15:guide>
        <p15:guide id="7" pos="1536" userDrawn="1">
          <p15:clr>
            <a:srgbClr val="A4A3A4"/>
          </p15:clr>
        </p15:guide>
        <p15:guide id="8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921"/>
    <a:srgbClr val="1F1F1F"/>
    <a:srgbClr val="241906"/>
    <a:srgbClr val="BF8641"/>
    <a:srgbClr val="D98D30"/>
    <a:srgbClr val="BF6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265F09-4891-4D2F-BDD5-756004567FF3}" v="44" dt="2025-03-19T11:58:20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06"/>
      </p:cViewPr>
      <p:guideLst>
        <p:guide orient="horz" pos="1080"/>
        <p:guide orient="horz" pos="1776"/>
        <p:guide orient="horz" pos="3240"/>
        <p:guide pos="3840"/>
        <p:guide pos="5664"/>
        <p:guide pos="1536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071"/>
    </p:cViewPr>
  </p:sorterViewPr>
  <p:notesViewPr>
    <p:cSldViewPr snapToGrid="0">
      <p:cViewPr varScale="1">
        <p:scale>
          <a:sx n="86" d="100"/>
          <a:sy n="86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pPr>
            <a:r>
              <a:rPr lang="es-AR" noProof="0" dirty="0"/>
              <a:t>10%</a:t>
            </a:r>
          </a:p>
        </c:rich>
      </c:tx>
      <c:layout>
        <c:manualLayout>
          <c:xMode val="edge"/>
          <c:yMode val="edge"/>
          <c:x val="0.37496672728992986"/>
          <c:y val="0.78565022421524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3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76635514018691E-2"/>
          <c:y val="0.11000939232371738"/>
          <c:w val="0.88251001335113488"/>
          <c:h val="0.5928251121076233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pPr>
            <a:r>
              <a:rPr lang="es-AR" noProof="0" dirty="0"/>
              <a:t>23%</a:t>
            </a:r>
          </a:p>
        </c:rich>
      </c:tx>
      <c:layout>
        <c:manualLayout>
          <c:xMode val="edge"/>
          <c:yMode val="edge"/>
          <c:x val="0.39377816090745671"/>
          <c:y val="0.78565022421524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3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744993324432573E-2"/>
          <c:y val="0.10994724762543695"/>
          <c:w val="0.88251001335113488"/>
          <c:h val="0.59282511210762334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EBDD37D-224E-4A2E-8417-8C17D4A5C8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B1C7EA-584A-4063-BBF8-F1D29734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F10790-4209-4B8F-AD9E-72B1F5BA55AB}" type="datetime1">
              <a:rPr lang="es-ES" smtClean="0"/>
              <a:t>19/03/2025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2F4596-F6B6-4D9D-B156-71CCDAE4E8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234F26-69E4-4D77-8646-C93DD1E0A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68A390-5D0E-4E62-98EC-976C3766C4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274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DED2-AC74-4E27-B82D-6FCC7B17E9F7}" type="datetime1">
              <a:rPr lang="es-ES" smtClean="0"/>
              <a:pPr/>
              <a:t>19/03/2025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40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17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48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747F0-3F7A-A0B1-F610-03B542045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1D2CE27-F8AE-AE79-0D61-55DB30DA9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45A8E45-EE26-B105-009B-C9E4609CF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3DCB0F-2542-C8C5-CE47-5EA874E19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76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765CE-5667-BF5F-7F56-C0916746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5B454B-A9BB-6DA8-F757-5392B869E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CBD843-342A-5360-17D6-60A6807B6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B8677A-92BD-EB09-5E86-A615DA7B3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40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76A8A-582A-F352-1A76-7A6DB8A9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397FDA-7DAF-CD14-A97D-253F06ED0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9B47A2-CAAA-881E-643C-DE45048DC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00CEAF-656D-9496-7D68-F37E630DD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13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3784F3-2271-4F8D-A0BC-8F40E6849FE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21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8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2BDD9099-6901-40BC-B1DA-AD6ADD5C60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8724" y="4524231"/>
            <a:ext cx="11274552" cy="116249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algn="l">
              <a:lnSpc>
                <a:spcPct val="108000"/>
              </a:lnSpc>
              <a:defRPr sz="44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8723" y="5686727"/>
            <a:ext cx="5637271" cy="692639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095993" y="5686727"/>
            <a:ext cx="5637269" cy="692638"/>
          </a:xfrm>
          <a:solidFill>
            <a:schemeClr val="tx1">
              <a:alpha val="10000"/>
            </a:schemeClr>
          </a:solidFill>
          <a:ln w="38100">
            <a:solidFill>
              <a:schemeClr val="tx2"/>
            </a:solidFill>
          </a:ln>
        </p:spPr>
        <p:txBody>
          <a:bodyPr lIns="274320" rtlCol="0" anchor="ctr">
            <a:normAutofit/>
          </a:bodyPr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800" cap="all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8610CAC7-0287-4791-AA90-6C130B873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544" y="960120"/>
            <a:ext cx="4700016" cy="1325563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31152" y="2715768"/>
            <a:ext cx="4114800" cy="118872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931152" y="4663440"/>
            <a:ext cx="4114800" cy="100584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editar el texto 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3053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808"/>
            <a:ext cx="10515600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301DA176-9193-4B04-B599-C94E317913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2" y="3127677"/>
            <a:ext cx="1051560" cy="457200"/>
          </a:xfrm>
        </p:spPr>
        <p:txBody>
          <a:bodyPr rtlCol="0"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D950A6C4-345F-4857-A613-BA3B56096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8" name="Marcador de texto 10">
            <a:extLst>
              <a:ext uri="{FF2B5EF4-FFF2-40B4-BE49-F238E27FC236}">
                <a16:creationId xmlns:a16="http://schemas.microsoft.com/office/drawing/2014/main" id="{DD4ADE2E-411A-4FE3-BE95-DAF1FDCBC5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39" name="Marcador de texto 10">
            <a:extLst>
              <a:ext uri="{FF2B5EF4-FFF2-40B4-BE49-F238E27FC236}">
                <a16:creationId xmlns:a16="http://schemas.microsoft.com/office/drawing/2014/main" id="{47FAF332-F615-4C47-95EA-CE17DFEE62A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0" name="Marcador de texto 10">
            <a:extLst>
              <a:ext uri="{FF2B5EF4-FFF2-40B4-BE49-F238E27FC236}">
                <a16:creationId xmlns:a16="http://schemas.microsoft.com/office/drawing/2014/main" id="{4AE2424F-E961-4201-91A6-3AAB4B81F2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376057B0-36CD-44FC-A0B9-2DD64FB47D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8952" y="3928953"/>
            <a:ext cx="1051560" cy="457200"/>
          </a:xfrm>
        </p:spPr>
        <p:txBody>
          <a:bodyPr rtlCol="0" anchor="ctr"/>
          <a:lstStyle>
            <a:lvl1pPr marL="0" indent="0" algn="ctr">
              <a:buNone/>
              <a:defRPr sz="1400" b="1" spc="30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Año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676D61D8-553D-48A5-A736-7775F27B69B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:a16="http://schemas.microsoft.com/office/drawing/2014/main" id="{82028ADE-A26E-4E87-85C6-87A161CB82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4" name="Marcador de texto 10">
            <a:extLst>
              <a:ext uri="{FF2B5EF4-FFF2-40B4-BE49-F238E27FC236}">
                <a16:creationId xmlns:a16="http://schemas.microsoft.com/office/drawing/2014/main" id="{D49729D5-3821-43F6-A1C5-5549E5177E0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5" name="Marcador de texto 10">
            <a:extLst>
              <a:ext uri="{FF2B5EF4-FFF2-40B4-BE49-F238E27FC236}">
                <a16:creationId xmlns:a16="http://schemas.microsoft.com/office/drawing/2014/main" id="{02C709FA-DC0E-435A-A4A7-A975A8D413B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018BA8DF-331D-4B6E-AF52-AA13732A6B9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:a16="http://schemas.microsoft.com/office/drawing/2014/main" id="{DBEB8F26-CF5F-4C8F-94D3-2DACD0914B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8" name="Marcador de texto 10">
            <a:extLst>
              <a:ext uri="{FF2B5EF4-FFF2-40B4-BE49-F238E27FC236}">
                <a16:creationId xmlns:a16="http://schemas.microsoft.com/office/drawing/2014/main" id="{0EC0A380-C705-47E5-960A-C495280B86E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49" name="Marcador de texto 10">
            <a:extLst>
              <a:ext uri="{FF2B5EF4-FFF2-40B4-BE49-F238E27FC236}">
                <a16:creationId xmlns:a16="http://schemas.microsoft.com/office/drawing/2014/main" id="{E217E3B9-2273-4A22-A07E-4FEFB35FCC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275117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:a16="http://schemas.microsoft.com/office/drawing/2014/main" id="{FE119361-CC51-4C9D-A4B5-BDEEE01371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1" name="Marcador de texto 10">
            <a:extLst>
              <a:ext uri="{FF2B5EF4-FFF2-40B4-BE49-F238E27FC236}">
                <a16:creationId xmlns:a16="http://schemas.microsoft.com/office/drawing/2014/main" id="{E39AABDA-9976-4AB3-BCBF-77B491015F5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2" name="Marcador de texto 10">
            <a:extLst>
              <a:ext uri="{FF2B5EF4-FFF2-40B4-BE49-F238E27FC236}">
                <a16:creationId xmlns:a16="http://schemas.microsoft.com/office/drawing/2014/main" id="{9EFE40FF-B422-4391-9236-D2D2D09F30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3" name="Marcador de texto 10">
            <a:extLst>
              <a:ext uri="{FF2B5EF4-FFF2-40B4-BE49-F238E27FC236}">
                <a16:creationId xmlns:a16="http://schemas.microsoft.com/office/drawing/2014/main" id="{6B6D260C-7D2F-4024-86D5-8338D454EB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4" name="Marcador de texto 10">
            <a:extLst>
              <a:ext uri="{FF2B5EF4-FFF2-40B4-BE49-F238E27FC236}">
                <a16:creationId xmlns:a16="http://schemas.microsoft.com/office/drawing/2014/main" id="{2F9B810E-07ED-4DCA-941C-C388D0D629A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5" name="Marcador de texto 10">
            <a:extLst>
              <a:ext uri="{FF2B5EF4-FFF2-40B4-BE49-F238E27FC236}">
                <a16:creationId xmlns:a16="http://schemas.microsoft.com/office/drawing/2014/main" id="{BD4447B3-0D22-4C7F-943D-0B587278283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6" name="Marcador de texto 10">
            <a:extLst>
              <a:ext uri="{FF2B5EF4-FFF2-40B4-BE49-F238E27FC236}">
                <a16:creationId xmlns:a16="http://schemas.microsoft.com/office/drawing/2014/main" id="{642B6C40-8744-4C84-B1E3-6E43D565F11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7" name="Marcador de texto 10">
            <a:extLst>
              <a:ext uri="{FF2B5EF4-FFF2-40B4-BE49-F238E27FC236}">
                <a16:creationId xmlns:a16="http://schemas.microsoft.com/office/drawing/2014/main" id="{A59ADB66-05AF-4A45-9C95-D32C5989A6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id="{0068B2A9-DD05-4E1D-BD33-A2E85A5EC6D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59" name="Marcador de texto 10">
            <a:extLst>
              <a:ext uri="{FF2B5EF4-FFF2-40B4-BE49-F238E27FC236}">
                <a16:creationId xmlns:a16="http://schemas.microsoft.com/office/drawing/2014/main" id="{D9CC05E1-548C-4EEE-882C-6E801268902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60" name="Marcador de texto 10">
            <a:extLst>
              <a:ext uri="{FF2B5EF4-FFF2-40B4-BE49-F238E27FC236}">
                <a16:creationId xmlns:a16="http://schemas.microsoft.com/office/drawing/2014/main" id="{8E2FCD6E-08B0-49F8-BB46-6509A73C300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61" name="Marcador de texto 10">
            <a:extLst>
              <a:ext uri="{FF2B5EF4-FFF2-40B4-BE49-F238E27FC236}">
                <a16:creationId xmlns:a16="http://schemas.microsoft.com/office/drawing/2014/main" id="{8D149A50-AE02-4525-9165-71B5B24E27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062181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MM</a:t>
            </a:r>
          </a:p>
        </p:txBody>
      </p:sp>
      <p:sp>
        <p:nvSpPr>
          <p:cNvPr id="62" name="Marcador de texto 3">
            <a:extLst>
              <a:ext uri="{FF2B5EF4-FFF2-40B4-BE49-F238E27FC236}">
                <a16:creationId xmlns:a16="http://schemas.microsoft.com/office/drawing/2014/main" id="{24126B4E-6F4A-4E61-B11D-78A183E4945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1760565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spc="20" baseline="0">
                <a:solidFill>
                  <a:schemeClr val="accent3">
                    <a:lumMod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Título del elemento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014A76E8-F520-4630-8BBA-F9B7A0DAAB02}"/>
              </a:ext>
            </a:extLst>
          </p:cNvPr>
          <p:cNvSpPr/>
          <p:nvPr userDrawn="1"/>
        </p:nvSpPr>
        <p:spPr>
          <a:xfrm>
            <a:off x="929640" y="3648582"/>
            <a:ext cx="1033272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64" name="Marcador de fecha 4">
            <a:extLst>
              <a:ext uri="{FF2B5EF4-FFF2-40B4-BE49-F238E27FC236}">
                <a16:creationId xmlns:a16="http://schemas.microsoft.com/office/drawing/2014/main" id="{49043823-D35F-46B1-919E-197C35555610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457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94209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os cl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1B08CCD3-BAD4-467E-B843-1BD3FC1D83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960120"/>
            <a:ext cx="5029200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4E5D546-07C2-4A4B-85D2-F23B489AB4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935224"/>
            <a:ext cx="213055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BD981D89-A62B-4844-B43A-DFEEC6CACD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306824"/>
            <a:ext cx="213055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071D86D6-F37C-4280-9551-DFF729C85B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4408" y="2935224"/>
            <a:ext cx="222199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B88B61E-B44C-46EB-B875-1F55B02E8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4408" y="4334256"/>
            <a:ext cx="2221992" cy="95097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</p:spTree>
    <p:extLst>
      <p:ext uri="{BB962C8B-B14F-4D97-AF65-F5344CB8AC3E}">
        <p14:creationId xmlns:p14="http://schemas.microsoft.com/office/powerpoint/2010/main" val="141773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erencias para empre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foto del mármol ">
            <a:extLst>
              <a:ext uri="{FF2B5EF4-FFF2-40B4-BE49-F238E27FC236}">
                <a16:creationId xmlns:a16="http://schemas.microsoft.com/office/drawing/2014/main" id="{5886E31A-DA35-4E25-9FA3-92E90FBF3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8062978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es-ES" noProof="0"/>
              <a:t>Nro.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es-ES" noProof="0"/>
              <a:t>Nro.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es-ES" noProof="0"/>
              <a:t>Nro.</a:t>
            </a:r>
          </a:p>
        </p:txBody>
      </p:sp>
      <p:sp>
        <p:nvSpPr>
          <p:cNvPr id="22" name="Marcador de texto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3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áfico 25" descr="icono de una ramita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amada a la a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FC6AF499-A975-4930-A45C-320ABE4AA9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tx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280160"/>
            <a:ext cx="3191256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248" y="2624328"/>
            <a:ext cx="3191256" cy="80467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D9AFEBB-77FA-45B8-93D7-F6A638A0196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1248" y="4043553"/>
            <a:ext cx="3191256" cy="80467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lnSpc>
                <a:spcPts val="21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</p:spTree>
    <p:extLst>
      <p:ext uri="{BB962C8B-B14F-4D97-AF65-F5344CB8AC3E}">
        <p14:creationId xmlns:p14="http://schemas.microsoft.com/office/powerpoint/2010/main" val="4575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AF2033B6-A37A-42D0-8C26-9C7E14CFDE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0" y="1280160"/>
            <a:ext cx="3438144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65592" y="2770632"/>
            <a:ext cx="3200400" cy="45720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2000" spc="3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6C5036E-BEC3-4FC6-A05E-18F7A078B1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03336" y="3922776"/>
            <a:ext cx="2715768" cy="128930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lnSpc>
                <a:spcPts val="2100"/>
              </a:lnSpc>
              <a:buFont typeface="Arial" panose="020B0604020202020204" pitchFamily="34" charset="0"/>
              <a:buNone/>
              <a:defRPr sz="1400"/>
            </a:lvl2pPr>
            <a:lvl3pPr marL="914400" indent="0">
              <a:lnSpc>
                <a:spcPts val="2100"/>
              </a:lnSpc>
              <a:buNone/>
              <a:defRPr sz="1400"/>
            </a:lvl3pPr>
            <a:lvl4pPr marL="1371600" indent="0">
              <a:lnSpc>
                <a:spcPts val="2100"/>
              </a:lnSpc>
              <a:buNone/>
              <a:defRPr sz="1400"/>
            </a:lvl4pPr>
            <a:lvl5pPr marL="1828800" indent="0">
              <a:lnSpc>
                <a:spcPts val="2100"/>
              </a:lnSpc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</p:spTree>
    <p:extLst>
      <p:ext uri="{BB962C8B-B14F-4D97-AF65-F5344CB8AC3E}">
        <p14:creationId xmlns:p14="http://schemas.microsoft.com/office/powerpoint/2010/main" val="357639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2342144"/>
            <a:ext cx="3932237" cy="1600200"/>
          </a:xfrm>
        </p:spPr>
        <p:txBody>
          <a:bodyPr rtlCol="0" anchor="ctr">
            <a:normAutofit/>
          </a:bodyPr>
          <a:lstStyle>
            <a:lvl1pPr algn="ctr">
              <a:defRPr sz="40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859089"/>
            <a:ext cx="6172200" cy="4873625"/>
          </a:xfrm>
        </p:spPr>
        <p:txBody>
          <a:bodyPr rtlCol="0"/>
          <a:lstStyle>
            <a:lvl1pPr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accent3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621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2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A41CBEE4-3FAE-4685-BA5D-89EE53B32D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-7620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251" y="685800"/>
            <a:ext cx="3959352" cy="5486400"/>
          </a:xfrm>
          <a:solidFill>
            <a:schemeClr val="tx2">
              <a:lumMod val="20000"/>
              <a:lumOff val="80000"/>
              <a:alpha val="9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lIns="274320" tIns="457200" rIns="274320" rtlCol="0" anchor="t">
            <a:noAutofit/>
          </a:bodyPr>
          <a:lstStyle>
            <a:lvl1pPr algn="ctr">
              <a:defRPr spc="100" baseline="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A67D98D-D4C9-49C3-B1D7-0D6F2D337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551" y="800100"/>
            <a:ext cx="3730752" cy="5257800"/>
          </a:xfrm>
          <a:ln w="12700">
            <a:solidFill>
              <a:schemeClr val="tx2"/>
            </a:solidFill>
          </a:ln>
        </p:spPr>
        <p:txBody>
          <a:bodyPr lIns="274320" tIns="1371600" rIns="274320" rtlCol="0">
            <a:noAutofit/>
          </a:bodyPr>
          <a:lstStyle>
            <a:lvl1pPr marL="0" indent="0" algn="ctr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3" name="Title 1" hidden="1">
            <a:extLst>
              <a:ext uri="{FF2B5EF4-FFF2-40B4-BE49-F238E27FC236}">
                <a16:creationId xmlns:a16="http://schemas.microsoft.com/office/drawing/2014/main" id="{3F2612BA-64D8-41EC-9F7A-0615FD68EDCA}"/>
              </a:ext>
            </a:extLst>
          </p:cNvPr>
          <p:cNvSpPr txBox="1">
            <a:spLocks/>
          </p:cNvSpPr>
          <p:nvPr userDrawn="1"/>
        </p:nvSpPr>
        <p:spPr>
          <a:xfrm>
            <a:off x="1005398" y="960120"/>
            <a:ext cx="2971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s" spc="100">
                <a:latin typeface="Elephant Pro" pitchFamily="2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267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ocer al mode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to del mármol&#10;">
            <a:extLst>
              <a:ext uri="{FF2B5EF4-FFF2-40B4-BE49-F238E27FC236}">
                <a16:creationId xmlns:a16="http://schemas.microsoft.com/office/drawing/2014/main" id="{CEFBE0D1-09DC-41AA-9A18-E5E07B941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1859217-510A-4C29-85EE-456A26AAC78C}"/>
              </a:ext>
            </a:extLst>
          </p:cNvPr>
          <p:cNvSpPr/>
          <p:nvPr userDrawn="1"/>
        </p:nvSpPr>
        <p:spPr>
          <a:xfrm>
            <a:off x="466163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464515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0120" y="3962399"/>
            <a:ext cx="461772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6571" y="777240"/>
            <a:ext cx="5029200" cy="53035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120" y="3172968"/>
            <a:ext cx="4617720" cy="4572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spc="300">
                <a:solidFill>
                  <a:schemeClr val="accent3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pic>
        <p:nvPicPr>
          <p:cNvPr id="14" name="Gráfico 13" descr="icono de una ramita&#10;">
            <a:extLst>
              <a:ext uri="{FF2B5EF4-FFF2-40B4-BE49-F238E27FC236}">
                <a16:creationId xmlns:a16="http://schemas.microsoft.com/office/drawing/2014/main" id="{8203CE7C-A0C4-4B19-BD99-5B8977E69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5924">
            <a:off x="2641877" y="2157078"/>
            <a:ext cx="1280160" cy="6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F4FF3C43-7D8E-4810-A3BC-9AE3209111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60120"/>
            <a:ext cx="4114800" cy="914400"/>
          </a:xfrm>
        </p:spPr>
        <p:txBody>
          <a:bodyPr rtlCol="0" anchor="b">
            <a:normAutofit/>
          </a:bodyPr>
          <a:lstStyle>
            <a:lvl1pPr algn="ctr">
              <a:defRPr sz="3200"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3136392"/>
            <a:ext cx="3657600" cy="1627632"/>
          </a:xfrm>
        </p:spPr>
        <p:txBody>
          <a:bodyPr rtlCol="0">
            <a:normAutofit/>
          </a:bodyPr>
          <a:lstStyle>
            <a:lvl1pPr marL="0" indent="0" algn="ctr">
              <a:lnSpc>
                <a:spcPts val="2100"/>
              </a:lnSpc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 de la se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de la textura del mármol">
            <a:extLst>
              <a:ext uri="{FF2B5EF4-FFF2-40B4-BE49-F238E27FC236}">
                <a16:creationId xmlns:a16="http://schemas.microsoft.com/office/drawing/2014/main" id="{DE4FCA92-4B09-4386-A95D-2823C777C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0056CF5-B0DF-4053-8A82-BBBE7FF686BE}"/>
              </a:ext>
            </a:extLst>
          </p:cNvPr>
          <p:cNvSpPr/>
          <p:nvPr userDrawn="1"/>
        </p:nvSpPr>
        <p:spPr>
          <a:xfrm>
            <a:off x="442118" y="457200"/>
            <a:ext cx="11274552" cy="59436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E4B2F5F-448A-4BB9-BF2F-3CCB44D32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01565" y="2471420"/>
            <a:ext cx="4809744" cy="3473216"/>
            <a:chOff x="6355080" y="2494474"/>
            <a:chExt cx="4960620" cy="3473216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06457872-52AD-4B0D-A773-AA48B3B219D3}"/>
                </a:ext>
              </a:extLst>
            </p:cNvPr>
            <p:cNvGrpSpPr/>
            <p:nvPr/>
          </p:nvGrpSpPr>
          <p:grpSpPr>
            <a:xfrm>
              <a:off x="6355080" y="2494474"/>
              <a:ext cx="4960620" cy="3473216"/>
              <a:chOff x="6355080" y="2180573"/>
              <a:chExt cx="4960620" cy="3473216"/>
            </a:xfrm>
          </p:grpSpPr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BD088C3C-893A-4A45-97E6-CF8230EF1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6521" y="3332425"/>
                <a:ext cx="4959179" cy="7179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118EF61-FF64-44B8-B5AB-D7D0700D7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080" y="4494758"/>
                <a:ext cx="4956048" cy="0"/>
              </a:xfrm>
              <a:prstGeom prst="line">
                <a:avLst/>
              </a:prstGeom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C684B867-CCAD-498D-B6E2-8981BF01EC0F}"/>
                  </a:ext>
                </a:extLst>
              </p:cNvPr>
              <p:cNvSpPr/>
              <p:nvPr/>
            </p:nvSpPr>
            <p:spPr>
              <a:xfrm>
                <a:off x="6356521" y="2180573"/>
                <a:ext cx="4950649" cy="3473216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999BD33D-A5B4-469A-9937-DE6D3611C034}"/>
                </a:ext>
              </a:extLst>
            </p:cNvPr>
            <p:cNvCxnSpPr>
              <a:cxnSpLocks/>
            </p:cNvCxnSpPr>
            <p:nvPr/>
          </p:nvCxnSpPr>
          <p:spPr>
            <a:xfrm>
              <a:off x="8081086" y="2494474"/>
              <a:ext cx="0" cy="3473216"/>
            </a:xfrm>
            <a:prstGeom prst="line">
              <a:avLst/>
            </a:prstGeom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3DDCF11-EBBF-48BB-8FF1-3BCC5342F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824" y="914400"/>
            <a:ext cx="5212080" cy="502920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 rtlCol="0"/>
          <a:lstStyle>
            <a:lvl1pPr algn="ctr"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3880" y="2688336"/>
            <a:ext cx="2862072" cy="71323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3">
                    <a:lumMod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5D1F2BB-3E57-46BA-8BCC-5F9B17C8BD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0256" y="2779776"/>
            <a:ext cx="786384" cy="65598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es-ES" noProof="0"/>
              <a:t>Nro.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8C13CD1-B240-4AFC-AF08-95A80AEEFE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83880" y="3849624"/>
            <a:ext cx="2862072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EE266CC-F8CC-4C06-B1E4-3D7E399F893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183880" y="4992624"/>
            <a:ext cx="2862072" cy="749808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1400">
                <a:solidFill>
                  <a:schemeClr val="accent3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C7B8197-5533-4814-8838-67C657A3B7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7184" y="2788920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A5A7DC7-2FC5-48F8-9345-17A7C96CD2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0256" y="3840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es-ES" noProof="0"/>
              <a:t>Nro.</a:t>
            </a: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AF89EB7C-DC5A-461B-BA21-63D3298931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7184" y="3950208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1BF30512-FBFE-40CF-8565-50BAA99A4F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0256" y="4983480"/>
            <a:ext cx="786384" cy="655984"/>
          </a:xfrm>
        </p:spPr>
        <p:txBody>
          <a:bodyPr rtlCol="0" anchor="b" anchorCtr="0">
            <a:noAutofit/>
          </a:bodyPr>
          <a:lstStyle>
            <a:lvl1pPr marL="0" indent="0">
              <a:buNone/>
              <a:defRPr sz="3600" b="0" spc="300" baseline="30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es-ES" noProof="0"/>
              <a:t>Nro.</a:t>
            </a:r>
          </a:p>
        </p:txBody>
      </p:sp>
      <p:sp>
        <p:nvSpPr>
          <p:cNvPr id="22" name="Marcador de texto 13">
            <a:extLst>
              <a:ext uri="{FF2B5EF4-FFF2-40B4-BE49-F238E27FC236}">
                <a16:creationId xmlns:a16="http://schemas.microsoft.com/office/drawing/2014/main" id="{29E43D0B-1071-466B-B883-92B9D02F09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7184" y="5111496"/>
            <a:ext cx="731520" cy="731520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5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3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50BA95E-CDDF-419E-808E-3B59CA01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9472" y="1943463"/>
            <a:ext cx="3832828" cy="2136"/>
            <a:chOff x="7009472" y="1943463"/>
            <a:chExt cx="3832828" cy="2136"/>
          </a:xfrm>
          <a:solidFill>
            <a:schemeClr val="accent3">
              <a:lumMod val="25000"/>
            </a:schemeClr>
          </a:solidFill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D67A0655-E45C-49C2-AADC-0829E7E67581}"/>
                </a:ext>
              </a:extLst>
            </p:cNvPr>
            <p:cNvCxnSpPr>
              <a:cxnSpLocks/>
            </p:cNvCxnSpPr>
            <p:nvPr/>
          </p:nvCxnSpPr>
          <p:spPr>
            <a:xfrm>
              <a:off x="7009472" y="1943463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E013C2C0-9B08-4EDE-B15B-FF5C1BB55327}"/>
                </a:ext>
              </a:extLst>
            </p:cNvPr>
            <p:cNvCxnSpPr>
              <a:cxnSpLocks/>
            </p:cNvCxnSpPr>
            <p:nvPr/>
          </p:nvCxnSpPr>
          <p:spPr>
            <a:xfrm>
              <a:off x="9470700" y="1945599"/>
              <a:ext cx="1371600" cy="0"/>
            </a:xfrm>
            <a:prstGeom prst="line">
              <a:avLst/>
            </a:prstGeom>
            <a:grpFill/>
            <a:ln w="12700">
              <a:solidFill>
                <a:schemeClr val="accent3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áfico 25" descr="icono de una ramita">
            <a:extLst>
              <a:ext uri="{FF2B5EF4-FFF2-40B4-BE49-F238E27FC236}">
                <a16:creationId xmlns:a16="http://schemas.microsoft.com/office/drawing/2014/main" id="{19D5E825-EB79-4044-93F6-2C3F84901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691531" flipH="1">
            <a:off x="8536514" y="1719135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AE52EF6E-0B58-484F-94A5-9BAA116171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5029200"/>
          </a:xfrm>
          <a:ln w="38100">
            <a:solidFill>
              <a:schemeClr val="tx2"/>
            </a:solidFill>
          </a:ln>
        </p:spPr>
        <p:txBody>
          <a:bodyPr lIns="914400" rIns="914400" rtlCol="0" anchor="ctr">
            <a:noAutofit/>
          </a:bodyPr>
          <a:lstStyle>
            <a:lvl1pPr algn="ctr"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589463"/>
            <a:ext cx="10058400" cy="585216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08" y="6488702"/>
            <a:ext cx="2743200" cy="182880"/>
          </a:xfrm>
        </p:spPr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pót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EEE5B85B-2CE4-49C6-A626-897037552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248" y="1280160"/>
            <a:ext cx="3657600" cy="914400"/>
          </a:xfrm>
        </p:spPr>
        <p:txBody>
          <a:bodyPr rtlCol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0248" y="2642616"/>
            <a:ext cx="3657600" cy="1078992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70248" y="4315968"/>
            <a:ext cx="3657600" cy="822960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ts val="21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centaj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749808"/>
            <a:ext cx="11283696" cy="914400"/>
          </a:xfrm>
        </p:spPr>
        <p:txBody>
          <a:bodyPr rtlCol="0" anchor="ctr"/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2317750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F79AF1F-7242-4F30-8C34-3161A601D6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3975" y="2317749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51CEFA7-BDAC-4AF4-9581-D5F23678BD4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4750" y="2317748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3BA914A-7D10-4F7D-B226-5324D5329F7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565525" y="2317748"/>
            <a:ext cx="2377440" cy="3540125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400">
                <a:solidFill>
                  <a:schemeClr val="accent3"/>
                </a:solidFill>
              </a:defRPr>
            </a:lvl2pPr>
            <a:lvl3pPr marL="914400" indent="0">
              <a:buNone/>
              <a:defRPr sz="1400">
                <a:solidFill>
                  <a:schemeClr val="accent3"/>
                </a:solidFill>
              </a:defRPr>
            </a:lvl3pPr>
            <a:lvl4pPr marL="1371600" indent="0">
              <a:buNone/>
              <a:defRPr sz="1400">
                <a:solidFill>
                  <a:schemeClr val="accent3"/>
                </a:solidFill>
              </a:defRPr>
            </a:lvl4pPr>
            <a:lvl5pPr marL="1828800" indent="0">
              <a:buNone/>
              <a:defRPr sz="1400">
                <a:solidFill>
                  <a:schemeClr val="accent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A111B60-CB4D-4836-B3B0-99E3A740B087}"/>
              </a:ext>
            </a:extLst>
          </p:cNvPr>
          <p:cNvCxnSpPr>
            <a:cxnSpLocks/>
          </p:cNvCxnSpPr>
          <p:nvPr userDrawn="1"/>
        </p:nvCxnSpPr>
        <p:spPr>
          <a:xfrm>
            <a:off x="6781800" y="1992404"/>
            <a:ext cx="403999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6077C5C-B350-49D7-9F72-CC7402D7F3AF}"/>
              </a:ext>
            </a:extLst>
          </p:cNvPr>
          <p:cNvCxnSpPr>
            <a:cxnSpLocks/>
          </p:cNvCxnSpPr>
          <p:nvPr userDrawn="1"/>
        </p:nvCxnSpPr>
        <p:spPr>
          <a:xfrm>
            <a:off x="1409350" y="1992404"/>
            <a:ext cx="40770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 descr="icono de una ramita">
            <a:extLst>
              <a:ext uri="{FF2B5EF4-FFF2-40B4-BE49-F238E27FC236}">
                <a16:creationId xmlns:a16="http://schemas.microsoft.com/office/drawing/2014/main" id="{3455B0EC-C4D6-4967-AA15-F5B97879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5678556" y="1759981"/>
            <a:ext cx="914400" cy="4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ndo un producto excelente"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63DD5414-F5B4-4934-A635-6276FB3ED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9514" y="958515"/>
            <a:ext cx="4398264" cy="914400"/>
          </a:xfrm>
        </p:spPr>
        <p:txBody>
          <a:bodyPr rtlCol="0">
            <a:normAutofit/>
          </a:bodyPr>
          <a:lstStyle>
            <a:lvl1pPr algn="ctr">
              <a:defRPr sz="2900" spc="100" baseline="0">
                <a:solidFill>
                  <a:schemeClr val="accent3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04888" y="2816352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Presentación de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B0BB0A7E-D7A2-4EFF-A134-B2AD0D06FDC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104888" y="3922776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6C900BA0-1BE3-4C3A-95B2-0DFEE73403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04888" y="5084064"/>
            <a:ext cx="3749040" cy="640080"/>
          </a:xfrm>
        </p:spPr>
        <p:txBody>
          <a:bodyPr rtlCol="0">
            <a:noAutofit/>
          </a:bodyPr>
          <a:lstStyle>
            <a:lvl1pPr marL="0" indent="0" algn="ctr">
              <a:lnSpc>
                <a:spcPts val="21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9783C95-300F-479E-8A8E-9F6BE3C723D9}"/>
              </a:ext>
            </a:extLst>
          </p:cNvPr>
          <p:cNvCxnSpPr>
            <a:cxnSpLocks/>
          </p:cNvCxnSpPr>
          <p:nvPr userDrawn="1"/>
        </p:nvCxnSpPr>
        <p:spPr>
          <a:xfrm>
            <a:off x="7231888" y="2340201"/>
            <a:ext cx="1140587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509354D-0D6D-4528-8858-7768965572A6}"/>
              </a:ext>
            </a:extLst>
          </p:cNvPr>
          <p:cNvCxnSpPr>
            <a:cxnSpLocks/>
          </p:cNvCxnSpPr>
          <p:nvPr userDrawn="1"/>
        </p:nvCxnSpPr>
        <p:spPr>
          <a:xfrm>
            <a:off x="9563100" y="2349065"/>
            <a:ext cx="1181232" cy="0"/>
          </a:xfrm>
          <a:prstGeom prst="lin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21117FA-5C64-4802-BBCD-D39A5647932B}"/>
              </a:ext>
            </a:extLst>
          </p:cNvPr>
          <p:cNvCxnSpPr>
            <a:cxnSpLocks/>
          </p:cNvCxnSpPr>
          <p:nvPr userDrawn="1"/>
        </p:nvCxnSpPr>
        <p:spPr>
          <a:xfrm>
            <a:off x="8740521" y="3688966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4F332D5-721A-4CD6-9D74-70D7D0201874}"/>
              </a:ext>
            </a:extLst>
          </p:cNvPr>
          <p:cNvCxnSpPr>
            <a:cxnSpLocks/>
          </p:cNvCxnSpPr>
          <p:nvPr userDrawn="1"/>
        </p:nvCxnSpPr>
        <p:spPr>
          <a:xfrm>
            <a:off x="8740521" y="4789102"/>
            <a:ext cx="457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15">
            <a:extLst>
              <a:ext uri="{FF2B5EF4-FFF2-40B4-BE49-F238E27FC236}">
                <a16:creationId xmlns:a16="http://schemas.microsoft.com/office/drawing/2014/main" id="{1C4C1E95-18BD-4ADE-AC3B-864D92FB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1531" flipH="1">
            <a:off x="8578136" y="2151786"/>
            <a:ext cx="808894" cy="35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702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spc="3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 DE LA CONFERENCIA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7696" y="6488702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1" r:id="rId4"/>
    <p:sldLayoutId id="2147483677" r:id="rId5"/>
    <p:sldLayoutId id="2147483667" r:id="rId6"/>
    <p:sldLayoutId id="2147483668" r:id="rId7"/>
    <p:sldLayoutId id="2147483656" r:id="rId8"/>
    <p:sldLayoutId id="2147483671" r:id="rId9"/>
    <p:sldLayoutId id="2147483674" r:id="rId10"/>
    <p:sldLayoutId id="2147483678" r:id="rId11"/>
    <p:sldLayoutId id="2147483675" r:id="rId12"/>
    <p:sldLayoutId id="2147483682" r:id="rId13"/>
    <p:sldLayoutId id="2147483666" r:id="rId14"/>
    <p:sldLayoutId id="2147483676" r:id="rId15"/>
    <p:sldLayoutId id="2147483650" r:id="rId16"/>
    <p:sldLayoutId id="2147483670" r:id="rId17"/>
    <p:sldLayoutId id="2147483653" r:id="rId18"/>
    <p:sldLayoutId id="2147483652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40" baseline="0">
          <a:solidFill>
            <a:schemeClr val="accent3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2" userDrawn="1">
          <p15:clr>
            <a:srgbClr val="FBAE40"/>
          </p15:clr>
        </p15:guide>
        <p15:guide id="4" pos="7128" userDrawn="1">
          <p15:clr>
            <a:srgbClr val="FBAE40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Marcador de posición de imagen 74" descr="foto de un maletín de piel sobre un papel">
            <a:extLst>
              <a:ext uri="{FF2B5EF4-FFF2-40B4-BE49-F238E27FC236}">
                <a16:creationId xmlns:a16="http://schemas.microsoft.com/office/drawing/2014/main" id="{81B90C65-1DA4-4E3B-93DD-50C02E8697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46" name="Título 45">
            <a:extLst>
              <a:ext uri="{FF2B5EF4-FFF2-40B4-BE49-F238E27FC236}">
                <a16:creationId xmlns:a16="http://schemas.microsoft.com/office/drawing/2014/main" id="{70F6BB83-FE06-42C6-8C19-9F085DD9A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198925"/>
            <a:ext cx="11274552" cy="1984885"/>
          </a:xfrm>
          <a:solidFill>
            <a:schemeClr val="tx2">
              <a:alpha val="10000"/>
            </a:schemeClr>
          </a:solidFill>
          <a:effectLst>
            <a:innerShdw blurRad="114300">
              <a:prstClr val="black"/>
            </a:innerShdw>
          </a:effectLst>
        </p:spPr>
        <p:txBody>
          <a:bodyPr rtlCol="0"/>
          <a:lstStyle/>
          <a:p>
            <a:pPr algn="ctr" rtl="0"/>
            <a:r>
              <a:rPr lang="es-AR" noProof="0" dirty="0"/>
              <a:t>Redes de Distribución e Instalaciones Eléctricas</a:t>
            </a:r>
          </a:p>
        </p:txBody>
      </p:sp>
      <p:sp>
        <p:nvSpPr>
          <p:cNvPr id="99" name="Subtítulo 98">
            <a:extLst>
              <a:ext uri="{FF2B5EF4-FFF2-40B4-BE49-F238E27FC236}">
                <a16:creationId xmlns:a16="http://schemas.microsoft.com/office/drawing/2014/main" id="{3E1C2516-A9DD-4DE3-A1B1-CDA136076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3" y="5183810"/>
            <a:ext cx="5637271" cy="1530837"/>
          </a:xfrm>
          <a:solidFill>
            <a:schemeClr val="accent1">
              <a:lumMod val="75000"/>
              <a:alpha val="10000"/>
            </a:schemeClr>
          </a:solidFill>
        </p:spPr>
        <p:txBody>
          <a:bodyPr rtlCol="0">
            <a:normAutofit lnSpcReduction="10000"/>
          </a:bodyPr>
          <a:lstStyle/>
          <a:p>
            <a:pPr rtl="0"/>
            <a:r>
              <a:rPr lang="es-AR" noProof="0" dirty="0"/>
              <a:t>Profesores: salinas, diego</a:t>
            </a:r>
          </a:p>
          <a:p>
            <a:pPr rtl="0"/>
            <a:r>
              <a:rPr lang="es-AR" noProof="0" dirty="0"/>
              <a:t>                         TOURNE, DANIELO</a:t>
            </a:r>
          </a:p>
          <a:p>
            <a:pPr rtl="0"/>
            <a:endParaRPr lang="es-AR" noProof="0" dirty="0"/>
          </a:p>
          <a:p>
            <a:pPr rtl="0"/>
            <a:r>
              <a:rPr lang="es-AR" noProof="0" dirty="0"/>
              <a:t>ALUMNOS: Burgues, Gastón</a:t>
            </a:r>
          </a:p>
          <a:p>
            <a:pPr rtl="0"/>
            <a:r>
              <a:rPr lang="es-AR" noProof="0" dirty="0"/>
              <a:t>                    gregoret, kevin</a:t>
            </a:r>
          </a:p>
        </p:txBody>
      </p:sp>
      <p:sp>
        <p:nvSpPr>
          <p:cNvPr id="100" name="Marcador de texto 99">
            <a:extLst>
              <a:ext uri="{FF2B5EF4-FFF2-40B4-BE49-F238E27FC236}">
                <a16:creationId xmlns:a16="http://schemas.microsoft.com/office/drawing/2014/main" id="{3A6E016E-983A-46B3-9B7A-F909E2EE3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3" y="5183808"/>
            <a:ext cx="5637269" cy="1530837"/>
          </a:xfrm>
          <a:solidFill>
            <a:schemeClr val="tx2">
              <a:alpha val="10000"/>
            </a:schemeClr>
          </a:solidFill>
        </p:spPr>
        <p:txBody>
          <a:bodyPr rtlCol="0"/>
          <a:lstStyle/>
          <a:p>
            <a:pPr algn="ctr" rtl="0"/>
            <a:r>
              <a:rPr lang="es-AR" noProof="0" dirty="0"/>
              <a:t>UTN FACULTAD REGIONAL RECONQUISTA</a:t>
            </a:r>
          </a:p>
          <a:p>
            <a:pPr algn="just" rtl="0"/>
            <a:endParaRPr lang="es-AR" noProof="0" dirty="0"/>
          </a:p>
          <a:p>
            <a:pPr algn="just" rtl="0"/>
            <a:r>
              <a:rPr lang="es-AR" noProof="0" dirty="0"/>
              <a:t>Fecha: 19/03/2025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Imagen que contiene exterior, cerca, edificio, sostener&#10;&#10;El contenido generado por IA puede ser incorrecto.">
            <a:extLst>
              <a:ext uri="{FF2B5EF4-FFF2-40B4-BE49-F238E27FC236}">
                <a16:creationId xmlns:a16="http://schemas.microsoft.com/office/drawing/2014/main" id="{0DC1A4B2-0F82-79A0-8534-C0803514E8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189" r="27993"/>
          <a:stretch/>
        </p:blipFill>
        <p:spPr>
          <a:xfrm>
            <a:off x="877824" y="914400"/>
            <a:ext cx="5212080" cy="5029200"/>
          </a:xfr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BAB5446D-20A5-5105-FBA5-D89C6418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08" y="960120"/>
            <a:ext cx="4905292" cy="914400"/>
          </a:xfrm>
        </p:spPr>
        <p:txBody>
          <a:bodyPr/>
          <a:lstStyle/>
          <a:p>
            <a:r>
              <a:rPr lang="es-AR" noProof="0" dirty="0"/>
              <a:t>Importancia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59081F9-66C8-758D-F228-9CDD2250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880" y="2688336"/>
            <a:ext cx="2862072" cy="713232"/>
          </a:xfrm>
        </p:spPr>
        <p:txBody>
          <a:bodyPr/>
          <a:lstStyle/>
          <a:p>
            <a:r>
              <a:rPr lang="es-AR" noProof="0" dirty="0"/>
              <a:t>Reducción de Accidentes Laborales.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B82A0-B6A1-C2BD-1A23-A693FFD7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s-AR" sz="600" noProof="0" dirty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7505A1-918A-37B6-BC18-EC665D77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s-AR" sz="600" noProof="0" dirty="0"/>
              <a:t>Presentación de conferencia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B9FA75-5C1D-3E4B-4BE1-37BA13C7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es-AR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s-AR" sz="600" noProof="0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2ED38300-7C59-AE5D-8217-DEA7F3DA724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3880" y="4945712"/>
            <a:ext cx="2862072" cy="731520"/>
          </a:xfrm>
        </p:spPr>
        <p:txBody>
          <a:bodyPr/>
          <a:lstStyle/>
          <a:p>
            <a:r>
              <a:rPr lang="es-AR" noProof="0" dirty="0"/>
              <a:t>Aplicación de Sanciones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8391BD5F-F214-97EF-0DDD-8F158E49D0F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83880" y="3886200"/>
            <a:ext cx="2862072" cy="749808"/>
          </a:xfrm>
        </p:spPr>
        <p:txBody>
          <a:bodyPr/>
          <a:lstStyle/>
          <a:p>
            <a:r>
              <a:rPr lang="es-AR" noProof="0" dirty="0"/>
              <a:t>Cumplimiento Legal.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D96EC80-D274-C017-B434-3D8229CAC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0256" y="2779776"/>
            <a:ext cx="786384" cy="655984"/>
          </a:xfrm>
        </p:spPr>
        <p:txBody>
          <a:bodyPr/>
          <a:lstStyle/>
          <a:p>
            <a:r>
              <a:rPr lang="es-AR" noProof="0" dirty="0"/>
              <a:t>N</a:t>
            </a:r>
            <a:r>
              <a:rPr lang="es-AR" dirty="0"/>
              <a:t>°</a:t>
            </a:r>
            <a:endParaRPr lang="es-AR" noProof="0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98B655A-B33A-4009-217D-2F5A9D9D3B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87184" y="2788920"/>
            <a:ext cx="731520" cy="731520"/>
          </a:xfrm>
        </p:spPr>
        <p:txBody>
          <a:bodyPr>
            <a:normAutofit fontScale="92500" lnSpcReduction="20000"/>
          </a:bodyPr>
          <a:lstStyle/>
          <a:p>
            <a:r>
              <a:rPr lang="es-AR" noProof="0" dirty="0"/>
              <a:t>1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D6472804-D963-36F5-A984-F46ACBA31E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0256" y="3840480"/>
            <a:ext cx="786384" cy="655984"/>
          </a:xfrm>
        </p:spPr>
        <p:txBody>
          <a:bodyPr/>
          <a:lstStyle/>
          <a:p>
            <a:r>
              <a:rPr lang="es-AR" noProof="0" dirty="0"/>
              <a:t>N°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54A7606-4C60-75A8-CA7E-012764BB9F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87184" y="3950208"/>
            <a:ext cx="731520" cy="731520"/>
          </a:xfrm>
        </p:spPr>
        <p:txBody>
          <a:bodyPr>
            <a:normAutofit fontScale="92500" lnSpcReduction="20000"/>
          </a:bodyPr>
          <a:lstStyle/>
          <a:p>
            <a:r>
              <a:rPr lang="es-AR" noProof="0" dirty="0"/>
              <a:t>2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CFCD8991-3BF7-A955-84CD-70804DE9DC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0256" y="4983480"/>
            <a:ext cx="786384" cy="655984"/>
          </a:xfrm>
        </p:spPr>
        <p:txBody>
          <a:bodyPr/>
          <a:lstStyle/>
          <a:p>
            <a:r>
              <a:rPr lang="es-AR" noProof="0" dirty="0"/>
              <a:t>N°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8F439E87-AE27-C657-D56C-2FE43A7A0C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87184" y="5111496"/>
            <a:ext cx="731520" cy="731520"/>
          </a:xfrm>
        </p:spPr>
        <p:txBody>
          <a:bodyPr>
            <a:normAutofit fontScale="92500" lnSpcReduction="20000"/>
          </a:bodyPr>
          <a:lstStyle/>
          <a:p>
            <a:r>
              <a:rPr lang="es-AR" noProof="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8887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orge Newbery - Wikipedia, la enciclopedia libre">
            <a:extLst>
              <a:ext uri="{FF2B5EF4-FFF2-40B4-BE49-F238E27FC236}">
                <a16:creationId xmlns:a16="http://schemas.microsoft.com/office/drawing/2014/main" id="{0DFA2CAA-3E6B-B75A-0569-F6BB2101BE0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 b="119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4B8C71D-9583-48CB-A10F-1E6391AF2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2024" y="601326"/>
            <a:ext cx="3959352" cy="5486400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 w="381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CBB973-B428-41C0-9D92-71BB3881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6324" y="715626"/>
            <a:ext cx="3730752" cy="5257800"/>
          </a:xfrm>
          <a:prstGeom prst="rect">
            <a:avLst/>
          </a:prstGeom>
          <a:noFill/>
          <a:ln w="12700"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628" y="2514600"/>
            <a:ext cx="3438144" cy="914400"/>
          </a:xfrm>
        </p:spPr>
        <p:txBody>
          <a:bodyPr rtlCol="0"/>
          <a:lstStyle/>
          <a:p>
            <a:pPr rtl="0"/>
            <a:r>
              <a:rPr lang="es-AR" noProof="0" dirty="0"/>
              <a:t>Gracias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8B9DC8-A928-4BA0-872D-E2A209F30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233404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43AD9EC-FB39-4CB3-AB09-9CF0FF397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33100" y="3518020"/>
            <a:ext cx="457200" cy="0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80E818E-5D5D-4925-A78F-3B769109C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8700" y="5471082"/>
            <a:ext cx="2286000" cy="0"/>
          </a:xfrm>
          <a:prstGeom prst="line">
            <a:avLst/>
          </a:prstGeom>
          <a:ln w="127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Foto de un hombre de negocios escribiendo en un diario&#10;">
            <a:extLst>
              <a:ext uri="{FF2B5EF4-FFF2-40B4-BE49-F238E27FC236}">
                <a16:creationId xmlns:a16="http://schemas.microsoft.com/office/drawing/2014/main" id="{548A53BA-7AEE-4BAB-A2AA-9234417FE0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-76200"/>
            <a:ext cx="12188952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51" y="685800"/>
            <a:ext cx="3959352" cy="5486400"/>
          </a:xfrm>
        </p:spPr>
        <p:txBody>
          <a:bodyPr rtlCol="0">
            <a:normAutofit/>
          </a:bodyPr>
          <a:lstStyle/>
          <a:p>
            <a:pPr rtl="0"/>
            <a:r>
              <a:rPr lang="es-AR" noProof="0" dirty="0"/>
              <a:t>Índice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4B5CAEFB-3ACA-4146-81A1-3AF907AAED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551" y="800100"/>
            <a:ext cx="3730752" cy="5257800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s-AR" sz="1500" noProof="0" dirty="0"/>
              <a:t>Introducción</a:t>
            </a:r>
          </a:p>
          <a:p>
            <a:pPr rtl="0">
              <a:lnSpc>
                <a:spcPct val="150000"/>
              </a:lnSpc>
            </a:pPr>
            <a:r>
              <a:rPr lang="es-AR" sz="1500" noProof="0" dirty="0"/>
              <a:t>Definiciones</a:t>
            </a:r>
          </a:p>
          <a:p>
            <a:pPr rtl="0">
              <a:lnSpc>
                <a:spcPct val="150000"/>
              </a:lnSpc>
            </a:pPr>
            <a:r>
              <a:rPr lang="es-AR" sz="1500" noProof="0" dirty="0"/>
              <a:t>Diferencias y Similitudes</a:t>
            </a:r>
          </a:p>
          <a:p>
            <a:pPr rtl="0">
              <a:lnSpc>
                <a:spcPct val="150000"/>
              </a:lnSpc>
            </a:pPr>
            <a:r>
              <a:rPr lang="es-AR" sz="1500" noProof="0" dirty="0"/>
              <a:t>¿Qué reglamentan?</a:t>
            </a:r>
          </a:p>
          <a:p>
            <a:pPr rtl="0">
              <a:lnSpc>
                <a:spcPct val="150000"/>
              </a:lnSpc>
            </a:pPr>
            <a:r>
              <a:rPr lang="es-AR" sz="1500" noProof="0" dirty="0"/>
              <a:t>Organismos Reguladores</a:t>
            </a:r>
          </a:p>
          <a:p>
            <a:pPr rtl="0">
              <a:lnSpc>
                <a:spcPct val="150000"/>
              </a:lnSpc>
            </a:pPr>
            <a:r>
              <a:rPr lang="es-AR" sz="1500" noProof="0" dirty="0"/>
              <a:t>Ejemplos de aplicación</a:t>
            </a:r>
          </a:p>
          <a:p>
            <a:pPr rtl="0">
              <a:lnSpc>
                <a:spcPct val="150000"/>
              </a:lnSpc>
            </a:pPr>
            <a:r>
              <a:rPr lang="es-AR" sz="1500" noProof="0" dirty="0"/>
              <a:t>Importancia en el contexto laboral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1DA684F-F04D-4BEA-9DE7-266132513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05398" y="1874520"/>
            <a:ext cx="2860705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81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514" y="958515"/>
            <a:ext cx="4398264" cy="914400"/>
          </a:xfrm>
        </p:spPr>
        <p:txBody>
          <a:bodyPr rtlCol="0">
            <a:normAutofit/>
          </a:bodyPr>
          <a:lstStyle/>
          <a:p>
            <a:pPr rtl="0"/>
            <a:r>
              <a:rPr lang="es-AR" noProof="0" dirty="0"/>
              <a:t>Introducción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986CE4-B680-4DF1-AF9C-D55F13C6D77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04888" y="3790044"/>
            <a:ext cx="3748278" cy="914696"/>
          </a:xfrm>
        </p:spPr>
        <p:txBody>
          <a:bodyPr rtlCol="0">
            <a:normAutofit/>
          </a:bodyPr>
          <a:lstStyle/>
          <a:p>
            <a:pPr rtl="0"/>
            <a:r>
              <a:rPr lang="es-AR" noProof="0" dirty="0"/>
              <a:t>Importancia de su aplicación en el diseño, instalación y mantenimiento de redes eléctricas.</a:t>
            </a:r>
          </a:p>
        </p:txBody>
      </p:sp>
      <p:sp>
        <p:nvSpPr>
          <p:cNvPr id="41" name="Marcador de fecha 40">
            <a:extLst>
              <a:ext uri="{FF2B5EF4-FFF2-40B4-BE49-F238E27FC236}">
                <a16:creationId xmlns:a16="http://schemas.microsoft.com/office/drawing/2014/main" id="{10D22579-CC1E-49B3-BE5D-3F20EA7A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rtlCol="0"/>
          <a:lstStyle/>
          <a:p>
            <a:pPr rtl="0"/>
            <a:r>
              <a:rPr lang="es-AR" noProof="0" dirty="0"/>
              <a:t>20XX</a:t>
            </a:r>
          </a:p>
        </p:txBody>
      </p:sp>
      <p:pic>
        <p:nvPicPr>
          <p:cNvPr id="2056" name="Picture 8" descr="Redes de distribución eléctrica - Energía y Sociedad">
            <a:extLst>
              <a:ext uri="{FF2B5EF4-FFF2-40B4-BE49-F238E27FC236}">
                <a16:creationId xmlns:a16="http://schemas.microsoft.com/office/drawing/2014/main" id="{72402F54-3F8F-D625-201A-CB9BFCCB2F1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2B9B5DD8-7B25-4160-9E2A-5F7F2E3C7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888" y="2462977"/>
            <a:ext cx="3749040" cy="1150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AR" noProof="0" dirty="0"/>
              <a:t>Objetivo: Comprender qué son las normas, reglamentos y especificaciones técnicas en el ámbito de las instalaciones eléctricas.</a:t>
            </a:r>
          </a:p>
        </p:txBody>
      </p:sp>
    </p:spTree>
    <p:extLst>
      <p:ext uri="{BB962C8B-B14F-4D97-AF65-F5344CB8AC3E}">
        <p14:creationId xmlns:p14="http://schemas.microsoft.com/office/powerpoint/2010/main" val="837930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3D657-F9B0-BDC5-28F8-B7DDAC78F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89.900+ Normas Ilustraciones de Stock, gráficos vectoriales libres de  derechos y clip art - iStock | Reglas, Leyes, Calidad">
            <a:extLst>
              <a:ext uri="{FF2B5EF4-FFF2-40B4-BE49-F238E27FC236}">
                <a16:creationId xmlns:a16="http://schemas.microsoft.com/office/drawing/2014/main" id="{749EED36-7993-4CA4-01BF-E18DBCBF05C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0" b="117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1AF5578-411D-F5E7-2B20-E33E6119B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685800"/>
            <a:ext cx="3959352" cy="5486400"/>
          </a:xfrm>
          <a:prstGeom prst="rect">
            <a:avLst/>
          </a:prstGeom>
          <a:solidFill>
            <a:schemeClr val="accent1">
              <a:lumMod val="10000"/>
              <a:alpha val="7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3EA8D46-D9E4-34A9-CB1C-7E5B3828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800100"/>
            <a:ext cx="3730752" cy="52578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53B154-220E-61EF-590C-F9876A34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280160"/>
            <a:ext cx="3191256" cy="914400"/>
          </a:xfrm>
        </p:spPr>
        <p:txBody>
          <a:bodyPr rtlCol="0">
            <a:noAutofit/>
          </a:bodyPr>
          <a:lstStyle/>
          <a:p>
            <a:pPr rtl="0"/>
            <a:r>
              <a:rPr lang="es-AR" noProof="0" dirty="0"/>
              <a:t>Normas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167AD72-C9D5-5667-712E-6FC8EFC4C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2349842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0CA75-433E-55F1-A394-B2A91CD5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44109"/>
            <a:ext cx="3191256" cy="2252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AR" noProof="0" dirty="0"/>
              <a:t>¿Qué son?</a:t>
            </a:r>
          </a:p>
          <a:p>
            <a:pPr rtl="0"/>
            <a:r>
              <a:rPr lang="es-AR" noProof="0" dirty="0"/>
              <a:t>“Son documentos que surgen del trabajo de un grupo de especialistas que acuerdan las condiciones mínimas que debe tener un producto, servicio o sistema de gestión.” Según IRAM.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F68B540-BA73-DF95-B463-8527D4DDD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4441847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65F2229-B8B1-A9D1-C648-C61FA62E2601}"/>
              </a:ext>
            </a:extLst>
          </p:cNvPr>
          <p:cNvSpPr txBox="1">
            <a:spLocks/>
          </p:cNvSpPr>
          <p:nvPr/>
        </p:nvSpPr>
        <p:spPr>
          <a:xfrm>
            <a:off x="841248" y="4518071"/>
            <a:ext cx="3191256" cy="16578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ts val="21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1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AR" noProof="0" dirty="0"/>
              <a:t>Tipos</a:t>
            </a:r>
          </a:p>
          <a:p>
            <a:pPr algn="just">
              <a:lnSpc>
                <a:spcPct val="100000"/>
              </a:lnSpc>
            </a:pPr>
            <a:r>
              <a:rPr lang="es-AR" noProof="0" dirty="0"/>
              <a:t>         - Sociales</a:t>
            </a:r>
          </a:p>
          <a:p>
            <a:pPr algn="just">
              <a:lnSpc>
                <a:spcPct val="100000"/>
              </a:lnSpc>
            </a:pPr>
            <a:r>
              <a:rPr lang="es-AR" noProof="0" dirty="0"/>
              <a:t>         - Morales</a:t>
            </a:r>
          </a:p>
          <a:p>
            <a:pPr algn="just">
              <a:lnSpc>
                <a:spcPct val="100000"/>
              </a:lnSpc>
            </a:pPr>
            <a:r>
              <a:rPr lang="es-AR" noProof="0" dirty="0"/>
              <a:t>         - Jurídicas</a:t>
            </a:r>
            <a:endParaRPr lang="es-AR" dirty="0"/>
          </a:p>
          <a:p>
            <a:pPr algn="just">
              <a:lnSpc>
                <a:spcPct val="100000"/>
              </a:lnSpc>
            </a:pPr>
            <a:r>
              <a:rPr lang="es-AR" noProof="0" dirty="0"/>
              <a:t>         - Profesionales</a:t>
            </a:r>
          </a:p>
        </p:txBody>
      </p:sp>
    </p:spTree>
    <p:extLst>
      <p:ext uri="{BB962C8B-B14F-4D97-AF65-F5344CB8AC3E}">
        <p14:creationId xmlns:p14="http://schemas.microsoft.com/office/powerpoint/2010/main" val="2090172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49274-10A1-D92B-1165-5B8FA76B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rmas: qué son, para qué sirven, tipos, ejemplos, importancia">
            <a:extLst>
              <a:ext uri="{FF2B5EF4-FFF2-40B4-BE49-F238E27FC236}">
                <a16:creationId xmlns:a16="http://schemas.microsoft.com/office/drawing/2014/main" id="{7A5331A3-0153-3F6A-557D-C194CA30B73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177920F-4A28-1450-3A7C-2A7F50388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685800"/>
            <a:ext cx="3959352" cy="5486400"/>
          </a:xfrm>
          <a:prstGeom prst="rect">
            <a:avLst/>
          </a:prstGeom>
          <a:solidFill>
            <a:schemeClr val="accent1">
              <a:lumMod val="10000"/>
              <a:alpha val="7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CA2682-DCD8-F569-03E9-CF2DDDA4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800100"/>
            <a:ext cx="3730752" cy="52578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187BC6-62EE-3207-7867-DA1E01CB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280160"/>
            <a:ext cx="3191256" cy="914400"/>
          </a:xfrm>
        </p:spPr>
        <p:txBody>
          <a:bodyPr rtlCol="0">
            <a:noAutofit/>
          </a:bodyPr>
          <a:lstStyle/>
          <a:p>
            <a:pPr rtl="0"/>
            <a:r>
              <a:rPr lang="es-AR" noProof="0" dirty="0"/>
              <a:t>Reglamentos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D0474A4-11BD-9784-EFE5-B92EE53E0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2349842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C788C-7AB2-230F-0A56-2A9AA454F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694058"/>
            <a:ext cx="3191256" cy="1084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AR" noProof="0" dirty="0"/>
              <a:t>¿Qué son?</a:t>
            </a:r>
          </a:p>
          <a:p>
            <a:pPr rtl="0"/>
            <a:r>
              <a:rPr lang="es-AR" noProof="0" dirty="0"/>
              <a:t>Conjunto de normas de carácter obligatorio.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0B46CFA-5137-5A52-F5CB-4EE5739FD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5783951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05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0DE0-F32D-EF8D-E1F3-BFF093F8D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CEC43A7-BE82-2D75-F5A7-D59E4160D477}"/>
              </a:ext>
            </a:extLst>
          </p:cNvPr>
          <p:cNvSpPr/>
          <p:nvPr/>
        </p:nvSpPr>
        <p:spPr>
          <a:xfrm>
            <a:off x="0" y="0"/>
            <a:ext cx="4754880" cy="6858000"/>
          </a:xfrm>
          <a:prstGeom prst="rect">
            <a:avLst/>
          </a:prstGeom>
          <a:solidFill>
            <a:srgbClr val="1F1F1F"/>
          </a:solidFill>
          <a:ln>
            <a:solidFill>
              <a:srgbClr val="1F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noProof="0" dirty="0"/>
          </a:p>
        </p:txBody>
      </p:sp>
      <p:pic>
        <p:nvPicPr>
          <p:cNvPr id="5122" name="Picture 2" descr="Motor WEG modelo MSL1J - Ficha Técnica y Especificaciones | CBJ Motor">
            <a:extLst>
              <a:ext uri="{FF2B5EF4-FFF2-40B4-BE49-F238E27FC236}">
                <a16:creationId xmlns:a16="http://schemas.microsoft.com/office/drawing/2014/main" id="{339D7C60-77FE-B530-78A7-3E98322F4E9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 bwMode="auto">
          <a:xfrm>
            <a:off x="4754880" y="0"/>
            <a:ext cx="7435596" cy="6858000"/>
          </a:xfrm>
          <a:prstGeom prst="rect">
            <a:avLst/>
          </a:prstGeom>
          <a:noFill/>
          <a:ln>
            <a:solidFill>
              <a:srgbClr val="1F1F1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E8AE3B7-48A0-6B9C-E517-23AF8F95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685800"/>
            <a:ext cx="3959352" cy="5486400"/>
          </a:xfrm>
          <a:prstGeom prst="rect">
            <a:avLst/>
          </a:prstGeom>
          <a:solidFill>
            <a:schemeClr val="accent1">
              <a:lumMod val="10000"/>
              <a:alpha val="7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5BD070F-2F67-D35A-C003-D3B3F010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00" y="800100"/>
            <a:ext cx="3730752" cy="52578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A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A62E20-3EA5-2DB3-F6B9-C0229E3B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20" y="1147428"/>
            <a:ext cx="3461004" cy="914400"/>
          </a:xfrm>
        </p:spPr>
        <p:txBody>
          <a:bodyPr rtlCol="0">
            <a:noAutofit/>
          </a:bodyPr>
          <a:lstStyle/>
          <a:p>
            <a:pPr rtl="0"/>
            <a:r>
              <a:rPr lang="es-AR" noProof="0" dirty="0"/>
              <a:t>Especificación</a:t>
            </a:r>
            <a:br>
              <a:rPr lang="es-AR" noProof="0" dirty="0"/>
            </a:br>
            <a:r>
              <a:rPr lang="es-AR" noProof="0" dirty="0"/>
              <a:t>Técnica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881381C-6874-EC50-6131-7FB8692F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2349842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31083-F89C-3B51-8991-A72A8010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257293"/>
            <a:ext cx="3191256" cy="21410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AR" noProof="0" dirty="0"/>
              <a:t>¿Qué son?</a:t>
            </a:r>
          </a:p>
          <a:p>
            <a:pPr rtl="0"/>
            <a:r>
              <a:rPr lang="es-AR" noProof="0" dirty="0"/>
              <a:t>Documento que detalla los requisitos, características y condiciones de un producto, sistema o servicio para garantizar su correcto funcionamiento.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53D9931-2106-AD26-D346-F65FC6C5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93876" y="5783951"/>
            <a:ext cx="228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25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Marcador de contenido 39" descr="gráfico circular">
            <a:extLst>
              <a:ext uri="{FF2B5EF4-FFF2-40B4-BE49-F238E27FC236}">
                <a16:creationId xmlns:a16="http://schemas.microsoft.com/office/drawing/2014/main" id="{8A33ECD3-83D1-4549-8A21-BECF77D5F92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068902404"/>
              </p:ext>
            </p:extLst>
          </p:nvPr>
        </p:nvGraphicFramePr>
        <p:xfrm>
          <a:off x="6254750" y="2317750"/>
          <a:ext cx="2378075" cy="35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Marcador de contenido 36" descr="gráfico circular">
            <a:extLst>
              <a:ext uri="{FF2B5EF4-FFF2-40B4-BE49-F238E27FC236}">
                <a16:creationId xmlns:a16="http://schemas.microsoft.com/office/drawing/2014/main" id="{F3F9303C-A758-48FE-A3B3-1B85E21FC976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354594833"/>
              </p:ext>
            </p:extLst>
          </p:nvPr>
        </p:nvGraphicFramePr>
        <p:xfrm>
          <a:off x="3565525" y="2317750"/>
          <a:ext cx="2378075" cy="35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1D6C7B-D221-6B1D-C820-B8B219E7B2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2364" y="2317749"/>
            <a:ext cx="4719051" cy="3540125"/>
          </a:xfrm>
        </p:spPr>
        <p:txBody>
          <a:bodyPr>
            <a:normAutofit/>
          </a:bodyPr>
          <a:lstStyle/>
          <a:p>
            <a:pPr indent="180340" algn="just">
              <a:lnSpc>
                <a:spcPct val="150000"/>
              </a:lnSpc>
              <a:buNone/>
            </a:pPr>
            <a:endParaRPr lang="es-AR" sz="1600" kern="100" noProof="0" dirty="0">
              <a:effectLst/>
              <a:latin typeface="Segoe UI Symbol" panose="020B0502040204020203" pitchFamily="34" charset="0"/>
              <a:ea typeface="Aptos" panose="020B0004020202020204" pitchFamily="34" charset="0"/>
              <a:cs typeface="Segoe UI Symbol" panose="020B0502040204020203" pitchFamily="34" charset="0"/>
            </a:endParaRPr>
          </a:p>
          <a:p>
            <a:pPr indent="180340" algn="just">
              <a:lnSpc>
                <a:spcPct val="150000"/>
              </a:lnSpc>
              <a:buNone/>
            </a:pPr>
            <a:r>
              <a:rPr lang="es-AR" sz="1600" kern="100" noProof="0" dirty="0">
                <a:effectLst/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✔</a:t>
            </a:r>
            <a:r>
              <a:rPr lang="es-AR" sz="1600" kern="100" noProof="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AR" sz="1600" kern="100" noProof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Evitar riesgos eléctricos (como cortocircuitos e incendios). </a:t>
            </a:r>
          </a:p>
          <a:p>
            <a:pPr indent="180340" algn="just">
              <a:lnSpc>
                <a:spcPct val="150000"/>
              </a:lnSpc>
            </a:pPr>
            <a:r>
              <a:rPr lang="es-AR" sz="1600" kern="100" noProof="0" dirty="0">
                <a:effectLst/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✔</a:t>
            </a:r>
            <a:r>
              <a:rPr lang="es-AR" sz="1600" kern="100" noProof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Garantizar compatibilidad entre materiales y equipos.</a:t>
            </a:r>
          </a:p>
          <a:p>
            <a:pPr indent="180340" algn="just">
              <a:lnSpc>
                <a:spcPct val="150000"/>
              </a:lnSpc>
            </a:pPr>
            <a:r>
              <a:rPr lang="es-AR" sz="1600" kern="100" noProof="0" dirty="0">
                <a:effectLst/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✔</a:t>
            </a:r>
            <a:r>
              <a:rPr lang="es-AR" sz="1600" kern="100" noProof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Asegurar eficiencia y confiabilidad en el sistema eléctrico.</a:t>
            </a:r>
          </a:p>
          <a:p>
            <a:endParaRPr lang="es-AR" noProof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ABAB91-9C37-8CCD-CD50-400704F6A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547" y="2008037"/>
            <a:ext cx="4713339" cy="2903181"/>
          </a:xfrm>
        </p:spPr>
        <p:txBody>
          <a:bodyPr/>
          <a:lstStyle/>
          <a:p>
            <a:endParaRPr lang="es-AR" noProof="0" dirty="0"/>
          </a:p>
          <a:p>
            <a:pPr indent="180340" algn="just">
              <a:lnSpc>
                <a:spcPct val="150000"/>
              </a:lnSpc>
              <a:buNone/>
            </a:pPr>
            <a:endParaRPr lang="es-AR" noProof="0" dirty="0"/>
          </a:p>
          <a:p>
            <a:pPr indent="180340" algn="just">
              <a:lnSpc>
                <a:spcPct val="150000"/>
              </a:lnSpc>
              <a:buNone/>
            </a:pPr>
            <a:r>
              <a:rPr lang="es-A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✘</a:t>
            </a:r>
            <a:r>
              <a:rPr lang="es-AR" sz="1600" kern="100" noProof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AR" sz="1600" kern="100" noProof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Obligatoriedad: si el cumplimiento es exigido legalmente o es voluntario.</a:t>
            </a:r>
          </a:p>
          <a:p>
            <a:pPr indent="180340" algn="just">
              <a:lnSpc>
                <a:spcPct val="150000"/>
              </a:lnSpc>
            </a:pPr>
            <a:r>
              <a:rPr lang="es-A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✘ </a:t>
            </a:r>
            <a:r>
              <a:rPr lang="es-AR" sz="1600" kern="100" noProof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Alcance: Define hasta dónde aplican y a quién afectan.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DCF5539-7D7C-D4D1-C3BE-E255995A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99" y="749808"/>
            <a:ext cx="4221087" cy="914400"/>
          </a:xfrm>
        </p:spPr>
        <p:txBody>
          <a:bodyPr/>
          <a:lstStyle/>
          <a:p>
            <a:r>
              <a:rPr lang="es-AR" noProof="0" dirty="0"/>
              <a:t>Diferencias</a:t>
            </a:r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91404B6B-664E-3491-B403-B644CD5F1796}"/>
              </a:ext>
            </a:extLst>
          </p:cNvPr>
          <p:cNvSpPr txBox="1">
            <a:spLocks/>
          </p:cNvSpPr>
          <p:nvPr/>
        </p:nvSpPr>
        <p:spPr>
          <a:xfrm>
            <a:off x="6617116" y="722868"/>
            <a:ext cx="422108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4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noProof="0" dirty="0"/>
              <a:t>Similitudes</a:t>
            </a:r>
          </a:p>
        </p:txBody>
      </p:sp>
    </p:spTree>
    <p:extLst>
      <p:ext uri="{BB962C8B-B14F-4D97-AF65-F5344CB8AC3E}">
        <p14:creationId xmlns:p14="http://schemas.microsoft.com/office/powerpoint/2010/main" val="1602703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E3166D8D-7ADC-7E70-BA54-6373CB622B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" r="13"/>
          <a:stretch/>
        </p:blipFill>
        <p:spPr>
          <a:xfrm>
            <a:off x="1584" y="-76200"/>
            <a:ext cx="12188832" cy="6858000"/>
          </a:xfr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A7A747AF-1D0C-7B9B-5699-44B5EA39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959352" cy="5486400"/>
          </a:xfrm>
        </p:spPr>
        <p:txBody>
          <a:bodyPr/>
          <a:lstStyle/>
          <a:p>
            <a:r>
              <a:rPr lang="es-AR" noProof="0" dirty="0"/>
              <a:t>Organismos</a:t>
            </a:r>
            <a:br>
              <a:rPr lang="es-AR" noProof="0" dirty="0"/>
            </a:br>
            <a:r>
              <a:rPr lang="es-AR" noProof="0" dirty="0"/>
              <a:t>Reguladores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7D73E8-511D-9E1C-744C-2CCF73CC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s-AR" sz="600" noProof="0" dirty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E0963C-2053-AF85-472E-1788DA4C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s-AR" sz="600" noProof="0" dirty="0"/>
              <a:t>Presentación de conferencia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CBCA14-0993-12A1-734B-33CE08FB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es-AR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s-AR" sz="600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4EAD240-4BEE-6655-3A1A-8BD8AD575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354309"/>
            <a:ext cx="3959352" cy="3996982"/>
          </a:xfrm>
          <a:ln>
            <a:noFill/>
          </a:ln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noProof="0" dirty="0"/>
              <a:t>Ente Nacional Regulador de la Electricidad (</a:t>
            </a:r>
            <a:r>
              <a:rPr lang="es-AR" noProof="0" dirty="0" err="1"/>
              <a:t>ENRE</a:t>
            </a:r>
            <a:r>
              <a:rPr lang="es-AR" noProof="0" dirty="0"/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noProof="0" dirty="0"/>
              <a:t>Instituto Argentino de Normalización y Certificación (IRAM).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noProof="0" dirty="0"/>
              <a:t>Superintendencia de Riesgos del Trabajo (</a:t>
            </a:r>
            <a:r>
              <a:rPr lang="es-AR" noProof="0" dirty="0" err="1"/>
              <a:t>SRT</a:t>
            </a:r>
            <a:r>
              <a:rPr lang="es-AR" noProof="0" dirty="0"/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noProof="0" dirty="0"/>
              <a:t>Empresa Provincial de la Energía de Santa FE (</a:t>
            </a:r>
            <a:r>
              <a:rPr lang="es-AR" noProof="0" dirty="0" err="1"/>
              <a:t>EPE</a:t>
            </a:r>
            <a:r>
              <a:rPr lang="es-AR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37689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Una mesa de madera&#10;&#10;El contenido generado por IA puede ser incorrecto.">
            <a:extLst>
              <a:ext uri="{FF2B5EF4-FFF2-40B4-BE49-F238E27FC236}">
                <a16:creationId xmlns:a16="http://schemas.microsoft.com/office/drawing/2014/main" id="{577227A0-25AE-2ABE-26B7-8AA34D5CF63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344" r="7344"/>
          <a:stretch/>
        </p:blipFill>
        <p:spPr>
          <a:xfrm>
            <a:off x="1525" y="-76200"/>
            <a:ext cx="12188951" cy="6858000"/>
          </a:xfr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581E8EB0-436B-66CE-BE49-A1CD37FB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51" y="685800"/>
            <a:ext cx="3959352" cy="5486400"/>
          </a:xfrm>
        </p:spPr>
        <p:txBody>
          <a:bodyPr/>
          <a:lstStyle/>
          <a:p>
            <a:r>
              <a:rPr lang="es-AR" noProof="0" dirty="0"/>
              <a:t>Aplicaciones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6BD59-E0AA-E079-93B1-AD00BB5B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s-AR" sz="600" noProof="0" dirty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755121-4ADD-88DC-DA0D-FD682DCC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702"/>
            <a:ext cx="41148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s-AR" sz="600" noProof="0" dirty="0"/>
              <a:t>Presentación de conferencia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2DD088-1386-0317-37AB-104F67C0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7696" y="6488702"/>
            <a:ext cx="2743200" cy="182880"/>
          </a:xfrm>
        </p:spPr>
        <p:txBody>
          <a:bodyPr anchor="b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B5CEABB6-07DC-46E8-9B57-56EC44A396E5}" type="slidenum">
              <a:rPr lang="es-AR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s-AR" sz="600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3425D76-FFB3-53FC-7356-8E02A0559B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551" y="1120841"/>
            <a:ext cx="3730752" cy="3977173"/>
          </a:xfrm>
          <a:ln>
            <a:noFill/>
          </a:ln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noProof="0" dirty="0"/>
              <a:t>Seguridad </a:t>
            </a:r>
            <a:r>
              <a:rPr lang="es-AR" dirty="0"/>
              <a:t>de</a:t>
            </a:r>
            <a:r>
              <a:rPr lang="es-AR" noProof="0" dirty="0"/>
              <a:t> las instalaciones.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dirty="0"/>
              <a:t>Seguridad laboral y protección de los trabajadores.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noProof="0" dirty="0"/>
              <a:t>Calidad del servicio eléctrico.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noProof="0" dirty="0"/>
              <a:t>Certificación de materiales y equipos eléctricos.</a:t>
            </a:r>
          </a:p>
        </p:txBody>
      </p:sp>
    </p:spTree>
    <p:extLst>
      <p:ext uri="{BB962C8B-B14F-4D97-AF65-F5344CB8AC3E}">
        <p14:creationId xmlns:p14="http://schemas.microsoft.com/office/powerpoint/2010/main" val="3900045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ustom 87">
      <a:dk1>
        <a:sysClr val="windowText" lastClr="000000"/>
      </a:dk1>
      <a:lt1>
        <a:sysClr val="window" lastClr="FFFFFF"/>
      </a:lt1>
      <a:dk2>
        <a:srgbClr val="BF8641"/>
      </a:dk2>
      <a:lt2>
        <a:srgbClr val="E7E6E6"/>
      </a:lt2>
      <a:accent1>
        <a:srgbClr val="F2D6BD"/>
      </a:accent1>
      <a:accent2>
        <a:srgbClr val="616F8C"/>
      </a:accent2>
      <a:accent3>
        <a:srgbClr val="F2DAAC"/>
      </a:accent3>
      <a:accent4>
        <a:srgbClr val="373921"/>
      </a:accent4>
      <a:accent5>
        <a:srgbClr val="D9A577"/>
      </a:accent5>
      <a:accent6>
        <a:srgbClr val="A3AFB4"/>
      </a:accent6>
      <a:hlink>
        <a:srgbClr val="0563C1"/>
      </a:hlink>
      <a:folHlink>
        <a:srgbClr val="954F72"/>
      </a:folHlink>
    </a:clrScheme>
    <a:fontScheme name="Custom 123">
      <a:majorFont>
        <a:latin typeface="Elephan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257755_TF89518162_Win32" id="{83CE3F15-C755-4E1A-BCC7-9625E113BBD7}" vid="{483DF2AD-CF18-4ECC-8782-A95067EC48B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BD9B850-33FE-43D9-B469-C12FCA496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22CF4D-9565-4B86-A8C6-169590EAE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6D043-63BC-4A94-9887-A7B1B2C8476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conferencia clásica</Template>
  <TotalTime>215</TotalTime>
  <Words>349</Words>
  <Application>Microsoft Office PowerPoint</Application>
  <PresentationFormat>Panorámica</PresentationFormat>
  <Paragraphs>85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Elephant Pro</vt:lpstr>
      <vt:lpstr>Segoe UI Symbol</vt:lpstr>
      <vt:lpstr>Tema de Office</vt:lpstr>
      <vt:lpstr>Redes de Distribución e Instalaciones Eléctricas</vt:lpstr>
      <vt:lpstr>Índice</vt:lpstr>
      <vt:lpstr>Introducción</vt:lpstr>
      <vt:lpstr>Normas</vt:lpstr>
      <vt:lpstr>Reglamentos</vt:lpstr>
      <vt:lpstr>Especificación Técnica</vt:lpstr>
      <vt:lpstr>Diferencias</vt:lpstr>
      <vt:lpstr>Organismos Reguladores</vt:lpstr>
      <vt:lpstr>Aplicaciones</vt:lpstr>
      <vt:lpstr>Importancia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Gastón Burgues</dc:creator>
  <cp:lastModifiedBy>Kevin Nicolas Gregoret</cp:lastModifiedBy>
  <cp:revision>10</cp:revision>
  <dcterms:created xsi:type="dcterms:W3CDTF">2025-03-17T18:56:32Z</dcterms:created>
  <dcterms:modified xsi:type="dcterms:W3CDTF">2025-03-19T21:25:51Z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