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5"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a:xfrm>
            <a:off x="2692397" y="5037663"/>
            <a:ext cx="5214635" cy="279400"/>
          </a:xfrm>
        </p:spPr>
        <p:txBody>
          <a:bodyPr/>
          <a:lstStyle/>
          <a:p>
            <a:endParaRPr lang="es-AR"/>
          </a:p>
        </p:txBody>
      </p:sp>
      <p:sp>
        <p:nvSpPr>
          <p:cNvPr id="6" name="Slide Number Placeholder 5"/>
          <p:cNvSpPr>
            <a:spLocks noGrp="1"/>
          </p:cNvSpPr>
          <p:nvPr>
            <p:ph type="sldNum" sz="quarter" idx="12"/>
          </p:nvPr>
        </p:nvSpPr>
        <p:spPr>
          <a:xfrm>
            <a:off x="8956900" y="5037663"/>
            <a:ext cx="551167" cy="279400"/>
          </a:xfrm>
        </p:spPr>
        <p:txBody>
          <a:bodyPr/>
          <a:lstStyle/>
          <a:p>
            <a:fld id="{EC450ACF-8D3F-48C5-9D1A-ACED6854C980}" type="slidenum">
              <a:rPr lang="es-AR" smtClean="0"/>
              <a:pPr/>
              <a:t>‹Nº›</a:t>
            </a:fld>
            <a:endParaRPr lang="es-A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78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7/5/2024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390644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932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60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252037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51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23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915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53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275840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7/5/2024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6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4D56DA5-BE2E-45DD-9A45-D89883FB92CB}" type="datetimeFigureOut">
              <a:rPr lang="es-AR" smtClean="0"/>
              <a:pPr/>
              <a:t>7/5/2024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138632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D56DA5-BE2E-45DD-9A45-D89883FB92CB}" type="datetimeFigureOut">
              <a:rPr lang="es-AR" smtClean="0"/>
              <a:pPr/>
              <a:t>7/5/2024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8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4D56DA5-BE2E-45DD-9A45-D89883FB92CB}" type="datetimeFigureOut">
              <a:rPr lang="es-AR" smtClean="0"/>
              <a:pPr/>
              <a:t>7/5/2024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56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6DA5-BE2E-45DD-9A45-D89883FB92CB}" type="datetimeFigureOut">
              <a:rPr lang="es-AR" smtClean="0"/>
              <a:pPr/>
              <a:t>7/5/2024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40353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7/5/2024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8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7/5/2024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401833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D56DA5-BE2E-45DD-9A45-D89883FB92CB}" type="datetimeFigureOut">
              <a:rPr lang="es-AR" smtClean="0"/>
              <a:pPr/>
              <a:t>7/5/2024</a:t>
            </a:fld>
            <a:endParaRPr lang="es-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450ACF-8D3F-48C5-9D1A-ACED6854C980}" type="slidenum">
              <a:rPr lang="es-AR" smtClean="0"/>
              <a:pPr/>
              <a:t>‹Nº›</a:t>
            </a:fld>
            <a:endParaRPr lang="es-AR"/>
          </a:p>
        </p:txBody>
      </p:sp>
    </p:spTree>
    <p:extLst>
      <p:ext uri="{BB962C8B-B14F-4D97-AF65-F5344CB8AC3E}">
        <p14:creationId xmlns:p14="http://schemas.microsoft.com/office/powerpoint/2010/main" val="3041843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Teoría de </a:t>
            </a:r>
            <a:br>
              <a:rPr lang="es-AR" dirty="0"/>
            </a:br>
            <a:r>
              <a:rPr lang="es-AR" dirty="0"/>
              <a:t>Momento de Inercia</a:t>
            </a:r>
          </a:p>
        </p:txBody>
      </p:sp>
      <p:sp>
        <p:nvSpPr>
          <p:cNvPr id="3" name="Subtítulo 2"/>
          <p:cNvSpPr>
            <a:spLocks noGrp="1"/>
          </p:cNvSpPr>
          <p:nvPr>
            <p:ph type="subTitle" idx="1"/>
          </p:nvPr>
        </p:nvSpPr>
        <p:spPr/>
        <p:txBody>
          <a:bodyPr/>
          <a:lstStyle/>
          <a:p>
            <a:r>
              <a:rPr lang="es-AR" dirty="0"/>
              <a:t>U.T.N. – Facultad Regional Reconquista</a:t>
            </a:r>
          </a:p>
        </p:txBody>
      </p:sp>
    </p:spTree>
    <p:extLst>
      <p:ext uri="{BB962C8B-B14F-4D97-AF65-F5344CB8AC3E}">
        <p14:creationId xmlns:p14="http://schemas.microsoft.com/office/powerpoint/2010/main" val="172658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32847" y="633564"/>
            <a:ext cx="9589827" cy="1723549"/>
          </a:xfrm>
          <a:prstGeom prst="rect">
            <a:avLst/>
          </a:prstGeom>
        </p:spPr>
        <p:txBody>
          <a:bodyPr wrap="square">
            <a:spAutoFit/>
          </a:bodyPr>
          <a:lstStyle/>
          <a:p>
            <a:pPr algn="just"/>
            <a:r>
              <a:rPr lang="es-AR" sz="2400" dirty="0"/>
              <a:t>Calcularemos a continuación los valores máximos y mínimos del momento centrífugo. Para ello, expresemos la ecuación </a:t>
            </a:r>
          </a:p>
          <a:p>
            <a:pPr algn="just"/>
            <a:endParaRPr lang="es-AR" sz="2400" dirty="0"/>
          </a:p>
          <a:p>
            <a:pPr algn="just"/>
            <a:endParaRPr lang="es-AR" sz="1000" dirty="0"/>
          </a:p>
          <a:p>
            <a:pPr algn="just"/>
            <a:r>
              <a:rPr lang="es-AR" sz="2400" dirty="0"/>
              <a:t>en función de tg2α, recordando</a:t>
            </a:r>
          </a:p>
        </p:txBody>
      </p:sp>
      <p:pic>
        <p:nvPicPr>
          <p:cNvPr id="11266" name="Picture 2"/>
          <p:cNvPicPr>
            <a:picLocks noChangeAspect="1" noChangeArrowheads="1"/>
          </p:cNvPicPr>
          <p:nvPr/>
        </p:nvPicPr>
        <p:blipFill>
          <a:blip r:embed="rId2" cstate="print"/>
          <a:srcRect/>
          <a:stretch>
            <a:fillRect/>
          </a:stretch>
        </p:blipFill>
        <p:spPr bwMode="auto">
          <a:xfrm>
            <a:off x="3879732" y="1471612"/>
            <a:ext cx="4912838" cy="384483"/>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313830" y="2456951"/>
            <a:ext cx="3143110" cy="1828444"/>
          </a:xfrm>
          <a:prstGeom prst="rect">
            <a:avLst/>
          </a:prstGeom>
          <a:noFill/>
          <a:ln w="9525">
            <a:noFill/>
            <a:miter lim="800000"/>
            <a:headEnd/>
            <a:tailEnd/>
          </a:ln>
        </p:spPr>
      </p:pic>
      <p:sp>
        <p:nvSpPr>
          <p:cNvPr id="7" name="6 Rectángulo"/>
          <p:cNvSpPr/>
          <p:nvPr/>
        </p:nvSpPr>
        <p:spPr>
          <a:xfrm>
            <a:off x="1441788" y="4213325"/>
            <a:ext cx="1139223" cy="461665"/>
          </a:xfrm>
          <a:prstGeom prst="rect">
            <a:avLst/>
          </a:prstGeom>
        </p:spPr>
        <p:txBody>
          <a:bodyPr wrap="none">
            <a:spAutoFit/>
          </a:bodyPr>
          <a:lstStyle/>
          <a:p>
            <a:r>
              <a:rPr lang="es-AR" sz="2400" dirty="0"/>
              <a:t>se tiene,</a:t>
            </a:r>
          </a:p>
        </p:txBody>
      </p:sp>
      <p:pic>
        <p:nvPicPr>
          <p:cNvPr id="2" name="Imagen 1"/>
          <p:cNvPicPr>
            <a:picLocks noChangeAspect="1"/>
          </p:cNvPicPr>
          <p:nvPr/>
        </p:nvPicPr>
        <p:blipFill>
          <a:blip r:embed="rId4"/>
          <a:stretch>
            <a:fillRect/>
          </a:stretch>
        </p:blipFill>
        <p:spPr>
          <a:xfrm>
            <a:off x="3465535" y="4674990"/>
            <a:ext cx="5124450" cy="1000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Effect transition="in" filter="fade">
                                      <p:cBhvr>
                                        <p:cTn id="19" dur="1000"/>
                                        <p:tgtEl>
                                          <p:spTgt spid="11267"/>
                                        </p:tgtEl>
                                      </p:cBhvr>
                                    </p:animEffect>
                                    <p:anim calcmode="lin" valueType="num">
                                      <p:cBhvr>
                                        <p:cTn id="20" dur="1000" fill="hold"/>
                                        <p:tgtEl>
                                          <p:spTgt spid="11267"/>
                                        </p:tgtEl>
                                        <p:attrNameLst>
                                          <p:attrName>ppt_x</p:attrName>
                                        </p:attrNameLst>
                                      </p:cBhvr>
                                      <p:tavLst>
                                        <p:tav tm="0">
                                          <p:val>
                                            <p:strVal val="#ppt_x"/>
                                          </p:val>
                                        </p:tav>
                                        <p:tav tm="100000">
                                          <p:val>
                                            <p:strVal val="#ppt_x"/>
                                          </p:val>
                                        </p:tav>
                                      </p:tavLst>
                                    </p:anim>
                                    <p:anim calcmode="lin" valueType="num">
                                      <p:cBhvr>
                                        <p:cTn id="21"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37063" y="834242"/>
            <a:ext cx="10654352" cy="1477328"/>
          </a:xfrm>
          <a:prstGeom prst="rect">
            <a:avLst/>
          </a:prstGeom>
        </p:spPr>
        <p:txBody>
          <a:bodyPr wrap="square">
            <a:spAutoFit/>
          </a:bodyPr>
          <a:lstStyle/>
          <a:p>
            <a:pPr algn="just"/>
            <a:r>
              <a:rPr lang="es-AR" sz="2400" dirty="0"/>
              <a:t>Reemplazando en la anterior el valor de </a:t>
            </a:r>
            <a:r>
              <a:rPr lang="es-AR" sz="2400" dirty="0" err="1"/>
              <a:t>tg</a:t>
            </a:r>
            <a:r>
              <a:rPr lang="es-AR" sz="2400" dirty="0"/>
              <a:t> 2α obtenido en  </a:t>
            </a:r>
          </a:p>
          <a:p>
            <a:pPr algn="just"/>
            <a:endParaRPr lang="es-AR" dirty="0"/>
          </a:p>
          <a:p>
            <a:pPr algn="just"/>
            <a:r>
              <a:rPr lang="es-AR" sz="2400" dirty="0"/>
              <a:t>se llega a las siguientes expresiones para los momentos de inercia máximos y mínimos en función de los momentos de segundo orden respecto de un par de ejes ortogonales</a:t>
            </a:r>
          </a:p>
        </p:txBody>
      </p:sp>
      <p:pic>
        <p:nvPicPr>
          <p:cNvPr id="12290" name="Picture 2"/>
          <p:cNvPicPr>
            <a:picLocks noChangeAspect="1" noChangeArrowheads="1"/>
          </p:cNvPicPr>
          <p:nvPr/>
        </p:nvPicPr>
        <p:blipFill>
          <a:blip r:embed="rId2" cstate="print"/>
          <a:srcRect/>
          <a:stretch>
            <a:fillRect/>
          </a:stretch>
        </p:blipFill>
        <p:spPr bwMode="auto">
          <a:xfrm>
            <a:off x="7763232" y="630797"/>
            <a:ext cx="2677307" cy="870455"/>
          </a:xfrm>
          <a:prstGeom prst="rect">
            <a:avLst/>
          </a:prstGeom>
          <a:noFill/>
          <a:ln w="9525">
            <a:noFill/>
            <a:miter lim="800000"/>
            <a:headEnd/>
            <a:tailEnd/>
          </a:ln>
        </p:spPr>
      </p:pic>
      <p:pic>
        <p:nvPicPr>
          <p:cNvPr id="2" name="Imagen 1">
            <a:extLst>
              <a:ext uri="{FF2B5EF4-FFF2-40B4-BE49-F238E27FC236}">
                <a16:creationId xmlns:a16="http://schemas.microsoft.com/office/drawing/2014/main" id="{68DADB8B-43DB-40A1-AAC4-45E34900FE80}"/>
              </a:ext>
            </a:extLst>
          </p:cNvPr>
          <p:cNvPicPr>
            <a:picLocks noChangeAspect="1"/>
          </p:cNvPicPr>
          <p:nvPr/>
        </p:nvPicPr>
        <p:blipFill>
          <a:blip r:embed="rId3"/>
          <a:stretch>
            <a:fillRect/>
          </a:stretch>
        </p:blipFill>
        <p:spPr>
          <a:xfrm>
            <a:off x="2980752" y="2924174"/>
            <a:ext cx="5388548" cy="2169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6412" y="922193"/>
            <a:ext cx="10017456" cy="1077218"/>
          </a:xfrm>
          <a:prstGeom prst="rect">
            <a:avLst/>
          </a:prstGeom>
        </p:spPr>
        <p:txBody>
          <a:bodyPr wrap="square">
            <a:spAutoFit/>
          </a:bodyPr>
          <a:lstStyle/>
          <a:p>
            <a:pPr algn="just"/>
            <a:r>
              <a:rPr lang="es-AR" sz="3200" b="1" dirty="0"/>
              <a:t>A continuación analizaremos una situación particular de las superficies simétricas.</a:t>
            </a:r>
          </a:p>
        </p:txBody>
      </p:sp>
      <p:pic>
        <p:nvPicPr>
          <p:cNvPr id="13314" name="Picture 2"/>
          <p:cNvPicPr>
            <a:picLocks noChangeAspect="1" noChangeArrowheads="1"/>
          </p:cNvPicPr>
          <p:nvPr/>
        </p:nvPicPr>
        <p:blipFill>
          <a:blip r:embed="rId2" cstate="print"/>
          <a:srcRect/>
          <a:stretch>
            <a:fillRect/>
          </a:stretch>
        </p:blipFill>
        <p:spPr bwMode="auto">
          <a:xfrm>
            <a:off x="828528" y="2565780"/>
            <a:ext cx="4597738" cy="3437460"/>
          </a:xfrm>
          <a:prstGeom prst="rect">
            <a:avLst/>
          </a:prstGeom>
          <a:noFill/>
          <a:ln w="9525">
            <a:noFill/>
            <a:miter lim="800000"/>
            <a:headEnd/>
            <a:tailEnd/>
          </a:ln>
        </p:spPr>
      </p:pic>
      <p:sp>
        <p:nvSpPr>
          <p:cNvPr id="6" name="5 Rectángulo"/>
          <p:cNvSpPr/>
          <p:nvPr/>
        </p:nvSpPr>
        <p:spPr>
          <a:xfrm>
            <a:off x="5272584" y="2442654"/>
            <a:ext cx="6096000" cy="2308324"/>
          </a:xfrm>
          <a:prstGeom prst="rect">
            <a:avLst/>
          </a:prstGeom>
        </p:spPr>
        <p:txBody>
          <a:bodyPr>
            <a:spAutoFit/>
          </a:bodyPr>
          <a:lstStyle/>
          <a:p>
            <a:pPr algn="just"/>
            <a:r>
              <a:rPr lang="es-AR" sz="2400" dirty="0"/>
              <a:t>“Si una figura admite un eje de simetría, este es, a su vez, un eje principal de inercia”.</a:t>
            </a:r>
          </a:p>
          <a:p>
            <a:pPr algn="just"/>
            <a:r>
              <a:rPr lang="es-AR" sz="2400" dirty="0"/>
              <a:t> </a:t>
            </a:r>
          </a:p>
          <a:p>
            <a:pPr algn="just"/>
            <a:r>
              <a:rPr lang="es-AR" sz="2400" dirty="0"/>
              <a:t>En efecto, sea el caso de la figura y consideremos el par de ejes coordenados x, y haciendo coincidir el eje y con el eje de simetría de la superficie.</a:t>
            </a:r>
          </a:p>
        </p:txBody>
      </p:sp>
      <p:sp>
        <p:nvSpPr>
          <p:cNvPr id="7" name="6 Rectángulo"/>
          <p:cNvSpPr/>
          <p:nvPr/>
        </p:nvSpPr>
        <p:spPr>
          <a:xfrm>
            <a:off x="5368119" y="4821406"/>
            <a:ext cx="6096000" cy="1200329"/>
          </a:xfrm>
          <a:prstGeom prst="rect">
            <a:avLst/>
          </a:prstGeom>
        </p:spPr>
        <p:txBody>
          <a:bodyPr>
            <a:spAutoFit/>
          </a:bodyPr>
          <a:lstStyle/>
          <a:p>
            <a:pPr algn="just"/>
            <a:r>
              <a:rPr lang="es-AR" sz="2400" dirty="0"/>
              <a:t>Se observa que para cada elemento d</a:t>
            </a:r>
            <a:r>
              <a:rPr lang="el-GR" sz="2400" dirty="0"/>
              <a:t>Ω </a:t>
            </a:r>
            <a:r>
              <a:rPr lang="es-AR" sz="2400" dirty="0"/>
              <a:t>ubicado a una abscisa </a:t>
            </a:r>
            <a:r>
              <a:rPr lang="es-AR" sz="2400" i="1" dirty="0"/>
              <a:t>x </a:t>
            </a:r>
            <a:r>
              <a:rPr lang="es-AR" sz="2400" dirty="0"/>
              <a:t>y ordenada </a:t>
            </a:r>
            <a:r>
              <a:rPr lang="es-AR" sz="2400" i="1" dirty="0"/>
              <a:t>y, </a:t>
            </a:r>
            <a:r>
              <a:rPr lang="es-AR" sz="2400" dirty="0"/>
              <a:t>le corresponde su simétrico, de igual ordenada pero de abscisa </a:t>
            </a:r>
            <a:r>
              <a:rPr lang="es-AR" sz="2400" i="1" dirty="0"/>
              <a:t>−x.</a:t>
            </a:r>
            <a:endParaRPr lang="es-A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82889" y="789254"/>
            <a:ext cx="9526137" cy="1569660"/>
          </a:xfrm>
          <a:prstGeom prst="rect">
            <a:avLst/>
          </a:prstGeom>
        </p:spPr>
        <p:txBody>
          <a:bodyPr wrap="square">
            <a:spAutoFit/>
          </a:bodyPr>
          <a:lstStyle/>
          <a:p>
            <a:pPr algn="just"/>
            <a:r>
              <a:rPr lang="es-AR" sz="2400" dirty="0"/>
              <a:t>En consecuencia, a cada producto </a:t>
            </a:r>
            <a:r>
              <a:rPr lang="es-AR" sz="2400" i="1" dirty="0" err="1"/>
              <a:t>x.y.dΩ</a:t>
            </a:r>
            <a:r>
              <a:rPr lang="es-AR" sz="2400" i="1" dirty="0"/>
              <a:t>, </a:t>
            </a:r>
            <a:r>
              <a:rPr lang="es-AR" sz="2400" dirty="0"/>
              <a:t>que representa el</a:t>
            </a:r>
            <a:r>
              <a:rPr lang="es-AR" sz="2400" i="1" dirty="0"/>
              <a:t> momento centrífugo elemental </a:t>
            </a:r>
            <a:r>
              <a:rPr lang="es-AR" sz="2400" dirty="0"/>
              <a:t>le corresponde otro producto </a:t>
            </a:r>
            <a:r>
              <a:rPr lang="es-AR" sz="2400" i="1" dirty="0"/>
              <a:t>−</a:t>
            </a:r>
            <a:r>
              <a:rPr lang="es-AR" sz="2400" i="1" dirty="0" err="1"/>
              <a:t>x.y.dΩ</a:t>
            </a:r>
            <a:r>
              <a:rPr lang="es-AR" sz="2400" i="1" dirty="0"/>
              <a:t> </a:t>
            </a:r>
            <a:r>
              <a:rPr lang="es-AR" sz="2400" dirty="0"/>
              <a:t>y al integrar en toda la superficie, que por definición es una sumatoria de elementos diferenciales, dichos momentos centrífugos elementales se anularán mutuamente.</a:t>
            </a:r>
          </a:p>
        </p:txBody>
      </p:sp>
      <p:sp>
        <p:nvSpPr>
          <p:cNvPr id="5" name="4 Rectángulo"/>
          <p:cNvSpPr/>
          <p:nvPr/>
        </p:nvSpPr>
        <p:spPr>
          <a:xfrm>
            <a:off x="1382973" y="3023452"/>
            <a:ext cx="9412406" cy="2308324"/>
          </a:xfrm>
          <a:prstGeom prst="rect">
            <a:avLst/>
          </a:prstGeom>
        </p:spPr>
        <p:txBody>
          <a:bodyPr wrap="square">
            <a:spAutoFit/>
          </a:bodyPr>
          <a:lstStyle/>
          <a:p>
            <a:pPr algn="just"/>
            <a:r>
              <a:rPr lang="es-AR" sz="2400" dirty="0"/>
              <a:t>Por otro lado, como esta integral representa el momento de inercia centrífugo respecto de un par de ejes ortogonales, al ser nulo, implica que los ejes serán conjugados y, como solo existe un par de ejes conjugados ortogonales que son precisamente los ejes principales de inercia, quedará así demostrado que </a:t>
            </a:r>
            <a:r>
              <a:rPr lang="es-AR" sz="2400" i="1" dirty="0"/>
              <a:t>cuando una figura admite un eje de simetría este es al mismo tiempo un eje principal de inercia.</a:t>
            </a:r>
            <a:endParaRPr lang="es-A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73790" y="906523"/>
            <a:ext cx="9576179" cy="830997"/>
          </a:xfrm>
          <a:prstGeom prst="rect">
            <a:avLst/>
          </a:prstGeom>
        </p:spPr>
        <p:txBody>
          <a:bodyPr wrap="square">
            <a:spAutoFit/>
          </a:bodyPr>
          <a:lstStyle/>
          <a:p>
            <a:pPr algn="just"/>
            <a:r>
              <a:rPr lang="es-AR" sz="2400" dirty="0"/>
              <a:t>En las figuras siguientes se muestran algunas formas que cumplen dicha propiedad y los ejes representados son ejes principales de inercia:</a:t>
            </a:r>
          </a:p>
        </p:txBody>
      </p:sp>
      <p:pic>
        <p:nvPicPr>
          <p:cNvPr id="1026" name="Picture 2"/>
          <p:cNvPicPr>
            <a:picLocks noChangeAspect="1" noChangeArrowheads="1"/>
          </p:cNvPicPr>
          <p:nvPr/>
        </p:nvPicPr>
        <p:blipFill>
          <a:blip r:embed="rId2" cstate="print"/>
          <a:srcRect/>
          <a:stretch>
            <a:fillRect/>
          </a:stretch>
        </p:blipFill>
        <p:spPr bwMode="auto">
          <a:xfrm>
            <a:off x="1144777" y="1881682"/>
            <a:ext cx="9731715" cy="2867736"/>
          </a:xfrm>
          <a:prstGeom prst="rect">
            <a:avLst/>
          </a:prstGeom>
          <a:noFill/>
          <a:ln w="9525">
            <a:noFill/>
            <a:miter lim="800000"/>
            <a:headEnd/>
            <a:tailEnd/>
          </a:ln>
        </p:spPr>
      </p:pic>
      <p:sp>
        <p:nvSpPr>
          <p:cNvPr id="6" name="5 Rectángulo"/>
          <p:cNvSpPr/>
          <p:nvPr/>
        </p:nvSpPr>
        <p:spPr>
          <a:xfrm>
            <a:off x="973540" y="4737500"/>
            <a:ext cx="10122090" cy="1200329"/>
          </a:xfrm>
          <a:prstGeom prst="rect">
            <a:avLst/>
          </a:prstGeom>
        </p:spPr>
        <p:txBody>
          <a:bodyPr wrap="square">
            <a:spAutoFit/>
          </a:bodyPr>
          <a:lstStyle/>
          <a:p>
            <a:pPr algn="just"/>
            <a:r>
              <a:rPr lang="es-AR" sz="2400" dirty="0"/>
              <a:t>Para las formas (a), (b), (c) y (d), </a:t>
            </a:r>
            <a:r>
              <a:rPr lang="es-AR" sz="2400" dirty="0" err="1"/>
              <a:t>Imáx</a:t>
            </a:r>
            <a:r>
              <a:rPr lang="es-AR" sz="2400" dirty="0"/>
              <a:t> e </a:t>
            </a:r>
            <a:r>
              <a:rPr lang="es-AR" sz="2400" dirty="0" err="1"/>
              <a:t>Imin</a:t>
            </a:r>
            <a:r>
              <a:rPr lang="es-AR" sz="2400" dirty="0"/>
              <a:t> se obtienen con respecto al par de ejes (</a:t>
            </a:r>
            <a:r>
              <a:rPr lang="es-AR" sz="2400" dirty="0" err="1"/>
              <a:t>x,y</a:t>
            </a:r>
            <a:r>
              <a:rPr lang="es-AR" sz="2400" dirty="0"/>
              <a:t>) ya que uno de ellos (o ambos) son de simetría . Para el caso (e) existe máximo ó mínimo con respecto al par (</a:t>
            </a:r>
            <a:r>
              <a:rPr lang="el-GR" sz="2400" dirty="0"/>
              <a:t>η</a:t>
            </a:r>
            <a:r>
              <a:rPr lang="es-AR" sz="2400" dirty="0"/>
              <a:t>,</a:t>
            </a:r>
            <a:r>
              <a:rPr lang="el-GR" sz="2400" dirty="0"/>
              <a:t> ξ</a:t>
            </a:r>
            <a:r>
              <a:rPr lang="es-AR" sz="2400" dirty="0"/>
              <a:t>) ya que </a:t>
            </a:r>
            <a:r>
              <a:rPr lang="el-GR" sz="2400" dirty="0"/>
              <a:t>ξ</a:t>
            </a:r>
            <a:r>
              <a:rPr lang="es-AR" sz="2400" dirty="0"/>
              <a:t> es eje de simetría.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07070" y="1128931"/>
            <a:ext cx="9931630" cy="769441"/>
          </a:xfrm>
          <a:prstGeom prst="rect">
            <a:avLst/>
          </a:prstGeom>
        </p:spPr>
        <p:txBody>
          <a:bodyPr wrap="none">
            <a:spAutoFit/>
          </a:bodyPr>
          <a:lstStyle/>
          <a:p>
            <a:r>
              <a:rPr lang="es-AR" sz="4400" b="1" u="sng" dirty="0"/>
              <a:t>Método Gráfico</a:t>
            </a:r>
            <a:r>
              <a:rPr lang="es-AR" sz="4400" b="1" dirty="0"/>
              <a:t>: Circunferencia de </a:t>
            </a:r>
            <a:r>
              <a:rPr lang="es-AR" sz="4400" b="1" dirty="0" err="1"/>
              <a:t>Mohr</a:t>
            </a:r>
            <a:endParaRPr lang="es-AR" sz="4400" dirty="0"/>
          </a:p>
        </p:txBody>
      </p:sp>
      <p:sp>
        <p:nvSpPr>
          <p:cNvPr id="5" name="4 Rectángulo"/>
          <p:cNvSpPr/>
          <p:nvPr/>
        </p:nvSpPr>
        <p:spPr>
          <a:xfrm>
            <a:off x="1201003" y="2545772"/>
            <a:ext cx="9730854" cy="2308324"/>
          </a:xfrm>
          <a:prstGeom prst="rect">
            <a:avLst/>
          </a:prstGeom>
        </p:spPr>
        <p:txBody>
          <a:bodyPr wrap="square">
            <a:spAutoFit/>
          </a:bodyPr>
          <a:lstStyle/>
          <a:p>
            <a:pPr algn="just"/>
            <a:r>
              <a:rPr lang="es-AR" sz="2400" dirty="0"/>
              <a:t>Si bien la solución analítica es la más práctica para calcular los momentos principales de inercia, como así también la posición de los correspondientes ejes, es útil contar con un recurso alternativo que sirva para verificar aunque sea de modo aproximado si las operaciones realizadas arrojaron los resultados correctos, o si por el contrario un simple error de signo haya conducido a un resultado totalmente erróneo.</a:t>
            </a:r>
          </a:p>
        </p:txBody>
      </p:sp>
      <p:sp>
        <p:nvSpPr>
          <p:cNvPr id="6" name="5 Rectángulo"/>
          <p:cNvSpPr/>
          <p:nvPr/>
        </p:nvSpPr>
        <p:spPr>
          <a:xfrm>
            <a:off x="1273790" y="4876000"/>
            <a:ext cx="9603475" cy="830997"/>
          </a:xfrm>
          <a:prstGeom prst="rect">
            <a:avLst/>
          </a:prstGeom>
        </p:spPr>
        <p:txBody>
          <a:bodyPr wrap="square">
            <a:spAutoFit/>
          </a:bodyPr>
          <a:lstStyle/>
          <a:p>
            <a:pPr algn="just"/>
            <a:r>
              <a:rPr lang="es-AR" sz="2400" dirty="0"/>
              <a:t>Las expresiones analíticas vistas, pueden ser interpretadas gráficamente en una</a:t>
            </a:r>
          </a:p>
          <a:p>
            <a:pPr algn="just"/>
            <a:r>
              <a:rPr lang="es-AR" sz="2400" dirty="0"/>
              <a:t>construcción denominada círculo de </a:t>
            </a:r>
            <a:r>
              <a:rPr lang="es-AR" sz="2400" dirty="0" err="1"/>
              <a:t>Mohr</a:t>
            </a:r>
            <a:r>
              <a:rPr lang="es-AR" sz="2400" dirty="0"/>
              <a:t> ó circunferencia de </a:t>
            </a:r>
            <a:r>
              <a:rPr lang="es-AR" sz="2400" dirty="0" err="1"/>
              <a:t>Mohr</a:t>
            </a:r>
            <a:r>
              <a:rPr lang="es-AR"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55345" y="678050"/>
            <a:ext cx="10263117" cy="1569660"/>
          </a:xfrm>
          <a:prstGeom prst="rect">
            <a:avLst/>
          </a:prstGeom>
        </p:spPr>
        <p:txBody>
          <a:bodyPr wrap="square">
            <a:spAutoFit/>
          </a:bodyPr>
          <a:lstStyle/>
          <a:p>
            <a:pPr algn="just"/>
            <a:r>
              <a:rPr lang="es-AR" sz="2400" dirty="0"/>
              <a:t>La construcción gráfica propuesta por </a:t>
            </a:r>
            <a:r>
              <a:rPr lang="es-AR" sz="2400" dirty="0" err="1"/>
              <a:t>Mohr</a:t>
            </a:r>
            <a:r>
              <a:rPr lang="es-AR" sz="2400" dirty="0"/>
              <a:t>, que relaciona a los momentos de segundo orden entre sí, es una circunferencia que se construye en un sistema de ejes cartesianos ortogonales. Cualquier punto de dicha circunferencia posee como abscisa a los momentos de inercia axial y como ordenada al momento centrífugo.</a:t>
            </a:r>
          </a:p>
        </p:txBody>
      </p:sp>
      <p:sp>
        <p:nvSpPr>
          <p:cNvPr id="5" name="4 Rectángulo"/>
          <p:cNvSpPr/>
          <p:nvPr/>
        </p:nvSpPr>
        <p:spPr>
          <a:xfrm>
            <a:off x="1064526" y="3191261"/>
            <a:ext cx="10017457" cy="1938992"/>
          </a:xfrm>
          <a:prstGeom prst="rect">
            <a:avLst/>
          </a:prstGeom>
        </p:spPr>
        <p:txBody>
          <a:bodyPr wrap="square">
            <a:spAutoFit/>
          </a:bodyPr>
          <a:lstStyle/>
          <a:p>
            <a:pPr algn="just"/>
            <a:r>
              <a:rPr lang="es-AR" sz="2400" dirty="0"/>
              <a:t>La circunferencia puede dibujarse con la exactitud necesaria, adoptando una escala de representación (escala de momentos, por ejemplo: d cm</a:t>
            </a:r>
            <a:r>
              <a:rPr lang="es-AR" sz="2400" baseline="30000" dirty="0"/>
              <a:t>4</a:t>
            </a:r>
            <a:r>
              <a:rPr lang="es-AR" sz="2400" dirty="0"/>
              <a:t> / 1 cm) y efectuar la resolución de modo puramente gráfico. También puede representarse esquemáticamente para que sirva de guía de comparación con los cálculos aritméticos.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69193" y="1210818"/>
            <a:ext cx="9776587" cy="553998"/>
          </a:xfrm>
          <a:prstGeom prst="rect">
            <a:avLst/>
          </a:prstGeom>
        </p:spPr>
        <p:txBody>
          <a:bodyPr wrap="none">
            <a:spAutoFit/>
          </a:bodyPr>
          <a:lstStyle/>
          <a:p>
            <a:r>
              <a:rPr lang="es-AR" sz="3000" b="1" dirty="0"/>
              <a:t>Procedimiento a seguir para el trazado de la circunferencia</a:t>
            </a:r>
            <a:endParaRPr lang="es-AR" sz="3000" dirty="0"/>
          </a:p>
        </p:txBody>
      </p:sp>
      <p:sp>
        <p:nvSpPr>
          <p:cNvPr id="5" name="4 Rectángulo"/>
          <p:cNvSpPr/>
          <p:nvPr/>
        </p:nvSpPr>
        <p:spPr>
          <a:xfrm>
            <a:off x="1241945" y="2460340"/>
            <a:ext cx="9539785" cy="830997"/>
          </a:xfrm>
          <a:prstGeom prst="rect">
            <a:avLst/>
          </a:prstGeom>
        </p:spPr>
        <p:txBody>
          <a:bodyPr wrap="square">
            <a:spAutoFit/>
          </a:bodyPr>
          <a:lstStyle/>
          <a:p>
            <a:pPr algn="just"/>
            <a:r>
              <a:rPr lang="es-AR" sz="2400" dirty="0"/>
              <a:t>Se considerará la siguiente figura referida al par de ejes fijos (</a:t>
            </a:r>
            <a:r>
              <a:rPr lang="es-AR" sz="2400" dirty="0" err="1"/>
              <a:t>x,y</a:t>
            </a:r>
            <a:r>
              <a:rPr lang="es-AR" sz="2400" dirty="0"/>
              <a:t>), respecto a los cuales se han calculados los momentos de segundo orden: </a:t>
            </a:r>
            <a:r>
              <a:rPr lang="es-AR" sz="2400" dirty="0" err="1"/>
              <a:t>Ix</a:t>
            </a:r>
            <a:r>
              <a:rPr lang="es-AR" sz="2400" dirty="0"/>
              <a:t>, </a:t>
            </a:r>
            <a:r>
              <a:rPr lang="es-AR" sz="2400" dirty="0" err="1"/>
              <a:t>Iy</a:t>
            </a:r>
            <a:r>
              <a:rPr lang="es-AR" sz="2400" dirty="0"/>
              <a:t>, </a:t>
            </a:r>
            <a:r>
              <a:rPr lang="es-AR" sz="2400" dirty="0" err="1"/>
              <a:t>Ixy</a:t>
            </a:r>
            <a:r>
              <a:rPr lang="es-AR" sz="2400" dirty="0"/>
              <a:t>.</a:t>
            </a:r>
          </a:p>
        </p:txBody>
      </p:sp>
      <p:pic>
        <p:nvPicPr>
          <p:cNvPr id="2050" name="Picture 2"/>
          <p:cNvPicPr>
            <a:picLocks noChangeAspect="1" noChangeArrowheads="1"/>
          </p:cNvPicPr>
          <p:nvPr/>
        </p:nvPicPr>
        <p:blipFill>
          <a:blip r:embed="rId2" cstate="print"/>
          <a:srcRect/>
          <a:stretch>
            <a:fillRect/>
          </a:stretch>
        </p:blipFill>
        <p:spPr bwMode="auto">
          <a:xfrm>
            <a:off x="594847" y="3643952"/>
            <a:ext cx="2175639" cy="2553445"/>
          </a:xfrm>
          <a:prstGeom prst="rect">
            <a:avLst/>
          </a:prstGeom>
          <a:noFill/>
          <a:ln w="9525">
            <a:noFill/>
            <a:miter lim="800000"/>
            <a:headEnd/>
            <a:tailEnd/>
          </a:ln>
        </p:spPr>
      </p:pic>
      <p:sp>
        <p:nvSpPr>
          <p:cNvPr id="7" name="6 Rectángulo"/>
          <p:cNvSpPr/>
          <p:nvPr/>
        </p:nvSpPr>
        <p:spPr>
          <a:xfrm>
            <a:off x="3016155" y="3184539"/>
            <a:ext cx="4092915" cy="461665"/>
          </a:xfrm>
          <a:prstGeom prst="rect">
            <a:avLst/>
          </a:prstGeom>
        </p:spPr>
        <p:txBody>
          <a:bodyPr wrap="none">
            <a:spAutoFit/>
          </a:bodyPr>
          <a:lstStyle/>
          <a:p>
            <a:r>
              <a:rPr lang="es-AR" sz="2400" dirty="0"/>
              <a:t>Para éste ejemplo se supone que:</a:t>
            </a:r>
          </a:p>
        </p:txBody>
      </p:sp>
      <p:pic>
        <p:nvPicPr>
          <p:cNvPr id="2051" name="Picture 3"/>
          <p:cNvPicPr>
            <a:picLocks noChangeAspect="1" noChangeArrowheads="1"/>
          </p:cNvPicPr>
          <p:nvPr/>
        </p:nvPicPr>
        <p:blipFill>
          <a:blip r:embed="rId3" cstate="print"/>
          <a:srcRect/>
          <a:stretch>
            <a:fillRect/>
          </a:stretch>
        </p:blipFill>
        <p:spPr bwMode="auto">
          <a:xfrm>
            <a:off x="7109070" y="3241398"/>
            <a:ext cx="2542299" cy="500346"/>
          </a:xfrm>
          <a:prstGeom prst="rect">
            <a:avLst/>
          </a:prstGeom>
          <a:noFill/>
          <a:ln w="9525">
            <a:noFill/>
            <a:miter lim="800000"/>
            <a:headEnd/>
            <a:tailEnd/>
          </a:ln>
        </p:spPr>
      </p:pic>
      <p:sp>
        <p:nvSpPr>
          <p:cNvPr id="9" name="8 Rectángulo"/>
          <p:cNvSpPr/>
          <p:nvPr/>
        </p:nvSpPr>
        <p:spPr>
          <a:xfrm>
            <a:off x="3016155" y="3649207"/>
            <a:ext cx="8366078" cy="2677656"/>
          </a:xfrm>
          <a:prstGeom prst="rect">
            <a:avLst/>
          </a:prstGeom>
        </p:spPr>
        <p:txBody>
          <a:bodyPr wrap="square">
            <a:spAutoFit/>
          </a:bodyPr>
          <a:lstStyle/>
          <a:p>
            <a:pPr algn="just"/>
            <a:r>
              <a:rPr lang="es-AR" sz="2400" dirty="0"/>
              <a:t>La circunferencia de </a:t>
            </a:r>
            <a:r>
              <a:rPr lang="es-AR" sz="2400" dirty="0" err="1"/>
              <a:t>Mohr</a:t>
            </a:r>
            <a:r>
              <a:rPr lang="es-AR" sz="2400" dirty="0"/>
              <a:t> se representa en un sistema de ejes de referencia, para el que en abscisas se consigna el valor del momento de inercia </a:t>
            </a:r>
            <a:r>
              <a:rPr lang="es-AR" sz="2400" dirty="0" err="1"/>
              <a:t>Ix</a:t>
            </a:r>
            <a:r>
              <a:rPr lang="es-AR" sz="2400" dirty="0"/>
              <a:t> e </a:t>
            </a:r>
            <a:r>
              <a:rPr lang="es-AR" sz="2400" dirty="0" err="1"/>
              <a:t>Iy</a:t>
            </a:r>
            <a:r>
              <a:rPr lang="es-AR" sz="2400" dirty="0"/>
              <a:t>, mientras que en ordenada se consigna el valor del momento centrífugo </a:t>
            </a:r>
            <a:r>
              <a:rPr lang="es-AR" sz="2400" dirty="0" err="1"/>
              <a:t>Ixy</a:t>
            </a:r>
            <a:r>
              <a:rPr lang="es-AR" sz="2400" dirty="0"/>
              <a:t>.</a:t>
            </a:r>
          </a:p>
          <a:p>
            <a:pPr algn="just"/>
            <a:r>
              <a:rPr lang="es-AR" sz="2400" dirty="0"/>
              <a:t>Por tal motivo cada punto de dicha circunferencia posee como abscisa un momento de inercia axial y como ordenada un momento centrífugo.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nodeType="with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wipe(left)">
                                      <p:cBhvr>
                                        <p:cTn id="29" dur="500"/>
                                        <p:tgtEl>
                                          <p:spTgt spid="205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1128" y="1070297"/>
            <a:ext cx="9294125" cy="830997"/>
          </a:xfrm>
          <a:prstGeom prst="rect">
            <a:avLst/>
          </a:prstGeom>
        </p:spPr>
        <p:txBody>
          <a:bodyPr wrap="square">
            <a:spAutoFit/>
          </a:bodyPr>
          <a:lstStyle/>
          <a:p>
            <a:pPr algn="just"/>
            <a:r>
              <a:rPr lang="es-AR" sz="2400" dirty="0"/>
              <a:t>En la figura inferior, a partir del origen “0” se mide en abscisa (a escala) los valores de </a:t>
            </a:r>
            <a:r>
              <a:rPr lang="es-AR" sz="2400" dirty="0" err="1"/>
              <a:t>Ix</a:t>
            </a:r>
            <a:r>
              <a:rPr lang="es-AR" sz="2400" dirty="0"/>
              <a:t> e </a:t>
            </a:r>
            <a:r>
              <a:rPr lang="es-AR" sz="2400" dirty="0" err="1"/>
              <a:t>Iy</a:t>
            </a:r>
            <a:r>
              <a:rPr lang="es-AR" sz="2400" dirty="0"/>
              <a:t> (segmentos </a:t>
            </a:r>
            <a:r>
              <a:rPr lang="es-AR" sz="2400" dirty="0" err="1"/>
              <a:t>OKx</a:t>
            </a:r>
            <a:r>
              <a:rPr lang="es-AR" sz="2400" dirty="0"/>
              <a:t> y </a:t>
            </a:r>
            <a:r>
              <a:rPr lang="es-AR" sz="2400" dirty="0" err="1"/>
              <a:t>OKy</a:t>
            </a:r>
            <a:r>
              <a:rPr lang="es-AR" sz="2400" dirty="0"/>
              <a:t> respectivamente).</a:t>
            </a:r>
          </a:p>
        </p:txBody>
      </p:sp>
      <p:pic>
        <p:nvPicPr>
          <p:cNvPr id="3074" name="Picture 2"/>
          <p:cNvPicPr>
            <a:picLocks noChangeAspect="1" noChangeArrowheads="1"/>
          </p:cNvPicPr>
          <p:nvPr/>
        </p:nvPicPr>
        <p:blipFill>
          <a:blip r:embed="rId2" cstate="print"/>
          <a:srcRect/>
          <a:stretch>
            <a:fillRect/>
          </a:stretch>
        </p:blipFill>
        <p:spPr bwMode="auto">
          <a:xfrm>
            <a:off x="1108881" y="2451622"/>
            <a:ext cx="4974068" cy="3703518"/>
          </a:xfrm>
          <a:prstGeom prst="rect">
            <a:avLst/>
          </a:prstGeom>
          <a:noFill/>
          <a:ln w="9525">
            <a:noFill/>
            <a:miter lim="800000"/>
            <a:headEnd/>
            <a:tailEnd/>
          </a:ln>
        </p:spPr>
      </p:pic>
      <p:sp>
        <p:nvSpPr>
          <p:cNvPr id="6" name="5 Rectángulo"/>
          <p:cNvSpPr/>
          <p:nvPr/>
        </p:nvSpPr>
        <p:spPr>
          <a:xfrm>
            <a:off x="5927677" y="2563463"/>
            <a:ext cx="5290783" cy="3416320"/>
          </a:xfrm>
          <a:prstGeom prst="rect">
            <a:avLst/>
          </a:prstGeom>
        </p:spPr>
        <p:txBody>
          <a:bodyPr wrap="square">
            <a:spAutoFit/>
          </a:bodyPr>
          <a:lstStyle/>
          <a:p>
            <a:pPr algn="just"/>
            <a:r>
              <a:rPr lang="es-AR" sz="2400" dirty="0"/>
              <a:t>Desde el punto </a:t>
            </a:r>
            <a:r>
              <a:rPr lang="es-AR" sz="2400" dirty="0" err="1"/>
              <a:t>Kx</a:t>
            </a:r>
            <a:r>
              <a:rPr lang="es-AR" sz="2400" dirty="0"/>
              <a:t> se representa </a:t>
            </a:r>
            <a:r>
              <a:rPr lang="es-AR" sz="2400" dirty="0" err="1"/>
              <a:t>Ixy</a:t>
            </a:r>
            <a:r>
              <a:rPr lang="es-AR" sz="2400" dirty="0"/>
              <a:t> en sentido positivo o negativo de las ordenadas de acuerdo a su signo, quedando determinado el punto </a:t>
            </a:r>
            <a:r>
              <a:rPr lang="es-AR" sz="2400" dirty="0" err="1"/>
              <a:t>Dx.</a:t>
            </a:r>
            <a:endParaRPr lang="es-AR" sz="2400" dirty="0"/>
          </a:p>
          <a:p>
            <a:pPr algn="just"/>
            <a:r>
              <a:rPr lang="es-AR" sz="2400" dirty="0"/>
              <a:t>A partir de </a:t>
            </a:r>
            <a:r>
              <a:rPr lang="es-AR" sz="2400" dirty="0" err="1"/>
              <a:t>Ky</a:t>
            </a:r>
            <a:r>
              <a:rPr lang="es-AR" sz="2400" dirty="0"/>
              <a:t> se representa (-</a:t>
            </a:r>
            <a:r>
              <a:rPr lang="es-AR" sz="2400" dirty="0" err="1"/>
              <a:t>Ixy</a:t>
            </a:r>
            <a:r>
              <a:rPr lang="es-AR" sz="2400" dirty="0"/>
              <a:t>) obteniendo el punto Dy.</a:t>
            </a:r>
          </a:p>
          <a:p>
            <a:pPr algn="just"/>
            <a:r>
              <a:rPr lang="es-AR" sz="2400" dirty="0"/>
              <a:t>Uniendo los puntos </a:t>
            </a:r>
            <a:r>
              <a:rPr lang="es-AR" sz="2400" dirty="0" err="1"/>
              <a:t>Dx</a:t>
            </a:r>
            <a:r>
              <a:rPr lang="es-AR" sz="2400" dirty="0"/>
              <a:t> y Dy queda determinado el diámetro de la circunferencia.</a:t>
            </a:r>
          </a:p>
        </p:txBody>
      </p:sp>
      <p:sp>
        <p:nvSpPr>
          <p:cNvPr id="2" name="Elipse 1"/>
          <p:cNvSpPr/>
          <p:nvPr/>
        </p:nvSpPr>
        <p:spPr>
          <a:xfrm>
            <a:off x="1689100" y="5471763"/>
            <a:ext cx="419100" cy="408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ipse 6"/>
          <p:cNvSpPr/>
          <p:nvPr/>
        </p:nvSpPr>
        <p:spPr>
          <a:xfrm>
            <a:off x="2927729" y="2563463"/>
            <a:ext cx="419100" cy="408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09472" y="676027"/>
            <a:ext cx="5520709" cy="1785104"/>
          </a:xfrm>
          <a:prstGeom prst="rect">
            <a:avLst/>
          </a:prstGeom>
        </p:spPr>
        <p:txBody>
          <a:bodyPr wrap="square">
            <a:spAutoFit/>
          </a:bodyPr>
          <a:lstStyle/>
          <a:p>
            <a:pPr algn="just"/>
            <a:r>
              <a:rPr lang="es-AR" sz="2200" dirty="0"/>
              <a:t>El punto C donde el segmento </a:t>
            </a:r>
            <a:r>
              <a:rPr lang="es-AR" sz="2200" dirty="0" err="1"/>
              <a:t>DxDy</a:t>
            </a:r>
            <a:r>
              <a:rPr lang="es-AR" sz="2200" dirty="0"/>
              <a:t> corta al eje de abscisas determina el centro de la circunferencia.</a:t>
            </a:r>
          </a:p>
          <a:p>
            <a:pPr algn="just"/>
            <a:r>
              <a:rPr lang="es-AR" sz="2200" dirty="0"/>
              <a:t>Con centro en C y con radio </a:t>
            </a:r>
            <a:r>
              <a:rPr lang="es-AR" sz="2200" dirty="0" err="1"/>
              <a:t>CDx</a:t>
            </a:r>
            <a:r>
              <a:rPr lang="es-AR" sz="2200" dirty="0"/>
              <a:t> se dibuja la circunferencia.</a:t>
            </a:r>
          </a:p>
        </p:txBody>
      </p:sp>
      <p:sp>
        <p:nvSpPr>
          <p:cNvPr id="5" name="4 Rectángulo"/>
          <p:cNvSpPr/>
          <p:nvPr/>
        </p:nvSpPr>
        <p:spPr>
          <a:xfrm>
            <a:off x="909473" y="2601436"/>
            <a:ext cx="6098018" cy="2800767"/>
          </a:xfrm>
          <a:prstGeom prst="rect">
            <a:avLst/>
          </a:prstGeom>
        </p:spPr>
        <p:txBody>
          <a:bodyPr wrap="square">
            <a:spAutoFit/>
          </a:bodyPr>
          <a:lstStyle/>
          <a:p>
            <a:pPr algn="just"/>
            <a:r>
              <a:rPr lang="es-AR" sz="2200" dirty="0"/>
              <a:t>Los puntos A y B donde la circunferencia corta al eje de abscisas, determinan los segmentos OA y OB que medidos en la correspondiente escala brinda los valores de los momentos de </a:t>
            </a:r>
            <a:r>
              <a:rPr lang="es-AR" sz="2200" b="1" dirty="0"/>
              <a:t>inercia máximo </a:t>
            </a:r>
            <a:r>
              <a:rPr lang="es-AR" sz="2200" dirty="0"/>
              <a:t>y </a:t>
            </a:r>
            <a:r>
              <a:rPr lang="es-AR" sz="2200" b="1" dirty="0"/>
              <a:t>mínimo </a:t>
            </a:r>
            <a:r>
              <a:rPr lang="es-AR" sz="2200" dirty="0"/>
              <a:t>respectivamente :</a:t>
            </a:r>
          </a:p>
          <a:p>
            <a:pPr algn="just"/>
            <a:endParaRPr lang="es-AR" sz="2200" dirty="0"/>
          </a:p>
          <a:p>
            <a:pPr algn="just"/>
            <a:r>
              <a:rPr lang="es-AR" sz="2200" dirty="0"/>
              <a:t>      </a:t>
            </a:r>
            <a:r>
              <a:rPr lang="es-AR" sz="2200" dirty="0" err="1"/>
              <a:t>Imáx</a:t>
            </a:r>
            <a:r>
              <a:rPr lang="es-AR" sz="2200" dirty="0"/>
              <a:t> = OA x Escala ,           </a:t>
            </a:r>
            <a:r>
              <a:rPr lang="es-AR" sz="2200" dirty="0" err="1"/>
              <a:t>Imín</a:t>
            </a:r>
            <a:r>
              <a:rPr lang="es-AR" sz="2200" dirty="0"/>
              <a:t> = OB x Escala</a:t>
            </a:r>
          </a:p>
          <a:p>
            <a:pPr algn="just"/>
            <a:endParaRPr lang="es-AR" sz="2200" dirty="0"/>
          </a:p>
        </p:txBody>
      </p:sp>
      <p:pic>
        <p:nvPicPr>
          <p:cNvPr id="6" name="Picture 2"/>
          <p:cNvPicPr>
            <a:picLocks noChangeAspect="1" noChangeArrowheads="1"/>
          </p:cNvPicPr>
          <p:nvPr/>
        </p:nvPicPr>
        <p:blipFill>
          <a:blip r:embed="rId2" cstate="print"/>
          <a:srcRect/>
          <a:stretch>
            <a:fillRect/>
          </a:stretch>
        </p:blipFill>
        <p:spPr bwMode="auto">
          <a:xfrm>
            <a:off x="7007491" y="676027"/>
            <a:ext cx="4396758" cy="3273673"/>
          </a:xfrm>
          <a:prstGeom prst="rect">
            <a:avLst/>
          </a:prstGeom>
          <a:noFill/>
          <a:ln w="9525">
            <a:noFill/>
            <a:miter lim="800000"/>
            <a:headEnd/>
            <a:tailEnd/>
          </a:ln>
        </p:spPr>
      </p:pic>
      <p:sp>
        <p:nvSpPr>
          <p:cNvPr id="2" name="Rectángulo 1"/>
          <p:cNvSpPr/>
          <p:nvPr/>
        </p:nvSpPr>
        <p:spPr>
          <a:xfrm>
            <a:off x="911490" y="5402203"/>
            <a:ext cx="10353410" cy="430887"/>
          </a:xfrm>
          <a:prstGeom prst="rect">
            <a:avLst/>
          </a:prstGeom>
        </p:spPr>
        <p:txBody>
          <a:bodyPr wrap="square">
            <a:spAutoFit/>
          </a:bodyPr>
          <a:lstStyle/>
          <a:p>
            <a:pPr algn="just"/>
            <a:r>
              <a:rPr lang="es-AR" sz="2200" dirty="0"/>
              <a:t>Se observa que para esos puntos el momento centrífugo </a:t>
            </a:r>
            <a:r>
              <a:rPr lang="es-AR" sz="2200" dirty="0" err="1"/>
              <a:t>Ixy</a:t>
            </a:r>
            <a:r>
              <a:rPr lang="es-AR" sz="2200" dirty="0"/>
              <a:t>=0 ya que la ordenada es nula.</a:t>
            </a:r>
          </a:p>
        </p:txBody>
      </p:sp>
      <p:sp>
        <p:nvSpPr>
          <p:cNvPr id="7" name="Elipse 6"/>
          <p:cNvSpPr/>
          <p:nvPr/>
        </p:nvSpPr>
        <p:spPr>
          <a:xfrm>
            <a:off x="8926645" y="2193099"/>
            <a:ext cx="419100" cy="408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10298245" y="2256962"/>
            <a:ext cx="419100" cy="4083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p:cNvSpPr/>
          <p:nvPr/>
        </p:nvSpPr>
        <p:spPr>
          <a:xfrm>
            <a:off x="7604943" y="2282362"/>
            <a:ext cx="419100" cy="4083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0018" y="715454"/>
            <a:ext cx="9971964" cy="461665"/>
          </a:xfrm>
          <a:prstGeom prst="rect">
            <a:avLst/>
          </a:prstGeom>
        </p:spPr>
        <p:txBody>
          <a:bodyPr wrap="square">
            <a:spAutoFit/>
          </a:bodyPr>
          <a:lstStyle/>
          <a:p>
            <a:pPr algn="just"/>
            <a:r>
              <a:rPr lang="es-AR" sz="2400" dirty="0"/>
              <a:t>Los momentos de segundo orden para ejes rotados </a:t>
            </a:r>
            <a:r>
              <a:rPr lang="es-AR" sz="2400" b="1" dirty="0"/>
              <a:t>x’</a:t>
            </a:r>
            <a:r>
              <a:rPr lang="es-AR" sz="2400" dirty="0"/>
              <a:t>, </a:t>
            </a:r>
            <a:r>
              <a:rPr lang="es-AR" sz="2400" b="1" dirty="0"/>
              <a:t>y’</a:t>
            </a:r>
            <a:r>
              <a:rPr lang="es-AR" sz="2400" dirty="0"/>
              <a:t> serán</a:t>
            </a:r>
          </a:p>
        </p:txBody>
      </p:sp>
      <p:pic>
        <p:nvPicPr>
          <p:cNvPr id="3074" name="Picture 2"/>
          <p:cNvPicPr>
            <a:picLocks noChangeAspect="1" noChangeArrowheads="1"/>
          </p:cNvPicPr>
          <p:nvPr/>
        </p:nvPicPr>
        <p:blipFill>
          <a:blip r:embed="rId2" cstate="print"/>
          <a:srcRect/>
          <a:stretch>
            <a:fillRect/>
          </a:stretch>
        </p:blipFill>
        <p:spPr bwMode="auto">
          <a:xfrm>
            <a:off x="2833237" y="1350584"/>
            <a:ext cx="6622007" cy="827751"/>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110018" y="3067465"/>
            <a:ext cx="4365594" cy="260943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5235420" y="3263818"/>
            <a:ext cx="5946126" cy="160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42561" y="1115283"/>
            <a:ext cx="9668160" cy="646331"/>
          </a:xfrm>
          <a:prstGeom prst="rect">
            <a:avLst/>
          </a:prstGeom>
        </p:spPr>
        <p:txBody>
          <a:bodyPr wrap="none">
            <a:spAutoFit/>
          </a:bodyPr>
          <a:lstStyle/>
          <a:p>
            <a:r>
              <a:rPr lang="es-AR" sz="3600" b="1" dirty="0"/>
              <a:t>Determinación de los ejes principales de inercia.</a:t>
            </a:r>
          </a:p>
        </p:txBody>
      </p:sp>
      <p:pic>
        <p:nvPicPr>
          <p:cNvPr id="4098" name="Picture 2"/>
          <p:cNvPicPr>
            <a:picLocks noChangeAspect="1" noChangeArrowheads="1"/>
          </p:cNvPicPr>
          <p:nvPr/>
        </p:nvPicPr>
        <p:blipFill>
          <a:blip r:embed="rId2" cstate="print"/>
          <a:srcRect/>
          <a:stretch>
            <a:fillRect/>
          </a:stretch>
        </p:blipFill>
        <p:spPr bwMode="auto">
          <a:xfrm>
            <a:off x="911485" y="2467827"/>
            <a:ext cx="5125613" cy="3782847"/>
          </a:xfrm>
          <a:prstGeom prst="rect">
            <a:avLst/>
          </a:prstGeom>
          <a:noFill/>
          <a:ln w="9525">
            <a:noFill/>
            <a:miter lim="800000"/>
            <a:headEnd/>
            <a:tailEnd/>
          </a:ln>
        </p:spPr>
      </p:pic>
      <p:sp>
        <p:nvSpPr>
          <p:cNvPr id="6" name="5 Rectángulo"/>
          <p:cNvSpPr/>
          <p:nvPr/>
        </p:nvSpPr>
        <p:spPr>
          <a:xfrm>
            <a:off x="5964071" y="2754536"/>
            <a:ext cx="5418161" cy="3046988"/>
          </a:xfrm>
          <a:prstGeom prst="rect">
            <a:avLst/>
          </a:prstGeom>
        </p:spPr>
        <p:txBody>
          <a:bodyPr wrap="square">
            <a:spAutoFit/>
          </a:bodyPr>
          <a:lstStyle/>
          <a:p>
            <a:pPr algn="just"/>
            <a:r>
              <a:rPr lang="es-AR" sz="2400" dirty="0"/>
              <a:t>Se traza desde el punto </a:t>
            </a:r>
            <a:r>
              <a:rPr lang="es-AR" sz="2400" dirty="0" err="1"/>
              <a:t>Dx</a:t>
            </a:r>
            <a:r>
              <a:rPr lang="es-AR" sz="2400" dirty="0"/>
              <a:t> una paralela al eje de abscisas hasta interceptar a la circunferencia, se obtiene el punto F al que se denominará “Foco”.</a:t>
            </a:r>
          </a:p>
          <a:p>
            <a:pPr algn="just"/>
            <a:r>
              <a:rPr lang="es-AR" sz="2400" dirty="0"/>
              <a:t>Uniendo el foco F con los puntos A y B, se obtienen las correspondientes direcciones de los ejes principales de inercia, siendo FA la dirección de máximo y FB la de mínimo.</a:t>
            </a:r>
          </a:p>
        </p:txBody>
      </p:sp>
      <p:sp>
        <p:nvSpPr>
          <p:cNvPr id="5" name="Elipse 4"/>
          <p:cNvSpPr/>
          <p:nvPr/>
        </p:nvSpPr>
        <p:spPr>
          <a:xfrm>
            <a:off x="1928043" y="2980862"/>
            <a:ext cx="419100" cy="4083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up)">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78257" y="797341"/>
            <a:ext cx="6096000" cy="1415772"/>
          </a:xfrm>
          <a:prstGeom prst="rect">
            <a:avLst/>
          </a:prstGeom>
        </p:spPr>
        <p:txBody>
          <a:bodyPr>
            <a:spAutoFit/>
          </a:bodyPr>
          <a:lstStyle/>
          <a:p>
            <a:r>
              <a:rPr lang="es-AR" sz="2400" dirty="0"/>
              <a:t>De la figura anterior surge lo siguiente:</a:t>
            </a:r>
          </a:p>
          <a:p>
            <a:endParaRPr lang="es-AR" sz="1400" dirty="0"/>
          </a:p>
          <a:p>
            <a:r>
              <a:rPr lang="pt-BR" sz="2400" i="1" dirty="0"/>
              <a:t>                        OA= OC +CA= OC+ CDx</a:t>
            </a:r>
          </a:p>
          <a:p>
            <a:r>
              <a:rPr lang="de-DE" sz="2400" i="1" dirty="0"/>
              <a:t>                        OB = OC - CB = OC - CDx</a:t>
            </a:r>
            <a:endParaRPr lang="es-AR" sz="2400" dirty="0"/>
          </a:p>
        </p:txBody>
      </p:sp>
      <p:sp>
        <p:nvSpPr>
          <p:cNvPr id="5" name="4 Rectángulo"/>
          <p:cNvSpPr/>
          <p:nvPr/>
        </p:nvSpPr>
        <p:spPr>
          <a:xfrm>
            <a:off x="5647843" y="2507355"/>
            <a:ext cx="1653017" cy="461665"/>
          </a:xfrm>
          <a:prstGeom prst="rect">
            <a:avLst/>
          </a:prstGeom>
        </p:spPr>
        <p:txBody>
          <a:bodyPr wrap="none">
            <a:spAutoFit/>
          </a:bodyPr>
          <a:lstStyle/>
          <a:p>
            <a:r>
              <a:rPr lang="es-AR" sz="2400" dirty="0"/>
              <a:t>De la figura:</a:t>
            </a:r>
          </a:p>
        </p:txBody>
      </p:sp>
      <p:pic>
        <p:nvPicPr>
          <p:cNvPr id="1026" name="Picture 2"/>
          <p:cNvPicPr>
            <a:picLocks noChangeAspect="1" noChangeArrowheads="1"/>
          </p:cNvPicPr>
          <p:nvPr/>
        </p:nvPicPr>
        <p:blipFill>
          <a:blip r:embed="rId2" cstate="print"/>
          <a:srcRect/>
          <a:stretch>
            <a:fillRect/>
          </a:stretch>
        </p:blipFill>
        <p:spPr bwMode="auto">
          <a:xfrm>
            <a:off x="738465" y="2552130"/>
            <a:ext cx="4901891" cy="358936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520058" y="2444865"/>
            <a:ext cx="2575189" cy="1485686"/>
          </a:xfrm>
          <a:prstGeom prst="rect">
            <a:avLst/>
          </a:prstGeom>
          <a:noFill/>
          <a:ln w="9525">
            <a:noFill/>
            <a:miter lim="800000"/>
            <a:headEnd/>
            <a:tailEnd/>
          </a:ln>
        </p:spPr>
      </p:pic>
      <p:sp>
        <p:nvSpPr>
          <p:cNvPr id="8" name="7 Rectángulo"/>
          <p:cNvSpPr/>
          <p:nvPr/>
        </p:nvSpPr>
        <p:spPr>
          <a:xfrm>
            <a:off x="5672078" y="3872127"/>
            <a:ext cx="3290003" cy="461665"/>
          </a:xfrm>
          <a:prstGeom prst="rect">
            <a:avLst/>
          </a:prstGeom>
        </p:spPr>
        <p:txBody>
          <a:bodyPr wrap="none">
            <a:spAutoFit/>
          </a:bodyPr>
          <a:lstStyle/>
          <a:p>
            <a:r>
              <a:rPr lang="es-AR" sz="2400" dirty="0"/>
              <a:t>Reemplazando se obtiene:</a:t>
            </a:r>
          </a:p>
        </p:txBody>
      </p:sp>
      <p:pic>
        <p:nvPicPr>
          <p:cNvPr id="1028" name="Picture 4"/>
          <p:cNvPicPr>
            <a:picLocks noChangeAspect="1" noChangeArrowheads="1"/>
          </p:cNvPicPr>
          <p:nvPr/>
        </p:nvPicPr>
        <p:blipFill>
          <a:blip r:embed="rId4" cstate="print"/>
          <a:srcRect/>
          <a:stretch>
            <a:fillRect/>
          </a:stretch>
        </p:blipFill>
        <p:spPr bwMode="auto">
          <a:xfrm>
            <a:off x="5799231" y="4297120"/>
            <a:ext cx="4828085" cy="1898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1000"/>
                                        <p:tgtEl>
                                          <p:spTgt spid="1027"/>
                                        </p:tgtEl>
                                      </p:cBhvr>
                                    </p:animEffect>
                                    <p:anim calcmode="lin" valueType="num">
                                      <p:cBhvr>
                                        <p:cTn id="27" dur="1000" fill="hold"/>
                                        <p:tgtEl>
                                          <p:spTgt spid="1027"/>
                                        </p:tgtEl>
                                        <p:attrNameLst>
                                          <p:attrName>ppt_x</p:attrName>
                                        </p:attrNameLst>
                                      </p:cBhvr>
                                      <p:tavLst>
                                        <p:tav tm="0">
                                          <p:val>
                                            <p:strVal val="#ppt_x"/>
                                          </p:val>
                                        </p:tav>
                                        <p:tav tm="100000">
                                          <p:val>
                                            <p:strVal val="#ppt_x"/>
                                          </p:val>
                                        </p:tav>
                                      </p:tavLst>
                                    </p:anim>
                                    <p:anim calcmode="lin" valueType="num">
                                      <p:cBhvr>
                                        <p:cTn id="2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37312" y="1168484"/>
            <a:ext cx="9780896" cy="830997"/>
          </a:xfrm>
          <a:prstGeom prst="rect">
            <a:avLst/>
          </a:prstGeom>
        </p:spPr>
        <p:txBody>
          <a:bodyPr wrap="square">
            <a:spAutoFit/>
          </a:bodyPr>
          <a:lstStyle/>
          <a:p>
            <a:pPr algn="just"/>
            <a:r>
              <a:rPr lang="es-AR" sz="2400" dirty="0"/>
              <a:t>Si al radicando se lo multiplica por 4 y a la raíz se la divide por 2 se obtienen las expresiones vistas anteriormente.</a:t>
            </a:r>
          </a:p>
        </p:txBody>
      </p:sp>
      <p:pic>
        <p:nvPicPr>
          <p:cNvPr id="2050" name="Picture 2"/>
          <p:cNvPicPr>
            <a:picLocks noChangeAspect="1" noChangeArrowheads="1"/>
          </p:cNvPicPr>
          <p:nvPr/>
        </p:nvPicPr>
        <p:blipFill>
          <a:blip r:embed="rId2" cstate="print"/>
          <a:srcRect/>
          <a:stretch>
            <a:fillRect/>
          </a:stretch>
        </p:blipFill>
        <p:spPr bwMode="auto">
          <a:xfrm>
            <a:off x="2308833" y="3013358"/>
            <a:ext cx="7437855" cy="15332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58738" y="0"/>
            <a:ext cx="7861768" cy="523220"/>
          </a:xfrm>
          <a:prstGeom prst="rect">
            <a:avLst/>
          </a:prstGeom>
        </p:spPr>
        <p:txBody>
          <a:bodyPr wrap="none">
            <a:spAutoFit/>
          </a:bodyPr>
          <a:lstStyle/>
          <a:p>
            <a:r>
              <a:rPr lang="es-AR" sz="2800" b="1" dirty="0"/>
              <a:t>Ejemplos del trazado de la circunferencia de </a:t>
            </a:r>
            <a:r>
              <a:rPr lang="es-AR" sz="2800" b="1" dirty="0" err="1"/>
              <a:t>Mohr</a:t>
            </a:r>
            <a:endParaRPr lang="es-AR" sz="2800" b="1" dirty="0"/>
          </a:p>
        </p:txBody>
      </p:sp>
      <p:pic>
        <p:nvPicPr>
          <p:cNvPr id="3074" name="Picture 2"/>
          <p:cNvPicPr>
            <a:picLocks noChangeAspect="1" noChangeArrowheads="1"/>
          </p:cNvPicPr>
          <p:nvPr/>
        </p:nvPicPr>
        <p:blipFill>
          <a:blip r:embed="rId2" cstate="print"/>
          <a:srcRect/>
          <a:stretch>
            <a:fillRect/>
          </a:stretch>
        </p:blipFill>
        <p:spPr bwMode="auto">
          <a:xfrm>
            <a:off x="1296537" y="684537"/>
            <a:ext cx="9608024" cy="5533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23833" y="644003"/>
            <a:ext cx="9608024" cy="5569248"/>
          </a:xfrm>
          <a:prstGeom prst="rect">
            <a:avLst/>
          </a:prstGeom>
          <a:noFill/>
          <a:ln w="9525">
            <a:noFill/>
            <a:miter lim="800000"/>
            <a:headEnd/>
            <a:tailEnd/>
          </a:ln>
        </p:spPr>
      </p:pic>
      <p:sp>
        <p:nvSpPr>
          <p:cNvPr id="5" name="4 Rectángulo"/>
          <p:cNvSpPr/>
          <p:nvPr/>
        </p:nvSpPr>
        <p:spPr>
          <a:xfrm>
            <a:off x="1958738" y="0"/>
            <a:ext cx="7861768" cy="523220"/>
          </a:xfrm>
          <a:prstGeom prst="rect">
            <a:avLst/>
          </a:prstGeom>
        </p:spPr>
        <p:txBody>
          <a:bodyPr wrap="none">
            <a:spAutoFit/>
          </a:bodyPr>
          <a:lstStyle/>
          <a:p>
            <a:r>
              <a:rPr lang="es-AR" sz="2800" b="1" dirty="0"/>
              <a:t>Ejemplos del trazado de la circunferencia de </a:t>
            </a:r>
            <a:r>
              <a:rPr lang="es-AR" sz="2800" b="1" dirty="0" err="1"/>
              <a:t>Mohr</a:t>
            </a:r>
            <a:endParaRPr lang="es-A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64526" y="729942"/>
            <a:ext cx="10072048" cy="534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73791" y="602227"/>
            <a:ext cx="9617122" cy="1815882"/>
          </a:xfrm>
          <a:prstGeom prst="rect">
            <a:avLst/>
          </a:prstGeom>
        </p:spPr>
        <p:txBody>
          <a:bodyPr wrap="square">
            <a:spAutoFit/>
          </a:bodyPr>
          <a:lstStyle/>
          <a:p>
            <a:pPr algn="just"/>
            <a:r>
              <a:rPr lang="es-AR" sz="2800" dirty="0"/>
              <a:t>Aquellos pares de ejes para los cuales el momento centrífugo se anula se denominan </a:t>
            </a:r>
            <a:r>
              <a:rPr lang="es-AR" sz="2800" b="1" i="1" dirty="0"/>
              <a:t>ejes conjugados de inercia</a:t>
            </a:r>
            <a:r>
              <a:rPr lang="es-AR" sz="2800" i="1" dirty="0"/>
              <a:t>. </a:t>
            </a:r>
            <a:r>
              <a:rPr lang="es-AR" sz="2800" dirty="0"/>
              <a:t>Existen infinitos pares de </a:t>
            </a:r>
            <a:r>
              <a:rPr lang="es-AR" sz="2800" b="1" i="1" dirty="0"/>
              <a:t>ejes conjugados de un mismo origen</a:t>
            </a:r>
            <a:r>
              <a:rPr lang="es-AR" sz="2800" dirty="0"/>
              <a:t>, pero entre ellos </a:t>
            </a:r>
            <a:r>
              <a:rPr lang="es-AR" sz="2800" b="1" u="sng" dirty="0"/>
              <a:t>solo un par </a:t>
            </a:r>
            <a:r>
              <a:rPr lang="es-AR" sz="2800" dirty="0"/>
              <a:t>será ortogonal. (*)</a:t>
            </a:r>
          </a:p>
        </p:txBody>
      </p:sp>
      <p:sp>
        <p:nvSpPr>
          <p:cNvPr id="5" name="4 Rectángulo"/>
          <p:cNvSpPr/>
          <p:nvPr/>
        </p:nvSpPr>
        <p:spPr>
          <a:xfrm>
            <a:off x="1298103" y="2521003"/>
            <a:ext cx="6479659" cy="769441"/>
          </a:xfrm>
          <a:prstGeom prst="rect">
            <a:avLst/>
          </a:prstGeom>
          <a:ln w="19050">
            <a:solidFill>
              <a:schemeClr val="accent6">
                <a:lumMod val="75000"/>
              </a:schemeClr>
            </a:solidFill>
          </a:ln>
        </p:spPr>
        <p:txBody>
          <a:bodyPr wrap="none">
            <a:spAutoFit/>
          </a:bodyPr>
          <a:lstStyle/>
          <a:p>
            <a:r>
              <a:rPr lang="es-AR" sz="4400" b="1" dirty="0"/>
              <a:t>Ejes principales de inercia</a:t>
            </a:r>
            <a:endParaRPr lang="es-AR" sz="4400" dirty="0"/>
          </a:p>
        </p:txBody>
      </p:sp>
      <p:sp>
        <p:nvSpPr>
          <p:cNvPr id="6" name="5 Rectángulo"/>
          <p:cNvSpPr/>
          <p:nvPr/>
        </p:nvSpPr>
        <p:spPr>
          <a:xfrm>
            <a:off x="1337481" y="3374241"/>
            <a:ext cx="9457897" cy="2677656"/>
          </a:xfrm>
          <a:prstGeom prst="rect">
            <a:avLst/>
          </a:prstGeom>
        </p:spPr>
        <p:txBody>
          <a:bodyPr wrap="square">
            <a:spAutoFit/>
          </a:bodyPr>
          <a:lstStyle/>
          <a:p>
            <a:pPr algn="just"/>
            <a:r>
              <a:rPr lang="es-AR" sz="2400" dirty="0"/>
              <a:t>Dado que se vio que el momento de inercia de superficie varía con el ángulo del sistema de ejes coordenados, la pregunta que surge es la siguiente, ¿Existe un momento de inercia máximo y/o mínimo? y en caso de que exista ¿Como puede ser obtenido?.</a:t>
            </a:r>
          </a:p>
          <a:p>
            <a:pPr algn="just"/>
            <a:r>
              <a:rPr lang="es-AR" sz="2400" dirty="0"/>
              <a:t>La respuesta al primer interrogante es positiva, dada una superficie cualquiera el momento máximo o mínimo se encuentra sobre el par de ejes conjugados ortogonales denominados </a:t>
            </a:r>
            <a:r>
              <a:rPr lang="es-AR" sz="2400" b="1" i="1" dirty="0"/>
              <a:t>ejes principales de inercia</a:t>
            </a:r>
            <a:r>
              <a:rPr lang="es-AR" sz="2400" i="1" dirty="0"/>
              <a:t>.</a:t>
            </a:r>
            <a:endParaRPr lang="es-A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64608" y="738707"/>
            <a:ext cx="9903726" cy="1569660"/>
          </a:xfrm>
          <a:prstGeom prst="rect">
            <a:avLst/>
          </a:prstGeom>
        </p:spPr>
        <p:txBody>
          <a:bodyPr wrap="square">
            <a:spAutoFit/>
          </a:bodyPr>
          <a:lstStyle/>
          <a:p>
            <a:pPr algn="just"/>
            <a:r>
              <a:rPr lang="es-AR" sz="2400" dirty="0"/>
              <a:t>Para calcular la posición de estos ejes principales de inercia es necesario recurrir, por ejemplo, a la expresión </a:t>
            </a:r>
          </a:p>
          <a:p>
            <a:pPr algn="just"/>
            <a:r>
              <a:rPr lang="es-AR" sz="2400" dirty="0"/>
              <a:t>que permite calcular el valor de </a:t>
            </a:r>
            <a:r>
              <a:rPr lang="es-AR" sz="2400" i="1" dirty="0" err="1"/>
              <a:t>Ix</a:t>
            </a:r>
            <a:r>
              <a:rPr lang="es-AR" sz="2400" i="1" dirty="0"/>
              <a:t>` </a:t>
            </a:r>
            <a:r>
              <a:rPr lang="es-AR" sz="2400" dirty="0"/>
              <a:t>en función de α</a:t>
            </a:r>
            <a:r>
              <a:rPr lang="es-AR" sz="2400" i="1" dirty="0"/>
              <a:t>. </a:t>
            </a:r>
            <a:r>
              <a:rPr lang="es-AR" sz="2400" dirty="0"/>
              <a:t>Es decir, la función </a:t>
            </a:r>
            <a:r>
              <a:rPr lang="es-AR" sz="2400" i="1" dirty="0" err="1"/>
              <a:t>Ix</a:t>
            </a:r>
            <a:r>
              <a:rPr lang="es-AR" sz="2400" i="1" dirty="0"/>
              <a:t>´= f(</a:t>
            </a:r>
            <a:r>
              <a:rPr lang="es-AR" sz="2400" dirty="0"/>
              <a:t>α</a:t>
            </a:r>
            <a:r>
              <a:rPr lang="es-AR" sz="2400" i="1" dirty="0"/>
              <a:t>) </a:t>
            </a:r>
            <a:r>
              <a:rPr lang="es-AR" sz="2400" dirty="0"/>
              <a:t>pasará por un máximo (o mínimo) cuando</a:t>
            </a:r>
          </a:p>
        </p:txBody>
      </p:sp>
      <p:pic>
        <p:nvPicPr>
          <p:cNvPr id="5122" name="Picture 2"/>
          <p:cNvPicPr>
            <a:picLocks noChangeAspect="1" noChangeArrowheads="1"/>
          </p:cNvPicPr>
          <p:nvPr/>
        </p:nvPicPr>
        <p:blipFill>
          <a:blip r:embed="rId2" cstate="print"/>
          <a:srcRect/>
          <a:stretch>
            <a:fillRect/>
          </a:stretch>
        </p:blipFill>
        <p:spPr bwMode="auto">
          <a:xfrm>
            <a:off x="4535463" y="1066209"/>
            <a:ext cx="4949731" cy="506551"/>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012922" y="2629398"/>
            <a:ext cx="1435664" cy="973611"/>
          </a:xfrm>
          <a:prstGeom prst="rect">
            <a:avLst/>
          </a:prstGeom>
          <a:noFill/>
          <a:ln w="9525">
            <a:noFill/>
            <a:miter lim="800000"/>
            <a:headEnd/>
            <a:tailEnd/>
          </a:ln>
        </p:spPr>
      </p:pic>
      <p:sp>
        <p:nvSpPr>
          <p:cNvPr id="7" name="6 Rectángulo"/>
          <p:cNvSpPr/>
          <p:nvPr/>
        </p:nvSpPr>
        <p:spPr>
          <a:xfrm>
            <a:off x="1150961" y="3556211"/>
            <a:ext cx="9862782" cy="461665"/>
          </a:xfrm>
          <a:prstGeom prst="rect">
            <a:avLst/>
          </a:prstGeom>
        </p:spPr>
        <p:txBody>
          <a:bodyPr wrap="square">
            <a:spAutoFit/>
          </a:bodyPr>
          <a:lstStyle/>
          <a:p>
            <a:r>
              <a:rPr lang="es-AR" sz="2400" dirty="0"/>
              <a:t>Por lo tanto, derivando la correspondiente expresión e igualando a cero se tiene</a:t>
            </a:r>
          </a:p>
        </p:txBody>
      </p:sp>
      <p:pic>
        <p:nvPicPr>
          <p:cNvPr id="5124" name="Picture 4"/>
          <p:cNvPicPr>
            <a:picLocks noChangeAspect="1" noChangeArrowheads="1"/>
          </p:cNvPicPr>
          <p:nvPr/>
        </p:nvPicPr>
        <p:blipFill>
          <a:blip r:embed="rId4" cstate="print"/>
          <a:srcRect/>
          <a:stretch>
            <a:fillRect/>
          </a:stretch>
        </p:blipFill>
        <p:spPr bwMode="auto">
          <a:xfrm>
            <a:off x="1144636" y="4221707"/>
            <a:ext cx="9484167" cy="12101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1000"/>
                                        <p:tgtEl>
                                          <p:spTgt spid="5123"/>
                                        </p:tgtEl>
                                      </p:cBhvr>
                                    </p:animEffect>
                                    <p:anim calcmode="lin" valueType="num">
                                      <p:cBhvr>
                                        <p:cTn id="20" dur="1000" fill="hold"/>
                                        <p:tgtEl>
                                          <p:spTgt spid="5123"/>
                                        </p:tgtEl>
                                        <p:attrNameLst>
                                          <p:attrName>ppt_x</p:attrName>
                                        </p:attrNameLst>
                                      </p:cBhvr>
                                      <p:tavLst>
                                        <p:tav tm="0">
                                          <p:val>
                                            <p:strVal val="#ppt_x"/>
                                          </p:val>
                                        </p:tav>
                                        <p:tav tm="100000">
                                          <p:val>
                                            <p:strVal val="#ppt_x"/>
                                          </p:val>
                                        </p:tav>
                                      </p:tavLst>
                                    </p:anim>
                                    <p:anim calcmode="lin" valueType="num">
                                      <p:cBhvr>
                                        <p:cTn id="21"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1000"/>
                                        <p:tgtEl>
                                          <p:spTgt spid="5124"/>
                                        </p:tgtEl>
                                      </p:cBhvr>
                                    </p:animEffect>
                                    <p:anim calcmode="lin" valueType="num">
                                      <p:cBhvr>
                                        <p:cTn id="32" dur="1000" fill="hold"/>
                                        <p:tgtEl>
                                          <p:spTgt spid="5124"/>
                                        </p:tgtEl>
                                        <p:attrNameLst>
                                          <p:attrName>ppt_x</p:attrName>
                                        </p:attrNameLst>
                                      </p:cBhvr>
                                      <p:tavLst>
                                        <p:tav tm="0">
                                          <p:val>
                                            <p:strVal val="#ppt_x"/>
                                          </p:val>
                                        </p:tav>
                                        <p:tav tm="100000">
                                          <p:val>
                                            <p:strVal val="#ppt_x"/>
                                          </p:val>
                                        </p:tav>
                                      </p:tavLst>
                                    </p:anim>
                                    <p:anim calcmode="lin" valueType="num">
                                      <p:cBhvr>
                                        <p:cTn id="33"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0388" y="774089"/>
            <a:ext cx="1293944" cy="461665"/>
          </a:xfrm>
          <a:prstGeom prst="rect">
            <a:avLst/>
          </a:prstGeom>
        </p:spPr>
        <p:txBody>
          <a:bodyPr wrap="none">
            <a:spAutoFit/>
          </a:bodyPr>
          <a:lstStyle/>
          <a:p>
            <a:r>
              <a:rPr lang="es-AR" sz="2400" dirty="0"/>
              <a:t>de donde</a:t>
            </a:r>
          </a:p>
        </p:txBody>
      </p:sp>
      <p:pic>
        <p:nvPicPr>
          <p:cNvPr id="6146" name="Picture 2"/>
          <p:cNvPicPr>
            <a:picLocks noChangeAspect="1" noChangeArrowheads="1"/>
          </p:cNvPicPr>
          <p:nvPr/>
        </p:nvPicPr>
        <p:blipFill>
          <a:blip r:embed="rId2" cstate="print"/>
          <a:srcRect/>
          <a:stretch>
            <a:fillRect/>
          </a:stretch>
        </p:blipFill>
        <p:spPr bwMode="auto">
          <a:xfrm>
            <a:off x="2829208" y="676192"/>
            <a:ext cx="5024767" cy="702219"/>
          </a:xfrm>
          <a:prstGeom prst="rect">
            <a:avLst/>
          </a:prstGeom>
          <a:noFill/>
          <a:ln w="9525">
            <a:noFill/>
            <a:miter lim="800000"/>
            <a:headEnd/>
            <a:tailEnd/>
          </a:ln>
        </p:spPr>
      </p:pic>
      <p:sp>
        <p:nvSpPr>
          <p:cNvPr id="6" name="5 Rectángulo"/>
          <p:cNvSpPr/>
          <p:nvPr/>
        </p:nvSpPr>
        <p:spPr>
          <a:xfrm>
            <a:off x="1370728" y="1511063"/>
            <a:ext cx="2935419" cy="461665"/>
          </a:xfrm>
          <a:prstGeom prst="rect">
            <a:avLst/>
          </a:prstGeom>
        </p:spPr>
        <p:txBody>
          <a:bodyPr wrap="none">
            <a:spAutoFit/>
          </a:bodyPr>
          <a:lstStyle/>
          <a:p>
            <a:r>
              <a:rPr lang="es-AR" sz="2400" dirty="0"/>
              <a:t>y finalmente se obtiene</a:t>
            </a:r>
          </a:p>
        </p:txBody>
      </p:sp>
      <p:pic>
        <p:nvPicPr>
          <p:cNvPr id="6147" name="Picture 3"/>
          <p:cNvPicPr>
            <a:picLocks noChangeAspect="1" noChangeArrowheads="1"/>
          </p:cNvPicPr>
          <p:nvPr/>
        </p:nvPicPr>
        <p:blipFill>
          <a:blip r:embed="rId3" cstate="print"/>
          <a:srcRect/>
          <a:stretch>
            <a:fillRect/>
          </a:stretch>
        </p:blipFill>
        <p:spPr bwMode="auto">
          <a:xfrm>
            <a:off x="4410715" y="1351270"/>
            <a:ext cx="2394088" cy="873315"/>
          </a:xfrm>
          <a:prstGeom prst="rect">
            <a:avLst/>
          </a:prstGeom>
          <a:noFill/>
          <a:ln w="9525">
            <a:noFill/>
            <a:miter lim="800000"/>
            <a:headEnd/>
            <a:tailEnd/>
          </a:ln>
        </p:spPr>
      </p:pic>
      <p:sp>
        <p:nvSpPr>
          <p:cNvPr id="8" name="7 Rectángulo"/>
          <p:cNvSpPr/>
          <p:nvPr/>
        </p:nvSpPr>
        <p:spPr>
          <a:xfrm>
            <a:off x="873457" y="2472672"/>
            <a:ext cx="10345003" cy="3785652"/>
          </a:xfrm>
          <a:prstGeom prst="rect">
            <a:avLst/>
          </a:prstGeom>
        </p:spPr>
        <p:txBody>
          <a:bodyPr wrap="square">
            <a:spAutoFit/>
          </a:bodyPr>
          <a:lstStyle/>
          <a:p>
            <a:pPr algn="just"/>
            <a:r>
              <a:rPr lang="es-AR" sz="2400" dirty="0"/>
              <a:t>Esta última expresión establece que existen dos valores del ángulo 2.α1</a:t>
            </a:r>
            <a:r>
              <a:rPr lang="es-AR" sz="2400" i="1" dirty="0"/>
              <a:t> </a:t>
            </a:r>
            <a:r>
              <a:rPr lang="es-AR" sz="2400" dirty="0"/>
              <a:t>que cumplen dicha condición y difieren en 180</a:t>
            </a:r>
            <a:r>
              <a:rPr lang="es-AR" sz="2400" i="1" dirty="0"/>
              <a:t>◦. </a:t>
            </a:r>
            <a:r>
              <a:rPr lang="es-AR" sz="2400" dirty="0"/>
              <a:t>En consecuencia habrá también dos valores de α1 que difieren en 90◦ que también satisfacen la ecuación</a:t>
            </a:r>
            <a:r>
              <a:rPr lang="es-AR" sz="2400" i="1" dirty="0"/>
              <a:t>. </a:t>
            </a:r>
            <a:r>
              <a:rPr lang="es-AR" sz="2400" dirty="0"/>
              <a:t>Los ejes que corresponden a estos dos valores de α1 serán ortogonales entre sí, siendo </a:t>
            </a:r>
            <a:r>
              <a:rPr lang="es-AR" sz="2400" i="1" dirty="0"/>
              <a:t>I´ </a:t>
            </a:r>
            <a:r>
              <a:rPr lang="es-AR" sz="2400" dirty="0"/>
              <a:t>máximo en uno de ellos y mínimo en el otro.</a:t>
            </a:r>
          </a:p>
          <a:p>
            <a:pPr algn="just"/>
            <a:r>
              <a:rPr lang="es-AR" sz="2400" dirty="0"/>
              <a:t>Como se dijo anteriormente, estos ejes se denominan ejes principales de inercia y los momentos de segundo orden correspondientes serán los </a:t>
            </a:r>
            <a:r>
              <a:rPr lang="es-AR" sz="2400" i="1" dirty="0"/>
              <a:t>momentos de inercia principales.</a:t>
            </a:r>
          </a:p>
          <a:p>
            <a:pPr algn="just"/>
            <a:r>
              <a:rPr lang="es-AR" sz="2400" dirty="0"/>
              <a:t>La determinación analítica de los momentos de inercia principales conocidos de los momentos de inercia respecto de un sistema de ejes ortogonales cualquiera se realiza de la siguientes manera: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fade">
                                      <p:cBhvr>
                                        <p:cTn id="24" dur="1000"/>
                                        <p:tgtEl>
                                          <p:spTgt spid="6147"/>
                                        </p:tgtEl>
                                      </p:cBhvr>
                                    </p:animEffect>
                                    <p:anim calcmode="lin" valueType="num">
                                      <p:cBhvr>
                                        <p:cTn id="25" dur="1000" fill="hold"/>
                                        <p:tgtEl>
                                          <p:spTgt spid="6147"/>
                                        </p:tgtEl>
                                        <p:attrNameLst>
                                          <p:attrName>ppt_x</p:attrName>
                                        </p:attrNameLst>
                                      </p:cBhvr>
                                      <p:tavLst>
                                        <p:tav tm="0">
                                          <p:val>
                                            <p:strVal val="#ppt_x"/>
                                          </p:val>
                                        </p:tav>
                                        <p:tav tm="100000">
                                          <p:val>
                                            <p:strVal val="#ppt_x"/>
                                          </p:val>
                                        </p:tav>
                                      </p:tavLst>
                                    </p:anim>
                                    <p:anim calcmode="lin" valueType="num">
                                      <p:cBhvr>
                                        <p:cTn id="2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47288" y="760442"/>
            <a:ext cx="6448945" cy="461665"/>
          </a:xfrm>
          <a:prstGeom prst="rect">
            <a:avLst/>
          </a:prstGeom>
        </p:spPr>
        <p:txBody>
          <a:bodyPr wrap="none">
            <a:spAutoFit/>
          </a:bodyPr>
          <a:lstStyle/>
          <a:p>
            <a:r>
              <a:rPr lang="es-AR" sz="2400" dirty="0"/>
              <a:t>En primer lugar recordemos las siguientes relaciones</a:t>
            </a:r>
          </a:p>
        </p:txBody>
      </p:sp>
      <p:pic>
        <p:nvPicPr>
          <p:cNvPr id="7170" name="Picture 2"/>
          <p:cNvPicPr>
            <a:picLocks noChangeAspect="1" noChangeArrowheads="1"/>
          </p:cNvPicPr>
          <p:nvPr/>
        </p:nvPicPr>
        <p:blipFill>
          <a:blip r:embed="rId2" cstate="print"/>
          <a:srcRect/>
          <a:stretch>
            <a:fillRect/>
          </a:stretch>
        </p:blipFill>
        <p:spPr bwMode="auto">
          <a:xfrm>
            <a:off x="1963003" y="1394134"/>
            <a:ext cx="7401486" cy="666678"/>
          </a:xfrm>
          <a:prstGeom prst="rect">
            <a:avLst/>
          </a:prstGeom>
          <a:noFill/>
          <a:ln w="9525">
            <a:noFill/>
            <a:miter lim="800000"/>
            <a:headEnd/>
            <a:tailEnd/>
          </a:ln>
        </p:spPr>
      </p:pic>
      <p:sp>
        <p:nvSpPr>
          <p:cNvPr id="6" name="5 Rectángulo"/>
          <p:cNvSpPr/>
          <p:nvPr/>
        </p:nvSpPr>
        <p:spPr>
          <a:xfrm>
            <a:off x="889274" y="2461293"/>
            <a:ext cx="6248377" cy="830997"/>
          </a:xfrm>
          <a:prstGeom prst="rect">
            <a:avLst/>
          </a:prstGeom>
        </p:spPr>
        <p:txBody>
          <a:bodyPr wrap="none">
            <a:spAutoFit/>
          </a:bodyPr>
          <a:lstStyle/>
          <a:p>
            <a:r>
              <a:rPr lang="es-AR" sz="2400" dirty="0"/>
              <a:t>luego, reemplazando estos valores en la expresión  </a:t>
            </a:r>
          </a:p>
          <a:p>
            <a:r>
              <a:rPr lang="es-AR" sz="2400" dirty="0"/>
              <a:t>se tiene:</a:t>
            </a:r>
          </a:p>
        </p:txBody>
      </p:sp>
      <p:pic>
        <p:nvPicPr>
          <p:cNvPr id="7171" name="Picture 3"/>
          <p:cNvPicPr>
            <a:picLocks noChangeAspect="1" noChangeArrowheads="1"/>
          </p:cNvPicPr>
          <p:nvPr/>
        </p:nvPicPr>
        <p:blipFill>
          <a:blip r:embed="rId3" cstate="print"/>
          <a:srcRect/>
          <a:stretch>
            <a:fillRect/>
          </a:stretch>
        </p:blipFill>
        <p:spPr bwMode="auto">
          <a:xfrm>
            <a:off x="6900649" y="2456098"/>
            <a:ext cx="4271216" cy="459404"/>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2030735" y="2870572"/>
            <a:ext cx="6560330" cy="569226"/>
          </a:xfrm>
          <a:prstGeom prst="rect">
            <a:avLst/>
          </a:prstGeom>
          <a:noFill/>
          <a:ln w="9525">
            <a:noFill/>
            <a:miter lim="800000"/>
            <a:headEnd/>
            <a:tailEnd/>
          </a:ln>
        </p:spPr>
      </p:pic>
      <p:sp>
        <p:nvSpPr>
          <p:cNvPr id="9" name="8 Rectángulo"/>
          <p:cNvSpPr/>
          <p:nvPr/>
        </p:nvSpPr>
        <p:spPr>
          <a:xfrm>
            <a:off x="926350" y="3386110"/>
            <a:ext cx="10196575" cy="461665"/>
          </a:xfrm>
          <a:prstGeom prst="rect">
            <a:avLst/>
          </a:prstGeom>
        </p:spPr>
        <p:txBody>
          <a:bodyPr wrap="square">
            <a:spAutoFit/>
          </a:bodyPr>
          <a:lstStyle/>
          <a:p>
            <a:r>
              <a:rPr lang="es-AR" sz="2400" dirty="0"/>
              <a:t>por último, teniendo en cuenta la relación                               se tiene:</a:t>
            </a:r>
          </a:p>
        </p:txBody>
      </p:sp>
      <p:pic>
        <p:nvPicPr>
          <p:cNvPr id="7173" name="Picture 5"/>
          <p:cNvPicPr>
            <a:picLocks noChangeAspect="1" noChangeArrowheads="1"/>
          </p:cNvPicPr>
          <p:nvPr/>
        </p:nvPicPr>
        <p:blipFill>
          <a:blip r:embed="rId5" cstate="print"/>
          <a:srcRect/>
          <a:stretch>
            <a:fillRect/>
          </a:stretch>
        </p:blipFill>
        <p:spPr bwMode="auto">
          <a:xfrm>
            <a:off x="5946852" y="3345989"/>
            <a:ext cx="2321012" cy="657154"/>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736694" y="4067541"/>
            <a:ext cx="7670132" cy="185289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CuadroTexto 1"/>
              <p:cNvSpPr txBox="1"/>
              <p:nvPr/>
            </p:nvSpPr>
            <p:spPr>
              <a:xfrm>
                <a:off x="9036257" y="3939643"/>
                <a:ext cx="1427762" cy="470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s-AR" sz="1400" b="0" i="1" smtClean="0">
                              <a:latin typeface="Cambria Math" panose="02040503050406030204" pitchFamily="18" charset="0"/>
                            </a:rPr>
                            <m:t>𝑠𝑒𝑛</m:t>
                          </m:r>
                          <m:r>
                            <a:rPr lang="es-AR" sz="1400" b="0" i="1" smtClean="0">
                              <a:latin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r>
                            <a:rPr lang="es-AR" sz="1400" b="0" i="1" smtClean="0">
                              <a:latin typeface="Cambria Math" panose="02040503050406030204" pitchFamily="18" charset="0"/>
                              <a:ea typeface="Cambria Math" panose="02040503050406030204" pitchFamily="18" charset="0"/>
                            </a:rPr>
                            <m:t>)</m:t>
                          </m:r>
                        </m:num>
                        <m:den>
                          <m:r>
                            <m:rPr>
                              <m:sty m:val="p"/>
                            </m:rPr>
                            <a:rPr lang="es-AR" sz="1400" b="0" i="0" smtClean="0">
                              <a:latin typeface="Cambria Math" panose="02040503050406030204" pitchFamily="18" charset="0"/>
                            </a:rPr>
                            <m:t>cos</m:t>
                          </m:r>
                          <m:r>
                            <a:rPr lang="es-AR" sz="1400" b="0" i="1" smtClean="0">
                              <a:latin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r>
                            <a:rPr lang="es-AR" sz="1400" b="0" i="1" smtClean="0">
                              <a:latin typeface="Cambria Math" panose="02040503050406030204" pitchFamily="18" charset="0"/>
                              <a:ea typeface="Cambria Math" panose="02040503050406030204" pitchFamily="18" charset="0"/>
                            </a:rPr>
                            <m:t>)</m:t>
                          </m:r>
                        </m:den>
                      </m:f>
                      <m:r>
                        <a:rPr lang="es-AR" sz="1400" b="0" i="1" smtClean="0">
                          <a:latin typeface="Cambria Math" panose="02040503050406030204" pitchFamily="18" charset="0"/>
                        </a:rPr>
                        <m:t>=</m:t>
                      </m:r>
                      <m:f>
                        <m:fPr>
                          <m:ctrlPr>
                            <a:rPr lang="es-AR" sz="1400" b="0" i="1" smtClean="0">
                              <a:latin typeface="Cambria Math" panose="02040503050406030204" pitchFamily="18" charset="0"/>
                            </a:rPr>
                          </m:ctrlPr>
                        </m:fPr>
                        <m:num>
                          <m:r>
                            <a:rPr lang="es-AR" sz="1400" b="0" i="1" smtClean="0">
                              <a:latin typeface="Cambria Math" panose="02040503050406030204" pitchFamily="18" charset="0"/>
                            </a:rPr>
                            <m:t>2.</m:t>
                          </m:r>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𝑥𝑦</m:t>
                              </m:r>
                            </m:sub>
                          </m:sSub>
                        </m:num>
                        <m:den>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𝑦</m:t>
                              </m:r>
                            </m:sub>
                          </m:sSub>
                          <m:r>
                            <a:rPr lang="es-AR" sz="1400" b="0" i="1" smtClean="0">
                              <a:latin typeface="Cambria Math" panose="02040503050406030204" pitchFamily="18" charset="0"/>
                            </a:rPr>
                            <m:t>−</m:t>
                          </m:r>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𝑥</m:t>
                              </m:r>
                            </m:sub>
                          </m:sSub>
                        </m:den>
                      </m:f>
                    </m:oMath>
                  </m:oMathPara>
                </a14:m>
                <a:endParaRPr lang="en-US" sz="14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9036257" y="3939643"/>
                <a:ext cx="1427762" cy="470963"/>
              </a:xfrm>
              <a:prstGeom prst="rect">
                <a:avLst/>
              </a:prstGeom>
              <a:blipFill>
                <a:blip r:embed="rId7"/>
                <a:stretch>
                  <a:fillRect l="-851" t="-2564"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9036257" y="4993989"/>
                <a:ext cx="1819024" cy="447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𝑥𝑦</m:t>
                          </m:r>
                        </m:sub>
                      </m:sSub>
                      <m:r>
                        <a:rPr lang="es-AR" sz="1400" b="0" i="1" smtClean="0">
                          <a:latin typeface="Cambria Math" panose="02040503050406030204" pitchFamily="18" charset="0"/>
                        </a:rPr>
                        <m:t>=</m:t>
                      </m:r>
                      <m:f>
                        <m:fPr>
                          <m:ctrlPr>
                            <a:rPr lang="es-AR" sz="1400" b="0" i="1" smtClean="0">
                              <a:latin typeface="Cambria Math" panose="02040503050406030204" pitchFamily="18" charset="0"/>
                            </a:rPr>
                          </m:ctrlPr>
                        </m:fPr>
                        <m:num>
                          <m:d>
                            <m:dPr>
                              <m:ctrlPr>
                                <a:rPr lang="es-AR" sz="1400" b="0" i="1" smtClean="0">
                                  <a:latin typeface="Cambria Math" panose="02040503050406030204" pitchFamily="18" charset="0"/>
                                </a:rPr>
                              </m:ctrlPr>
                            </m:dPr>
                            <m:e>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𝑦</m:t>
                                  </m:r>
                                </m:sub>
                              </m:sSub>
                              <m:r>
                                <a:rPr lang="es-AR" sz="1400" b="0" i="1" smtClean="0">
                                  <a:latin typeface="Cambria Math" panose="02040503050406030204" pitchFamily="18" charset="0"/>
                                </a:rPr>
                                <m:t>−</m:t>
                              </m:r>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𝑥</m:t>
                                  </m:r>
                                </m:sub>
                              </m:sSub>
                            </m:e>
                          </m:d>
                        </m:num>
                        <m:den>
                          <m:r>
                            <a:rPr lang="es-AR" sz="1400" b="0" i="1" smtClean="0">
                              <a:latin typeface="Cambria Math" panose="02040503050406030204" pitchFamily="18" charset="0"/>
                            </a:rPr>
                            <m:t>2</m:t>
                          </m:r>
                        </m:den>
                      </m:f>
                      <m:r>
                        <a:rPr lang="es-AR" sz="1400" b="0" i="1" smtClean="0">
                          <a:latin typeface="Cambria Math" panose="02040503050406030204" pitchFamily="18" charset="0"/>
                        </a:rPr>
                        <m:t>.</m:t>
                      </m:r>
                      <m:r>
                        <a:rPr lang="es-AR" sz="1400" b="0" i="1" smtClean="0">
                          <a:latin typeface="Cambria Math" panose="02040503050406030204" pitchFamily="18" charset="0"/>
                        </a:rPr>
                        <m:t>𝑡𝑔</m:t>
                      </m:r>
                      <m:r>
                        <a:rPr lang="es-AR" sz="1400" b="0" i="1" smtClean="0">
                          <a:latin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r>
                        <a:rPr lang="es-AR"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9036257" y="4993989"/>
                <a:ext cx="1819024" cy="4478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8880971" y="4495323"/>
                <a:ext cx="2433200" cy="470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AR" sz="1400" i="1" smtClean="0">
                          <a:latin typeface="Cambria Math" panose="02040503050406030204" pitchFamily="18" charset="0"/>
                        </a:rPr>
                        <m:t>𝑠𝑒𝑛</m:t>
                      </m:r>
                      <m:d>
                        <m:dPr>
                          <m:ctrlPr>
                            <a:rPr lang="es-AR" sz="1400" i="1">
                              <a:latin typeface="Cambria Math" panose="02040503050406030204" pitchFamily="18" charset="0"/>
                            </a:rPr>
                          </m:ctrlPr>
                        </m:dPr>
                        <m:e>
                          <m:r>
                            <a:rPr lang="es-AR" sz="1400" i="1">
                              <a:latin typeface="Cambria Math" panose="02040503050406030204" pitchFamily="18" charset="0"/>
                            </a:rPr>
                            <m:t>2</m:t>
                          </m:r>
                          <m:r>
                            <a:rPr lang="es-AR" sz="1400" i="1">
                              <a:latin typeface="Cambria Math" panose="02040503050406030204" pitchFamily="18" charset="0"/>
                              <a:ea typeface="Cambria Math" panose="02040503050406030204" pitchFamily="18" charset="0"/>
                            </a:rPr>
                            <m:t>𝛼</m:t>
                          </m:r>
                        </m:e>
                      </m:d>
                      <m:r>
                        <a:rPr lang="es-AR" sz="1400" b="0" i="0" smtClean="0">
                          <a:latin typeface="Cambria Math" panose="02040503050406030204" pitchFamily="18" charset="0"/>
                          <a:ea typeface="Cambria Math" panose="02040503050406030204" pitchFamily="18" charset="0"/>
                        </a:rPr>
                        <m:t>=</m:t>
                      </m:r>
                      <m:f>
                        <m:fPr>
                          <m:ctrlPr>
                            <a:rPr lang="es-AR" sz="1400" b="0" i="1" smtClean="0">
                              <a:latin typeface="Cambria Math" panose="02040503050406030204" pitchFamily="18" charset="0"/>
                              <a:ea typeface="Cambria Math" panose="02040503050406030204" pitchFamily="18" charset="0"/>
                            </a:rPr>
                          </m:ctrlPr>
                        </m:fPr>
                        <m:num>
                          <m:r>
                            <a:rPr lang="es-AR" sz="1400" b="0" i="1" smtClean="0">
                              <a:latin typeface="Cambria Math" panose="02040503050406030204" pitchFamily="18" charset="0"/>
                              <a:ea typeface="Cambria Math" panose="02040503050406030204" pitchFamily="18" charset="0"/>
                            </a:rPr>
                            <m:t>2.</m:t>
                          </m:r>
                          <m:sSub>
                            <m:sSubPr>
                              <m:ctrlPr>
                                <a:rPr lang="es-AR" sz="1400" b="0" i="1" smtClean="0">
                                  <a:latin typeface="Cambria Math" panose="02040503050406030204" pitchFamily="18" charset="0"/>
                                  <a:ea typeface="Cambria Math" panose="02040503050406030204" pitchFamily="18" charset="0"/>
                                </a:rPr>
                              </m:ctrlPr>
                            </m:sSubPr>
                            <m:e>
                              <m:r>
                                <a:rPr lang="es-AR" sz="1400" b="0" i="1" smtClean="0">
                                  <a:latin typeface="Cambria Math" panose="02040503050406030204" pitchFamily="18" charset="0"/>
                                  <a:ea typeface="Cambria Math" panose="02040503050406030204" pitchFamily="18" charset="0"/>
                                </a:rPr>
                                <m:t>𝐼</m:t>
                              </m:r>
                            </m:e>
                            <m:sub>
                              <m:r>
                                <a:rPr lang="es-AR" sz="1400" b="0" i="1" smtClean="0">
                                  <a:latin typeface="Cambria Math" panose="02040503050406030204" pitchFamily="18" charset="0"/>
                                  <a:ea typeface="Cambria Math" panose="02040503050406030204" pitchFamily="18" charset="0"/>
                                </a:rPr>
                                <m:t>𝑥𝑦</m:t>
                              </m:r>
                            </m:sub>
                          </m:sSub>
                        </m:num>
                        <m:den>
                          <m:sSub>
                            <m:sSubPr>
                              <m:ctrlPr>
                                <a:rPr lang="es-AR" sz="1400" b="0" i="1" smtClean="0">
                                  <a:latin typeface="Cambria Math" panose="02040503050406030204" pitchFamily="18" charset="0"/>
                                  <a:ea typeface="Cambria Math" panose="02040503050406030204" pitchFamily="18" charset="0"/>
                                </a:rPr>
                              </m:ctrlPr>
                            </m:sSubPr>
                            <m:e>
                              <m:r>
                                <a:rPr lang="es-AR" sz="1400" b="0" i="1" smtClean="0">
                                  <a:latin typeface="Cambria Math" panose="02040503050406030204" pitchFamily="18" charset="0"/>
                                  <a:ea typeface="Cambria Math" panose="02040503050406030204" pitchFamily="18" charset="0"/>
                                </a:rPr>
                                <m:t>𝐼</m:t>
                              </m:r>
                            </m:e>
                            <m:sub>
                              <m:r>
                                <a:rPr lang="es-AR" sz="1400" b="0" i="1" smtClean="0">
                                  <a:latin typeface="Cambria Math" panose="02040503050406030204" pitchFamily="18" charset="0"/>
                                  <a:ea typeface="Cambria Math" panose="02040503050406030204" pitchFamily="18" charset="0"/>
                                </a:rPr>
                                <m:t>𝑦</m:t>
                              </m:r>
                            </m:sub>
                          </m:sSub>
                          <m:r>
                            <a:rPr lang="es-AR" sz="1400" b="0" i="1" smtClean="0">
                              <a:latin typeface="Cambria Math" panose="02040503050406030204" pitchFamily="18" charset="0"/>
                              <a:ea typeface="Cambria Math" panose="02040503050406030204" pitchFamily="18" charset="0"/>
                            </a:rPr>
                            <m:t>−</m:t>
                          </m:r>
                          <m:sSub>
                            <m:sSubPr>
                              <m:ctrlPr>
                                <a:rPr lang="es-AR" sz="1400" b="0" i="1" smtClean="0">
                                  <a:latin typeface="Cambria Math" panose="02040503050406030204" pitchFamily="18" charset="0"/>
                                  <a:ea typeface="Cambria Math" panose="02040503050406030204" pitchFamily="18" charset="0"/>
                                </a:rPr>
                              </m:ctrlPr>
                            </m:sSubPr>
                            <m:e>
                              <m:r>
                                <a:rPr lang="es-AR" sz="1400" b="0" i="1" smtClean="0">
                                  <a:latin typeface="Cambria Math" panose="02040503050406030204" pitchFamily="18" charset="0"/>
                                  <a:ea typeface="Cambria Math" panose="02040503050406030204" pitchFamily="18" charset="0"/>
                                </a:rPr>
                                <m:t>𝐼</m:t>
                              </m:r>
                            </m:e>
                            <m:sub>
                              <m:r>
                                <a:rPr lang="es-AR" sz="1400" b="0" i="1" smtClean="0">
                                  <a:latin typeface="Cambria Math" panose="02040503050406030204" pitchFamily="18" charset="0"/>
                                  <a:ea typeface="Cambria Math" panose="02040503050406030204" pitchFamily="18" charset="0"/>
                                </a:rPr>
                                <m:t>𝑥</m:t>
                              </m:r>
                            </m:sub>
                          </m:sSub>
                        </m:den>
                      </m:f>
                      <m:r>
                        <a:rPr lang="es-AR" sz="1400" b="0" i="1" smtClean="0">
                          <a:latin typeface="Cambria Math" panose="02040503050406030204" pitchFamily="18" charset="0"/>
                          <a:ea typeface="Cambria Math" panose="02040503050406030204" pitchFamily="18" charset="0"/>
                        </a:rPr>
                        <m:t>.</m:t>
                      </m:r>
                      <m:r>
                        <m:rPr>
                          <m:sty m:val="p"/>
                        </m:rPr>
                        <a:rPr lang="es-AR" sz="1400" b="0" i="0" smtClean="0">
                          <a:latin typeface="Cambria Math" panose="02040503050406030204" pitchFamily="18" charset="0"/>
                          <a:ea typeface="Cambria Math" panose="02040503050406030204" pitchFamily="18" charset="0"/>
                        </a:rPr>
                        <m:t>cos</m:t>
                      </m:r>
                      <m:r>
                        <a:rPr lang="es-AR" sz="1400" b="0" i="1" smtClean="0">
                          <a:latin typeface="Cambria Math" panose="02040503050406030204" pitchFamily="18" charset="0"/>
                          <a:ea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r>
                        <a:rPr lang="es-AR"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880971" y="4495323"/>
                <a:ext cx="2433200" cy="470963"/>
              </a:xfrm>
              <a:prstGeom prst="rect">
                <a:avLst/>
              </a:prstGeom>
              <a:blipFill>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9041282" y="5613834"/>
                <a:ext cx="2130583" cy="4951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s-AR" sz="1400" b="0" i="1" smtClean="0">
                              <a:latin typeface="Cambria Math" panose="02040503050406030204" pitchFamily="18" charset="0"/>
                            </a:rPr>
                          </m:ctrlPr>
                        </m:funcPr>
                        <m:fName>
                          <m:r>
                            <m:rPr>
                              <m:sty m:val="p"/>
                            </m:rPr>
                            <a:rPr lang="es-AR" sz="1400" b="0" i="0" smtClean="0">
                              <a:latin typeface="Cambria Math" panose="02040503050406030204" pitchFamily="18" charset="0"/>
                            </a:rPr>
                            <m:t>cos</m:t>
                          </m:r>
                        </m:fName>
                        <m:e>
                          <m:d>
                            <m:dPr>
                              <m:ctrlPr>
                                <a:rPr lang="es-AR" sz="1400" b="0" i="1" smtClean="0">
                                  <a:latin typeface="Cambria Math" panose="02040503050406030204" pitchFamily="18" charset="0"/>
                                </a:rPr>
                              </m:ctrlPr>
                            </m:dPr>
                            <m:e>
                              <m:r>
                                <a:rPr lang="es-AR" sz="1400" b="0" i="1" smtClean="0">
                                  <a:latin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e>
                          </m:d>
                        </m:e>
                      </m:func>
                      <m:r>
                        <a:rPr lang="es-AR" sz="1400" b="0" i="1" smtClean="0">
                          <a:latin typeface="Cambria Math" panose="02040503050406030204" pitchFamily="18" charset="0"/>
                          <a:ea typeface="Cambria Math" panose="02040503050406030204" pitchFamily="18" charset="0"/>
                        </a:rPr>
                        <m:t>=∓</m:t>
                      </m:r>
                      <m:f>
                        <m:fPr>
                          <m:ctrlPr>
                            <a:rPr lang="es-AR" sz="1400" b="0" i="1" smtClean="0">
                              <a:latin typeface="Cambria Math" panose="02040503050406030204" pitchFamily="18" charset="0"/>
                              <a:ea typeface="Cambria Math" panose="02040503050406030204" pitchFamily="18" charset="0"/>
                            </a:rPr>
                          </m:ctrlPr>
                        </m:fPr>
                        <m:num>
                          <m:r>
                            <a:rPr lang="es-AR" sz="1400" b="0" i="1" smtClean="0">
                              <a:latin typeface="Cambria Math" panose="02040503050406030204" pitchFamily="18" charset="0"/>
                              <a:ea typeface="Cambria Math" panose="02040503050406030204" pitchFamily="18" charset="0"/>
                            </a:rPr>
                            <m:t>1</m:t>
                          </m:r>
                        </m:num>
                        <m:den>
                          <m:rad>
                            <m:radPr>
                              <m:degHide m:val="on"/>
                              <m:ctrlPr>
                                <a:rPr lang="es-AR" sz="1400" b="0" i="1" smtClean="0">
                                  <a:latin typeface="Cambria Math" panose="02040503050406030204" pitchFamily="18" charset="0"/>
                                  <a:ea typeface="Cambria Math" panose="02040503050406030204" pitchFamily="18" charset="0"/>
                                </a:rPr>
                              </m:ctrlPr>
                            </m:radPr>
                            <m:deg/>
                            <m:e>
                              <m:r>
                                <a:rPr lang="es-AR" sz="1400" b="0" i="1" smtClean="0">
                                  <a:latin typeface="Cambria Math" panose="02040503050406030204" pitchFamily="18" charset="0"/>
                                  <a:ea typeface="Cambria Math" panose="02040503050406030204" pitchFamily="18" charset="0"/>
                                </a:rPr>
                                <m:t>1+</m:t>
                              </m:r>
                              <m:sSup>
                                <m:sSupPr>
                                  <m:ctrlPr>
                                    <a:rPr lang="es-AR" sz="1400" b="0" i="1" smtClean="0">
                                      <a:latin typeface="Cambria Math" panose="02040503050406030204" pitchFamily="18" charset="0"/>
                                      <a:ea typeface="Cambria Math" panose="02040503050406030204" pitchFamily="18" charset="0"/>
                                    </a:rPr>
                                  </m:ctrlPr>
                                </m:sSupPr>
                                <m:e>
                                  <m:r>
                                    <a:rPr lang="es-AR" sz="1400" b="0" i="1" smtClean="0">
                                      <a:latin typeface="Cambria Math" panose="02040503050406030204" pitchFamily="18" charset="0"/>
                                      <a:ea typeface="Cambria Math" panose="02040503050406030204" pitchFamily="18" charset="0"/>
                                    </a:rPr>
                                    <m:t>𝑡𝑔</m:t>
                                  </m:r>
                                </m:e>
                                <m:sup>
                                  <m:r>
                                    <a:rPr lang="es-AR" sz="1400" b="0" i="1" smtClean="0">
                                      <a:latin typeface="Cambria Math" panose="02040503050406030204" pitchFamily="18" charset="0"/>
                                      <a:ea typeface="Cambria Math" panose="02040503050406030204" pitchFamily="18" charset="0"/>
                                    </a:rPr>
                                    <m:t>2</m:t>
                                  </m:r>
                                </m:sup>
                              </m:sSup>
                              <m:d>
                                <m:dPr>
                                  <m:ctrlPr>
                                    <a:rPr lang="es-AR" sz="1400" b="0" i="1" smtClean="0">
                                      <a:latin typeface="Cambria Math" panose="02040503050406030204" pitchFamily="18" charset="0"/>
                                      <a:ea typeface="Cambria Math" panose="02040503050406030204" pitchFamily="18" charset="0"/>
                                    </a:rPr>
                                  </m:ctrlPr>
                                </m:dPr>
                                <m:e>
                                  <m:r>
                                    <a:rPr lang="es-AR" sz="1400" b="0" i="1" smtClean="0">
                                      <a:latin typeface="Cambria Math" panose="02040503050406030204" pitchFamily="18" charset="0"/>
                                      <a:ea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e>
                              </m:d>
                            </m:e>
                          </m:rad>
                        </m:den>
                      </m:f>
                    </m:oMath>
                  </m:oMathPara>
                </a14:m>
                <a:endParaRPr lang="en-US" sz="14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9041282" y="5613834"/>
                <a:ext cx="2130583" cy="495136"/>
              </a:xfrm>
              <a:prstGeom prst="rect">
                <a:avLst/>
              </a:prstGeom>
              <a:blipFill>
                <a:blip r:embed="rId10"/>
                <a:stretch>
                  <a:fillRect l="-571" b="-12346"/>
                </a:stretch>
              </a:blipFill>
            </p:spPr>
            <p:txBody>
              <a:bodyPr/>
              <a:lstStyle/>
              <a:p>
                <a:r>
                  <a:rPr lang="en-US">
                    <a:noFill/>
                  </a:rPr>
                  <a:t> </a:t>
                </a:r>
              </a:p>
            </p:txBody>
          </p:sp>
        </mc:Fallback>
      </mc:AlternateContent>
      <p:sp>
        <p:nvSpPr>
          <p:cNvPr id="8" name="Rectángulo 7"/>
          <p:cNvSpPr/>
          <p:nvPr/>
        </p:nvSpPr>
        <p:spPr>
          <a:xfrm>
            <a:off x="8788400" y="3847775"/>
            <a:ext cx="2616200" cy="237522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fade">
                                      <p:cBhvr>
                                        <p:cTn id="24" dur="1000"/>
                                        <p:tgtEl>
                                          <p:spTgt spid="7171"/>
                                        </p:tgtEl>
                                      </p:cBhvr>
                                    </p:animEffect>
                                    <p:anim calcmode="lin" valueType="num">
                                      <p:cBhvr>
                                        <p:cTn id="25" dur="1000" fill="hold"/>
                                        <p:tgtEl>
                                          <p:spTgt spid="7171"/>
                                        </p:tgtEl>
                                        <p:attrNameLst>
                                          <p:attrName>ppt_x</p:attrName>
                                        </p:attrNameLst>
                                      </p:cBhvr>
                                      <p:tavLst>
                                        <p:tav tm="0">
                                          <p:val>
                                            <p:strVal val="#ppt_x"/>
                                          </p:val>
                                        </p:tav>
                                        <p:tav tm="100000">
                                          <p:val>
                                            <p:strVal val="#ppt_x"/>
                                          </p:val>
                                        </p:tav>
                                      </p:tavLst>
                                    </p:anim>
                                    <p:anim calcmode="lin" valueType="num">
                                      <p:cBhvr>
                                        <p:cTn id="26" dur="1000" fill="hold"/>
                                        <p:tgtEl>
                                          <p:spTgt spid="717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1000"/>
                                        <p:tgtEl>
                                          <p:spTgt spid="7172"/>
                                        </p:tgtEl>
                                      </p:cBhvr>
                                    </p:animEffect>
                                    <p:anim calcmode="lin" valueType="num">
                                      <p:cBhvr>
                                        <p:cTn id="30" dur="1000" fill="hold"/>
                                        <p:tgtEl>
                                          <p:spTgt spid="7172"/>
                                        </p:tgtEl>
                                        <p:attrNameLst>
                                          <p:attrName>ppt_x</p:attrName>
                                        </p:attrNameLst>
                                      </p:cBhvr>
                                      <p:tavLst>
                                        <p:tav tm="0">
                                          <p:val>
                                            <p:strVal val="#ppt_x"/>
                                          </p:val>
                                        </p:tav>
                                        <p:tav tm="100000">
                                          <p:val>
                                            <p:strVal val="#ppt_x"/>
                                          </p:val>
                                        </p:tav>
                                      </p:tavLst>
                                    </p:anim>
                                    <p:anim calcmode="lin" valueType="num">
                                      <p:cBhvr>
                                        <p:cTn id="31"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173"/>
                                        </p:tgtEl>
                                        <p:attrNameLst>
                                          <p:attrName>style.visibility</p:attrName>
                                        </p:attrNameLst>
                                      </p:cBhvr>
                                      <p:to>
                                        <p:strVal val="visible"/>
                                      </p:to>
                                    </p:set>
                                    <p:animEffect transition="in" filter="fade">
                                      <p:cBhvr>
                                        <p:cTn id="41" dur="1000"/>
                                        <p:tgtEl>
                                          <p:spTgt spid="7173"/>
                                        </p:tgtEl>
                                      </p:cBhvr>
                                    </p:animEffect>
                                    <p:anim calcmode="lin" valueType="num">
                                      <p:cBhvr>
                                        <p:cTn id="42" dur="1000" fill="hold"/>
                                        <p:tgtEl>
                                          <p:spTgt spid="7173"/>
                                        </p:tgtEl>
                                        <p:attrNameLst>
                                          <p:attrName>ppt_x</p:attrName>
                                        </p:attrNameLst>
                                      </p:cBhvr>
                                      <p:tavLst>
                                        <p:tav tm="0">
                                          <p:val>
                                            <p:strVal val="#ppt_x"/>
                                          </p:val>
                                        </p:tav>
                                        <p:tav tm="100000">
                                          <p:val>
                                            <p:strVal val="#ppt_x"/>
                                          </p:val>
                                        </p:tav>
                                      </p:tavLst>
                                    </p:anim>
                                    <p:anim calcmode="lin" valueType="num">
                                      <p:cBhvr>
                                        <p:cTn id="43"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174"/>
                                        </p:tgtEl>
                                        <p:attrNameLst>
                                          <p:attrName>style.visibility</p:attrName>
                                        </p:attrNameLst>
                                      </p:cBhvr>
                                      <p:to>
                                        <p:strVal val="visible"/>
                                      </p:to>
                                    </p:set>
                                    <p:animEffect transition="in" filter="fade">
                                      <p:cBhvr>
                                        <p:cTn id="48" dur="1000"/>
                                        <p:tgtEl>
                                          <p:spTgt spid="7174"/>
                                        </p:tgtEl>
                                      </p:cBhvr>
                                    </p:animEffect>
                                    <p:anim calcmode="lin" valueType="num">
                                      <p:cBhvr>
                                        <p:cTn id="49" dur="1000" fill="hold"/>
                                        <p:tgtEl>
                                          <p:spTgt spid="7174"/>
                                        </p:tgtEl>
                                        <p:attrNameLst>
                                          <p:attrName>ppt_x</p:attrName>
                                        </p:attrNameLst>
                                      </p:cBhvr>
                                      <p:tavLst>
                                        <p:tav tm="0">
                                          <p:val>
                                            <p:strVal val="#ppt_x"/>
                                          </p:val>
                                        </p:tav>
                                        <p:tav tm="100000">
                                          <p:val>
                                            <p:strVal val="#ppt_x"/>
                                          </p:val>
                                        </p:tav>
                                      </p:tavLst>
                                    </p:anim>
                                    <p:anim calcmode="lin" valueType="num">
                                      <p:cBhvr>
                                        <p:cTn id="50"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2" grpId="0"/>
      <p:bldP spid="3" grpId="0"/>
      <p:bldP spid="5"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0018" y="1043005"/>
            <a:ext cx="9726304" cy="830997"/>
          </a:xfrm>
          <a:prstGeom prst="rect">
            <a:avLst/>
          </a:prstGeom>
        </p:spPr>
        <p:txBody>
          <a:bodyPr wrap="square">
            <a:spAutoFit/>
          </a:bodyPr>
          <a:lstStyle/>
          <a:p>
            <a:r>
              <a:rPr lang="es-AR" sz="2400" dirty="0"/>
              <a:t>Reemplazando el valor de tg2α</a:t>
            </a:r>
            <a:r>
              <a:rPr lang="es-AR" sz="2400" i="1" dirty="0"/>
              <a:t> </a:t>
            </a:r>
            <a:r>
              <a:rPr lang="es-AR" sz="2400" dirty="0"/>
              <a:t>dado por                            , y teniendo en cuenta los dos signos del radical se llega a:</a:t>
            </a:r>
          </a:p>
        </p:txBody>
      </p:sp>
      <p:pic>
        <p:nvPicPr>
          <p:cNvPr id="8194" name="Picture 2"/>
          <p:cNvPicPr>
            <a:picLocks noChangeAspect="1" noChangeArrowheads="1"/>
          </p:cNvPicPr>
          <p:nvPr/>
        </p:nvPicPr>
        <p:blipFill>
          <a:blip r:embed="rId2" cstate="print"/>
          <a:srcRect/>
          <a:stretch>
            <a:fillRect/>
          </a:stretch>
        </p:blipFill>
        <p:spPr bwMode="auto">
          <a:xfrm>
            <a:off x="5960802" y="974539"/>
            <a:ext cx="2096306" cy="60860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480196" y="2601108"/>
            <a:ext cx="6088932" cy="1165674"/>
          </a:xfrm>
          <a:prstGeom prst="rect">
            <a:avLst/>
          </a:prstGeom>
          <a:noFill/>
          <a:ln w="9525">
            <a:noFill/>
            <a:miter lim="800000"/>
            <a:headEnd/>
            <a:tailEnd/>
          </a:ln>
        </p:spPr>
      </p:pic>
      <p:sp>
        <p:nvSpPr>
          <p:cNvPr id="7" name="6 Rectángulo"/>
          <p:cNvSpPr/>
          <p:nvPr/>
        </p:nvSpPr>
        <p:spPr>
          <a:xfrm>
            <a:off x="1000836" y="3797827"/>
            <a:ext cx="10299510" cy="2308324"/>
          </a:xfrm>
          <a:prstGeom prst="rect">
            <a:avLst/>
          </a:prstGeom>
        </p:spPr>
        <p:txBody>
          <a:bodyPr wrap="square">
            <a:spAutoFit/>
          </a:bodyPr>
          <a:lstStyle/>
          <a:p>
            <a:pPr algn="just"/>
            <a:r>
              <a:rPr lang="es-AR" sz="2400" dirty="0"/>
              <a:t>que corresponde a los valores de los momentos de inercia principales. Por otro lado, si en la expresión</a:t>
            </a:r>
          </a:p>
          <a:p>
            <a:pPr algn="just"/>
            <a:endParaRPr lang="es-AR" sz="2400" dirty="0"/>
          </a:p>
          <a:p>
            <a:pPr algn="just"/>
            <a:r>
              <a:rPr lang="es-AR" sz="2400" dirty="0"/>
              <a:t>se reemplaza el valor de tg2α</a:t>
            </a:r>
            <a:r>
              <a:rPr lang="es-AR" sz="2400" i="1" dirty="0"/>
              <a:t> </a:t>
            </a:r>
            <a:r>
              <a:rPr lang="es-AR" sz="2400" dirty="0"/>
              <a:t>dado por</a:t>
            </a:r>
          </a:p>
          <a:p>
            <a:pPr algn="just"/>
            <a:endParaRPr lang="es-AR" sz="2400" dirty="0"/>
          </a:p>
          <a:p>
            <a:pPr algn="just"/>
            <a:r>
              <a:rPr lang="es-AR" sz="2400" dirty="0"/>
              <a:t>tenemos:</a:t>
            </a:r>
          </a:p>
        </p:txBody>
      </p:sp>
      <p:pic>
        <p:nvPicPr>
          <p:cNvPr id="8196" name="Picture 4"/>
          <p:cNvPicPr>
            <a:picLocks noChangeAspect="1" noChangeArrowheads="1"/>
          </p:cNvPicPr>
          <p:nvPr/>
        </p:nvPicPr>
        <p:blipFill>
          <a:blip r:embed="rId4" cstate="print"/>
          <a:srcRect/>
          <a:stretch>
            <a:fillRect/>
          </a:stretch>
        </p:blipFill>
        <p:spPr bwMode="auto">
          <a:xfrm>
            <a:off x="3224636" y="4195120"/>
            <a:ext cx="5624494" cy="554298"/>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5671055" y="4690846"/>
            <a:ext cx="2475629" cy="877438"/>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5559472" y="1752509"/>
            <a:ext cx="5276850" cy="571500"/>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9211085" y="4951989"/>
                <a:ext cx="1427762" cy="470963"/>
              </a:xfrm>
              <a:prstGeom prst="rect">
                <a:avLst/>
              </a:prstGeom>
              <a:noFill/>
              <a:ln w="28575">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s-AR" sz="1400" b="0" i="1" smtClean="0">
                              <a:latin typeface="Cambria Math" panose="02040503050406030204" pitchFamily="18" charset="0"/>
                            </a:rPr>
                            <m:t>𝑠𝑒𝑛</m:t>
                          </m:r>
                          <m:r>
                            <a:rPr lang="es-AR" sz="1400" b="0" i="1" smtClean="0">
                              <a:latin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r>
                            <a:rPr lang="es-AR" sz="1400" b="0" i="1" smtClean="0">
                              <a:latin typeface="Cambria Math" panose="02040503050406030204" pitchFamily="18" charset="0"/>
                              <a:ea typeface="Cambria Math" panose="02040503050406030204" pitchFamily="18" charset="0"/>
                            </a:rPr>
                            <m:t>)</m:t>
                          </m:r>
                        </m:num>
                        <m:den>
                          <m:r>
                            <m:rPr>
                              <m:sty m:val="p"/>
                            </m:rPr>
                            <a:rPr lang="es-AR" sz="1400" b="0" i="0" smtClean="0">
                              <a:latin typeface="Cambria Math" panose="02040503050406030204" pitchFamily="18" charset="0"/>
                            </a:rPr>
                            <m:t>cos</m:t>
                          </m:r>
                          <m:r>
                            <a:rPr lang="es-AR" sz="1400" b="0" i="1" smtClean="0">
                              <a:latin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r>
                            <a:rPr lang="es-AR" sz="1400" b="0" i="1" smtClean="0">
                              <a:latin typeface="Cambria Math" panose="02040503050406030204" pitchFamily="18" charset="0"/>
                              <a:ea typeface="Cambria Math" panose="02040503050406030204" pitchFamily="18" charset="0"/>
                            </a:rPr>
                            <m:t>)</m:t>
                          </m:r>
                        </m:den>
                      </m:f>
                      <m:r>
                        <a:rPr lang="es-AR" sz="1400" b="0" i="1" smtClean="0">
                          <a:latin typeface="Cambria Math" panose="02040503050406030204" pitchFamily="18" charset="0"/>
                        </a:rPr>
                        <m:t>=</m:t>
                      </m:r>
                      <m:f>
                        <m:fPr>
                          <m:ctrlPr>
                            <a:rPr lang="es-AR" sz="1400" b="0" i="1" smtClean="0">
                              <a:latin typeface="Cambria Math" panose="02040503050406030204" pitchFamily="18" charset="0"/>
                            </a:rPr>
                          </m:ctrlPr>
                        </m:fPr>
                        <m:num>
                          <m:r>
                            <a:rPr lang="es-AR" sz="1400" b="0" i="1" smtClean="0">
                              <a:latin typeface="Cambria Math" panose="02040503050406030204" pitchFamily="18" charset="0"/>
                            </a:rPr>
                            <m:t>2.</m:t>
                          </m:r>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𝑥𝑦</m:t>
                              </m:r>
                            </m:sub>
                          </m:sSub>
                        </m:num>
                        <m:den>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𝑦</m:t>
                              </m:r>
                            </m:sub>
                          </m:sSub>
                          <m:r>
                            <a:rPr lang="es-AR" sz="1400" b="0" i="1" smtClean="0">
                              <a:latin typeface="Cambria Math" panose="02040503050406030204" pitchFamily="18" charset="0"/>
                            </a:rPr>
                            <m:t>−</m:t>
                          </m:r>
                          <m:sSub>
                            <m:sSubPr>
                              <m:ctrlPr>
                                <a:rPr lang="es-AR" sz="1400" b="0" i="1" smtClean="0">
                                  <a:latin typeface="Cambria Math" panose="02040503050406030204" pitchFamily="18" charset="0"/>
                                </a:rPr>
                              </m:ctrlPr>
                            </m:sSubPr>
                            <m:e>
                              <m:r>
                                <a:rPr lang="es-AR" sz="1400" b="0" i="1" smtClean="0">
                                  <a:latin typeface="Cambria Math" panose="02040503050406030204" pitchFamily="18" charset="0"/>
                                </a:rPr>
                                <m:t>𝐼</m:t>
                              </m:r>
                            </m:e>
                            <m:sub>
                              <m:r>
                                <a:rPr lang="es-AR" sz="1400" b="0" i="1" smtClean="0">
                                  <a:latin typeface="Cambria Math" panose="02040503050406030204" pitchFamily="18" charset="0"/>
                                </a:rPr>
                                <m:t>𝑥</m:t>
                              </m:r>
                            </m:sub>
                          </m:sSub>
                        </m:den>
                      </m:f>
                    </m:oMath>
                  </m:oMathPara>
                </a14:m>
                <a:endParaRPr lang="en-US" sz="14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9211085" y="4951989"/>
                <a:ext cx="1427762" cy="470963"/>
              </a:xfrm>
              <a:prstGeom prst="rect">
                <a:avLst/>
              </a:prstGeom>
              <a:blipFill>
                <a:blip r:embed="rId7"/>
                <a:stretch>
                  <a:fillRect l="-855" t="-2564" b="-10256"/>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9211085" y="5591299"/>
                <a:ext cx="2130583" cy="4951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s-AR" sz="1400" b="0" i="1" smtClean="0">
                              <a:latin typeface="Cambria Math" panose="02040503050406030204" pitchFamily="18" charset="0"/>
                            </a:rPr>
                          </m:ctrlPr>
                        </m:funcPr>
                        <m:fName>
                          <m:r>
                            <m:rPr>
                              <m:sty m:val="p"/>
                            </m:rPr>
                            <a:rPr lang="es-AR" sz="1400" b="0" i="0" smtClean="0">
                              <a:latin typeface="Cambria Math" panose="02040503050406030204" pitchFamily="18" charset="0"/>
                            </a:rPr>
                            <m:t>cos</m:t>
                          </m:r>
                        </m:fName>
                        <m:e>
                          <m:d>
                            <m:dPr>
                              <m:ctrlPr>
                                <a:rPr lang="es-AR" sz="1400" b="0" i="1" smtClean="0">
                                  <a:latin typeface="Cambria Math" panose="02040503050406030204" pitchFamily="18" charset="0"/>
                                </a:rPr>
                              </m:ctrlPr>
                            </m:dPr>
                            <m:e>
                              <m:r>
                                <a:rPr lang="es-AR" sz="1400" b="0" i="1" smtClean="0">
                                  <a:latin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e>
                          </m:d>
                        </m:e>
                      </m:func>
                      <m:r>
                        <a:rPr lang="es-AR" sz="1400" b="0" i="1" smtClean="0">
                          <a:latin typeface="Cambria Math" panose="02040503050406030204" pitchFamily="18" charset="0"/>
                          <a:ea typeface="Cambria Math" panose="02040503050406030204" pitchFamily="18" charset="0"/>
                        </a:rPr>
                        <m:t>=∓</m:t>
                      </m:r>
                      <m:f>
                        <m:fPr>
                          <m:ctrlPr>
                            <a:rPr lang="es-AR" sz="1400" b="0" i="1" smtClean="0">
                              <a:latin typeface="Cambria Math" panose="02040503050406030204" pitchFamily="18" charset="0"/>
                              <a:ea typeface="Cambria Math" panose="02040503050406030204" pitchFamily="18" charset="0"/>
                            </a:rPr>
                          </m:ctrlPr>
                        </m:fPr>
                        <m:num>
                          <m:r>
                            <a:rPr lang="es-AR" sz="1400" b="0" i="1" smtClean="0">
                              <a:latin typeface="Cambria Math" panose="02040503050406030204" pitchFamily="18" charset="0"/>
                              <a:ea typeface="Cambria Math" panose="02040503050406030204" pitchFamily="18" charset="0"/>
                            </a:rPr>
                            <m:t>1</m:t>
                          </m:r>
                        </m:num>
                        <m:den>
                          <m:rad>
                            <m:radPr>
                              <m:degHide m:val="on"/>
                              <m:ctrlPr>
                                <a:rPr lang="es-AR" sz="1400" b="0" i="1" smtClean="0">
                                  <a:latin typeface="Cambria Math" panose="02040503050406030204" pitchFamily="18" charset="0"/>
                                  <a:ea typeface="Cambria Math" panose="02040503050406030204" pitchFamily="18" charset="0"/>
                                </a:rPr>
                              </m:ctrlPr>
                            </m:radPr>
                            <m:deg/>
                            <m:e>
                              <m:r>
                                <a:rPr lang="es-AR" sz="1400" b="0" i="1" smtClean="0">
                                  <a:latin typeface="Cambria Math" panose="02040503050406030204" pitchFamily="18" charset="0"/>
                                  <a:ea typeface="Cambria Math" panose="02040503050406030204" pitchFamily="18" charset="0"/>
                                </a:rPr>
                                <m:t>1+</m:t>
                              </m:r>
                              <m:sSup>
                                <m:sSupPr>
                                  <m:ctrlPr>
                                    <a:rPr lang="es-AR" sz="1400" b="0" i="1" smtClean="0">
                                      <a:latin typeface="Cambria Math" panose="02040503050406030204" pitchFamily="18" charset="0"/>
                                      <a:ea typeface="Cambria Math" panose="02040503050406030204" pitchFamily="18" charset="0"/>
                                    </a:rPr>
                                  </m:ctrlPr>
                                </m:sSupPr>
                                <m:e>
                                  <m:r>
                                    <a:rPr lang="es-AR" sz="1400" b="0" i="1" smtClean="0">
                                      <a:latin typeface="Cambria Math" panose="02040503050406030204" pitchFamily="18" charset="0"/>
                                      <a:ea typeface="Cambria Math" panose="02040503050406030204" pitchFamily="18" charset="0"/>
                                    </a:rPr>
                                    <m:t>𝑡𝑔</m:t>
                                  </m:r>
                                </m:e>
                                <m:sup>
                                  <m:r>
                                    <a:rPr lang="es-AR" sz="1400" b="0" i="1" smtClean="0">
                                      <a:latin typeface="Cambria Math" panose="02040503050406030204" pitchFamily="18" charset="0"/>
                                      <a:ea typeface="Cambria Math" panose="02040503050406030204" pitchFamily="18" charset="0"/>
                                    </a:rPr>
                                    <m:t>2</m:t>
                                  </m:r>
                                </m:sup>
                              </m:sSup>
                              <m:d>
                                <m:dPr>
                                  <m:ctrlPr>
                                    <a:rPr lang="es-AR" sz="1400" b="0" i="1" smtClean="0">
                                      <a:latin typeface="Cambria Math" panose="02040503050406030204" pitchFamily="18" charset="0"/>
                                      <a:ea typeface="Cambria Math" panose="02040503050406030204" pitchFamily="18" charset="0"/>
                                    </a:rPr>
                                  </m:ctrlPr>
                                </m:dPr>
                                <m:e>
                                  <m:r>
                                    <a:rPr lang="es-AR" sz="1400" b="0" i="1" smtClean="0">
                                      <a:latin typeface="Cambria Math" panose="02040503050406030204" pitchFamily="18" charset="0"/>
                                      <a:ea typeface="Cambria Math" panose="02040503050406030204" pitchFamily="18" charset="0"/>
                                    </a:rPr>
                                    <m:t>2</m:t>
                                  </m:r>
                                  <m:r>
                                    <a:rPr lang="es-AR" sz="1400" b="0" i="1" smtClean="0">
                                      <a:latin typeface="Cambria Math" panose="02040503050406030204" pitchFamily="18" charset="0"/>
                                      <a:ea typeface="Cambria Math" panose="02040503050406030204" pitchFamily="18" charset="0"/>
                                    </a:rPr>
                                    <m:t>𝛼</m:t>
                                  </m:r>
                                </m:e>
                              </m:d>
                            </m:e>
                          </m:rad>
                        </m:den>
                      </m:f>
                    </m:oMath>
                  </m:oMathPara>
                </a14:m>
                <a:endParaRPr lang="en-US" sz="14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9211085" y="5591299"/>
                <a:ext cx="2130583" cy="495136"/>
              </a:xfrm>
              <a:prstGeom prst="rect">
                <a:avLst/>
              </a:prstGeom>
              <a:blipFill>
                <a:blip r:embed="rId8"/>
                <a:stretch>
                  <a:fillRect l="-571" b="-13580"/>
                </a:stretch>
              </a:blipFill>
            </p:spPr>
            <p:txBody>
              <a:bodyPr/>
              <a:lstStyle/>
              <a:p>
                <a:r>
                  <a:rPr lang="en-US">
                    <a:noFill/>
                  </a:rPr>
                  <a:t> </a:t>
                </a:r>
              </a:p>
            </p:txBody>
          </p:sp>
        </mc:Fallback>
      </mc:AlternateContent>
      <p:sp>
        <p:nvSpPr>
          <p:cNvPr id="3" name="Rectángulo 2"/>
          <p:cNvSpPr/>
          <p:nvPr/>
        </p:nvSpPr>
        <p:spPr>
          <a:xfrm>
            <a:off x="9009634" y="4749418"/>
            <a:ext cx="2433066" cy="138777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1000"/>
                                        <p:tgtEl>
                                          <p:spTgt spid="8195"/>
                                        </p:tgtEl>
                                      </p:cBhvr>
                                    </p:animEffect>
                                    <p:anim calcmode="lin" valueType="num">
                                      <p:cBhvr>
                                        <p:cTn id="27" dur="1000" fill="hold"/>
                                        <p:tgtEl>
                                          <p:spTgt spid="8195"/>
                                        </p:tgtEl>
                                        <p:attrNameLst>
                                          <p:attrName>ppt_x</p:attrName>
                                        </p:attrNameLst>
                                      </p:cBhvr>
                                      <p:tavLst>
                                        <p:tav tm="0">
                                          <p:val>
                                            <p:strVal val="#ppt_x"/>
                                          </p:val>
                                        </p:tav>
                                        <p:tav tm="100000">
                                          <p:val>
                                            <p:strVal val="#ppt_x"/>
                                          </p:val>
                                        </p:tav>
                                      </p:tavLst>
                                    </p:anim>
                                    <p:anim calcmode="lin" valueType="num">
                                      <p:cBhvr>
                                        <p:cTn id="28"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196"/>
                                        </p:tgtEl>
                                        <p:attrNameLst>
                                          <p:attrName>style.visibility</p:attrName>
                                        </p:attrNameLst>
                                      </p:cBhvr>
                                      <p:to>
                                        <p:strVal val="visible"/>
                                      </p:to>
                                    </p:set>
                                    <p:animEffect transition="in" filter="fade">
                                      <p:cBhvr>
                                        <p:cTn id="38" dur="1000"/>
                                        <p:tgtEl>
                                          <p:spTgt spid="8196"/>
                                        </p:tgtEl>
                                      </p:cBhvr>
                                    </p:animEffect>
                                    <p:anim calcmode="lin" valueType="num">
                                      <p:cBhvr>
                                        <p:cTn id="39" dur="1000" fill="hold"/>
                                        <p:tgtEl>
                                          <p:spTgt spid="8196"/>
                                        </p:tgtEl>
                                        <p:attrNameLst>
                                          <p:attrName>ppt_x</p:attrName>
                                        </p:attrNameLst>
                                      </p:cBhvr>
                                      <p:tavLst>
                                        <p:tav tm="0">
                                          <p:val>
                                            <p:strVal val="#ppt_x"/>
                                          </p:val>
                                        </p:tav>
                                        <p:tav tm="100000">
                                          <p:val>
                                            <p:strVal val="#ppt_x"/>
                                          </p:val>
                                        </p:tav>
                                      </p:tavLst>
                                    </p:anim>
                                    <p:anim calcmode="lin" valueType="num">
                                      <p:cBhvr>
                                        <p:cTn id="40" dur="1000" fill="hold"/>
                                        <p:tgtEl>
                                          <p:spTgt spid="819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197"/>
                                        </p:tgtEl>
                                        <p:attrNameLst>
                                          <p:attrName>style.visibility</p:attrName>
                                        </p:attrNameLst>
                                      </p:cBhvr>
                                      <p:to>
                                        <p:strVal val="visible"/>
                                      </p:to>
                                    </p:set>
                                    <p:animEffect transition="in" filter="fade">
                                      <p:cBhvr>
                                        <p:cTn id="43" dur="1000"/>
                                        <p:tgtEl>
                                          <p:spTgt spid="8197"/>
                                        </p:tgtEl>
                                      </p:cBhvr>
                                    </p:animEffect>
                                    <p:anim calcmode="lin" valueType="num">
                                      <p:cBhvr>
                                        <p:cTn id="44" dur="1000" fill="hold"/>
                                        <p:tgtEl>
                                          <p:spTgt spid="8197"/>
                                        </p:tgtEl>
                                        <p:attrNameLst>
                                          <p:attrName>ppt_x</p:attrName>
                                        </p:attrNameLst>
                                      </p:cBhvr>
                                      <p:tavLst>
                                        <p:tav tm="0">
                                          <p:val>
                                            <p:strVal val="#ppt_x"/>
                                          </p:val>
                                        </p:tav>
                                        <p:tav tm="100000">
                                          <p:val>
                                            <p:strVal val="#ppt_x"/>
                                          </p:val>
                                        </p:tav>
                                      </p:tavLst>
                                    </p:anim>
                                    <p:anim calcmode="lin" valueType="num">
                                      <p:cBhvr>
                                        <p:cTn id="45"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599259" y="676772"/>
            <a:ext cx="6553397" cy="1329448"/>
          </a:xfrm>
          <a:prstGeom prst="rect">
            <a:avLst/>
          </a:prstGeom>
          <a:noFill/>
          <a:ln w="9525">
            <a:noFill/>
            <a:miter lim="800000"/>
            <a:headEnd/>
            <a:tailEnd/>
          </a:ln>
        </p:spPr>
      </p:pic>
      <p:sp>
        <p:nvSpPr>
          <p:cNvPr id="5" name="4 Rectángulo"/>
          <p:cNvSpPr/>
          <p:nvPr/>
        </p:nvSpPr>
        <p:spPr>
          <a:xfrm>
            <a:off x="1023582" y="2393631"/>
            <a:ext cx="10194878" cy="2677656"/>
          </a:xfrm>
          <a:prstGeom prst="rect">
            <a:avLst/>
          </a:prstGeom>
        </p:spPr>
        <p:txBody>
          <a:bodyPr wrap="square">
            <a:spAutoFit/>
          </a:bodyPr>
          <a:lstStyle/>
          <a:p>
            <a:pPr algn="just"/>
            <a:r>
              <a:rPr lang="es-AR" sz="2400" dirty="0"/>
              <a:t>Es decir, el </a:t>
            </a:r>
            <a:r>
              <a:rPr lang="es-AR" sz="2400" i="1" dirty="0"/>
              <a:t>momento centrífugo </a:t>
            </a:r>
            <a:r>
              <a:rPr lang="es-AR" sz="2400" dirty="0"/>
              <a:t>respecto de un par de ejes principales de inercia es nulo</a:t>
            </a:r>
            <a:r>
              <a:rPr lang="es-AR" sz="2400" i="1" dirty="0"/>
              <a:t>. </a:t>
            </a:r>
            <a:r>
              <a:rPr lang="es-AR" sz="2400" dirty="0"/>
              <a:t>Se</a:t>
            </a:r>
            <a:r>
              <a:rPr lang="es-AR" sz="2400" i="1" dirty="0"/>
              <a:t> </a:t>
            </a:r>
            <a:r>
              <a:rPr lang="es-AR" sz="2400" dirty="0"/>
              <a:t>deduce de ello, que estos ejes constituyen el único par de ejes conjugados ortogonales, entre los infinitos pares que pasan por un punto.</a:t>
            </a:r>
          </a:p>
          <a:p>
            <a:pPr algn="just"/>
            <a:endParaRPr lang="es-AR" sz="2400" dirty="0"/>
          </a:p>
          <a:p>
            <a:pPr algn="just"/>
            <a:r>
              <a:rPr lang="es-AR" sz="2400" dirty="0"/>
              <a:t>Veamos ahora para que pares de ejes el momento centrífugo alcanza valores extremos. Para ello se procede de igual manera que los realizado para </a:t>
            </a:r>
            <a:r>
              <a:rPr lang="es-AR" sz="2400" i="1" dirty="0" err="1"/>
              <a:t>Ix</a:t>
            </a:r>
            <a:r>
              <a:rPr lang="es-AR" sz="2400" i="1" dirty="0"/>
              <a:t> . </a:t>
            </a:r>
            <a:r>
              <a:rPr lang="es-AR" sz="2400" dirty="0"/>
              <a:t>En primer lugar se iguala a cero la</a:t>
            </a:r>
            <a:r>
              <a:rPr lang="es-AR" sz="2400" i="1" dirty="0"/>
              <a:t> </a:t>
            </a:r>
            <a:r>
              <a:rPr lang="es-AR" sz="2400" dirty="0"/>
              <a:t>primer derivada de la expresión </a:t>
            </a:r>
          </a:p>
        </p:txBody>
      </p:sp>
      <p:pic>
        <p:nvPicPr>
          <p:cNvPr id="9219" name="Picture 3"/>
          <p:cNvPicPr>
            <a:picLocks noChangeAspect="1" noChangeArrowheads="1"/>
          </p:cNvPicPr>
          <p:nvPr/>
        </p:nvPicPr>
        <p:blipFill>
          <a:blip r:embed="rId3" cstate="print"/>
          <a:srcRect/>
          <a:stretch>
            <a:fillRect/>
          </a:stretch>
        </p:blipFill>
        <p:spPr bwMode="auto">
          <a:xfrm>
            <a:off x="3104154" y="4999628"/>
            <a:ext cx="6751893" cy="1169159"/>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7696342" y="4691844"/>
            <a:ext cx="3812136" cy="3305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1000"/>
                                        <p:tgtEl>
                                          <p:spTgt spid="9220"/>
                                        </p:tgtEl>
                                      </p:cBhvr>
                                    </p:animEffect>
                                    <p:anim calcmode="lin" valueType="num">
                                      <p:cBhvr>
                                        <p:cTn id="20" dur="1000" fill="hold"/>
                                        <p:tgtEl>
                                          <p:spTgt spid="9220"/>
                                        </p:tgtEl>
                                        <p:attrNameLst>
                                          <p:attrName>ppt_x</p:attrName>
                                        </p:attrNameLst>
                                      </p:cBhvr>
                                      <p:tavLst>
                                        <p:tav tm="0">
                                          <p:val>
                                            <p:strVal val="#ppt_x"/>
                                          </p:val>
                                        </p:tav>
                                        <p:tav tm="100000">
                                          <p:val>
                                            <p:strVal val="#ppt_x"/>
                                          </p:val>
                                        </p:tav>
                                      </p:tavLst>
                                    </p:anim>
                                    <p:anim calcmode="lin" valueType="num">
                                      <p:cBhvr>
                                        <p:cTn id="21"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219"/>
                                        </p:tgtEl>
                                        <p:attrNameLst>
                                          <p:attrName>style.visibility</p:attrName>
                                        </p:attrNameLst>
                                      </p:cBhvr>
                                      <p:to>
                                        <p:strVal val="visible"/>
                                      </p:to>
                                    </p:set>
                                    <p:animEffect transition="in" filter="fade">
                                      <p:cBhvr>
                                        <p:cTn id="26" dur="1000"/>
                                        <p:tgtEl>
                                          <p:spTgt spid="9219"/>
                                        </p:tgtEl>
                                      </p:cBhvr>
                                    </p:animEffect>
                                    <p:anim calcmode="lin" valueType="num">
                                      <p:cBhvr>
                                        <p:cTn id="27" dur="1000" fill="hold"/>
                                        <p:tgtEl>
                                          <p:spTgt spid="9219"/>
                                        </p:tgtEl>
                                        <p:attrNameLst>
                                          <p:attrName>ppt_x</p:attrName>
                                        </p:attrNameLst>
                                      </p:cBhvr>
                                      <p:tavLst>
                                        <p:tav tm="0">
                                          <p:val>
                                            <p:strVal val="#ppt_x"/>
                                          </p:val>
                                        </p:tav>
                                        <p:tav tm="100000">
                                          <p:val>
                                            <p:strVal val="#ppt_x"/>
                                          </p:val>
                                        </p:tav>
                                      </p:tavLst>
                                    </p:anim>
                                    <p:anim calcmode="lin" valueType="num">
                                      <p:cBhvr>
                                        <p:cTn id="28"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2023" y="746794"/>
            <a:ext cx="1293944" cy="461665"/>
          </a:xfrm>
          <a:prstGeom prst="rect">
            <a:avLst/>
          </a:prstGeom>
        </p:spPr>
        <p:txBody>
          <a:bodyPr wrap="none">
            <a:spAutoFit/>
          </a:bodyPr>
          <a:lstStyle/>
          <a:p>
            <a:r>
              <a:rPr lang="es-AR" sz="2400" dirty="0"/>
              <a:t>de donde</a:t>
            </a:r>
          </a:p>
        </p:txBody>
      </p:sp>
      <p:pic>
        <p:nvPicPr>
          <p:cNvPr id="10242" name="Picture 2"/>
          <p:cNvPicPr>
            <a:picLocks noChangeAspect="1" noChangeArrowheads="1"/>
          </p:cNvPicPr>
          <p:nvPr/>
        </p:nvPicPr>
        <p:blipFill>
          <a:blip r:embed="rId2" cstate="print"/>
          <a:srcRect/>
          <a:stretch>
            <a:fillRect/>
          </a:stretch>
        </p:blipFill>
        <p:spPr bwMode="auto">
          <a:xfrm>
            <a:off x="2601177" y="997353"/>
            <a:ext cx="3091121" cy="1063459"/>
          </a:xfrm>
          <a:prstGeom prst="rect">
            <a:avLst/>
          </a:prstGeom>
          <a:noFill/>
          <a:ln w="9525">
            <a:noFill/>
            <a:miter lim="800000"/>
            <a:headEnd/>
            <a:tailEnd/>
          </a:ln>
        </p:spPr>
      </p:pic>
      <p:sp>
        <p:nvSpPr>
          <p:cNvPr id="6" name="5 Rectángulo"/>
          <p:cNvSpPr/>
          <p:nvPr/>
        </p:nvSpPr>
        <p:spPr>
          <a:xfrm>
            <a:off x="1028130" y="2462366"/>
            <a:ext cx="9849135" cy="830997"/>
          </a:xfrm>
          <a:prstGeom prst="rect">
            <a:avLst/>
          </a:prstGeom>
        </p:spPr>
        <p:txBody>
          <a:bodyPr wrap="square">
            <a:spAutoFit/>
          </a:bodyPr>
          <a:lstStyle/>
          <a:p>
            <a:pPr algn="just"/>
            <a:r>
              <a:rPr lang="es-AR" sz="2400" dirty="0"/>
              <a:t>expresión que se satisface para dos valores de 2α que difieren en 180◦ y por ende, para valores de α que difieren en 90◦. Por otra parte, siendo</a:t>
            </a:r>
          </a:p>
        </p:txBody>
      </p:sp>
      <p:pic>
        <p:nvPicPr>
          <p:cNvPr id="10243" name="Picture 3"/>
          <p:cNvPicPr>
            <a:picLocks noChangeAspect="1" noChangeArrowheads="1"/>
          </p:cNvPicPr>
          <p:nvPr/>
        </p:nvPicPr>
        <p:blipFill>
          <a:blip r:embed="rId3" cstate="print"/>
          <a:srcRect/>
          <a:stretch>
            <a:fillRect/>
          </a:stretch>
        </p:blipFill>
        <p:spPr bwMode="auto">
          <a:xfrm>
            <a:off x="3920602" y="3362888"/>
            <a:ext cx="3496970" cy="963451"/>
          </a:xfrm>
          <a:prstGeom prst="rect">
            <a:avLst/>
          </a:prstGeom>
          <a:noFill/>
          <a:ln w="9525">
            <a:noFill/>
            <a:miter lim="800000"/>
            <a:headEnd/>
            <a:tailEnd/>
          </a:ln>
        </p:spPr>
      </p:pic>
      <p:sp>
        <p:nvSpPr>
          <p:cNvPr id="8" name="7 Rectángulo"/>
          <p:cNvSpPr/>
          <p:nvPr/>
        </p:nvSpPr>
        <p:spPr>
          <a:xfrm>
            <a:off x="1132764" y="4362946"/>
            <a:ext cx="10099343" cy="1200329"/>
          </a:xfrm>
          <a:prstGeom prst="rect">
            <a:avLst/>
          </a:prstGeom>
        </p:spPr>
        <p:txBody>
          <a:bodyPr wrap="square">
            <a:spAutoFit/>
          </a:bodyPr>
          <a:lstStyle/>
          <a:p>
            <a:pPr algn="just"/>
            <a:r>
              <a:rPr lang="es-AR" sz="2400" dirty="0"/>
              <a:t>α1 y α2 difieren entonces en 45◦, es decir que el par de ejes para los cuales el momento centrífugo es máximo o mínimo bisecará el ángulo que forman entre sí los ejes principales de inercia.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43"/>
                                        </p:tgtEl>
                                        <p:attrNameLst>
                                          <p:attrName>style.visibility</p:attrName>
                                        </p:attrNameLst>
                                      </p:cBhvr>
                                      <p:to>
                                        <p:strVal val="visible"/>
                                      </p:to>
                                    </p:set>
                                    <p:animEffect transition="in" filter="fade">
                                      <p:cBhvr>
                                        <p:cTn id="26" dur="1000"/>
                                        <p:tgtEl>
                                          <p:spTgt spid="10243"/>
                                        </p:tgtEl>
                                      </p:cBhvr>
                                    </p:animEffect>
                                    <p:anim calcmode="lin" valueType="num">
                                      <p:cBhvr>
                                        <p:cTn id="27" dur="1000" fill="hold"/>
                                        <p:tgtEl>
                                          <p:spTgt spid="10243"/>
                                        </p:tgtEl>
                                        <p:attrNameLst>
                                          <p:attrName>ppt_x</p:attrName>
                                        </p:attrNameLst>
                                      </p:cBhvr>
                                      <p:tavLst>
                                        <p:tav tm="0">
                                          <p:val>
                                            <p:strVal val="#ppt_x"/>
                                          </p:val>
                                        </p:tav>
                                        <p:tav tm="100000">
                                          <p:val>
                                            <p:strVal val="#ppt_x"/>
                                          </p:val>
                                        </p:tav>
                                      </p:tavLst>
                                    </p:anim>
                                    <p:anim calcmode="lin" valueType="num">
                                      <p:cBhvr>
                                        <p:cTn id="28"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2998</TotalTime>
  <Words>1680</Words>
  <Application>Microsoft Office PowerPoint</Application>
  <PresentationFormat>Panorámica</PresentationFormat>
  <Paragraphs>87</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Cambria Math</vt:lpstr>
      <vt:lpstr>Garamond</vt:lpstr>
      <vt:lpstr>Orgánico</vt:lpstr>
      <vt:lpstr>Teoría de  Momento de Inercia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Walter Adrian Longhi (prof.)</cp:lastModifiedBy>
  <cp:revision>128</cp:revision>
  <dcterms:created xsi:type="dcterms:W3CDTF">2017-04-25T10:10:32Z</dcterms:created>
  <dcterms:modified xsi:type="dcterms:W3CDTF">2024-05-07T09:43:59Z</dcterms:modified>
</cp:coreProperties>
</file>