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4" r:id="rId5"/>
    <p:sldId id="260" r:id="rId6"/>
    <p:sldId id="259" r:id="rId7"/>
    <p:sldId id="261" r:id="rId8"/>
    <p:sldId id="262" r:id="rId9"/>
    <p:sldId id="263" r:id="rId10"/>
    <p:sldId id="265" r:id="rId11"/>
    <p:sldId id="267" r:id="rId1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D4520CE9-B589-414C-A935-1CE97944C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D32FD-F3D1-45BD-9604-9F563BC93FBC}" type="datetimeFigureOut">
              <a:rPr lang="es-ES"/>
              <a:pPr>
                <a:defRPr/>
              </a:pPr>
              <a:t>07/03/2022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E699A930-F0D2-4BE5-A622-F5D5CEA05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D0791A54-D9E3-470F-907B-63715228F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77492-19D7-45BA-B816-1D5A136AE73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38713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63E982F6-886F-4BB7-BE32-4F089389F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891C3-907B-4CF9-ADBA-F2D6CAA53FEF}" type="datetimeFigureOut">
              <a:rPr lang="es-ES"/>
              <a:pPr>
                <a:defRPr/>
              </a:pPr>
              <a:t>07/03/2022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C8ED79CF-59EE-4167-8474-6A84330E7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C12A6993-CB1D-48E0-BFCA-69B21579C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E38F74-D00C-4623-BC32-D8B5C047F205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66548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8D4B10E-E82C-44E9-925B-EFAE64B41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C38CE-F564-496E-B6E8-BF5D4EAF0933}" type="datetimeFigureOut">
              <a:rPr lang="es-ES"/>
              <a:pPr>
                <a:defRPr/>
              </a:pPr>
              <a:t>07/03/2022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025F3154-BA11-4043-8CE4-F49C937F2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4CF99BB8-C05F-4A34-A9C8-23F4F3DBE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A19D0-FD0B-481C-90D2-8EB151F1E9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342357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C65F9C68-EE39-4885-8124-DBBEBCD6E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A5D85-62D0-4F7F-86F3-4026CB93E3F5}" type="datetimeFigureOut">
              <a:rPr lang="es-ES"/>
              <a:pPr>
                <a:defRPr/>
              </a:pPr>
              <a:t>07/03/2022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6E9878A4-D78C-4DAC-8B34-B4EF109ED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FE170A61-DAE2-461A-82C0-B7180901F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1A7A3-C596-464B-BB7C-32DF362056B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25309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DBD98EFA-D5B8-4ACC-8CC5-03B4D4096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621A9-61D6-4614-8221-A83047262C17}" type="datetimeFigureOut">
              <a:rPr lang="es-ES"/>
              <a:pPr>
                <a:defRPr/>
              </a:pPr>
              <a:t>07/03/2022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C72D89EF-C4C3-49F0-8D16-E036F1512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0976B87E-AFDE-47A2-9689-ABE7A7D6B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1133F7-F18A-45E3-B3F3-3B4658E613C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971869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503A50F2-2C9F-493C-ADF0-AE3445AAF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83187-8F59-4398-B13F-F010A0D639CE}" type="datetimeFigureOut">
              <a:rPr lang="es-ES"/>
              <a:pPr>
                <a:defRPr/>
              </a:pPr>
              <a:t>07/03/2022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8AC7620A-723E-4E0F-B95A-ACB9CBB90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5E30F77D-4AE7-40AD-83AE-45EC40353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09D45-BD51-4752-9164-8C56F280056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621948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A2939B4B-8D10-4837-8863-B21DE8D40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B7A78-BDE6-45A0-8912-C01CFD2229D3}" type="datetimeFigureOut">
              <a:rPr lang="es-ES"/>
              <a:pPr>
                <a:defRPr/>
              </a:pPr>
              <a:t>07/03/2022</a:t>
            </a:fld>
            <a:endParaRPr lang="es-ES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B17565FF-3354-471B-A3CD-6E35201DC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5E0B395F-751F-46E6-A44A-069D498AC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3F0DD-108E-4F60-894F-1C2BAC6F287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038707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B7E92367-B970-4FE9-9F28-5D70E55D7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D42CF-C660-4765-BD33-C93876F809D0}" type="datetimeFigureOut">
              <a:rPr lang="es-ES"/>
              <a:pPr>
                <a:defRPr/>
              </a:pPr>
              <a:t>07/03/2022</a:t>
            </a:fld>
            <a:endParaRPr lang="es-ES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1ECDE423-87CD-4D09-B1C2-26C9FE7A4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8D7A58B3-B406-44D0-9498-20626CB22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804E3-768B-409C-89A9-472F9A5843A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8316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1258E507-30D7-4B6A-A071-2253C9333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041DE-B63B-4E88-8CC1-9E6ECDAD7558}" type="datetimeFigureOut">
              <a:rPr lang="es-ES"/>
              <a:pPr>
                <a:defRPr/>
              </a:pPr>
              <a:t>07/03/2022</a:t>
            </a:fld>
            <a:endParaRPr lang="es-E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00B71F20-99E8-4D12-8A4D-13F7A9925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0E26A5C4-7705-499F-B3C4-F99D91D94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321B6C-B108-4FED-9E1C-811C6BACC14B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957356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09AD31D3-3F31-4AEE-ADAE-146C724D3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B7F91-4E10-405C-BB77-D1551422E9D0}" type="datetimeFigureOut">
              <a:rPr lang="es-ES"/>
              <a:pPr>
                <a:defRPr/>
              </a:pPr>
              <a:t>07/03/2022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E7F96645-2F3A-40F7-B325-80EF07E1E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593417BE-E602-4CE7-9C9D-ED6AF9238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ABF6ED-DCC7-4CC3-A4F9-B59DAEE902E5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914683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74AEC617-A46D-40EE-A5A0-ACA6FABA9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04C95-5073-4CAF-BDBA-808B049CEDC7}" type="datetimeFigureOut">
              <a:rPr lang="es-ES"/>
              <a:pPr>
                <a:defRPr/>
              </a:pPr>
              <a:t>07/03/2022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5D49A6C2-EEA4-425B-9A58-D294EB5A7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01534E06-FC3F-4BB9-9D91-33D23F991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B0B2F-3C2C-483A-8C6F-691B57691A5B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53807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92524"/>
            </a:gs>
            <a:gs pos="50000">
              <a:schemeClr val="accent2"/>
            </a:gs>
            <a:gs pos="100000">
              <a:srgbClr val="59252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D7C8FE18-605A-4308-9E9A-EE4EF92AD79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0B418A86-DDFF-4727-9552-8BDD1D00CA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C3A706BC-35FC-4002-8E27-EC48CD1549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8CCEAA-69CB-4A66-9F41-4DC7674533AC}" type="datetimeFigureOut">
              <a:rPr lang="es-ES"/>
              <a:pPr>
                <a:defRPr/>
              </a:pPr>
              <a:t>07/03/2022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87CB080A-BBE8-4596-9ED8-99ED4BACE8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35D98BAA-F722-49D1-90CC-F26805C83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D1A3D5A-12E2-49E7-822B-C969137DB17D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 /><Relationship Id="rId1" Type="http://schemas.openxmlformats.org/officeDocument/2006/relationships/tags" Target="../tags/tag7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 /><Relationship Id="rId1" Type="http://schemas.openxmlformats.org/officeDocument/2006/relationships/tags" Target="../tags/tag1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 /><Relationship Id="rId1" Type="http://schemas.openxmlformats.org/officeDocument/2006/relationships/tags" Target="../tags/tag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 /><Relationship Id="rId1" Type="http://schemas.openxmlformats.org/officeDocument/2006/relationships/tags" Target="../tags/tag3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 /><Relationship Id="rId1" Type="http://schemas.openxmlformats.org/officeDocument/2006/relationships/tags" Target="../tags/tag4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 /><Relationship Id="rId1" Type="http://schemas.openxmlformats.org/officeDocument/2006/relationships/tags" Target="../tags/tag5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 /><Relationship Id="rId1" Type="http://schemas.openxmlformats.org/officeDocument/2006/relationships/tags" Target="../tags/tag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3 Título">
            <a:extLst>
              <a:ext uri="{FF2B5EF4-FFF2-40B4-BE49-F238E27FC236}">
                <a16:creationId xmlns:a16="http://schemas.microsoft.com/office/drawing/2014/main" id="{DBF8F228-BCAE-4BFC-B544-C1AEF3932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7825"/>
          </a:xfrm>
        </p:spPr>
        <p:txBody>
          <a:bodyPr/>
          <a:lstStyle/>
          <a:p>
            <a:pPr eaLnBrk="1" hangingPunct="1"/>
            <a:r>
              <a:rPr lang="es-ES" altLang="en-US" sz="7200" b="1" u="sng"/>
              <a:t>Riesgos Laborales</a:t>
            </a:r>
          </a:p>
        </p:txBody>
      </p:sp>
      <p:sp>
        <p:nvSpPr>
          <p:cNvPr id="5" name="4 Marcador de contenido">
            <a:extLst>
              <a:ext uri="{FF2B5EF4-FFF2-40B4-BE49-F238E27FC236}">
                <a16:creationId xmlns:a16="http://schemas.microsoft.com/office/drawing/2014/main" id="{AF22D816-5230-49D5-82A5-3BBC116AA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080125"/>
            <a:ext cx="8229600" cy="46038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s-ES" dirty="0"/>
          </a:p>
        </p:txBody>
      </p:sp>
    </p:spTree>
  </p:cSld>
  <p:clrMapOvr>
    <a:masterClrMapping/>
  </p:clrMapOvr>
  <p:transition advTm="501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B72FDC34-5194-40B3-9B1F-53D882524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D8F71BC-C451-458A-85F8-E31AF51987A4}" type="slidenum">
              <a:rPr lang="es-ES" altLang="en-US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10</a:t>
            </a:fld>
            <a:endParaRPr lang="es-E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AF7BB445-E308-4357-866B-74756FEB362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en-US" b="1">
                <a:solidFill>
                  <a:srgbClr val="FFFF00"/>
                </a:solidFill>
              </a:rPr>
              <a:t>AMBIENTE-ERGONOMIA</a:t>
            </a:r>
            <a:endParaRPr lang="es-ES" altLang="en-US" b="1">
              <a:solidFill>
                <a:srgbClr val="FFFF00"/>
              </a:solidFill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832048B-8D55-40FE-AB32-8663BA4B25DC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AR" altLang="en-US" sz="2400" b="1"/>
              <a:t>Supera la concepción Taylorista “homo economicus” y la reduccionista laboral, demostrando la complejidad del trabajo y la relación con el ambiente (multidisciplinario).</a:t>
            </a:r>
          </a:p>
          <a:p>
            <a:pPr>
              <a:lnSpc>
                <a:spcPct val="90000"/>
              </a:lnSpc>
            </a:pPr>
            <a:r>
              <a:rPr lang="es-AR" altLang="en-US" sz="2400" b="1"/>
              <a:t>Estudia la economía del rendimiento humano óptimo.</a:t>
            </a:r>
          </a:p>
          <a:p>
            <a:pPr>
              <a:lnSpc>
                <a:spcPct val="90000"/>
              </a:lnSpc>
            </a:pPr>
            <a:r>
              <a:rPr lang="es-AR" altLang="en-US" sz="2400" b="1"/>
              <a:t>Definición: (ergon=trabajo y nomos= ley): es el estudio científico de las relaciones del hombre y su ambiente laboral, minimizando los riesgos”. Privilegia y adapta las capacidades del ser humano en su ambiente laboral. (</a:t>
            </a:r>
            <a:r>
              <a:rPr lang="es-AR" altLang="en-US" sz="2400" b="1" i="1">
                <a:solidFill>
                  <a:srgbClr val="FFFF00"/>
                </a:solidFill>
              </a:rPr>
              <a:t>Adaptar el trabajo al hombre y al hombre a su trabajo).</a:t>
            </a:r>
            <a:endParaRPr lang="es-ES" altLang="en-US" sz="2400" b="1" i="1">
              <a:solidFill>
                <a:srgbClr val="FFFF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2078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Título">
            <a:extLst>
              <a:ext uri="{FF2B5EF4-FFF2-40B4-BE49-F238E27FC236}">
                <a16:creationId xmlns:a16="http://schemas.microsoft.com/office/drawing/2014/main" id="{58B38484-F1E8-4D62-8113-34EBC4DED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en-US">
                <a:solidFill>
                  <a:srgbClr val="FFFF00"/>
                </a:solidFill>
              </a:rPr>
              <a:t>Examenes y tiempo para prevenir los riesgos laborales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2A0A6747-ACC5-43DE-ABD6-883747D67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endParaRPr lang="es-AR" dirty="0"/>
          </a:p>
          <a:p>
            <a:pPr>
              <a:buFont typeface="Arial" charset="0"/>
              <a:buChar char="•"/>
              <a:defRPr/>
            </a:pPr>
            <a:endParaRPr lang="es-AR" dirty="0"/>
          </a:p>
          <a:p>
            <a:pPr marL="0" indent="0">
              <a:buFont typeface="Arial" charset="0"/>
              <a:buNone/>
              <a:defRPr/>
            </a:pPr>
            <a:r>
              <a:rPr lang="es-AR" sz="6600" b="1" u="sng" dirty="0">
                <a:solidFill>
                  <a:srgbClr val="FFFF00"/>
                </a:solidFill>
              </a:rPr>
              <a:t>Depende del riesgo a que está expuesto el trabajador.-</a:t>
            </a:r>
          </a:p>
        </p:txBody>
      </p:sp>
    </p:spTree>
  </p:cSld>
  <p:clrMapOvr>
    <a:masterClrMapping/>
  </p:clrMapOvr>
  <p:transition spd="slow" advTm="1266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Título">
            <a:extLst>
              <a:ext uri="{FF2B5EF4-FFF2-40B4-BE49-F238E27FC236}">
                <a16:creationId xmlns:a16="http://schemas.microsoft.com/office/drawing/2014/main" id="{3735BF22-54A9-4353-AD03-1F8221330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 b="1" u="sng">
                <a:solidFill>
                  <a:srgbClr val="FFC000"/>
                </a:solidFill>
              </a:rPr>
              <a:t>Definición de RIESGO</a:t>
            </a:r>
          </a:p>
        </p:txBody>
      </p:sp>
      <p:sp>
        <p:nvSpPr>
          <p:cNvPr id="3075" name="2 Marcador de contenido">
            <a:extLst>
              <a:ext uri="{FF2B5EF4-FFF2-40B4-BE49-F238E27FC236}">
                <a16:creationId xmlns:a16="http://schemas.microsoft.com/office/drawing/2014/main" id="{A706159F-80B4-4D40-925D-C2643E556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altLang="en-US" b="1">
                <a:solidFill>
                  <a:srgbClr val="FFFF00"/>
                </a:solidFill>
              </a:rPr>
              <a:t>Los riesgos laborales son las posibilidades de que un trabajador sufra una enfermedad o un accidente vinculado a su trabajo. Así, entre los riesgos laborales están las enfermedades profesionales y los accidentes laborales.</a:t>
            </a:r>
          </a:p>
          <a:p>
            <a:r>
              <a:rPr lang="es-MX" altLang="en-US" b="1">
                <a:solidFill>
                  <a:srgbClr val="FFFF00"/>
                </a:solidFill>
              </a:rPr>
              <a:t>En toda situación de trabajo existen variables, características de la misma, capaces de producir o contribuir a producir entre otros, daños a la salud de los trabajadores.</a:t>
            </a:r>
          </a:p>
          <a:p>
            <a:endParaRPr lang="es-ES" altLang="en-US"/>
          </a:p>
        </p:txBody>
      </p:sp>
    </p:spTree>
  </p:cSld>
  <p:clrMapOvr>
    <a:masterClrMapping/>
  </p:clrMapOvr>
  <p:transition spd="slow" advTm="645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3 Título">
            <a:extLst>
              <a:ext uri="{FF2B5EF4-FFF2-40B4-BE49-F238E27FC236}">
                <a16:creationId xmlns:a16="http://schemas.microsoft.com/office/drawing/2014/main" id="{7811EB47-940E-4820-8B72-910A89367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eaLnBrk="1" hangingPunct="1"/>
            <a:r>
              <a:rPr lang="es-ES" altLang="en-US" sz="7200" b="1" u="sng"/>
              <a:t>Clasificación</a:t>
            </a:r>
          </a:p>
        </p:txBody>
      </p:sp>
    </p:spTree>
  </p:cSld>
  <p:clrMapOvr>
    <a:masterClrMapping/>
  </p:clrMapOvr>
  <p:transition spd="slow" advTm="222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F6FE9BC-E8DD-442E-9445-D9F8ABF9324F}"/>
              </a:ext>
            </a:extLst>
          </p:cNvPr>
          <p:cNvSpPr>
            <a:spLocks noGrp="1"/>
          </p:cNvSpPr>
          <p:nvPr>
            <p:ph type="title"/>
          </p:nvPr>
        </p:nvSpPr>
        <p:spPr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s-ES" altLang="en-US"/>
              <a:t>Se clasifican en: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23B0EFA-736D-46ED-ADBD-B4B788E1FE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es-ES" altLang="en-US" sz="3600" b="1">
                <a:solidFill>
                  <a:schemeClr val="bg1"/>
                </a:solidFill>
              </a:rPr>
              <a:t>Físicos</a:t>
            </a:r>
          </a:p>
          <a:p>
            <a:r>
              <a:rPr lang="es-ES" altLang="en-US" sz="3600" b="1">
                <a:solidFill>
                  <a:schemeClr val="bg1"/>
                </a:solidFill>
              </a:rPr>
              <a:t>Químicos</a:t>
            </a:r>
          </a:p>
          <a:p>
            <a:r>
              <a:rPr lang="es-ES" altLang="en-US" sz="3600" b="1">
                <a:solidFill>
                  <a:schemeClr val="bg1"/>
                </a:solidFill>
              </a:rPr>
              <a:t>Biológicos</a:t>
            </a:r>
          </a:p>
          <a:p>
            <a:r>
              <a:rPr lang="es-ES" altLang="en-US" sz="3600" b="1">
                <a:solidFill>
                  <a:schemeClr val="bg1"/>
                </a:solidFill>
              </a:rPr>
              <a:t>Accidentes</a:t>
            </a:r>
          </a:p>
          <a:p>
            <a:r>
              <a:rPr lang="es-ES" altLang="en-US" sz="3600" b="1">
                <a:solidFill>
                  <a:schemeClr val="bg1"/>
                </a:solidFill>
              </a:rPr>
              <a:t>Ergonómicos</a:t>
            </a:r>
          </a:p>
          <a:p>
            <a:endParaRPr lang="es-ES" altLang="en-US" sz="3600" b="1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slow" advTm="19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2 Título">
            <a:extLst>
              <a:ext uri="{FF2B5EF4-FFF2-40B4-BE49-F238E27FC236}">
                <a16:creationId xmlns:a16="http://schemas.microsoft.com/office/drawing/2014/main" id="{85CEA429-956B-411D-915C-C6202D8BCA90}"/>
              </a:ext>
            </a:extLst>
          </p:cNvPr>
          <p:cNvSpPr>
            <a:spLocks noGrp="1"/>
          </p:cNvSpPr>
          <p:nvPr>
            <p:ph type="title"/>
          </p:nvPr>
        </p:nvSpPr>
        <p:spPr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eaLnBrk="1" hangingPunct="1"/>
            <a:r>
              <a:rPr lang="es-ES" altLang="en-US" b="1" u="sng"/>
              <a:t>Riesgos Físicos</a:t>
            </a:r>
          </a:p>
        </p:txBody>
      </p:sp>
      <p:sp>
        <p:nvSpPr>
          <p:cNvPr id="5123" name="3 Marcador de contenido">
            <a:extLst>
              <a:ext uri="{FF2B5EF4-FFF2-40B4-BE49-F238E27FC236}">
                <a16:creationId xmlns:a16="http://schemas.microsoft.com/office/drawing/2014/main" id="{DD9445B7-84E0-49C1-9463-FB539368C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Ruidos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Vibraciones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Temperaturas (Calor-Frio)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Radiaciones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Humedad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Presión</a:t>
            </a:r>
          </a:p>
        </p:txBody>
      </p:sp>
    </p:spTree>
    <p:custDataLst>
      <p:tags r:id="rId1"/>
    </p:custDataLst>
  </p:cSld>
  <p:clrMapOvr>
    <a:masterClrMapping/>
  </p:clrMapOvr>
  <p:transition spd="slow" advTm="23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2 Título">
            <a:extLst>
              <a:ext uri="{FF2B5EF4-FFF2-40B4-BE49-F238E27FC236}">
                <a16:creationId xmlns:a16="http://schemas.microsoft.com/office/drawing/2014/main" id="{2342FBCC-D5FE-494B-AFE9-6C54E8224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274638"/>
            <a:ext cx="8229600" cy="1143000"/>
          </a:xfrm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eaLnBrk="1" hangingPunct="1"/>
            <a:r>
              <a:rPr lang="es-ES" altLang="en-US" b="1" u="sng"/>
              <a:t>Riesgos Químicos</a:t>
            </a:r>
          </a:p>
        </p:txBody>
      </p:sp>
      <p:sp>
        <p:nvSpPr>
          <p:cNvPr id="4" name="3 Marcador de contenido">
            <a:extLst>
              <a:ext uri="{FF2B5EF4-FFF2-40B4-BE49-F238E27FC236}">
                <a16:creationId xmlns:a16="http://schemas.microsoft.com/office/drawing/2014/main" id="{7AEFC725-0507-4BFA-9D5D-394C1E00A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s-ES" b="1">
                <a:solidFill>
                  <a:schemeClr val="bg1"/>
                </a:solidFill>
              </a:rPr>
              <a:t>Irritantes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b="1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s-ES" b="1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s-ES" b="1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s-ES" b="1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ES" b="1">
                <a:solidFill>
                  <a:schemeClr val="bg1"/>
                </a:solidFill>
              </a:rPr>
              <a:t>Asfixiantes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b="1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s-ES" b="1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s-ES" b="1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s-ES" b="1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ES" b="1">
                <a:solidFill>
                  <a:schemeClr val="bg1"/>
                </a:solidFill>
              </a:rPr>
              <a:t>Anestésicos</a:t>
            </a:r>
          </a:p>
        </p:txBody>
      </p:sp>
    </p:spTree>
    <p:custDataLst>
      <p:tags r:id="rId1"/>
    </p:custDataLst>
  </p:cSld>
  <p:clrMapOvr>
    <a:masterClrMapping/>
  </p:clrMapOvr>
  <p:transition spd="slow" advTm="7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Título">
            <a:extLst>
              <a:ext uri="{FF2B5EF4-FFF2-40B4-BE49-F238E27FC236}">
                <a16:creationId xmlns:a16="http://schemas.microsoft.com/office/drawing/2014/main" id="{03B275F7-6EE0-4C03-844E-03234D7EB834}"/>
              </a:ext>
            </a:extLst>
          </p:cNvPr>
          <p:cNvSpPr>
            <a:spLocks noGrp="1"/>
          </p:cNvSpPr>
          <p:nvPr>
            <p:ph type="title"/>
          </p:nvPr>
        </p:nvSpPr>
        <p:spPr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eaLnBrk="1" hangingPunct="1"/>
            <a:r>
              <a:rPr lang="es-ES" altLang="en-US" b="1" u="sng"/>
              <a:t>Riesgos Biológicos</a:t>
            </a:r>
          </a:p>
        </p:txBody>
      </p:sp>
      <p:sp>
        <p:nvSpPr>
          <p:cNvPr id="7171" name="2 Marcador de contenido">
            <a:extLst>
              <a:ext uri="{FF2B5EF4-FFF2-40B4-BE49-F238E27FC236}">
                <a16:creationId xmlns:a16="http://schemas.microsoft.com/office/drawing/2014/main" id="{55C40459-5F9B-44EA-B71E-7FEC79E86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Virus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Bacterias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Bacilos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Parásitos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Hongos</a:t>
            </a:r>
          </a:p>
        </p:txBody>
      </p:sp>
    </p:spTree>
    <p:custDataLst>
      <p:tags r:id="rId1"/>
    </p:custDataLst>
  </p:cSld>
  <p:clrMapOvr>
    <a:masterClrMapping/>
  </p:clrMapOvr>
  <p:transition spd="slow" advTm="114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>
            <a:extLst>
              <a:ext uri="{FF2B5EF4-FFF2-40B4-BE49-F238E27FC236}">
                <a16:creationId xmlns:a16="http://schemas.microsoft.com/office/drawing/2014/main" id="{C02381C6-2E49-4060-B889-7E7A3C0D45EB}"/>
              </a:ext>
            </a:extLst>
          </p:cNvPr>
          <p:cNvSpPr>
            <a:spLocks noGrp="1"/>
          </p:cNvSpPr>
          <p:nvPr>
            <p:ph type="title"/>
          </p:nvPr>
        </p:nvSpPr>
        <p:spPr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eaLnBrk="1" hangingPunct="1"/>
            <a:r>
              <a:rPr lang="es-ES" altLang="en-US" b="1" u="sng"/>
              <a:t>Riesgos Ergonómicos</a:t>
            </a:r>
          </a:p>
        </p:txBody>
      </p:sp>
      <p:sp>
        <p:nvSpPr>
          <p:cNvPr id="8195" name="2 Marcador de contenido">
            <a:extLst>
              <a:ext uri="{FF2B5EF4-FFF2-40B4-BE49-F238E27FC236}">
                <a16:creationId xmlns:a16="http://schemas.microsoft.com/office/drawing/2014/main" id="{9BBABE2E-477B-45F7-9324-D3D4487FA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Esfuerzos físicos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Levantamientos incorrectos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Posturas inadecuadas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Monotonía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Trabajo Nocturno</a:t>
            </a:r>
          </a:p>
        </p:txBody>
      </p:sp>
    </p:spTree>
    <p:custDataLst>
      <p:tags r:id="rId1"/>
    </p:custDataLst>
  </p:cSld>
  <p:clrMapOvr>
    <a:masterClrMapping/>
  </p:clrMapOvr>
  <p:transition spd="slow" advTm="165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>
            <a:extLst>
              <a:ext uri="{FF2B5EF4-FFF2-40B4-BE49-F238E27FC236}">
                <a16:creationId xmlns:a16="http://schemas.microsoft.com/office/drawing/2014/main" id="{DD94D5B8-23B0-4629-8D07-5031B524AC9E}"/>
              </a:ext>
            </a:extLst>
          </p:cNvPr>
          <p:cNvSpPr>
            <a:spLocks noGrp="1"/>
          </p:cNvSpPr>
          <p:nvPr>
            <p:ph type="title"/>
          </p:nvPr>
        </p:nvSpPr>
        <p:spPr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eaLnBrk="1" hangingPunct="1"/>
            <a:r>
              <a:rPr lang="es-ES" altLang="en-US" b="1" u="sng"/>
              <a:t>Riesgos</a:t>
            </a:r>
            <a:r>
              <a:rPr lang="es-ES" altLang="en-US" u="sng"/>
              <a:t> </a:t>
            </a:r>
            <a:r>
              <a:rPr lang="es-ES" altLang="en-US" b="1" u="sng"/>
              <a:t>de</a:t>
            </a:r>
            <a:r>
              <a:rPr lang="es-ES" altLang="en-US" u="sng"/>
              <a:t> </a:t>
            </a:r>
            <a:r>
              <a:rPr lang="es-ES" altLang="en-US" b="1" u="sng"/>
              <a:t>accidentes</a:t>
            </a:r>
          </a:p>
        </p:txBody>
      </p:sp>
      <p:sp>
        <p:nvSpPr>
          <p:cNvPr id="9219" name="2 Marcador de contenido">
            <a:extLst>
              <a:ext uri="{FF2B5EF4-FFF2-40B4-BE49-F238E27FC236}">
                <a16:creationId xmlns:a16="http://schemas.microsoft.com/office/drawing/2014/main" id="{0A9CED2B-2622-4A70-8655-26562431A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Herramientas inadecuadas o defectuosas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Iluminación inadecuada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Almacenamiento inadecuado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Máquinas o equipamientos sin protección</a:t>
            </a:r>
          </a:p>
          <a:p>
            <a:pPr eaLnBrk="1" hangingPunct="1"/>
            <a:r>
              <a:rPr lang="es-ES" altLang="en-US" b="1">
                <a:solidFill>
                  <a:schemeClr val="bg1"/>
                </a:solidFill>
              </a:rPr>
              <a:t>Probabilidad de incendio</a:t>
            </a:r>
          </a:p>
        </p:txBody>
      </p:sp>
    </p:spTree>
    <p:custDataLst>
      <p:tags r:id="rId1"/>
    </p:custDataLst>
  </p:cSld>
  <p:clrMapOvr>
    <a:masterClrMapping/>
  </p:clrMapOvr>
  <p:transition spd="slow" advTm="208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2|0.3|0.3|0.3|0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8|0.2|0.2|0.1|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2|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1|0.2|0.2|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2|0.2|0.3|0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.4|0.4|0.2|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.9|0.2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2792</TotalTime>
  <Words>177</Words>
  <Application>Microsoft Office PowerPoint</Application>
  <PresentationFormat>Presentación en pantalla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Riesgos Laborales</vt:lpstr>
      <vt:lpstr>Definición de RIESGO</vt:lpstr>
      <vt:lpstr>Clasificación</vt:lpstr>
      <vt:lpstr>Se clasifican en:</vt:lpstr>
      <vt:lpstr>Riesgos Físicos</vt:lpstr>
      <vt:lpstr>Riesgos Químicos</vt:lpstr>
      <vt:lpstr>Riesgos Biológicos</vt:lpstr>
      <vt:lpstr>Riesgos Ergonómicos</vt:lpstr>
      <vt:lpstr>Riesgos de accidentes</vt:lpstr>
      <vt:lpstr>AMBIENTE-ERGONOMIA</vt:lpstr>
      <vt:lpstr>Examenes y tiempo para prevenir los riesgos laborales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Riesgos Laborales</dc:title>
  <dc:creator>Ricardo</dc:creator>
  <cp:lastModifiedBy>Mariano Argañaraz</cp:lastModifiedBy>
  <cp:revision>192</cp:revision>
  <dcterms:created xsi:type="dcterms:W3CDTF">2010-10-24T11:11:46Z</dcterms:created>
  <dcterms:modified xsi:type="dcterms:W3CDTF">2022-03-07T15:07:47Z</dcterms:modified>
</cp:coreProperties>
</file>