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8" r:id="rId5"/>
    <p:sldId id="257" r:id="rId6"/>
    <p:sldId id="261" r:id="rId7"/>
    <p:sldId id="262" r:id="rId8"/>
    <p:sldId id="263" r:id="rId9"/>
    <p:sldId id="266" r:id="rId10"/>
    <p:sldId id="265" r:id="rId11"/>
    <p:sldId id="268" r:id="rId12"/>
    <p:sldId id="267" r:id="rId13"/>
    <p:sldId id="269" r:id="rId14"/>
    <p:sldId id="264" r:id="rId15"/>
    <p:sldId id="273" r:id="rId16"/>
    <p:sldId id="270" r:id="rId17"/>
    <p:sldId id="272" r:id="rId18"/>
    <p:sldId id="278" r:id="rId19"/>
    <p:sldId id="277" r:id="rId20"/>
    <p:sldId id="276" r:id="rId21"/>
    <p:sldId id="275" r:id="rId22"/>
    <p:sldId id="282" r:id="rId23"/>
    <p:sldId id="281" r:id="rId2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2415707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4272727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185423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4292743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3591490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2030655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73040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944331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4166001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1386005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20389E2A-5377-4053-952C-45E9DDA8777B}" type="datetimeFigureOut">
              <a:rPr lang="es-AR" smtClean="0"/>
              <a:t>04/05/2022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9067DA9-BD0F-4B7B-8C04-06E87320266C}" type="slidenum">
              <a:rPr lang="es-AR" smtClean="0"/>
              <a:t>‹Nº›</a:t>
            </a:fld>
            <a:endParaRPr lang="es-AR"/>
          </a:p>
        </p:txBody>
      </p:sp>
    </p:spTree>
    <p:extLst>
      <p:ext uri="{BB962C8B-B14F-4D97-AF65-F5344CB8AC3E}">
        <p14:creationId xmlns:p14="http://schemas.microsoft.com/office/powerpoint/2010/main" val="3233026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89E2A-5377-4053-952C-45E9DDA8777B}" type="datetimeFigureOut">
              <a:rPr lang="es-AR" smtClean="0"/>
              <a:t>04/05/2022</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067DA9-BD0F-4B7B-8C04-06E87320266C}" type="slidenum">
              <a:rPr lang="es-AR" smtClean="0"/>
              <a:t>‹Nº›</a:t>
            </a:fld>
            <a:endParaRPr lang="es-AR"/>
          </a:p>
        </p:txBody>
      </p:sp>
    </p:spTree>
    <p:extLst>
      <p:ext uri="{BB962C8B-B14F-4D97-AF65-F5344CB8AC3E}">
        <p14:creationId xmlns:p14="http://schemas.microsoft.com/office/powerpoint/2010/main" val="2452323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a:t>INFORMATICA II</a:t>
            </a:r>
          </a:p>
        </p:txBody>
      </p:sp>
      <p:sp>
        <p:nvSpPr>
          <p:cNvPr id="3" name="2 Subtítulo"/>
          <p:cNvSpPr>
            <a:spLocks noGrp="1"/>
          </p:cNvSpPr>
          <p:nvPr>
            <p:ph type="subTitle" idx="1"/>
          </p:nvPr>
        </p:nvSpPr>
        <p:spPr/>
        <p:txBody>
          <a:bodyPr/>
          <a:lstStyle/>
          <a:p>
            <a:r>
              <a:rPr lang="es-AR" dirty="0"/>
              <a:t>Unidad 2</a:t>
            </a:r>
          </a:p>
          <a:p>
            <a:r>
              <a:rPr lang="es-AR" dirty="0"/>
              <a:t>Hoja de cálculo</a:t>
            </a:r>
          </a:p>
          <a:p>
            <a:endParaRPr lang="es-AR" dirty="0"/>
          </a:p>
        </p:txBody>
      </p:sp>
    </p:spTree>
    <p:extLst>
      <p:ext uri="{BB962C8B-B14F-4D97-AF65-F5344CB8AC3E}">
        <p14:creationId xmlns:p14="http://schemas.microsoft.com/office/powerpoint/2010/main" val="977885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3ra Forma </a:t>
            </a:r>
            <a:endParaRPr lang="es-AR" dirty="0"/>
          </a:p>
        </p:txBody>
      </p:sp>
      <p:sp>
        <p:nvSpPr>
          <p:cNvPr id="3" name="2 Marcador de contenido"/>
          <p:cNvSpPr>
            <a:spLocks noGrp="1"/>
          </p:cNvSpPr>
          <p:nvPr>
            <p:ph idx="1"/>
          </p:nvPr>
        </p:nvSpPr>
        <p:spPr/>
        <p:txBody>
          <a:bodyPr/>
          <a:lstStyle/>
          <a:p>
            <a:pPr marL="0" indent="0">
              <a:buNone/>
            </a:pPr>
            <a:r>
              <a:rPr lang="es-AR" b="1" dirty="0"/>
              <a:t>1- Presionar las teclas:               +   </a:t>
            </a:r>
          </a:p>
          <a:p>
            <a:pPr marL="0" indent="0">
              <a:buNone/>
            </a:pPr>
            <a:endParaRPr lang="es-AR" dirty="0"/>
          </a:p>
          <a:p>
            <a:pPr marL="0" indent="0">
              <a:buNone/>
            </a:pPr>
            <a:endParaRPr lang="es-AR" dirty="0"/>
          </a:p>
          <a:p>
            <a:pPr marL="0" indent="0">
              <a:buNone/>
            </a:pPr>
            <a:r>
              <a:rPr lang="es-MX" b="1" dirty="0"/>
              <a:t>2- </a:t>
            </a:r>
            <a:r>
              <a:rPr lang="es-MX" dirty="0"/>
              <a:t>En el cuadro de la ventana de </a:t>
            </a:r>
            <a:r>
              <a:rPr lang="es-MX" b="1" dirty="0"/>
              <a:t>Ejecutar </a:t>
            </a:r>
            <a:r>
              <a:rPr lang="es-MX" dirty="0"/>
              <a:t>escribir: </a:t>
            </a:r>
            <a:r>
              <a:rPr lang="es-MX" b="1" i="1" dirty="0"/>
              <a:t>Excel </a:t>
            </a:r>
          </a:p>
          <a:p>
            <a:pPr marL="0" indent="0">
              <a:buNone/>
            </a:pPr>
            <a:endParaRPr lang="es-AR"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1700809"/>
            <a:ext cx="1046234"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1360407"/>
            <a:ext cx="936104" cy="1276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2770" y="4437112"/>
            <a:ext cx="4374443" cy="2229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9582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2427" y="88843"/>
            <a:ext cx="8892480" cy="67691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1166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88640"/>
            <a:ext cx="8229600" cy="6480720"/>
          </a:xfrm>
        </p:spPr>
        <p:txBody>
          <a:bodyPr>
            <a:normAutofit fontScale="85000" lnSpcReduction="20000"/>
          </a:bodyPr>
          <a:lstStyle/>
          <a:p>
            <a:pPr marL="0" indent="0">
              <a:buNone/>
            </a:pPr>
            <a:r>
              <a:rPr lang="es-MX" dirty="0"/>
              <a:t>1. </a:t>
            </a:r>
            <a:r>
              <a:rPr lang="es-MX" b="1" dirty="0"/>
              <a:t>Nombre del Libro</a:t>
            </a:r>
            <a:r>
              <a:rPr lang="es-MX" dirty="0"/>
              <a:t> (Muestra el nombre del Libro)</a:t>
            </a:r>
          </a:p>
          <a:p>
            <a:pPr marL="0" indent="0">
              <a:buNone/>
            </a:pPr>
            <a:r>
              <a:rPr lang="es-MX" dirty="0"/>
              <a:t>2. </a:t>
            </a:r>
            <a:r>
              <a:rPr lang="es-MX" b="1" dirty="0"/>
              <a:t>Herramientas de Acceso Rápido.</a:t>
            </a:r>
          </a:p>
          <a:p>
            <a:pPr marL="0" indent="0">
              <a:buNone/>
            </a:pPr>
            <a:r>
              <a:rPr lang="es-MX" dirty="0"/>
              <a:t>3. </a:t>
            </a:r>
            <a:r>
              <a:rPr lang="es-MX" b="1" dirty="0"/>
              <a:t>Botones de Control</a:t>
            </a:r>
            <a:r>
              <a:rPr lang="es-MX" dirty="0"/>
              <a:t> (Minimizar, Maximizar, Cerrar)</a:t>
            </a:r>
          </a:p>
          <a:p>
            <a:pPr marL="0" indent="0">
              <a:buNone/>
            </a:pPr>
            <a:r>
              <a:rPr lang="es-MX" dirty="0"/>
              <a:t>4. </a:t>
            </a:r>
            <a:r>
              <a:rPr lang="es-MX" b="1" dirty="0"/>
              <a:t>Cintas de Menú</a:t>
            </a:r>
            <a:r>
              <a:rPr lang="es-MX" dirty="0"/>
              <a:t> (Ficha Inicio, Insertar, Diseño de Página, Fórmulas, etc.)</a:t>
            </a:r>
          </a:p>
          <a:p>
            <a:pPr marL="0" indent="0">
              <a:buNone/>
            </a:pPr>
            <a:r>
              <a:rPr lang="es-MX" dirty="0"/>
              <a:t>5. </a:t>
            </a:r>
            <a:r>
              <a:rPr lang="es-MX" b="1" dirty="0"/>
              <a:t>Barra de Fórmula</a:t>
            </a:r>
          </a:p>
          <a:p>
            <a:pPr marL="0" indent="0">
              <a:buNone/>
            </a:pPr>
            <a:r>
              <a:rPr lang="es-MX" dirty="0"/>
              <a:t>6. </a:t>
            </a:r>
            <a:r>
              <a:rPr lang="es-MX" b="1" dirty="0"/>
              <a:t>Hoja de Cálculo</a:t>
            </a:r>
          </a:p>
          <a:p>
            <a:pPr marL="0" indent="0">
              <a:buNone/>
            </a:pPr>
            <a:r>
              <a:rPr lang="es-MX" dirty="0"/>
              <a:t>7. </a:t>
            </a:r>
            <a:r>
              <a:rPr lang="es-MX" b="1" dirty="0"/>
              <a:t>Celda Activa </a:t>
            </a:r>
            <a:r>
              <a:rPr lang="es-MX" dirty="0"/>
              <a:t>(La celda que esta seleccionada)</a:t>
            </a:r>
          </a:p>
          <a:p>
            <a:pPr marL="0" indent="0">
              <a:buNone/>
            </a:pPr>
            <a:r>
              <a:rPr lang="es-MX" dirty="0"/>
              <a:t>8. </a:t>
            </a:r>
            <a:r>
              <a:rPr lang="es-MX" b="1" dirty="0"/>
              <a:t>Numero de hojas</a:t>
            </a:r>
          </a:p>
          <a:p>
            <a:pPr marL="0" indent="0">
              <a:buNone/>
            </a:pPr>
            <a:r>
              <a:rPr lang="es-MX" dirty="0"/>
              <a:t>9. </a:t>
            </a:r>
            <a:r>
              <a:rPr lang="es-MX" b="1" dirty="0"/>
              <a:t>Tipo de Vis</a:t>
            </a:r>
            <a:r>
              <a:rPr lang="es-MX" dirty="0"/>
              <a:t>ta (Formas de visualizar un libro)</a:t>
            </a:r>
          </a:p>
          <a:p>
            <a:pPr marL="0" indent="0">
              <a:buNone/>
            </a:pPr>
            <a:r>
              <a:rPr lang="es-MX" dirty="0"/>
              <a:t>10. </a:t>
            </a:r>
            <a:r>
              <a:rPr lang="es-MX" b="1" dirty="0"/>
              <a:t>Zoom</a:t>
            </a:r>
            <a:r>
              <a:rPr lang="es-MX" dirty="0"/>
              <a:t> (Aumenta o reduce el tamaño de visualización del documento)</a:t>
            </a:r>
          </a:p>
          <a:p>
            <a:pPr marL="0" indent="0">
              <a:buNone/>
            </a:pPr>
            <a:r>
              <a:rPr lang="es-MX" dirty="0"/>
              <a:t>11. </a:t>
            </a:r>
            <a:r>
              <a:rPr lang="es-MX" b="1" dirty="0"/>
              <a:t>Barra de desplazamiento</a:t>
            </a:r>
          </a:p>
          <a:p>
            <a:pPr marL="0" indent="0">
              <a:buNone/>
            </a:pPr>
            <a:r>
              <a:rPr lang="es-MX" dirty="0"/>
              <a:t>12. </a:t>
            </a:r>
            <a:r>
              <a:rPr lang="es-MX" b="1" dirty="0"/>
              <a:t>Agregar una hoja nueva</a:t>
            </a:r>
          </a:p>
          <a:p>
            <a:pPr marL="0" indent="0">
              <a:buNone/>
            </a:pPr>
            <a:r>
              <a:rPr lang="es-MX" dirty="0"/>
              <a:t>13. </a:t>
            </a:r>
            <a:r>
              <a:rPr lang="es-MX" b="1" dirty="0"/>
              <a:t>Contraer las cintas de Herramientas</a:t>
            </a:r>
            <a:endParaRPr lang="es-AR" b="1" dirty="0"/>
          </a:p>
        </p:txBody>
      </p:sp>
    </p:spTree>
    <p:extLst>
      <p:ext uri="{BB962C8B-B14F-4D97-AF65-F5344CB8AC3E}">
        <p14:creationId xmlns:p14="http://schemas.microsoft.com/office/powerpoint/2010/main" val="66687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Conceptos Básicos </a:t>
            </a:r>
            <a:endParaRPr lang="es-AR" dirty="0"/>
          </a:p>
        </p:txBody>
      </p:sp>
      <p:sp>
        <p:nvSpPr>
          <p:cNvPr id="3" name="2 Marcador de contenido"/>
          <p:cNvSpPr>
            <a:spLocks noGrp="1"/>
          </p:cNvSpPr>
          <p:nvPr>
            <p:ph idx="1"/>
          </p:nvPr>
        </p:nvSpPr>
        <p:spPr/>
        <p:txBody>
          <a:bodyPr/>
          <a:lstStyle/>
          <a:p>
            <a:r>
              <a:rPr lang="es-MX" dirty="0"/>
              <a:t>Para entender y desarrollar Microsoft Excel, revisaremos los siguientes conceptos. </a:t>
            </a:r>
            <a:endParaRPr lang="es-AR" dirty="0"/>
          </a:p>
        </p:txBody>
      </p:sp>
    </p:spTree>
    <p:extLst>
      <p:ext uri="{BB962C8B-B14F-4D97-AF65-F5344CB8AC3E}">
        <p14:creationId xmlns:p14="http://schemas.microsoft.com/office/powerpoint/2010/main" val="1483091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Libro </a:t>
            </a:r>
            <a:endParaRPr lang="es-AR" dirty="0"/>
          </a:p>
        </p:txBody>
      </p:sp>
      <p:sp>
        <p:nvSpPr>
          <p:cNvPr id="3" name="2 Marcador de contenido"/>
          <p:cNvSpPr>
            <a:spLocks noGrp="1"/>
          </p:cNvSpPr>
          <p:nvPr>
            <p:ph idx="1"/>
          </p:nvPr>
        </p:nvSpPr>
        <p:spPr/>
        <p:txBody>
          <a:bodyPr/>
          <a:lstStyle/>
          <a:p>
            <a:r>
              <a:rPr lang="es-MX" dirty="0"/>
              <a:t>Es el conjunto de hojas de cálculo. Es el archivo informático de los programas de hojas de cálculo. </a:t>
            </a:r>
            <a:endParaRPr lang="es-AR" dirty="0"/>
          </a:p>
        </p:txBody>
      </p:sp>
    </p:spTree>
    <p:extLst>
      <p:ext uri="{BB962C8B-B14F-4D97-AF65-F5344CB8AC3E}">
        <p14:creationId xmlns:p14="http://schemas.microsoft.com/office/powerpoint/2010/main" val="1403058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Hoja de Cálculo </a:t>
            </a:r>
          </a:p>
        </p:txBody>
      </p:sp>
      <p:sp>
        <p:nvSpPr>
          <p:cNvPr id="3" name="2 Marcador de contenido"/>
          <p:cNvSpPr>
            <a:spLocks noGrp="1"/>
          </p:cNvSpPr>
          <p:nvPr>
            <p:ph idx="1"/>
          </p:nvPr>
        </p:nvSpPr>
        <p:spPr/>
        <p:txBody>
          <a:bodyPr/>
          <a:lstStyle/>
          <a:p>
            <a:r>
              <a:rPr lang="es-MX" dirty="0"/>
              <a:t>Es una matriz que permite la manipulación de datos (numéricos y alfanuméricos) a través de fórmulas, operaciones matemáticas, etc. que está compuesta por un conjunto de filas y columnas. </a:t>
            </a:r>
            <a:endParaRPr lang="es-A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293096"/>
            <a:ext cx="6953396" cy="1728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9901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8229600" cy="1143000"/>
          </a:xfrm>
        </p:spPr>
        <p:txBody>
          <a:bodyPr/>
          <a:lstStyle/>
          <a:p>
            <a:r>
              <a:rPr lang="es-AR" b="1" dirty="0"/>
              <a:t>Celda </a:t>
            </a:r>
            <a:endParaRPr lang="es-AR" dirty="0"/>
          </a:p>
        </p:txBody>
      </p:sp>
      <p:sp>
        <p:nvSpPr>
          <p:cNvPr id="3" name="2 Marcador de contenido"/>
          <p:cNvSpPr>
            <a:spLocks noGrp="1"/>
          </p:cNvSpPr>
          <p:nvPr>
            <p:ph idx="1"/>
          </p:nvPr>
        </p:nvSpPr>
        <p:spPr>
          <a:xfrm>
            <a:off x="323528" y="980728"/>
            <a:ext cx="5544616" cy="5616624"/>
          </a:xfrm>
        </p:spPr>
        <p:txBody>
          <a:bodyPr>
            <a:normAutofit fontScale="92500" lnSpcReduction="20000"/>
          </a:bodyPr>
          <a:lstStyle/>
          <a:p>
            <a:r>
              <a:rPr lang="es-MX" dirty="0"/>
              <a:t>Es la intersección de una columna con una fila. Es la unidad en la hoja de cálculo, todas las celdas conforman la hoja de cálculo. La celda almacena información, la cual puede ser un texto, un número, una fecha, una hora, una fórmula, una función o cualquier otro objeto. Las celdas se identifican por su dirección, la cual consta de una letra (Columna) y un número (Fila). Por Ejemplo: </a:t>
            </a:r>
            <a:r>
              <a:rPr lang="es-MX" b="1" dirty="0"/>
              <a:t>A1, etc. </a:t>
            </a:r>
            <a:endParaRPr lang="es-A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1556792"/>
            <a:ext cx="2717218"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4020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Columna </a:t>
            </a:r>
            <a:endParaRPr lang="es-AR" dirty="0"/>
          </a:p>
        </p:txBody>
      </p:sp>
      <p:sp>
        <p:nvSpPr>
          <p:cNvPr id="3" name="2 Marcador de contenido"/>
          <p:cNvSpPr>
            <a:spLocks noGrp="1"/>
          </p:cNvSpPr>
          <p:nvPr>
            <p:ph idx="1"/>
          </p:nvPr>
        </p:nvSpPr>
        <p:spPr/>
        <p:txBody>
          <a:bodyPr/>
          <a:lstStyle/>
          <a:p>
            <a:r>
              <a:rPr lang="es-MX" dirty="0"/>
              <a:t>Es un conjunto de varias celdas dispuestas en sentido vertical. Reciben nombres de Letras, por Ejemplo, </a:t>
            </a:r>
            <a:r>
              <a:rPr lang="es-MX" b="1" dirty="0"/>
              <a:t>Columna A, Columna B, </a:t>
            </a:r>
            <a:r>
              <a:rPr lang="es-MX" dirty="0"/>
              <a:t>etc. </a:t>
            </a:r>
            <a:endParaRPr lang="es-AR" dirty="0"/>
          </a:p>
        </p:txBody>
      </p:sp>
    </p:spTree>
    <p:extLst>
      <p:ext uri="{BB962C8B-B14F-4D97-AF65-F5344CB8AC3E}">
        <p14:creationId xmlns:p14="http://schemas.microsoft.com/office/powerpoint/2010/main" val="407495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Fila </a:t>
            </a:r>
            <a:endParaRPr lang="es-AR" dirty="0"/>
          </a:p>
        </p:txBody>
      </p:sp>
      <p:sp>
        <p:nvSpPr>
          <p:cNvPr id="3" name="2 Marcador de contenido"/>
          <p:cNvSpPr>
            <a:spLocks noGrp="1"/>
          </p:cNvSpPr>
          <p:nvPr>
            <p:ph idx="1"/>
          </p:nvPr>
        </p:nvSpPr>
        <p:spPr/>
        <p:txBody>
          <a:bodyPr/>
          <a:lstStyle/>
          <a:p>
            <a:r>
              <a:rPr lang="es-MX" dirty="0"/>
              <a:t>Es un conjunto de varias celdas dispuestas en sentido horizontal. Reciben nombres de número, por Ejemplo, </a:t>
            </a:r>
            <a:r>
              <a:rPr lang="es-MX" b="1" dirty="0"/>
              <a:t>Fila 1, Fila 2, </a:t>
            </a:r>
            <a:r>
              <a:rPr lang="es-MX" dirty="0"/>
              <a:t>etc. </a:t>
            </a:r>
            <a:endParaRPr lang="es-AR" dirty="0"/>
          </a:p>
        </p:txBody>
      </p:sp>
    </p:spTree>
    <p:extLst>
      <p:ext uri="{BB962C8B-B14F-4D97-AF65-F5344CB8AC3E}">
        <p14:creationId xmlns:p14="http://schemas.microsoft.com/office/powerpoint/2010/main" val="1721530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b="1" dirty="0"/>
              <a:t>Rango </a:t>
            </a:r>
            <a:endParaRPr lang="es-AR" dirty="0"/>
          </a:p>
        </p:txBody>
      </p:sp>
      <p:sp>
        <p:nvSpPr>
          <p:cNvPr id="3" name="2 Marcador de contenido"/>
          <p:cNvSpPr>
            <a:spLocks noGrp="1"/>
          </p:cNvSpPr>
          <p:nvPr>
            <p:ph idx="1"/>
          </p:nvPr>
        </p:nvSpPr>
        <p:spPr/>
        <p:txBody>
          <a:bodyPr/>
          <a:lstStyle/>
          <a:p>
            <a:r>
              <a:rPr lang="es-MX" dirty="0"/>
              <a:t>Son un conjunto de celdas dentro de la hoja de cálculo, también son subconjunto de la hoja de cálculo y estas se llaman nombrando las esquinas del recuadro, ejemplo: </a:t>
            </a:r>
            <a:r>
              <a:rPr lang="es-MX" b="1" dirty="0"/>
              <a:t>(A1:D5)</a:t>
            </a:r>
            <a:r>
              <a:rPr lang="es-MX" dirty="0"/>
              <a:t>, que corresponde al subconjunto creado por las celdas </a:t>
            </a:r>
            <a:r>
              <a:rPr lang="es-MX" b="1" dirty="0"/>
              <a:t>A1, A2, A3, A4, A5, B1, B2, B3, B4, B5, C1, C2, C3, C4, C5, D1, D2, D3, D4, D5. </a:t>
            </a:r>
            <a:endParaRPr lang="es-AR" dirty="0"/>
          </a:p>
        </p:txBody>
      </p:sp>
    </p:spTree>
    <p:extLst>
      <p:ext uri="{BB962C8B-B14F-4D97-AF65-F5344CB8AC3E}">
        <p14:creationId xmlns:p14="http://schemas.microsoft.com/office/powerpoint/2010/main" val="335245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Hoja de cálculo</a:t>
            </a:r>
            <a:br>
              <a:rPr lang="es-MX" dirty="0"/>
            </a:br>
            <a:endParaRPr lang="es-AR" dirty="0"/>
          </a:p>
        </p:txBody>
      </p:sp>
      <p:sp>
        <p:nvSpPr>
          <p:cNvPr id="3" name="2 Marcador de contenido"/>
          <p:cNvSpPr>
            <a:spLocks noGrp="1"/>
          </p:cNvSpPr>
          <p:nvPr>
            <p:ph idx="1"/>
          </p:nvPr>
        </p:nvSpPr>
        <p:spPr/>
        <p:txBody>
          <a:bodyPr>
            <a:normAutofit fontScale="92500" lnSpcReduction="20000"/>
          </a:bodyPr>
          <a:lstStyle/>
          <a:p>
            <a:r>
              <a:rPr lang="es-MX" dirty="0"/>
              <a:t>Una hoja de cálculo es un tipo de documento que permite manipular datos numéricos y alfanuméricos dispuestos en forma de tablas compuestas por celdas, las cuales se suelen organizar en una </a:t>
            </a:r>
            <a:r>
              <a:rPr lang="es-MX" b="1" dirty="0"/>
              <a:t>matriz de filas y columnas.</a:t>
            </a:r>
          </a:p>
          <a:p>
            <a:r>
              <a:rPr lang="es-MX" dirty="0"/>
              <a:t>La </a:t>
            </a:r>
            <a:r>
              <a:rPr lang="es-MX" b="1" dirty="0"/>
              <a:t>celda es la unidad básica de información </a:t>
            </a:r>
            <a:r>
              <a:rPr lang="es-MX" dirty="0"/>
              <a:t>en la hoja de cálculo, </a:t>
            </a:r>
            <a:r>
              <a:rPr lang="es-MX" b="1" dirty="0"/>
              <a:t>donde se insertan los valores y las fórmulas que realizan los cálculos.</a:t>
            </a:r>
            <a:r>
              <a:rPr lang="es-MX" dirty="0"/>
              <a:t> Habitualmente es posible realizar cálculos complejos con fórmulas y/o funciones y dibujar diferentes tipos de gráficas.</a:t>
            </a:r>
          </a:p>
          <a:p>
            <a:endParaRPr lang="es-AR" dirty="0"/>
          </a:p>
        </p:txBody>
      </p:sp>
    </p:spTree>
    <p:extLst>
      <p:ext uri="{BB962C8B-B14F-4D97-AF65-F5344CB8AC3E}">
        <p14:creationId xmlns:p14="http://schemas.microsoft.com/office/powerpoint/2010/main" val="3410624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t>Formas del Puntero en Excel </a:t>
            </a:r>
            <a:endParaRPr lang="es-AR" dirty="0"/>
          </a:p>
        </p:txBody>
      </p:sp>
      <p:sp>
        <p:nvSpPr>
          <p:cNvPr id="3" name="2 Marcador de contenido"/>
          <p:cNvSpPr>
            <a:spLocks noGrp="1"/>
          </p:cNvSpPr>
          <p:nvPr>
            <p:ph idx="1"/>
          </p:nvPr>
        </p:nvSpPr>
        <p:spPr/>
        <p:txBody>
          <a:bodyPr/>
          <a:lstStyle/>
          <a:p>
            <a:r>
              <a:rPr lang="es-MX" dirty="0"/>
              <a:t>El puntero del mouse puede adoptar formas diferentes. La forma indica qué efecto tendrá en el movimiento del ratón y la acción de las teclas. </a:t>
            </a:r>
          </a:p>
          <a:p>
            <a:r>
              <a:rPr lang="es-AR" b="1" dirty="0"/>
              <a:t>Por ejemplo:</a:t>
            </a:r>
          </a:p>
          <a:p>
            <a:endParaRPr lang="es-AR" b="1" dirty="0"/>
          </a:p>
          <a:p>
            <a:pPr marL="0" indent="0">
              <a:buNone/>
            </a:pPr>
            <a:endParaRPr lang="es-AR" sz="2500" b="1" dirty="0"/>
          </a:p>
          <a:p>
            <a:pPr marL="0" indent="0">
              <a:buNone/>
            </a:pPr>
            <a:r>
              <a:rPr lang="es-AR" sz="2500" b="1" dirty="0"/>
              <a:t>SELECCIONAR                  MOVER                     RELLENAR</a:t>
            </a:r>
          </a:p>
          <a:p>
            <a:endParaRPr lang="es-AR" b="1" dirty="0"/>
          </a:p>
          <a:p>
            <a:pPr marL="0" indent="0">
              <a:buNone/>
            </a:pPr>
            <a:endParaRPr lang="es-AR" dirty="0"/>
          </a:p>
          <a:p>
            <a:pPr marL="0" indent="0">
              <a:buNone/>
            </a:pPr>
            <a:endParaRPr lang="es-AR"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4509120"/>
            <a:ext cx="1557506" cy="576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4395391"/>
            <a:ext cx="1521082" cy="6897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4395391"/>
            <a:ext cx="1375889" cy="625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2095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Creación de series en Excel</a:t>
            </a:r>
            <a:endParaRPr lang="es-AR" dirty="0"/>
          </a:p>
        </p:txBody>
      </p:sp>
      <p:sp>
        <p:nvSpPr>
          <p:cNvPr id="3" name="2 Marcador de contenido"/>
          <p:cNvSpPr>
            <a:spLocks noGrp="1"/>
          </p:cNvSpPr>
          <p:nvPr>
            <p:ph idx="1"/>
          </p:nvPr>
        </p:nvSpPr>
        <p:spPr>
          <a:xfrm>
            <a:off x="457200" y="1600200"/>
            <a:ext cx="4546848" cy="4525963"/>
          </a:xfrm>
        </p:spPr>
        <p:txBody>
          <a:bodyPr/>
          <a:lstStyle/>
          <a:p>
            <a:r>
              <a:rPr lang="es-MX" dirty="0"/>
              <a:t>Excel permite crear series de datos a partir del valor inicial de la primera celda o celdas. Simplemente tenemos que utilizar el cuadro de llenado y Excel creará una serie automática.</a:t>
            </a:r>
            <a:endParaRPr lang="es-AR"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7" y="1700808"/>
            <a:ext cx="3662475"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8665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Pasos para crear series</a:t>
            </a:r>
          </a:p>
        </p:txBody>
      </p:sp>
      <p:sp>
        <p:nvSpPr>
          <p:cNvPr id="3" name="2 Marcador de contenido"/>
          <p:cNvSpPr>
            <a:spLocks noGrp="1"/>
          </p:cNvSpPr>
          <p:nvPr>
            <p:ph idx="1"/>
          </p:nvPr>
        </p:nvSpPr>
        <p:spPr>
          <a:xfrm>
            <a:off x="457200" y="1600200"/>
            <a:ext cx="4546848" cy="2836912"/>
          </a:xfrm>
        </p:spPr>
        <p:txBody>
          <a:bodyPr>
            <a:normAutofit fontScale="92500" lnSpcReduction="10000"/>
          </a:bodyPr>
          <a:lstStyle/>
          <a:p>
            <a:pPr marL="0" indent="0">
              <a:buNone/>
            </a:pPr>
            <a:r>
              <a:rPr lang="es-MX" dirty="0"/>
              <a:t>a) Escribir el dato en la celda, por ejemplo, Enero:</a:t>
            </a:r>
          </a:p>
          <a:p>
            <a:pPr marL="0" indent="0">
              <a:buNone/>
            </a:pPr>
            <a:r>
              <a:rPr lang="es-MX" dirty="0"/>
              <a:t>b) Arrastra el cuadro de llenado unas cuantas celdas hacia abajo:</a:t>
            </a:r>
          </a:p>
          <a:p>
            <a:pPr marL="0" indent="0">
              <a:buNone/>
            </a:pPr>
            <a:r>
              <a:rPr lang="es-MX" dirty="0"/>
              <a:t>c) Suelta el botón del ratón:</a:t>
            </a:r>
            <a:endParaRPr lang="es-AR" dirty="0"/>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1052736"/>
            <a:ext cx="3930100" cy="3715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251520" y="5085184"/>
            <a:ext cx="8280920" cy="1107996"/>
          </a:xfrm>
          <a:prstGeom prst="rect">
            <a:avLst/>
          </a:prstGeom>
          <a:noFill/>
        </p:spPr>
        <p:txBody>
          <a:bodyPr wrap="square" rtlCol="0">
            <a:spAutoFit/>
          </a:bodyPr>
          <a:lstStyle/>
          <a:p>
            <a:r>
              <a:rPr lang="es-MX" sz="2200" dirty="0"/>
              <a:t>Observa cómo Excel ha creado una serie automática de los datos, de esta forma, podemos ahorrarnos tiempo y trabajo en formar listas de datos numeradas, meses, días, etc.</a:t>
            </a:r>
            <a:endParaRPr lang="es-AR" sz="2200" dirty="0"/>
          </a:p>
        </p:txBody>
      </p:sp>
    </p:spTree>
    <p:extLst>
      <p:ext uri="{BB962C8B-B14F-4D97-AF65-F5344CB8AC3E}">
        <p14:creationId xmlns:p14="http://schemas.microsoft.com/office/powerpoint/2010/main" val="3015214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192688"/>
          </a:xfrm>
        </p:spPr>
        <p:txBody>
          <a:bodyPr>
            <a:normAutofit lnSpcReduction="10000"/>
          </a:bodyPr>
          <a:lstStyle/>
          <a:p>
            <a:r>
              <a:rPr lang="es-MX" dirty="0"/>
              <a:t>Al soltar el botón, Excel mostrará un menú con varias opciones, apareciendo un pequeño cuadro desplegable desde el cual podemos realizar las siguientes opciones:</a:t>
            </a:r>
          </a:p>
          <a:p>
            <a:pPr marL="0" indent="0">
              <a:buNone/>
            </a:pPr>
            <a:r>
              <a:rPr lang="es-MX" dirty="0"/>
              <a:t>☺ Copiar celdas: Copia el mismo contenido de las celdas</a:t>
            </a:r>
          </a:p>
          <a:p>
            <a:pPr marL="0" indent="0">
              <a:buNone/>
            </a:pPr>
            <a:r>
              <a:rPr lang="es-MX" dirty="0"/>
              <a:t>☺ Serie de Relleno: Rellena automáticamente una serie de datos.</a:t>
            </a:r>
          </a:p>
          <a:p>
            <a:pPr marL="0" indent="0">
              <a:buNone/>
            </a:pPr>
            <a:r>
              <a:rPr lang="es-MX" dirty="0"/>
              <a:t>☺ Rellenar formatos sólo: Rellena sólo los formatos de celda tales como negrita, subrayado.</a:t>
            </a:r>
          </a:p>
          <a:p>
            <a:pPr marL="0" indent="0">
              <a:buNone/>
            </a:pPr>
            <a:r>
              <a:rPr lang="es-MX" dirty="0"/>
              <a:t>☺ Rellenar sin formato: Rellena sólo los datos de celda y no los formatos.</a:t>
            </a:r>
          </a:p>
        </p:txBody>
      </p:sp>
    </p:spTree>
    <p:extLst>
      <p:ext uri="{BB962C8B-B14F-4D97-AF65-F5344CB8AC3E}">
        <p14:creationId xmlns:p14="http://schemas.microsoft.com/office/powerpoint/2010/main" val="202907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980728"/>
            <a:ext cx="8229600" cy="4525963"/>
          </a:xfrm>
        </p:spPr>
        <p:txBody>
          <a:bodyPr/>
          <a:lstStyle/>
          <a:p>
            <a:r>
              <a:rPr lang="es-AR" dirty="0"/>
              <a:t>En la actualizad existen multitud de programas de aplicación. Cada tipo de programa permite a las personas efectuar tareas más rápidamente y con más precisión. De esta manera podemos decir que </a:t>
            </a:r>
            <a:r>
              <a:rPr lang="es-AR" b="1" dirty="0"/>
              <a:t>los programas vienen a sustituir a otras herramientas que quedaron anticuadas.</a:t>
            </a:r>
          </a:p>
        </p:txBody>
      </p:sp>
    </p:spTree>
    <p:extLst>
      <p:ext uri="{BB962C8B-B14F-4D97-AF65-F5344CB8AC3E}">
        <p14:creationId xmlns:p14="http://schemas.microsoft.com/office/powerpoint/2010/main" val="248634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MX" dirty="0"/>
              <a:t>Por ejemplo, un procesador de textos sustituye con ventaja a una máquina de escribir, un programa de base de datos sustituye con ventaja a los ficheros de datos, basados en fichas de cartulina.</a:t>
            </a:r>
            <a:endParaRPr lang="es-AR" dirty="0"/>
          </a:p>
        </p:txBody>
      </p:sp>
    </p:spTree>
    <p:extLst>
      <p:ext uri="{BB962C8B-B14F-4D97-AF65-F5344CB8AC3E}">
        <p14:creationId xmlns:p14="http://schemas.microsoft.com/office/powerpoint/2010/main" val="34023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Hojas de cálculo en el mercado</a:t>
            </a:r>
            <a:br>
              <a:rPr lang="es-MX" dirty="0"/>
            </a:br>
            <a:endParaRPr lang="es-AR" dirty="0"/>
          </a:p>
        </p:txBody>
      </p:sp>
      <p:sp>
        <p:nvSpPr>
          <p:cNvPr id="3" name="2 Marcador de contenido"/>
          <p:cNvSpPr>
            <a:spLocks noGrp="1"/>
          </p:cNvSpPr>
          <p:nvPr>
            <p:ph idx="1"/>
          </p:nvPr>
        </p:nvSpPr>
        <p:spPr/>
        <p:txBody>
          <a:bodyPr>
            <a:normAutofit fontScale="77500" lnSpcReduction="20000"/>
          </a:bodyPr>
          <a:lstStyle/>
          <a:p>
            <a:r>
              <a:rPr lang="es-AR" dirty="0"/>
              <a:t>Apache </a:t>
            </a:r>
            <a:r>
              <a:rPr lang="es-AR" dirty="0" err="1"/>
              <a:t>OpenOffice</a:t>
            </a:r>
            <a:r>
              <a:rPr lang="es-AR" dirty="0"/>
              <a:t> </a:t>
            </a:r>
            <a:r>
              <a:rPr lang="es-AR" dirty="0" err="1"/>
              <a:t>Calc</a:t>
            </a:r>
            <a:r>
              <a:rPr lang="es-AR" dirty="0"/>
              <a:t>, OpenOffice.org.</a:t>
            </a:r>
          </a:p>
          <a:p>
            <a:r>
              <a:rPr lang="es-AR" dirty="0" err="1"/>
              <a:t>Calc</a:t>
            </a:r>
            <a:r>
              <a:rPr lang="es-AR" dirty="0"/>
              <a:t>, integrada en </a:t>
            </a:r>
            <a:r>
              <a:rPr lang="es-AR" dirty="0" err="1"/>
              <a:t>LibreOffice</a:t>
            </a:r>
            <a:r>
              <a:rPr lang="es-AR" dirty="0"/>
              <a:t>.</a:t>
            </a:r>
          </a:p>
          <a:p>
            <a:r>
              <a:rPr lang="es-AR" dirty="0" err="1"/>
              <a:t>Gnumeric</a:t>
            </a:r>
            <a:r>
              <a:rPr lang="es-AR" dirty="0"/>
              <a:t>, integrada en </a:t>
            </a:r>
            <a:r>
              <a:rPr lang="es-AR" dirty="0" err="1"/>
              <a:t>Gnome</a:t>
            </a:r>
            <a:r>
              <a:rPr lang="es-AR" dirty="0"/>
              <a:t> Office</a:t>
            </a:r>
          </a:p>
          <a:p>
            <a:r>
              <a:rPr lang="es-AR" dirty="0"/>
              <a:t>Google </a:t>
            </a:r>
            <a:r>
              <a:rPr lang="es-AR" dirty="0" err="1"/>
              <a:t>Sheets</a:t>
            </a:r>
            <a:r>
              <a:rPr lang="es-AR" dirty="0"/>
              <a:t>, integrada en Google Apps.</a:t>
            </a:r>
          </a:p>
          <a:p>
            <a:r>
              <a:rPr lang="es-AR" dirty="0" err="1"/>
              <a:t>KSpread</a:t>
            </a:r>
            <a:r>
              <a:rPr lang="es-AR" dirty="0"/>
              <a:t>, integrada en </a:t>
            </a:r>
            <a:r>
              <a:rPr lang="es-AR" dirty="0" err="1"/>
              <a:t>KOffice</a:t>
            </a:r>
            <a:r>
              <a:rPr lang="es-AR" dirty="0"/>
              <a:t>, paquete gratuito de Linux.</a:t>
            </a:r>
          </a:p>
          <a:p>
            <a:r>
              <a:rPr lang="es-AR" dirty="0"/>
              <a:t>Lotus 1-2-3 integrada en Lotus </a:t>
            </a:r>
            <a:r>
              <a:rPr lang="es-AR" dirty="0" err="1"/>
              <a:t>SmartSuite</a:t>
            </a:r>
            <a:r>
              <a:rPr lang="es-AR" dirty="0"/>
              <a:t>.</a:t>
            </a:r>
          </a:p>
          <a:p>
            <a:r>
              <a:rPr lang="es-AR" dirty="0"/>
              <a:t>Microsoft Excel, integrada en Microsoft Office.</a:t>
            </a:r>
          </a:p>
          <a:p>
            <a:r>
              <a:rPr lang="es-AR" dirty="0" err="1"/>
              <a:t>Numbers</a:t>
            </a:r>
            <a:r>
              <a:rPr lang="es-AR" dirty="0"/>
              <a:t>, integrada en </a:t>
            </a:r>
            <a:r>
              <a:rPr lang="es-AR" dirty="0" err="1"/>
              <a:t>iWork</a:t>
            </a:r>
            <a:r>
              <a:rPr lang="es-AR" dirty="0"/>
              <a:t> de Apple.</a:t>
            </a:r>
          </a:p>
          <a:p>
            <a:r>
              <a:rPr lang="es-AR" dirty="0" err="1"/>
              <a:t>StarOffice</a:t>
            </a:r>
            <a:r>
              <a:rPr lang="es-AR" dirty="0"/>
              <a:t> </a:t>
            </a:r>
            <a:r>
              <a:rPr lang="es-AR" dirty="0" err="1"/>
              <a:t>Calc</a:t>
            </a:r>
            <a:r>
              <a:rPr lang="es-AR" dirty="0"/>
              <a:t>, integrada en </a:t>
            </a:r>
            <a:r>
              <a:rPr lang="es-AR" dirty="0" err="1"/>
              <a:t>StarOffice</a:t>
            </a:r>
            <a:r>
              <a:rPr lang="es-AR" dirty="0"/>
              <a:t>.</a:t>
            </a:r>
          </a:p>
          <a:p>
            <a:r>
              <a:rPr lang="es-AR" dirty="0" err="1"/>
              <a:t>PlanMaker</a:t>
            </a:r>
            <a:r>
              <a:rPr lang="es-AR" dirty="0"/>
              <a:t>, integrada en </a:t>
            </a:r>
            <a:r>
              <a:rPr lang="es-AR" dirty="0" err="1"/>
              <a:t>FreeOffice</a:t>
            </a:r>
            <a:r>
              <a:rPr lang="es-AR" dirty="0"/>
              <a:t> de </a:t>
            </a:r>
            <a:r>
              <a:rPr lang="es-AR" dirty="0" err="1"/>
              <a:t>SoftMaker</a:t>
            </a:r>
            <a:r>
              <a:rPr lang="es-AR" dirty="0"/>
              <a:t>.</a:t>
            </a:r>
          </a:p>
          <a:p>
            <a:r>
              <a:rPr lang="es-AR" dirty="0"/>
              <a:t>Corel </a:t>
            </a:r>
            <a:r>
              <a:rPr lang="es-AR" dirty="0" err="1"/>
              <a:t>Quattro</a:t>
            </a:r>
            <a:r>
              <a:rPr lang="es-AR" dirty="0"/>
              <a:t> Pro, integrada en WordPerfect.</a:t>
            </a:r>
          </a:p>
          <a:p>
            <a:endParaRPr lang="es-AR" dirty="0"/>
          </a:p>
        </p:txBody>
      </p:sp>
    </p:spTree>
    <p:extLst>
      <p:ext uri="{BB962C8B-B14F-4D97-AF65-F5344CB8AC3E}">
        <p14:creationId xmlns:p14="http://schemas.microsoft.com/office/powerpoint/2010/main" val="2904677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lstStyle/>
          <a:p>
            <a:r>
              <a:rPr lang="es-AR" dirty="0"/>
              <a:t>Microsoft Excel</a:t>
            </a:r>
          </a:p>
        </p:txBody>
      </p:sp>
      <p:sp>
        <p:nvSpPr>
          <p:cNvPr id="3" name="2 Marcador de contenido"/>
          <p:cNvSpPr>
            <a:spLocks noGrp="1"/>
          </p:cNvSpPr>
          <p:nvPr>
            <p:ph idx="1"/>
          </p:nvPr>
        </p:nvSpPr>
        <p:spPr>
          <a:xfrm>
            <a:off x="467544" y="1052736"/>
            <a:ext cx="8229600" cy="5688632"/>
          </a:xfrm>
        </p:spPr>
        <p:txBody>
          <a:bodyPr>
            <a:normAutofit fontScale="85000" lnSpcReduction="10000"/>
          </a:bodyPr>
          <a:lstStyle/>
          <a:p>
            <a:r>
              <a:rPr lang="es-MX" dirty="0"/>
              <a:t>Microsoft Excel es un programa del tipo Hoja de cálculo u Hoja electrónica. ¿Para qué sirven las hojas</a:t>
            </a:r>
          </a:p>
          <a:p>
            <a:r>
              <a:rPr lang="es-MX" dirty="0"/>
              <a:t>de cálculo? Una hoja de cálculo permite efectuar cálculos sencillos y complejos con rapidez y</a:t>
            </a:r>
          </a:p>
          <a:p>
            <a:r>
              <a:rPr lang="es-MX" dirty="0"/>
              <a:t>precisión. Además permite realizar modelos o simular situaciones con el objeto de efectuar análisis</a:t>
            </a:r>
          </a:p>
          <a:p>
            <a:r>
              <a:rPr lang="es-MX" dirty="0"/>
              <a:t>sobre las mismas.</a:t>
            </a:r>
          </a:p>
          <a:p>
            <a:r>
              <a:rPr lang="es-MX" dirty="0"/>
              <a:t>Una hoja de cálculo sustituye con grandes ventajas a las calculadoras normales, científicas y</a:t>
            </a:r>
          </a:p>
          <a:p>
            <a:r>
              <a:rPr lang="es-MX" dirty="0"/>
              <a:t>financieras. Proporcionando además un interfaz más adecuado para el tratamiento de problemas</a:t>
            </a:r>
          </a:p>
          <a:p>
            <a:r>
              <a:rPr lang="es-MX" dirty="0"/>
              <a:t>numéricos que la simple pantalla de diez dígitos que proporcionan la mayoría de las calculadoras.</a:t>
            </a:r>
            <a:endParaRPr lang="es-AR" dirty="0"/>
          </a:p>
        </p:txBody>
      </p:sp>
    </p:spTree>
    <p:extLst>
      <p:ext uri="{BB962C8B-B14F-4D97-AF65-F5344CB8AC3E}">
        <p14:creationId xmlns:p14="http://schemas.microsoft.com/office/powerpoint/2010/main" val="2033808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Características de Microsoft Excel</a:t>
            </a:r>
          </a:p>
        </p:txBody>
      </p:sp>
      <p:sp>
        <p:nvSpPr>
          <p:cNvPr id="3" name="2 Marcador de contenido"/>
          <p:cNvSpPr>
            <a:spLocks noGrp="1"/>
          </p:cNvSpPr>
          <p:nvPr>
            <p:ph idx="1"/>
          </p:nvPr>
        </p:nvSpPr>
        <p:spPr/>
        <p:txBody>
          <a:bodyPr/>
          <a:lstStyle/>
          <a:p>
            <a:pPr marL="0" indent="0">
              <a:buNone/>
            </a:pPr>
            <a:r>
              <a:rPr lang="es-MX" dirty="0"/>
              <a:t>Es un programa que combina varios aspectos relacionados entre sí:</a:t>
            </a:r>
          </a:p>
          <a:p>
            <a:r>
              <a:rPr lang="es-AR" dirty="0"/>
              <a:t>Hojas de cálculo.</a:t>
            </a:r>
          </a:p>
          <a:p>
            <a:r>
              <a:rPr lang="es-AR" dirty="0"/>
              <a:t>Gráficos.</a:t>
            </a:r>
          </a:p>
          <a:p>
            <a:r>
              <a:rPr lang="es-AR" dirty="0"/>
              <a:t>Bases de datos.</a:t>
            </a:r>
          </a:p>
          <a:p>
            <a:r>
              <a:rPr lang="es-AR" dirty="0"/>
              <a:t>Macros.</a:t>
            </a:r>
          </a:p>
          <a:p>
            <a:r>
              <a:rPr lang="es-MX" dirty="0"/>
              <a:t>Herramientas de análisis y resolución de problemas.</a:t>
            </a:r>
          </a:p>
          <a:p>
            <a:pPr marL="0" indent="0">
              <a:buNone/>
            </a:pPr>
            <a:endParaRPr lang="es-AR" dirty="0"/>
          </a:p>
        </p:txBody>
      </p:sp>
    </p:spTree>
    <p:extLst>
      <p:ext uri="{BB962C8B-B14F-4D97-AF65-F5344CB8AC3E}">
        <p14:creationId xmlns:p14="http://schemas.microsoft.com/office/powerpoint/2010/main" val="2533041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a:t>Pasos para ingresar a Microsoft Excel 2016</a:t>
            </a:r>
          </a:p>
        </p:txBody>
      </p:sp>
      <p:sp>
        <p:nvSpPr>
          <p:cNvPr id="3" name="2 Marcador de contenido"/>
          <p:cNvSpPr>
            <a:spLocks noGrp="1"/>
          </p:cNvSpPr>
          <p:nvPr>
            <p:ph idx="1"/>
          </p:nvPr>
        </p:nvSpPr>
        <p:spPr/>
        <p:txBody>
          <a:bodyPr/>
          <a:lstStyle/>
          <a:p>
            <a:r>
              <a:rPr lang="es-AR" b="1" dirty="0"/>
              <a:t>1era Forma </a:t>
            </a:r>
          </a:p>
          <a:p>
            <a:endParaRPr lang="es-AR" dirty="0"/>
          </a:p>
          <a:p>
            <a:pPr marL="0" indent="0">
              <a:buNone/>
            </a:pPr>
            <a:r>
              <a:rPr lang="es-MX" dirty="0"/>
              <a:t>a. Hacer clic en el botón Inicio. </a:t>
            </a:r>
          </a:p>
          <a:p>
            <a:pPr marL="0" indent="0">
              <a:buNone/>
            </a:pPr>
            <a:r>
              <a:rPr lang="es-MX" dirty="0"/>
              <a:t>b. Hacer clic en Todos los Programas. </a:t>
            </a:r>
          </a:p>
          <a:p>
            <a:pPr marL="0" indent="0">
              <a:buNone/>
            </a:pPr>
            <a:r>
              <a:rPr lang="es-AR" dirty="0"/>
              <a:t>c. Hacer clic en la carpeta Microsoft Office. </a:t>
            </a:r>
          </a:p>
          <a:p>
            <a:pPr marL="0" indent="0">
              <a:buNone/>
            </a:pPr>
            <a:r>
              <a:rPr lang="es-MX" dirty="0"/>
              <a:t>d. Hacer clic en el ícono de Microsoft Excel 2016 </a:t>
            </a:r>
          </a:p>
          <a:p>
            <a:endParaRPr lang="es-AR" dirty="0"/>
          </a:p>
        </p:txBody>
      </p:sp>
    </p:spTree>
    <p:extLst>
      <p:ext uri="{BB962C8B-B14F-4D97-AF65-F5344CB8AC3E}">
        <p14:creationId xmlns:p14="http://schemas.microsoft.com/office/powerpoint/2010/main" val="1899223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2da Forma</a:t>
            </a:r>
          </a:p>
        </p:txBody>
      </p:sp>
      <p:sp>
        <p:nvSpPr>
          <p:cNvPr id="3" name="2 Marcador de contenido"/>
          <p:cNvSpPr>
            <a:spLocks noGrp="1"/>
          </p:cNvSpPr>
          <p:nvPr>
            <p:ph idx="1"/>
          </p:nvPr>
        </p:nvSpPr>
        <p:spPr/>
        <p:txBody>
          <a:bodyPr/>
          <a:lstStyle/>
          <a:p>
            <a:endParaRPr lang="es-AR" dirty="0"/>
          </a:p>
          <a:p>
            <a:r>
              <a:rPr lang="es-MX" dirty="0"/>
              <a:t>Hacer doble clic sobre el icono de Acceso directo de Microsoft Excel 2016, que se encuentra en el escritorio. </a:t>
            </a:r>
          </a:p>
          <a:p>
            <a:pPr marL="0" indent="0">
              <a:buNone/>
            </a:pPr>
            <a:endParaRPr lang="es-A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3804277"/>
            <a:ext cx="2232248" cy="2640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28212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1145</Words>
  <Application>Microsoft Office PowerPoint</Application>
  <PresentationFormat>Presentación en pantalla (4:3)</PresentationFormat>
  <Paragraphs>96</Paragraphs>
  <Slides>23</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23</vt:i4>
      </vt:variant>
    </vt:vector>
  </HeadingPairs>
  <TitlesOfParts>
    <vt:vector size="26" baseType="lpstr">
      <vt:lpstr>Arial</vt:lpstr>
      <vt:lpstr>Calibri</vt:lpstr>
      <vt:lpstr>Tema de Office</vt:lpstr>
      <vt:lpstr>INFORMATICA II</vt:lpstr>
      <vt:lpstr>Hoja de cálculo </vt:lpstr>
      <vt:lpstr>Presentación de PowerPoint</vt:lpstr>
      <vt:lpstr>Presentación de PowerPoint</vt:lpstr>
      <vt:lpstr>Hojas de cálculo en el mercado </vt:lpstr>
      <vt:lpstr>Microsoft Excel</vt:lpstr>
      <vt:lpstr>Características de Microsoft Excel</vt:lpstr>
      <vt:lpstr>Pasos para ingresar a Microsoft Excel 2016</vt:lpstr>
      <vt:lpstr>2da Forma</vt:lpstr>
      <vt:lpstr>3ra Forma </vt:lpstr>
      <vt:lpstr>Presentación de PowerPoint</vt:lpstr>
      <vt:lpstr>Presentación de PowerPoint</vt:lpstr>
      <vt:lpstr>Conceptos Básicos </vt:lpstr>
      <vt:lpstr>Libro </vt:lpstr>
      <vt:lpstr>Hoja de Cálculo </vt:lpstr>
      <vt:lpstr>Celda </vt:lpstr>
      <vt:lpstr>Columna </vt:lpstr>
      <vt:lpstr>Fila </vt:lpstr>
      <vt:lpstr>Rango </vt:lpstr>
      <vt:lpstr>Formas del Puntero en Excel </vt:lpstr>
      <vt:lpstr>Creación de series en Excel</vt:lpstr>
      <vt:lpstr>Pasos para crear series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INFORMATICA II</dc:title>
  <dc:creator>Sebastian Baigorria</dc:creator>
  <cp:lastModifiedBy>SBaigorria</cp:lastModifiedBy>
  <cp:revision>15</cp:revision>
  <dcterms:created xsi:type="dcterms:W3CDTF">2022-05-04T00:11:16Z</dcterms:created>
  <dcterms:modified xsi:type="dcterms:W3CDTF">2022-05-04T18:59:26Z</dcterms:modified>
</cp:coreProperties>
</file>