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3"/>
  </p:notesMasterIdLst>
  <p:sldIdLst>
    <p:sldId id="256" r:id="rId2"/>
    <p:sldId id="259" r:id="rId3"/>
    <p:sldId id="306" r:id="rId4"/>
    <p:sldId id="262" r:id="rId5"/>
    <p:sldId id="307" r:id="rId6"/>
    <p:sldId id="308" r:id="rId7"/>
    <p:sldId id="309" r:id="rId8"/>
    <p:sldId id="267" r:id="rId9"/>
    <p:sldId id="310" r:id="rId10"/>
    <p:sldId id="269" r:id="rId11"/>
    <p:sldId id="268" r:id="rId12"/>
    <p:sldId id="266" r:id="rId13"/>
    <p:sldId id="314" r:id="rId14"/>
    <p:sldId id="311" r:id="rId15"/>
    <p:sldId id="312" r:id="rId16"/>
    <p:sldId id="315" r:id="rId17"/>
    <p:sldId id="317" r:id="rId18"/>
    <p:sldId id="318" r:id="rId19"/>
    <p:sldId id="316" r:id="rId20"/>
    <p:sldId id="319" r:id="rId21"/>
    <p:sldId id="320" r:id="rId2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Merriweather" panose="00000500000000000000" pitchFamily="2" charset="0"/>
      <p:regular r:id="rId25"/>
      <p:bold r:id="rId26"/>
      <p:italic r:id="rId27"/>
      <p:boldItalic r:id="rId28"/>
    </p:embeddedFont>
    <p:embeddedFont>
      <p:font typeface="Merriweather Black" panose="00000A00000000000000" pitchFamily="2" charset="0"/>
      <p:bold r:id="rId29"/>
      <p:boldItalic r:id="rId30"/>
    </p:embeddedFont>
    <p:embeddedFont>
      <p:font typeface="Spectral" panose="020B0604020202020204" charset="0"/>
      <p:regular r:id="rId31"/>
      <p:bold r:id="rId32"/>
      <p:italic r:id="rId33"/>
      <p:boldItalic r:id="rId34"/>
    </p:embeddedFont>
    <p:embeddedFont>
      <p:font typeface="Spectral Ligh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7B7"/>
    <a:srgbClr val="434343"/>
    <a:srgbClr val="F3F3F3"/>
    <a:srgbClr val="4D4D4F"/>
    <a:srgbClr val="4A4B4C"/>
    <a:srgbClr val="48494A"/>
    <a:srgbClr val="BCBDC0"/>
    <a:srgbClr val="D9997D"/>
    <a:srgbClr val="F7E7E1"/>
    <a:srgbClr val="F5E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958656-63F9-4D82-B9E1-315AF499ADBF}">
  <a:tblStyle styleId="{9D958656-63F9-4D82-B9E1-315AF499AD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40" autoAdjust="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g132c0d347fb_0_2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6" name="Google Shape;2486;g132c0d347fb_0_2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132c0d347fb_0_1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4" name="Google Shape;2474;g132c0d347fb_0_1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g132c0d347fb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1" name="Google Shape;2401;g132c0d347fb_0_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g132c0d347fb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1" name="Google Shape;2401;g132c0d347fb_0_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594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726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g132c0d347fb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1" name="Google Shape;2401;g132c0d347fb_0_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623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g132c0d347fb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1" name="Google Shape;2401;g132c0d347fb_0_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608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g132c0d347fb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1" name="Google Shape;2401;g132c0d347fb_0_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973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g132c0d347fb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1" name="Google Shape;2401;g132c0d347fb_0_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572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g132c0d347fb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1" name="Google Shape;2401;g132c0d347fb_0_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66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g131cd8db3c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5" name="Google Shape;2145;g131cd8db3c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g132c0d347fb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1" name="Google Shape;2401;g132c0d347fb_0_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18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983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300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935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762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g131cd8db3ce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7" name="Google Shape;2427;g131cd8db3ce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5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1" name="Google Shape;21;p2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2" name="Google Shape;22;p2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0" name="Google Shape;30;p2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1" name="Google Shape;31;p2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2" name="Google Shape;32;p2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" name="Google Shape;36;p2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" name="Google Shape;37;p2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" name="Google Shape;38;p2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" name="Google Shape;39;p2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" name="Google Shape;40;p2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2" name="Google Shape;42;p2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" name="Google Shape;43;p2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" name="Google Shape;44;p2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" name="Google Shape;45;p2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" name="Google Shape;46;p2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" name="Google Shape;47;p2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" name="Google Shape;48;p2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" name="Google Shape;49;p2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0" name="Google Shape;50;p2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51" name="Google Shape;51;p2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52" name="Google Shape;52;p2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" name="Google Shape;53;p2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" name="Google Shape;54;p2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" name="Google Shape;55;p2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" name="Google Shape;56;p2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7" name="Google Shape;57;p2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" name="Google Shape;58;p2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" name="Google Shape;59;p2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" name="Google Shape;60;p2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1" name="Google Shape;61;p2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62" name="Google Shape;62;p2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" name="Google Shape;63;p2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" name="Google Shape;64;p2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" name="Google Shape;65;p2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" name="Google Shape;66;p2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7" name="Google Shape;67;p2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2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2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0" name="Google Shape;70;p2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71" name="Google Shape;71;p2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72" name="Google Shape;72;p2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2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2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2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2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2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2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2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2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1" name="Google Shape;81;p2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82" name="Google Shape;82;p2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" name="Google Shape;83;p2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" name="Google Shape;84;p2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" name="Google Shape;85;p2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" name="Google Shape;86;p2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" name="Google Shape;87;p2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" name="Google Shape;88;p2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" name="Google Shape;89;p2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1340625" y="1354950"/>
            <a:ext cx="6462600" cy="8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2269900" y="3689800"/>
            <a:ext cx="4605900" cy="36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950250" y="4644614"/>
            <a:ext cx="337500" cy="3291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428133" y="4321796"/>
            <a:ext cx="224700" cy="2190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146539" y="131297"/>
            <a:ext cx="734748" cy="952069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8401572" y="4586124"/>
            <a:ext cx="431700" cy="4203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28"/>
          <p:cNvSpPr/>
          <p:nvPr/>
        </p:nvSpPr>
        <p:spPr>
          <a:xfrm>
            <a:off x="8768224" y="4322425"/>
            <a:ext cx="209700" cy="20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151025" y="-87459"/>
            <a:ext cx="9443950" cy="5336943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7774437" y="2192363"/>
            <a:ext cx="1764041" cy="758764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259229" y="1477639"/>
            <a:ext cx="429900" cy="4182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9"/>
          <p:cNvSpPr/>
          <p:nvPr/>
        </p:nvSpPr>
        <p:spPr>
          <a:xfrm flipH="1">
            <a:off x="6813956" y="176164"/>
            <a:ext cx="246900" cy="2403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-151025" y="-87459"/>
            <a:ext cx="9443950" cy="5336943"/>
            <a:chOff x="1366600" y="892542"/>
            <a:chExt cx="757200" cy="649200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97" name="Google Shape;97;p3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" name="Google Shape;102;p3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103" name="Google Shape;103;p3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7" name="Google Shape;107;p3"/>
          <p:cNvSpPr txBox="1">
            <a:spLocks noGrp="1"/>
          </p:cNvSpPr>
          <p:nvPr>
            <p:ph type="title" hasCustomPrompt="1"/>
          </p:nvPr>
        </p:nvSpPr>
        <p:spPr>
          <a:xfrm>
            <a:off x="2248150" y="539500"/>
            <a:ext cx="2298300" cy="1143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/>
          </p:nvPr>
        </p:nvSpPr>
        <p:spPr>
          <a:xfrm>
            <a:off x="2210650" y="1683075"/>
            <a:ext cx="4720200" cy="1764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5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2242297" y="3984875"/>
            <a:ext cx="2298300" cy="58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>
            <a:off x="431076" y="4267148"/>
            <a:ext cx="851140" cy="668466"/>
            <a:chOff x="431076" y="4267148"/>
            <a:chExt cx="851140" cy="668466"/>
          </a:xfrm>
        </p:grpSpPr>
        <p:sp>
          <p:nvSpPr>
            <p:cNvPr id="111" name="Google Shape;111;p3"/>
            <p:cNvSpPr/>
            <p:nvPr/>
          </p:nvSpPr>
          <p:spPr>
            <a:xfrm>
              <a:off x="943815" y="4267148"/>
              <a:ext cx="338400" cy="3312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31076" y="4704914"/>
              <a:ext cx="236700" cy="230700"/>
            </a:xfrm>
            <a:prstGeom prst="star4">
              <a:avLst>
                <a:gd name="adj" fmla="val 125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7914990" y="4444025"/>
            <a:ext cx="690064" cy="329108"/>
            <a:chOff x="7740700" y="4100311"/>
            <a:chExt cx="786936" cy="604089"/>
          </a:xfrm>
        </p:grpSpPr>
        <p:grpSp>
          <p:nvGrpSpPr>
            <p:cNvPr id="114" name="Google Shape;114;p3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115" name="Google Shape;115;p3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3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5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204" name="Google Shape;204;p5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205" name="Google Shape;205;p5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6" name="Google Shape;206;p5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" name="Google Shape;207;p5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" name="Google Shape;208;p5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9" name="Google Shape;209;p5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" name="Google Shape;210;p5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" name="Google Shape;211;p5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" name="Google Shape;212;p5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3" name="Google Shape;213;p5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4" name="Google Shape;214;p5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15" name="Google Shape;215;p5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16" name="Google Shape;216;p5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7" name="Google Shape;217;p5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8" name="Google Shape;218;p5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9" name="Google Shape;219;p5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0" name="Google Shape;220;p5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1" name="Google Shape;221;p5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2" name="Google Shape;222;p5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3" name="Google Shape;223;p5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24" name="Google Shape;224;p5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225" name="Google Shape;225;p5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26" name="Google Shape;226;p5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7" name="Google Shape;227;p5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" name="Google Shape;228;p5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9" name="Google Shape;229;p5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0" name="Google Shape;230;p5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Google Shape;231;p5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Google Shape;232;p5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Google Shape;233;p5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Google Shape;234;p5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35" name="Google Shape;235;p5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36" name="Google Shape;236;p5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7" name="Google Shape;237;p5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" name="Google Shape;238;p5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9" name="Google Shape;239;p5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0" name="Google Shape;240;p5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1" name="Google Shape;241;p5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2" name="Google Shape;242;p5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3" name="Google Shape;243;p5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44" name="Google Shape;244;p5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45" name="Google Shape;245;p5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46" name="Google Shape;246;p5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7" name="Google Shape;247;p5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8" name="Google Shape;248;p5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9" name="Google Shape;249;p5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0" name="Google Shape;250;p5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1" name="Google Shape;251;p5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2" name="Google Shape;252;p5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3" name="Google Shape;253;p5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4" name="Google Shape;254;p5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55" name="Google Shape;255;p5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56" name="Google Shape;256;p5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7" name="Google Shape;257;p5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8" name="Google Shape;258;p5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9" name="Google Shape;259;p5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0" name="Google Shape;260;p5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1" name="Google Shape;261;p5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2" name="Google Shape;262;p5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3" name="Google Shape;263;p5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64" name="Google Shape;264;p5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65" name="Google Shape;265;p5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66" name="Google Shape;266;p5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7" name="Google Shape;267;p5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8" name="Google Shape;268;p5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9" name="Google Shape;269;p5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0" name="Google Shape;270;p5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1" name="Google Shape;271;p5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2" name="Google Shape;272;p5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3" name="Google Shape;273;p5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4" name="Google Shape;274;p5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75" name="Google Shape;275;p5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76" name="Google Shape;276;p5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7" name="Google Shape;277;p5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8" name="Google Shape;278;p5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9" name="Google Shape;279;p5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0" name="Google Shape;280;p5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1" name="Google Shape;281;p5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2" name="Google Shape;282;p5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3" name="Google Shape;283;p5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84" name="Google Shape;284;p5"/>
          <p:cNvSpPr/>
          <p:nvPr/>
        </p:nvSpPr>
        <p:spPr>
          <a:xfrm rot="10800000" flipH="1">
            <a:off x="4669125" y="4263572"/>
            <a:ext cx="337500" cy="3291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5"/>
          <p:cNvSpPr/>
          <p:nvPr/>
        </p:nvSpPr>
        <p:spPr>
          <a:xfrm rot="10800000" flipH="1">
            <a:off x="4144582" y="4693112"/>
            <a:ext cx="221100" cy="2157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5"/>
          <p:cNvSpPr txBox="1">
            <a:spLocks noGrp="1"/>
          </p:cNvSpPr>
          <p:nvPr>
            <p:ph type="subTitle" idx="1"/>
          </p:nvPr>
        </p:nvSpPr>
        <p:spPr>
          <a:xfrm>
            <a:off x="1334700" y="2025313"/>
            <a:ext cx="30174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subTitle" idx="2"/>
          </p:nvPr>
        </p:nvSpPr>
        <p:spPr>
          <a:xfrm>
            <a:off x="1334700" y="2399700"/>
            <a:ext cx="3017400" cy="14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ubTitle" idx="3"/>
          </p:nvPr>
        </p:nvSpPr>
        <p:spPr>
          <a:xfrm>
            <a:off x="4791900" y="2025313"/>
            <a:ext cx="30174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89" name="Google Shape;289;p5"/>
          <p:cNvSpPr txBox="1">
            <a:spLocks noGrp="1"/>
          </p:cNvSpPr>
          <p:nvPr>
            <p:ph type="subTitle" idx="4"/>
          </p:nvPr>
        </p:nvSpPr>
        <p:spPr>
          <a:xfrm>
            <a:off x="4791911" y="2399700"/>
            <a:ext cx="3017400" cy="14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5"/>
          <p:cNvSpPr txBox="1">
            <a:spLocks noGrp="1"/>
          </p:cNvSpPr>
          <p:nvPr>
            <p:ph type="title"/>
          </p:nvPr>
        </p:nvSpPr>
        <p:spPr>
          <a:xfrm>
            <a:off x="541875" y="339325"/>
            <a:ext cx="8061600" cy="7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6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293" name="Google Shape;293;p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294" name="Google Shape;294;p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95" name="Google Shape;295;p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6" name="Google Shape;296;p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7" name="Google Shape;297;p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8" name="Google Shape;298;p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9" name="Google Shape;299;p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0" name="Google Shape;300;p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1" name="Google Shape;301;p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2" name="Google Shape;302;p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3" name="Google Shape;303;p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04" name="Google Shape;304;p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05" name="Google Shape;305;p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6" name="Google Shape;306;p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7" name="Google Shape;307;p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8" name="Google Shape;308;p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9" name="Google Shape;309;p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0" name="Google Shape;310;p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1" name="Google Shape;311;p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2" name="Google Shape;312;p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13" name="Google Shape;313;p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14" name="Google Shape;314;p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15" name="Google Shape;315;p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6" name="Google Shape;316;p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7" name="Google Shape;317;p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8" name="Google Shape;318;p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9" name="Google Shape;319;p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0" name="Google Shape;320;p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1" name="Google Shape;321;p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2" name="Google Shape;322;p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3" name="Google Shape;323;p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24" name="Google Shape;324;p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25" name="Google Shape;325;p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6" name="Google Shape;326;p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7" name="Google Shape;327;p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8" name="Google Shape;328;p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9" name="Google Shape;329;p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0" name="Google Shape;330;p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1" name="Google Shape;331;p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2" name="Google Shape;332;p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33" name="Google Shape;333;p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334" name="Google Shape;334;p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35" name="Google Shape;335;p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6" name="Google Shape;336;p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7" name="Google Shape;337;p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8" name="Google Shape;338;p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9" name="Google Shape;339;p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0" name="Google Shape;340;p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1" name="Google Shape;341;p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2" name="Google Shape;342;p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3" name="Google Shape;343;p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44" name="Google Shape;344;p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45" name="Google Shape;345;p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6" name="Google Shape;346;p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7" name="Google Shape;347;p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8" name="Google Shape;348;p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9" name="Google Shape;349;p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Google Shape;350;p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Google Shape;351;p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Google Shape;352;p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53" name="Google Shape;353;p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354" name="Google Shape;354;p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55" name="Google Shape;355;p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6" name="Google Shape;356;p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7" name="Google Shape;357;p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8" name="Google Shape;358;p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" name="Google Shape;359;p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" name="Google Shape;360;p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" name="Google Shape;361;p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2" name="Google Shape;362;p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3" name="Google Shape;363;p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64" name="Google Shape;364;p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65" name="Google Shape;365;p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6" name="Google Shape;366;p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7" name="Google Shape;367;p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8" name="Google Shape;368;p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9" name="Google Shape;369;p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0" name="Google Shape;370;p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1" name="Google Shape;371;p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2" name="Google Shape;372;p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373" name="Google Shape;373;p6"/>
          <p:cNvSpPr txBox="1">
            <a:spLocks noGrp="1"/>
          </p:cNvSpPr>
          <p:nvPr>
            <p:ph type="title"/>
          </p:nvPr>
        </p:nvSpPr>
        <p:spPr>
          <a:xfrm>
            <a:off x="539500" y="339325"/>
            <a:ext cx="8061600" cy="7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6"/>
          <p:cNvSpPr/>
          <p:nvPr/>
        </p:nvSpPr>
        <p:spPr>
          <a:xfrm>
            <a:off x="540925" y="1457100"/>
            <a:ext cx="8062500" cy="335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6"/>
          <p:cNvGrpSpPr/>
          <p:nvPr/>
        </p:nvGrpSpPr>
        <p:grpSpPr>
          <a:xfrm rot="10800000">
            <a:off x="8266000" y="4308387"/>
            <a:ext cx="702934" cy="664116"/>
            <a:chOff x="5767869" y="4269892"/>
            <a:chExt cx="702934" cy="664116"/>
          </a:xfrm>
        </p:grpSpPr>
        <p:sp>
          <p:nvSpPr>
            <p:cNvPr id="376" name="Google Shape;376;p6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 flipH="1">
              <a:off x="5767869" y="4693708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6"/>
          <p:cNvGrpSpPr/>
          <p:nvPr/>
        </p:nvGrpSpPr>
        <p:grpSpPr>
          <a:xfrm rot="5400000" flipH="1">
            <a:off x="87016" y="1348652"/>
            <a:ext cx="669233" cy="553467"/>
            <a:chOff x="5801569" y="4269892"/>
            <a:chExt cx="669233" cy="553467"/>
          </a:xfrm>
        </p:grpSpPr>
        <p:sp>
          <p:nvSpPr>
            <p:cNvPr id="379" name="Google Shape;379;p6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 flipH="1">
              <a:off x="5801569" y="4583059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13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614" name="Google Shape;614;p13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615" name="Google Shape;615;p13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616" name="Google Shape;616;p13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7" name="Google Shape;617;p13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8" name="Google Shape;618;p13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9" name="Google Shape;619;p13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0" name="Google Shape;620;p13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1" name="Google Shape;621;p13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2" name="Google Shape;622;p13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3" name="Google Shape;623;p13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4" name="Google Shape;624;p13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25" name="Google Shape;625;p13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626" name="Google Shape;626;p13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7" name="Google Shape;627;p13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8" name="Google Shape;628;p13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9" name="Google Shape;629;p13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0" name="Google Shape;630;p13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1" name="Google Shape;631;p13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2" name="Google Shape;632;p13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3" name="Google Shape;633;p13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34" name="Google Shape;634;p13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635" name="Google Shape;635;p13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636" name="Google Shape;636;p13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7" name="Google Shape;637;p13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8" name="Google Shape;638;p13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9" name="Google Shape;639;p13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0" name="Google Shape;640;p13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1" name="Google Shape;641;p13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2" name="Google Shape;642;p13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3" name="Google Shape;643;p13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4" name="Google Shape;644;p13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45" name="Google Shape;645;p13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646" name="Google Shape;646;p13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7" name="Google Shape;647;p13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8" name="Google Shape;648;p13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9" name="Google Shape;649;p13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0" name="Google Shape;650;p13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1" name="Google Shape;651;p13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2" name="Google Shape;652;p13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3" name="Google Shape;653;p13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54" name="Google Shape;654;p13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655" name="Google Shape;655;p13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656" name="Google Shape;656;p13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7" name="Google Shape;657;p13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8" name="Google Shape;658;p13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9" name="Google Shape;659;p13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0" name="Google Shape;660;p13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1" name="Google Shape;661;p13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2" name="Google Shape;662;p13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3" name="Google Shape;663;p13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4" name="Google Shape;664;p13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65" name="Google Shape;665;p13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666" name="Google Shape;666;p13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7" name="Google Shape;667;p13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8" name="Google Shape;668;p13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9" name="Google Shape;669;p13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70" name="Google Shape;670;p13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71" name="Google Shape;671;p13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72" name="Google Shape;672;p13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73" name="Google Shape;673;p13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74" name="Google Shape;674;p13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675" name="Google Shape;675;p13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676" name="Google Shape;676;p13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77" name="Google Shape;677;p13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78" name="Google Shape;678;p13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79" name="Google Shape;679;p13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0" name="Google Shape;680;p13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1" name="Google Shape;681;p13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2" name="Google Shape;682;p13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3" name="Google Shape;683;p13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4" name="Google Shape;684;p13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85" name="Google Shape;685;p13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686" name="Google Shape;686;p13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7" name="Google Shape;687;p13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8" name="Google Shape;688;p13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9" name="Google Shape;689;p13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0" name="Google Shape;690;p13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1" name="Google Shape;691;p13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2" name="Google Shape;692;p13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3" name="Google Shape;693;p13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694" name="Google Shape;694;p13"/>
          <p:cNvSpPr/>
          <p:nvPr/>
        </p:nvSpPr>
        <p:spPr>
          <a:xfrm>
            <a:off x="540475" y="1455200"/>
            <a:ext cx="8063700" cy="334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/>
          </p:nvPr>
        </p:nvSpPr>
        <p:spPr>
          <a:xfrm>
            <a:off x="540475" y="342800"/>
            <a:ext cx="8062200" cy="74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subTitle" idx="1"/>
          </p:nvPr>
        </p:nvSpPr>
        <p:spPr>
          <a:xfrm>
            <a:off x="1560930" y="1560781"/>
            <a:ext cx="28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2"/>
          </p:nvPr>
        </p:nvSpPr>
        <p:spPr>
          <a:xfrm>
            <a:off x="1560930" y="1926486"/>
            <a:ext cx="2215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subTitle" idx="3"/>
          </p:nvPr>
        </p:nvSpPr>
        <p:spPr>
          <a:xfrm>
            <a:off x="1560930" y="2600306"/>
            <a:ext cx="28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99" name="Google Shape;699;p13"/>
          <p:cNvSpPr txBox="1">
            <a:spLocks noGrp="1"/>
          </p:cNvSpPr>
          <p:nvPr>
            <p:ph type="subTitle" idx="4"/>
          </p:nvPr>
        </p:nvSpPr>
        <p:spPr>
          <a:xfrm>
            <a:off x="1560930" y="2966011"/>
            <a:ext cx="2215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13"/>
          <p:cNvSpPr txBox="1">
            <a:spLocks noGrp="1"/>
          </p:cNvSpPr>
          <p:nvPr>
            <p:ph type="subTitle" idx="5"/>
          </p:nvPr>
        </p:nvSpPr>
        <p:spPr>
          <a:xfrm>
            <a:off x="1560930" y="3639831"/>
            <a:ext cx="28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01" name="Google Shape;701;p13"/>
          <p:cNvSpPr txBox="1">
            <a:spLocks noGrp="1"/>
          </p:cNvSpPr>
          <p:nvPr>
            <p:ph type="subTitle" idx="6"/>
          </p:nvPr>
        </p:nvSpPr>
        <p:spPr>
          <a:xfrm>
            <a:off x="1560930" y="4005536"/>
            <a:ext cx="2215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13"/>
          <p:cNvSpPr txBox="1">
            <a:spLocks noGrp="1"/>
          </p:cNvSpPr>
          <p:nvPr>
            <p:ph type="subTitle" idx="7"/>
          </p:nvPr>
        </p:nvSpPr>
        <p:spPr>
          <a:xfrm flipH="1">
            <a:off x="4745922" y="1560781"/>
            <a:ext cx="28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03" name="Google Shape;703;p13"/>
          <p:cNvSpPr txBox="1">
            <a:spLocks noGrp="1"/>
          </p:cNvSpPr>
          <p:nvPr>
            <p:ph type="subTitle" idx="8"/>
          </p:nvPr>
        </p:nvSpPr>
        <p:spPr>
          <a:xfrm flipH="1">
            <a:off x="5365422" y="1926486"/>
            <a:ext cx="2215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13"/>
          <p:cNvSpPr txBox="1">
            <a:spLocks noGrp="1"/>
          </p:cNvSpPr>
          <p:nvPr>
            <p:ph type="subTitle" idx="9"/>
          </p:nvPr>
        </p:nvSpPr>
        <p:spPr>
          <a:xfrm flipH="1">
            <a:off x="4745922" y="2600306"/>
            <a:ext cx="28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05" name="Google Shape;705;p13"/>
          <p:cNvSpPr txBox="1">
            <a:spLocks noGrp="1"/>
          </p:cNvSpPr>
          <p:nvPr>
            <p:ph type="subTitle" idx="13"/>
          </p:nvPr>
        </p:nvSpPr>
        <p:spPr>
          <a:xfrm flipH="1">
            <a:off x="5365422" y="2966011"/>
            <a:ext cx="2215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13"/>
          <p:cNvSpPr txBox="1">
            <a:spLocks noGrp="1"/>
          </p:cNvSpPr>
          <p:nvPr>
            <p:ph type="subTitle" idx="14"/>
          </p:nvPr>
        </p:nvSpPr>
        <p:spPr>
          <a:xfrm flipH="1">
            <a:off x="4745922" y="3639831"/>
            <a:ext cx="28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07" name="Google Shape;707;p13"/>
          <p:cNvSpPr txBox="1">
            <a:spLocks noGrp="1"/>
          </p:cNvSpPr>
          <p:nvPr>
            <p:ph type="subTitle" idx="15"/>
          </p:nvPr>
        </p:nvSpPr>
        <p:spPr>
          <a:xfrm flipH="1">
            <a:off x="5365422" y="4005536"/>
            <a:ext cx="2215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13"/>
          <p:cNvSpPr txBox="1">
            <a:spLocks noGrp="1"/>
          </p:cNvSpPr>
          <p:nvPr>
            <p:ph type="title" idx="16" hasCustomPrompt="1"/>
          </p:nvPr>
        </p:nvSpPr>
        <p:spPr>
          <a:xfrm>
            <a:off x="682899" y="1816685"/>
            <a:ext cx="8493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9" name="Google Shape;709;p13"/>
          <p:cNvSpPr txBox="1">
            <a:spLocks noGrp="1"/>
          </p:cNvSpPr>
          <p:nvPr>
            <p:ph type="title" idx="17" hasCustomPrompt="1"/>
          </p:nvPr>
        </p:nvSpPr>
        <p:spPr>
          <a:xfrm>
            <a:off x="682882" y="2860363"/>
            <a:ext cx="8493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0" name="Google Shape;710;p13"/>
          <p:cNvSpPr txBox="1">
            <a:spLocks noGrp="1"/>
          </p:cNvSpPr>
          <p:nvPr>
            <p:ph type="title" idx="18" hasCustomPrompt="1"/>
          </p:nvPr>
        </p:nvSpPr>
        <p:spPr>
          <a:xfrm>
            <a:off x="682882" y="3893540"/>
            <a:ext cx="849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1" name="Google Shape;711;p13"/>
          <p:cNvSpPr txBox="1">
            <a:spLocks noGrp="1"/>
          </p:cNvSpPr>
          <p:nvPr>
            <p:ph type="title" idx="19" hasCustomPrompt="1"/>
          </p:nvPr>
        </p:nvSpPr>
        <p:spPr>
          <a:xfrm>
            <a:off x="7611818" y="1816685"/>
            <a:ext cx="8493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2" name="Google Shape;712;p13"/>
          <p:cNvSpPr txBox="1">
            <a:spLocks noGrp="1"/>
          </p:cNvSpPr>
          <p:nvPr>
            <p:ph type="title" idx="20" hasCustomPrompt="1"/>
          </p:nvPr>
        </p:nvSpPr>
        <p:spPr>
          <a:xfrm>
            <a:off x="7611818" y="2860363"/>
            <a:ext cx="8493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3" name="Google Shape;713;p13"/>
          <p:cNvSpPr txBox="1">
            <a:spLocks noGrp="1"/>
          </p:cNvSpPr>
          <p:nvPr>
            <p:ph type="title" idx="21" hasCustomPrompt="1"/>
          </p:nvPr>
        </p:nvSpPr>
        <p:spPr>
          <a:xfrm>
            <a:off x="7611818" y="3893540"/>
            <a:ext cx="849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713225" y="1543477"/>
            <a:ext cx="3749100" cy="42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713214" y="1877951"/>
            <a:ext cx="37491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2697450" y="3039978"/>
            <a:ext cx="3749100" cy="42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2697450" y="3378023"/>
            <a:ext cx="3749100" cy="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4681685" y="1543477"/>
            <a:ext cx="3749100" cy="42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4681686" y="1878701"/>
            <a:ext cx="3749100" cy="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539496" y="342543"/>
            <a:ext cx="8064900" cy="740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4979394" y="4633665"/>
            <a:ext cx="338400" cy="3312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_1"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8" name="Google Shape;988;p17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989" name="Google Shape;989;p1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90" name="Google Shape;990;p1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91" name="Google Shape;991;p1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2" name="Google Shape;992;p1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3" name="Google Shape;993;p1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4" name="Google Shape;994;p1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5" name="Google Shape;995;p1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6" name="Google Shape;996;p1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7" name="Google Shape;997;p1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8" name="Google Shape;998;p1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9" name="Google Shape;999;p1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000" name="Google Shape;1000;p1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001" name="Google Shape;1001;p1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2" name="Google Shape;1002;p1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3" name="Google Shape;1003;p1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4" name="Google Shape;1004;p1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5" name="Google Shape;1005;p1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6" name="Google Shape;1006;p1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7" name="Google Shape;1007;p1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8" name="Google Shape;1008;p1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009" name="Google Shape;1009;p1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010" name="Google Shape;1010;p1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011" name="Google Shape;1011;p1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2" name="Google Shape;1012;p1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3" name="Google Shape;1013;p1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4" name="Google Shape;1014;p1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5" name="Google Shape;1015;p1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6" name="Google Shape;1016;p1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7" name="Google Shape;1017;p1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8" name="Google Shape;1018;p1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9" name="Google Shape;1019;p1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020" name="Google Shape;1020;p1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021" name="Google Shape;1021;p1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2" name="Google Shape;1022;p1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3" name="Google Shape;1023;p1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4" name="Google Shape;1024;p1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5" name="Google Shape;1025;p1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6" name="Google Shape;1026;p1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7" name="Google Shape;1027;p1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8" name="Google Shape;1028;p1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029" name="Google Shape;1029;p1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030" name="Google Shape;1030;p1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031" name="Google Shape;1031;p1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2" name="Google Shape;1032;p1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3" name="Google Shape;1033;p1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4" name="Google Shape;1034;p1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5" name="Google Shape;1035;p1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6" name="Google Shape;1036;p1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7" name="Google Shape;1037;p1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8" name="Google Shape;1038;p1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9" name="Google Shape;1039;p1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040" name="Google Shape;1040;p1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041" name="Google Shape;1041;p1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2" name="Google Shape;1042;p1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3" name="Google Shape;1043;p1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4" name="Google Shape;1044;p1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5" name="Google Shape;1045;p1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6" name="Google Shape;1046;p1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7" name="Google Shape;1047;p1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8" name="Google Shape;1048;p1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049" name="Google Shape;1049;p1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050" name="Google Shape;1050;p1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051" name="Google Shape;1051;p1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2" name="Google Shape;1052;p1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3" name="Google Shape;1053;p1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4" name="Google Shape;1054;p1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5" name="Google Shape;1055;p1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6" name="Google Shape;1056;p1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7" name="Google Shape;1057;p1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8" name="Google Shape;1058;p1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9" name="Google Shape;1059;p1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060" name="Google Shape;1060;p1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061" name="Google Shape;1061;p1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2" name="Google Shape;1062;p1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3" name="Google Shape;1063;p1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4" name="Google Shape;1064;p1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5" name="Google Shape;1065;p1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6" name="Google Shape;1066;p1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7" name="Google Shape;1067;p1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8" name="Google Shape;1068;p1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069" name="Google Shape;1069;p17"/>
          <p:cNvSpPr txBox="1">
            <a:spLocks noGrp="1"/>
          </p:cNvSpPr>
          <p:nvPr>
            <p:ph type="title"/>
          </p:nvPr>
        </p:nvSpPr>
        <p:spPr>
          <a:xfrm>
            <a:off x="539550" y="340907"/>
            <a:ext cx="8064900" cy="740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1070" name="Google Shape;1070;p17"/>
          <p:cNvSpPr txBox="1">
            <a:spLocks noGrp="1"/>
          </p:cNvSpPr>
          <p:nvPr>
            <p:ph type="subTitle" idx="1"/>
          </p:nvPr>
        </p:nvSpPr>
        <p:spPr>
          <a:xfrm>
            <a:off x="1160974" y="2473140"/>
            <a:ext cx="22152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71" name="Google Shape;1071;p17"/>
          <p:cNvSpPr txBox="1">
            <a:spLocks noGrp="1"/>
          </p:cNvSpPr>
          <p:nvPr>
            <p:ph type="subTitle" idx="2"/>
          </p:nvPr>
        </p:nvSpPr>
        <p:spPr>
          <a:xfrm>
            <a:off x="1160374" y="2766551"/>
            <a:ext cx="22152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2" name="Google Shape;1072;p17"/>
          <p:cNvSpPr txBox="1">
            <a:spLocks noGrp="1"/>
          </p:cNvSpPr>
          <p:nvPr>
            <p:ph type="subTitle" idx="3"/>
          </p:nvPr>
        </p:nvSpPr>
        <p:spPr>
          <a:xfrm>
            <a:off x="3466800" y="3589294"/>
            <a:ext cx="2212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73" name="Google Shape;1073;p17"/>
          <p:cNvSpPr txBox="1">
            <a:spLocks noGrp="1"/>
          </p:cNvSpPr>
          <p:nvPr>
            <p:ph type="subTitle" idx="4"/>
          </p:nvPr>
        </p:nvSpPr>
        <p:spPr>
          <a:xfrm>
            <a:off x="3464400" y="3882705"/>
            <a:ext cx="22152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17"/>
          <p:cNvSpPr txBox="1">
            <a:spLocks noGrp="1"/>
          </p:cNvSpPr>
          <p:nvPr>
            <p:ph type="subTitle" idx="5"/>
          </p:nvPr>
        </p:nvSpPr>
        <p:spPr>
          <a:xfrm>
            <a:off x="5770226" y="2473140"/>
            <a:ext cx="2212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2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75" name="Google Shape;1075;p17"/>
          <p:cNvSpPr txBox="1">
            <a:spLocks noGrp="1"/>
          </p:cNvSpPr>
          <p:nvPr>
            <p:ph type="subTitle" idx="6"/>
          </p:nvPr>
        </p:nvSpPr>
        <p:spPr>
          <a:xfrm>
            <a:off x="5768426" y="2766551"/>
            <a:ext cx="22152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17"/>
          <p:cNvSpPr/>
          <p:nvPr/>
        </p:nvSpPr>
        <p:spPr>
          <a:xfrm rot="10800000">
            <a:off x="360807" y="4263572"/>
            <a:ext cx="337500" cy="3291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7"/>
          <p:cNvSpPr/>
          <p:nvPr/>
        </p:nvSpPr>
        <p:spPr>
          <a:xfrm rot="10800000">
            <a:off x="1001750" y="4693112"/>
            <a:ext cx="221100" cy="2157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3_4"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3" name="Google Shape;1613;p24"/>
          <p:cNvGrpSpPr/>
          <p:nvPr/>
        </p:nvGrpSpPr>
        <p:grpSpPr>
          <a:xfrm>
            <a:off x="-35275" y="-31835"/>
            <a:ext cx="9214549" cy="5207170"/>
            <a:chOff x="-35275" y="-31835"/>
            <a:chExt cx="9214549" cy="5207170"/>
          </a:xfrm>
        </p:grpSpPr>
        <p:grpSp>
          <p:nvGrpSpPr>
            <p:cNvPr id="1614" name="Google Shape;1614;p2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615" name="Google Shape;1615;p2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16" name="Google Shape;1616;p2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7" name="Google Shape;1617;p2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8" name="Google Shape;1618;p2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2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2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2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2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2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2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5" name="Google Shape;1625;p2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626" name="Google Shape;1626;p2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7" name="Google Shape;1627;p2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2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2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2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2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2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2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34" name="Google Shape;1634;p2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635" name="Google Shape;1635;p2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36" name="Google Shape;1636;p2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7" name="Google Shape;1637;p2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8" name="Google Shape;1638;p2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9" name="Google Shape;1639;p2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0" name="Google Shape;1640;p2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1" name="Google Shape;1641;p2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2" name="Google Shape;1642;p2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3" name="Google Shape;1643;p2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4" name="Google Shape;1644;p2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45" name="Google Shape;1645;p2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646" name="Google Shape;1646;p2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7" name="Google Shape;1647;p2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8" name="Google Shape;1648;p2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9" name="Google Shape;1649;p2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0" name="Google Shape;1650;p2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1" name="Google Shape;1651;p2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2" name="Google Shape;1652;p2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3" name="Google Shape;1653;p2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54" name="Google Shape;1654;p2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55" name="Google Shape;1655;p2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56" name="Google Shape;1656;p2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7" name="Google Shape;1657;p2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8" name="Google Shape;1658;p2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9" name="Google Shape;1659;p2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0" name="Google Shape;1660;p2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1" name="Google Shape;1661;p2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2" name="Google Shape;1662;p2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3" name="Google Shape;1663;p2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4" name="Google Shape;1664;p2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65" name="Google Shape;1665;p2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666" name="Google Shape;1666;p2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7" name="Google Shape;1667;p2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8" name="Google Shape;1668;p2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9" name="Google Shape;1669;p2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0" name="Google Shape;1670;p2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1" name="Google Shape;1671;p2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2" name="Google Shape;1672;p2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3" name="Google Shape;1673;p2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74" name="Google Shape;1674;p2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75" name="Google Shape;1675;p2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76" name="Google Shape;1676;p2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7" name="Google Shape;1677;p2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8" name="Google Shape;1678;p2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9" name="Google Shape;1679;p2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0" name="Google Shape;1680;p2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1" name="Google Shape;1681;p2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2" name="Google Shape;1682;p2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3" name="Google Shape;1683;p2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4" name="Google Shape;1684;p2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85" name="Google Shape;1685;p2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686" name="Google Shape;1686;p2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7" name="Google Shape;1687;p2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8" name="Google Shape;1688;p2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9" name="Google Shape;1689;p2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0" name="Google Shape;1690;p2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1" name="Google Shape;1691;p2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2" name="Google Shape;1692;p2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3" name="Google Shape;1693;p2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694" name="Google Shape;1694;p24"/>
          <p:cNvSpPr txBox="1">
            <a:spLocks noGrp="1"/>
          </p:cNvSpPr>
          <p:nvPr>
            <p:ph type="title"/>
          </p:nvPr>
        </p:nvSpPr>
        <p:spPr>
          <a:xfrm>
            <a:off x="539500" y="340475"/>
            <a:ext cx="8064900" cy="74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1695" name="Google Shape;1695;p24"/>
          <p:cNvSpPr/>
          <p:nvPr/>
        </p:nvSpPr>
        <p:spPr>
          <a:xfrm>
            <a:off x="540400" y="1458450"/>
            <a:ext cx="8064000" cy="297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24"/>
          <p:cNvSpPr txBox="1">
            <a:spLocks noGrp="1"/>
          </p:cNvSpPr>
          <p:nvPr>
            <p:ph type="body" idx="1"/>
          </p:nvPr>
        </p:nvSpPr>
        <p:spPr>
          <a:xfrm>
            <a:off x="815200" y="1454125"/>
            <a:ext cx="7513500" cy="2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b="1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3700" y="339325"/>
            <a:ext cx="8083800" cy="75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7508"/>
            <a:ext cx="7717500" cy="3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8" r:id="rId5"/>
    <p:sldLayoutId id="2147483659" r:id="rId6"/>
    <p:sldLayoutId id="2147483662" r:id="rId7"/>
    <p:sldLayoutId id="2147483663" r:id="rId8"/>
    <p:sldLayoutId id="2147483670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37.png"/><Relationship Id="rId3" Type="http://schemas.openxmlformats.org/officeDocument/2006/relationships/image" Target="../media/image31.png"/><Relationship Id="rId21" Type="http://schemas.openxmlformats.org/officeDocument/2006/relationships/image" Target="../media/image46.png"/><Relationship Id="rId17" Type="http://schemas.openxmlformats.org/officeDocument/2006/relationships/image" Target="../media/image42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35.png"/><Relationship Id="rId15" Type="http://schemas.openxmlformats.org/officeDocument/2006/relationships/image" Target="../media/image40.png"/><Relationship Id="rId23" Type="http://schemas.openxmlformats.org/officeDocument/2006/relationships/image" Target="../media/image34.png"/><Relationship Id="rId28" Type="http://schemas.openxmlformats.org/officeDocument/2006/relationships/image" Target="../media/image47.png"/><Relationship Id="rId19" Type="http://schemas.openxmlformats.org/officeDocument/2006/relationships/image" Target="../media/image44.png"/><Relationship Id="rId14" Type="http://schemas.openxmlformats.org/officeDocument/2006/relationships/image" Target="../media/image32.png"/><Relationship Id="rId22" Type="http://schemas.openxmlformats.org/officeDocument/2006/relationships/image" Target="../media/image33.png"/><Relationship Id="rId27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2.png"/><Relationship Id="rId10" Type="http://schemas.openxmlformats.org/officeDocument/2006/relationships/image" Target="../media/image49.png"/><Relationship Id="rId4" Type="http://schemas.openxmlformats.org/officeDocument/2006/relationships/image" Target="../media/image480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32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2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76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66.png"/><Relationship Id="rId10" Type="http://schemas.openxmlformats.org/officeDocument/2006/relationships/image" Target="../media/image73.png"/><Relationship Id="rId4" Type="http://schemas.openxmlformats.org/officeDocument/2006/relationships/image" Target="../media/image55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p33"/>
          <p:cNvSpPr/>
          <p:nvPr/>
        </p:nvSpPr>
        <p:spPr>
          <a:xfrm>
            <a:off x="1118025" y="1081087"/>
            <a:ext cx="6908700" cy="223453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33"/>
          <p:cNvSpPr txBox="1">
            <a:spLocks noGrp="1"/>
          </p:cNvSpPr>
          <p:nvPr>
            <p:ph type="subTitle" idx="1"/>
          </p:nvPr>
        </p:nvSpPr>
        <p:spPr>
          <a:xfrm>
            <a:off x="3421856" y="3686175"/>
            <a:ext cx="2299868" cy="3762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Unidad 8</a:t>
            </a:r>
            <a:endParaRPr dirty="0"/>
          </a:p>
        </p:txBody>
      </p:sp>
      <p:sp>
        <p:nvSpPr>
          <p:cNvPr id="2081" name="Google Shape;2081;p33"/>
          <p:cNvSpPr txBox="1">
            <a:spLocks noGrp="1"/>
          </p:cNvSpPr>
          <p:nvPr>
            <p:ph type="ctrTitle"/>
          </p:nvPr>
        </p:nvSpPr>
        <p:spPr>
          <a:xfrm>
            <a:off x="1340625" y="1354950"/>
            <a:ext cx="6462600" cy="8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Circuitos Magnéticos</a:t>
            </a:r>
            <a:endParaRPr sz="4400" dirty="0"/>
          </a:p>
        </p:txBody>
      </p:sp>
      <p:sp>
        <p:nvSpPr>
          <p:cNvPr id="2082" name="Google Shape;2082;p33"/>
          <p:cNvSpPr/>
          <p:nvPr/>
        </p:nvSpPr>
        <p:spPr>
          <a:xfrm>
            <a:off x="2978471" y="2357391"/>
            <a:ext cx="3186638" cy="68931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AR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Merriweather"/>
              </a:rPr>
              <a:t>Acoplados</a:t>
            </a:r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Merriweather"/>
            </a:endParaRPr>
          </a:p>
        </p:txBody>
      </p:sp>
      <p:sp>
        <p:nvSpPr>
          <p:cNvPr id="2083" name="Google Shape;2083;p33"/>
          <p:cNvSpPr/>
          <p:nvPr/>
        </p:nvSpPr>
        <p:spPr>
          <a:xfrm>
            <a:off x="3261615" y="2357391"/>
            <a:ext cx="2647657" cy="68931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Merriweather"/>
            </a:endParaRPr>
          </a:p>
        </p:txBody>
      </p:sp>
      <p:sp>
        <p:nvSpPr>
          <p:cNvPr id="26" name="Google Shape;2080;p33">
            <a:extLst>
              <a:ext uri="{FF2B5EF4-FFF2-40B4-BE49-F238E27FC236}">
                <a16:creationId xmlns:a16="http://schemas.microsoft.com/office/drawing/2014/main" id="{007CD24C-F16E-4F9B-B2EE-C9838B3E4366}"/>
              </a:ext>
            </a:extLst>
          </p:cNvPr>
          <p:cNvSpPr txBox="1">
            <a:spLocks/>
          </p:cNvSpPr>
          <p:nvPr/>
        </p:nvSpPr>
        <p:spPr>
          <a:xfrm>
            <a:off x="3421856" y="338949"/>
            <a:ext cx="2299868" cy="3765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ectral"/>
              <a:buNone/>
              <a:defRPr sz="16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ectral"/>
              <a:buNone/>
              <a:defRPr sz="28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ectral"/>
              <a:buNone/>
              <a:defRPr sz="28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ectral"/>
              <a:buNone/>
              <a:defRPr sz="28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ectral"/>
              <a:buNone/>
              <a:defRPr sz="28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ectral"/>
              <a:buNone/>
              <a:defRPr sz="28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ectral"/>
              <a:buNone/>
              <a:defRPr sz="28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ectral"/>
              <a:buNone/>
              <a:defRPr sz="28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ectral"/>
              <a:buNone/>
              <a:defRPr sz="28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pPr marL="0" indent="0"/>
            <a:r>
              <a:rPr lang="es-AR" dirty="0"/>
              <a:t>Electrotecnia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p46"/>
          <p:cNvSpPr txBox="1">
            <a:spLocks noGrp="1"/>
          </p:cNvSpPr>
          <p:nvPr>
            <p:ph type="title"/>
          </p:nvPr>
        </p:nvSpPr>
        <p:spPr>
          <a:xfrm>
            <a:off x="539500" y="339325"/>
            <a:ext cx="8061600" cy="7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Consideraciones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6" name="Google Shape;2496;p46"/>
              <p:cNvSpPr txBox="1"/>
              <p:nvPr/>
            </p:nvSpPr>
            <p:spPr>
              <a:xfrm>
                <a:off x="704208" y="1509846"/>
                <a:ext cx="7653139" cy="3142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lvl="0" indent="-3175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Spectral"/>
                  <a:buChar char="●"/>
                </a:pPr>
                <a:r>
                  <a:rPr lang="es-MX" sz="1600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Aunque la inductancia mutua </a:t>
                </a:r>
                <a:r>
                  <a:rPr lang="es-MX" sz="1600" i="1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M</a:t>
                </a:r>
                <a:r>
                  <a:rPr lang="es-MX" sz="1600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 siempre es una </a:t>
                </a:r>
                <a:r>
                  <a:rPr lang="es-MX" sz="1600" i="1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cantidad positiva</a:t>
                </a:r>
                <a:r>
                  <a:rPr lang="es-MX" sz="1600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, la tensión mutua </a:t>
                </a:r>
                <a14:m>
                  <m:oMath xmlns:m="http://schemas.openxmlformats.org/officeDocument/2006/math">
                    <m:r>
                      <a:rPr lang="es-MX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Spectral"/>
                        <a:cs typeface="Spectral"/>
                        <a:sym typeface="Spectral"/>
                      </a:rPr>
                      <m:t>𝑀</m:t>
                    </m:r>
                    <m:f>
                      <m:fPr>
                        <m:ctrlPr>
                          <a:rPr lang="es-AR" sz="16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Spectral"/>
                            <a:cs typeface="Spectral"/>
                            <a:sym typeface="Spectral"/>
                          </a:rPr>
                        </m:ctrlPr>
                      </m:fPr>
                      <m:num>
                        <m:r>
                          <a:rPr lang="es-AR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Spectral"/>
                            <a:cs typeface="Spectral"/>
                            <a:sym typeface="Spectral"/>
                          </a:rPr>
                          <m:t>𝑑𝑖</m:t>
                        </m:r>
                      </m:num>
                      <m:den>
                        <m:r>
                          <a:rPr lang="es-AR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Spectral"/>
                            <a:cs typeface="Spectral"/>
                            <a:sym typeface="Spectral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s-MX" sz="1600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 puede ser negativa o positiva.</a:t>
                </a:r>
              </a:p>
              <a:p>
                <a:pPr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</a:pPr>
                <a:endParaRPr lang="es-MX" sz="1600" dirty="0">
                  <a:solidFill>
                    <a:schemeClr val="dk1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  <a:p>
                <a:pPr marL="285750" lvl="0" indent="-3175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Spectral"/>
                  <a:buChar char="●"/>
                </a:pPr>
                <a:r>
                  <a:rPr lang="es-MX" sz="1600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La elección de la polaridad correcta de </a:t>
                </a:r>
                <a14:m>
                  <m:oMath xmlns:m="http://schemas.openxmlformats.org/officeDocument/2006/math">
                    <m:r>
                      <a:rPr lang="es-MX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Spectral"/>
                        <a:cs typeface="Spectral"/>
                        <a:sym typeface="Spectral"/>
                      </a:rPr>
                      <m:t>𝑀</m:t>
                    </m:r>
                    <m:f>
                      <m:fPr>
                        <m:ctrlPr>
                          <a:rPr lang="es-AR" sz="16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Spectral"/>
                            <a:cs typeface="Spectral"/>
                            <a:sym typeface="Spectral"/>
                          </a:rPr>
                        </m:ctrlPr>
                      </m:fPr>
                      <m:num>
                        <m:r>
                          <a:rPr lang="es-AR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Spectral"/>
                            <a:cs typeface="Spectral"/>
                            <a:sym typeface="Spectral"/>
                          </a:rPr>
                          <m:t>𝑑𝑖</m:t>
                        </m:r>
                      </m:num>
                      <m:den>
                        <m:r>
                          <a:rPr lang="es-AR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Spectral"/>
                            <a:cs typeface="Spectral"/>
                            <a:sym typeface="Spectral"/>
                          </a:rPr>
                          <m:t>𝑑𝑡</m:t>
                        </m:r>
                      </m:den>
                    </m:f>
                    <m:r>
                      <a:rPr lang="es-AR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Spectral"/>
                        <a:cs typeface="Spectral"/>
                        <a:sym typeface="Spectral"/>
                      </a:rPr>
                      <m:t> </m:t>
                    </m:r>
                  </m:oMath>
                </a14:m>
                <a:r>
                  <a:rPr lang="es-MX" sz="1600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se realiza examinando la orientación o forma particular en que ambas bobinas </a:t>
                </a:r>
                <a:r>
                  <a:rPr lang="es-MX" sz="1600" i="1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están físicamente devanadas </a:t>
                </a:r>
                <a:r>
                  <a:rPr lang="es-MX" sz="1600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y aplicando la </a:t>
                </a:r>
                <a:r>
                  <a:rPr lang="es-MX" sz="1600" i="1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ley de Lenz </a:t>
                </a:r>
                <a:r>
                  <a:rPr lang="es-MX" sz="1600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junto con la </a:t>
                </a:r>
                <a:r>
                  <a:rPr lang="es-MX" sz="1600" i="1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regla de la mano derecha</a:t>
                </a:r>
                <a:r>
                  <a:rPr lang="es-MX" sz="1600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. </a:t>
                </a:r>
              </a:p>
              <a:p>
                <a:pPr marL="285750" lvl="0" indent="-3175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Spectral"/>
                  <a:buChar char="●"/>
                </a:pPr>
                <a:endParaRPr lang="es-MX" sz="1600" dirty="0">
                  <a:solidFill>
                    <a:schemeClr val="dk1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  <a:p>
                <a:pPr marL="285750" lvl="0" indent="-31750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Spectral"/>
                  <a:buChar char="●"/>
                </a:pPr>
                <a:r>
                  <a:rPr lang="es-MX" sz="1600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Como es no práctico mostrar los detalles de conformación de bobinas en un diagrama de circuitos, se aplica la </a:t>
                </a:r>
                <a:r>
                  <a:rPr lang="es-MX" sz="1600" b="1" i="1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regla de los puntos </a:t>
                </a:r>
                <a:r>
                  <a:rPr lang="es-MX" sz="1600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en el análisis de circuitos.</a:t>
                </a:r>
                <a:endParaRPr sz="1600" dirty="0">
                  <a:solidFill>
                    <a:schemeClr val="dk1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</mc:Choice>
        <mc:Fallback xmlns="">
          <p:sp>
            <p:nvSpPr>
              <p:cNvPr id="2496" name="Google Shape;2496;p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08" y="1509846"/>
                <a:ext cx="7653139" cy="3142835"/>
              </a:xfrm>
              <a:prstGeom prst="rect">
                <a:avLst/>
              </a:prstGeom>
              <a:blipFill>
                <a:blip r:embed="rId3"/>
                <a:stretch>
                  <a:fillRect l="-637" r="-3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05" name="Google Shape;2505;p46"/>
          <p:cNvGrpSpPr/>
          <p:nvPr/>
        </p:nvGrpSpPr>
        <p:grpSpPr>
          <a:xfrm flipH="1">
            <a:off x="7458579" y="709759"/>
            <a:ext cx="573559" cy="743157"/>
            <a:chOff x="7465916" y="720492"/>
            <a:chExt cx="1139144" cy="1477450"/>
          </a:xfrm>
        </p:grpSpPr>
        <p:sp>
          <p:nvSpPr>
            <p:cNvPr id="2506" name="Google Shape;2506;p46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6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6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6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6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6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p45"/>
          <p:cNvSpPr txBox="1">
            <a:spLocks noGrp="1"/>
          </p:cNvSpPr>
          <p:nvPr>
            <p:ph type="title"/>
          </p:nvPr>
        </p:nvSpPr>
        <p:spPr>
          <a:xfrm>
            <a:off x="539500" y="340475"/>
            <a:ext cx="8064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Regla de los puntos</a:t>
            </a:r>
            <a:endParaRPr dirty="0"/>
          </a:p>
        </p:txBody>
      </p:sp>
      <p:sp>
        <p:nvSpPr>
          <p:cNvPr id="2478" name="Google Shape;2478;p45"/>
          <p:cNvSpPr/>
          <p:nvPr/>
        </p:nvSpPr>
        <p:spPr>
          <a:xfrm>
            <a:off x="942804" y="917740"/>
            <a:ext cx="338400" cy="3312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9" name="Google Shape;2479;p45"/>
          <p:cNvGrpSpPr/>
          <p:nvPr/>
        </p:nvGrpSpPr>
        <p:grpSpPr>
          <a:xfrm rot="10800000">
            <a:off x="6880759" y="1084709"/>
            <a:ext cx="1151741" cy="355855"/>
            <a:chOff x="7812047" y="4100311"/>
            <a:chExt cx="715589" cy="608196"/>
          </a:xfrm>
        </p:grpSpPr>
        <p:grpSp>
          <p:nvGrpSpPr>
            <p:cNvPr id="2480" name="Google Shape;2480;p45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481" name="Google Shape;2481;p45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45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3" name="Google Shape;2483;p45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2496;p46">
            <a:extLst>
              <a:ext uri="{FF2B5EF4-FFF2-40B4-BE49-F238E27FC236}">
                <a16:creationId xmlns:a16="http://schemas.microsoft.com/office/drawing/2014/main" id="{E53D52EC-64C4-4EE3-B700-22EA1348AE43}"/>
              </a:ext>
            </a:extLst>
          </p:cNvPr>
          <p:cNvSpPr txBox="1"/>
          <p:nvPr/>
        </p:nvSpPr>
        <p:spPr>
          <a:xfrm>
            <a:off x="704208" y="1509846"/>
            <a:ext cx="7653139" cy="314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</a:pPr>
            <a:r>
              <a:rPr lang="es-MX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Si las corrientes entran o salen </a:t>
            </a:r>
            <a:r>
              <a:rPr lang="es-MX" b="1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AMBAS</a:t>
            </a:r>
            <a:r>
              <a:rPr lang="es-MX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por los puntos establecidos en las bobinas, los términos que contienen a las tensiones mutuas serán </a:t>
            </a:r>
            <a:r>
              <a:rPr lang="es-MX" b="1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POSITIVOS</a:t>
            </a:r>
            <a:r>
              <a:rPr lang="es-MX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.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</a:pPr>
            <a:endParaRPr lang="es-MX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</a:pPr>
            <a:r>
              <a:rPr lang="es-MX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En cambio, si una corriente </a:t>
            </a:r>
            <a:r>
              <a:rPr lang="es-MX" b="1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ENTRA </a:t>
            </a:r>
            <a:r>
              <a:rPr lang="es-MX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por un punto, y la otra </a:t>
            </a:r>
            <a:r>
              <a:rPr lang="es-MX" b="1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SALE</a:t>
            </a:r>
            <a:r>
              <a:rPr lang="es-MX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por el otro punto, entonces los signos de las tensiones mutuas serán </a:t>
            </a:r>
            <a:r>
              <a:rPr lang="es-MX" b="1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NEGATIVOS.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C93FD27-9A51-455A-A078-0582ACBF82E2}"/>
              </a:ext>
            </a:extLst>
          </p:cNvPr>
          <p:cNvGrpSpPr/>
          <p:nvPr/>
        </p:nvGrpSpPr>
        <p:grpSpPr>
          <a:xfrm>
            <a:off x="786653" y="2685175"/>
            <a:ext cx="7637877" cy="1540585"/>
            <a:chOff x="786653" y="2685175"/>
            <a:chExt cx="7637877" cy="154058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96FB0BD-074B-4E73-A689-A2810BD56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6653" y="2710184"/>
              <a:ext cx="1734458" cy="1514791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B98868A-E7E3-4DF1-8B7A-880158473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58206" y="2710184"/>
              <a:ext cx="1842777" cy="151557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466C0165-C1E1-4BED-8F80-E71DC6E05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38078" y="2710184"/>
              <a:ext cx="1826458" cy="1514791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A9DA150-2B43-4E76-821E-F66343213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66086" y="2710183"/>
              <a:ext cx="1758444" cy="1514791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BDA87A05-752F-4C72-AD1F-BAB5F806B8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</a:blip>
            <a:srcRect r="77000" b="73852"/>
            <a:stretch/>
          </p:blipFill>
          <p:spPr>
            <a:xfrm>
              <a:off x="4985141" y="2710183"/>
              <a:ext cx="398929" cy="396088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DCFF843A-E8AB-459B-8877-7747886E3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</a:blip>
            <a:srcRect r="77000" b="73852"/>
            <a:stretch/>
          </p:blipFill>
          <p:spPr>
            <a:xfrm>
              <a:off x="6965013" y="2712070"/>
              <a:ext cx="398929" cy="396088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FE0FB900-B8B0-413E-A292-FDB3C1962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</a:blip>
            <a:srcRect l="77313" b="73852"/>
            <a:stretch/>
          </p:blipFill>
          <p:spPr>
            <a:xfrm>
              <a:off x="3733036" y="2703106"/>
              <a:ext cx="398930" cy="396088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702DD97-8DB1-441D-9DF7-56FE5A4E2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77313" b="73852"/>
            <a:stretch/>
          </p:blipFill>
          <p:spPr>
            <a:xfrm>
              <a:off x="1852779" y="2685175"/>
              <a:ext cx="398930" cy="3960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p43"/>
          <p:cNvSpPr/>
          <p:nvPr/>
        </p:nvSpPr>
        <p:spPr>
          <a:xfrm>
            <a:off x="540524" y="342900"/>
            <a:ext cx="8061600" cy="44612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09" name="Google Shape;2409;p43"/>
              <p:cNvSpPr txBox="1">
                <a:spLocks noGrp="1"/>
              </p:cNvSpPr>
              <p:nvPr>
                <p:ph type="subTitle" idx="4"/>
              </p:nvPr>
            </p:nvSpPr>
            <p:spPr>
              <a:xfrm>
                <a:off x="663468" y="2619562"/>
                <a:ext cx="7855692" cy="192058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Analizando las mayas del circuito y aplicando Kirchhoff:</a:t>
                </a:r>
              </a:p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AR" dirty="0"/>
                  <a:t>Una de las corrientes entra al punto mientras que la otra sale del otro punto, entonces:</a:t>
                </a:r>
              </a:p>
              <a:p>
                <a:pPr marL="0" indent="0"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ar-A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ar-A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ar-A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ar-A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b="0" i="0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</m:t>
                      </m:r>
                      <m:sSub>
                        <m:sSubPr>
                          <m:ctrlPr>
                            <a:rPr lang="ar-A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ar-A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ar-A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ar-A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ar-A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ar-AE" dirty="0"/>
              </a:p>
            </p:txBody>
          </p:sp>
        </mc:Choice>
        <mc:Fallback xmlns="">
          <p:sp>
            <p:nvSpPr>
              <p:cNvPr id="2409" name="Google Shape;2409;p4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"/>
              </p:nvPr>
            </p:nvSpPr>
            <p:spPr>
              <a:xfrm>
                <a:off x="663468" y="2619562"/>
                <a:ext cx="7855692" cy="1920588"/>
              </a:xfrm>
              <a:prstGeom prst="rect">
                <a:avLst/>
              </a:prstGeom>
              <a:blipFill>
                <a:blip r:embed="rId3"/>
                <a:stretch>
                  <a:fillRect l="-2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11" name="Google Shape;2411;p43"/>
          <p:cNvGrpSpPr/>
          <p:nvPr/>
        </p:nvGrpSpPr>
        <p:grpSpPr>
          <a:xfrm>
            <a:off x="308746" y="109578"/>
            <a:ext cx="877154" cy="459493"/>
            <a:chOff x="7055900" y="279450"/>
            <a:chExt cx="1820576" cy="953700"/>
          </a:xfrm>
        </p:grpSpPr>
        <p:sp>
          <p:nvSpPr>
            <p:cNvPr id="2412" name="Google Shape;2412;p43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3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3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3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3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953C9415-7259-4C26-B5B0-6B4ABF831081}"/>
              </a:ext>
            </a:extLst>
          </p:cNvPr>
          <p:cNvGrpSpPr/>
          <p:nvPr/>
        </p:nvGrpSpPr>
        <p:grpSpPr>
          <a:xfrm>
            <a:off x="2552806" y="561686"/>
            <a:ext cx="4037035" cy="2260324"/>
            <a:chOff x="2552806" y="561686"/>
            <a:chExt cx="4037035" cy="2260324"/>
          </a:xfrm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EC62DEAC-874A-489F-911F-A732E77444C6}"/>
                </a:ext>
              </a:extLst>
            </p:cNvPr>
            <p:cNvGrpSpPr/>
            <p:nvPr/>
          </p:nvGrpSpPr>
          <p:grpSpPr>
            <a:xfrm>
              <a:off x="2552806" y="561686"/>
              <a:ext cx="4037035" cy="2260324"/>
              <a:chOff x="2552806" y="401666"/>
              <a:chExt cx="4037035" cy="2260324"/>
            </a:xfrm>
          </p:grpSpPr>
          <p:grpSp>
            <p:nvGrpSpPr>
              <p:cNvPr id="33" name="Grupo 32">
                <a:extLst>
                  <a:ext uri="{FF2B5EF4-FFF2-40B4-BE49-F238E27FC236}">
                    <a16:creationId xmlns:a16="http://schemas.microsoft.com/office/drawing/2014/main" id="{BDBECCBC-26BB-4090-9231-D992BF3B44FD}"/>
                  </a:ext>
                </a:extLst>
              </p:cNvPr>
              <p:cNvGrpSpPr/>
              <p:nvPr/>
            </p:nvGrpSpPr>
            <p:grpSpPr>
              <a:xfrm>
                <a:off x="2552806" y="401666"/>
                <a:ext cx="4037035" cy="2260324"/>
                <a:chOff x="2486807" y="435721"/>
                <a:chExt cx="4037035" cy="2260324"/>
              </a:xfrm>
            </p:grpSpPr>
            <p:grpSp>
              <p:nvGrpSpPr>
                <p:cNvPr id="30" name="Grupo 29">
                  <a:extLst>
                    <a:ext uri="{FF2B5EF4-FFF2-40B4-BE49-F238E27FC236}">
                      <a16:creationId xmlns:a16="http://schemas.microsoft.com/office/drawing/2014/main" id="{96E0E8A6-35B5-41B9-BC3C-06C0F7CC3679}"/>
                    </a:ext>
                  </a:extLst>
                </p:cNvPr>
                <p:cNvGrpSpPr/>
                <p:nvPr/>
              </p:nvGrpSpPr>
              <p:grpSpPr>
                <a:xfrm>
                  <a:off x="2486807" y="435721"/>
                  <a:ext cx="4037035" cy="1920588"/>
                  <a:chOff x="2393297" y="569071"/>
                  <a:chExt cx="4037035" cy="1920588"/>
                </a:xfrm>
              </p:grpSpPr>
              <p:pic>
                <p:nvPicPr>
                  <p:cNvPr id="21" name="Imagen 20">
                    <a:extLst>
                      <a:ext uri="{FF2B5EF4-FFF2-40B4-BE49-F238E27FC236}">
                        <a16:creationId xmlns:a16="http://schemas.microsoft.com/office/drawing/2014/main" id="{93B2C089-4E63-41F0-8D78-40B09FCAE6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393297" y="569071"/>
                    <a:ext cx="4037035" cy="1920588"/>
                  </a:xfrm>
                  <a:prstGeom prst="rect">
                    <a:avLst/>
                  </a:prstGeom>
                </p:spPr>
              </p:pic>
              <p:sp>
                <p:nvSpPr>
                  <p:cNvPr id="22" name="Rectángulo 21">
                    <a:extLst>
                      <a:ext uri="{FF2B5EF4-FFF2-40B4-BE49-F238E27FC236}">
                        <a16:creationId xmlns:a16="http://schemas.microsoft.com/office/drawing/2014/main" id="{DAF1008D-AF97-4DB0-8A4A-CD24B1AE5613}"/>
                      </a:ext>
                    </a:extLst>
                  </p:cNvPr>
                  <p:cNvSpPr/>
                  <p:nvPr/>
                </p:nvSpPr>
                <p:spPr>
                  <a:xfrm>
                    <a:off x="4983208" y="1219146"/>
                    <a:ext cx="854686" cy="66436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pic>
                <p:nvPicPr>
                  <p:cNvPr id="44" name="Imagen 43">
                    <a:extLst>
                      <a:ext uri="{FF2B5EF4-FFF2-40B4-BE49-F238E27FC236}">
                        <a16:creationId xmlns:a16="http://schemas.microsoft.com/office/drawing/2014/main" id="{D678F5A9-7669-46B1-9E7D-D04CB2F6AC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64910" t="33535" r="14642" b="31879"/>
                  <a:stretch/>
                </p:blipFill>
                <p:spPr>
                  <a:xfrm flipV="1">
                    <a:off x="5012393" y="1219145"/>
                    <a:ext cx="825653" cy="664369"/>
                  </a:xfrm>
                  <a:prstGeom prst="rect">
                    <a:avLst/>
                  </a:prstGeom>
                </p:spPr>
              </p:pic>
              <p:sp>
                <p:nvSpPr>
                  <p:cNvPr id="25" name="Elipse 24">
                    <a:extLst>
                      <a:ext uri="{FF2B5EF4-FFF2-40B4-BE49-F238E27FC236}">
                        <a16:creationId xmlns:a16="http://schemas.microsoft.com/office/drawing/2014/main" id="{C16D0AE7-3BFC-4D2D-9C8E-B799A08E7887}"/>
                      </a:ext>
                    </a:extLst>
                  </p:cNvPr>
                  <p:cNvSpPr/>
                  <p:nvPr/>
                </p:nvSpPr>
                <p:spPr>
                  <a:xfrm>
                    <a:off x="4863951" y="1452563"/>
                    <a:ext cx="100955" cy="14763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pic>
                <p:nvPicPr>
                  <p:cNvPr id="50" name="Imagen 49">
                    <a:extLst>
                      <a:ext uri="{FF2B5EF4-FFF2-40B4-BE49-F238E27FC236}">
                        <a16:creationId xmlns:a16="http://schemas.microsoft.com/office/drawing/2014/main" id="{9E25D8D5-9E5A-41FA-A895-C3EB2C41B6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61003" t="41128" r="35715" b="38673"/>
                  <a:stretch/>
                </p:blipFill>
                <p:spPr>
                  <a:xfrm rot="10800000">
                    <a:off x="4856656" y="1311701"/>
                    <a:ext cx="132484" cy="387928"/>
                  </a:xfrm>
                  <a:prstGeom prst="rect">
                    <a:avLst/>
                  </a:prstGeom>
                </p:spPr>
              </p:pic>
              <p:sp>
                <p:nvSpPr>
                  <p:cNvPr id="26" name="Elipse 25">
                    <a:extLst>
                      <a:ext uri="{FF2B5EF4-FFF2-40B4-BE49-F238E27FC236}">
                        <a16:creationId xmlns:a16="http://schemas.microsoft.com/office/drawing/2014/main" id="{F9095D94-1A24-4496-8134-60FE4A9305F9}"/>
                      </a:ext>
                    </a:extLst>
                  </p:cNvPr>
                  <p:cNvSpPr/>
                  <p:nvPr/>
                </p:nvSpPr>
                <p:spPr>
                  <a:xfrm>
                    <a:off x="4343400" y="926879"/>
                    <a:ext cx="109538" cy="10658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pic>
                <p:nvPicPr>
                  <p:cNvPr id="52" name="Imagen 51">
                    <a:extLst>
                      <a:ext uri="{FF2B5EF4-FFF2-40B4-BE49-F238E27FC236}">
                        <a16:creationId xmlns:a16="http://schemas.microsoft.com/office/drawing/2014/main" id="{5DE8DA8F-52BA-46A1-B510-C057D70CC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61003" t="41128" r="35715" b="38673"/>
                  <a:stretch/>
                </p:blipFill>
                <p:spPr>
                  <a:xfrm rot="16200000">
                    <a:off x="4347953" y="788587"/>
                    <a:ext cx="132484" cy="38792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1" name="Arco 30">
                  <a:extLst>
                    <a:ext uri="{FF2B5EF4-FFF2-40B4-BE49-F238E27FC236}">
                      <a16:creationId xmlns:a16="http://schemas.microsoft.com/office/drawing/2014/main" id="{5352CFBD-F2B2-4C1E-98BC-76C499910F6E}"/>
                    </a:ext>
                  </a:extLst>
                </p:cNvPr>
                <p:cNvSpPr/>
                <p:nvPr/>
              </p:nvSpPr>
              <p:spPr>
                <a:xfrm rot="19031232">
                  <a:off x="3909664" y="1573327"/>
                  <a:ext cx="1164031" cy="1122718"/>
                </a:xfrm>
                <a:prstGeom prst="arc">
                  <a:avLst/>
                </a:prstGeom>
                <a:ln w="6350">
                  <a:solidFill>
                    <a:srgbClr val="4A4B4C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32" name="CuadroTexto 31">
                  <a:extLst>
                    <a:ext uri="{FF2B5EF4-FFF2-40B4-BE49-F238E27FC236}">
                      <a16:creationId xmlns:a16="http://schemas.microsoft.com/office/drawing/2014/main" id="{09313BB7-4F7A-4EFF-B729-9670DCE15A60}"/>
                    </a:ext>
                  </a:extLst>
                </p:cNvPr>
                <p:cNvSpPr txBox="1"/>
                <p:nvPr/>
              </p:nvSpPr>
              <p:spPr>
                <a:xfrm>
                  <a:off x="4354950" y="1359638"/>
                  <a:ext cx="53461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sz="1100" b="1" i="1" dirty="0">
                      <a:solidFill>
                        <a:srgbClr val="48494A"/>
                      </a:solidFill>
                      <a:latin typeface="Merriweather;900"/>
                    </a:rPr>
                    <a:t>M</a:t>
                  </a:r>
                  <a:endParaRPr lang="es-AR" b="1" i="1" dirty="0">
                    <a:solidFill>
                      <a:srgbClr val="48494A"/>
                    </a:solidFill>
                    <a:latin typeface="Merriweather;900"/>
                  </a:endParaRPr>
                </a:p>
              </p:txBody>
            </p:sp>
          </p:grpSp>
          <p:sp>
            <p:nvSpPr>
              <p:cNvPr id="74" name="Rectángulo 73">
                <a:extLst>
                  <a:ext uri="{FF2B5EF4-FFF2-40B4-BE49-F238E27FC236}">
                    <a16:creationId xmlns:a16="http://schemas.microsoft.com/office/drawing/2014/main" id="{1B88CF45-C83C-4E8F-A663-1DF435F8CE98}"/>
                  </a:ext>
                </a:extLst>
              </p:cNvPr>
              <p:cNvSpPr/>
              <p:nvPr/>
            </p:nvSpPr>
            <p:spPr>
              <a:xfrm>
                <a:off x="5976874" y="1126840"/>
                <a:ext cx="252307" cy="6777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4A4B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CuadroTexto 34">
                    <a:extLst>
                      <a:ext uri="{FF2B5EF4-FFF2-40B4-BE49-F238E27FC236}">
                        <a16:creationId xmlns:a16="http://schemas.microsoft.com/office/drawing/2014/main" id="{E4EA47A3-3C81-4FDA-A279-4543A9D71594}"/>
                      </a:ext>
                    </a:extLst>
                  </p:cNvPr>
                  <p:cNvSpPr txBox="1"/>
                  <p:nvPr/>
                </p:nvSpPr>
                <p:spPr>
                  <a:xfrm>
                    <a:off x="2862079" y="1141206"/>
                    <a:ext cx="252307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sz="1050" b="0" i="1" smtClean="0">
                                  <a:solidFill>
                                    <a:srgbClr val="4A4B4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050" b="0" i="1" smtClean="0">
                                  <a:solidFill>
                                    <a:srgbClr val="4A4B4C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sz="1050" b="0" i="1" smtClean="0">
                                  <a:solidFill>
                                    <a:srgbClr val="4A4B4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s-AR" dirty="0"/>
                  </a:p>
                </p:txBody>
              </p:sp>
            </mc:Choice>
            <mc:Fallback xmlns="">
              <p:sp>
                <p:nvSpPr>
                  <p:cNvPr id="35" name="CuadroTexto 34">
                    <a:extLst>
                      <a:ext uri="{FF2B5EF4-FFF2-40B4-BE49-F238E27FC236}">
                        <a16:creationId xmlns:a16="http://schemas.microsoft.com/office/drawing/2014/main" id="{E4EA47A3-3C81-4FDA-A279-4543A9D715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2079" y="1141206"/>
                    <a:ext cx="252307" cy="2616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2439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CuadroTexto 75">
                    <a:extLst>
                      <a:ext uri="{FF2B5EF4-FFF2-40B4-BE49-F238E27FC236}">
                        <a16:creationId xmlns:a16="http://schemas.microsoft.com/office/drawing/2014/main" id="{285825E1-87D3-4058-B78A-00F43C7B5F2C}"/>
                      </a:ext>
                    </a:extLst>
                  </p:cNvPr>
                  <p:cNvSpPr txBox="1"/>
                  <p:nvPr/>
                </p:nvSpPr>
                <p:spPr>
                  <a:xfrm>
                    <a:off x="5962871" y="1137212"/>
                    <a:ext cx="252307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sz="1050" b="0" i="1" smtClean="0">
                                  <a:solidFill>
                                    <a:srgbClr val="4A4B4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050" b="0" i="1" smtClean="0">
                                  <a:solidFill>
                                    <a:srgbClr val="4A4B4C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sz="1050" b="0" i="1" smtClean="0">
                                  <a:solidFill>
                                    <a:srgbClr val="4A4B4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s-AR" dirty="0"/>
                  </a:p>
                </p:txBody>
              </p:sp>
            </mc:Choice>
            <mc:Fallback xmlns="">
              <p:sp>
                <p:nvSpPr>
                  <p:cNvPr id="76" name="CuadroTexto 75">
                    <a:extLst>
                      <a:ext uri="{FF2B5EF4-FFF2-40B4-BE49-F238E27FC236}">
                        <a16:creationId xmlns:a16="http://schemas.microsoft.com/office/drawing/2014/main" id="{285825E1-87D3-4058-B78A-00F43C7B5F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2871" y="1137212"/>
                    <a:ext cx="252307" cy="2616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4762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54CC5442-B848-45C6-AFD2-CAC105B945C2}"/>
                </a:ext>
              </a:extLst>
            </p:cNvPr>
            <p:cNvSpPr/>
            <p:nvPr/>
          </p:nvSpPr>
          <p:spPr>
            <a:xfrm>
              <a:off x="2883573" y="1289243"/>
              <a:ext cx="252307" cy="677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4A4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80" name="CuadroTexto 79">
            <a:extLst>
              <a:ext uri="{FF2B5EF4-FFF2-40B4-BE49-F238E27FC236}">
                <a16:creationId xmlns:a16="http://schemas.microsoft.com/office/drawing/2014/main" id="{240F5E8C-D9B0-48AB-B4BE-61D2200A9B46}"/>
              </a:ext>
            </a:extLst>
          </p:cNvPr>
          <p:cNvSpPr txBox="1"/>
          <p:nvPr/>
        </p:nvSpPr>
        <p:spPr>
          <a:xfrm>
            <a:off x="7866162" y="416481"/>
            <a:ext cx="7589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i="1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Ejemplo</a:t>
            </a:r>
            <a:endParaRPr lang="es-AR" i="1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9" grpId="0" build="p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p43"/>
          <p:cNvSpPr/>
          <p:nvPr/>
        </p:nvSpPr>
        <p:spPr>
          <a:xfrm>
            <a:off x="540524" y="342900"/>
            <a:ext cx="8061600" cy="44612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1" name="Google Shape;2411;p43"/>
          <p:cNvGrpSpPr/>
          <p:nvPr/>
        </p:nvGrpSpPr>
        <p:grpSpPr>
          <a:xfrm>
            <a:off x="308746" y="109578"/>
            <a:ext cx="877154" cy="459493"/>
            <a:chOff x="7055900" y="279450"/>
            <a:chExt cx="1820576" cy="953700"/>
          </a:xfrm>
        </p:grpSpPr>
        <p:sp>
          <p:nvSpPr>
            <p:cNvPr id="2412" name="Google Shape;2412;p43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3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3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3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3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CuadroTexto 79">
            <a:extLst>
              <a:ext uri="{FF2B5EF4-FFF2-40B4-BE49-F238E27FC236}">
                <a16:creationId xmlns:a16="http://schemas.microsoft.com/office/drawing/2014/main" id="{240F5E8C-D9B0-48AB-B4BE-61D2200A9B46}"/>
              </a:ext>
            </a:extLst>
          </p:cNvPr>
          <p:cNvSpPr txBox="1"/>
          <p:nvPr/>
        </p:nvSpPr>
        <p:spPr>
          <a:xfrm>
            <a:off x="7866162" y="416481"/>
            <a:ext cx="7589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i="1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Ejemplo</a:t>
            </a:r>
            <a:endParaRPr lang="es-AR" i="1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DC524DBF-04A7-43A7-82C1-96287C91DAF8}"/>
                  </a:ext>
                </a:extLst>
              </p:cNvPr>
              <p:cNvSpPr txBox="1"/>
              <p:nvPr/>
            </p:nvSpPr>
            <p:spPr>
              <a:xfrm>
                <a:off x="772157" y="2649353"/>
                <a:ext cx="7645422" cy="180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AR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Expresado en forma fasorial, las ecuaciones vistas anteriormente se escriben como:</a:t>
                </a:r>
              </a:p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AR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Spectral"/>
                              <a:cs typeface="Spectral"/>
                              <a:sym typeface="Spectr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Spectral"/>
                                  <a:cs typeface="Spectral"/>
                                  <a:sym typeface="Spectral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Spectral"/>
                                  <a:cs typeface="Spectral"/>
                                  <a:sym typeface="Spectral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Spectral"/>
                                  <a:cs typeface="Spectral"/>
                                  <a:sym typeface="Spectral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Spectral"/>
                              <a:cs typeface="Spectral"/>
                              <a:sym typeface="Spectral"/>
                            </a:rPr>
                            <m:t>+</m:t>
                          </m:r>
                          <m:r>
                            <a:rPr lang="es-AR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Spectral"/>
                              <a:cs typeface="Spectral"/>
                              <a:sym typeface="Spectral"/>
                            </a:rPr>
                            <m:t>𝑗</m:t>
                          </m:r>
                          <m:r>
                            <a:rPr lang="es-AR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pectral"/>
                              <a:sym typeface="Spectral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AR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pectral"/>
                                  <a:sym typeface="Spectral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pectral"/>
                                  <a:sym typeface="Spectral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pectral"/>
                                  <a:sym typeface="Spectra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pectral"/>
                          <a:sym typeface="Spectral"/>
                        </a:rPr>
                        <m:t> </m:t>
                      </m:r>
                      <m:sSub>
                        <m:sSubPr>
                          <m:ctrlPr>
                            <a:rPr lang="es-AR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Spectral"/>
                              <a:cs typeface="Spectral"/>
                              <a:sym typeface="Spectral"/>
                            </a:rPr>
                          </m:ctrlPr>
                        </m:sSubPr>
                        <m:e>
                          <m:r>
                            <a:rPr lang="es-AR" b="1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Spectral"/>
                              <a:cs typeface="Spectral"/>
                              <a:sym typeface="Spectral"/>
                            </a:rPr>
                            <m:t>𝐈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Spectral"/>
                              <a:cs typeface="Spectral"/>
                              <a:sym typeface="Spectral"/>
                            </a:rPr>
                            <m:t>1</m:t>
                          </m:r>
                        </m:sub>
                      </m:sSub>
                      <m:r>
                        <a:rPr lang="es-AR" b="1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Spectral"/>
                          <a:cs typeface="Spectral"/>
                          <a:sym typeface="Spectral"/>
                        </a:rPr>
                        <m:t>−</m:t>
                      </m:r>
                      <m:r>
                        <a:rPr lang="es-AR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Spectral"/>
                          <a:cs typeface="Spectral"/>
                          <a:sym typeface="Spectral"/>
                        </a:rPr>
                        <m:t>𝑗</m:t>
                      </m:r>
                      <m:r>
                        <a:rPr lang="es-AR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pectral"/>
                          <a:sym typeface="Spectral"/>
                        </a:rPr>
                        <m:t>𝜔</m:t>
                      </m:r>
                      <m:r>
                        <a:rPr lang="es-AR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pectral"/>
                          <a:sym typeface="Spectral"/>
                        </a:rPr>
                        <m:t>𝑀</m:t>
                      </m:r>
                      <m:r>
                        <a:rPr lang="es-AR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pectral"/>
                          <a:sym typeface="Spectral"/>
                        </a:rPr>
                        <m:t> </m:t>
                      </m:r>
                      <m:sSub>
                        <m:sSubPr>
                          <m:ctrlPr>
                            <a:rPr lang="es-AR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pectral"/>
                              <a:sym typeface="Spectral"/>
                            </a:rPr>
                          </m:ctrlPr>
                        </m:sSubPr>
                        <m:e>
                          <m:r>
                            <a:rPr lang="es-AR" b="1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pectral"/>
                              <a:sym typeface="Spectral"/>
                            </a:rPr>
                            <m:t>𝐈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pectral"/>
                              <a:sym typeface="Spectral"/>
                            </a:rPr>
                            <m:t>2</m:t>
                          </m:r>
                        </m:sub>
                      </m:sSub>
                      <m:r>
                        <a:rPr lang="es-AR" b="1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pectral"/>
                          <a:sym typeface="Spectral"/>
                        </a:rPr>
                        <m:t>=</m:t>
                      </m:r>
                      <m:sSub>
                        <m:sSubPr>
                          <m:ctrlPr>
                            <a:rPr lang="es-AR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pectral"/>
                              <a:sym typeface="Spectral"/>
                            </a:rPr>
                          </m:ctrlPr>
                        </m:sSubPr>
                        <m:e>
                          <m:r>
                            <a:rPr lang="es-AR" b="1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pectral"/>
                              <a:sym typeface="Spectral"/>
                            </a:rPr>
                            <m:t>𝐕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pectral"/>
                              <a:sym typeface="Spectral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AR" dirty="0">
                  <a:solidFill>
                    <a:schemeClr val="dk1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Spectral"/>
                          <a:cs typeface="Spectral"/>
                          <a:sym typeface="Spectral"/>
                        </a:rPr>
                        <m:t>−</m:t>
                      </m:r>
                      <m:r>
                        <a:rPr lang="es-A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Spectral"/>
                          <a:cs typeface="Spectral"/>
                          <a:sym typeface="Spectral"/>
                        </a:rPr>
                        <m:t>𝑗</m:t>
                      </m:r>
                      <m:r>
                        <a:rPr lang="es-A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pectral"/>
                          <a:sym typeface="Spectral"/>
                        </a:rPr>
                        <m:t>𝜔</m:t>
                      </m:r>
                      <m:r>
                        <a:rPr lang="es-A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pectral"/>
                          <a:sym typeface="Spectral"/>
                        </a:rPr>
                        <m:t>𝑀</m:t>
                      </m:r>
                      <m:r>
                        <a:rPr lang="es-AR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pectral"/>
                          <a:sym typeface="Spectral"/>
                        </a:rPr>
                        <m:t> </m:t>
                      </m:r>
                      <m:sSub>
                        <m:sSubPr>
                          <m:ctrlPr>
                            <a:rPr lang="es-AR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pectral"/>
                              <a:sym typeface="Spectral"/>
                            </a:rPr>
                          </m:ctrlPr>
                        </m:sSubPr>
                        <m:e>
                          <m:r>
                            <a:rPr lang="es-AR" b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pectral"/>
                              <a:sym typeface="Spectral"/>
                            </a:rPr>
                            <m:t>𝐈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pectral"/>
                              <a:sym typeface="Spectral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pectral"/>
                          <a:sym typeface="Spectral"/>
                        </a:rPr>
                        <m:t>+</m:t>
                      </m:r>
                      <m:d>
                        <m:dPr>
                          <m:ctrlPr>
                            <a:rPr lang="es-AR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Spectral"/>
                              <a:cs typeface="Spectral"/>
                              <a:sym typeface="Spectr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Spectral"/>
                                  <a:cs typeface="Spectral"/>
                                  <a:sym typeface="Spectral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Spectral"/>
                                  <a:cs typeface="Spectral"/>
                                  <a:sym typeface="Spectral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Spectral"/>
                                  <a:cs typeface="Spectral"/>
                                  <a:sym typeface="Spectral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Spectral"/>
                              <a:cs typeface="Spectral"/>
                              <a:sym typeface="Spectral"/>
                            </a:rPr>
                            <m:t>+</m:t>
                          </m:r>
                          <m:r>
                            <a:rPr lang="es-AR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Spectral"/>
                              <a:cs typeface="Spectral"/>
                              <a:sym typeface="Spectral"/>
                            </a:rPr>
                            <m:t>𝑗</m:t>
                          </m:r>
                          <m:r>
                            <a:rPr lang="es-AR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pectral"/>
                              <a:sym typeface="Spectral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AR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pectral"/>
                                  <a:sym typeface="Spectral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pectral"/>
                                  <a:sym typeface="Spectral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pectral"/>
                                  <a:sym typeface="Spectra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pectral"/>
                          <a:sym typeface="Spectral"/>
                        </a:rPr>
                        <m:t> </m:t>
                      </m:r>
                      <m:sSub>
                        <m:sSubPr>
                          <m:ctrlPr>
                            <a:rPr lang="es-AR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Spectral"/>
                              <a:cs typeface="Spectral"/>
                              <a:sym typeface="Spectral"/>
                            </a:rPr>
                          </m:ctrlPr>
                        </m:sSubPr>
                        <m:e>
                          <m:r>
                            <a:rPr lang="es-AR" b="1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Spectral"/>
                              <a:cs typeface="Spectral"/>
                              <a:sym typeface="Spectral"/>
                            </a:rPr>
                            <m:t>𝐈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Spectral"/>
                              <a:cs typeface="Spectral"/>
                              <a:sym typeface="Spectral"/>
                            </a:rPr>
                            <m:t>2</m:t>
                          </m:r>
                        </m:sub>
                      </m:sSub>
                      <m:r>
                        <a:rPr lang="es-AR" b="1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pectral"/>
                          <a:sym typeface="Spectral"/>
                        </a:rPr>
                        <m:t>=</m:t>
                      </m:r>
                      <m:sSub>
                        <m:sSubPr>
                          <m:ctrlPr>
                            <a:rPr lang="es-AR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pectral"/>
                              <a:sym typeface="Spectral"/>
                            </a:rPr>
                          </m:ctrlPr>
                        </m:sSubPr>
                        <m:e>
                          <m:r>
                            <a:rPr lang="es-AR" b="1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pectral"/>
                              <a:sym typeface="Spectral"/>
                            </a:rPr>
                            <m:t>𝐕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pectral"/>
                              <a:sym typeface="Spectra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AR" dirty="0">
                  <a:solidFill>
                    <a:schemeClr val="dk1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AR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sym typeface="Spectral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AR" b="1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sym typeface="Spectral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AR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Spectral"/>
                                        <a:cs typeface="Spectral"/>
                                        <a:sym typeface="Spectr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Spectral"/>
                                        <a:cs typeface="Spectral"/>
                                        <a:sym typeface="Spectral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Spectral"/>
                                        <a:cs typeface="Spectral"/>
                                        <a:sym typeface="Spectral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AR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+</m:t>
                                </m:r>
                                <m:r>
                                  <a:rPr lang="es-AR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𝑗</m:t>
                                </m:r>
                                <m:r>
                                  <a:rPr lang="es-AR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pectral"/>
                                    <a:sym typeface="Spectral"/>
                                  </a:rPr>
                                  <m:t>𝜔</m:t>
                                </m:r>
                                <m:sSub>
                                  <m:sSubPr>
                                    <m:ctrlPr>
                                      <a:rPr lang="es-AR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pectral"/>
                                        <a:sym typeface="Spectr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pectral"/>
                                        <a:sym typeface="Spectral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pectral"/>
                                        <a:sym typeface="Spectral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AR" b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−</m:t>
                                </m:r>
                                <m:r>
                                  <a:rPr lang="es-AR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𝑗</m:t>
                                </m:r>
                                <m:r>
                                  <a:rPr lang="es-AR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pectral"/>
                                    <a:sym typeface="Spectral"/>
                                  </a:rPr>
                                  <m:t>𝜔</m:t>
                                </m:r>
                                <m:r>
                                  <a:rPr lang="es-AR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pectral"/>
                                    <a:sym typeface="Spectral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s-AR" b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−</m:t>
                                </m:r>
                                <m:r>
                                  <a:rPr lang="es-AR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𝑗</m:t>
                                </m:r>
                                <m:r>
                                  <a:rPr lang="es-AR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pectral"/>
                                    <a:sym typeface="Spectral"/>
                                  </a:rPr>
                                  <m:t>𝜔</m:t>
                                </m:r>
                                <m:r>
                                  <a:rPr lang="es-AR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pectral"/>
                                    <a:sym typeface="Spectral"/>
                                  </a:rPr>
                                  <m:t>𝑀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AR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Spectral"/>
                                        <a:cs typeface="Spectral"/>
                                        <a:sym typeface="Spectr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Spectral"/>
                                        <a:cs typeface="Spectral"/>
                                        <a:sym typeface="Spectral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Spectral"/>
                                        <a:cs typeface="Spectral"/>
                                        <a:sym typeface="Spectral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AR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+</m:t>
                                </m:r>
                                <m:r>
                                  <a:rPr lang="es-AR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𝑗</m:t>
                                </m:r>
                                <m:r>
                                  <a:rPr lang="es-AR" i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pectral"/>
                                    <a:sym typeface="Spectral"/>
                                  </a:rPr>
                                  <m:t>𝜔</m:t>
                                </m:r>
                                <m:sSub>
                                  <m:sSubPr>
                                    <m:ctrlPr>
                                      <a:rPr lang="es-AR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pectral"/>
                                        <a:sym typeface="Spectr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pectral"/>
                                        <a:sym typeface="Spectral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pectral"/>
                                        <a:sym typeface="Spectral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AR" b="1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pectral"/>
                        </a:rPr>
                        <m:t>∙</m:t>
                      </m:r>
                      <m:d>
                        <m:dPr>
                          <m:ctrlPr>
                            <a:rPr lang="es-AR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pectral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AR" b="1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pectral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AR" b="1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pectral"/>
                                        <a:sym typeface="Spectr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pectral"/>
                                        <a:sym typeface="Spectral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pectral"/>
                                        <a:sym typeface="Spectral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AR" b="1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pectral"/>
                                        <a:sym typeface="Spectr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pectral"/>
                                        <a:sym typeface="Spectral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pectral"/>
                                        <a:sym typeface="Spectral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AR" b="1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pectral"/>
                        </a:rPr>
                        <m:t>=</m:t>
                      </m:r>
                      <m:d>
                        <m:dPr>
                          <m:ctrlPr>
                            <a:rPr lang="es-AR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pectral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AR" b="1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pectral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AR" b="1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pectral"/>
                                        <a:sym typeface="Spectr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1" i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pectral"/>
                                        <a:sym typeface="Spectral"/>
                                      </a:rPr>
                                      <m:t>𝐕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pectral"/>
                                        <a:sym typeface="Spectral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AR" b="1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pectral"/>
                                        <a:sym typeface="Spectr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1" i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pectral"/>
                                        <a:sym typeface="Spectral"/>
                                      </a:rPr>
                                      <m:t>𝐕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pectral"/>
                                        <a:sym typeface="Spectral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AR" dirty="0">
                  <a:solidFill>
                    <a:schemeClr val="dk1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AR" dirty="0">
                  <a:solidFill>
                    <a:schemeClr val="dk1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DC524DBF-04A7-43A7-82C1-96287C91D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57" y="2649353"/>
                <a:ext cx="7645422" cy="1801391"/>
              </a:xfrm>
              <a:prstGeom prst="rect">
                <a:avLst/>
              </a:prstGeom>
              <a:blipFill>
                <a:blip r:embed="rId3"/>
                <a:stretch>
                  <a:fillRect l="-239" t="-10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upo 37">
            <a:extLst>
              <a:ext uri="{FF2B5EF4-FFF2-40B4-BE49-F238E27FC236}">
                <a16:creationId xmlns:a16="http://schemas.microsoft.com/office/drawing/2014/main" id="{826EAC6F-18C1-4C6F-8DFD-0B628C820D21}"/>
              </a:ext>
            </a:extLst>
          </p:cNvPr>
          <p:cNvGrpSpPr/>
          <p:nvPr/>
        </p:nvGrpSpPr>
        <p:grpSpPr>
          <a:xfrm>
            <a:off x="2684350" y="764099"/>
            <a:ext cx="3771900" cy="1494112"/>
            <a:chOff x="2684350" y="1536151"/>
            <a:chExt cx="3771900" cy="1494112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D5E83489-5285-4766-A9FE-EBD597E6B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84350" y="1536151"/>
              <a:ext cx="3771900" cy="1494112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4361611E-3A63-4986-AB78-67A946B6B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904" t="40497" r="40460" b="47773"/>
            <a:stretch/>
          </p:blipFill>
          <p:spPr>
            <a:xfrm>
              <a:off x="4785836" y="2571750"/>
              <a:ext cx="137160" cy="175261"/>
            </a:xfrm>
            <a:prstGeom prst="rect">
              <a:avLst/>
            </a:prstGeom>
          </p:spPr>
        </p:pic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2F81E9A8-77B7-4F4A-BD0B-C3DABB74FD3D}"/>
                </a:ext>
              </a:extLst>
            </p:cNvPr>
            <p:cNvSpPr/>
            <p:nvPr/>
          </p:nvSpPr>
          <p:spPr>
            <a:xfrm>
              <a:off x="4802981" y="2226469"/>
              <a:ext cx="88107" cy="785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05A978E-FA10-4EAD-B4F2-654F3C54150A}"/>
              </a:ext>
            </a:extLst>
          </p:cNvPr>
          <p:cNvSpPr txBox="1"/>
          <p:nvPr/>
        </p:nvSpPr>
        <p:spPr>
          <a:xfrm>
            <a:off x="4648676" y="2134409"/>
            <a:ext cx="157480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i="1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Circuito simplificado</a:t>
            </a:r>
            <a:endParaRPr lang="es-AR" i="1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  <p:extLst>
      <p:ext uri="{BB962C8B-B14F-4D97-AF65-F5344CB8AC3E}">
        <p14:creationId xmlns:p14="http://schemas.microsoft.com/office/powerpoint/2010/main" val="403424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p37"/>
          <p:cNvSpPr txBox="1">
            <a:spLocks noGrp="1"/>
          </p:cNvSpPr>
          <p:nvPr>
            <p:ph type="title" idx="2"/>
          </p:nvPr>
        </p:nvSpPr>
        <p:spPr>
          <a:xfrm>
            <a:off x="2210650" y="1683075"/>
            <a:ext cx="4720200" cy="17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/>
              <a:t>Bobinas Acopladas y Conectadas en Serie</a:t>
            </a:r>
            <a:endParaRPr lang="es-AR" sz="4800" b="1" dirty="0"/>
          </a:p>
        </p:txBody>
      </p:sp>
      <p:sp>
        <p:nvSpPr>
          <p:cNvPr id="2196" name="Google Shape;2196;p37"/>
          <p:cNvSpPr/>
          <p:nvPr/>
        </p:nvSpPr>
        <p:spPr>
          <a:xfrm>
            <a:off x="6757396" y="3778965"/>
            <a:ext cx="338400" cy="3312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193;p37">
            <a:extLst>
              <a:ext uri="{FF2B5EF4-FFF2-40B4-BE49-F238E27FC236}">
                <a16:creationId xmlns:a16="http://schemas.microsoft.com/office/drawing/2014/main" id="{8A7F528B-2E90-46A5-AF26-0535FFC107D8}"/>
              </a:ext>
            </a:extLst>
          </p:cNvPr>
          <p:cNvSpPr/>
          <p:nvPr/>
        </p:nvSpPr>
        <p:spPr>
          <a:xfrm>
            <a:off x="2281770" y="534775"/>
            <a:ext cx="1907849" cy="11483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Merriweather;900"/>
              </a:rPr>
              <a:t>0</a:t>
            </a:r>
            <a:r>
              <a:rPr lang="es-AR" b="0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Merriweather;900"/>
              </a:rPr>
              <a:t>3</a:t>
            </a:r>
            <a:endParaRPr b="0" i="0" dirty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dk1"/>
              </a:solidFill>
              <a:latin typeface="Merriweather;900"/>
            </a:endParaRPr>
          </a:p>
        </p:txBody>
      </p:sp>
      <p:sp>
        <p:nvSpPr>
          <p:cNvPr id="38" name="Google Shape;2194;p37">
            <a:extLst>
              <a:ext uri="{FF2B5EF4-FFF2-40B4-BE49-F238E27FC236}">
                <a16:creationId xmlns:a16="http://schemas.microsoft.com/office/drawing/2014/main" id="{E9784B4F-8996-428D-949B-64C1B468D830}"/>
              </a:ext>
            </a:extLst>
          </p:cNvPr>
          <p:cNvSpPr/>
          <p:nvPr/>
        </p:nvSpPr>
        <p:spPr>
          <a:xfrm>
            <a:off x="2210650" y="534775"/>
            <a:ext cx="1907849" cy="11483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Merriweather;900"/>
              </a:rPr>
              <a:t>0</a:t>
            </a:r>
            <a:r>
              <a:rPr lang="es-AR" b="0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Merriweather;900"/>
              </a:rPr>
              <a:t>3</a:t>
            </a:r>
            <a:endParaRPr b="0" i="0" dirty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dk1"/>
              </a:solidFill>
              <a:latin typeface="Merriweather;900"/>
            </a:endParaRPr>
          </a:p>
        </p:txBody>
      </p:sp>
    </p:spTree>
    <p:extLst>
      <p:ext uri="{BB962C8B-B14F-4D97-AF65-F5344CB8AC3E}">
        <p14:creationId xmlns:p14="http://schemas.microsoft.com/office/powerpoint/2010/main" val="2555404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p43"/>
          <p:cNvSpPr/>
          <p:nvPr/>
        </p:nvSpPr>
        <p:spPr>
          <a:xfrm>
            <a:off x="540524" y="342900"/>
            <a:ext cx="8061600" cy="44612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09" name="Google Shape;2409;p43"/>
              <p:cNvSpPr txBox="1">
                <a:spLocks noGrp="1"/>
              </p:cNvSpPr>
              <p:nvPr>
                <p:ph type="subTitle" idx="4"/>
              </p:nvPr>
            </p:nvSpPr>
            <p:spPr>
              <a:xfrm>
                <a:off x="644154" y="1913324"/>
                <a:ext cx="7855692" cy="121606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/>
                <a:r>
                  <a:rPr lang="en" dirty="0"/>
                  <a:t>Si a los bornes del circuito se conectara una fuente de tensión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" dirty="0"/>
                  <a:t>, tendríamos en la malla la siguiente ecuación: </a:t>
                </a:r>
              </a:p>
              <a:p>
                <a:pPr marL="0" lvl="0" indent="0"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409" name="Google Shape;2409;p4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"/>
              </p:nvPr>
            </p:nvSpPr>
            <p:spPr>
              <a:xfrm>
                <a:off x="644154" y="1913324"/>
                <a:ext cx="7855692" cy="1216068"/>
              </a:xfrm>
              <a:prstGeom prst="rect">
                <a:avLst/>
              </a:prstGeom>
              <a:blipFill>
                <a:blip r:embed="rId3"/>
                <a:stretch>
                  <a:fillRect l="-2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11" name="Google Shape;2411;p43"/>
          <p:cNvGrpSpPr/>
          <p:nvPr/>
        </p:nvGrpSpPr>
        <p:grpSpPr>
          <a:xfrm>
            <a:off x="308746" y="109578"/>
            <a:ext cx="877154" cy="459493"/>
            <a:chOff x="7055900" y="279450"/>
            <a:chExt cx="1820576" cy="953700"/>
          </a:xfrm>
        </p:grpSpPr>
        <p:sp>
          <p:nvSpPr>
            <p:cNvPr id="2412" name="Google Shape;2412;p43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3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3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3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3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197ED39-C729-4196-BC4B-3F1D6894D64E}"/>
              </a:ext>
            </a:extLst>
          </p:cNvPr>
          <p:cNvGrpSpPr/>
          <p:nvPr/>
        </p:nvGrpSpPr>
        <p:grpSpPr>
          <a:xfrm>
            <a:off x="4708548" y="1005848"/>
            <a:ext cx="2860078" cy="963940"/>
            <a:chOff x="3390570" y="603350"/>
            <a:chExt cx="3198065" cy="107785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1D2DDE3-CF68-46A0-A895-97362C901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734"/>
            <a:stretch/>
          </p:blipFill>
          <p:spPr>
            <a:xfrm>
              <a:off x="4057578" y="603350"/>
              <a:ext cx="2531057" cy="1077852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1934F509-1B8B-46A7-9452-3BF292089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" r="24934" b="-1"/>
            <a:stretch/>
          </p:blipFill>
          <p:spPr>
            <a:xfrm>
              <a:off x="3390570" y="1263804"/>
              <a:ext cx="669670" cy="14990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07234F5-08E7-4D11-8C4D-C34651B865EE}"/>
              </a:ext>
            </a:extLst>
          </p:cNvPr>
          <p:cNvGrpSpPr/>
          <p:nvPr/>
        </p:nvGrpSpPr>
        <p:grpSpPr>
          <a:xfrm>
            <a:off x="1185900" y="1285456"/>
            <a:ext cx="2768305" cy="518635"/>
            <a:chOff x="559246" y="912712"/>
            <a:chExt cx="2768305" cy="518635"/>
          </a:xfrm>
        </p:grpSpPr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6ACB9045-BDAF-4DA0-A571-1D85A863A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9246" y="1281444"/>
              <a:ext cx="892104" cy="149903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4461DC2-D2AF-47B2-965F-F497DEBAE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813"/>
            <a:stretch/>
          </p:blipFill>
          <p:spPr>
            <a:xfrm rot="16200000">
              <a:off x="1581346" y="731659"/>
              <a:ext cx="444604" cy="806709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23A069E0-AF22-41DE-A99C-FAE943A7F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813"/>
            <a:stretch/>
          </p:blipFill>
          <p:spPr>
            <a:xfrm rot="5400000" flipH="1">
              <a:off x="2383359" y="731660"/>
              <a:ext cx="444604" cy="806709"/>
            </a:xfrm>
            <a:prstGeom prst="rect">
              <a:avLst/>
            </a:prstGeom>
          </p:spPr>
        </p:pic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13EBA0D7-98E8-4FD3-B252-6338C8C38866}"/>
                </a:ext>
              </a:extLst>
            </p:cNvPr>
            <p:cNvCxnSpPr/>
            <p:nvPr/>
          </p:nvCxnSpPr>
          <p:spPr>
            <a:xfrm>
              <a:off x="2016274" y="1356395"/>
              <a:ext cx="377827" cy="0"/>
            </a:xfrm>
            <a:prstGeom prst="line">
              <a:avLst/>
            </a:prstGeom>
            <a:ln w="6350">
              <a:solidFill>
                <a:srgbClr val="4D4D4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B48AA23B-526B-4772-A718-251A63192D56}"/>
                </a:ext>
              </a:extLst>
            </p:cNvPr>
            <p:cNvCxnSpPr/>
            <p:nvPr/>
          </p:nvCxnSpPr>
          <p:spPr>
            <a:xfrm>
              <a:off x="2949724" y="1356395"/>
              <a:ext cx="377827" cy="0"/>
            </a:xfrm>
            <a:prstGeom prst="line">
              <a:avLst/>
            </a:prstGeom>
            <a:ln w="6350">
              <a:solidFill>
                <a:srgbClr val="4D4D4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E50C6747-4C2E-4B29-91DD-FFC0CC7AD9C5}"/>
                  </a:ext>
                </a:extLst>
              </p:cNvPr>
              <p:cNvSpPr/>
              <p:nvPr/>
            </p:nvSpPr>
            <p:spPr>
              <a:xfrm>
                <a:off x="6655526" y="2374676"/>
                <a:ext cx="1435947" cy="62713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AR" sz="1000" dirty="0">
                    <a:solidFill>
                      <a:schemeClr val="bg1">
                        <a:lumMod val="10000"/>
                      </a:schemeClr>
                    </a:solidFill>
                    <a:latin typeface="Merriweather" panose="02060503050406030704" pitchFamily="18" charset="0"/>
                  </a:rPr>
                  <a:t>Notar que hay una única corriente </a:t>
                </a:r>
                <a14:m>
                  <m:oMath xmlns:m="http://schemas.openxmlformats.org/officeDocument/2006/math">
                    <m:r>
                      <a:rPr lang="es-AR" sz="10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s-AR" sz="10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1000" b="0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s-AR" sz="1000" dirty="0">
                  <a:solidFill>
                    <a:schemeClr val="bg1">
                      <a:lumMod val="10000"/>
                    </a:schemeClr>
                  </a:solidFill>
                  <a:latin typeface="Merriweather" panose="02060503050406030704" pitchFamily="18" charset="0"/>
                </a:endParaRP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E50C6747-4C2E-4B29-91DD-FFC0CC7AD9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526" y="2374676"/>
                <a:ext cx="1435947" cy="6271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2409;p43">
                <a:extLst>
                  <a:ext uri="{FF2B5EF4-FFF2-40B4-BE49-F238E27FC236}">
                    <a16:creationId xmlns:a16="http://schemas.microsoft.com/office/drawing/2014/main" id="{743DFDAC-53CD-4804-94E0-3E6616061A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907" y="2986801"/>
                <a:ext cx="7855692" cy="1769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9pPr>
              </a:lstStyle>
              <a:p>
                <a:pPr marL="0" indent="0" algn="l">
                  <a:lnSpc>
                    <a:spcPct val="150000"/>
                  </a:lnSpc>
                </a:pPr>
                <a:r>
                  <a:rPr lang="es-AR" dirty="0"/>
                  <a:t>Aplicando la </a:t>
                </a:r>
                <a:r>
                  <a:rPr lang="es-AR" i="1" dirty="0"/>
                  <a:t>Regla de los puntos</a:t>
                </a:r>
                <a:r>
                  <a:rPr lang="es-AR" dirty="0"/>
                  <a:t>, se llega a la siguiente ecuación FASORIAL</a:t>
                </a:r>
              </a:p>
              <a:p>
                <a:pPr marL="0" indent="0"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s-A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s-AR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AR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A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A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A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A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s-AR" b="1" dirty="0"/>
              </a:p>
              <a:p>
                <a:pPr marL="0" indent="0"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s-AR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dirty="0"/>
              </a:p>
              <a:p>
                <a:pPr marL="0" indent="0" algn="l">
                  <a:lnSpc>
                    <a:spcPct val="150000"/>
                  </a:lnSpc>
                </a:pPr>
                <a:r>
                  <a:rPr lang="es-AR" dirty="0"/>
                  <a:t>Nótese que las dos bobinas acopladas conectadas en serie pueden ser reemplazadas por una única bobina de valor </a:t>
                </a:r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AR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AR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0" name="Google Shape;2409;p43">
                <a:extLst>
                  <a:ext uri="{FF2B5EF4-FFF2-40B4-BE49-F238E27FC236}">
                    <a16:creationId xmlns:a16="http://schemas.microsoft.com/office/drawing/2014/main" id="{743DFDAC-53CD-4804-94E0-3E6616061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07" y="2986801"/>
                <a:ext cx="7855692" cy="1769844"/>
              </a:xfrm>
              <a:prstGeom prst="rect">
                <a:avLst/>
              </a:prstGeom>
              <a:blipFill>
                <a:blip r:embed="rId8"/>
                <a:stretch>
                  <a:fillRect l="-233" r="-311" b="-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Google Shape;2409;p43">
            <a:extLst>
              <a:ext uri="{FF2B5EF4-FFF2-40B4-BE49-F238E27FC236}">
                <a16:creationId xmlns:a16="http://schemas.microsoft.com/office/drawing/2014/main" id="{57BEC9B1-3680-42DA-BFE0-A80C00A09729}"/>
              </a:ext>
            </a:extLst>
          </p:cNvPr>
          <p:cNvSpPr txBox="1">
            <a:spLocks/>
          </p:cNvSpPr>
          <p:nvPr/>
        </p:nvSpPr>
        <p:spPr>
          <a:xfrm>
            <a:off x="644154" y="614751"/>
            <a:ext cx="7855692" cy="62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pPr marL="0" indent="0" algn="l"/>
            <a:r>
              <a:rPr lang="en" dirty="0"/>
              <a:t>S</a:t>
            </a:r>
            <a:r>
              <a:rPr lang="es-AR" dirty="0"/>
              <a:t>e tienen dos bobinas conectadas en serie, su disposición es tal que se marcan los puntos a la izquierda de la primer bobina y a la derecha de la segunda</a:t>
            </a:r>
            <a:r>
              <a:rPr lang="en" dirty="0"/>
              <a:t>: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46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9" grpId="0" build="p"/>
      <p:bldP spid="4" grpId="0" animBg="1"/>
      <p:bldP spid="20" grpId="0" build="p"/>
      <p:bldP spid="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p43"/>
          <p:cNvSpPr/>
          <p:nvPr/>
        </p:nvSpPr>
        <p:spPr>
          <a:xfrm>
            <a:off x="540524" y="342900"/>
            <a:ext cx="8061600" cy="44612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598356-CFD7-48DB-9D86-6C2C1463772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75003" y="339325"/>
            <a:ext cx="7571089" cy="412541"/>
          </a:xfrm>
        </p:spPr>
        <p:txBody>
          <a:bodyPr/>
          <a:lstStyle/>
          <a:p>
            <a:pPr algn="l"/>
            <a:r>
              <a:rPr lang="es-AR" b="1" i="1" dirty="0"/>
              <a:t>Escribir las ecuaciones de malla en función del tiempo para el circuito siguiente: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ítulo 2">
                <a:extLst>
                  <a:ext uri="{FF2B5EF4-FFF2-40B4-BE49-F238E27FC236}">
                    <a16:creationId xmlns:a16="http://schemas.microsoft.com/office/drawing/2014/main" id="{34F66EA3-C195-5B47-FB90-2639591E44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9272" y="2280595"/>
                <a:ext cx="7571089" cy="25200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9pPr>
              </a:lstStyle>
              <a:p>
                <a:pPr algn="l"/>
                <a:r>
                  <a:rPr lang="es-AR" dirty="0"/>
                  <a:t>Para las corrientes de malla seleccionadas, tenemos: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m:rPr>
                                  <m:nor/>
                                </m:rPr>
                                <a:rPr lang="es-AR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dirty="0"/>
              </a:p>
              <a:p>
                <a:pPr algn="l"/>
                <a:r>
                  <a:rPr lang="es-AR" dirty="0"/>
                  <a:t>Notar que de acuerdo a la regla de los puntos, los términos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𝑀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s-AR" dirty="0"/>
                  <a:t> son positivos.</a:t>
                </a:r>
              </a:p>
              <a:p>
                <a:pPr algn="l"/>
                <a:r>
                  <a:rPr lang="es-AR" dirty="0"/>
                  <a:t>En términos de FASORES, nos quedarían las siguientes ecuaciones: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m:rPr>
                                  <m:nor/>
                                </m:rPr>
                                <a:rPr lang="es-AR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3" name="Subtítulo 2">
                <a:extLst>
                  <a:ext uri="{FF2B5EF4-FFF2-40B4-BE49-F238E27FC236}">
                    <a16:creationId xmlns:a16="http://schemas.microsoft.com/office/drawing/2014/main" id="{34F66EA3-C195-5B47-FB90-2639591E4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72" y="2280595"/>
                <a:ext cx="7571089" cy="2520005"/>
              </a:xfrm>
              <a:prstGeom prst="rect">
                <a:avLst/>
              </a:prstGeom>
              <a:blipFill>
                <a:blip r:embed="rId3"/>
                <a:stretch>
                  <a:fillRect b="-519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upo 43">
            <a:extLst>
              <a:ext uri="{FF2B5EF4-FFF2-40B4-BE49-F238E27FC236}">
                <a16:creationId xmlns:a16="http://schemas.microsoft.com/office/drawing/2014/main" id="{E247E5DD-CC48-5980-28B6-BA2BD2043C09}"/>
              </a:ext>
            </a:extLst>
          </p:cNvPr>
          <p:cNvGrpSpPr/>
          <p:nvPr/>
        </p:nvGrpSpPr>
        <p:grpSpPr>
          <a:xfrm>
            <a:off x="4225740" y="982307"/>
            <a:ext cx="2542114" cy="1749406"/>
            <a:chOff x="4260548" y="965404"/>
            <a:chExt cx="2542114" cy="1749406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2F65E129-E391-BE12-01CA-077A46CCBD53}"/>
                </a:ext>
              </a:extLst>
            </p:cNvPr>
            <p:cNvGrpSpPr/>
            <p:nvPr/>
          </p:nvGrpSpPr>
          <p:grpSpPr>
            <a:xfrm>
              <a:off x="4260548" y="965404"/>
              <a:ext cx="2542114" cy="1749406"/>
              <a:chOff x="4055828" y="1088236"/>
              <a:chExt cx="2542114" cy="17494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uadroTexto 33">
                    <a:extLst>
                      <a:ext uri="{FF2B5EF4-FFF2-40B4-BE49-F238E27FC236}">
                        <a16:creationId xmlns:a16="http://schemas.microsoft.com/office/drawing/2014/main" id="{1248A527-B0DA-41E5-B63E-ECE65F466259}"/>
                      </a:ext>
                    </a:extLst>
                  </p:cNvPr>
                  <p:cNvSpPr txBox="1"/>
                  <p:nvPr/>
                </p:nvSpPr>
                <p:spPr>
                  <a:xfrm>
                    <a:off x="4055828" y="1566465"/>
                    <a:ext cx="248699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AR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Spectral"/>
                              <a:cs typeface="Spectral"/>
                              <a:sym typeface="Spectral"/>
                            </a:rPr>
                            <m:t>𝑣</m:t>
                          </m:r>
                        </m:oMath>
                      </m:oMathPara>
                    </a14:m>
                    <a:endParaRPr lang="es-AR" dirty="0">
                      <a:solidFill>
                        <a:schemeClr val="dk1"/>
                      </a:solidFill>
                      <a:latin typeface="Spectral"/>
                      <a:ea typeface="Spectral"/>
                      <a:cs typeface="Spectral"/>
                      <a:sym typeface="Spectral"/>
                    </a:endParaRPr>
                  </a:p>
                </p:txBody>
              </p:sp>
            </mc:Choice>
            <mc:Fallback xmlns="">
              <p:sp>
                <p:nvSpPr>
                  <p:cNvPr id="34" name="CuadroTexto 33">
                    <a:extLst>
                      <a:ext uri="{FF2B5EF4-FFF2-40B4-BE49-F238E27FC236}">
                        <a16:creationId xmlns:a16="http://schemas.microsoft.com/office/drawing/2014/main" id="{1248A527-B0DA-41E5-B63E-ECE65F4662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5828" y="1566465"/>
                    <a:ext cx="248699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" name="Grupo 3">
                <a:extLst>
                  <a:ext uri="{FF2B5EF4-FFF2-40B4-BE49-F238E27FC236}">
                    <a16:creationId xmlns:a16="http://schemas.microsoft.com/office/drawing/2014/main" id="{0759980C-4383-8546-A794-763E35301722}"/>
                  </a:ext>
                </a:extLst>
              </p:cNvPr>
              <p:cNvGrpSpPr/>
              <p:nvPr/>
            </p:nvGrpSpPr>
            <p:grpSpPr>
              <a:xfrm>
                <a:off x="4304979" y="1088236"/>
                <a:ext cx="2292963" cy="1749406"/>
                <a:chOff x="4304979" y="1088236"/>
                <a:chExt cx="2292963" cy="1749406"/>
              </a:xfrm>
            </p:grpSpPr>
            <p:pic>
              <p:nvPicPr>
                <p:cNvPr id="10" name="Imagen 9">
                  <a:extLst>
                    <a:ext uri="{FF2B5EF4-FFF2-40B4-BE49-F238E27FC236}">
                      <a16:creationId xmlns:a16="http://schemas.microsoft.com/office/drawing/2014/main" id="{AF1AE435-F20C-43E7-AF7C-8D73CAA12F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304979" y="1088236"/>
                  <a:ext cx="2182613" cy="1260738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CuadroTexto 28">
                      <a:extLst>
                        <a:ext uri="{FF2B5EF4-FFF2-40B4-BE49-F238E27FC236}">
                          <a16:creationId xmlns:a16="http://schemas.microsoft.com/office/drawing/2014/main" id="{1F2E6E8C-AB05-4223-BA65-305966A483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20611" y="1675593"/>
                      <a:ext cx="27746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AR" sz="12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  <m:t>𝑀</m:t>
                            </m:r>
                          </m:oMath>
                        </m:oMathPara>
                      </a14:m>
                      <a:endParaRPr lang="es-AR" dirty="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CuadroTexto 28">
                      <a:extLst>
                        <a:ext uri="{FF2B5EF4-FFF2-40B4-BE49-F238E27FC236}">
                          <a16:creationId xmlns:a16="http://schemas.microsoft.com/office/drawing/2014/main" id="{1F2E6E8C-AB05-4223-BA65-305966A4837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20611" y="1675593"/>
                      <a:ext cx="277465" cy="276999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CuadroTexto 29">
                      <a:extLst>
                        <a:ext uri="{FF2B5EF4-FFF2-40B4-BE49-F238E27FC236}">
                          <a16:creationId xmlns:a16="http://schemas.microsoft.com/office/drawing/2014/main" id="{8750507F-173B-42A0-AAA1-3260A9113D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49242" y="1818377"/>
                      <a:ext cx="24869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</m:ctrlPr>
                              </m:sSubPr>
                              <m:e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s-AR" dirty="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CuadroTexto 29">
                      <a:extLst>
                        <a:ext uri="{FF2B5EF4-FFF2-40B4-BE49-F238E27FC236}">
                          <a16:creationId xmlns:a16="http://schemas.microsoft.com/office/drawing/2014/main" id="{8750507F-173B-42A0-AAA1-3260A9113DA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49242" y="1818377"/>
                      <a:ext cx="248699" cy="276999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r="-73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CuadroTexto 30">
                      <a:extLst>
                        <a:ext uri="{FF2B5EF4-FFF2-40B4-BE49-F238E27FC236}">
                          <a16:creationId xmlns:a16="http://schemas.microsoft.com/office/drawing/2014/main" id="{02199BC8-DF7F-42D7-BB07-95B16DA9AF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17416" y="1818377"/>
                      <a:ext cx="248699" cy="2797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</m:ctrlPr>
                              </m:sSubPr>
                              <m:e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s-AR" dirty="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CuadroTexto 30">
                      <a:extLst>
                        <a:ext uri="{FF2B5EF4-FFF2-40B4-BE49-F238E27FC236}">
                          <a16:creationId xmlns:a16="http://schemas.microsoft.com/office/drawing/2014/main" id="{02199BC8-DF7F-42D7-BB07-95B16DA9AF3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17416" y="1818377"/>
                      <a:ext cx="248699" cy="279769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r="-7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CuadroTexto 31">
                      <a:extLst>
                        <a:ext uri="{FF2B5EF4-FFF2-40B4-BE49-F238E27FC236}">
                          <a16:creationId xmlns:a16="http://schemas.microsoft.com/office/drawing/2014/main" id="{E217D5D4-B437-4BA9-A7D9-0FC570C0ED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08785" y="1316173"/>
                      <a:ext cx="248699" cy="2797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</m:ctrlPr>
                              </m:sSubPr>
                              <m:e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s-AR" dirty="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CuadroTexto 31">
                      <a:extLst>
                        <a:ext uri="{FF2B5EF4-FFF2-40B4-BE49-F238E27FC236}">
                          <a16:creationId xmlns:a16="http://schemas.microsoft.com/office/drawing/2014/main" id="{E217D5D4-B437-4BA9-A7D9-0FC570C0EDC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08785" y="1316173"/>
                      <a:ext cx="248699" cy="279769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r="-121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" name="Rectángulo 1">
                  <a:extLst>
                    <a:ext uri="{FF2B5EF4-FFF2-40B4-BE49-F238E27FC236}">
                      <a16:creationId xmlns:a16="http://schemas.microsoft.com/office/drawing/2014/main" id="{495F275C-A9D2-8BE4-28E0-3C7993341E34}"/>
                    </a:ext>
                  </a:extLst>
                </p:cNvPr>
                <p:cNvSpPr/>
                <p:nvPr/>
              </p:nvSpPr>
              <p:spPr>
                <a:xfrm>
                  <a:off x="5240809" y="1735367"/>
                  <a:ext cx="514084" cy="542864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CuadroTexto 32">
                      <a:extLst>
                        <a:ext uri="{FF2B5EF4-FFF2-40B4-BE49-F238E27FC236}">
                          <a16:creationId xmlns:a16="http://schemas.microsoft.com/office/drawing/2014/main" id="{D11188CF-81E3-464C-A835-DA6E05B764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49243" y="1335197"/>
                      <a:ext cx="248699" cy="2797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</m:ctrlPr>
                              </m:sSubPr>
                              <m:e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s-AR" dirty="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CuadroTexto 32">
                      <a:extLst>
                        <a:ext uri="{FF2B5EF4-FFF2-40B4-BE49-F238E27FC236}">
                          <a16:creationId xmlns:a16="http://schemas.microsoft.com/office/drawing/2014/main" id="{D11188CF-81E3-464C-A835-DA6E05B764B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49243" y="1335197"/>
                      <a:ext cx="248699" cy="279769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r="-1463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Arco 11">
                  <a:extLst>
                    <a:ext uri="{FF2B5EF4-FFF2-40B4-BE49-F238E27FC236}">
                      <a16:creationId xmlns:a16="http://schemas.microsoft.com/office/drawing/2014/main" id="{043A9F76-DD4B-4B5F-B11B-3F8CF03DFCE4}"/>
                    </a:ext>
                  </a:extLst>
                </p:cNvPr>
                <p:cNvSpPr/>
                <p:nvPr/>
              </p:nvSpPr>
              <p:spPr>
                <a:xfrm rot="18912845">
                  <a:off x="5416386" y="1905883"/>
                  <a:ext cx="912082" cy="931759"/>
                </a:xfrm>
                <a:prstGeom prst="arc">
                  <a:avLst/>
                </a:prstGeom>
                <a:ln>
                  <a:headEnd type="triangl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pic>
              <p:nvPicPr>
                <p:cNvPr id="27" name="Imagen 26">
                  <a:extLst>
                    <a:ext uri="{FF2B5EF4-FFF2-40B4-BE49-F238E27FC236}">
                      <a16:creationId xmlns:a16="http://schemas.microsoft.com/office/drawing/2014/main" id="{6EDAB072-94FC-44EA-B2AA-AD293C802B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87281" t="52819" r="-154" b="4617"/>
                <a:stretch/>
              </p:blipFill>
              <p:spPr>
                <a:xfrm>
                  <a:off x="5235216" y="1735367"/>
                  <a:ext cx="280986" cy="536629"/>
                </a:xfrm>
                <a:prstGeom prst="rect">
                  <a:avLst/>
                </a:prstGeom>
              </p:spPr>
            </p:pic>
          </p:grpSp>
        </p:grp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B16838B8-CDB1-2299-CEC0-A315D81783B4}"/>
                </a:ext>
              </a:extLst>
            </p:cNvPr>
            <p:cNvSpPr/>
            <p:nvPr/>
          </p:nvSpPr>
          <p:spPr>
            <a:xfrm>
              <a:off x="5438775" y="1744394"/>
              <a:ext cx="45719" cy="45719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139EEC4-B7C1-96D6-8D11-6B348CF3683A}"/>
                </a:ext>
              </a:extLst>
            </p:cNvPr>
            <p:cNvSpPr/>
            <p:nvPr/>
          </p:nvSpPr>
          <p:spPr>
            <a:xfrm>
              <a:off x="6387502" y="1744394"/>
              <a:ext cx="45719" cy="45719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4D39127A-4995-9BE4-AC1A-CB6488BE17FC}"/>
                </a:ext>
              </a:extLst>
            </p:cNvPr>
            <p:cNvCxnSpPr/>
            <p:nvPr/>
          </p:nvCxnSpPr>
          <p:spPr>
            <a:xfrm flipV="1">
              <a:off x="4710113" y="1075243"/>
              <a:ext cx="0" cy="19828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2E1AC92F-F557-5F14-DF9E-7481C33A332C}"/>
                </a:ext>
              </a:extLst>
            </p:cNvPr>
            <p:cNvCxnSpPr>
              <a:cxnSpLocks/>
            </p:cNvCxnSpPr>
            <p:nvPr/>
          </p:nvCxnSpPr>
          <p:spPr>
            <a:xfrm>
              <a:off x="4714876" y="1075243"/>
              <a:ext cx="76961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9EAE3A7D-08CA-CC52-1602-2786D35E8328}"/>
                </a:ext>
              </a:extLst>
            </p:cNvPr>
            <p:cNvCxnSpPr>
              <a:cxnSpLocks/>
            </p:cNvCxnSpPr>
            <p:nvPr/>
          </p:nvCxnSpPr>
          <p:spPr>
            <a:xfrm>
              <a:off x="5481154" y="1072480"/>
              <a:ext cx="0" cy="27976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51E25CF2-568E-205A-843F-271C0BCE5CA6}"/>
                </a:ext>
              </a:extLst>
            </p:cNvPr>
            <p:cNvCxnSpPr/>
            <p:nvPr/>
          </p:nvCxnSpPr>
          <p:spPr>
            <a:xfrm flipV="1">
              <a:off x="4619625" y="1042008"/>
              <a:ext cx="0" cy="23151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818CF7B3-2334-1D72-05FF-E7F804E005FC}"/>
                </a:ext>
              </a:extLst>
            </p:cNvPr>
            <p:cNvCxnSpPr>
              <a:cxnSpLocks/>
            </p:cNvCxnSpPr>
            <p:nvPr/>
          </p:nvCxnSpPr>
          <p:spPr>
            <a:xfrm>
              <a:off x="4610100" y="1042008"/>
              <a:ext cx="1823121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29AEB0FB-E774-C8BC-0316-CBDF7BBAAC03}"/>
                </a:ext>
              </a:extLst>
            </p:cNvPr>
            <p:cNvCxnSpPr/>
            <p:nvPr/>
          </p:nvCxnSpPr>
          <p:spPr>
            <a:xfrm>
              <a:off x="6430840" y="1043908"/>
              <a:ext cx="0" cy="279769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uadroTexto 40">
                  <a:extLst>
                    <a:ext uri="{FF2B5EF4-FFF2-40B4-BE49-F238E27FC236}">
                      <a16:creationId xmlns:a16="http://schemas.microsoft.com/office/drawing/2014/main" id="{23D3569B-2009-BF9B-6797-FBA520804476}"/>
                    </a:ext>
                  </a:extLst>
                </p:cNvPr>
                <p:cNvSpPr txBox="1"/>
                <p:nvPr/>
              </p:nvSpPr>
              <p:spPr>
                <a:xfrm>
                  <a:off x="4846050" y="1101223"/>
                  <a:ext cx="248699" cy="2797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sz="1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</m:ctrlPr>
                          </m:sSubPr>
                          <m:e>
                            <m:r>
                              <a:rPr lang="es-ES" sz="1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  <m:t>𝑖</m:t>
                            </m:r>
                          </m:e>
                          <m:sub>
                            <m:r>
                              <a:rPr lang="es-AR" sz="1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AR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endParaRPr>
                </a:p>
              </p:txBody>
            </p:sp>
          </mc:Choice>
          <mc:Fallback xmlns="">
            <p:sp>
              <p:nvSpPr>
                <p:cNvPr id="41" name="CuadroTexto 40">
                  <a:extLst>
                    <a:ext uri="{FF2B5EF4-FFF2-40B4-BE49-F238E27FC236}">
                      <a16:creationId xmlns:a16="http://schemas.microsoft.com/office/drawing/2014/main" id="{23D3569B-2009-BF9B-6797-FBA5208044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050" y="1101223"/>
                  <a:ext cx="248699" cy="27976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uadroTexto 41">
                  <a:extLst>
                    <a:ext uri="{FF2B5EF4-FFF2-40B4-BE49-F238E27FC236}">
                      <a16:creationId xmlns:a16="http://schemas.microsoft.com/office/drawing/2014/main" id="{05344C95-5A86-B42C-9D15-34D13AC244C5}"/>
                    </a:ext>
                  </a:extLst>
                </p:cNvPr>
                <p:cNvSpPr txBox="1"/>
                <p:nvPr/>
              </p:nvSpPr>
              <p:spPr>
                <a:xfrm>
                  <a:off x="6059947" y="1072480"/>
                  <a:ext cx="248699" cy="2797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sz="12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</m:ctrlPr>
                          </m:sSubPr>
                          <m:e>
                            <m:r>
                              <a:rPr lang="es-ES" sz="1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  <m:t>𝑖</m:t>
                            </m:r>
                          </m:e>
                          <m:sub>
                            <m:r>
                              <a:rPr lang="es-ES" sz="1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AR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endParaRPr>
                </a:p>
              </p:txBody>
            </p:sp>
          </mc:Choice>
          <mc:Fallback xmlns="">
            <p:sp>
              <p:nvSpPr>
                <p:cNvPr id="42" name="CuadroTexto 41">
                  <a:extLst>
                    <a:ext uri="{FF2B5EF4-FFF2-40B4-BE49-F238E27FC236}">
                      <a16:creationId xmlns:a16="http://schemas.microsoft.com/office/drawing/2014/main" id="{05344C95-5A86-B42C-9D15-34D13AC244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9947" y="1072480"/>
                  <a:ext cx="248699" cy="27976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2E90119-0FD6-46EA-9469-7549617130F3}"/>
              </a:ext>
            </a:extLst>
          </p:cNvPr>
          <p:cNvSpPr txBox="1"/>
          <p:nvPr/>
        </p:nvSpPr>
        <p:spPr>
          <a:xfrm>
            <a:off x="7755128" y="416481"/>
            <a:ext cx="869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i="1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Ejemplo 1</a:t>
            </a:r>
            <a:endParaRPr lang="es-AR" i="1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0F191386-56DC-46BA-AF18-5B0418F5C072}"/>
              </a:ext>
            </a:extLst>
          </p:cNvPr>
          <p:cNvGrpSpPr/>
          <p:nvPr/>
        </p:nvGrpSpPr>
        <p:grpSpPr>
          <a:xfrm>
            <a:off x="1826210" y="920677"/>
            <a:ext cx="2306756" cy="1305465"/>
            <a:chOff x="1826210" y="920677"/>
            <a:chExt cx="2306756" cy="13054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794E2DFA-BE58-4822-9100-239D7A2AB72C}"/>
                    </a:ext>
                  </a:extLst>
                </p:cNvPr>
                <p:cNvSpPr txBox="1"/>
                <p:nvPr/>
              </p:nvSpPr>
              <p:spPr>
                <a:xfrm>
                  <a:off x="3210292" y="1499492"/>
                  <a:ext cx="277465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12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Spectral"/>
                            <a:cs typeface="Spectral"/>
                            <a:sym typeface="Spectral"/>
                          </a:rPr>
                          <m:t>𝑀</m:t>
                        </m:r>
                      </m:oMath>
                    </m:oMathPara>
                  </a14:m>
                  <a:endParaRPr lang="es-AR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endParaRPr>
                </a:p>
              </p:txBody>
            </p:sp>
          </mc:Choice>
          <mc:Fallback xmlns=""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794E2DFA-BE58-4822-9100-239D7A2AB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292" y="1499492"/>
                  <a:ext cx="277465" cy="27699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adroTexto 16">
                  <a:extLst>
                    <a:ext uri="{FF2B5EF4-FFF2-40B4-BE49-F238E27FC236}">
                      <a16:creationId xmlns:a16="http://schemas.microsoft.com/office/drawing/2014/main" id="{CFEAFDA9-0C82-4945-9021-DC3BB8F57B8F}"/>
                    </a:ext>
                  </a:extLst>
                </p:cNvPr>
                <p:cNvSpPr txBox="1"/>
                <p:nvPr/>
              </p:nvSpPr>
              <p:spPr>
                <a:xfrm>
                  <a:off x="3677534" y="1499491"/>
                  <a:ext cx="24869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sz="12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</m:ctrlPr>
                          </m:sSubPr>
                          <m:e>
                            <m:r>
                              <a:rPr lang="es-AR" sz="12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  <m:t>𝐿</m:t>
                            </m:r>
                          </m:e>
                          <m:sub>
                            <m:r>
                              <a:rPr lang="es-AR" sz="12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AR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endParaRPr>
                </a:p>
              </p:txBody>
            </p:sp>
          </mc:Choice>
          <mc:Fallback xmlns="">
            <p:sp>
              <p:nvSpPr>
                <p:cNvPr id="17" name="CuadroTexto 16">
                  <a:extLst>
                    <a:ext uri="{FF2B5EF4-FFF2-40B4-BE49-F238E27FC236}">
                      <a16:creationId xmlns:a16="http://schemas.microsoft.com/office/drawing/2014/main" id="{CFEAFDA9-0C82-4945-9021-DC3BB8F57B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7534" y="1499491"/>
                  <a:ext cx="248699" cy="276999"/>
                </a:xfrm>
                <a:prstGeom prst="rect">
                  <a:avLst/>
                </a:prstGeom>
                <a:blipFill>
                  <a:blip r:embed="rId23"/>
                  <a:stretch>
                    <a:fillRect r="-7317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>
                  <a:extLst>
                    <a:ext uri="{FF2B5EF4-FFF2-40B4-BE49-F238E27FC236}">
                      <a16:creationId xmlns:a16="http://schemas.microsoft.com/office/drawing/2014/main" id="{6F6B3C94-BF20-4C6B-A26F-866E8CA458E5}"/>
                    </a:ext>
                  </a:extLst>
                </p:cNvPr>
                <p:cNvSpPr txBox="1"/>
                <p:nvPr/>
              </p:nvSpPr>
              <p:spPr>
                <a:xfrm>
                  <a:off x="2747168" y="1514224"/>
                  <a:ext cx="248699" cy="2797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sz="12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</m:ctrlPr>
                          </m:sSubPr>
                          <m:e>
                            <m:r>
                              <a:rPr lang="es-AR" sz="12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  <m:t>𝐿</m:t>
                            </m:r>
                          </m:e>
                          <m:sub>
                            <m:r>
                              <a:rPr lang="es-AR" sz="12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AR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endParaRPr>
                </a:p>
              </p:txBody>
            </p:sp>
          </mc:Choice>
          <mc:Fallback xmlns="">
            <p:sp>
              <p:nvSpPr>
                <p:cNvPr id="19" name="CuadroTexto 18">
                  <a:extLst>
                    <a:ext uri="{FF2B5EF4-FFF2-40B4-BE49-F238E27FC236}">
                      <a16:creationId xmlns:a16="http://schemas.microsoft.com/office/drawing/2014/main" id="{6F6B3C94-BF20-4C6B-A26F-866E8CA458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7168" y="1514224"/>
                  <a:ext cx="248699" cy="279769"/>
                </a:xfrm>
                <a:prstGeom prst="rect">
                  <a:avLst/>
                </a:prstGeom>
                <a:blipFill>
                  <a:blip r:embed="rId24"/>
                  <a:stretch>
                    <a:fillRect r="-7500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1046BAF2-5CD6-4E08-AF4E-F3097A1E9BA3}"/>
                    </a:ext>
                  </a:extLst>
                </p:cNvPr>
                <p:cNvSpPr txBox="1"/>
                <p:nvPr/>
              </p:nvSpPr>
              <p:spPr>
                <a:xfrm>
                  <a:off x="2533280" y="1079335"/>
                  <a:ext cx="248699" cy="2797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sz="12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</m:ctrlPr>
                          </m:sSubPr>
                          <m:e>
                            <m:r>
                              <a:rPr lang="es-AR" sz="12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  <m:t>𝑅</m:t>
                            </m:r>
                          </m:e>
                          <m:sub>
                            <m:r>
                              <a:rPr lang="es-AR" sz="12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AR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endParaRPr>
                </a:p>
              </p:txBody>
            </p:sp>
          </mc:Choice>
          <mc:Fallback xmlns=""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1046BAF2-5CD6-4E08-AF4E-F3097A1E9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280" y="1079335"/>
                  <a:ext cx="248699" cy="279769"/>
                </a:xfrm>
                <a:prstGeom prst="rect">
                  <a:avLst/>
                </a:prstGeom>
                <a:blipFill>
                  <a:blip r:embed="rId25"/>
                  <a:stretch>
                    <a:fillRect r="-15000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uadroTexto 20">
                  <a:extLst>
                    <a:ext uri="{FF2B5EF4-FFF2-40B4-BE49-F238E27FC236}">
                      <a16:creationId xmlns:a16="http://schemas.microsoft.com/office/drawing/2014/main" id="{EBFD81FA-BDFB-4247-801D-883AAC459B0A}"/>
                    </a:ext>
                  </a:extLst>
                </p:cNvPr>
                <p:cNvSpPr txBox="1"/>
                <p:nvPr/>
              </p:nvSpPr>
              <p:spPr>
                <a:xfrm>
                  <a:off x="3884267" y="1085683"/>
                  <a:ext cx="248699" cy="2797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sz="12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</m:ctrlPr>
                          </m:sSubPr>
                          <m:e>
                            <m:r>
                              <a:rPr lang="es-AR" sz="12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  <m:t>𝑅</m:t>
                            </m:r>
                          </m:e>
                          <m:sub>
                            <m:r>
                              <a:rPr lang="es-AR" sz="12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AR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endParaRPr>
                </a:p>
              </p:txBody>
            </p:sp>
          </mc:Choice>
          <mc:Fallback xmlns="">
            <p:sp>
              <p:nvSpPr>
                <p:cNvPr id="21" name="CuadroTexto 20">
                  <a:extLst>
                    <a:ext uri="{FF2B5EF4-FFF2-40B4-BE49-F238E27FC236}">
                      <a16:creationId xmlns:a16="http://schemas.microsoft.com/office/drawing/2014/main" id="{EBFD81FA-BDFB-4247-801D-883AAC459B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4267" y="1085683"/>
                  <a:ext cx="248699" cy="279769"/>
                </a:xfrm>
                <a:prstGeom prst="rect">
                  <a:avLst/>
                </a:prstGeom>
                <a:blipFill>
                  <a:blip r:embed="rId26"/>
                  <a:stretch>
                    <a:fillRect r="-14634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uadroTexto 21">
                  <a:extLst>
                    <a:ext uri="{FF2B5EF4-FFF2-40B4-BE49-F238E27FC236}">
                      <a16:creationId xmlns:a16="http://schemas.microsoft.com/office/drawing/2014/main" id="{35CC2D08-6082-450F-9073-7057D640EB59}"/>
                    </a:ext>
                  </a:extLst>
                </p:cNvPr>
                <p:cNvSpPr txBox="1"/>
                <p:nvPr/>
              </p:nvSpPr>
              <p:spPr>
                <a:xfrm>
                  <a:off x="1826210" y="1443633"/>
                  <a:ext cx="248699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Spectral"/>
                            <a:cs typeface="Spectral"/>
                            <a:sym typeface="Spectral"/>
                          </a:rPr>
                          <m:t>𝑣</m:t>
                        </m:r>
                      </m:oMath>
                    </m:oMathPara>
                  </a14:m>
                  <a:endParaRPr lang="es-AR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endParaRPr>
                </a:p>
              </p:txBody>
            </p:sp>
          </mc:Choice>
          <mc:Fallback xmlns="">
            <p:sp>
              <p:nvSpPr>
                <p:cNvPr id="22" name="CuadroTexto 21">
                  <a:extLst>
                    <a:ext uri="{FF2B5EF4-FFF2-40B4-BE49-F238E27FC236}">
                      <a16:creationId xmlns:a16="http://schemas.microsoft.com/office/drawing/2014/main" id="{35CC2D08-6082-450F-9073-7057D640EB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6210" y="1443633"/>
                  <a:ext cx="248699" cy="307777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C9ABF58B-B5C0-4EB9-BB28-E56A812EA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77706" y="920677"/>
              <a:ext cx="1881296" cy="1305465"/>
            </a:xfrm>
            <a:prstGeom prst="rect">
              <a:avLst/>
            </a:prstGeom>
          </p:spPr>
        </p:pic>
      </p:grpSp>
      <p:grpSp>
        <p:nvGrpSpPr>
          <p:cNvPr id="46" name="Google Shape;2411;p43">
            <a:extLst>
              <a:ext uri="{FF2B5EF4-FFF2-40B4-BE49-F238E27FC236}">
                <a16:creationId xmlns:a16="http://schemas.microsoft.com/office/drawing/2014/main" id="{799C4D19-6ADD-43C4-B0D5-600A44113739}"/>
              </a:ext>
            </a:extLst>
          </p:cNvPr>
          <p:cNvGrpSpPr/>
          <p:nvPr/>
        </p:nvGrpSpPr>
        <p:grpSpPr>
          <a:xfrm rot="5400000">
            <a:off x="8173071" y="949662"/>
            <a:ext cx="877154" cy="459493"/>
            <a:chOff x="7055900" y="279450"/>
            <a:chExt cx="1820576" cy="953700"/>
          </a:xfrm>
        </p:grpSpPr>
        <p:sp>
          <p:nvSpPr>
            <p:cNvPr id="47" name="Google Shape;2412;p43">
              <a:extLst>
                <a:ext uri="{FF2B5EF4-FFF2-40B4-BE49-F238E27FC236}">
                  <a16:creationId xmlns:a16="http://schemas.microsoft.com/office/drawing/2014/main" id="{49C7F613-B76A-46D4-84FF-989AD884DB92}"/>
                </a:ext>
              </a:extLst>
            </p:cNvPr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13;p43">
              <a:extLst>
                <a:ext uri="{FF2B5EF4-FFF2-40B4-BE49-F238E27FC236}">
                  <a16:creationId xmlns:a16="http://schemas.microsoft.com/office/drawing/2014/main" id="{64E7F52A-E1A6-4236-9FAE-D12C2434ECC2}"/>
                </a:ext>
              </a:extLst>
            </p:cNvPr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14;p43">
              <a:extLst>
                <a:ext uri="{FF2B5EF4-FFF2-40B4-BE49-F238E27FC236}">
                  <a16:creationId xmlns:a16="http://schemas.microsoft.com/office/drawing/2014/main" id="{51358550-5471-4576-9409-ACDC940A7F8E}"/>
                </a:ext>
              </a:extLst>
            </p:cNvPr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15;p43">
              <a:extLst>
                <a:ext uri="{FF2B5EF4-FFF2-40B4-BE49-F238E27FC236}">
                  <a16:creationId xmlns:a16="http://schemas.microsoft.com/office/drawing/2014/main" id="{215C41CD-AEF0-45DC-828A-81D1D8FE0749}"/>
                </a:ext>
              </a:extLst>
            </p:cNvPr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16;p43">
              <a:extLst>
                <a:ext uri="{FF2B5EF4-FFF2-40B4-BE49-F238E27FC236}">
                  <a16:creationId xmlns:a16="http://schemas.microsoft.com/office/drawing/2014/main" id="{AB43849E-38A3-4A8F-81AF-D613BF7E3EF1}"/>
                </a:ext>
              </a:extLst>
            </p:cNvPr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340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p43"/>
          <p:cNvSpPr/>
          <p:nvPr/>
        </p:nvSpPr>
        <p:spPr>
          <a:xfrm>
            <a:off x="540524" y="342900"/>
            <a:ext cx="8061600" cy="44612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ítulo 2">
                <a:extLst>
                  <a:ext uri="{FF2B5EF4-FFF2-40B4-BE49-F238E27FC236}">
                    <a16:creationId xmlns:a16="http://schemas.microsoft.com/office/drawing/2014/main" id="{34F66EA3-C195-5B47-FB90-2639591E44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525" y="1537192"/>
                <a:ext cx="8084548" cy="31898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9pPr>
              </a:lstStyle>
              <a:p>
                <a:pPr indent="0" algn="l"/>
                <a:r>
                  <a:rPr lang="es-AR" dirty="0"/>
                  <a:t>Para la malla 1: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s-AR" dirty="0"/>
              </a:p>
              <a:p>
                <a:pPr algn="l"/>
                <a:endParaRPr lang="es-ES" dirty="0"/>
              </a:p>
              <a:p>
                <a:pPr indent="0" algn="l"/>
                <a:r>
                  <a:rPr lang="es-ES" dirty="0"/>
                  <a:t>Para la malla 2, notar que la circulación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dirty="0"/>
                  <a:t>produce flujos que se oponen, por lo que los términos con </a:t>
                </a:r>
                <a:r>
                  <a:rPr lang="es-AR" i="1" dirty="0"/>
                  <a:t>M</a:t>
                </a:r>
                <a:r>
                  <a:rPr lang="es-AR" dirty="0"/>
                  <a:t> serán ahora NEGATIVOS, por lo tanto:</a:t>
                </a:r>
              </a:p>
              <a:p>
                <a:pPr indent="0" algn="l"/>
                <a:endParaRPr lang="es-AR" dirty="0"/>
              </a:p>
              <a:p>
                <a:pPr indent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AR" b="0" i="1" dirty="0">
                  <a:latin typeface="Cambria Math" panose="02040503050406030204" pitchFamily="18" charset="0"/>
                </a:endParaRPr>
              </a:p>
              <a:p>
                <a:pPr indent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+−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3" name="Subtítulo 2">
                <a:extLst>
                  <a:ext uri="{FF2B5EF4-FFF2-40B4-BE49-F238E27FC236}">
                    <a16:creationId xmlns:a16="http://schemas.microsoft.com/office/drawing/2014/main" id="{34F66EA3-C195-5B47-FB90-2639591E4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25" y="1537192"/>
                <a:ext cx="8084548" cy="31898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upo 41">
            <a:extLst>
              <a:ext uri="{FF2B5EF4-FFF2-40B4-BE49-F238E27FC236}">
                <a16:creationId xmlns:a16="http://schemas.microsoft.com/office/drawing/2014/main" id="{45AA585C-BA72-F468-6580-1FE14CE92340}"/>
              </a:ext>
            </a:extLst>
          </p:cNvPr>
          <p:cNvGrpSpPr/>
          <p:nvPr/>
        </p:nvGrpSpPr>
        <p:grpSpPr>
          <a:xfrm>
            <a:off x="5206654" y="489074"/>
            <a:ext cx="2542114" cy="1749406"/>
            <a:chOff x="4260548" y="965404"/>
            <a:chExt cx="2542114" cy="1749406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2F65E129-E391-BE12-01CA-077A46CCBD53}"/>
                </a:ext>
              </a:extLst>
            </p:cNvPr>
            <p:cNvGrpSpPr/>
            <p:nvPr/>
          </p:nvGrpSpPr>
          <p:grpSpPr>
            <a:xfrm>
              <a:off x="4260548" y="965404"/>
              <a:ext cx="2542114" cy="1749406"/>
              <a:chOff x="4055828" y="1088236"/>
              <a:chExt cx="2542114" cy="17494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uadroTexto 33">
                    <a:extLst>
                      <a:ext uri="{FF2B5EF4-FFF2-40B4-BE49-F238E27FC236}">
                        <a16:creationId xmlns:a16="http://schemas.microsoft.com/office/drawing/2014/main" id="{1248A527-B0DA-41E5-B63E-ECE65F466259}"/>
                      </a:ext>
                    </a:extLst>
                  </p:cNvPr>
                  <p:cNvSpPr txBox="1"/>
                  <p:nvPr/>
                </p:nvSpPr>
                <p:spPr>
                  <a:xfrm>
                    <a:off x="4055828" y="1566465"/>
                    <a:ext cx="248699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AR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Spectral"/>
                              <a:cs typeface="Spectral"/>
                              <a:sym typeface="Spectral"/>
                            </a:rPr>
                            <m:t>𝑣</m:t>
                          </m:r>
                        </m:oMath>
                      </m:oMathPara>
                    </a14:m>
                    <a:endParaRPr lang="es-AR" dirty="0">
                      <a:solidFill>
                        <a:schemeClr val="dk1"/>
                      </a:solidFill>
                      <a:latin typeface="Spectral"/>
                      <a:ea typeface="Spectral"/>
                      <a:cs typeface="Spectral"/>
                      <a:sym typeface="Spectral"/>
                    </a:endParaRPr>
                  </a:p>
                </p:txBody>
              </p:sp>
            </mc:Choice>
            <mc:Fallback xmlns="">
              <p:sp>
                <p:nvSpPr>
                  <p:cNvPr id="34" name="CuadroTexto 33">
                    <a:extLst>
                      <a:ext uri="{FF2B5EF4-FFF2-40B4-BE49-F238E27FC236}">
                        <a16:creationId xmlns:a16="http://schemas.microsoft.com/office/drawing/2014/main" id="{1248A527-B0DA-41E5-B63E-ECE65F4662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5828" y="1566465"/>
                    <a:ext cx="248699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" name="Grupo 3">
                <a:extLst>
                  <a:ext uri="{FF2B5EF4-FFF2-40B4-BE49-F238E27FC236}">
                    <a16:creationId xmlns:a16="http://schemas.microsoft.com/office/drawing/2014/main" id="{0759980C-4383-8546-A794-763E35301722}"/>
                  </a:ext>
                </a:extLst>
              </p:cNvPr>
              <p:cNvGrpSpPr/>
              <p:nvPr/>
            </p:nvGrpSpPr>
            <p:grpSpPr>
              <a:xfrm>
                <a:off x="4304979" y="1088236"/>
                <a:ext cx="2292963" cy="1749406"/>
                <a:chOff x="4304979" y="1088236"/>
                <a:chExt cx="2292963" cy="1749406"/>
              </a:xfrm>
            </p:grpSpPr>
            <p:pic>
              <p:nvPicPr>
                <p:cNvPr id="10" name="Imagen 9">
                  <a:extLst>
                    <a:ext uri="{FF2B5EF4-FFF2-40B4-BE49-F238E27FC236}">
                      <a16:creationId xmlns:a16="http://schemas.microsoft.com/office/drawing/2014/main" id="{AF1AE435-F20C-43E7-AF7C-8D73CAA12F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304979" y="1088236"/>
                  <a:ext cx="2182613" cy="1260738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CuadroTexto 28">
                      <a:extLst>
                        <a:ext uri="{FF2B5EF4-FFF2-40B4-BE49-F238E27FC236}">
                          <a16:creationId xmlns:a16="http://schemas.microsoft.com/office/drawing/2014/main" id="{1F2E6E8C-AB05-4223-BA65-305966A483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20611" y="1675593"/>
                      <a:ext cx="27746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AR" sz="12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  <m:t>𝑀</m:t>
                            </m:r>
                          </m:oMath>
                        </m:oMathPara>
                      </a14:m>
                      <a:endParaRPr lang="es-AR" dirty="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CuadroTexto 28">
                      <a:extLst>
                        <a:ext uri="{FF2B5EF4-FFF2-40B4-BE49-F238E27FC236}">
                          <a16:creationId xmlns:a16="http://schemas.microsoft.com/office/drawing/2014/main" id="{1F2E6E8C-AB05-4223-BA65-305966A4837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20611" y="1675593"/>
                      <a:ext cx="277465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CuadroTexto 29">
                      <a:extLst>
                        <a:ext uri="{FF2B5EF4-FFF2-40B4-BE49-F238E27FC236}">
                          <a16:creationId xmlns:a16="http://schemas.microsoft.com/office/drawing/2014/main" id="{8750507F-173B-42A0-AAA1-3260A9113D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49242" y="1818377"/>
                      <a:ext cx="24869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</m:ctrlPr>
                              </m:sSubPr>
                              <m:e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s-AR" dirty="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CuadroTexto 29">
                      <a:extLst>
                        <a:ext uri="{FF2B5EF4-FFF2-40B4-BE49-F238E27FC236}">
                          <a16:creationId xmlns:a16="http://schemas.microsoft.com/office/drawing/2014/main" id="{8750507F-173B-42A0-AAA1-3260A9113DA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49242" y="1818377"/>
                      <a:ext cx="248699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r="-73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CuadroTexto 30">
                      <a:extLst>
                        <a:ext uri="{FF2B5EF4-FFF2-40B4-BE49-F238E27FC236}">
                          <a16:creationId xmlns:a16="http://schemas.microsoft.com/office/drawing/2014/main" id="{02199BC8-DF7F-42D7-BB07-95B16DA9AF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17416" y="1818377"/>
                      <a:ext cx="248699" cy="2797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</m:ctrlPr>
                              </m:sSubPr>
                              <m:e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s-AR" dirty="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CuadroTexto 30">
                      <a:extLst>
                        <a:ext uri="{FF2B5EF4-FFF2-40B4-BE49-F238E27FC236}">
                          <a16:creationId xmlns:a16="http://schemas.microsoft.com/office/drawing/2014/main" id="{02199BC8-DF7F-42D7-BB07-95B16DA9AF3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17416" y="1818377"/>
                      <a:ext cx="248699" cy="27976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r="-7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CuadroTexto 31">
                      <a:extLst>
                        <a:ext uri="{FF2B5EF4-FFF2-40B4-BE49-F238E27FC236}">
                          <a16:creationId xmlns:a16="http://schemas.microsoft.com/office/drawing/2014/main" id="{E217D5D4-B437-4BA9-A7D9-0FC570C0ED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08785" y="1316173"/>
                      <a:ext cx="248699" cy="2797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</m:ctrlPr>
                              </m:sSubPr>
                              <m:e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s-AR" dirty="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CuadroTexto 31">
                      <a:extLst>
                        <a:ext uri="{FF2B5EF4-FFF2-40B4-BE49-F238E27FC236}">
                          <a16:creationId xmlns:a16="http://schemas.microsoft.com/office/drawing/2014/main" id="{E217D5D4-B437-4BA9-A7D9-0FC570C0EDC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08785" y="1316173"/>
                      <a:ext cx="248699" cy="27976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121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" name="Rectángulo 1">
                  <a:extLst>
                    <a:ext uri="{FF2B5EF4-FFF2-40B4-BE49-F238E27FC236}">
                      <a16:creationId xmlns:a16="http://schemas.microsoft.com/office/drawing/2014/main" id="{495F275C-A9D2-8BE4-28E0-3C7993341E34}"/>
                    </a:ext>
                  </a:extLst>
                </p:cNvPr>
                <p:cNvSpPr/>
                <p:nvPr/>
              </p:nvSpPr>
              <p:spPr>
                <a:xfrm>
                  <a:off x="5240809" y="1735367"/>
                  <a:ext cx="514084" cy="542864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CuadroTexto 32">
                      <a:extLst>
                        <a:ext uri="{FF2B5EF4-FFF2-40B4-BE49-F238E27FC236}">
                          <a16:creationId xmlns:a16="http://schemas.microsoft.com/office/drawing/2014/main" id="{D11188CF-81E3-464C-A835-DA6E05B764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49243" y="1335197"/>
                      <a:ext cx="248699" cy="2797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</m:ctrlPr>
                              </m:sSubPr>
                              <m:e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s-AR" dirty="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CuadroTexto 32">
                      <a:extLst>
                        <a:ext uri="{FF2B5EF4-FFF2-40B4-BE49-F238E27FC236}">
                          <a16:creationId xmlns:a16="http://schemas.microsoft.com/office/drawing/2014/main" id="{D11188CF-81E3-464C-A835-DA6E05B764B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49243" y="1335197"/>
                      <a:ext cx="248699" cy="27976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r="-1463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Arco 11">
                  <a:extLst>
                    <a:ext uri="{FF2B5EF4-FFF2-40B4-BE49-F238E27FC236}">
                      <a16:creationId xmlns:a16="http://schemas.microsoft.com/office/drawing/2014/main" id="{043A9F76-DD4B-4B5F-B11B-3F8CF03DFCE4}"/>
                    </a:ext>
                  </a:extLst>
                </p:cNvPr>
                <p:cNvSpPr/>
                <p:nvPr/>
              </p:nvSpPr>
              <p:spPr>
                <a:xfrm rot="18912845">
                  <a:off x="5416386" y="1905883"/>
                  <a:ext cx="912082" cy="931759"/>
                </a:xfrm>
                <a:prstGeom prst="arc">
                  <a:avLst/>
                </a:prstGeom>
                <a:ln>
                  <a:headEnd type="triangl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pic>
              <p:nvPicPr>
                <p:cNvPr id="27" name="Imagen 26">
                  <a:extLst>
                    <a:ext uri="{FF2B5EF4-FFF2-40B4-BE49-F238E27FC236}">
                      <a16:creationId xmlns:a16="http://schemas.microsoft.com/office/drawing/2014/main" id="{6EDAB072-94FC-44EA-B2AA-AD293C802B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87281" t="52819" r="-154" b="4617"/>
                <a:stretch/>
              </p:blipFill>
              <p:spPr>
                <a:xfrm>
                  <a:off x="5235216" y="1735367"/>
                  <a:ext cx="280986" cy="536629"/>
                </a:xfrm>
                <a:prstGeom prst="rect">
                  <a:avLst/>
                </a:prstGeom>
              </p:spPr>
            </p:pic>
          </p:grpSp>
        </p:grp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B16838B8-CDB1-2299-CEC0-A315D81783B4}"/>
                </a:ext>
              </a:extLst>
            </p:cNvPr>
            <p:cNvSpPr/>
            <p:nvPr/>
          </p:nvSpPr>
          <p:spPr>
            <a:xfrm>
              <a:off x="5438775" y="1744394"/>
              <a:ext cx="45719" cy="45719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139EEC4-B7C1-96D6-8D11-6B348CF3683A}"/>
                </a:ext>
              </a:extLst>
            </p:cNvPr>
            <p:cNvSpPr/>
            <p:nvPr/>
          </p:nvSpPr>
          <p:spPr>
            <a:xfrm>
              <a:off x="6387502" y="1744394"/>
              <a:ext cx="45719" cy="45719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7A34AE42-1E34-22CC-4557-F6ECADE93F06}"/>
                </a:ext>
              </a:extLst>
            </p:cNvPr>
            <p:cNvCxnSpPr/>
            <p:nvPr/>
          </p:nvCxnSpPr>
          <p:spPr>
            <a:xfrm>
              <a:off x="5213505" y="1123950"/>
              <a:ext cx="0" cy="26767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7FE2E666-F982-6243-E307-8E5BAB4BAD84}"/>
                </a:ext>
              </a:extLst>
            </p:cNvPr>
            <p:cNvCxnSpPr/>
            <p:nvPr/>
          </p:nvCxnSpPr>
          <p:spPr>
            <a:xfrm>
              <a:off x="6381307" y="1123950"/>
              <a:ext cx="0" cy="267672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A155E5A6-8B2D-EBAB-D6E4-6C2EFBED599C}"/>
                </a:ext>
              </a:extLst>
            </p:cNvPr>
            <p:cNvCxnSpPr/>
            <p:nvPr/>
          </p:nvCxnSpPr>
          <p:spPr>
            <a:xfrm flipH="1">
              <a:off x="4883150" y="1123950"/>
              <a:ext cx="33035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E799B054-57DC-BF62-8E25-FEC7C58B905E}"/>
                </a:ext>
              </a:extLst>
            </p:cNvPr>
            <p:cNvCxnSpPr/>
            <p:nvPr/>
          </p:nvCxnSpPr>
          <p:spPr>
            <a:xfrm>
              <a:off x="4883150" y="1123950"/>
              <a:ext cx="0" cy="22829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30E69F03-4B92-F6F9-DCE0-8A712684AFEA}"/>
                </a:ext>
              </a:extLst>
            </p:cNvPr>
            <p:cNvCxnSpPr/>
            <p:nvPr/>
          </p:nvCxnSpPr>
          <p:spPr>
            <a:xfrm flipH="1">
              <a:off x="5829300" y="1123950"/>
              <a:ext cx="552007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F58FD4E0-4DEB-A489-03E2-6052CE2FC9C2}"/>
                </a:ext>
              </a:extLst>
            </p:cNvPr>
            <p:cNvCxnSpPr/>
            <p:nvPr/>
          </p:nvCxnSpPr>
          <p:spPr>
            <a:xfrm>
              <a:off x="5829300" y="1123950"/>
              <a:ext cx="0" cy="22829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uadroTexto 39">
                  <a:extLst>
                    <a:ext uri="{FF2B5EF4-FFF2-40B4-BE49-F238E27FC236}">
                      <a16:creationId xmlns:a16="http://schemas.microsoft.com/office/drawing/2014/main" id="{4FE0B7A5-A950-0862-D440-C9172DC2896A}"/>
                    </a:ext>
                  </a:extLst>
                </p:cNvPr>
                <p:cNvSpPr txBox="1"/>
                <p:nvPr/>
              </p:nvSpPr>
              <p:spPr>
                <a:xfrm>
                  <a:off x="4895764" y="1096036"/>
                  <a:ext cx="248699" cy="2797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sz="1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</m:ctrlPr>
                          </m:sSubPr>
                          <m:e>
                            <m:r>
                              <a:rPr lang="es-ES" sz="1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  <m:t>𝑖</m:t>
                            </m:r>
                          </m:e>
                          <m:sub>
                            <m:r>
                              <a:rPr lang="es-AR" sz="1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AR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endParaRPr>
                </a:p>
              </p:txBody>
            </p:sp>
          </mc:Choice>
          <mc:Fallback xmlns="">
            <p:sp>
              <p:nvSpPr>
                <p:cNvPr id="40" name="CuadroTexto 39">
                  <a:extLst>
                    <a:ext uri="{FF2B5EF4-FFF2-40B4-BE49-F238E27FC236}">
                      <a16:creationId xmlns:a16="http://schemas.microsoft.com/office/drawing/2014/main" id="{4FE0B7A5-A950-0862-D440-C9172DC289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5764" y="1096036"/>
                  <a:ext cx="248699" cy="27976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uadroTexto 40">
                  <a:extLst>
                    <a:ext uri="{FF2B5EF4-FFF2-40B4-BE49-F238E27FC236}">
                      <a16:creationId xmlns:a16="http://schemas.microsoft.com/office/drawing/2014/main" id="{CEE724C1-3F76-6AB9-CCAB-F3A6988D8E40}"/>
                    </a:ext>
                  </a:extLst>
                </p:cNvPr>
                <p:cNvSpPr txBox="1"/>
                <p:nvPr/>
              </p:nvSpPr>
              <p:spPr>
                <a:xfrm>
                  <a:off x="5974624" y="1106814"/>
                  <a:ext cx="248699" cy="2797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sz="12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</m:ctrlPr>
                          </m:sSubPr>
                          <m:e>
                            <m:r>
                              <a:rPr lang="es-ES" sz="1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  <m:t>𝑖</m:t>
                            </m:r>
                          </m:e>
                          <m:sub>
                            <m:r>
                              <a:rPr lang="es-ES" sz="1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AR" dirty="0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endParaRPr>
                </a:p>
              </p:txBody>
            </p:sp>
          </mc:Choice>
          <mc:Fallback xmlns="">
            <p:sp>
              <p:nvSpPr>
                <p:cNvPr id="41" name="CuadroTexto 40">
                  <a:extLst>
                    <a:ext uri="{FF2B5EF4-FFF2-40B4-BE49-F238E27FC236}">
                      <a16:creationId xmlns:a16="http://schemas.microsoft.com/office/drawing/2014/main" id="{CEE724C1-3F76-6AB9-CCAB-F3A6988D8E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4624" y="1106814"/>
                  <a:ext cx="248699" cy="27976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Subtítulo 2">
            <a:extLst>
              <a:ext uri="{FF2B5EF4-FFF2-40B4-BE49-F238E27FC236}">
                <a16:creationId xmlns:a16="http://schemas.microsoft.com/office/drawing/2014/main" id="{BB57DDCE-55B0-D81A-1C9A-DEB7A65AC04B}"/>
              </a:ext>
            </a:extLst>
          </p:cNvPr>
          <p:cNvSpPr txBox="1">
            <a:spLocks/>
          </p:cNvSpPr>
          <p:nvPr/>
        </p:nvSpPr>
        <p:spPr>
          <a:xfrm>
            <a:off x="537258" y="691040"/>
            <a:ext cx="4889654" cy="75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pPr indent="0" algn="l"/>
            <a:r>
              <a:rPr lang="es-AR" dirty="0"/>
              <a:t>Las ecuaciones vistas pueden ser muy DIFERENTES si se usan otros sentidos de corriente.</a:t>
            </a:r>
          </a:p>
        </p:txBody>
      </p:sp>
      <p:sp>
        <p:nvSpPr>
          <p:cNvPr id="44" name="Abrir llave 43">
            <a:extLst>
              <a:ext uri="{FF2B5EF4-FFF2-40B4-BE49-F238E27FC236}">
                <a16:creationId xmlns:a16="http://schemas.microsoft.com/office/drawing/2014/main" id="{5140BC5F-09AC-09E8-F7A3-09211B5A8AA8}"/>
              </a:ext>
            </a:extLst>
          </p:cNvPr>
          <p:cNvSpPr/>
          <p:nvPr/>
        </p:nvSpPr>
        <p:spPr>
          <a:xfrm rot="16200000">
            <a:off x="3680186" y="3588870"/>
            <a:ext cx="156723" cy="933408"/>
          </a:xfrm>
          <a:prstGeom prst="leftBrace">
            <a:avLst>
              <a:gd name="adj1" fmla="val 90225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Subtítulo 2">
            <a:extLst>
              <a:ext uri="{FF2B5EF4-FFF2-40B4-BE49-F238E27FC236}">
                <a16:creationId xmlns:a16="http://schemas.microsoft.com/office/drawing/2014/main" id="{21A24A84-1A87-3F13-16C0-3E8F242606C7}"/>
              </a:ext>
            </a:extLst>
          </p:cNvPr>
          <p:cNvSpPr txBox="1">
            <a:spLocks/>
          </p:cNvSpPr>
          <p:nvPr/>
        </p:nvSpPr>
        <p:spPr>
          <a:xfrm>
            <a:off x="1686875" y="4147455"/>
            <a:ext cx="3938896" cy="50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None/>
              <a:defRPr sz="1400" b="0" i="0" u="none" strike="noStrike" cap="none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pPr indent="0" algn="l"/>
            <a:r>
              <a:rPr lang="es-AR" dirty="0"/>
              <a:t>2 autoinductancias conectadas en serie acopladas por una inductancia mutua.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554D7AD-FE40-4C37-BC70-E23CCB5286BD}"/>
              </a:ext>
            </a:extLst>
          </p:cNvPr>
          <p:cNvSpPr txBox="1"/>
          <p:nvPr/>
        </p:nvSpPr>
        <p:spPr>
          <a:xfrm>
            <a:off x="7755128" y="416481"/>
            <a:ext cx="869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i="1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Ejemplo 1</a:t>
            </a:r>
            <a:endParaRPr lang="es-AR" i="1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  <p:extLst>
      <p:ext uri="{BB962C8B-B14F-4D97-AF65-F5344CB8AC3E}">
        <p14:creationId xmlns:p14="http://schemas.microsoft.com/office/powerpoint/2010/main" val="138453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43" grpId="0" build="p"/>
      <p:bldP spid="44" grpId="0" animBg="1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p43"/>
          <p:cNvSpPr/>
          <p:nvPr/>
        </p:nvSpPr>
        <p:spPr>
          <a:xfrm>
            <a:off x="540524" y="342900"/>
            <a:ext cx="8061600" cy="44612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240F5E8C-D9B0-48AB-B4BE-61D2200A9B46}"/>
              </a:ext>
            </a:extLst>
          </p:cNvPr>
          <p:cNvSpPr txBox="1"/>
          <p:nvPr/>
        </p:nvSpPr>
        <p:spPr>
          <a:xfrm>
            <a:off x="7755128" y="416481"/>
            <a:ext cx="869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i="1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Ejemplo 1</a:t>
            </a:r>
            <a:endParaRPr lang="es-AR" i="1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ítulo 2">
                <a:extLst>
                  <a:ext uri="{FF2B5EF4-FFF2-40B4-BE49-F238E27FC236}">
                    <a16:creationId xmlns:a16="http://schemas.microsoft.com/office/drawing/2014/main" id="{34F66EA3-C195-5B47-FB90-2639591E44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7323" y="1835842"/>
                <a:ext cx="7571089" cy="2469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9pPr>
              </a:lstStyle>
              <a:p>
                <a:pPr indent="0" algn="l"/>
                <a:r>
                  <a:rPr lang="es-ES" dirty="0"/>
                  <a:t>Entonces se concluye que para un mismo circuito, y considerando distintos sentidos de corrientes, se llegan a ecuaciones muy distintas</a:t>
                </a:r>
                <a:r>
                  <a:rPr lang="es-AR" dirty="0"/>
                  <a:t>: </a:t>
                </a:r>
              </a:p>
              <a:p>
                <a:pPr indent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Primera</m:t>
                      </m:r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forma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AR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A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AR" b="1" i="1" smtClean="0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s-AR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A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1" i="1" smtClean="0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AR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AR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AR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</m:mr>
                            <m:mr>
                              <m:e>
                                <m:r>
                                  <a:rPr lang="es-AR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AR" dirty="0"/>
              </a:p>
              <a:p>
                <a:pPr indent="0" algn="l"/>
                <a:endParaRPr lang="es-AR" dirty="0"/>
              </a:p>
              <a:p>
                <a:pPr indent="0"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b="0" i="0" smtClean="0">
                        <a:latin typeface="Cambria Math" panose="02040503050406030204" pitchFamily="18" charset="0"/>
                      </a:rPr>
                      <m:t>Segunda</m:t>
                    </m:r>
                    <m:r>
                      <a:rPr lang="es-A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AR">
                        <a:latin typeface="Cambria Math" panose="02040503050406030204" pitchFamily="18" charset="0"/>
                      </a:rPr>
                      <m:t>forma</m:t>
                    </m:r>
                    <m:r>
                      <a:rPr lang="es-AR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AR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s-A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s-AR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s-AR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s-A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s-AR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s-A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AR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AR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mr>
                          <m:mr>
                            <m:e>
                              <m:r>
                                <a:rPr lang="es-AR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AR" dirty="0"/>
                  <a:t> </a:t>
                </a:r>
              </a:p>
              <a:p>
                <a:pPr indent="0" algn="l"/>
                <a:endParaRPr lang="es-AR" dirty="0"/>
              </a:p>
              <a:p>
                <a:pPr indent="0" algn="l"/>
                <a:endParaRPr lang="es-AR" dirty="0"/>
              </a:p>
              <a:p>
                <a:pPr indent="0" algn="l"/>
                <a:r>
                  <a:rPr lang="es-AR" dirty="0"/>
                  <a:t>Se debe considerar un análisis previo del sentido de las corrientes de malla para evitar complejizar el problema.</a:t>
                </a:r>
              </a:p>
            </p:txBody>
          </p:sp>
        </mc:Choice>
        <mc:Fallback xmlns="">
          <p:sp>
            <p:nvSpPr>
              <p:cNvPr id="13" name="Subtítulo 2">
                <a:extLst>
                  <a:ext uri="{FF2B5EF4-FFF2-40B4-BE49-F238E27FC236}">
                    <a16:creationId xmlns:a16="http://schemas.microsoft.com/office/drawing/2014/main" id="{34F66EA3-C195-5B47-FB90-2639591E4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23" y="1835842"/>
                <a:ext cx="7571089" cy="2469458"/>
              </a:xfrm>
              <a:prstGeom prst="rect">
                <a:avLst/>
              </a:prstGeom>
              <a:blipFill>
                <a:blip r:embed="rId3"/>
                <a:stretch>
                  <a:fillRect b="-19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upo 41">
            <a:extLst>
              <a:ext uri="{FF2B5EF4-FFF2-40B4-BE49-F238E27FC236}">
                <a16:creationId xmlns:a16="http://schemas.microsoft.com/office/drawing/2014/main" id="{45AA585C-BA72-F468-6580-1FE14CE92340}"/>
              </a:ext>
            </a:extLst>
          </p:cNvPr>
          <p:cNvGrpSpPr/>
          <p:nvPr/>
        </p:nvGrpSpPr>
        <p:grpSpPr>
          <a:xfrm>
            <a:off x="2973433" y="476809"/>
            <a:ext cx="2542114" cy="1749406"/>
            <a:chOff x="4260548" y="965404"/>
            <a:chExt cx="2542114" cy="1749406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2F65E129-E391-BE12-01CA-077A46CCBD53}"/>
                </a:ext>
              </a:extLst>
            </p:cNvPr>
            <p:cNvGrpSpPr/>
            <p:nvPr/>
          </p:nvGrpSpPr>
          <p:grpSpPr>
            <a:xfrm>
              <a:off x="4260548" y="965404"/>
              <a:ext cx="2542114" cy="1749406"/>
              <a:chOff x="4055828" y="1088236"/>
              <a:chExt cx="2542114" cy="17494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uadroTexto 33">
                    <a:extLst>
                      <a:ext uri="{FF2B5EF4-FFF2-40B4-BE49-F238E27FC236}">
                        <a16:creationId xmlns:a16="http://schemas.microsoft.com/office/drawing/2014/main" id="{1248A527-B0DA-41E5-B63E-ECE65F466259}"/>
                      </a:ext>
                    </a:extLst>
                  </p:cNvPr>
                  <p:cNvSpPr txBox="1"/>
                  <p:nvPr/>
                </p:nvSpPr>
                <p:spPr>
                  <a:xfrm>
                    <a:off x="4055828" y="1566465"/>
                    <a:ext cx="248699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AR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Spectral"/>
                              <a:cs typeface="Spectral"/>
                              <a:sym typeface="Spectral"/>
                            </a:rPr>
                            <m:t>𝑣</m:t>
                          </m:r>
                        </m:oMath>
                      </m:oMathPara>
                    </a14:m>
                    <a:endParaRPr lang="es-AR" dirty="0">
                      <a:solidFill>
                        <a:schemeClr val="dk1"/>
                      </a:solidFill>
                      <a:latin typeface="Spectral"/>
                      <a:ea typeface="Spectral"/>
                      <a:cs typeface="Spectral"/>
                      <a:sym typeface="Spectral"/>
                    </a:endParaRPr>
                  </a:p>
                </p:txBody>
              </p:sp>
            </mc:Choice>
            <mc:Fallback xmlns="">
              <p:sp>
                <p:nvSpPr>
                  <p:cNvPr id="34" name="CuadroTexto 33">
                    <a:extLst>
                      <a:ext uri="{FF2B5EF4-FFF2-40B4-BE49-F238E27FC236}">
                        <a16:creationId xmlns:a16="http://schemas.microsoft.com/office/drawing/2014/main" id="{1248A527-B0DA-41E5-B63E-ECE65F4662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5828" y="1566465"/>
                    <a:ext cx="248699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" name="Grupo 3">
                <a:extLst>
                  <a:ext uri="{FF2B5EF4-FFF2-40B4-BE49-F238E27FC236}">
                    <a16:creationId xmlns:a16="http://schemas.microsoft.com/office/drawing/2014/main" id="{0759980C-4383-8546-A794-763E35301722}"/>
                  </a:ext>
                </a:extLst>
              </p:cNvPr>
              <p:cNvGrpSpPr/>
              <p:nvPr/>
            </p:nvGrpSpPr>
            <p:grpSpPr>
              <a:xfrm>
                <a:off x="4304979" y="1088236"/>
                <a:ext cx="2292963" cy="1749406"/>
                <a:chOff x="4304979" y="1088236"/>
                <a:chExt cx="2292963" cy="1749406"/>
              </a:xfrm>
            </p:grpSpPr>
            <p:pic>
              <p:nvPicPr>
                <p:cNvPr id="10" name="Imagen 9">
                  <a:extLst>
                    <a:ext uri="{FF2B5EF4-FFF2-40B4-BE49-F238E27FC236}">
                      <a16:creationId xmlns:a16="http://schemas.microsoft.com/office/drawing/2014/main" id="{AF1AE435-F20C-43E7-AF7C-8D73CAA12F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304979" y="1088236"/>
                  <a:ext cx="2182613" cy="1260738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CuadroTexto 28">
                      <a:extLst>
                        <a:ext uri="{FF2B5EF4-FFF2-40B4-BE49-F238E27FC236}">
                          <a16:creationId xmlns:a16="http://schemas.microsoft.com/office/drawing/2014/main" id="{1F2E6E8C-AB05-4223-BA65-305966A483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20611" y="1675593"/>
                      <a:ext cx="27746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AR" sz="1200" b="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Spectral"/>
                                <a:cs typeface="Spectral"/>
                                <a:sym typeface="Spectral"/>
                              </a:rPr>
                              <m:t>𝑀</m:t>
                            </m:r>
                          </m:oMath>
                        </m:oMathPara>
                      </a14:m>
                      <a:endParaRPr lang="es-AR" dirty="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CuadroTexto 28">
                      <a:extLst>
                        <a:ext uri="{FF2B5EF4-FFF2-40B4-BE49-F238E27FC236}">
                          <a16:creationId xmlns:a16="http://schemas.microsoft.com/office/drawing/2014/main" id="{1F2E6E8C-AB05-4223-BA65-305966A4837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20611" y="1675593"/>
                      <a:ext cx="277465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CuadroTexto 29">
                      <a:extLst>
                        <a:ext uri="{FF2B5EF4-FFF2-40B4-BE49-F238E27FC236}">
                          <a16:creationId xmlns:a16="http://schemas.microsoft.com/office/drawing/2014/main" id="{8750507F-173B-42A0-AAA1-3260A9113D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49242" y="1818377"/>
                      <a:ext cx="24869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</m:ctrlPr>
                              </m:sSubPr>
                              <m:e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s-AR" dirty="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CuadroTexto 29">
                      <a:extLst>
                        <a:ext uri="{FF2B5EF4-FFF2-40B4-BE49-F238E27FC236}">
                          <a16:creationId xmlns:a16="http://schemas.microsoft.com/office/drawing/2014/main" id="{8750507F-173B-42A0-AAA1-3260A9113DA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49242" y="1818377"/>
                      <a:ext cx="248699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r="-73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CuadroTexto 30">
                      <a:extLst>
                        <a:ext uri="{FF2B5EF4-FFF2-40B4-BE49-F238E27FC236}">
                          <a16:creationId xmlns:a16="http://schemas.microsoft.com/office/drawing/2014/main" id="{02199BC8-DF7F-42D7-BB07-95B16DA9AF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17416" y="1818377"/>
                      <a:ext cx="248699" cy="2797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</m:ctrlPr>
                              </m:sSubPr>
                              <m:e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s-AR" dirty="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CuadroTexto 30">
                      <a:extLst>
                        <a:ext uri="{FF2B5EF4-FFF2-40B4-BE49-F238E27FC236}">
                          <a16:creationId xmlns:a16="http://schemas.microsoft.com/office/drawing/2014/main" id="{02199BC8-DF7F-42D7-BB07-95B16DA9AF3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17416" y="1818377"/>
                      <a:ext cx="248699" cy="27976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r="-7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CuadroTexto 31">
                      <a:extLst>
                        <a:ext uri="{FF2B5EF4-FFF2-40B4-BE49-F238E27FC236}">
                          <a16:creationId xmlns:a16="http://schemas.microsoft.com/office/drawing/2014/main" id="{E217D5D4-B437-4BA9-A7D9-0FC570C0ED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08785" y="1316173"/>
                      <a:ext cx="248699" cy="2797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</m:ctrlPr>
                              </m:sSubPr>
                              <m:e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s-AR" dirty="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CuadroTexto 31">
                      <a:extLst>
                        <a:ext uri="{FF2B5EF4-FFF2-40B4-BE49-F238E27FC236}">
                          <a16:creationId xmlns:a16="http://schemas.microsoft.com/office/drawing/2014/main" id="{E217D5D4-B437-4BA9-A7D9-0FC570C0EDC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08785" y="1316173"/>
                      <a:ext cx="248699" cy="27976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121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" name="Rectángulo 1">
                  <a:extLst>
                    <a:ext uri="{FF2B5EF4-FFF2-40B4-BE49-F238E27FC236}">
                      <a16:creationId xmlns:a16="http://schemas.microsoft.com/office/drawing/2014/main" id="{495F275C-A9D2-8BE4-28E0-3C7993341E34}"/>
                    </a:ext>
                  </a:extLst>
                </p:cNvPr>
                <p:cNvSpPr/>
                <p:nvPr/>
              </p:nvSpPr>
              <p:spPr>
                <a:xfrm>
                  <a:off x="5240809" y="1735367"/>
                  <a:ext cx="514084" cy="542864"/>
                </a:xfrm>
                <a:prstGeom prst="rect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CuadroTexto 32">
                      <a:extLst>
                        <a:ext uri="{FF2B5EF4-FFF2-40B4-BE49-F238E27FC236}">
                          <a16:creationId xmlns:a16="http://schemas.microsoft.com/office/drawing/2014/main" id="{D11188CF-81E3-464C-A835-DA6E05B764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49243" y="1335197"/>
                      <a:ext cx="248699" cy="2797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</m:ctrlPr>
                              </m:sSubPr>
                              <m:e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s-AR" sz="1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Spectral"/>
                                    <a:cs typeface="Spectral"/>
                                    <a:sym typeface="Spectral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s-AR" dirty="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CuadroTexto 32">
                      <a:extLst>
                        <a:ext uri="{FF2B5EF4-FFF2-40B4-BE49-F238E27FC236}">
                          <a16:creationId xmlns:a16="http://schemas.microsoft.com/office/drawing/2014/main" id="{D11188CF-81E3-464C-A835-DA6E05B764B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49243" y="1335197"/>
                      <a:ext cx="248699" cy="27976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r="-1463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Arco 11">
                  <a:extLst>
                    <a:ext uri="{FF2B5EF4-FFF2-40B4-BE49-F238E27FC236}">
                      <a16:creationId xmlns:a16="http://schemas.microsoft.com/office/drawing/2014/main" id="{043A9F76-DD4B-4B5F-B11B-3F8CF03DFCE4}"/>
                    </a:ext>
                  </a:extLst>
                </p:cNvPr>
                <p:cNvSpPr/>
                <p:nvPr/>
              </p:nvSpPr>
              <p:spPr>
                <a:xfrm rot="18912845">
                  <a:off x="5416386" y="1905883"/>
                  <a:ext cx="912082" cy="931759"/>
                </a:xfrm>
                <a:prstGeom prst="arc">
                  <a:avLst/>
                </a:prstGeom>
                <a:ln>
                  <a:headEnd type="triangl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pic>
              <p:nvPicPr>
                <p:cNvPr id="27" name="Imagen 26">
                  <a:extLst>
                    <a:ext uri="{FF2B5EF4-FFF2-40B4-BE49-F238E27FC236}">
                      <a16:creationId xmlns:a16="http://schemas.microsoft.com/office/drawing/2014/main" id="{6EDAB072-94FC-44EA-B2AA-AD293C802B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87281" t="52819" r="-154" b="4617"/>
                <a:stretch/>
              </p:blipFill>
              <p:spPr>
                <a:xfrm>
                  <a:off x="5235216" y="1735367"/>
                  <a:ext cx="280986" cy="536629"/>
                </a:xfrm>
                <a:prstGeom prst="rect">
                  <a:avLst/>
                </a:prstGeom>
              </p:spPr>
            </p:pic>
          </p:grpSp>
        </p:grp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B16838B8-CDB1-2299-CEC0-A315D81783B4}"/>
                </a:ext>
              </a:extLst>
            </p:cNvPr>
            <p:cNvSpPr/>
            <p:nvPr/>
          </p:nvSpPr>
          <p:spPr>
            <a:xfrm>
              <a:off x="5438775" y="1744394"/>
              <a:ext cx="45719" cy="45719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139EEC4-B7C1-96D6-8D11-6B348CF3683A}"/>
                </a:ext>
              </a:extLst>
            </p:cNvPr>
            <p:cNvSpPr/>
            <p:nvPr/>
          </p:nvSpPr>
          <p:spPr>
            <a:xfrm>
              <a:off x="6387502" y="1744394"/>
              <a:ext cx="45719" cy="45719"/>
            </a:xfrm>
            <a:prstGeom prst="ellipse">
              <a:avLst/>
            </a:prstGeom>
            <a:solidFill>
              <a:schemeClr val="bg1">
                <a:lumMod val="1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39078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p43"/>
          <p:cNvSpPr/>
          <p:nvPr/>
        </p:nvSpPr>
        <p:spPr>
          <a:xfrm>
            <a:off x="540524" y="342900"/>
            <a:ext cx="8061600" cy="44612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240F5E8C-D9B0-48AB-B4BE-61D2200A9B46}"/>
              </a:ext>
            </a:extLst>
          </p:cNvPr>
          <p:cNvSpPr txBox="1"/>
          <p:nvPr/>
        </p:nvSpPr>
        <p:spPr>
          <a:xfrm>
            <a:off x="7774382" y="372570"/>
            <a:ext cx="8628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i="1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Ejemplo 2</a:t>
            </a:r>
            <a:endParaRPr lang="es-AR" i="1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ítulo 2">
                <a:extLst>
                  <a:ext uri="{FF2B5EF4-FFF2-40B4-BE49-F238E27FC236}">
                    <a16:creationId xmlns:a16="http://schemas.microsoft.com/office/drawing/2014/main" id="{34F66EA3-C195-5B47-FB90-2639591E44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375" y="339270"/>
                <a:ext cx="7556191" cy="8281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9pPr>
              </a:lstStyle>
              <a:p>
                <a:pPr indent="0" algn="l"/>
                <a:r>
                  <a:rPr lang="es-ES" sz="1200" b="1" i="1" dirty="0"/>
                  <a:t>Se pide obtener el equivalente con PUNTOS del circuito de la figura y la tensión sobre el capacitor de reactancia </a:t>
                </a:r>
                <a14:m>
                  <m:oMath xmlns:m="http://schemas.openxmlformats.org/officeDocument/2006/math">
                    <m:r>
                      <a:rPr lang="es-AR" sz="12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AR" sz="12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s-AR" sz="1200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s-AR" sz="1200" b="1" i="1" dirty="0"/>
                  <a:t>.</a:t>
                </a:r>
              </a:p>
            </p:txBody>
          </p:sp>
        </mc:Choice>
        <mc:Fallback xmlns="">
          <p:sp>
            <p:nvSpPr>
              <p:cNvPr id="13" name="Subtítulo 2">
                <a:extLst>
                  <a:ext uri="{FF2B5EF4-FFF2-40B4-BE49-F238E27FC236}">
                    <a16:creationId xmlns:a16="http://schemas.microsoft.com/office/drawing/2014/main" id="{34F66EA3-C195-5B47-FB90-2639591E4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5" y="339270"/>
                <a:ext cx="7556191" cy="82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ubtítulo 2">
                <a:extLst>
                  <a:ext uri="{FF2B5EF4-FFF2-40B4-BE49-F238E27FC236}">
                    <a16:creationId xmlns:a16="http://schemas.microsoft.com/office/drawing/2014/main" id="{3FC8F430-2376-445C-994E-573786A992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375" y="2399158"/>
                <a:ext cx="8061600" cy="2088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9pPr>
              </a:lstStyle>
              <a:p>
                <a:pPr indent="0" algn="l"/>
                <a:r>
                  <a:rPr lang="es-AR" sz="1200" dirty="0"/>
                  <a:t>A fin de hacer menos cálculo, se plantean las corrientes de malla de tal manera que solo una pase por la impedancia del capacitor.</a:t>
                </a:r>
              </a:p>
              <a:p>
                <a:pPr indent="0" algn="l"/>
                <a:endParaRPr lang="es-AR" sz="1200" dirty="0"/>
              </a:p>
              <a:p>
                <a:pPr indent="0" algn="l"/>
                <a:r>
                  <a:rPr lang="es-AR" sz="1200" dirty="0"/>
                  <a:t>Para determinar los puntos se usa la </a:t>
                </a:r>
                <a:r>
                  <a:rPr lang="es-AR" sz="1200" i="1" dirty="0"/>
                  <a:t>Ley de Lenz</a:t>
                </a:r>
                <a:r>
                  <a:rPr lang="es-AR" sz="1200" dirty="0"/>
                  <a:t>. Si suponemos que ingresa una corriente por la bobina 1 (se marca el punto), la ley exige que el extremo donde sale la corriente por la bobina 2, tenga el segundo punto</a:t>
                </a:r>
                <a:r>
                  <a:rPr lang="es-AR" sz="1100" dirty="0"/>
                  <a:t>.</a:t>
                </a:r>
              </a:p>
              <a:p>
                <a:pPr indent="0" algn="l"/>
                <a:endParaRPr lang="es-AR" sz="1100" dirty="0"/>
              </a:p>
              <a:p>
                <a:pPr indent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s-AR" sz="12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  <m:brk m:alnAt="7"/>
                              </m:rPr>
                              <a:rPr lang="es-AR" sz="12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s-AR" sz="1200" b="0" i="0" smtClean="0">
                                <a:latin typeface="Cambria Math" panose="02040503050406030204" pitchFamily="18" charset="0"/>
                              </a:rPr>
                              <m:t>alla</m:t>
                            </m:r>
                            <m:r>
                              <a:rPr lang="es-AR" sz="1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brk m:alnAt="7"/>
                              </m:rPr>
                              <a:rPr lang="es-AR" sz="1200" b="0" i="0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s-AR" sz="1200" b="0" i="0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s-AR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2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s-AR" sz="1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A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5−</m:t>
                                </m:r>
                                <m: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AR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2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s-AR" sz="1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A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5+</m:t>
                                </m:r>
                                <m: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5−</m:t>
                                </m:r>
                                <m: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=10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s-AR" sz="1200" b="0" i="0" smtClean="0">
                                <a:latin typeface="Cambria Math" panose="02040503050406030204" pitchFamily="18" charset="0"/>
                              </a:rPr>
                              <m:t>Malla</m:t>
                            </m:r>
                            <m:r>
                              <a:rPr lang="es-AR" sz="1200" b="0" i="0" smtClean="0">
                                <a:latin typeface="Cambria Math" panose="02040503050406030204" pitchFamily="18" charset="0"/>
                              </a:rPr>
                              <m:t> 2  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s-AR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2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s-AR" sz="1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A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5+</m:t>
                                </m:r>
                                <m: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5−</m:t>
                                </m:r>
                                <m: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AR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12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s-AR" sz="1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A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5+5+</m:t>
                                </m:r>
                                <m: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5+</m:t>
                                </m:r>
                                <m: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sz="1200" i="1">
                                    <a:latin typeface="Cambria Math" panose="02040503050406030204" pitchFamily="18" charset="0"/>
                                  </a:rPr>
                                  <m:t>5−2×</m:t>
                                </m:r>
                                <m:r>
                                  <a:rPr lang="es-AR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=10−</m:t>
                            </m:r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mr>
                      </m:m>
                    </m:oMath>
                  </m:oMathPara>
                </a14:m>
                <a:endParaRPr lang="es-AR" sz="1100" dirty="0"/>
              </a:p>
            </p:txBody>
          </p:sp>
        </mc:Choice>
        <mc:Fallback xmlns="">
          <p:sp>
            <p:nvSpPr>
              <p:cNvPr id="27" name="Subtítulo 2">
                <a:extLst>
                  <a:ext uri="{FF2B5EF4-FFF2-40B4-BE49-F238E27FC236}">
                    <a16:creationId xmlns:a16="http://schemas.microsoft.com/office/drawing/2014/main" id="{3FC8F430-2376-445C-994E-573786A9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5" y="2399158"/>
                <a:ext cx="8061600" cy="20889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o 8">
            <a:extLst>
              <a:ext uri="{FF2B5EF4-FFF2-40B4-BE49-F238E27FC236}">
                <a16:creationId xmlns:a16="http://schemas.microsoft.com/office/drawing/2014/main" id="{F3FDF103-D19E-459A-9CA9-79977D3BD150}"/>
              </a:ext>
            </a:extLst>
          </p:cNvPr>
          <p:cNvGrpSpPr/>
          <p:nvPr/>
        </p:nvGrpSpPr>
        <p:grpSpPr>
          <a:xfrm>
            <a:off x="3945420" y="500511"/>
            <a:ext cx="4081170" cy="1596049"/>
            <a:chOff x="3926322" y="535803"/>
            <a:chExt cx="4081170" cy="1596049"/>
          </a:xfrm>
        </p:grpSpPr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80291542-8687-FA39-D206-7414CA6B6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043" t="14667" r="41747" b="66782"/>
            <a:stretch/>
          </p:blipFill>
          <p:spPr>
            <a:xfrm>
              <a:off x="5757464" y="751690"/>
              <a:ext cx="447676" cy="2226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uadroTexto 66">
                  <a:extLst>
                    <a:ext uri="{FF2B5EF4-FFF2-40B4-BE49-F238E27FC236}">
                      <a16:creationId xmlns:a16="http://schemas.microsoft.com/office/drawing/2014/main" id="{0E691D4E-E405-9304-B89C-2E7AD8BB199D}"/>
                    </a:ext>
                  </a:extLst>
                </p:cNvPr>
                <p:cNvSpPr txBox="1"/>
                <p:nvPr/>
              </p:nvSpPr>
              <p:spPr>
                <a:xfrm>
                  <a:off x="7370538" y="1434702"/>
                  <a:ext cx="63695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s-E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∠90°</m:t>
                        </m:r>
                      </m:oMath>
                    </m:oMathPara>
                  </a14:m>
                  <a:endParaRPr lang="es-ES" sz="1200" dirty="0"/>
                </a:p>
              </p:txBody>
            </p:sp>
          </mc:Choice>
          <mc:Fallback xmlns="">
            <p:sp>
              <p:nvSpPr>
                <p:cNvPr id="67" name="CuadroTexto 66">
                  <a:extLst>
                    <a:ext uri="{FF2B5EF4-FFF2-40B4-BE49-F238E27FC236}">
                      <a16:creationId xmlns:a16="http://schemas.microsoft.com/office/drawing/2014/main" id="{0E691D4E-E405-9304-B89C-2E7AD8BB19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538" y="1434702"/>
                  <a:ext cx="636954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2078B573-8475-C9A1-CB65-C567013C4362}"/>
                    </a:ext>
                  </a:extLst>
                </p:cNvPr>
                <p:cNvSpPr txBox="1"/>
                <p:nvPr/>
              </p:nvSpPr>
              <p:spPr>
                <a:xfrm>
                  <a:off x="3926322" y="1459981"/>
                  <a:ext cx="63695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s-E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∠0°</m:t>
                        </m:r>
                      </m:oMath>
                    </m:oMathPara>
                  </a14:m>
                  <a:endParaRPr lang="es-ES" sz="1200" dirty="0"/>
                </a:p>
              </p:txBody>
            </p:sp>
          </mc:Choice>
          <mc:Fallback xmlns=""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2078B573-8475-C9A1-CB65-C567013C4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6322" y="1459981"/>
                  <a:ext cx="636954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CuadroTexto 68">
                  <a:extLst>
                    <a:ext uri="{FF2B5EF4-FFF2-40B4-BE49-F238E27FC236}">
                      <a16:creationId xmlns:a16="http://schemas.microsoft.com/office/drawing/2014/main" id="{17B59CC9-FF93-8708-E5A1-3ACBE0E3D1F5}"/>
                    </a:ext>
                  </a:extLst>
                </p:cNvPr>
                <p:cNvSpPr txBox="1"/>
                <p:nvPr/>
              </p:nvSpPr>
              <p:spPr>
                <a:xfrm>
                  <a:off x="5957561" y="1219898"/>
                  <a:ext cx="334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sz="1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s-ES" sz="1200" dirty="0"/>
                </a:p>
              </p:txBody>
            </p:sp>
          </mc:Choice>
          <mc:Fallback xmlns="">
            <p:sp>
              <p:nvSpPr>
                <p:cNvPr id="69" name="CuadroTexto 68">
                  <a:extLst>
                    <a:ext uri="{FF2B5EF4-FFF2-40B4-BE49-F238E27FC236}">
                      <a16:creationId xmlns:a16="http://schemas.microsoft.com/office/drawing/2014/main" id="{17B59CC9-FF93-8708-E5A1-3ACBE0E3D1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561" y="1219898"/>
                  <a:ext cx="334052" cy="276999"/>
                </a:xfrm>
                <a:prstGeom prst="rect">
                  <a:avLst/>
                </a:prstGeom>
                <a:blipFill>
                  <a:blip r:embed="rId8"/>
                  <a:stretch>
                    <a:fillRect r="-45455" b="-4348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4B606A5-F370-4FC9-89AD-1B7A463A3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60873" y="962868"/>
              <a:ext cx="2982336" cy="11689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uadroTexto 69">
                  <a:extLst>
                    <a:ext uri="{FF2B5EF4-FFF2-40B4-BE49-F238E27FC236}">
                      <a16:creationId xmlns:a16="http://schemas.microsoft.com/office/drawing/2014/main" id="{8885F49B-5070-C9E6-0E48-DC918375B1AF}"/>
                    </a:ext>
                  </a:extLst>
                </p:cNvPr>
                <p:cNvSpPr txBox="1"/>
                <p:nvPr/>
              </p:nvSpPr>
              <p:spPr>
                <a:xfrm>
                  <a:off x="5401795" y="985794"/>
                  <a:ext cx="334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s-ES" sz="1200" dirty="0"/>
                </a:p>
              </p:txBody>
            </p:sp>
          </mc:Choice>
          <mc:Fallback xmlns="">
            <p:sp>
              <p:nvSpPr>
                <p:cNvPr id="70" name="CuadroTexto 69">
                  <a:extLst>
                    <a:ext uri="{FF2B5EF4-FFF2-40B4-BE49-F238E27FC236}">
                      <a16:creationId xmlns:a16="http://schemas.microsoft.com/office/drawing/2014/main" id="{8885F49B-5070-C9E6-0E48-DC918375B1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1795" y="985794"/>
                  <a:ext cx="334052" cy="276999"/>
                </a:xfrm>
                <a:prstGeom prst="rect">
                  <a:avLst/>
                </a:prstGeom>
                <a:blipFill>
                  <a:blip r:embed="rId10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uadroTexto 33">
                  <a:extLst>
                    <a:ext uri="{FF2B5EF4-FFF2-40B4-BE49-F238E27FC236}">
                      <a16:creationId xmlns:a16="http://schemas.microsoft.com/office/drawing/2014/main" id="{87097E66-742B-4CBD-B509-D937D3E011A7}"/>
                    </a:ext>
                  </a:extLst>
                </p:cNvPr>
                <p:cNvSpPr txBox="1"/>
                <p:nvPr/>
              </p:nvSpPr>
              <p:spPr>
                <a:xfrm>
                  <a:off x="6205140" y="985794"/>
                  <a:ext cx="334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s-ES" sz="1200" dirty="0"/>
                </a:p>
              </p:txBody>
            </p:sp>
          </mc:Choice>
          <mc:Fallback xmlns="">
            <p:sp>
              <p:nvSpPr>
                <p:cNvPr id="34" name="CuadroTexto 33">
                  <a:extLst>
                    <a:ext uri="{FF2B5EF4-FFF2-40B4-BE49-F238E27FC236}">
                      <a16:creationId xmlns:a16="http://schemas.microsoft.com/office/drawing/2014/main" id="{87097E66-742B-4CBD-B509-D937D3E011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5140" y="985794"/>
                  <a:ext cx="334052" cy="276999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uadroTexto 34">
                  <a:extLst>
                    <a:ext uri="{FF2B5EF4-FFF2-40B4-BE49-F238E27FC236}">
                      <a16:creationId xmlns:a16="http://schemas.microsoft.com/office/drawing/2014/main" id="{7B221434-6FE2-4812-92ED-84C05FEB4A61}"/>
                    </a:ext>
                  </a:extLst>
                </p:cNvPr>
                <p:cNvSpPr txBox="1"/>
                <p:nvPr/>
              </p:nvSpPr>
              <p:spPr>
                <a:xfrm>
                  <a:off x="6722758" y="985794"/>
                  <a:ext cx="334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s-ES" sz="1200" dirty="0"/>
                </a:p>
              </p:txBody>
            </p:sp>
          </mc:Choice>
          <mc:Fallback xmlns="">
            <p:sp>
              <p:nvSpPr>
                <p:cNvPr id="35" name="CuadroTexto 34">
                  <a:extLst>
                    <a:ext uri="{FF2B5EF4-FFF2-40B4-BE49-F238E27FC236}">
                      <a16:creationId xmlns:a16="http://schemas.microsoft.com/office/drawing/2014/main" id="{7B221434-6FE2-4812-92ED-84C05FEB4A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2758" y="985794"/>
                  <a:ext cx="334052" cy="27699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uadroTexto 35">
                  <a:extLst>
                    <a:ext uri="{FF2B5EF4-FFF2-40B4-BE49-F238E27FC236}">
                      <a16:creationId xmlns:a16="http://schemas.microsoft.com/office/drawing/2014/main" id="{A2DD430D-C8DE-4ECC-85B6-8C44241EE512}"/>
                    </a:ext>
                  </a:extLst>
                </p:cNvPr>
                <p:cNvSpPr txBox="1"/>
                <p:nvPr/>
              </p:nvSpPr>
              <p:spPr>
                <a:xfrm>
                  <a:off x="4848370" y="985794"/>
                  <a:ext cx="334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s-ES" sz="1200" dirty="0"/>
                </a:p>
              </p:txBody>
            </p:sp>
          </mc:Choice>
          <mc:Fallback xmlns="">
            <p:sp>
              <p:nvSpPr>
                <p:cNvPr id="36" name="CuadroTexto 35">
                  <a:extLst>
                    <a:ext uri="{FF2B5EF4-FFF2-40B4-BE49-F238E27FC236}">
                      <a16:creationId xmlns:a16="http://schemas.microsoft.com/office/drawing/2014/main" id="{A2DD430D-C8DE-4ECC-85B6-8C44241EE5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8370" y="985794"/>
                  <a:ext cx="334052" cy="27699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B3797890-FAE5-4884-8B05-0AAD2E491547}"/>
                </a:ext>
              </a:extLst>
            </p:cNvPr>
            <p:cNvSpPr/>
            <p:nvPr/>
          </p:nvSpPr>
          <p:spPr>
            <a:xfrm>
              <a:off x="5347095" y="929641"/>
              <a:ext cx="45719" cy="45719"/>
            </a:xfrm>
            <a:prstGeom prst="ellipse">
              <a:avLst/>
            </a:prstGeom>
            <a:solidFill>
              <a:srgbClr val="4D4D4F"/>
            </a:solidFill>
            <a:ln>
              <a:solidFill>
                <a:srgbClr val="4D4D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ED12B1E8-0528-4F6E-A82F-5A1900E2BEEF}"/>
                </a:ext>
              </a:extLst>
            </p:cNvPr>
            <p:cNvSpPr/>
            <p:nvPr/>
          </p:nvSpPr>
          <p:spPr>
            <a:xfrm>
              <a:off x="6539192" y="929641"/>
              <a:ext cx="45719" cy="45719"/>
            </a:xfrm>
            <a:prstGeom prst="ellipse">
              <a:avLst/>
            </a:prstGeom>
            <a:solidFill>
              <a:srgbClr val="4D4D4F"/>
            </a:solidFill>
            <a:ln>
              <a:solidFill>
                <a:srgbClr val="4D4D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74F950EF-C4B8-44E6-8CFF-872393D50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4418" t="7468" r="782" b="57825"/>
            <a:stretch/>
          </p:blipFill>
          <p:spPr>
            <a:xfrm>
              <a:off x="5895319" y="1510236"/>
              <a:ext cx="143174" cy="40572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10360C0D-3080-4F58-9278-E30C18068F45}"/>
                    </a:ext>
                  </a:extLst>
                </p:cNvPr>
                <p:cNvSpPr txBox="1"/>
                <p:nvPr/>
              </p:nvSpPr>
              <p:spPr>
                <a:xfrm>
                  <a:off x="5799880" y="535803"/>
                  <a:ext cx="334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A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s-ES" sz="1200" dirty="0"/>
                </a:p>
              </p:txBody>
            </p:sp>
          </mc:Choice>
          <mc:Fallback xmlns=""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10360C0D-3080-4F58-9278-E30C18068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9880" y="535803"/>
                  <a:ext cx="334052" cy="276999"/>
                </a:xfrm>
                <a:prstGeom prst="rect">
                  <a:avLst/>
                </a:prstGeom>
                <a:blipFill>
                  <a:blip r:embed="rId14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26D5AF9A-E989-4803-B4F4-959EF302A447}"/>
              </a:ext>
            </a:extLst>
          </p:cNvPr>
          <p:cNvGrpSpPr/>
          <p:nvPr/>
        </p:nvGrpSpPr>
        <p:grpSpPr>
          <a:xfrm>
            <a:off x="4927824" y="1211420"/>
            <a:ext cx="2147644" cy="872507"/>
            <a:chOff x="4927824" y="1211420"/>
            <a:chExt cx="2147644" cy="872507"/>
          </a:xfrm>
        </p:grpSpPr>
        <p:cxnSp>
          <p:nvCxnSpPr>
            <p:cNvPr id="11" name="Conector: angular 10">
              <a:extLst>
                <a:ext uri="{FF2B5EF4-FFF2-40B4-BE49-F238E27FC236}">
                  <a16:creationId xmlns:a16="http://schemas.microsoft.com/office/drawing/2014/main" id="{A1345EBF-32C1-4CEE-B33C-7193D5F0AB94}"/>
                </a:ext>
              </a:extLst>
            </p:cNvPr>
            <p:cNvCxnSpPr>
              <a:cxnSpLocks/>
            </p:cNvCxnSpPr>
            <p:nvPr/>
          </p:nvCxnSpPr>
          <p:spPr>
            <a:xfrm>
              <a:off x="4931802" y="1211420"/>
              <a:ext cx="1920513" cy="738854"/>
            </a:xfrm>
            <a:prstGeom prst="bentConnector3">
              <a:avLst>
                <a:gd name="adj1" fmla="val 116657"/>
              </a:avLst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: angular 71">
              <a:extLst>
                <a:ext uri="{FF2B5EF4-FFF2-40B4-BE49-F238E27FC236}">
                  <a16:creationId xmlns:a16="http://schemas.microsoft.com/office/drawing/2014/main" id="{7400B796-23FF-4EE5-9154-5EFB709F1E68}"/>
                </a:ext>
              </a:extLst>
            </p:cNvPr>
            <p:cNvCxnSpPr>
              <a:cxnSpLocks/>
            </p:cNvCxnSpPr>
            <p:nvPr/>
          </p:nvCxnSpPr>
          <p:spPr>
            <a:xfrm>
              <a:off x="4927824" y="1266398"/>
              <a:ext cx="675230" cy="658573"/>
            </a:xfrm>
            <a:prstGeom prst="bentConnector3">
              <a:avLst>
                <a:gd name="adj1" fmla="val 130124"/>
              </a:avLst>
            </a:prstGeom>
            <a:ln w="28575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uadroTexto 72">
                  <a:extLst>
                    <a:ext uri="{FF2B5EF4-FFF2-40B4-BE49-F238E27FC236}">
                      <a16:creationId xmlns:a16="http://schemas.microsoft.com/office/drawing/2014/main" id="{E36D9438-B0AB-49FE-9FD0-F83E51D4C4BC}"/>
                    </a:ext>
                  </a:extLst>
                </p:cNvPr>
                <p:cNvSpPr txBox="1"/>
                <p:nvPr/>
              </p:nvSpPr>
              <p:spPr>
                <a:xfrm>
                  <a:off x="5176433" y="1759844"/>
                  <a:ext cx="63695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s-AR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s-ES" sz="1200" b="1" dirty="0"/>
                </a:p>
              </p:txBody>
            </p:sp>
          </mc:Choice>
          <mc:Fallback xmlns="">
            <p:sp>
              <p:nvSpPr>
                <p:cNvPr id="73" name="CuadroTexto 72">
                  <a:extLst>
                    <a:ext uri="{FF2B5EF4-FFF2-40B4-BE49-F238E27FC236}">
                      <a16:creationId xmlns:a16="http://schemas.microsoft.com/office/drawing/2014/main" id="{E36D9438-B0AB-49FE-9FD0-F83E51D4C4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6433" y="1759844"/>
                  <a:ext cx="636954" cy="27699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uadroTexto 73">
                  <a:extLst>
                    <a:ext uri="{FF2B5EF4-FFF2-40B4-BE49-F238E27FC236}">
                      <a16:creationId xmlns:a16="http://schemas.microsoft.com/office/drawing/2014/main" id="{1BF2F1C3-F334-4483-A967-20C27F3B15EE}"/>
                    </a:ext>
                  </a:extLst>
                </p:cNvPr>
                <p:cNvSpPr txBox="1"/>
                <p:nvPr/>
              </p:nvSpPr>
              <p:spPr>
                <a:xfrm>
                  <a:off x="6438514" y="1806928"/>
                  <a:ext cx="63695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sz="1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s-AR" sz="1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s-ES" sz="12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CuadroTexto 73">
                  <a:extLst>
                    <a:ext uri="{FF2B5EF4-FFF2-40B4-BE49-F238E27FC236}">
                      <a16:creationId xmlns:a16="http://schemas.microsoft.com/office/drawing/2014/main" id="{1BF2F1C3-F334-4483-A967-20C27F3B1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8514" y="1806928"/>
                  <a:ext cx="636954" cy="27699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1" name="Imagen 50">
            <a:extLst>
              <a:ext uri="{FF2B5EF4-FFF2-40B4-BE49-F238E27FC236}">
                <a16:creationId xmlns:a16="http://schemas.microsoft.com/office/drawing/2014/main" id="{89B68B7C-DB94-4C55-8916-66123F8CD904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6886" y="775573"/>
            <a:ext cx="2470020" cy="1368497"/>
          </a:xfrm>
          <a:prstGeom prst="rect">
            <a:avLst/>
          </a:prstGeom>
        </p:spPr>
      </p:pic>
      <p:sp>
        <p:nvSpPr>
          <p:cNvPr id="81" name="CuadroTexto 80">
            <a:extLst>
              <a:ext uri="{FF2B5EF4-FFF2-40B4-BE49-F238E27FC236}">
                <a16:creationId xmlns:a16="http://schemas.microsoft.com/office/drawing/2014/main" id="{1FBFF71E-C05A-4CA3-8455-2B539385ED8F}"/>
              </a:ext>
            </a:extLst>
          </p:cNvPr>
          <p:cNvSpPr txBox="1"/>
          <p:nvPr/>
        </p:nvSpPr>
        <p:spPr>
          <a:xfrm>
            <a:off x="6137431" y="2067162"/>
            <a:ext cx="13613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050" i="1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Circuito equivalente</a:t>
            </a:r>
            <a:endParaRPr lang="es-AR" sz="1100" i="1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grpSp>
        <p:nvGrpSpPr>
          <p:cNvPr id="82" name="Google Shape;2411;p43">
            <a:extLst>
              <a:ext uri="{FF2B5EF4-FFF2-40B4-BE49-F238E27FC236}">
                <a16:creationId xmlns:a16="http://schemas.microsoft.com/office/drawing/2014/main" id="{E218E131-641D-486B-845A-951EC6993A05}"/>
              </a:ext>
            </a:extLst>
          </p:cNvPr>
          <p:cNvGrpSpPr/>
          <p:nvPr/>
        </p:nvGrpSpPr>
        <p:grpSpPr>
          <a:xfrm rot="16200000">
            <a:off x="8167013" y="902465"/>
            <a:ext cx="877154" cy="459493"/>
            <a:chOff x="7055900" y="279450"/>
            <a:chExt cx="1820576" cy="953700"/>
          </a:xfrm>
        </p:grpSpPr>
        <p:sp>
          <p:nvSpPr>
            <p:cNvPr id="83" name="Google Shape;2412;p43">
              <a:extLst>
                <a:ext uri="{FF2B5EF4-FFF2-40B4-BE49-F238E27FC236}">
                  <a16:creationId xmlns:a16="http://schemas.microsoft.com/office/drawing/2014/main" id="{8D14DE3C-56E7-40E8-B175-71D55AA609E3}"/>
                </a:ext>
              </a:extLst>
            </p:cNvPr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13;p43">
              <a:extLst>
                <a:ext uri="{FF2B5EF4-FFF2-40B4-BE49-F238E27FC236}">
                  <a16:creationId xmlns:a16="http://schemas.microsoft.com/office/drawing/2014/main" id="{B98F7FA1-6618-461C-93D6-CCC912CC4326}"/>
                </a:ext>
              </a:extLst>
            </p:cNvPr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14;p43">
              <a:extLst>
                <a:ext uri="{FF2B5EF4-FFF2-40B4-BE49-F238E27FC236}">
                  <a16:creationId xmlns:a16="http://schemas.microsoft.com/office/drawing/2014/main" id="{4611AEA5-6C86-4E31-8958-6650AD0C973D}"/>
                </a:ext>
              </a:extLst>
            </p:cNvPr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415;p43">
              <a:extLst>
                <a:ext uri="{FF2B5EF4-FFF2-40B4-BE49-F238E27FC236}">
                  <a16:creationId xmlns:a16="http://schemas.microsoft.com/office/drawing/2014/main" id="{19EE34AD-222E-434B-A78D-141D2C58A615}"/>
                </a:ext>
              </a:extLst>
            </p:cNvPr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416;p43">
              <a:extLst>
                <a:ext uri="{FF2B5EF4-FFF2-40B4-BE49-F238E27FC236}">
                  <a16:creationId xmlns:a16="http://schemas.microsoft.com/office/drawing/2014/main" id="{730E2DD5-3C72-453A-BBCF-9A7C848DA3E0}"/>
                </a:ext>
              </a:extLst>
            </p:cNvPr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135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" name="Google Shape;2150;p36"/>
          <p:cNvGrpSpPr/>
          <p:nvPr/>
        </p:nvGrpSpPr>
        <p:grpSpPr>
          <a:xfrm>
            <a:off x="741727" y="1608924"/>
            <a:ext cx="731519" cy="822961"/>
            <a:chOff x="4314469" y="1612892"/>
            <a:chExt cx="486900" cy="607800"/>
          </a:xfrm>
        </p:grpSpPr>
        <p:sp>
          <p:nvSpPr>
            <p:cNvPr id="2151" name="Google Shape;2151;p36"/>
            <p:cNvSpPr/>
            <p:nvPr/>
          </p:nvSpPr>
          <p:spPr>
            <a:xfrm rot="5400000" flipH="1">
              <a:off x="4277419" y="1649942"/>
              <a:ext cx="561000" cy="486900"/>
            </a:xfrm>
            <a:prstGeom prst="flowChartDelay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6"/>
            <p:cNvSpPr/>
            <p:nvPr/>
          </p:nvSpPr>
          <p:spPr>
            <a:xfrm rot="5400000" flipH="1">
              <a:off x="4277419" y="1696742"/>
              <a:ext cx="561000" cy="4869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6" name="Google Shape;2156;p36"/>
          <p:cNvGrpSpPr/>
          <p:nvPr/>
        </p:nvGrpSpPr>
        <p:grpSpPr>
          <a:xfrm>
            <a:off x="741727" y="3685031"/>
            <a:ext cx="731519" cy="822961"/>
            <a:chOff x="4314469" y="1612892"/>
            <a:chExt cx="486900" cy="607800"/>
          </a:xfrm>
        </p:grpSpPr>
        <p:sp>
          <p:nvSpPr>
            <p:cNvPr id="2157" name="Google Shape;2157;p36"/>
            <p:cNvSpPr/>
            <p:nvPr/>
          </p:nvSpPr>
          <p:spPr>
            <a:xfrm rot="5400000" flipH="1">
              <a:off x="4277419" y="1649942"/>
              <a:ext cx="561000" cy="486900"/>
            </a:xfrm>
            <a:prstGeom prst="flowChartDelay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6"/>
            <p:cNvSpPr/>
            <p:nvPr/>
          </p:nvSpPr>
          <p:spPr>
            <a:xfrm rot="5400000" flipH="1">
              <a:off x="4277419" y="1696742"/>
              <a:ext cx="561000" cy="486900"/>
            </a:xfrm>
            <a:prstGeom prst="flowChartDelay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2" name="Google Shape;2162;p36"/>
          <p:cNvGrpSpPr/>
          <p:nvPr/>
        </p:nvGrpSpPr>
        <p:grpSpPr>
          <a:xfrm>
            <a:off x="741727" y="2646977"/>
            <a:ext cx="731519" cy="822961"/>
            <a:chOff x="4314469" y="1612892"/>
            <a:chExt cx="486900" cy="607800"/>
          </a:xfrm>
        </p:grpSpPr>
        <p:sp>
          <p:nvSpPr>
            <p:cNvPr id="2163" name="Google Shape;2163;p36"/>
            <p:cNvSpPr/>
            <p:nvPr/>
          </p:nvSpPr>
          <p:spPr>
            <a:xfrm rot="5400000" flipH="1">
              <a:off x="4277419" y="1649942"/>
              <a:ext cx="561000" cy="486900"/>
            </a:xfrm>
            <a:prstGeom prst="flowChartDelay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6"/>
            <p:cNvSpPr/>
            <p:nvPr/>
          </p:nvSpPr>
          <p:spPr>
            <a:xfrm rot="5400000" flipH="1">
              <a:off x="4277419" y="1696742"/>
              <a:ext cx="561000" cy="4869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5" name="Google Shape;2165;p36"/>
          <p:cNvSpPr txBox="1">
            <a:spLocks noGrp="1"/>
          </p:cNvSpPr>
          <p:nvPr>
            <p:ph type="title"/>
          </p:nvPr>
        </p:nvSpPr>
        <p:spPr>
          <a:xfrm>
            <a:off x="540475" y="342800"/>
            <a:ext cx="8062200" cy="7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Tabla de contenidos</a:t>
            </a:r>
            <a:endParaRPr dirty="0"/>
          </a:p>
        </p:txBody>
      </p:sp>
      <p:sp>
        <p:nvSpPr>
          <p:cNvPr id="2167" name="Google Shape;2167;p36"/>
          <p:cNvSpPr txBox="1">
            <a:spLocks noGrp="1"/>
          </p:cNvSpPr>
          <p:nvPr>
            <p:ph type="subTitle" idx="2"/>
          </p:nvPr>
        </p:nvSpPr>
        <p:spPr>
          <a:xfrm>
            <a:off x="1560930" y="1926486"/>
            <a:ext cx="2215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Autoinductancia e Inductancia Mutua</a:t>
            </a:r>
            <a:endParaRPr dirty="0"/>
          </a:p>
        </p:txBody>
      </p:sp>
      <p:sp>
        <p:nvSpPr>
          <p:cNvPr id="2169" name="Google Shape;2169;p36"/>
          <p:cNvSpPr txBox="1">
            <a:spLocks noGrp="1"/>
          </p:cNvSpPr>
          <p:nvPr>
            <p:ph type="subTitle" idx="4"/>
          </p:nvPr>
        </p:nvSpPr>
        <p:spPr>
          <a:xfrm>
            <a:off x="1560930" y="2966011"/>
            <a:ext cx="2215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Análisis de Circuitos Acoplados</a:t>
            </a:r>
            <a:endParaRPr dirty="0"/>
          </a:p>
        </p:txBody>
      </p:sp>
      <p:sp>
        <p:nvSpPr>
          <p:cNvPr id="2171" name="Google Shape;2171;p36"/>
          <p:cNvSpPr txBox="1">
            <a:spLocks noGrp="1"/>
          </p:cNvSpPr>
          <p:nvPr>
            <p:ph type="subTitle" idx="6"/>
          </p:nvPr>
        </p:nvSpPr>
        <p:spPr>
          <a:xfrm>
            <a:off x="1560930" y="4005536"/>
            <a:ext cx="2215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Bobinas Acopladas y Conectadas en Serie</a:t>
            </a:r>
            <a:endParaRPr dirty="0"/>
          </a:p>
        </p:txBody>
      </p:sp>
      <p:sp>
        <p:nvSpPr>
          <p:cNvPr id="2178" name="Google Shape;2178;p36"/>
          <p:cNvSpPr txBox="1">
            <a:spLocks noGrp="1"/>
          </p:cNvSpPr>
          <p:nvPr>
            <p:ph type="title" idx="16"/>
          </p:nvPr>
        </p:nvSpPr>
        <p:spPr>
          <a:xfrm>
            <a:off x="682899" y="1816685"/>
            <a:ext cx="849300" cy="4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9" name="Google Shape;2179;p36"/>
          <p:cNvSpPr txBox="1">
            <a:spLocks noGrp="1"/>
          </p:cNvSpPr>
          <p:nvPr>
            <p:ph type="title" idx="17"/>
          </p:nvPr>
        </p:nvSpPr>
        <p:spPr>
          <a:xfrm>
            <a:off x="682882" y="2860363"/>
            <a:ext cx="849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80" name="Google Shape;2180;p36"/>
          <p:cNvSpPr txBox="1">
            <a:spLocks noGrp="1"/>
          </p:cNvSpPr>
          <p:nvPr>
            <p:ph type="title" idx="18"/>
          </p:nvPr>
        </p:nvSpPr>
        <p:spPr>
          <a:xfrm>
            <a:off x="682882" y="3893540"/>
            <a:ext cx="8493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85" name="Google Shape;2185;p36"/>
          <p:cNvSpPr/>
          <p:nvPr/>
        </p:nvSpPr>
        <p:spPr>
          <a:xfrm>
            <a:off x="957921" y="174426"/>
            <a:ext cx="338400" cy="3312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p43"/>
          <p:cNvSpPr/>
          <p:nvPr/>
        </p:nvSpPr>
        <p:spPr>
          <a:xfrm>
            <a:off x="540524" y="342900"/>
            <a:ext cx="8061600" cy="44612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240F5E8C-D9B0-48AB-B4BE-61D2200A9B46}"/>
              </a:ext>
            </a:extLst>
          </p:cNvPr>
          <p:cNvSpPr txBox="1"/>
          <p:nvPr/>
        </p:nvSpPr>
        <p:spPr>
          <a:xfrm>
            <a:off x="7774382" y="372570"/>
            <a:ext cx="8628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i="1" dirty="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Ejemplo 2</a:t>
            </a:r>
            <a:endParaRPr lang="es-AR" i="1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dirty="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ubtítulo 2">
                <a:extLst>
                  <a:ext uri="{FF2B5EF4-FFF2-40B4-BE49-F238E27FC236}">
                    <a16:creationId xmlns:a16="http://schemas.microsoft.com/office/drawing/2014/main" id="{3FC8F430-2376-445C-994E-573786A992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2833" y="2436927"/>
                <a:ext cx="8061600" cy="2088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9pPr>
              </a:lstStyle>
              <a:p>
                <a:pPr indent="0" algn="l"/>
                <a:r>
                  <a:rPr lang="es-AR" sz="1200" dirty="0"/>
                  <a:t>Reordenando las ecuaciones anteriores, tenemos:</a:t>
                </a:r>
              </a:p>
              <a:p>
                <a:pPr indent="0" algn="l"/>
                <a:endParaRPr lang="es-AR" sz="1200" dirty="0"/>
              </a:p>
              <a:p>
                <a:pPr indent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A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AR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AR" sz="11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s-AR" sz="11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AR" sz="11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sz="11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AR" sz="1100" i="1">
                                    <a:latin typeface="Cambria Math" panose="02040503050406030204" pitchFamily="18" charset="0"/>
                                  </a:rPr>
                                  <m:t>5+</m:t>
                                </m:r>
                                <m:r>
                                  <a:rPr lang="es-AR" sz="11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sz="11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AR" sz="1100" i="1">
                                    <a:latin typeface="Cambria Math" panose="02040503050406030204" pitchFamily="18" charset="0"/>
                                  </a:rPr>
                                  <m:t>5+</m:t>
                                </m:r>
                                <m:r>
                                  <a:rPr lang="es-AR" sz="11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sz="11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AR" sz="1100" i="1">
                                    <a:latin typeface="Cambria Math" panose="02040503050406030204" pitchFamily="18" charset="0"/>
                                  </a:rPr>
                                  <m:t>10+</m:t>
                                </m:r>
                                <m:r>
                                  <a:rPr lang="es-AR" sz="11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sz="11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s-A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AR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AR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AR" sz="11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s-AR" sz="11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AR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11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s-AR" sz="11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A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A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AR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AR" sz="11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s-AR" sz="1100" i="1">
                                    <a:latin typeface="Cambria Math" panose="02040503050406030204" pitchFamily="18" charset="0"/>
                                  </a:rPr>
                                  <m:t>10−</m:t>
                                </m:r>
                                <m:r>
                                  <a:rPr lang="es-AR" sz="11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AR" sz="11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AR" sz="1100" dirty="0"/>
              </a:p>
              <a:p>
                <a:pPr indent="0" algn="l"/>
                <a:endParaRPr lang="es-AR" sz="1100" dirty="0"/>
              </a:p>
              <a:p>
                <a:pPr indent="0" algn="l"/>
                <a:r>
                  <a:rPr lang="es-AR" sz="1200" dirty="0"/>
                  <a:t>De donde se puede determinar que la corriente 1 es </a:t>
                </a:r>
                <a:endParaRPr lang="es-AR" sz="1200" b="0" i="1" dirty="0">
                  <a:latin typeface="Cambria Math" panose="02040503050406030204" pitchFamily="18" charset="0"/>
                </a:endParaRPr>
              </a:p>
              <a:p>
                <a:pPr indent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=1.015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113.95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A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s-AR" dirty="0"/>
              </a:p>
              <a:p>
                <a:pPr indent="0" algn="l"/>
                <a:r>
                  <a:rPr lang="es-AR" sz="1200" dirty="0"/>
                  <a:t>Por lo que la caída de tensión en el capacitor es</a:t>
                </a:r>
              </a:p>
              <a:p>
                <a:pPr indent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A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s-AR" sz="1200" i="1">
                          <a:latin typeface="Cambria Math" panose="02040503050406030204" pitchFamily="18" charset="0"/>
                        </a:rPr>
                        <m:t>=1.015</m:t>
                      </m:r>
                      <m:r>
                        <a:rPr lang="es-E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s-A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113.95</m:t>
                      </m:r>
                      <m:r>
                        <a:rPr lang="es-E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×(−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10)</m:t>
                      </m:r>
                    </m:oMath>
                  </m:oMathPara>
                </a14:m>
                <a:endParaRPr lang="es-AR" sz="1200" dirty="0"/>
              </a:p>
              <a:p>
                <a:pPr indent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=10.15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23.95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s-AR" dirty="0"/>
              </a:p>
              <a:p>
                <a:pPr indent="0" algn="l"/>
                <a:endParaRPr lang="es-AR" sz="1100" dirty="0"/>
              </a:p>
            </p:txBody>
          </p:sp>
        </mc:Choice>
        <mc:Fallback xmlns="">
          <p:sp>
            <p:nvSpPr>
              <p:cNvPr id="27" name="Subtítulo 2">
                <a:extLst>
                  <a:ext uri="{FF2B5EF4-FFF2-40B4-BE49-F238E27FC236}">
                    <a16:creationId xmlns:a16="http://schemas.microsoft.com/office/drawing/2014/main" id="{3FC8F430-2376-445C-994E-573786A9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33" y="2436927"/>
                <a:ext cx="8061600" cy="20889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upo 45">
            <a:extLst>
              <a:ext uri="{FF2B5EF4-FFF2-40B4-BE49-F238E27FC236}">
                <a16:creationId xmlns:a16="http://schemas.microsoft.com/office/drawing/2014/main" id="{79CA7A0A-C7FF-460D-B77D-168F4018C4B1}"/>
              </a:ext>
            </a:extLst>
          </p:cNvPr>
          <p:cNvGrpSpPr/>
          <p:nvPr/>
        </p:nvGrpSpPr>
        <p:grpSpPr>
          <a:xfrm>
            <a:off x="2497914" y="515855"/>
            <a:ext cx="4081170" cy="1596049"/>
            <a:chOff x="3926322" y="535803"/>
            <a:chExt cx="4081170" cy="1596049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F3FDF103-D19E-459A-9CA9-79977D3BD150}"/>
                </a:ext>
              </a:extLst>
            </p:cNvPr>
            <p:cNvGrpSpPr/>
            <p:nvPr/>
          </p:nvGrpSpPr>
          <p:grpSpPr>
            <a:xfrm>
              <a:off x="3926322" y="535803"/>
              <a:ext cx="4081170" cy="1596049"/>
              <a:chOff x="3926322" y="535803"/>
              <a:chExt cx="4081170" cy="1596049"/>
            </a:xfrm>
          </p:grpSpPr>
          <p:pic>
            <p:nvPicPr>
              <p:cNvPr id="48" name="Imagen 47">
                <a:extLst>
                  <a:ext uri="{FF2B5EF4-FFF2-40B4-BE49-F238E27FC236}">
                    <a16:creationId xmlns:a16="http://schemas.microsoft.com/office/drawing/2014/main" id="{80291542-8687-FA39-D206-7414CA6B6C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3043" t="14667" r="41747" b="66782"/>
              <a:stretch/>
            </p:blipFill>
            <p:spPr>
              <a:xfrm>
                <a:off x="5757464" y="751690"/>
                <a:ext cx="447676" cy="22264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CuadroTexto 66">
                    <a:extLst>
                      <a:ext uri="{FF2B5EF4-FFF2-40B4-BE49-F238E27FC236}">
                        <a16:creationId xmlns:a16="http://schemas.microsoft.com/office/drawing/2014/main" id="{0E691D4E-E405-9304-B89C-2E7AD8BB199D}"/>
                      </a:ext>
                    </a:extLst>
                  </p:cNvPr>
                  <p:cNvSpPr txBox="1"/>
                  <p:nvPr/>
                </p:nvSpPr>
                <p:spPr>
                  <a:xfrm>
                    <a:off x="7370538" y="1434702"/>
                    <a:ext cx="63695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s-E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∠90°</m:t>
                          </m:r>
                        </m:oMath>
                      </m:oMathPara>
                    </a14:m>
                    <a:endParaRPr lang="es-ES" sz="1200" dirty="0"/>
                  </a:p>
                </p:txBody>
              </p:sp>
            </mc:Choice>
            <mc:Fallback xmlns="">
              <p:sp>
                <p:nvSpPr>
                  <p:cNvPr id="67" name="CuadroTexto 66">
                    <a:extLst>
                      <a:ext uri="{FF2B5EF4-FFF2-40B4-BE49-F238E27FC236}">
                        <a16:creationId xmlns:a16="http://schemas.microsoft.com/office/drawing/2014/main" id="{0E691D4E-E405-9304-B89C-2E7AD8BB19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70538" y="1434702"/>
                    <a:ext cx="636954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962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CuadroTexto 67">
                    <a:extLst>
                      <a:ext uri="{FF2B5EF4-FFF2-40B4-BE49-F238E27FC236}">
                        <a16:creationId xmlns:a16="http://schemas.microsoft.com/office/drawing/2014/main" id="{2078B573-8475-C9A1-CB65-C567013C4362}"/>
                      </a:ext>
                    </a:extLst>
                  </p:cNvPr>
                  <p:cNvSpPr txBox="1"/>
                  <p:nvPr/>
                </p:nvSpPr>
                <p:spPr>
                  <a:xfrm>
                    <a:off x="3926322" y="1459981"/>
                    <a:ext cx="63695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s-E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∠0°</m:t>
                          </m:r>
                        </m:oMath>
                      </m:oMathPara>
                    </a14:m>
                    <a:endParaRPr lang="es-ES" sz="1200" dirty="0"/>
                  </a:p>
                </p:txBody>
              </p:sp>
            </mc:Choice>
            <mc:Fallback xmlns="">
              <p:sp>
                <p:nvSpPr>
                  <p:cNvPr id="68" name="CuadroTexto 67">
                    <a:extLst>
                      <a:ext uri="{FF2B5EF4-FFF2-40B4-BE49-F238E27FC236}">
                        <a16:creationId xmlns:a16="http://schemas.microsoft.com/office/drawing/2014/main" id="{2078B573-8475-C9A1-CB65-C567013C43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6322" y="1459981"/>
                    <a:ext cx="636954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CuadroTexto 68">
                    <a:extLst>
                      <a:ext uri="{FF2B5EF4-FFF2-40B4-BE49-F238E27FC236}">
                        <a16:creationId xmlns:a16="http://schemas.microsoft.com/office/drawing/2014/main" id="{17B59CC9-FF93-8708-E5A1-3ACBE0E3D1F5}"/>
                      </a:ext>
                    </a:extLst>
                  </p:cNvPr>
                  <p:cNvSpPr txBox="1"/>
                  <p:nvPr/>
                </p:nvSpPr>
                <p:spPr>
                  <a:xfrm>
                    <a:off x="5957561" y="1219898"/>
                    <a:ext cx="33405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oMath>
                      </m:oMathPara>
                    </a14:m>
                    <a:endParaRPr lang="es-ES" sz="1200" dirty="0"/>
                  </a:p>
                </p:txBody>
              </p:sp>
            </mc:Choice>
            <mc:Fallback xmlns="">
              <p:sp>
                <p:nvSpPr>
                  <p:cNvPr id="69" name="CuadroTexto 68">
                    <a:extLst>
                      <a:ext uri="{FF2B5EF4-FFF2-40B4-BE49-F238E27FC236}">
                        <a16:creationId xmlns:a16="http://schemas.microsoft.com/office/drawing/2014/main" id="{17B59CC9-FF93-8708-E5A1-3ACBE0E3D1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7561" y="1219898"/>
                    <a:ext cx="334052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49091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B4B606A5-F370-4FC9-89AD-1B7A463A3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460873" y="962868"/>
                <a:ext cx="2982336" cy="116898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CuadroTexto 69">
                    <a:extLst>
                      <a:ext uri="{FF2B5EF4-FFF2-40B4-BE49-F238E27FC236}">
                        <a16:creationId xmlns:a16="http://schemas.microsoft.com/office/drawing/2014/main" id="{8885F49B-5070-C9E6-0E48-DC918375B1AF}"/>
                      </a:ext>
                    </a:extLst>
                  </p:cNvPr>
                  <p:cNvSpPr txBox="1"/>
                  <p:nvPr/>
                </p:nvSpPr>
                <p:spPr>
                  <a:xfrm>
                    <a:off x="5401795" y="985794"/>
                    <a:ext cx="33405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s-ES" sz="1200" dirty="0"/>
                  </a:p>
                </p:txBody>
              </p:sp>
            </mc:Choice>
            <mc:Fallback xmlns="">
              <p:sp>
                <p:nvSpPr>
                  <p:cNvPr id="70" name="CuadroTexto 69">
                    <a:extLst>
                      <a:ext uri="{FF2B5EF4-FFF2-40B4-BE49-F238E27FC236}">
                        <a16:creationId xmlns:a16="http://schemas.microsoft.com/office/drawing/2014/main" id="{8885F49B-5070-C9E6-0E48-DC918375B1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1795" y="985794"/>
                    <a:ext cx="334052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uadroTexto 33">
                    <a:extLst>
                      <a:ext uri="{FF2B5EF4-FFF2-40B4-BE49-F238E27FC236}">
                        <a16:creationId xmlns:a16="http://schemas.microsoft.com/office/drawing/2014/main" id="{87097E66-742B-4CBD-B509-D937D3E011A7}"/>
                      </a:ext>
                    </a:extLst>
                  </p:cNvPr>
                  <p:cNvSpPr txBox="1"/>
                  <p:nvPr/>
                </p:nvSpPr>
                <p:spPr>
                  <a:xfrm>
                    <a:off x="6205140" y="985794"/>
                    <a:ext cx="33405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s-ES" sz="1200" dirty="0"/>
                  </a:p>
                </p:txBody>
              </p:sp>
            </mc:Choice>
            <mc:Fallback xmlns="">
              <p:sp>
                <p:nvSpPr>
                  <p:cNvPr id="34" name="CuadroTexto 33">
                    <a:extLst>
                      <a:ext uri="{FF2B5EF4-FFF2-40B4-BE49-F238E27FC236}">
                        <a16:creationId xmlns:a16="http://schemas.microsoft.com/office/drawing/2014/main" id="{87097E66-742B-4CBD-B509-D937D3E011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5140" y="985794"/>
                    <a:ext cx="334052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CuadroTexto 34">
                    <a:extLst>
                      <a:ext uri="{FF2B5EF4-FFF2-40B4-BE49-F238E27FC236}">
                        <a16:creationId xmlns:a16="http://schemas.microsoft.com/office/drawing/2014/main" id="{7B221434-6FE2-4812-92ED-84C05FEB4A61}"/>
                      </a:ext>
                    </a:extLst>
                  </p:cNvPr>
                  <p:cNvSpPr txBox="1"/>
                  <p:nvPr/>
                </p:nvSpPr>
                <p:spPr>
                  <a:xfrm>
                    <a:off x="6722758" y="985794"/>
                    <a:ext cx="33405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s-ES" sz="1200" dirty="0"/>
                  </a:p>
                </p:txBody>
              </p:sp>
            </mc:Choice>
            <mc:Fallback xmlns="">
              <p:sp>
                <p:nvSpPr>
                  <p:cNvPr id="35" name="CuadroTexto 34">
                    <a:extLst>
                      <a:ext uri="{FF2B5EF4-FFF2-40B4-BE49-F238E27FC236}">
                        <a16:creationId xmlns:a16="http://schemas.microsoft.com/office/drawing/2014/main" id="{7B221434-6FE2-4812-92ED-84C05FEB4A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2758" y="985794"/>
                    <a:ext cx="334052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CuadroTexto 35">
                    <a:extLst>
                      <a:ext uri="{FF2B5EF4-FFF2-40B4-BE49-F238E27FC236}">
                        <a16:creationId xmlns:a16="http://schemas.microsoft.com/office/drawing/2014/main" id="{A2DD430D-C8DE-4ECC-85B6-8C44241EE512}"/>
                      </a:ext>
                    </a:extLst>
                  </p:cNvPr>
                  <p:cNvSpPr txBox="1"/>
                  <p:nvPr/>
                </p:nvSpPr>
                <p:spPr>
                  <a:xfrm>
                    <a:off x="4848370" y="985794"/>
                    <a:ext cx="33405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s-ES" sz="1200" dirty="0"/>
                  </a:p>
                </p:txBody>
              </p:sp>
            </mc:Choice>
            <mc:Fallback xmlns="">
              <p:sp>
                <p:nvSpPr>
                  <p:cNvPr id="36" name="CuadroTexto 35">
                    <a:extLst>
                      <a:ext uri="{FF2B5EF4-FFF2-40B4-BE49-F238E27FC236}">
                        <a16:creationId xmlns:a16="http://schemas.microsoft.com/office/drawing/2014/main" id="{A2DD430D-C8DE-4ECC-85B6-8C44241EE5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8370" y="985794"/>
                    <a:ext cx="334052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B3797890-FAE5-4884-8B05-0AAD2E491547}"/>
                  </a:ext>
                </a:extLst>
              </p:cNvPr>
              <p:cNvSpPr/>
              <p:nvPr/>
            </p:nvSpPr>
            <p:spPr>
              <a:xfrm>
                <a:off x="5347095" y="929641"/>
                <a:ext cx="45719" cy="45719"/>
              </a:xfrm>
              <a:prstGeom prst="ellipse">
                <a:avLst/>
              </a:prstGeom>
              <a:solidFill>
                <a:srgbClr val="4D4D4F"/>
              </a:solidFill>
              <a:ln>
                <a:solidFill>
                  <a:srgbClr val="4D4D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ED12B1E8-0528-4F6E-A82F-5A1900E2BEEF}"/>
                  </a:ext>
                </a:extLst>
              </p:cNvPr>
              <p:cNvSpPr/>
              <p:nvPr/>
            </p:nvSpPr>
            <p:spPr>
              <a:xfrm>
                <a:off x="6539192" y="929641"/>
                <a:ext cx="45719" cy="45719"/>
              </a:xfrm>
              <a:prstGeom prst="ellipse">
                <a:avLst/>
              </a:prstGeom>
              <a:solidFill>
                <a:srgbClr val="4D4D4F"/>
              </a:solidFill>
              <a:ln>
                <a:solidFill>
                  <a:srgbClr val="4D4D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pic>
            <p:nvPicPr>
              <p:cNvPr id="39" name="Imagen 38">
                <a:extLst>
                  <a:ext uri="{FF2B5EF4-FFF2-40B4-BE49-F238E27FC236}">
                    <a16:creationId xmlns:a16="http://schemas.microsoft.com/office/drawing/2014/main" id="{74F950EF-C4B8-44E6-8CFF-872393D50E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4418" t="7468" r="782" b="57825"/>
              <a:stretch/>
            </p:blipFill>
            <p:spPr>
              <a:xfrm>
                <a:off x="5895319" y="1510236"/>
                <a:ext cx="143174" cy="40572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CuadroTexto 42">
                    <a:extLst>
                      <a:ext uri="{FF2B5EF4-FFF2-40B4-BE49-F238E27FC236}">
                        <a16:creationId xmlns:a16="http://schemas.microsoft.com/office/drawing/2014/main" id="{10360C0D-3080-4F58-9278-E30C18068F45}"/>
                      </a:ext>
                    </a:extLst>
                  </p:cNvPr>
                  <p:cNvSpPr txBox="1"/>
                  <p:nvPr/>
                </p:nvSpPr>
                <p:spPr>
                  <a:xfrm>
                    <a:off x="5799880" y="535803"/>
                    <a:ext cx="33405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s-A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s-ES" sz="1200" dirty="0"/>
                  </a:p>
                </p:txBody>
              </p:sp>
            </mc:Choice>
            <mc:Fallback xmlns="">
              <p:sp>
                <p:nvSpPr>
                  <p:cNvPr id="43" name="CuadroTexto 42">
                    <a:extLst>
                      <a:ext uri="{FF2B5EF4-FFF2-40B4-BE49-F238E27FC236}">
                        <a16:creationId xmlns:a16="http://schemas.microsoft.com/office/drawing/2014/main" id="{10360C0D-3080-4F58-9278-E30C18068F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9880" y="535803"/>
                    <a:ext cx="334052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4444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Conector: angular 10">
              <a:extLst>
                <a:ext uri="{FF2B5EF4-FFF2-40B4-BE49-F238E27FC236}">
                  <a16:creationId xmlns:a16="http://schemas.microsoft.com/office/drawing/2014/main" id="{A1345EBF-32C1-4CEE-B33C-7193D5F0AB94}"/>
                </a:ext>
              </a:extLst>
            </p:cNvPr>
            <p:cNvCxnSpPr>
              <a:cxnSpLocks/>
            </p:cNvCxnSpPr>
            <p:nvPr/>
          </p:nvCxnSpPr>
          <p:spPr>
            <a:xfrm>
              <a:off x="4897569" y="1230741"/>
              <a:ext cx="1920513" cy="738854"/>
            </a:xfrm>
            <a:prstGeom prst="bentConnector3">
              <a:avLst>
                <a:gd name="adj1" fmla="val 116657"/>
              </a:avLst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: angular 71">
              <a:extLst>
                <a:ext uri="{FF2B5EF4-FFF2-40B4-BE49-F238E27FC236}">
                  <a16:creationId xmlns:a16="http://schemas.microsoft.com/office/drawing/2014/main" id="{7400B796-23FF-4EE5-9154-5EFB709F1E68}"/>
                </a:ext>
              </a:extLst>
            </p:cNvPr>
            <p:cNvCxnSpPr>
              <a:cxnSpLocks/>
            </p:cNvCxnSpPr>
            <p:nvPr/>
          </p:nvCxnSpPr>
          <p:spPr>
            <a:xfrm>
              <a:off x="4893591" y="1285719"/>
              <a:ext cx="675230" cy="658573"/>
            </a:xfrm>
            <a:prstGeom prst="bentConnector3">
              <a:avLst>
                <a:gd name="adj1" fmla="val 130124"/>
              </a:avLst>
            </a:prstGeom>
            <a:ln w="28575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uadroTexto 72">
                  <a:extLst>
                    <a:ext uri="{FF2B5EF4-FFF2-40B4-BE49-F238E27FC236}">
                      <a16:creationId xmlns:a16="http://schemas.microsoft.com/office/drawing/2014/main" id="{E36D9438-B0AB-49FE-9FD0-F83E51D4C4BC}"/>
                    </a:ext>
                  </a:extLst>
                </p:cNvPr>
                <p:cNvSpPr txBox="1"/>
                <p:nvPr/>
              </p:nvSpPr>
              <p:spPr>
                <a:xfrm>
                  <a:off x="5162926" y="1787364"/>
                  <a:ext cx="63695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s-AR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s-ES" sz="1200" b="1" dirty="0"/>
                </a:p>
              </p:txBody>
            </p:sp>
          </mc:Choice>
          <mc:Fallback xmlns="">
            <p:sp>
              <p:nvSpPr>
                <p:cNvPr id="73" name="CuadroTexto 72">
                  <a:extLst>
                    <a:ext uri="{FF2B5EF4-FFF2-40B4-BE49-F238E27FC236}">
                      <a16:creationId xmlns:a16="http://schemas.microsoft.com/office/drawing/2014/main" id="{E36D9438-B0AB-49FE-9FD0-F83E51D4C4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2926" y="1787364"/>
                  <a:ext cx="636954" cy="27699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uadroTexto 73">
                  <a:extLst>
                    <a:ext uri="{FF2B5EF4-FFF2-40B4-BE49-F238E27FC236}">
                      <a16:creationId xmlns:a16="http://schemas.microsoft.com/office/drawing/2014/main" id="{1BF2F1C3-F334-4483-A967-20C27F3B15EE}"/>
                    </a:ext>
                  </a:extLst>
                </p:cNvPr>
                <p:cNvSpPr txBox="1"/>
                <p:nvPr/>
              </p:nvSpPr>
              <p:spPr>
                <a:xfrm>
                  <a:off x="6404281" y="1826249"/>
                  <a:ext cx="63695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sz="1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s-AR" sz="12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s-ES" sz="12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CuadroTexto 73">
                  <a:extLst>
                    <a:ext uri="{FF2B5EF4-FFF2-40B4-BE49-F238E27FC236}">
                      <a16:creationId xmlns:a16="http://schemas.microsoft.com/office/drawing/2014/main" id="{1BF2F1C3-F334-4483-A967-20C27F3B1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281" y="1826249"/>
                  <a:ext cx="636954" cy="27699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453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91;p37">
            <a:extLst>
              <a:ext uri="{FF2B5EF4-FFF2-40B4-BE49-F238E27FC236}">
                <a16:creationId xmlns:a16="http://schemas.microsoft.com/office/drawing/2014/main" id="{CDAD7856-C26F-4E67-A161-0BF25CA13440}"/>
              </a:ext>
            </a:extLst>
          </p:cNvPr>
          <p:cNvSpPr txBox="1">
            <a:spLocks/>
          </p:cNvSpPr>
          <p:nvPr/>
        </p:nvSpPr>
        <p:spPr>
          <a:xfrm>
            <a:off x="2210650" y="1683075"/>
            <a:ext cx="4720200" cy="1764600"/>
          </a:xfrm>
          <a:prstGeom prst="rect">
            <a:avLst/>
          </a:prstGeom>
          <a:solidFill>
            <a:srgbClr val="434343"/>
          </a:solidFill>
          <a:ln>
            <a:solidFill>
              <a:srgbClr val="B7B7B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2000" b="1" dirty="0">
                <a:solidFill>
                  <a:schemeClr val="bg1"/>
                </a:solidFill>
                <a:latin typeface="Merriweather" panose="02060503050406030704" pitchFamily="18" charset="0"/>
              </a:rPr>
              <a:t>Fin de la presentación</a:t>
            </a:r>
            <a:endParaRPr lang="es-AR" sz="36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2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p37"/>
          <p:cNvSpPr txBox="1">
            <a:spLocks noGrp="1"/>
          </p:cNvSpPr>
          <p:nvPr>
            <p:ph type="title" idx="2"/>
          </p:nvPr>
        </p:nvSpPr>
        <p:spPr>
          <a:xfrm>
            <a:off x="2210650" y="1683075"/>
            <a:ext cx="4720200" cy="17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 b="1" dirty="0"/>
              <a:t>Autoinductancia e Inductancia Mutua</a:t>
            </a:r>
            <a:endParaRPr lang="es-AR" b="1" dirty="0"/>
          </a:p>
        </p:txBody>
      </p:sp>
      <p:sp>
        <p:nvSpPr>
          <p:cNvPr id="2196" name="Google Shape;2196;p37"/>
          <p:cNvSpPr/>
          <p:nvPr/>
        </p:nvSpPr>
        <p:spPr>
          <a:xfrm>
            <a:off x="6757396" y="3778965"/>
            <a:ext cx="338400" cy="3312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193;p37">
            <a:extLst>
              <a:ext uri="{FF2B5EF4-FFF2-40B4-BE49-F238E27FC236}">
                <a16:creationId xmlns:a16="http://schemas.microsoft.com/office/drawing/2014/main" id="{8A7F528B-2E90-46A5-AF26-0535FFC107D8}"/>
              </a:ext>
            </a:extLst>
          </p:cNvPr>
          <p:cNvSpPr/>
          <p:nvPr/>
        </p:nvSpPr>
        <p:spPr>
          <a:xfrm>
            <a:off x="2295151" y="540928"/>
            <a:ext cx="1907849" cy="11483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Merriweather;900"/>
              </a:rPr>
              <a:t>01</a:t>
            </a:r>
          </a:p>
        </p:txBody>
      </p:sp>
      <p:sp>
        <p:nvSpPr>
          <p:cNvPr id="38" name="Google Shape;2194;p37">
            <a:extLst>
              <a:ext uri="{FF2B5EF4-FFF2-40B4-BE49-F238E27FC236}">
                <a16:creationId xmlns:a16="http://schemas.microsoft.com/office/drawing/2014/main" id="{E9784B4F-8996-428D-949B-64C1B468D830}"/>
              </a:ext>
            </a:extLst>
          </p:cNvPr>
          <p:cNvSpPr/>
          <p:nvPr/>
        </p:nvSpPr>
        <p:spPr>
          <a:xfrm>
            <a:off x="2231651" y="540928"/>
            <a:ext cx="1907849" cy="11483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Merriweather;900"/>
              </a:rPr>
              <a:t>01</a:t>
            </a:r>
          </a:p>
        </p:txBody>
      </p:sp>
      <p:sp>
        <p:nvSpPr>
          <p:cNvPr id="40" name="Google Shape;2210;p37">
            <a:extLst>
              <a:ext uri="{FF2B5EF4-FFF2-40B4-BE49-F238E27FC236}">
                <a16:creationId xmlns:a16="http://schemas.microsoft.com/office/drawing/2014/main" id="{5FA2B85B-936F-4380-A94A-6C1BE61D762C}"/>
              </a:ext>
            </a:extLst>
          </p:cNvPr>
          <p:cNvSpPr/>
          <p:nvPr/>
        </p:nvSpPr>
        <p:spPr>
          <a:xfrm>
            <a:off x="3843151" y="434151"/>
            <a:ext cx="236700" cy="2307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69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p39"/>
          <p:cNvSpPr/>
          <p:nvPr/>
        </p:nvSpPr>
        <p:spPr>
          <a:xfrm>
            <a:off x="539496" y="1083469"/>
            <a:ext cx="8064900" cy="371748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39"/>
          <p:cNvSpPr txBox="1">
            <a:spLocks noGrp="1"/>
          </p:cNvSpPr>
          <p:nvPr>
            <p:ph type="title"/>
          </p:nvPr>
        </p:nvSpPr>
        <p:spPr>
          <a:xfrm>
            <a:off x="539496" y="342543"/>
            <a:ext cx="8064900" cy="3742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Autoinductancia</a:t>
            </a:r>
            <a:endParaRPr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Google Shape;2234;p39">
                <a:extLst>
                  <a:ext uri="{FF2B5EF4-FFF2-40B4-BE49-F238E27FC236}">
                    <a16:creationId xmlns:a16="http://schemas.microsoft.com/office/drawing/2014/main" id="{155FBDA9-36A0-4C76-B1D9-8E6D5BECC9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3444" y="1194129"/>
                <a:ext cx="5398497" cy="13847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2pPr>
                <a:lvl3pPr marL="1371600" marR="0" lvl="2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3pPr>
                <a:lvl4pPr marL="1828800" marR="0" lvl="3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4pPr>
                <a:lvl5pPr marL="2286000" marR="0" lvl="4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5pPr>
                <a:lvl6pPr marL="2743200" marR="0" lvl="5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6pPr>
                <a:lvl7pPr marL="3200400" marR="0" lvl="6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7pPr>
                <a:lvl8pPr marL="3657600" marR="0" lvl="7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8pPr>
                <a:lvl9pPr marL="4114800" marR="0" lvl="8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9pPr>
              </a:lstStyle>
              <a:p>
                <a:pPr marL="0" indent="0" algn="l">
                  <a:spcAft>
                    <a:spcPts val="1200"/>
                  </a:spcAft>
                </a:pPr>
                <a:r>
                  <a:rPr lang="es-AR" sz="1600" dirty="0"/>
                  <a:t>Si se tiene un inductor por el que circula una corriente variable </a:t>
                </a:r>
                <a14:m>
                  <m:oMath xmlns:m="http://schemas.openxmlformats.org/officeDocument/2006/math"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AR" sz="1600" dirty="0"/>
                  <a:t>, esta inducirá una </a:t>
                </a:r>
                <a:r>
                  <a:rPr lang="es-AR" sz="1600" i="1" dirty="0"/>
                  <a:t>fem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s-A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A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s-A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AR" sz="1600" dirty="0"/>
                  <a:t>, tal que:</a:t>
                </a:r>
              </a:p>
              <a:p>
                <a:pPr marL="0" indent="0"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s-AR" sz="1600" i="1" dirty="0"/>
              </a:p>
              <a:p>
                <a:pPr marL="0" indent="0" algn="l">
                  <a:spcAft>
                    <a:spcPts val="1200"/>
                  </a:spcAft>
                </a:pPr>
                <a:endParaRPr lang="es-AR" sz="1600" i="1" dirty="0"/>
              </a:p>
            </p:txBody>
          </p:sp>
        </mc:Choice>
        <mc:Fallback xmlns="">
          <p:sp>
            <p:nvSpPr>
              <p:cNvPr id="49" name="Google Shape;2234;p39">
                <a:extLst>
                  <a:ext uri="{FF2B5EF4-FFF2-40B4-BE49-F238E27FC236}">
                    <a16:creationId xmlns:a16="http://schemas.microsoft.com/office/drawing/2014/main" id="{155FBDA9-36A0-4C76-B1D9-8E6D5BECC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444" y="1194129"/>
                <a:ext cx="5398497" cy="1384765"/>
              </a:xfrm>
              <a:prstGeom prst="rect">
                <a:avLst/>
              </a:prstGeom>
              <a:blipFill>
                <a:blip r:embed="rId3"/>
                <a:stretch>
                  <a:fillRect l="-5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ángulo 15">
            <a:extLst>
              <a:ext uri="{FF2B5EF4-FFF2-40B4-BE49-F238E27FC236}">
                <a16:creationId xmlns:a16="http://schemas.microsoft.com/office/drawing/2014/main" id="{C6E51B61-308A-4204-9681-65D786272DA7}"/>
              </a:ext>
            </a:extLst>
          </p:cNvPr>
          <p:cNvSpPr/>
          <p:nvPr/>
        </p:nvSpPr>
        <p:spPr>
          <a:xfrm>
            <a:off x="4101298" y="4035298"/>
            <a:ext cx="941295" cy="566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Google Shape;2234;p39">
                <a:extLst>
                  <a:ext uri="{FF2B5EF4-FFF2-40B4-BE49-F238E27FC236}">
                    <a16:creationId xmlns:a16="http://schemas.microsoft.com/office/drawing/2014/main" id="{8DCFD299-30D5-4C6F-9DC9-25856AE7EB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9586" y="2554150"/>
                <a:ext cx="7284720" cy="19803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2pPr>
                <a:lvl3pPr marL="1371600" marR="0" lvl="2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3pPr>
                <a:lvl4pPr marL="1828800" marR="0" lvl="3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4pPr>
                <a:lvl5pPr marL="2286000" marR="0" lvl="4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5pPr>
                <a:lvl6pPr marL="2743200" marR="0" lvl="5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6pPr>
                <a:lvl7pPr marL="3200400" marR="0" lvl="6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7pPr>
                <a:lvl8pPr marL="3657600" marR="0" lvl="7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8pPr>
                <a:lvl9pPr marL="4114800" marR="0" lvl="8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9pPr>
              </a:lstStyle>
              <a:p>
                <a:pPr marL="0" indent="0" algn="l">
                  <a:spcAft>
                    <a:spcPts val="1200"/>
                  </a:spcAft>
                </a:pPr>
                <a:r>
                  <a:rPr lang="es-AR" sz="1600" dirty="0"/>
                  <a:t>Por lo tanto la </a:t>
                </a:r>
                <a:r>
                  <a:rPr lang="es-AR" sz="1600" b="1" dirty="0"/>
                  <a:t>autoinductancia</a:t>
                </a:r>
                <a:r>
                  <a:rPr lang="es-AR" sz="1600" dirty="0"/>
                  <a:t> </a:t>
                </a:r>
                <a:r>
                  <a:rPr lang="es-AR" sz="1600" i="1" dirty="0"/>
                  <a:t>L</a:t>
                </a:r>
                <a:r>
                  <a:rPr lang="es-AR" sz="1600" dirty="0"/>
                  <a:t> se expresa como:</a:t>
                </a:r>
              </a:p>
              <a:p>
                <a:pPr marL="0" indent="0"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→   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A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</m:t>
                          </m:r>
                        </m:den>
                      </m:f>
                    </m:oMath>
                  </m:oMathPara>
                </a14:m>
                <a:endParaRPr lang="es-AR" sz="1600" i="1" dirty="0"/>
              </a:p>
              <a:p>
                <a:pPr marL="0" indent="0" algn="l">
                  <a:spcAft>
                    <a:spcPts val="1200"/>
                  </a:spcAft>
                </a:pPr>
                <a:r>
                  <a:rPr lang="es-AR" sz="1600" dirty="0"/>
                  <a:t>Si la relación entre </a:t>
                </a:r>
                <a14:m>
                  <m:oMath xmlns:m="http://schemas.openxmlformats.org/officeDocument/2006/math"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s-AR" sz="1600" dirty="0"/>
                  <a:t> e </a:t>
                </a:r>
                <a:r>
                  <a:rPr lang="es-AR" sz="1600" i="1" dirty="0"/>
                  <a:t>i</a:t>
                </a:r>
                <a:r>
                  <a:rPr lang="es-AR" sz="1600" dirty="0"/>
                  <a:t> es LINEAL, entonces </a:t>
                </a:r>
                <a14:m>
                  <m:oMath xmlns:m="http://schemas.openxmlformats.org/officeDocument/2006/math">
                    <m:r>
                      <a:rPr lang="es-AR" sz="16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s-AR" sz="1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AR" sz="1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s-AR" sz="1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AR" sz="1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s-AR" sz="1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AR" sz="1600" dirty="0"/>
                  <a:t>y L se expresa:</a:t>
                </a:r>
              </a:p>
              <a:p>
                <a:pPr marL="0" indent="0"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es-AR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16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f>
                        <m:fPr>
                          <m:ctrlPr>
                            <a:rPr lang="es-AR" sz="16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6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𝝓</m:t>
                          </m:r>
                        </m:num>
                        <m:den>
                          <m:r>
                            <a:rPr lang="es-AR" sz="16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den>
                      </m:f>
                    </m:oMath>
                  </m:oMathPara>
                </a14:m>
                <a:endParaRPr lang="es-AR" sz="1600" b="1" i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Google Shape;2234;p39">
                <a:extLst>
                  <a:ext uri="{FF2B5EF4-FFF2-40B4-BE49-F238E27FC236}">
                    <a16:creationId xmlns:a16="http://schemas.microsoft.com/office/drawing/2014/main" id="{8DCFD299-30D5-4C6F-9DC9-25856AE7E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86" y="2554150"/>
                <a:ext cx="7284720" cy="1980389"/>
              </a:xfrm>
              <a:prstGeom prst="rect">
                <a:avLst/>
              </a:prstGeom>
              <a:blipFill>
                <a:blip r:embed="rId4"/>
                <a:stretch>
                  <a:fillRect l="-4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n 20">
            <a:extLst>
              <a:ext uri="{FF2B5EF4-FFF2-40B4-BE49-F238E27FC236}">
                <a16:creationId xmlns:a16="http://schemas.microsoft.com/office/drawing/2014/main" id="{F5C94EDD-D013-4FBB-8534-7D29AF8655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059" y="1211325"/>
            <a:ext cx="2418930" cy="1196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16" grpId="0" animBg="1"/>
      <p:bldP spid="5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p39"/>
          <p:cNvSpPr/>
          <p:nvPr/>
        </p:nvSpPr>
        <p:spPr>
          <a:xfrm>
            <a:off x="539496" y="1083469"/>
            <a:ext cx="8064900" cy="371748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39"/>
          <p:cNvSpPr txBox="1">
            <a:spLocks noGrp="1"/>
          </p:cNvSpPr>
          <p:nvPr>
            <p:ph type="title"/>
          </p:nvPr>
        </p:nvSpPr>
        <p:spPr>
          <a:xfrm>
            <a:off x="539496" y="342543"/>
            <a:ext cx="8064900" cy="3742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Inductancia Mutua</a:t>
            </a:r>
            <a:endParaRPr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Google Shape;2234;p39">
                <a:extLst>
                  <a:ext uri="{FF2B5EF4-FFF2-40B4-BE49-F238E27FC236}">
                    <a16:creationId xmlns:a16="http://schemas.microsoft.com/office/drawing/2014/main" id="{155FBDA9-36A0-4C76-B1D9-8E6D5BECC9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7642" y="1171765"/>
                <a:ext cx="5194445" cy="1366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2pPr>
                <a:lvl3pPr marL="1371600" marR="0" lvl="2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3pPr>
                <a:lvl4pPr marL="1828800" marR="0" lvl="3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4pPr>
                <a:lvl5pPr marL="2286000" marR="0" lvl="4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5pPr>
                <a:lvl6pPr marL="2743200" marR="0" lvl="5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6pPr>
                <a:lvl7pPr marL="3200400" marR="0" lvl="6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7pPr>
                <a:lvl8pPr marL="3657600" marR="0" lvl="7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8pPr>
                <a:lvl9pPr marL="4114800" marR="0" lvl="8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9pPr>
              </a:lstStyle>
              <a:p>
                <a:pPr marL="0" indent="0"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s-AR" sz="1600" dirty="0"/>
                  <a:t>Al circular una corriente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AR" sz="1600" dirty="0"/>
                  <a:t> por la bobina 1, se generan los flujos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s-AR" sz="1600" dirty="0"/>
                  <a:t> (disperso)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s-AR" sz="1600" dirty="0"/>
                  <a:t> (mutuo), donde el flujo total producido es: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s-A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s-A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s-A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es-A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A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s-A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s-A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s-AR" sz="1600" b="1" i="1" dirty="0"/>
              </a:p>
              <a:p>
                <a:pPr marL="0" indent="0" algn="l">
                  <a:spcAft>
                    <a:spcPts val="1200"/>
                  </a:spcAft>
                </a:pPr>
                <a:endParaRPr lang="es-AR" sz="1600" i="1" dirty="0"/>
              </a:p>
            </p:txBody>
          </p:sp>
        </mc:Choice>
        <mc:Fallback xmlns="">
          <p:sp>
            <p:nvSpPr>
              <p:cNvPr id="49" name="Google Shape;2234;p39">
                <a:extLst>
                  <a:ext uri="{FF2B5EF4-FFF2-40B4-BE49-F238E27FC236}">
                    <a16:creationId xmlns:a16="http://schemas.microsoft.com/office/drawing/2014/main" id="{155FBDA9-36A0-4C76-B1D9-8E6D5BECC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642" y="1171765"/>
                <a:ext cx="5194445" cy="1366416"/>
              </a:xfrm>
              <a:prstGeom prst="rect">
                <a:avLst/>
              </a:prstGeom>
              <a:blipFill>
                <a:blip r:embed="rId3"/>
                <a:stretch>
                  <a:fillRect l="-5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ángulo 53">
            <a:extLst>
              <a:ext uri="{FF2B5EF4-FFF2-40B4-BE49-F238E27FC236}">
                <a16:creationId xmlns:a16="http://schemas.microsoft.com/office/drawing/2014/main" id="{450ECAD8-2D27-4C8F-AADD-7A6AFE70B463}"/>
              </a:ext>
            </a:extLst>
          </p:cNvPr>
          <p:cNvSpPr/>
          <p:nvPr/>
        </p:nvSpPr>
        <p:spPr>
          <a:xfrm>
            <a:off x="4025868" y="4028966"/>
            <a:ext cx="1193832" cy="619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Google Shape;2234;p39">
                <a:extLst>
                  <a:ext uri="{FF2B5EF4-FFF2-40B4-BE49-F238E27FC236}">
                    <a16:creationId xmlns:a16="http://schemas.microsoft.com/office/drawing/2014/main" id="{8DCFD299-30D5-4C6F-9DC9-25856AE7EB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0424" y="2562950"/>
                <a:ext cx="7284720" cy="19803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2pPr>
                <a:lvl3pPr marL="1371600" marR="0" lvl="2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3pPr>
                <a:lvl4pPr marL="1828800" marR="0" lvl="3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4pPr>
                <a:lvl5pPr marL="2286000" marR="0" lvl="4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5pPr>
                <a:lvl6pPr marL="2743200" marR="0" lvl="5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6pPr>
                <a:lvl7pPr marL="3200400" marR="0" lvl="6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7pPr>
                <a:lvl8pPr marL="3657600" marR="0" lvl="7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8pPr>
                <a:lvl9pPr marL="4114800" marR="0" lvl="8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9pPr>
              </a:lstStyle>
              <a:p>
                <a:pPr marL="0" indent="0" algn="l">
                  <a:spcAft>
                    <a:spcPts val="1200"/>
                  </a:spcAft>
                </a:pPr>
                <a:r>
                  <a:rPr lang="es-A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 l</a:t>
                </a:r>
                <a:r>
                  <a:rPr lang="es-AR" sz="16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tensión en la bobina 2 se calcula como:</a:t>
                </a:r>
              </a:p>
              <a:p>
                <a:pPr marL="0" indent="0"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s-A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s-A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s-AR" sz="1600" dirty="0"/>
              </a:p>
              <a:p>
                <a:pPr marL="0" indent="0" algn="l">
                  <a:spcAft>
                    <a:spcPts val="1200"/>
                  </a:spcAft>
                </a:pPr>
                <a:r>
                  <a:rPr lang="es-AR" sz="1600" dirty="0"/>
                  <a:t>Si </a:t>
                </a:r>
                <a14:m>
                  <m:oMath xmlns:m="http://schemas.openxmlformats.org/officeDocument/2006/math"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sz="1600" dirty="0"/>
                  <a:t>, la </a:t>
                </a:r>
                <a:r>
                  <a:rPr lang="es-AR" sz="1600" b="1" dirty="0"/>
                  <a:t>inductancia mutua</a:t>
                </a:r>
                <a:r>
                  <a:rPr lang="es-AR" sz="1600" dirty="0"/>
                  <a:t> </a:t>
                </a:r>
                <a:r>
                  <a:rPr lang="es-AR" sz="1600" i="1" dirty="0"/>
                  <a:t>M</a:t>
                </a:r>
                <a:r>
                  <a:rPr lang="es-AR" sz="1600" dirty="0"/>
                  <a:t> se expresa de la siguiente manera:</a:t>
                </a:r>
              </a:p>
              <a:p>
                <a:pPr marL="0" indent="0"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52" name="Google Shape;2234;p39">
                <a:extLst>
                  <a:ext uri="{FF2B5EF4-FFF2-40B4-BE49-F238E27FC236}">
                    <a16:creationId xmlns:a16="http://schemas.microsoft.com/office/drawing/2014/main" id="{8DCFD299-30D5-4C6F-9DC9-25856AE7E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24" y="2562950"/>
                <a:ext cx="7284720" cy="1980389"/>
              </a:xfrm>
              <a:prstGeom prst="rect">
                <a:avLst/>
              </a:prstGeom>
              <a:blipFill>
                <a:blip r:embed="rId4"/>
                <a:stretch>
                  <a:fillRect l="-502" b="-1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543104B9-C6EE-4919-91A3-7F9CBCF204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537" y="1077119"/>
            <a:ext cx="2730988" cy="15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8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4" grpId="0" animBg="1"/>
      <p:bldP spid="5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p39"/>
          <p:cNvSpPr/>
          <p:nvPr/>
        </p:nvSpPr>
        <p:spPr>
          <a:xfrm>
            <a:off x="539496" y="1083469"/>
            <a:ext cx="8064900" cy="371748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39"/>
          <p:cNvSpPr txBox="1">
            <a:spLocks noGrp="1"/>
          </p:cNvSpPr>
          <p:nvPr>
            <p:ph type="title"/>
          </p:nvPr>
        </p:nvSpPr>
        <p:spPr>
          <a:xfrm>
            <a:off x="539496" y="342543"/>
            <a:ext cx="8064900" cy="3742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Inductancia Mutua</a:t>
            </a:r>
            <a:endParaRPr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Google Shape;2234;p39">
                <a:extLst>
                  <a:ext uri="{FF2B5EF4-FFF2-40B4-BE49-F238E27FC236}">
                    <a16:creationId xmlns:a16="http://schemas.microsoft.com/office/drawing/2014/main" id="{155FBDA9-36A0-4C76-B1D9-8E6D5BECC9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1360" y="1070534"/>
                <a:ext cx="5343035" cy="1366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2pPr>
                <a:lvl3pPr marL="1371600" marR="0" lvl="2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3pPr>
                <a:lvl4pPr marL="1828800" marR="0" lvl="3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4pPr>
                <a:lvl5pPr marL="2286000" marR="0" lvl="4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5pPr>
                <a:lvl6pPr marL="2743200" marR="0" lvl="5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6pPr>
                <a:lvl7pPr marL="3200400" marR="0" lvl="6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7pPr>
                <a:lvl8pPr marL="3657600" marR="0" lvl="7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8pPr>
                <a:lvl9pPr marL="4114800" marR="0" lvl="8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9pPr>
              </a:lstStyle>
              <a:p>
                <a:pPr marL="0" indent="0"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s-AR" sz="1600" dirty="0"/>
                  <a:t>Análogamente, si circula una corriente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AR" sz="1600" b="1" i="1" dirty="0"/>
                  <a:t> </a:t>
                </a:r>
                <a:r>
                  <a:rPr lang="es-AR" sz="1600" dirty="0"/>
                  <a:t>por la bobina 2:</a:t>
                </a:r>
              </a:p>
              <a:p>
                <a:pPr marL="0" indent="0" algn="l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r>
                        <m:rPr>
                          <m:sty m:val="p"/>
                        </m:rPr>
                        <a:rPr lang="es-A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</m:t>
                      </m:r>
                      <m:sSub>
                        <m:sSubPr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s-A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A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s-AR" sz="1600" b="1" i="1" dirty="0"/>
              </a:p>
              <a:p>
                <a:pPr marL="0" indent="0" algn="l">
                  <a:spcAft>
                    <a:spcPts val="1200"/>
                  </a:spcAft>
                </a:pPr>
                <a:endParaRPr lang="es-AR" sz="1600" i="1" dirty="0"/>
              </a:p>
            </p:txBody>
          </p:sp>
        </mc:Choice>
        <mc:Fallback xmlns="">
          <p:sp>
            <p:nvSpPr>
              <p:cNvPr id="49" name="Google Shape;2234;p39">
                <a:extLst>
                  <a:ext uri="{FF2B5EF4-FFF2-40B4-BE49-F238E27FC236}">
                    <a16:creationId xmlns:a16="http://schemas.microsoft.com/office/drawing/2014/main" id="{155FBDA9-36A0-4C76-B1D9-8E6D5BECC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60" y="1070534"/>
                <a:ext cx="5343035" cy="1366416"/>
              </a:xfrm>
              <a:prstGeom prst="rect">
                <a:avLst/>
              </a:prstGeom>
              <a:blipFill>
                <a:blip r:embed="rId3"/>
                <a:stretch>
                  <a:fillRect l="-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ángulo 53">
            <a:extLst>
              <a:ext uri="{FF2B5EF4-FFF2-40B4-BE49-F238E27FC236}">
                <a16:creationId xmlns:a16="http://schemas.microsoft.com/office/drawing/2014/main" id="{450ECAD8-2D27-4C8F-AADD-7A6AFE70B463}"/>
              </a:ext>
            </a:extLst>
          </p:cNvPr>
          <p:cNvSpPr/>
          <p:nvPr/>
        </p:nvSpPr>
        <p:spPr>
          <a:xfrm>
            <a:off x="4025868" y="4021346"/>
            <a:ext cx="1193832" cy="619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Google Shape;2234;p39">
                <a:extLst>
                  <a:ext uri="{FF2B5EF4-FFF2-40B4-BE49-F238E27FC236}">
                    <a16:creationId xmlns:a16="http://schemas.microsoft.com/office/drawing/2014/main" id="{8DCFD299-30D5-4C6F-9DC9-25856AE7EB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0424" y="2555330"/>
                <a:ext cx="7284720" cy="19803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2pPr>
                <a:lvl3pPr marL="1371600" marR="0" lvl="2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3pPr>
                <a:lvl4pPr marL="1828800" marR="0" lvl="3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4pPr>
                <a:lvl5pPr marL="2286000" marR="0" lvl="4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5pPr>
                <a:lvl6pPr marL="2743200" marR="0" lvl="5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6pPr>
                <a:lvl7pPr marL="3200400" marR="0" lvl="6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7pPr>
                <a:lvl8pPr marL="3657600" marR="0" lvl="7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8pPr>
                <a:lvl9pPr marL="4114800" marR="0" lvl="8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9pPr>
              </a:lstStyle>
              <a:p>
                <a:pPr marL="0" indent="0" algn="l">
                  <a:spcAft>
                    <a:spcPts val="1200"/>
                  </a:spcAft>
                </a:pPr>
                <a:r>
                  <a:rPr lang="es-AR" sz="16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 inductancia mutua se expresa como:</a:t>
                </a:r>
              </a:p>
              <a:p>
                <a:pPr marL="0" indent="0"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600" dirty="0"/>
              </a:p>
              <a:p>
                <a:pPr marL="0" indent="0" algn="l">
                  <a:spcAft>
                    <a:spcPts val="1200"/>
                  </a:spcAft>
                </a:pPr>
                <a:r>
                  <a:rPr lang="es-AR" sz="1600" dirty="0"/>
                  <a:t>Si </a:t>
                </a:r>
                <a14:m>
                  <m:oMath xmlns:m="http://schemas.openxmlformats.org/officeDocument/2006/math"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s-AR" sz="1600" dirty="0"/>
                  <a:t> (</a:t>
                </a:r>
                <a14:m>
                  <m:oMath xmlns:m="http://schemas.openxmlformats.org/officeDocument/2006/math">
                    <m:r>
                      <a:rPr lang="es-AR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s-A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A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𝑐𝑡𝑒</m:t>
                    </m:r>
                  </m:oMath>
                </a14:m>
                <a:r>
                  <a:rPr lang="es-AR" sz="1600" dirty="0"/>
                  <a:t>) se tiene:</a:t>
                </a:r>
              </a:p>
              <a:p>
                <a:pPr marL="0" indent="0"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52" name="Google Shape;2234;p39">
                <a:extLst>
                  <a:ext uri="{FF2B5EF4-FFF2-40B4-BE49-F238E27FC236}">
                    <a16:creationId xmlns:a16="http://schemas.microsoft.com/office/drawing/2014/main" id="{8DCFD299-30D5-4C6F-9DC9-25856AE7E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24" y="2555330"/>
                <a:ext cx="7284720" cy="1980389"/>
              </a:xfrm>
              <a:prstGeom prst="rect">
                <a:avLst/>
              </a:prstGeom>
              <a:blipFill>
                <a:blip r:embed="rId4"/>
                <a:stretch>
                  <a:fillRect l="-502" b="-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884810C2-8E0D-4E6D-B754-022B9604D80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751" y="1070534"/>
            <a:ext cx="2551608" cy="147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8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uiExpand="1" build="p"/>
      <p:bldP spid="54" grpId="0" animBg="1"/>
      <p:bldP spid="5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p39"/>
          <p:cNvSpPr/>
          <p:nvPr/>
        </p:nvSpPr>
        <p:spPr>
          <a:xfrm>
            <a:off x="539496" y="1083469"/>
            <a:ext cx="8064900" cy="371748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D54BEA7-C49B-420D-AAA5-D4BEE43F9DD8}"/>
              </a:ext>
            </a:extLst>
          </p:cNvPr>
          <p:cNvSpPr/>
          <p:nvPr/>
        </p:nvSpPr>
        <p:spPr>
          <a:xfrm>
            <a:off x="5771744" y="4181136"/>
            <a:ext cx="1543456" cy="5522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777642E-4B7B-453F-9A6B-66F7E6BFBEEA}"/>
              </a:ext>
            </a:extLst>
          </p:cNvPr>
          <p:cNvSpPr/>
          <p:nvPr/>
        </p:nvSpPr>
        <p:spPr>
          <a:xfrm>
            <a:off x="3582115" y="2024135"/>
            <a:ext cx="1447085" cy="619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32" name="Google Shape;2232;p39"/>
          <p:cNvSpPr txBox="1">
            <a:spLocks noGrp="1"/>
          </p:cNvSpPr>
          <p:nvPr>
            <p:ph type="title"/>
          </p:nvPr>
        </p:nvSpPr>
        <p:spPr>
          <a:xfrm>
            <a:off x="539496" y="342543"/>
            <a:ext cx="8064900" cy="3742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Coeficiente de acoplamiento</a:t>
            </a:r>
            <a:endParaRPr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Google Shape;2234;p39">
                <a:extLst>
                  <a:ext uri="{FF2B5EF4-FFF2-40B4-BE49-F238E27FC236}">
                    <a16:creationId xmlns:a16="http://schemas.microsoft.com/office/drawing/2014/main" id="{155FBDA9-36A0-4C76-B1D9-8E6D5BECC9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496" y="1070533"/>
                <a:ext cx="8064900" cy="15734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2pPr>
                <a:lvl3pPr marL="1371600" marR="0" lvl="2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3pPr>
                <a:lvl4pPr marL="1828800" marR="0" lvl="3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4pPr>
                <a:lvl5pPr marL="2286000" marR="0" lvl="4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5pPr>
                <a:lvl6pPr marL="2743200" marR="0" lvl="5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6pPr>
                <a:lvl7pPr marL="3200400" marR="0" lvl="6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7pPr>
                <a:lvl8pPr marL="3657600" marR="0" lvl="7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8pPr>
                <a:lvl9pPr marL="4114800" marR="0" lvl="8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9pPr>
              </a:lstStyle>
              <a:p>
                <a:pPr marL="0" indent="0"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s-AR" sz="1600" dirty="0"/>
                  <a:t>Dependiendo del ESPACIADO, PERMEABILIDAD DEL MEDIO y ORIENTACIÓN DE LOS EJES DE LAS BOBINAS, se tendrán distintos grados de acoplamiento </a:t>
                </a:r>
                <a:r>
                  <a:rPr lang="es-AR" sz="1600" i="1" dirty="0"/>
                  <a:t>K</a:t>
                </a:r>
                <a:r>
                  <a:rPr lang="es-AR" sz="1600" dirty="0"/>
                  <a:t>.</a:t>
                </a:r>
              </a:p>
              <a:p>
                <a:pPr marL="0" indent="0"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s-AR" sz="1600" dirty="0"/>
                  <a:t>El coeficiente se expresa por:   </a:t>
                </a:r>
                <a14:m>
                  <m:oMath xmlns:m="http://schemas.openxmlformats.org/officeDocument/2006/math">
                    <m:r>
                      <a:rPr lang="es-A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s-A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s-A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s-A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s-A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→   </m:t>
                    </m:r>
                    <m:sSub>
                      <m:sSubPr>
                        <m:ctrlP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s-A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s-A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s-A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A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A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s-A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A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s-AR" sz="1600" dirty="0"/>
              </a:p>
            </p:txBody>
          </p:sp>
        </mc:Choice>
        <mc:Fallback xmlns="">
          <p:sp>
            <p:nvSpPr>
              <p:cNvPr id="49" name="Google Shape;2234;p39">
                <a:extLst>
                  <a:ext uri="{FF2B5EF4-FFF2-40B4-BE49-F238E27FC236}">
                    <a16:creationId xmlns:a16="http://schemas.microsoft.com/office/drawing/2014/main" id="{155FBDA9-36A0-4C76-B1D9-8E6D5BECC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6" y="1070533"/>
                <a:ext cx="8064900" cy="1573423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Google Shape;2234;p39">
                <a:extLst>
                  <a:ext uri="{FF2B5EF4-FFF2-40B4-BE49-F238E27FC236}">
                    <a16:creationId xmlns:a16="http://schemas.microsoft.com/office/drawing/2014/main" id="{72C5997E-184D-491C-BF76-1D9D9F1AF2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496" y="2518333"/>
                <a:ext cx="8064900" cy="37304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2pPr>
                <a:lvl3pPr marL="1371600" marR="0" lvl="2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3pPr>
                <a:lvl4pPr marL="1828800" marR="0" lvl="3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4pPr>
                <a:lvl5pPr marL="2286000" marR="0" lvl="4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5pPr>
                <a:lvl6pPr marL="2743200" marR="0" lvl="5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6pPr>
                <a:lvl7pPr marL="3200400" marR="0" lvl="6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7pPr>
                <a:lvl8pPr marL="3657600" marR="0" lvl="7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8pPr>
                <a:lvl9pPr marL="4114800" marR="0" lvl="8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Spectral"/>
                  <a:buNone/>
                  <a:defRPr sz="1400" b="0" i="0" u="none" strike="noStrike" cap="none">
                    <a:solidFill>
                      <a:schemeClr val="dk1"/>
                    </a:solidFill>
                    <a:latin typeface="Spectral"/>
                    <a:ea typeface="Spectral"/>
                    <a:cs typeface="Spectral"/>
                    <a:sym typeface="Spectral"/>
                  </a:defRPr>
                </a:lvl9pPr>
              </a:lstStyle>
              <a:p>
                <a:pPr marL="0" indent="0"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s-AR" sz="1600" dirty="0"/>
                  <a:t>Multiplicando las inductancias mutuas, se tiene:</a:t>
                </a:r>
              </a:p>
              <a:p>
                <a:pPr marL="0" indent="0" algn="l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16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>
                            <m:f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A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A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s-A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>
                            <m:f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A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A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s-A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 </m:t>
                      </m:r>
                      <m:sSup>
                        <m:sSup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>
                            <m:f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s-A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>
                            <m:f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s-A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AR" sz="1600" dirty="0"/>
              </a:p>
              <a:p>
                <a:pPr marL="0" indent="0" algn="l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>
                            <m:f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>
                            <m:f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               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ad>
                        <m:radPr>
                          <m:degHide m:val="on"/>
                          <m:ctrlP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s-AR" sz="1600" dirty="0"/>
              </a:p>
              <a:p>
                <a:pPr marL="0" indent="0" algn="l">
                  <a:spcAft>
                    <a:spcPts val="1200"/>
                  </a:spcAft>
                </a:pPr>
                <a:endParaRPr lang="es-AR" sz="1600" i="1" dirty="0"/>
              </a:p>
            </p:txBody>
          </p:sp>
        </mc:Choice>
        <mc:Fallback xmlns="">
          <p:sp>
            <p:nvSpPr>
              <p:cNvPr id="30" name="Google Shape;2234;p39">
                <a:extLst>
                  <a:ext uri="{FF2B5EF4-FFF2-40B4-BE49-F238E27FC236}">
                    <a16:creationId xmlns:a16="http://schemas.microsoft.com/office/drawing/2014/main" id="{72C5997E-184D-491C-BF76-1D9D9F1AF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6" y="2518333"/>
                <a:ext cx="8064900" cy="3730423"/>
              </a:xfrm>
              <a:prstGeom prst="rect">
                <a:avLst/>
              </a:prstGeom>
              <a:blipFill>
                <a:blip r:embed="rId4"/>
                <a:stretch>
                  <a:fillRect l="-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64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49" grpId="0" build="p"/>
      <p:bldP spid="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9" name="Google Shape;2429;p44"/>
          <p:cNvGrpSpPr/>
          <p:nvPr/>
        </p:nvGrpSpPr>
        <p:grpSpPr>
          <a:xfrm>
            <a:off x="4323443" y="2683892"/>
            <a:ext cx="486900" cy="607800"/>
            <a:chOff x="4314469" y="1612892"/>
            <a:chExt cx="486900" cy="607800"/>
          </a:xfrm>
        </p:grpSpPr>
        <p:sp>
          <p:nvSpPr>
            <p:cNvPr id="2430" name="Google Shape;2430;p44"/>
            <p:cNvSpPr/>
            <p:nvPr/>
          </p:nvSpPr>
          <p:spPr>
            <a:xfrm rot="5400000" flipH="1">
              <a:off x="4277419" y="1649942"/>
              <a:ext cx="561000" cy="486900"/>
            </a:xfrm>
            <a:prstGeom prst="flowChartDelay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4"/>
            <p:cNvSpPr/>
            <p:nvPr/>
          </p:nvSpPr>
          <p:spPr>
            <a:xfrm rot="5400000" flipH="1">
              <a:off x="4277419" y="1696742"/>
              <a:ext cx="561000" cy="4869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2" name="Google Shape;2432;p44"/>
          <p:cNvSpPr/>
          <p:nvPr/>
        </p:nvSpPr>
        <p:spPr>
          <a:xfrm>
            <a:off x="1112562" y="2195222"/>
            <a:ext cx="2309701" cy="186242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44"/>
          <p:cNvSpPr txBox="1">
            <a:spLocks noGrp="1"/>
          </p:cNvSpPr>
          <p:nvPr>
            <p:ph type="subTitle" idx="1"/>
          </p:nvPr>
        </p:nvSpPr>
        <p:spPr>
          <a:xfrm>
            <a:off x="1160974" y="2473140"/>
            <a:ext cx="22152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/>
              <a:t>Autoinductancia</a:t>
            </a:r>
            <a:endParaRPr dirty="0"/>
          </a:p>
        </p:txBody>
      </p:sp>
      <p:sp>
        <p:nvSpPr>
          <p:cNvPr id="2434" name="Google Shape;2434;p44"/>
          <p:cNvSpPr txBox="1">
            <a:spLocks noGrp="1"/>
          </p:cNvSpPr>
          <p:nvPr>
            <p:ph type="subTitle" idx="2"/>
          </p:nvPr>
        </p:nvSpPr>
        <p:spPr>
          <a:xfrm>
            <a:off x="1182014" y="2689048"/>
            <a:ext cx="2239409" cy="12491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1200" dirty="0"/>
              <a:t>La inductancia es la propiedad por la cual un inductor presenta oposición al cambio de la corriente que fluye por él, medida en henrys (H).</a:t>
            </a:r>
            <a:endParaRPr sz="1200" dirty="0"/>
          </a:p>
        </p:txBody>
      </p:sp>
      <p:sp>
        <p:nvSpPr>
          <p:cNvPr id="2435" name="Google Shape;2435;p44"/>
          <p:cNvSpPr/>
          <p:nvPr/>
        </p:nvSpPr>
        <p:spPr>
          <a:xfrm>
            <a:off x="3417150" y="3291700"/>
            <a:ext cx="2309700" cy="1506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44"/>
          <p:cNvSpPr txBox="1">
            <a:spLocks noGrp="1"/>
          </p:cNvSpPr>
          <p:nvPr>
            <p:ph type="subTitle" idx="3"/>
          </p:nvPr>
        </p:nvSpPr>
        <p:spPr>
          <a:xfrm>
            <a:off x="3466800" y="3589294"/>
            <a:ext cx="2212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/>
              <a:t>Inductancia Mutua</a:t>
            </a:r>
            <a:endParaRPr dirty="0"/>
          </a:p>
        </p:txBody>
      </p:sp>
      <p:sp>
        <p:nvSpPr>
          <p:cNvPr id="2437" name="Google Shape;2437;p44"/>
          <p:cNvSpPr txBox="1">
            <a:spLocks noGrp="1"/>
          </p:cNvSpPr>
          <p:nvPr>
            <p:ph type="subTitle" idx="4"/>
          </p:nvPr>
        </p:nvSpPr>
        <p:spPr>
          <a:xfrm>
            <a:off x="3454012" y="3772144"/>
            <a:ext cx="2256776" cy="1026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1200" dirty="0"/>
              <a:t>Capacidad de un inductor de inducir una tensión en un inductor cercano, medida en henrys (H).</a:t>
            </a:r>
            <a:endParaRPr sz="2000" dirty="0"/>
          </a:p>
        </p:txBody>
      </p:sp>
      <p:sp>
        <p:nvSpPr>
          <p:cNvPr id="2438" name="Google Shape;2438;p44"/>
          <p:cNvSpPr/>
          <p:nvPr/>
        </p:nvSpPr>
        <p:spPr>
          <a:xfrm>
            <a:off x="5721738" y="2201643"/>
            <a:ext cx="2309700" cy="148857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44"/>
          <p:cNvSpPr txBox="1">
            <a:spLocks noGrp="1"/>
          </p:cNvSpPr>
          <p:nvPr>
            <p:ph type="subTitle" idx="5"/>
          </p:nvPr>
        </p:nvSpPr>
        <p:spPr>
          <a:xfrm>
            <a:off x="5768426" y="2259346"/>
            <a:ext cx="2208019" cy="7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/>
              <a:t>Coeficiente de acoplamiento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40" name="Google Shape;2440;p44"/>
              <p:cNvSpPr txBox="1">
                <a:spLocks noGrp="1"/>
              </p:cNvSpPr>
              <p:nvPr>
                <p:ph type="subTitle" idx="6"/>
              </p:nvPr>
            </p:nvSpPr>
            <p:spPr>
              <a:xfrm>
                <a:off x="5768426" y="2766551"/>
                <a:ext cx="2215200" cy="7773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s-MX" sz="1200" dirty="0"/>
                  <a:t>Es una medida del acoplamiento magnético entre dos bobinas.                   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s-A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A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s-A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s-MX" sz="1200" dirty="0"/>
                  <a:t>.</a:t>
                </a:r>
              </a:p>
            </p:txBody>
          </p:sp>
        </mc:Choice>
        <mc:Fallback xmlns="">
          <p:sp>
            <p:nvSpPr>
              <p:cNvPr id="2440" name="Google Shape;2440;p4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6"/>
              </p:nvPr>
            </p:nvSpPr>
            <p:spPr>
              <a:xfrm>
                <a:off x="5768426" y="2766551"/>
                <a:ext cx="2215200" cy="777300"/>
              </a:xfrm>
              <a:prstGeom prst="rect">
                <a:avLst/>
              </a:prstGeom>
              <a:blipFill>
                <a:blip r:embed="rId3"/>
                <a:stretch>
                  <a:fillRect r="-14286" b="-1889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41" name="Google Shape;2441;p44"/>
          <p:cNvGrpSpPr/>
          <p:nvPr/>
        </p:nvGrpSpPr>
        <p:grpSpPr>
          <a:xfrm>
            <a:off x="1947508" y="1613522"/>
            <a:ext cx="526400" cy="589948"/>
            <a:chOff x="1690157" y="1609641"/>
            <a:chExt cx="526400" cy="577700"/>
          </a:xfrm>
        </p:grpSpPr>
        <p:sp>
          <p:nvSpPr>
            <p:cNvPr id="2442" name="Google Shape;2442;p44"/>
            <p:cNvSpPr/>
            <p:nvPr/>
          </p:nvSpPr>
          <p:spPr>
            <a:xfrm rot="5400000" flipH="1">
              <a:off x="1698457" y="1640841"/>
              <a:ext cx="549300" cy="486900"/>
            </a:xfrm>
            <a:prstGeom prst="flowChartDelay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4"/>
            <p:cNvSpPr/>
            <p:nvPr/>
          </p:nvSpPr>
          <p:spPr>
            <a:xfrm rot="5400000" flipH="1">
              <a:off x="1659019" y="1669242"/>
              <a:ext cx="549237" cy="486961"/>
            </a:xfrm>
            <a:prstGeom prst="flowChartDelay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54" name="Google Shape;2454;p44"/>
          <p:cNvSpPr/>
          <p:nvPr/>
        </p:nvSpPr>
        <p:spPr>
          <a:xfrm>
            <a:off x="541400" y="336850"/>
            <a:ext cx="4041000" cy="748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44"/>
          <p:cNvSpPr txBox="1">
            <a:spLocks noGrp="1"/>
          </p:cNvSpPr>
          <p:nvPr>
            <p:ph type="title"/>
          </p:nvPr>
        </p:nvSpPr>
        <p:spPr>
          <a:xfrm>
            <a:off x="539550" y="340907"/>
            <a:ext cx="80649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Resumen</a:t>
            </a:r>
            <a:endParaRPr dirty="0"/>
          </a:p>
        </p:txBody>
      </p:sp>
      <p:grpSp>
        <p:nvGrpSpPr>
          <p:cNvPr id="2456" name="Google Shape;2456;p44"/>
          <p:cNvGrpSpPr/>
          <p:nvPr/>
        </p:nvGrpSpPr>
        <p:grpSpPr>
          <a:xfrm rot="10800000" flipH="1">
            <a:off x="672370" y="749745"/>
            <a:ext cx="1117714" cy="480760"/>
            <a:chOff x="6659230" y="279450"/>
            <a:chExt cx="2217246" cy="953700"/>
          </a:xfrm>
        </p:grpSpPr>
        <p:sp>
          <p:nvSpPr>
            <p:cNvPr id="2457" name="Google Shape;2457;p44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4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4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4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4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2" name="Google Shape;2462;p44"/>
          <p:cNvSpPr/>
          <p:nvPr/>
        </p:nvSpPr>
        <p:spPr>
          <a:xfrm>
            <a:off x="7863721" y="929902"/>
            <a:ext cx="338400" cy="3312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3" name="Google Shape;2463;p44"/>
          <p:cNvGrpSpPr/>
          <p:nvPr/>
        </p:nvGrpSpPr>
        <p:grpSpPr>
          <a:xfrm flipH="1">
            <a:off x="6659878" y="1613522"/>
            <a:ext cx="526339" cy="589947"/>
            <a:chOff x="1690218" y="1609641"/>
            <a:chExt cx="526339" cy="577699"/>
          </a:xfrm>
        </p:grpSpPr>
        <p:sp>
          <p:nvSpPr>
            <p:cNvPr id="2464" name="Google Shape;2464;p44"/>
            <p:cNvSpPr/>
            <p:nvPr/>
          </p:nvSpPr>
          <p:spPr>
            <a:xfrm rot="5400000" flipH="1">
              <a:off x="1698457" y="1640841"/>
              <a:ext cx="549300" cy="486900"/>
            </a:xfrm>
            <a:prstGeom prst="flowChartDelay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4"/>
            <p:cNvSpPr/>
            <p:nvPr/>
          </p:nvSpPr>
          <p:spPr>
            <a:xfrm rot="5400000" flipH="1">
              <a:off x="1659018" y="1669241"/>
              <a:ext cx="549300" cy="4869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2E3DAA8-0F0C-43AA-AF85-FCA4760E2847}"/>
              </a:ext>
            </a:extLst>
          </p:cNvPr>
          <p:cNvSpPr txBox="1"/>
          <p:nvPr/>
        </p:nvSpPr>
        <p:spPr>
          <a:xfrm>
            <a:off x="2003572" y="1683470"/>
            <a:ext cx="389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latin typeface="Merriweather;900"/>
              </a:rPr>
              <a:t>1</a:t>
            </a:r>
            <a:endParaRPr lang="es-AR" sz="2800" b="1" dirty="0">
              <a:solidFill>
                <a:schemeClr val="bg1"/>
              </a:solidFill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AAAAF3C-A6B2-49B5-8293-D19A6D9B0BF6}"/>
              </a:ext>
            </a:extLst>
          </p:cNvPr>
          <p:cNvSpPr txBox="1"/>
          <p:nvPr/>
        </p:nvSpPr>
        <p:spPr>
          <a:xfrm>
            <a:off x="4387584" y="2779445"/>
            <a:ext cx="389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latin typeface="Merriweather;900"/>
              </a:rPr>
              <a:t>2</a:t>
            </a:r>
            <a:endParaRPr lang="es-AR" sz="2800" b="1" dirty="0">
              <a:solidFill>
                <a:schemeClr val="bg1"/>
              </a:solidFill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D34075E-B72F-4B0A-8D5F-C56393D0A1E4}"/>
              </a:ext>
            </a:extLst>
          </p:cNvPr>
          <p:cNvSpPr txBox="1"/>
          <p:nvPr/>
        </p:nvSpPr>
        <p:spPr>
          <a:xfrm>
            <a:off x="6764089" y="1678423"/>
            <a:ext cx="389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latin typeface="Merriweather;900"/>
              </a:rPr>
              <a:t>3</a:t>
            </a:r>
            <a:endParaRPr lang="es-A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p37"/>
          <p:cNvSpPr txBox="1">
            <a:spLocks noGrp="1"/>
          </p:cNvSpPr>
          <p:nvPr>
            <p:ph type="title" idx="2"/>
          </p:nvPr>
        </p:nvSpPr>
        <p:spPr>
          <a:xfrm>
            <a:off x="2210650" y="1683075"/>
            <a:ext cx="4720200" cy="17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/>
              <a:t>Análisis de    Circuitos Acoplados</a:t>
            </a:r>
            <a:endParaRPr lang="es-AR" sz="4800" b="1" dirty="0"/>
          </a:p>
        </p:txBody>
      </p:sp>
      <p:sp>
        <p:nvSpPr>
          <p:cNvPr id="2196" name="Google Shape;2196;p37"/>
          <p:cNvSpPr/>
          <p:nvPr/>
        </p:nvSpPr>
        <p:spPr>
          <a:xfrm>
            <a:off x="6757396" y="3778965"/>
            <a:ext cx="338400" cy="3312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193;p37">
            <a:extLst>
              <a:ext uri="{FF2B5EF4-FFF2-40B4-BE49-F238E27FC236}">
                <a16:creationId xmlns:a16="http://schemas.microsoft.com/office/drawing/2014/main" id="{8A7F528B-2E90-46A5-AF26-0535FFC107D8}"/>
              </a:ext>
            </a:extLst>
          </p:cNvPr>
          <p:cNvSpPr/>
          <p:nvPr/>
        </p:nvSpPr>
        <p:spPr>
          <a:xfrm>
            <a:off x="5023001" y="534775"/>
            <a:ext cx="1907849" cy="11483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Merriweather;900"/>
              </a:rPr>
              <a:t>0</a:t>
            </a:r>
            <a:r>
              <a:rPr lang="es-AR" b="0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Merriweather;900"/>
              </a:rPr>
              <a:t>2</a:t>
            </a:r>
            <a:endParaRPr b="0" i="0" dirty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dk1"/>
              </a:solidFill>
              <a:latin typeface="Merriweather;900"/>
            </a:endParaRPr>
          </a:p>
        </p:txBody>
      </p:sp>
      <p:sp>
        <p:nvSpPr>
          <p:cNvPr id="38" name="Google Shape;2194;p37">
            <a:extLst>
              <a:ext uri="{FF2B5EF4-FFF2-40B4-BE49-F238E27FC236}">
                <a16:creationId xmlns:a16="http://schemas.microsoft.com/office/drawing/2014/main" id="{E9784B4F-8996-428D-949B-64C1B468D830}"/>
              </a:ext>
            </a:extLst>
          </p:cNvPr>
          <p:cNvSpPr/>
          <p:nvPr/>
        </p:nvSpPr>
        <p:spPr>
          <a:xfrm>
            <a:off x="4959501" y="534775"/>
            <a:ext cx="1907849" cy="11483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Merriweather;900"/>
              </a:rPr>
              <a:t>0</a:t>
            </a:r>
            <a:r>
              <a:rPr lang="es-AR" b="0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Merriweather;900"/>
              </a:rPr>
              <a:t>2</a:t>
            </a:r>
            <a:endParaRPr b="0" i="0" dirty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dk1"/>
              </a:solidFill>
              <a:latin typeface="Merriweather;900"/>
            </a:endParaRPr>
          </a:p>
        </p:txBody>
      </p:sp>
    </p:spTree>
    <p:extLst>
      <p:ext uri="{BB962C8B-B14F-4D97-AF65-F5344CB8AC3E}">
        <p14:creationId xmlns:p14="http://schemas.microsoft.com/office/powerpoint/2010/main" val="3703670"/>
      </p:ext>
    </p:extLst>
  </p:cSld>
  <p:clrMapOvr>
    <a:masterClrMapping/>
  </p:clrMapOvr>
</p:sld>
</file>

<file path=ppt/theme/theme1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1294</Words>
  <Application>Microsoft Office PowerPoint</Application>
  <PresentationFormat>Presentación en pantalla (16:9)</PresentationFormat>
  <Paragraphs>180</Paragraphs>
  <Slides>21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Merriweather</vt:lpstr>
      <vt:lpstr>Merriweather Black</vt:lpstr>
      <vt:lpstr>Arial</vt:lpstr>
      <vt:lpstr>Spectral Light</vt:lpstr>
      <vt:lpstr>Cambria Math</vt:lpstr>
      <vt:lpstr>Merriweather;900</vt:lpstr>
      <vt:lpstr>Spectral</vt:lpstr>
      <vt:lpstr>Graph Paper Style Thesis by Slidesgo</vt:lpstr>
      <vt:lpstr>Circuitos Magnéticos</vt:lpstr>
      <vt:lpstr>Tabla de contenidos</vt:lpstr>
      <vt:lpstr>Autoinductancia e Inductancia Mutua</vt:lpstr>
      <vt:lpstr>Autoinductancia</vt:lpstr>
      <vt:lpstr>Inductancia Mutua</vt:lpstr>
      <vt:lpstr>Inductancia Mutua</vt:lpstr>
      <vt:lpstr>Coeficiente de acoplamiento</vt:lpstr>
      <vt:lpstr>Resumen</vt:lpstr>
      <vt:lpstr>Análisis de    Circuitos Acoplados</vt:lpstr>
      <vt:lpstr>Consideraciones</vt:lpstr>
      <vt:lpstr>Regla de los puntos</vt:lpstr>
      <vt:lpstr>Presentación de PowerPoint</vt:lpstr>
      <vt:lpstr>Presentación de PowerPoint</vt:lpstr>
      <vt:lpstr>Bobinas Acopladas y Conectadas en Serie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Paper Style</dc:title>
  <dc:creator>Daiana Polo</dc:creator>
  <cp:lastModifiedBy>Anibal Gerardo Morzan (prof.)</cp:lastModifiedBy>
  <cp:revision>46</cp:revision>
  <dcterms:modified xsi:type="dcterms:W3CDTF">2022-09-15T23:38:15Z</dcterms:modified>
</cp:coreProperties>
</file>