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8" r:id="rId4"/>
    <p:sldId id="269" r:id="rId5"/>
    <p:sldId id="267" r:id="rId6"/>
    <p:sldId id="270" r:id="rId7"/>
    <p:sldId id="259" r:id="rId8"/>
    <p:sldId id="271" r:id="rId9"/>
    <p:sldId id="258" r:id="rId10"/>
    <p:sldId id="273" r:id="rId11"/>
    <p:sldId id="274" r:id="rId12"/>
    <p:sldId id="275" r:id="rId13"/>
    <p:sldId id="276" r:id="rId14"/>
    <p:sldId id="277" r:id="rId15"/>
    <p:sldId id="279" r:id="rId16"/>
    <p:sldId id="280" r:id="rId17"/>
    <p:sldId id="281" r:id="rId18"/>
    <p:sldId id="282" r:id="rId19"/>
    <p:sldId id="283" r:id="rId20"/>
    <p:sldId id="284" r:id="rId21"/>
    <p:sldId id="285" r:id="rId22"/>
  </p:sldIdLst>
  <p:sldSz cx="18288000" cy="10287000"/>
  <p:notesSz cx="6858000" cy="9144000"/>
  <p:embeddedFontLst>
    <p:embeddedFont>
      <p:font typeface="Agrandir Bold" panose="020B0604020202020204" charset="0"/>
      <p:regular r:id="rId23"/>
    </p:embeddedFont>
    <p:embeddedFont>
      <p:font typeface="Agrandir Medium" panose="020B0604020202020204" charset="0"/>
      <p:regular r:id="rId24"/>
    </p:embeddedFont>
    <p:embeddedFont>
      <p:font typeface="Montserrat" panose="00000500000000000000" pitchFamily="2"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1236"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hyperlink" Target="mailto:lcaceres@comunidad.frrq.utn.edu.ar" TargetMode="Externa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0.png"/><Relationship Id="rId12" Type="http://schemas.openxmlformats.org/officeDocument/2006/relationships/image" Target="../media/image39.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2.png"/><Relationship Id="rId7" Type="http://schemas.openxmlformats.org/officeDocument/2006/relationships/image" Target="../media/image30.png"/><Relationship Id="rId12" Type="http://schemas.openxmlformats.org/officeDocument/2006/relationships/image" Target="../media/image39.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0.png"/><Relationship Id="rId12" Type="http://schemas.openxmlformats.org/officeDocument/2006/relationships/image" Target="../media/image39.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36.pn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4.png"/><Relationship Id="rId3" Type="http://schemas.openxmlformats.org/officeDocument/2006/relationships/image" Target="../media/image32.png"/><Relationship Id="rId7" Type="http://schemas.openxmlformats.org/officeDocument/2006/relationships/image" Target="../media/image30.png"/><Relationship Id="rId12" Type="http://schemas.openxmlformats.org/officeDocument/2006/relationships/image" Target="../media/image39.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2.png"/><Relationship Id="rId7" Type="http://schemas.openxmlformats.org/officeDocument/2006/relationships/image" Target="../media/image30.png"/><Relationship Id="rId12" Type="http://schemas.openxmlformats.org/officeDocument/2006/relationships/image" Target="../media/image39.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2.png"/><Relationship Id="rId7" Type="http://schemas.openxmlformats.org/officeDocument/2006/relationships/image" Target="../media/image30.png"/><Relationship Id="rId12" Type="http://schemas.openxmlformats.org/officeDocument/2006/relationships/image" Target="../media/image39.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svg"/><Relationship Id="rId5" Type="http://schemas.openxmlformats.org/officeDocument/2006/relationships/image" Target="../media/image28.png"/><Relationship Id="rId10" Type="http://schemas.openxmlformats.org/officeDocument/2006/relationships/image" Target="../media/image2.png"/><Relationship Id="rId4" Type="http://schemas.openxmlformats.org/officeDocument/2006/relationships/image" Target="../media/image15.sv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2.png"/><Relationship Id="rId7" Type="http://schemas.openxmlformats.org/officeDocument/2006/relationships/image" Target="../media/image30.png"/><Relationship Id="rId12" Type="http://schemas.openxmlformats.org/officeDocument/2006/relationships/image" Target="../media/image39.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2.png"/><Relationship Id="rId7" Type="http://schemas.openxmlformats.org/officeDocument/2006/relationships/image" Target="../media/image30.png"/><Relationship Id="rId12" Type="http://schemas.openxmlformats.org/officeDocument/2006/relationships/image" Target="../media/image39.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2.png"/><Relationship Id="rId7" Type="http://schemas.openxmlformats.org/officeDocument/2006/relationships/image" Target="../media/image30.png"/><Relationship Id="rId12" Type="http://schemas.openxmlformats.org/officeDocument/2006/relationships/image" Target="../media/image39.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950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Freeform 3"/>
          <p:cNvSpPr/>
          <p:nvPr/>
        </p:nvSpPr>
        <p:spPr>
          <a:xfrm>
            <a:off x="13234198" y="-1294275"/>
            <a:ext cx="2832552" cy="2588549"/>
          </a:xfrm>
          <a:custGeom>
            <a:avLst/>
            <a:gdLst/>
            <a:ahLst/>
            <a:cxnLst/>
            <a:rect l="l" t="t" r="r" b="b"/>
            <a:pathLst>
              <a:path w="2832552" h="2588549">
                <a:moveTo>
                  <a:pt x="0" y="0"/>
                </a:moveTo>
                <a:lnTo>
                  <a:pt x="2832551" y="0"/>
                </a:lnTo>
                <a:lnTo>
                  <a:pt x="2832551" y="2588550"/>
                </a:lnTo>
                <a:lnTo>
                  <a:pt x="0" y="25885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4" name="Freeform 4"/>
          <p:cNvSpPr/>
          <p:nvPr/>
        </p:nvSpPr>
        <p:spPr>
          <a:xfrm>
            <a:off x="16543507" y="-689971"/>
            <a:ext cx="2803900" cy="2414053"/>
          </a:xfrm>
          <a:custGeom>
            <a:avLst/>
            <a:gdLst/>
            <a:ahLst/>
            <a:cxnLst/>
            <a:rect l="l" t="t" r="r" b="b"/>
            <a:pathLst>
              <a:path w="2803900" h="2414053">
                <a:moveTo>
                  <a:pt x="0" y="0"/>
                </a:moveTo>
                <a:lnTo>
                  <a:pt x="2803900" y="0"/>
                </a:lnTo>
                <a:lnTo>
                  <a:pt x="2803900" y="2414053"/>
                </a:lnTo>
                <a:lnTo>
                  <a:pt x="0" y="24140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5" name="Freeform 5"/>
          <p:cNvSpPr/>
          <p:nvPr/>
        </p:nvSpPr>
        <p:spPr>
          <a:xfrm>
            <a:off x="17259300" y="5033991"/>
            <a:ext cx="2138114" cy="2604359"/>
          </a:xfrm>
          <a:custGeom>
            <a:avLst/>
            <a:gdLst/>
            <a:ahLst/>
            <a:cxnLst/>
            <a:rect l="l" t="t" r="r" b="b"/>
            <a:pathLst>
              <a:path w="2138114" h="2604359">
                <a:moveTo>
                  <a:pt x="0" y="0"/>
                </a:moveTo>
                <a:lnTo>
                  <a:pt x="2138114" y="0"/>
                </a:lnTo>
                <a:lnTo>
                  <a:pt x="2138114" y="2604359"/>
                </a:lnTo>
                <a:lnTo>
                  <a:pt x="0" y="26043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6" name="Freeform 6"/>
          <p:cNvSpPr/>
          <p:nvPr/>
        </p:nvSpPr>
        <p:spPr>
          <a:xfrm>
            <a:off x="2030548" y="-1293994"/>
            <a:ext cx="2465343" cy="2588269"/>
          </a:xfrm>
          <a:custGeom>
            <a:avLst/>
            <a:gdLst/>
            <a:ahLst/>
            <a:cxnLst/>
            <a:rect l="l" t="t" r="r" b="b"/>
            <a:pathLst>
              <a:path w="2465343" h="2588269">
                <a:moveTo>
                  <a:pt x="0" y="0"/>
                </a:moveTo>
                <a:lnTo>
                  <a:pt x="2465343" y="0"/>
                </a:lnTo>
                <a:lnTo>
                  <a:pt x="2465343" y="2588269"/>
                </a:lnTo>
                <a:lnTo>
                  <a:pt x="0" y="25882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sp>
        <p:nvSpPr>
          <p:cNvPr id="7" name="Freeform 7"/>
          <p:cNvSpPr/>
          <p:nvPr/>
        </p:nvSpPr>
        <p:spPr>
          <a:xfrm>
            <a:off x="2592203" y="8606204"/>
            <a:ext cx="2417143" cy="2315806"/>
          </a:xfrm>
          <a:custGeom>
            <a:avLst/>
            <a:gdLst/>
            <a:ahLst/>
            <a:cxnLst/>
            <a:rect l="l" t="t" r="r" b="b"/>
            <a:pathLst>
              <a:path w="2417143" h="2315806">
                <a:moveTo>
                  <a:pt x="0" y="0"/>
                </a:moveTo>
                <a:lnTo>
                  <a:pt x="2417143" y="0"/>
                </a:lnTo>
                <a:lnTo>
                  <a:pt x="2417143" y="2315806"/>
                </a:lnTo>
                <a:lnTo>
                  <a:pt x="0" y="23158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ES"/>
          </a:p>
        </p:txBody>
      </p:sp>
      <p:sp>
        <p:nvSpPr>
          <p:cNvPr id="8" name="Freeform 8"/>
          <p:cNvSpPr/>
          <p:nvPr/>
        </p:nvSpPr>
        <p:spPr>
          <a:xfrm>
            <a:off x="-2036878" y="3225785"/>
            <a:ext cx="3065578" cy="2711086"/>
          </a:xfrm>
          <a:custGeom>
            <a:avLst/>
            <a:gdLst/>
            <a:ahLst/>
            <a:cxnLst/>
            <a:rect l="l" t="t" r="r" b="b"/>
            <a:pathLst>
              <a:path w="3065578" h="2711086">
                <a:moveTo>
                  <a:pt x="0" y="0"/>
                </a:moveTo>
                <a:lnTo>
                  <a:pt x="3065578" y="0"/>
                </a:lnTo>
                <a:lnTo>
                  <a:pt x="3065578" y="2711085"/>
                </a:lnTo>
                <a:lnTo>
                  <a:pt x="0" y="27110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ES"/>
          </a:p>
        </p:txBody>
      </p:sp>
      <p:sp>
        <p:nvSpPr>
          <p:cNvPr id="9" name="Freeform 9"/>
          <p:cNvSpPr/>
          <p:nvPr/>
        </p:nvSpPr>
        <p:spPr>
          <a:xfrm>
            <a:off x="-916995" y="7638350"/>
            <a:ext cx="2882762" cy="3283660"/>
          </a:xfrm>
          <a:custGeom>
            <a:avLst/>
            <a:gdLst/>
            <a:ahLst/>
            <a:cxnLst/>
            <a:rect l="l" t="t" r="r" b="b"/>
            <a:pathLst>
              <a:path w="2882762" h="3283660">
                <a:moveTo>
                  <a:pt x="0" y="0"/>
                </a:moveTo>
                <a:lnTo>
                  <a:pt x="2882761" y="0"/>
                </a:lnTo>
                <a:lnTo>
                  <a:pt x="2882761" y="3283660"/>
                </a:lnTo>
                <a:lnTo>
                  <a:pt x="0" y="32836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ES"/>
          </a:p>
        </p:txBody>
      </p:sp>
      <p:sp>
        <p:nvSpPr>
          <p:cNvPr id="10" name="Freeform 10"/>
          <p:cNvSpPr/>
          <p:nvPr/>
        </p:nvSpPr>
        <p:spPr>
          <a:xfrm>
            <a:off x="16858779" y="8450325"/>
            <a:ext cx="2163234" cy="3572134"/>
          </a:xfrm>
          <a:custGeom>
            <a:avLst/>
            <a:gdLst/>
            <a:ahLst/>
            <a:cxnLst/>
            <a:rect l="l" t="t" r="r" b="b"/>
            <a:pathLst>
              <a:path w="2163234" h="3572134">
                <a:moveTo>
                  <a:pt x="0" y="0"/>
                </a:moveTo>
                <a:lnTo>
                  <a:pt x="2163234" y="0"/>
                </a:lnTo>
                <a:lnTo>
                  <a:pt x="2163234" y="3572134"/>
                </a:lnTo>
                <a:lnTo>
                  <a:pt x="0" y="357213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s-ES"/>
          </a:p>
        </p:txBody>
      </p:sp>
      <p:sp>
        <p:nvSpPr>
          <p:cNvPr id="11" name="Freeform 11"/>
          <p:cNvSpPr/>
          <p:nvPr/>
        </p:nvSpPr>
        <p:spPr>
          <a:xfrm>
            <a:off x="-916995" y="-689971"/>
            <a:ext cx="2379176" cy="3224668"/>
          </a:xfrm>
          <a:custGeom>
            <a:avLst/>
            <a:gdLst/>
            <a:ahLst/>
            <a:cxnLst/>
            <a:rect l="l" t="t" r="r" b="b"/>
            <a:pathLst>
              <a:path w="2379176" h="3224668">
                <a:moveTo>
                  <a:pt x="0" y="0"/>
                </a:moveTo>
                <a:lnTo>
                  <a:pt x="2379175" y="0"/>
                </a:lnTo>
                <a:lnTo>
                  <a:pt x="2379175" y="3224668"/>
                </a:lnTo>
                <a:lnTo>
                  <a:pt x="0" y="322466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s-ES"/>
          </a:p>
        </p:txBody>
      </p:sp>
      <p:sp>
        <p:nvSpPr>
          <p:cNvPr id="12" name="Freeform 12"/>
          <p:cNvSpPr/>
          <p:nvPr/>
        </p:nvSpPr>
        <p:spPr>
          <a:xfrm>
            <a:off x="13892554" y="9046259"/>
            <a:ext cx="2647404" cy="2079468"/>
          </a:xfrm>
          <a:custGeom>
            <a:avLst/>
            <a:gdLst/>
            <a:ahLst/>
            <a:cxnLst/>
            <a:rect l="l" t="t" r="r" b="b"/>
            <a:pathLst>
              <a:path w="2647404" h="2079468">
                <a:moveTo>
                  <a:pt x="0" y="0"/>
                </a:moveTo>
                <a:lnTo>
                  <a:pt x="2647404" y="0"/>
                </a:lnTo>
                <a:lnTo>
                  <a:pt x="2647404" y="2079468"/>
                </a:lnTo>
                <a:lnTo>
                  <a:pt x="0" y="207946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s-ES"/>
          </a:p>
        </p:txBody>
      </p:sp>
      <p:sp>
        <p:nvSpPr>
          <p:cNvPr id="13" name="Freeform 13"/>
          <p:cNvSpPr/>
          <p:nvPr/>
        </p:nvSpPr>
        <p:spPr>
          <a:xfrm>
            <a:off x="17579615" y="2049544"/>
            <a:ext cx="1442398" cy="2352482"/>
          </a:xfrm>
          <a:custGeom>
            <a:avLst/>
            <a:gdLst/>
            <a:ahLst/>
            <a:cxnLst/>
            <a:rect l="l" t="t" r="r" b="b"/>
            <a:pathLst>
              <a:path w="1442398" h="2352482">
                <a:moveTo>
                  <a:pt x="0" y="0"/>
                </a:moveTo>
                <a:lnTo>
                  <a:pt x="1442398" y="0"/>
                </a:lnTo>
                <a:lnTo>
                  <a:pt x="1442398" y="2352482"/>
                </a:lnTo>
                <a:lnTo>
                  <a:pt x="0" y="235248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s-ES"/>
          </a:p>
        </p:txBody>
      </p:sp>
      <p:sp>
        <p:nvSpPr>
          <p:cNvPr id="14" name="Freeform 14"/>
          <p:cNvSpPr/>
          <p:nvPr/>
        </p:nvSpPr>
        <p:spPr>
          <a:xfrm rot="2032490">
            <a:off x="5423388" y="-1980819"/>
            <a:ext cx="4703437" cy="4114800"/>
          </a:xfrm>
          <a:custGeom>
            <a:avLst/>
            <a:gdLst/>
            <a:ahLst/>
            <a:cxnLst/>
            <a:rect l="l" t="t" r="r" b="b"/>
            <a:pathLst>
              <a:path w="4703437" h="4114800">
                <a:moveTo>
                  <a:pt x="0" y="0"/>
                </a:moveTo>
                <a:lnTo>
                  <a:pt x="4703438" y="0"/>
                </a:lnTo>
                <a:lnTo>
                  <a:pt x="4703438" y="4114800"/>
                </a:lnTo>
                <a:lnTo>
                  <a:pt x="0" y="41148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s-ES"/>
          </a:p>
        </p:txBody>
      </p:sp>
      <p:sp>
        <p:nvSpPr>
          <p:cNvPr id="15" name="Freeform 15"/>
          <p:cNvSpPr/>
          <p:nvPr/>
        </p:nvSpPr>
        <p:spPr>
          <a:xfrm>
            <a:off x="8501928" y="8884186"/>
            <a:ext cx="4302387" cy="4075647"/>
          </a:xfrm>
          <a:custGeom>
            <a:avLst/>
            <a:gdLst/>
            <a:ahLst/>
            <a:cxnLst/>
            <a:rect l="l" t="t" r="r" b="b"/>
            <a:pathLst>
              <a:path w="4302387" h="4075647">
                <a:moveTo>
                  <a:pt x="0" y="0"/>
                </a:moveTo>
                <a:lnTo>
                  <a:pt x="4302387" y="0"/>
                </a:lnTo>
                <a:lnTo>
                  <a:pt x="4302387" y="4075647"/>
                </a:lnTo>
                <a:lnTo>
                  <a:pt x="0" y="407564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s-ES"/>
          </a:p>
        </p:txBody>
      </p:sp>
      <p:sp>
        <p:nvSpPr>
          <p:cNvPr id="18" name="CuadroTexto 17">
            <a:extLst>
              <a:ext uri="{FF2B5EF4-FFF2-40B4-BE49-F238E27FC236}">
                <a16:creationId xmlns:a16="http://schemas.microsoft.com/office/drawing/2014/main" id="{062C99DC-C8F4-340E-3D97-F37212EDF809}"/>
              </a:ext>
            </a:extLst>
          </p:cNvPr>
          <p:cNvSpPr txBox="1"/>
          <p:nvPr/>
        </p:nvSpPr>
        <p:spPr>
          <a:xfrm>
            <a:off x="3690065" y="2823145"/>
            <a:ext cx="11795775" cy="38472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9800" b="1" spc="-343" dirty="0">
                <a:solidFill>
                  <a:schemeClr val="tx2"/>
                </a:solidFill>
                <a:latin typeface="Agrandir Bold"/>
              </a:rPr>
              <a:t>Planificación Fiscal</a:t>
            </a:r>
          </a:p>
          <a:p>
            <a:pPr marL="457200" indent="-457200">
              <a:buFont typeface="Wingdings" panose="05000000000000000000" pitchFamily="2" charset="2"/>
              <a:buChar char="Ø"/>
            </a:pPr>
            <a:r>
              <a:rPr lang="es-ES" sz="3200" b="1" dirty="0">
                <a:solidFill>
                  <a:schemeClr val="tx2"/>
                </a:solidFill>
                <a:latin typeface="Agrandir Bold"/>
              </a:rPr>
              <a:t>Profesora:  Laura  Cáceres</a:t>
            </a:r>
          </a:p>
          <a:p>
            <a:pPr marL="457200" indent="-457200">
              <a:buFont typeface="Wingdings" panose="05000000000000000000" pitchFamily="2" charset="2"/>
              <a:buChar char="Ø"/>
            </a:pPr>
            <a:r>
              <a:rPr lang="es-ES" sz="3200" b="1" dirty="0">
                <a:solidFill>
                  <a:schemeClr val="tx2"/>
                </a:solidFill>
                <a:latin typeface="Agrandir Bold"/>
              </a:rPr>
              <a:t>Email: </a:t>
            </a:r>
            <a:r>
              <a:rPr lang="es-ES" sz="3200" b="1" dirty="0">
                <a:solidFill>
                  <a:schemeClr val="tx2"/>
                </a:solidFill>
                <a:latin typeface="Agrandir Bold"/>
                <a:hlinkClick r:id="rId29"/>
              </a:rPr>
              <a:t>lcaceres@comunidad.frrq.utn.edu.ar</a:t>
            </a:r>
            <a:endParaRPr lang="es-ES" sz="3200" b="1" dirty="0">
              <a:solidFill>
                <a:schemeClr val="tx2"/>
              </a:solidFill>
              <a:latin typeface="Agrandir Bold"/>
            </a:endParaRPr>
          </a:p>
          <a:p>
            <a:pPr marL="457200" indent="-457200">
              <a:buFont typeface="Wingdings" panose="05000000000000000000" pitchFamily="2" charset="2"/>
              <a:buChar char="Ø"/>
            </a:pPr>
            <a:r>
              <a:rPr lang="es-ES" sz="3200" b="1" dirty="0">
                <a:solidFill>
                  <a:schemeClr val="tx2"/>
                </a:solidFill>
                <a:latin typeface="Agrandir Bold"/>
              </a:rPr>
              <a:t>Materia: cuatrimestral.</a:t>
            </a:r>
          </a:p>
          <a:p>
            <a:pPr marL="457200" indent="-457200">
              <a:buFont typeface="Wingdings" panose="05000000000000000000" pitchFamily="2" charset="2"/>
              <a:buChar char="Ø"/>
            </a:pPr>
            <a:r>
              <a:rPr lang="es-ES" sz="3200" b="1" dirty="0">
                <a:solidFill>
                  <a:schemeClr val="tx2"/>
                </a:solidFill>
                <a:latin typeface="Agrandir Bold"/>
              </a:rPr>
              <a:t>Adscripto: Gino Fabbro</a:t>
            </a:r>
            <a:endParaRPr lang="es-ES" dirty="0"/>
          </a:p>
          <a:p>
            <a:endParaRPr lang="es-E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5D8E5-29EF-7270-87F4-03344D06644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8317FA7-0B36-5CA1-141F-A109C1BE7D6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grpSp>
        <p:nvGrpSpPr>
          <p:cNvPr id="6" name="Group 3">
            <a:extLst>
              <a:ext uri="{FF2B5EF4-FFF2-40B4-BE49-F238E27FC236}">
                <a16:creationId xmlns:a16="http://schemas.microsoft.com/office/drawing/2014/main" id="{001F6A7B-8DFB-6F6B-9EBC-8F700E695CE9}"/>
              </a:ext>
            </a:extLst>
          </p:cNvPr>
          <p:cNvGrpSpPr/>
          <p:nvPr/>
        </p:nvGrpSpPr>
        <p:grpSpPr>
          <a:xfrm>
            <a:off x="609600" y="1729907"/>
            <a:ext cx="16459201" cy="8137992"/>
            <a:chOff x="0" y="38100"/>
            <a:chExt cx="6668955" cy="3384657"/>
          </a:xfrm>
        </p:grpSpPr>
        <p:sp>
          <p:nvSpPr>
            <p:cNvPr id="7" name="Freeform 4">
              <a:extLst>
                <a:ext uri="{FF2B5EF4-FFF2-40B4-BE49-F238E27FC236}">
                  <a16:creationId xmlns:a16="http://schemas.microsoft.com/office/drawing/2014/main" id="{9ED2FA66-9956-3528-7A87-314630C23F57}"/>
                </a:ext>
              </a:extLst>
            </p:cNvPr>
            <p:cNvSpPr/>
            <p:nvPr/>
          </p:nvSpPr>
          <p:spPr>
            <a:xfrm>
              <a:off x="216124" y="564843"/>
              <a:ext cx="6452831" cy="2857914"/>
            </a:xfrm>
            <a:custGeom>
              <a:avLst/>
              <a:gdLst/>
              <a:ahLst/>
              <a:cxnLst/>
              <a:rect l="l" t="t" r="r" b="b"/>
              <a:pathLst>
                <a:path w="3056604" h="3137528">
                  <a:moveTo>
                    <a:pt x="0" y="0"/>
                  </a:moveTo>
                  <a:lnTo>
                    <a:pt x="3056604" y="0"/>
                  </a:lnTo>
                  <a:lnTo>
                    <a:pt x="3056604" y="3137528"/>
                  </a:lnTo>
                  <a:lnTo>
                    <a:pt x="0" y="3137528"/>
                  </a:lnTo>
                  <a:close/>
                </a:path>
              </a:pathLst>
            </a:custGeom>
            <a:solidFill>
              <a:srgbClr val="FFFFFF"/>
            </a:solidFill>
          </p:spPr>
          <p:txBody>
            <a:bodyPr/>
            <a:lstStyle/>
            <a:p>
              <a:endParaRPr lang="es-ES"/>
            </a:p>
          </p:txBody>
        </p:sp>
        <p:sp>
          <p:nvSpPr>
            <p:cNvPr id="8" name="TextBox 5">
              <a:extLst>
                <a:ext uri="{FF2B5EF4-FFF2-40B4-BE49-F238E27FC236}">
                  <a16:creationId xmlns:a16="http://schemas.microsoft.com/office/drawing/2014/main" id="{A5E0C622-F0CB-42E7-7B2A-B77262562CF6}"/>
                </a:ext>
              </a:extLst>
            </p:cNvPr>
            <p:cNvSpPr txBox="1"/>
            <p:nvPr/>
          </p:nvSpPr>
          <p:spPr>
            <a:xfrm>
              <a:off x="0" y="38100"/>
              <a:ext cx="3056604" cy="3099428"/>
            </a:xfrm>
            <a:prstGeom prst="rect">
              <a:avLst/>
            </a:prstGeom>
          </p:spPr>
          <p:txBody>
            <a:bodyPr lIns="50800" tIns="50800" rIns="50800" bIns="50800" rtlCol="0" anchor="ctr"/>
            <a:lstStyle/>
            <a:p>
              <a:pPr algn="ctr">
                <a:lnSpc>
                  <a:spcPts val="2266"/>
                </a:lnSpc>
              </a:pPr>
              <a:endParaRPr/>
            </a:p>
          </p:txBody>
        </p:sp>
      </p:grpSp>
      <p:sp>
        <p:nvSpPr>
          <p:cNvPr id="9" name="Freeform 4">
            <a:extLst>
              <a:ext uri="{FF2B5EF4-FFF2-40B4-BE49-F238E27FC236}">
                <a16:creationId xmlns:a16="http://schemas.microsoft.com/office/drawing/2014/main" id="{CA837CD0-DFCB-B85F-D77F-00B1C92F3B7A}"/>
              </a:ext>
            </a:extLst>
          </p:cNvPr>
          <p:cNvSpPr/>
          <p:nvPr/>
        </p:nvSpPr>
        <p:spPr>
          <a:xfrm>
            <a:off x="2937388" y="650818"/>
            <a:ext cx="12413225" cy="1817586"/>
          </a:xfrm>
          <a:custGeom>
            <a:avLst/>
            <a:gdLst/>
            <a:ahLst/>
            <a:cxnLst/>
            <a:rect l="l" t="t" r="r" b="b"/>
            <a:pathLst>
              <a:path w="3056604" h="3137528">
                <a:moveTo>
                  <a:pt x="0" y="0"/>
                </a:moveTo>
                <a:lnTo>
                  <a:pt x="3056604" y="0"/>
                </a:lnTo>
                <a:lnTo>
                  <a:pt x="3056604" y="3137528"/>
                </a:lnTo>
                <a:lnTo>
                  <a:pt x="0" y="3137528"/>
                </a:lnTo>
                <a:close/>
              </a:path>
            </a:pathLst>
          </a:custGeom>
          <a:solidFill>
            <a:srgbClr val="FFFFFF"/>
          </a:solidFill>
        </p:spPr>
        <p:txBody>
          <a:bodyPr/>
          <a:lstStyle/>
          <a:p>
            <a:endParaRPr lang="es-ES"/>
          </a:p>
        </p:txBody>
      </p:sp>
      <p:sp>
        <p:nvSpPr>
          <p:cNvPr id="10" name="TextBox 6">
            <a:extLst>
              <a:ext uri="{FF2B5EF4-FFF2-40B4-BE49-F238E27FC236}">
                <a16:creationId xmlns:a16="http://schemas.microsoft.com/office/drawing/2014/main" id="{8CC828C1-363A-AACD-1634-522756B7205F}"/>
              </a:ext>
            </a:extLst>
          </p:cNvPr>
          <p:cNvSpPr txBox="1"/>
          <p:nvPr/>
        </p:nvSpPr>
        <p:spPr>
          <a:xfrm>
            <a:off x="3185651" y="887230"/>
            <a:ext cx="12164961" cy="1354217"/>
          </a:xfrm>
          <a:prstGeom prst="rect">
            <a:avLst/>
          </a:prstGeom>
        </p:spPr>
        <p:txBody>
          <a:bodyPr wrap="square" lIns="0" tIns="0" rIns="0" bIns="0" rtlCol="0" anchor="t">
            <a:spAutoFit/>
          </a:bodyPr>
          <a:lstStyle/>
          <a:p>
            <a:pPr marL="0" lvl="0" indent="0" algn="l"/>
            <a:r>
              <a:rPr lang="es-ES" sz="4400" b="1" u="sng" spc="300" dirty="0">
                <a:solidFill>
                  <a:schemeClr val="tx2"/>
                </a:solidFill>
                <a:latin typeface="Agrandir Medium"/>
                <a:ea typeface="Agrandir Medium"/>
                <a:cs typeface="Agrandir Medium"/>
                <a:sym typeface="Agrandir Medium"/>
              </a:rPr>
              <a:t>El gasto público: los egresos planificados en el </a:t>
            </a:r>
            <a:r>
              <a:rPr lang="es-ES" sz="4400" b="1" u="sng" spc="300" dirty="0">
                <a:solidFill>
                  <a:schemeClr val="tx2"/>
                </a:solidFill>
                <a:latin typeface="Agrandir Medium"/>
                <a:sym typeface="Agrandir Medium"/>
              </a:rPr>
              <a:t>Presupuesto</a:t>
            </a:r>
            <a:endParaRPr lang="en-US" sz="4400" b="1" u="sng" spc="300" dirty="0">
              <a:solidFill>
                <a:schemeClr val="tx2"/>
              </a:solidFill>
              <a:latin typeface="Agrandir Medium"/>
              <a:sym typeface="Agrandir Medium"/>
            </a:endParaRPr>
          </a:p>
        </p:txBody>
      </p:sp>
      <p:sp>
        <p:nvSpPr>
          <p:cNvPr id="11" name="Freeform 8">
            <a:extLst>
              <a:ext uri="{FF2B5EF4-FFF2-40B4-BE49-F238E27FC236}">
                <a16:creationId xmlns:a16="http://schemas.microsoft.com/office/drawing/2014/main" id="{CDA94F46-3509-2A72-DA78-C355FB60E754}"/>
              </a:ext>
            </a:extLst>
          </p:cNvPr>
          <p:cNvSpPr/>
          <p:nvPr/>
        </p:nvSpPr>
        <p:spPr>
          <a:xfrm>
            <a:off x="120074" y="1441813"/>
            <a:ext cx="3065578" cy="2711086"/>
          </a:xfrm>
          <a:custGeom>
            <a:avLst/>
            <a:gdLst/>
            <a:ahLst/>
            <a:cxnLst/>
            <a:rect l="l" t="t" r="r" b="b"/>
            <a:pathLst>
              <a:path w="3065578" h="2711086">
                <a:moveTo>
                  <a:pt x="0" y="0"/>
                </a:moveTo>
                <a:lnTo>
                  <a:pt x="3065578" y="0"/>
                </a:lnTo>
                <a:lnTo>
                  <a:pt x="3065578" y="2711085"/>
                </a:lnTo>
                <a:lnTo>
                  <a:pt x="0" y="27110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12" name="Freeform 6">
            <a:extLst>
              <a:ext uri="{FF2B5EF4-FFF2-40B4-BE49-F238E27FC236}">
                <a16:creationId xmlns:a16="http://schemas.microsoft.com/office/drawing/2014/main" id="{0D1153AB-45C2-6FD2-872F-64E9B0434B55}"/>
              </a:ext>
            </a:extLst>
          </p:cNvPr>
          <p:cNvSpPr/>
          <p:nvPr/>
        </p:nvSpPr>
        <p:spPr>
          <a:xfrm>
            <a:off x="15093074" y="1178809"/>
            <a:ext cx="3684452" cy="3237094"/>
          </a:xfrm>
          <a:custGeom>
            <a:avLst/>
            <a:gdLst/>
            <a:ahLst/>
            <a:cxnLst/>
            <a:rect l="l" t="t" r="r" b="b"/>
            <a:pathLst>
              <a:path w="2465343" h="2588269">
                <a:moveTo>
                  <a:pt x="0" y="0"/>
                </a:moveTo>
                <a:lnTo>
                  <a:pt x="2465343" y="0"/>
                </a:lnTo>
                <a:lnTo>
                  <a:pt x="2465343" y="2588269"/>
                </a:lnTo>
                <a:lnTo>
                  <a:pt x="0" y="2588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4" name="TextBox 6">
            <a:extLst>
              <a:ext uri="{FF2B5EF4-FFF2-40B4-BE49-F238E27FC236}">
                <a16:creationId xmlns:a16="http://schemas.microsoft.com/office/drawing/2014/main" id="{17F5EADF-4F79-3896-F71C-C38D7DD91577}"/>
              </a:ext>
            </a:extLst>
          </p:cNvPr>
          <p:cNvSpPr txBox="1"/>
          <p:nvPr/>
        </p:nvSpPr>
        <p:spPr>
          <a:xfrm>
            <a:off x="1209367" y="3184283"/>
            <a:ext cx="15773400" cy="6278642"/>
          </a:xfrm>
          <a:prstGeom prst="rect">
            <a:avLst/>
          </a:prstGeom>
        </p:spPr>
        <p:txBody>
          <a:bodyPr wrap="square" lIns="0" tIns="0" rIns="0" bIns="0" rtlCol="0" anchor="t">
            <a:spAutoFit/>
          </a:bodyPr>
          <a:lstStyle/>
          <a:p>
            <a:pPr marL="457200" lvl="0" indent="-457200" algn="l">
              <a:buFont typeface="Wingdings" panose="05000000000000000000" pitchFamily="2" charset="2"/>
              <a:buChar char="v"/>
            </a:pPr>
            <a:r>
              <a:rPr lang="es-ES" sz="2400" b="1" u="sng" spc="290" dirty="0">
                <a:solidFill>
                  <a:schemeClr val="tx2"/>
                </a:solidFill>
                <a:effectLst>
                  <a:outerShdw blurRad="38100" dist="38100" dir="2700000" algn="tl">
                    <a:srgbClr val="000000">
                      <a:alpha val="43137"/>
                    </a:srgbClr>
                  </a:outerShdw>
                </a:effectLst>
                <a:latin typeface="Agrandir Medium"/>
                <a:ea typeface="Agrandir Medium"/>
                <a:cs typeface="Agrandir Medium"/>
                <a:sym typeface="Agrandir Medium"/>
              </a:rPr>
              <a:t>Servicios sociales: </a:t>
            </a:r>
            <a:r>
              <a:rPr lang="es-ES" sz="2400" spc="290" dirty="0">
                <a:solidFill>
                  <a:schemeClr val="tx2"/>
                </a:solidFill>
                <a:latin typeface="Agrandir Medium"/>
                <a:ea typeface="Agrandir Medium"/>
                <a:cs typeface="Agrandir Medium"/>
                <a:sym typeface="Agrandir Medium"/>
              </a:rPr>
              <a:t>Comprende las acciones para las prestaciones de salud, promoción y asistencia social, seguridad social, educación, cultura, ciencia y técnica, trabajo, vivienda, agua potable, alcantarillado y otros servicios urbanos. </a:t>
            </a:r>
          </a:p>
          <a:p>
            <a:pPr marL="457200" lvl="0" indent="-457200" algn="l">
              <a:buFont typeface="Wingdings" panose="05000000000000000000" pitchFamily="2" charset="2"/>
              <a:buChar char="v"/>
            </a:pPr>
            <a:r>
              <a:rPr lang="es-ES" sz="2400" b="1" u="sng" spc="290" dirty="0">
                <a:solidFill>
                  <a:schemeClr val="tx2"/>
                </a:solidFill>
                <a:effectLst>
                  <a:outerShdw blurRad="38100" dist="38100" dir="2700000" algn="tl">
                    <a:srgbClr val="000000">
                      <a:alpha val="43137"/>
                    </a:srgbClr>
                  </a:outerShdw>
                </a:effectLst>
                <a:latin typeface="Agrandir Medium"/>
                <a:ea typeface="Agrandir Medium"/>
                <a:cs typeface="Agrandir Medium"/>
                <a:sym typeface="Agrandir Medium"/>
              </a:rPr>
              <a:t>Deuda pública: </a:t>
            </a:r>
            <a:r>
              <a:rPr lang="es-ES" sz="2400" spc="290" dirty="0">
                <a:solidFill>
                  <a:schemeClr val="tx2"/>
                </a:solidFill>
                <a:latin typeface="Agrandir Medium"/>
                <a:ea typeface="Agrandir Medium"/>
                <a:cs typeface="Agrandir Medium"/>
                <a:sym typeface="Agrandir Medium"/>
              </a:rPr>
              <a:t>Comprende los gastos destinados a saldar los intereses de la deuda interna y externa de préstamos o empréstitos que recibe la Nación</a:t>
            </a:r>
          </a:p>
          <a:p>
            <a:pPr marL="457200" lvl="0" indent="-457200" algn="l">
              <a:buFont typeface="Wingdings" panose="05000000000000000000" pitchFamily="2" charset="2"/>
              <a:buChar char="v"/>
            </a:pPr>
            <a:r>
              <a:rPr lang="es-ES" sz="2400" b="1" spc="290" dirty="0">
                <a:solidFill>
                  <a:schemeClr val="tx2"/>
                </a:solidFill>
                <a:latin typeface="Agrandir Medium"/>
                <a:ea typeface="Agrandir Medium"/>
                <a:cs typeface="Agrandir Medium"/>
                <a:sym typeface="Agrandir Medium"/>
              </a:rPr>
              <a:t> </a:t>
            </a:r>
            <a:r>
              <a:rPr lang="es-ES" sz="2400" b="1" u="sng" spc="290" dirty="0">
                <a:solidFill>
                  <a:schemeClr val="tx2"/>
                </a:solidFill>
                <a:effectLst>
                  <a:outerShdw blurRad="38100" dist="38100" dir="2700000" algn="tl">
                    <a:srgbClr val="000000">
                      <a:alpha val="43137"/>
                    </a:srgbClr>
                  </a:outerShdw>
                </a:effectLst>
                <a:latin typeface="Agrandir Medium"/>
                <a:ea typeface="Agrandir Medium"/>
                <a:cs typeface="Agrandir Medium"/>
                <a:sym typeface="Agrandir Medium"/>
              </a:rPr>
              <a:t>Administración gubernamental</a:t>
            </a:r>
            <a:r>
              <a:rPr lang="es-ES" sz="2400" b="1" spc="290" dirty="0">
                <a:solidFill>
                  <a:schemeClr val="tx2"/>
                </a:solidFill>
                <a:latin typeface="Agrandir Medium"/>
                <a:ea typeface="Agrandir Medium"/>
                <a:cs typeface="Agrandir Medium"/>
                <a:sym typeface="Agrandir Medium"/>
              </a:rPr>
              <a:t>: </a:t>
            </a:r>
            <a:r>
              <a:rPr lang="es-ES" sz="2400" spc="290" dirty="0">
                <a:solidFill>
                  <a:schemeClr val="tx2"/>
                </a:solidFill>
                <a:latin typeface="Agrandir Medium"/>
                <a:ea typeface="Agrandir Medium"/>
                <a:cs typeface="Agrandir Medium"/>
                <a:sym typeface="Agrandir Medium"/>
              </a:rPr>
              <a:t>Comprende las acciones propias del Estado destinadas al cumplimiento de funciones tales como la legislativa, judicial, relaciones interiores y exteriores, recaudación tributaria, control de la gestión pública e información estadística básica </a:t>
            </a:r>
          </a:p>
          <a:p>
            <a:pPr marL="457200" lvl="0" indent="-457200" algn="l">
              <a:buFont typeface="Wingdings" panose="05000000000000000000" pitchFamily="2" charset="2"/>
              <a:buChar char="v"/>
            </a:pPr>
            <a:r>
              <a:rPr lang="es-ES" sz="2400" b="1" u="sng" spc="290" dirty="0">
                <a:solidFill>
                  <a:schemeClr val="tx2"/>
                </a:solidFill>
                <a:effectLst>
                  <a:outerShdw blurRad="38100" dist="38100" dir="2700000" algn="tl">
                    <a:srgbClr val="000000">
                      <a:alpha val="43137"/>
                    </a:srgbClr>
                  </a:outerShdw>
                </a:effectLst>
                <a:latin typeface="Agrandir Medium"/>
                <a:ea typeface="Agrandir Medium"/>
                <a:cs typeface="Agrandir Medium"/>
                <a:sym typeface="Agrandir Medium"/>
              </a:rPr>
              <a:t>Servicio de defensa y seguridad: </a:t>
            </a:r>
            <a:r>
              <a:rPr lang="es-ES" sz="2400" spc="290" dirty="0">
                <a:solidFill>
                  <a:schemeClr val="tx2"/>
                </a:solidFill>
                <a:latin typeface="Agrandir Medium"/>
                <a:ea typeface="Agrandir Medium"/>
                <a:cs typeface="Agrandir Medium"/>
                <a:sym typeface="Agrandir Medium"/>
              </a:rPr>
              <a:t>Comprende las acciones inherentes a la defensa nacional y al mantenimiento del orden público interno, fronterizo, costero aéreo y el sistema penitenciario</a:t>
            </a:r>
          </a:p>
          <a:p>
            <a:pPr marL="457200" lvl="0" indent="-457200" algn="l">
              <a:buFont typeface="Wingdings" panose="05000000000000000000" pitchFamily="2" charset="2"/>
              <a:buChar char="v"/>
            </a:pPr>
            <a:r>
              <a:rPr lang="es-ES" sz="2400" b="1" u="sng" spc="290" dirty="0">
                <a:solidFill>
                  <a:schemeClr val="tx2"/>
                </a:solidFill>
                <a:effectLst>
                  <a:outerShdw blurRad="38100" dist="38100" dir="2700000" algn="tl">
                    <a:srgbClr val="000000">
                      <a:alpha val="43137"/>
                    </a:srgbClr>
                  </a:outerShdw>
                </a:effectLst>
                <a:latin typeface="Agrandir Medium"/>
                <a:ea typeface="Agrandir Medium"/>
                <a:cs typeface="Agrandir Medium"/>
                <a:sym typeface="Agrandir Medium"/>
              </a:rPr>
              <a:t>Servicios económicos:</a:t>
            </a:r>
            <a:r>
              <a:rPr lang="es-ES" sz="2400" b="1" spc="290" dirty="0">
                <a:solidFill>
                  <a:schemeClr val="tx2"/>
                </a:solidFill>
                <a:latin typeface="Agrandir Medium"/>
                <a:ea typeface="Agrandir Medium"/>
                <a:cs typeface="Agrandir Medium"/>
                <a:sym typeface="Agrandir Medium"/>
              </a:rPr>
              <a:t> </a:t>
            </a:r>
            <a:r>
              <a:rPr lang="es-ES" sz="2400" spc="290" dirty="0">
                <a:solidFill>
                  <a:schemeClr val="tx2"/>
                </a:solidFill>
                <a:latin typeface="Agrandir Medium"/>
                <a:ea typeface="Agrandir Medium"/>
                <a:cs typeface="Agrandir Medium"/>
                <a:sym typeface="Agrandir Medium"/>
              </a:rPr>
              <a:t>Comprende las acciones inherentes a bienes y servicios significativos para el desarrollo económico e incluye la producción, fomento, regulación y control de los sectores privado y público. Incluye energía, combustible, minería, comunicaciones, transporte, ecología y medio ambiente, agricultura, industria, comercio y turismo</a:t>
            </a:r>
          </a:p>
        </p:txBody>
      </p:sp>
    </p:spTree>
    <p:extLst>
      <p:ext uri="{BB962C8B-B14F-4D97-AF65-F5344CB8AC3E}">
        <p14:creationId xmlns:p14="http://schemas.microsoft.com/office/powerpoint/2010/main" val="2851760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BB46C-DCFF-98E2-DB4B-CCCAF727B47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93B124D-154C-66FD-38E6-E2B60965357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grpSp>
        <p:nvGrpSpPr>
          <p:cNvPr id="6" name="Group 3">
            <a:extLst>
              <a:ext uri="{FF2B5EF4-FFF2-40B4-BE49-F238E27FC236}">
                <a16:creationId xmlns:a16="http://schemas.microsoft.com/office/drawing/2014/main" id="{F8D871B7-BBBB-63B0-C054-B16A4B9B8E55}"/>
              </a:ext>
            </a:extLst>
          </p:cNvPr>
          <p:cNvGrpSpPr/>
          <p:nvPr/>
        </p:nvGrpSpPr>
        <p:grpSpPr>
          <a:xfrm>
            <a:off x="498222" y="1754031"/>
            <a:ext cx="16459201" cy="8137992"/>
            <a:chOff x="0" y="38100"/>
            <a:chExt cx="6668955" cy="3384657"/>
          </a:xfrm>
        </p:grpSpPr>
        <p:sp>
          <p:nvSpPr>
            <p:cNvPr id="7" name="Freeform 4">
              <a:extLst>
                <a:ext uri="{FF2B5EF4-FFF2-40B4-BE49-F238E27FC236}">
                  <a16:creationId xmlns:a16="http://schemas.microsoft.com/office/drawing/2014/main" id="{0AF09273-CCBA-268C-242C-1ECD27BAF6A2}"/>
                </a:ext>
              </a:extLst>
            </p:cNvPr>
            <p:cNvSpPr/>
            <p:nvPr/>
          </p:nvSpPr>
          <p:spPr>
            <a:xfrm>
              <a:off x="216124" y="1099194"/>
              <a:ext cx="6452831" cy="2323563"/>
            </a:xfrm>
            <a:custGeom>
              <a:avLst/>
              <a:gdLst/>
              <a:ahLst/>
              <a:cxnLst/>
              <a:rect l="l" t="t" r="r" b="b"/>
              <a:pathLst>
                <a:path w="3056604" h="3137528">
                  <a:moveTo>
                    <a:pt x="0" y="0"/>
                  </a:moveTo>
                  <a:lnTo>
                    <a:pt x="3056604" y="0"/>
                  </a:lnTo>
                  <a:lnTo>
                    <a:pt x="3056604" y="3137528"/>
                  </a:lnTo>
                  <a:lnTo>
                    <a:pt x="0" y="3137528"/>
                  </a:lnTo>
                  <a:close/>
                </a:path>
              </a:pathLst>
            </a:custGeom>
            <a:solidFill>
              <a:srgbClr val="FFFFFF"/>
            </a:solidFill>
          </p:spPr>
          <p:txBody>
            <a:bodyPr/>
            <a:lstStyle/>
            <a:p>
              <a:endParaRPr lang="es-ES"/>
            </a:p>
          </p:txBody>
        </p:sp>
        <p:sp>
          <p:nvSpPr>
            <p:cNvPr id="8" name="TextBox 5">
              <a:extLst>
                <a:ext uri="{FF2B5EF4-FFF2-40B4-BE49-F238E27FC236}">
                  <a16:creationId xmlns:a16="http://schemas.microsoft.com/office/drawing/2014/main" id="{7955E1BD-34D4-9FC1-972B-DF78C1D1A803}"/>
                </a:ext>
              </a:extLst>
            </p:cNvPr>
            <p:cNvSpPr txBox="1"/>
            <p:nvPr/>
          </p:nvSpPr>
          <p:spPr>
            <a:xfrm>
              <a:off x="0" y="38100"/>
              <a:ext cx="3056604" cy="3099428"/>
            </a:xfrm>
            <a:prstGeom prst="rect">
              <a:avLst/>
            </a:prstGeom>
          </p:spPr>
          <p:txBody>
            <a:bodyPr lIns="50800" tIns="50800" rIns="50800" bIns="50800" rtlCol="0" anchor="ctr"/>
            <a:lstStyle/>
            <a:p>
              <a:pPr algn="ctr">
                <a:lnSpc>
                  <a:spcPts val="2266"/>
                </a:lnSpc>
              </a:pPr>
              <a:endParaRPr/>
            </a:p>
          </p:txBody>
        </p:sp>
      </p:grpSp>
      <p:sp>
        <p:nvSpPr>
          <p:cNvPr id="9" name="Freeform 4">
            <a:extLst>
              <a:ext uri="{FF2B5EF4-FFF2-40B4-BE49-F238E27FC236}">
                <a16:creationId xmlns:a16="http://schemas.microsoft.com/office/drawing/2014/main" id="{C3B7C917-00EA-4B92-14C2-FF990EEDBA3C}"/>
              </a:ext>
            </a:extLst>
          </p:cNvPr>
          <p:cNvSpPr/>
          <p:nvPr/>
        </p:nvSpPr>
        <p:spPr>
          <a:xfrm>
            <a:off x="2889454" y="551440"/>
            <a:ext cx="12413225" cy="3549285"/>
          </a:xfrm>
          <a:custGeom>
            <a:avLst/>
            <a:gdLst/>
            <a:ahLst/>
            <a:cxnLst/>
            <a:rect l="l" t="t" r="r" b="b"/>
            <a:pathLst>
              <a:path w="3056604" h="3137528">
                <a:moveTo>
                  <a:pt x="0" y="0"/>
                </a:moveTo>
                <a:lnTo>
                  <a:pt x="3056604" y="0"/>
                </a:lnTo>
                <a:lnTo>
                  <a:pt x="3056604" y="3137528"/>
                </a:lnTo>
                <a:lnTo>
                  <a:pt x="0" y="3137528"/>
                </a:lnTo>
                <a:close/>
              </a:path>
            </a:pathLst>
          </a:custGeom>
          <a:solidFill>
            <a:srgbClr val="FFFFFF"/>
          </a:solidFill>
        </p:spPr>
        <p:txBody>
          <a:bodyPr/>
          <a:lstStyle/>
          <a:p>
            <a:endParaRPr lang="es-ES"/>
          </a:p>
        </p:txBody>
      </p:sp>
      <p:sp>
        <p:nvSpPr>
          <p:cNvPr id="10" name="TextBox 6">
            <a:extLst>
              <a:ext uri="{FF2B5EF4-FFF2-40B4-BE49-F238E27FC236}">
                <a16:creationId xmlns:a16="http://schemas.microsoft.com/office/drawing/2014/main" id="{D4779ED7-AE0E-EDF0-345A-22F65C7DACA1}"/>
              </a:ext>
            </a:extLst>
          </p:cNvPr>
          <p:cNvSpPr txBox="1"/>
          <p:nvPr/>
        </p:nvSpPr>
        <p:spPr>
          <a:xfrm>
            <a:off x="5257800" y="840255"/>
            <a:ext cx="12164961" cy="677108"/>
          </a:xfrm>
          <a:prstGeom prst="rect">
            <a:avLst/>
          </a:prstGeom>
        </p:spPr>
        <p:txBody>
          <a:bodyPr wrap="square" lIns="0" tIns="0" rIns="0" bIns="0" rtlCol="0" anchor="t">
            <a:spAutoFit/>
          </a:bodyPr>
          <a:lstStyle/>
          <a:p>
            <a:pPr marL="0" lvl="0" indent="0" algn="l"/>
            <a:r>
              <a:rPr lang="es-ES" sz="4400" b="1" u="sng" spc="300" dirty="0">
                <a:solidFill>
                  <a:schemeClr val="tx2"/>
                </a:solidFill>
                <a:latin typeface="Agrandir Medium"/>
                <a:sym typeface="Agrandir Medium"/>
              </a:rPr>
              <a:t>Los ingresos públicos</a:t>
            </a:r>
            <a:endParaRPr lang="en-US" sz="4400" b="1" u="sng" spc="300" dirty="0">
              <a:solidFill>
                <a:schemeClr val="tx2"/>
              </a:solidFill>
              <a:latin typeface="Agrandir Medium"/>
              <a:sym typeface="Agrandir Medium"/>
            </a:endParaRPr>
          </a:p>
        </p:txBody>
      </p:sp>
      <p:sp>
        <p:nvSpPr>
          <p:cNvPr id="11" name="Freeform 8">
            <a:extLst>
              <a:ext uri="{FF2B5EF4-FFF2-40B4-BE49-F238E27FC236}">
                <a16:creationId xmlns:a16="http://schemas.microsoft.com/office/drawing/2014/main" id="{30A687EF-6C2E-91C1-C10D-6B977A56023B}"/>
              </a:ext>
            </a:extLst>
          </p:cNvPr>
          <p:cNvSpPr/>
          <p:nvPr/>
        </p:nvSpPr>
        <p:spPr>
          <a:xfrm>
            <a:off x="120074" y="1441813"/>
            <a:ext cx="3065578" cy="2711086"/>
          </a:xfrm>
          <a:custGeom>
            <a:avLst/>
            <a:gdLst/>
            <a:ahLst/>
            <a:cxnLst/>
            <a:rect l="l" t="t" r="r" b="b"/>
            <a:pathLst>
              <a:path w="3065578" h="2711086">
                <a:moveTo>
                  <a:pt x="0" y="0"/>
                </a:moveTo>
                <a:lnTo>
                  <a:pt x="3065578" y="0"/>
                </a:lnTo>
                <a:lnTo>
                  <a:pt x="3065578" y="2711085"/>
                </a:lnTo>
                <a:lnTo>
                  <a:pt x="0" y="27110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12" name="Freeform 6">
            <a:extLst>
              <a:ext uri="{FF2B5EF4-FFF2-40B4-BE49-F238E27FC236}">
                <a16:creationId xmlns:a16="http://schemas.microsoft.com/office/drawing/2014/main" id="{CF1F9401-CCEC-18D0-0A2F-9EF655D4DC03}"/>
              </a:ext>
            </a:extLst>
          </p:cNvPr>
          <p:cNvSpPr/>
          <p:nvPr/>
        </p:nvSpPr>
        <p:spPr>
          <a:xfrm>
            <a:off x="15093074" y="1178809"/>
            <a:ext cx="3684452" cy="3237094"/>
          </a:xfrm>
          <a:custGeom>
            <a:avLst/>
            <a:gdLst/>
            <a:ahLst/>
            <a:cxnLst/>
            <a:rect l="l" t="t" r="r" b="b"/>
            <a:pathLst>
              <a:path w="2465343" h="2588269">
                <a:moveTo>
                  <a:pt x="0" y="0"/>
                </a:moveTo>
                <a:lnTo>
                  <a:pt x="2465343" y="0"/>
                </a:lnTo>
                <a:lnTo>
                  <a:pt x="2465343" y="2588269"/>
                </a:lnTo>
                <a:lnTo>
                  <a:pt x="0" y="2588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4" name="TextBox 6">
            <a:extLst>
              <a:ext uri="{FF2B5EF4-FFF2-40B4-BE49-F238E27FC236}">
                <a16:creationId xmlns:a16="http://schemas.microsoft.com/office/drawing/2014/main" id="{945CE8DA-E58F-6C0A-7AAE-3CC490F24307}"/>
              </a:ext>
            </a:extLst>
          </p:cNvPr>
          <p:cNvSpPr txBox="1"/>
          <p:nvPr/>
        </p:nvSpPr>
        <p:spPr>
          <a:xfrm>
            <a:off x="1184023" y="4692778"/>
            <a:ext cx="15773400" cy="4308872"/>
          </a:xfrm>
          <a:prstGeom prst="rect">
            <a:avLst/>
          </a:prstGeom>
        </p:spPr>
        <p:txBody>
          <a:bodyPr wrap="square" lIns="0" tIns="0" rIns="0" bIns="0" rtlCol="0" anchor="t">
            <a:spAutoFit/>
          </a:bodyPr>
          <a:lstStyle/>
          <a:p>
            <a:pPr marL="457200" lvl="0" indent="-457200" algn="l">
              <a:buFont typeface="Wingdings" panose="05000000000000000000" pitchFamily="2" charset="2"/>
              <a:buChar char="v"/>
            </a:pPr>
            <a:r>
              <a:rPr lang="es-ES" sz="2800" b="1" spc="290" dirty="0">
                <a:solidFill>
                  <a:schemeClr val="tx2"/>
                </a:solidFill>
                <a:latin typeface="Agrandir Medium"/>
                <a:ea typeface="Agrandir Medium"/>
                <a:cs typeface="Agrandir Medium"/>
                <a:sym typeface="Agrandir Medium"/>
              </a:rPr>
              <a:t>El Estado obtiene distintos recursos que usa para satisfacer las necesidades públicas, de los cuales los más importantes son los tributos. Son entradas de dinero que obtiene el Estado, y se utilizan para la atención de los gastos públicos</a:t>
            </a:r>
          </a:p>
          <a:p>
            <a:pPr lvl="0" algn="l"/>
            <a:endParaRPr lang="es-ES" sz="2800" b="1" spc="290" dirty="0">
              <a:solidFill>
                <a:schemeClr val="tx2"/>
              </a:solidFill>
              <a:latin typeface="Agrandir Medium"/>
              <a:ea typeface="Agrandir Medium"/>
              <a:cs typeface="Agrandir Medium"/>
              <a:sym typeface="Agrandir Medium"/>
            </a:endParaRPr>
          </a:p>
          <a:p>
            <a:pPr marL="457200" lvl="0" indent="-457200" algn="l">
              <a:buFont typeface="Wingdings" panose="05000000000000000000" pitchFamily="2" charset="2"/>
              <a:buChar char="v"/>
            </a:pPr>
            <a:r>
              <a:rPr lang="es-ES" sz="2800" b="1" spc="290" dirty="0">
                <a:solidFill>
                  <a:schemeClr val="tx2"/>
                </a:solidFill>
                <a:latin typeface="Agrandir Medium"/>
                <a:ea typeface="Agrandir Medium"/>
                <a:cs typeface="Agrandir Medium"/>
                <a:sym typeface="Agrandir Medium"/>
              </a:rPr>
              <a:t>El sistema tributario de un país es el conjunto de impuestos, tasas y contribuciones que recauda el Estado. Todos estos elementos son instrumentos que el Estado destina para financiar al sector público y tienen una influencia decisiva en el comportamiento del sector privado. </a:t>
            </a:r>
          </a:p>
        </p:txBody>
      </p:sp>
      <p:sp>
        <p:nvSpPr>
          <p:cNvPr id="3" name="TextBox 6">
            <a:extLst>
              <a:ext uri="{FF2B5EF4-FFF2-40B4-BE49-F238E27FC236}">
                <a16:creationId xmlns:a16="http://schemas.microsoft.com/office/drawing/2014/main" id="{0E25737D-3CAA-66E1-E1B8-5E50D3DF0158}"/>
              </a:ext>
            </a:extLst>
          </p:cNvPr>
          <p:cNvSpPr txBox="1"/>
          <p:nvPr/>
        </p:nvSpPr>
        <p:spPr>
          <a:xfrm>
            <a:off x="3194348" y="1829581"/>
            <a:ext cx="15773400" cy="2154436"/>
          </a:xfrm>
          <a:prstGeom prst="rect">
            <a:avLst/>
          </a:prstGeom>
        </p:spPr>
        <p:txBody>
          <a:bodyPr wrap="square" lIns="0" tIns="0" rIns="0" bIns="0" rtlCol="0" anchor="t">
            <a:spAutoFit/>
          </a:bodyPr>
          <a:lstStyle/>
          <a:p>
            <a:pPr lvl="0" algn="l"/>
            <a:r>
              <a:rPr lang="es-ES" sz="2800" b="1" spc="290" dirty="0">
                <a:solidFill>
                  <a:schemeClr val="tx2"/>
                </a:solidFill>
                <a:latin typeface="Agrandir Medium"/>
                <a:ea typeface="Agrandir Medium"/>
                <a:cs typeface="Agrandir Medium"/>
                <a:sym typeface="Agrandir Medium"/>
              </a:rPr>
              <a:t>Fuentes de ingreso:</a:t>
            </a:r>
          </a:p>
          <a:p>
            <a:pPr lvl="0" algn="l"/>
            <a:endParaRPr lang="es-ES" sz="2800" b="1" spc="290" dirty="0">
              <a:solidFill>
                <a:schemeClr val="tx2"/>
              </a:solidFill>
              <a:latin typeface="Agrandir Medium"/>
              <a:ea typeface="Agrandir Medium"/>
              <a:cs typeface="Agrandir Medium"/>
              <a:sym typeface="Agrandir Medium"/>
            </a:endParaRPr>
          </a:p>
          <a:p>
            <a:pPr marL="457200" lvl="0" indent="-457200" algn="l">
              <a:buFont typeface="Wingdings" panose="05000000000000000000" pitchFamily="2" charset="2"/>
              <a:buChar char="v"/>
            </a:pPr>
            <a:r>
              <a:rPr lang="es-ES" sz="2800" b="1" spc="290" dirty="0">
                <a:solidFill>
                  <a:schemeClr val="tx2"/>
                </a:solidFill>
                <a:latin typeface="Agrandir Medium"/>
                <a:ea typeface="Agrandir Medium"/>
                <a:cs typeface="Agrandir Medium"/>
                <a:sym typeface="Agrandir Medium"/>
              </a:rPr>
              <a:t>Recaudación impositiva</a:t>
            </a:r>
          </a:p>
          <a:p>
            <a:pPr marL="457200" lvl="0" indent="-457200" algn="l">
              <a:buFont typeface="Wingdings" panose="05000000000000000000" pitchFamily="2" charset="2"/>
              <a:buChar char="v"/>
            </a:pPr>
            <a:r>
              <a:rPr lang="es-ES" sz="2800" b="1" spc="290" dirty="0">
                <a:solidFill>
                  <a:schemeClr val="tx2"/>
                </a:solidFill>
                <a:latin typeface="Agrandir Medium"/>
                <a:ea typeface="Agrandir Medium"/>
                <a:cs typeface="Agrandir Medium"/>
                <a:sym typeface="Agrandir Medium"/>
              </a:rPr>
              <a:t>Prestamos de fuentes extranjeras y/o nacionales </a:t>
            </a:r>
          </a:p>
          <a:p>
            <a:pPr marL="457200" lvl="0" indent="-457200" algn="l">
              <a:buFont typeface="Wingdings" panose="05000000000000000000" pitchFamily="2" charset="2"/>
              <a:buChar char="v"/>
            </a:pPr>
            <a:r>
              <a:rPr lang="es-ES" sz="2800" b="1" spc="290" dirty="0">
                <a:solidFill>
                  <a:schemeClr val="tx2"/>
                </a:solidFill>
                <a:latin typeface="Agrandir Medium"/>
                <a:ea typeface="Agrandir Medium"/>
                <a:cs typeface="Agrandir Medium"/>
                <a:sym typeface="Agrandir Medium"/>
              </a:rPr>
              <a:t>Emisión monetaria</a:t>
            </a:r>
          </a:p>
        </p:txBody>
      </p:sp>
    </p:spTree>
    <p:extLst>
      <p:ext uri="{BB962C8B-B14F-4D97-AF65-F5344CB8AC3E}">
        <p14:creationId xmlns:p14="http://schemas.microsoft.com/office/powerpoint/2010/main" val="2912810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15B50-8B31-A5B9-7E7A-5E00824DBF7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6B7CD58-7A38-13E3-86D3-24E6926CCEF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s-ES"/>
          </a:p>
        </p:txBody>
      </p:sp>
      <p:sp>
        <p:nvSpPr>
          <p:cNvPr id="7" name="TextBox 7">
            <a:extLst>
              <a:ext uri="{FF2B5EF4-FFF2-40B4-BE49-F238E27FC236}">
                <a16:creationId xmlns:a16="http://schemas.microsoft.com/office/drawing/2014/main" id="{8D9A7B7C-CA15-1CBE-0112-23B71D531951}"/>
              </a:ext>
            </a:extLst>
          </p:cNvPr>
          <p:cNvSpPr txBox="1"/>
          <p:nvPr/>
        </p:nvSpPr>
        <p:spPr>
          <a:xfrm>
            <a:off x="439368" y="419100"/>
            <a:ext cx="6494832" cy="3063274"/>
          </a:xfrm>
          <a:prstGeom prst="rect">
            <a:avLst/>
          </a:prstGeom>
        </p:spPr>
        <p:txBody>
          <a:bodyPr wrap="square" lIns="0" tIns="0" rIns="0" bIns="0" rtlCol="0" anchor="t">
            <a:spAutoFit/>
          </a:bodyPr>
          <a:lstStyle/>
          <a:p>
            <a:pPr marL="0" lvl="0" indent="0" algn="l">
              <a:lnSpc>
                <a:spcPts val="8136"/>
              </a:lnSpc>
            </a:pPr>
            <a:r>
              <a:rPr lang="en-US" sz="6000" b="1" u="sng" spc="-252" dirty="0">
                <a:solidFill>
                  <a:schemeClr val="tx2"/>
                </a:solidFill>
                <a:latin typeface="Agrandir Medium"/>
                <a:ea typeface="Agrandir Medium"/>
                <a:cs typeface="Agrandir Medium"/>
                <a:sym typeface="Agrandir Medium"/>
              </a:rPr>
              <a:t>El Sistema </a:t>
            </a:r>
            <a:r>
              <a:rPr lang="en-US" sz="6000" b="1" u="sng" spc="-252" dirty="0" err="1">
                <a:solidFill>
                  <a:schemeClr val="tx2"/>
                </a:solidFill>
                <a:latin typeface="Agrandir Medium"/>
                <a:ea typeface="Agrandir Medium"/>
                <a:cs typeface="Agrandir Medium"/>
                <a:sym typeface="Agrandir Medium"/>
              </a:rPr>
              <a:t>tributario</a:t>
            </a:r>
            <a:r>
              <a:rPr lang="en-US" sz="6000" b="1" u="sng" spc="-252" dirty="0">
                <a:solidFill>
                  <a:schemeClr val="tx2"/>
                </a:solidFill>
                <a:latin typeface="Agrandir Medium"/>
                <a:ea typeface="Agrandir Medium"/>
                <a:cs typeface="Agrandir Medium"/>
                <a:sym typeface="Agrandir Medium"/>
              </a:rPr>
              <a:t> </a:t>
            </a:r>
            <a:r>
              <a:rPr lang="en-US" sz="6000" b="1" u="sng" spc="-252" dirty="0" err="1">
                <a:solidFill>
                  <a:schemeClr val="tx2"/>
                </a:solidFill>
                <a:latin typeface="Agrandir Medium"/>
                <a:ea typeface="Agrandir Medium"/>
                <a:cs typeface="Agrandir Medium"/>
                <a:sym typeface="Agrandir Medium"/>
              </a:rPr>
              <a:t>argentino</a:t>
            </a:r>
            <a:endParaRPr lang="en-US" sz="6000" b="1" u="sng" spc="-252" dirty="0">
              <a:solidFill>
                <a:schemeClr val="tx2"/>
              </a:solidFill>
              <a:latin typeface="Agrandir Medium"/>
              <a:ea typeface="Agrandir Medium"/>
              <a:cs typeface="Agrandir Medium"/>
              <a:sym typeface="Agrandir Medium"/>
            </a:endParaRPr>
          </a:p>
        </p:txBody>
      </p:sp>
      <p:pic>
        <p:nvPicPr>
          <p:cNvPr id="3" name="Marcador de contenido 6">
            <a:extLst>
              <a:ext uri="{FF2B5EF4-FFF2-40B4-BE49-F238E27FC236}">
                <a16:creationId xmlns:a16="http://schemas.microsoft.com/office/drawing/2014/main" id="{B52F976C-B0C5-6A72-7866-91548B204B3C}"/>
              </a:ext>
            </a:extLst>
          </p:cNvPr>
          <p:cNvPicPr>
            <a:picLocks noChangeAspect="1"/>
          </p:cNvPicPr>
          <p:nvPr/>
        </p:nvPicPr>
        <p:blipFill>
          <a:blip r:embed="rId3"/>
          <a:stretch>
            <a:fillRect/>
          </a:stretch>
        </p:blipFill>
        <p:spPr>
          <a:xfrm>
            <a:off x="6629400" y="190500"/>
            <a:ext cx="10042070" cy="9829800"/>
          </a:xfrm>
          <a:prstGeom prst="rect">
            <a:avLst/>
          </a:prstGeom>
        </p:spPr>
      </p:pic>
    </p:spTree>
    <p:extLst>
      <p:ext uri="{BB962C8B-B14F-4D97-AF65-F5344CB8AC3E}">
        <p14:creationId xmlns:p14="http://schemas.microsoft.com/office/powerpoint/2010/main" val="236770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8D205-FCDC-7C66-F24A-D1A8D636B7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EE990F-96E4-A408-24D2-4BCF47287F0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grpSp>
        <p:nvGrpSpPr>
          <p:cNvPr id="3" name="Group 3">
            <a:extLst>
              <a:ext uri="{FF2B5EF4-FFF2-40B4-BE49-F238E27FC236}">
                <a16:creationId xmlns:a16="http://schemas.microsoft.com/office/drawing/2014/main" id="{8A0B222B-96CB-5484-3592-3FFEC9F6B123}"/>
              </a:ext>
            </a:extLst>
          </p:cNvPr>
          <p:cNvGrpSpPr/>
          <p:nvPr/>
        </p:nvGrpSpPr>
        <p:grpSpPr>
          <a:xfrm>
            <a:off x="-1306497" y="-831954"/>
            <a:ext cx="12915094" cy="11950905"/>
            <a:chOff x="0" y="-10035"/>
            <a:chExt cx="3401506" cy="3147563"/>
          </a:xfrm>
        </p:grpSpPr>
        <p:sp>
          <p:nvSpPr>
            <p:cNvPr id="4" name="Freeform 4">
              <a:extLst>
                <a:ext uri="{FF2B5EF4-FFF2-40B4-BE49-F238E27FC236}">
                  <a16:creationId xmlns:a16="http://schemas.microsoft.com/office/drawing/2014/main" id="{B61E324D-3126-8F5C-E1B0-FFA804D5B5B2}"/>
                </a:ext>
              </a:extLst>
            </p:cNvPr>
            <p:cNvSpPr/>
            <p:nvPr/>
          </p:nvSpPr>
          <p:spPr>
            <a:xfrm>
              <a:off x="344902" y="-10035"/>
              <a:ext cx="3056604" cy="3137528"/>
            </a:xfrm>
            <a:custGeom>
              <a:avLst/>
              <a:gdLst/>
              <a:ahLst/>
              <a:cxnLst/>
              <a:rect l="l" t="t" r="r" b="b"/>
              <a:pathLst>
                <a:path w="3056604" h="3137528">
                  <a:moveTo>
                    <a:pt x="0" y="0"/>
                  </a:moveTo>
                  <a:lnTo>
                    <a:pt x="3056604" y="0"/>
                  </a:lnTo>
                  <a:lnTo>
                    <a:pt x="3056604" y="3137528"/>
                  </a:lnTo>
                  <a:lnTo>
                    <a:pt x="0" y="3137528"/>
                  </a:lnTo>
                  <a:close/>
                </a:path>
              </a:pathLst>
            </a:custGeom>
            <a:solidFill>
              <a:srgbClr val="FFFFFF"/>
            </a:solidFill>
          </p:spPr>
          <p:txBody>
            <a:bodyPr/>
            <a:lstStyle/>
            <a:p>
              <a:endParaRPr lang="es-ES" dirty="0"/>
            </a:p>
          </p:txBody>
        </p:sp>
        <p:sp>
          <p:nvSpPr>
            <p:cNvPr id="5" name="TextBox 5">
              <a:extLst>
                <a:ext uri="{FF2B5EF4-FFF2-40B4-BE49-F238E27FC236}">
                  <a16:creationId xmlns:a16="http://schemas.microsoft.com/office/drawing/2014/main" id="{446DEF2A-AF72-92D2-4B74-B90BCA8EB9F2}"/>
                </a:ext>
              </a:extLst>
            </p:cNvPr>
            <p:cNvSpPr txBox="1"/>
            <p:nvPr/>
          </p:nvSpPr>
          <p:spPr>
            <a:xfrm>
              <a:off x="0" y="38100"/>
              <a:ext cx="3056604" cy="3099428"/>
            </a:xfrm>
            <a:prstGeom prst="rect">
              <a:avLst/>
            </a:prstGeom>
          </p:spPr>
          <p:txBody>
            <a:bodyPr lIns="50800" tIns="50800" rIns="50800" bIns="50800" rtlCol="0" anchor="ctr"/>
            <a:lstStyle/>
            <a:p>
              <a:pPr algn="ctr">
                <a:lnSpc>
                  <a:spcPts val="2266"/>
                </a:lnSpc>
              </a:pPr>
              <a:endParaRPr/>
            </a:p>
          </p:txBody>
        </p:sp>
      </p:grpSp>
      <p:sp>
        <p:nvSpPr>
          <p:cNvPr id="6" name="TextBox 6">
            <a:extLst>
              <a:ext uri="{FF2B5EF4-FFF2-40B4-BE49-F238E27FC236}">
                <a16:creationId xmlns:a16="http://schemas.microsoft.com/office/drawing/2014/main" id="{F107873F-3696-21C6-8770-9B0D4FDFB247}"/>
              </a:ext>
            </a:extLst>
          </p:cNvPr>
          <p:cNvSpPr txBox="1"/>
          <p:nvPr/>
        </p:nvSpPr>
        <p:spPr>
          <a:xfrm>
            <a:off x="528537" y="242690"/>
            <a:ext cx="10284622" cy="965072"/>
          </a:xfrm>
          <a:prstGeom prst="rect">
            <a:avLst/>
          </a:prstGeom>
        </p:spPr>
        <p:txBody>
          <a:bodyPr wrap="square" lIns="0" tIns="0" rIns="0" bIns="0" rtlCol="0" anchor="t">
            <a:spAutoFit/>
          </a:bodyPr>
          <a:lstStyle/>
          <a:p>
            <a:pPr marL="0" lvl="0" indent="0" algn="l">
              <a:lnSpc>
                <a:spcPts val="8136"/>
              </a:lnSpc>
            </a:pPr>
            <a:r>
              <a:rPr lang="en-US" sz="5400" b="1" spc="-252" dirty="0">
                <a:solidFill>
                  <a:schemeClr val="tx2"/>
                </a:solidFill>
                <a:latin typeface="Agrandir Medium"/>
                <a:ea typeface="Agrandir Medium"/>
                <a:cs typeface="Agrandir Medium"/>
                <a:sym typeface="Agrandir Medium"/>
              </a:rPr>
              <a:t>El Sistema </a:t>
            </a:r>
            <a:r>
              <a:rPr lang="en-US" sz="5400" b="1" spc="-252" dirty="0" err="1">
                <a:solidFill>
                  <a:schemeClr val="tx2"/>
                </a:solidFill>
                <a:latin typeface="Agrandir Medium"/>
                <a:ea typeface="Agrandir Medium"/>
                <a:cs typeface="Agrandir Medium"/>
                <a:sym typeface="Agrandir Medium"/>
              </a:rPr>
              <a:t>tributario</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argentino</a:t>
            </a:r>
            <a:endParaRPr lang="en-US" sz="5400" b="1" spc="-252" dirty="0">
              <a:solidFill>
                <a:schemeClr val="tx2"/>
              </a:solidFill>
              <a:latin typeface="Agrandir Medium"/>
              <a:ea typeface="Agrandir Medium"/>
              <a:cs typeface="Agrandir Medium"/>
              <a:sym typeface="Agrandir Medium"/>
            </a:endParaRPr>
          </a:p>
        </p:txBody>
      </p:sp>
      <p:sp>
        <p:nvSpPr>
          <p:cNvPr id="8" name="Freeform 8">
            <a:extLst>
              <a:ext uri="{FF2B5EF4-FFF2-40B4-BE49-F238E27FC236}">
                <a16:creationId xmlns:a16="http://schemas.microsoft.com/office/drawing/2014/main" id="{7AB61A7D-873C-0944-1AAF-D61807BA0072}"/>
              </a:ext>
            </a:extLst>
          </p:cNvPr>
          <p:cNvSpPr/>
          <p:nvPr/>
        </p:nvSpPr>
        <p:spPr>
          <a:xfrm>
            <a:off x="11889922" y="2730408"/>
            <a:ext cx="5037372" cy="4826183"/>
          </a:xfrm>
          <a:custGeom>
            <a:avLst/>
            <a:gdLst/>
            <a:ahLst/>
            <a:cxnLst/>
            <a:rect l="l" t="t" r="r" b="b"/>
            <a:pathLst>
              <a:path w="5037372" h="4826183">
                <a:moveTo>
                  <a:pt x="0" y="0"/>
                </a:moveTo>
                <a:lnTo>
                  <a:pt x="5037372" y="0"/>
                </a:lnTo>
                <a:lnTo>
                  <a:pt x="5037372" y="4826184"/>
                </a:lnTo>
                <a:lnTo>
                  <a:pt x="0" y="4826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9" name="TextBox 6">
            <a:extLst>
              <a:ext uri="{FF2B5EF4-FFF2-40B4-BE49-F238E27FC236}">
                <a16:creationId xmlns:a16="http://schemas.microsoft.com/office/drawing/2014/main" id="{D719EC0A-E35D-BD41-E300-255B177C4C46}"/>
              </a:ext>
            </a:extLst>
          </p:cNvPr>
          <p:cNvSpPr txBox="1"/>
          <p:nvPr/>
        </p:nvSpPr>
        <p:spPr>
          <a:xfrm>
            <a:off x="278271" y="2027013"/>
            <a:ext cx="11049000" cy="6524863"/>
          </a:xfrm>
          <a:prstGeom prst="rect">
            <a:avLst/>
          </a:prstGeom>
        </p:spPr>
        <p:txBody>
          <a:bodyPr wrap="square" lIns="0" tIns="0" rIns="0" bIns="0" rtlCol="0" anchor="t">
            <a:spAutoFit/>
          </a:bodyPr>
          <a:lstStyle/>
          <a:p>
            <a:pPr lvl="0" algn="l"/>
            <a:r>
              <a:rPr lang="es-ES" sz="3200" b="1" spc="290" dirty="0">
                <a:solidFill>
                  <a:schemeClr val="tx2"/>
                </a:solidFill>
                <a:latin typeface="Agrandir Medium"/>
                <a:ea typeface="Agrandir Medium"/>
                <a:cs typeface="Agrandir Medium"/>
                <a:sym typeface="Agrandir Medium"/>
              </a:rPr>
              <a:t> </a:t>
            </a:r>
            <a:r>
              <a:rPr lang="es-ES" sz="2800" b="1" spc="290" dirty="0">
                <a:solidFill>
                  <a:schemeClr val="tx2"/>
                </a:solidFill>
                <a:latin typeface="Agrandir Medium"/>
                <a:ea typeface="Agrandir Medium"/>
                <a:cs typeface="Agrandir Medium"/>
                <a:sym typeface="Agrandir Medium"/>
              </a:rPr>
              <a:t>Según Jorge Macón, Profesor de la Cátedra de Finanzas Públicas de la Facultad de Ciencias Económicas de la UBA; un sistema tributario es “un sistema financiero destinado a contraer el gasto privado para permitir el gasto público” . </a:t>
            </a:r>
          </a:p>
          <a:p>
            <a:pPr lvl="0" algn="l"/>
            <a:endParaRPr lang="es-ES" sz="2800" b="1" spc="290" dirty="0">
              <a:solidFill>
                <a:schemeClr val="tx2"/>
              </a:solidFill>
              <a:latin typeface="Agrandir Medium"/>
              <a:ea typeface="Agrandir Medium"/>
              <a:cs typeface="Agrandir Medium"/>
              <a:sym typeface="Agrandir Medium"/>
            </a:endParaRPr>
          </a:p>
          <a:p>
            <a:pPr lvl="0" algn="l"/>
            <a:r>
              <a:rPr lang="es-ES" sz="2800" b="1" spc="290" dirty="0">
                <a:solidFill>
                  <a:schemeClr val="tx2"/>
                </a:solidFill>
                <a:latin typeface="Agrandir Medium"/>
                <a:ea typeface="Agrandir Medium"/>
                <a:cs typeface="Agrandir Medium"/>
                <a:sym typeface="Agrandir Medium"/>
              </a:rPr>
              <a:t>    “El sector público [...] no es gratis. Podemos elegir no tenerlo, aunque es difícil imaginar las consecuencias, pero si lo tenemos, hay que pagarlo. No puede ser gratis. Otra cosa es quién lo paga, en qué medida y sobre todo en qué forma…”</a:t>
            </a:r>
          </a:p>
          <a:p>
            <a:pPr lvl="0" algn="l"/>
            <a:endParaRPr lang="es-ES" sz="2800" b="1" spc="290" dirty="0">
              <a:solidFill>
                <a:schemeClr val="tx2"/>
              </a:solidFill>
              <a:latin typeface="Agrandir Medium"/>
              <a:ea typeface="Agrandir Medium"/>
              <a:cs typeface="Agrandir Medium"/>
              <a:sym typeface="Agrandir Medium"/>
            </a:endParaRPr>
          </a:p>
          <a:p>
            <a:pPr lvl="0" algn="l"/>
            <a:r>
              <a:rPr lang="es-ES" sz="2800" b="1" spc="290" dirty="0">
                <a:solidFill>
                  <a:schemeClr val="tx2"/>
                </a:solidFill>
                <a:latin typeface="Agrandir Medium"/>
                <a:ea typeface="Agrandir Medium"/>
                <a:cs typeface="Agrandir Medium"/>
                <a:sym typeface="Agrandir Medium"/>
              </a:rPr>
              <a:t>Dos conceptos claves en materia tributaria:</a:t>
            </a:r>
          </a:p>
          <a:p>
            <a:pPr marL="342900" lvl="0" indent="-342900" algn="l">
              <a:buFont typeface="Arial" panose="020B0604020202020204" pitchFamily="34" charset="0"/>
              <a:buChar char="•"/>
            </a:pPr>
            <a:r>
              <a:rPr lang="es-ES" sz="2800" b="1" spc="290" dirty="0">
                <a:solidFill>
                  <a:schemeClr val="tx2"/>
                </a:solidFill>
                <a:latin typeface="Agrandir Medium"/>
                <a:ea typeface="Agrandir Medium"/>
                <a:cs typeface="Agrandir Medium"/>
                <a:sym typeface="Agrandir Medium"/>
              </a:rPr>
              <a:t>La obligación tributaria</a:t>
            </a:r>
          </a:p>
          <a:p>
            <a:pPr marL="342900" lvl="0" indent="-342900" algn="l">
              <a:buFont typeface="Arial" panose="020B0604020202020204" pitchFamily="34" charset="0"/>
              <a:buChar char="•"/>
            </a:pPr>
            <a:r>
              <a:rPr lang="es-ES" sz="2800" b="1" spc="290" dirty="0">
                <a:solidFill>
                  <a:schemeClr val="tx2"/>
                </a:solidFill>
                <a:latin typeface="Agrandir Medium"/>
                <a:ea typeface="Agrandir Medium"/>
                <a:cs typeface="Agrandir Medium"/>
                <a:sym typeface="Agrandir Medium"/>
              </a:rPr>
              <a:t>La capacidad contributiva</a:t>
            </a:r>
          </a:p>
        </p:txBody>
      </p:sp>
    </p:spTree>
    <p:extLst>
      <p:ext uri="{BB962C8B-B14F-4D97-AF65-F5344CB8AC3E}">
        <p14:creationId xmlns:p14="http://schemas.microsoft.com/office/powerpoint/2010/main" val="311392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95465-9D75-015D-9D6D-662D95861A6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82C5EF7-E2D9-C920-5DB6-B791417B547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s-ES"/>
          </a:p>
        </p:txBody>
      </p:sp>
      <p:sp>
        <p:nvSpPr>
          <p:cNvPr id="25" name="Freeform 25">
            <a:extLst>
              <a:ext uri="{FF2B5EF4-FFF2-40B4-BE49-F238E27FC236}">
                <a16:creationId xmlns:a16="http://schemas.microsoft.com/office/drawing/2014/main" id="{9135E7C9-8B8D-71F7-F937-330FC65A043E}"/>
              </a:ext>
            </a:extLst>
          </p:cNvPr>
          <p:cNvSpPr/>
          <p:nvPr/>
        </p:nvSpPr>
        <p:spPr>
          <a:xfrm>
            <a:off x="1652444" y="-1561881"/>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26" name="Freeform 26">
            <a:extLst>
              <a:ext uri="{FF2B5EF4-FFF2-40B4-BE49-F238E27FC236}">
                <a16:creationId xmlns:a16="http://schemas.microsoft.com/office/drawing/2014/main" id="{90434215-1BEE-EC52-BA51-7C82F11482AB}"/>
              </a:ext>
            </a:extLst>
          </p:cNvPr>
          <p:cNvSpPr/>
          <p:nvPr/>
        </p:nvSpPr>
        <p:spPr>
          <a:xfrm>
            <a:off x="-930236" y="8915976"/>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dirty="0"/>
          </a:p>
        </p:txBody>
      </p:sp>
      <p:sp>
        <p:nvSpPr>
          <p:cNvPr id="27" name="Freeform 27">
            <a:extLst>
              <a:ext uri="{FF2B5EF4-FFF2-40B4-BE49-F238E27FC236}">
                <a16:creationId xmlns:a16="http://schemas.microsoft.com/office/drawing/2014/main" id="{18BE1980-21B2-049E-DF65-371CC91FC551}"/>
              </a:ext>
            </a:extLst>
          </p:cNvPr>
          <p:cNvSpPr/>
          <p:nvPr/>
        </p:nvSpPr>
        <p:spPr>
          <a:xfrm>
            <a:off x="16437391" y="7886700"/>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28" name="Freeform 28">
            <a:extLst>
              <a:ext uri="{FF2B5EF4-FFF2-40B4-BE49-F238E27FC236}">
                <a16:creationId xmlns:a16="http://schemas.microsoft.com/office/drawing/2014/main" id="{35B14CAE-A409-3599-84C7-B77CB8107E09}"/>
              </a:ext>
            </a:extLst>
          </p:cNvPr>
          <p:cNvSpPr/>
          <p:nvPr/>
        </p:nvSpPr>
        <p:spPr>
          <a:xfrm>
            <a:off x="-1129347" y="-331645"/>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sp>
        <p:nvSpPr>
          <p:cNvPr id="29" name="Freeform 29">
            <a:extLst>
              <a:ext uri="{FF2B5EF4-FFF2-40B4-BE49-F238E27FC236}">
                <a16:creationId xmlns:a16="http://schemas.microsoft.com/office/drawing/2014/main" id="{32BF6CF8-EF58-1EF8-7587-7D52472694A1}"/>
              </a:ext>
            </a:extLst>
          </p:cNvPr>
          <p:cNvSpPr/>
          <p:nvPr/>
        </p:nvSpPr>
        <p:spPr>
          <a:xfrm>
            <a:off x="15919091" y="-350080"/>
            <a:ext cx="3072573"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ES"/>
          </a:p>
        </p:txBody>
      </p:sp>
      <p:sp>
        <p:nvSpPr>
          <p:cNvPr id="30" name="TextBox 6">
            <a:extLst>
              <a:ext uri="{FF2B5EF4-FFF2-40B4-BE49-F238E27FC236}">
                <a16:creationId xmlns:a16="http://schemas.microsoft.com/office/drawing/2014/main" id="{DA64BD6E-8DE7-E7F5-908C-D9B172135BB9}"/>
              </a:ext>
            </a:extLst>
          </p:cNvPr>
          <p:cNvSpPr txBox="1"/>
          <p:nvPr/>
        </p:nvSpPr>
        <p:spPr>
          <a:xfrm>
            <a:off x="1684717" y="2238310"/>
            <a:ext cx="14918566" cy="4431983"/>
          </a:xfrm>
          <a:prstGeom prst="rect">
            <a:avLst/>
          </a:prstGeom>
        </p:spPr>
        <p:txBody>
          <a:bodyPr wrap="square" lIns="0" tIns="0" rIns="0" bIns="0" rtlCol="0" anchor="t">
            <a:spAutoFit/>
          </a:bodyPr>
          <a:lstStyle/>
          <a:p>
            <a:pPr lvl="0" algn="l"/>
            <a:r>
              <a:rPr lang="es-ES" sz="2400" b="1" spc="290" dirty="0">
                <a:solidFill>
                  <a:schemeClr val="tx2"/>
                </a:solidFill>
                <a:latin typeface="Agrandir Medium"/>
                <a:ea typeface="Agrandir Medium"/>
                <a:cs typeface="Agrandir Medium"/>
                <a:sym typeface="Agrandir Medium"/>
              </a:rPr>
              <a:t>Definimos como la relación o vínculo entre dos sujetos: </a:t>
            </a:r>
          </a:p>
          <a:p>
            <a:pPr lvl="0" algn="l"/>
            <a:endParaRPr lang="es-ES" sz="2400" b="1" spc="290" dirty="0">
              <a:solidFill>
                <a:schemeClr val="tx2"/>
              </a:solidFill>
              <a:latin typeface="Agrandir Medium"/>
              <a:ea typeface="Agrandir Medium"/>
              <a:cs typeface="Agrandir Medium"/>
              <a:sym typeface="Agrandir Medium"/>
            </a:endParaRPr>
          </a:p>
          <a:p>
            <a:pPr marL="457200" lvl="0" indent="-457200" algn="l">
              <a:buFont typeface="Wingdings" panose="05000000000000000000" pitchFamily="2" charset="2"/>
              <a:buChar char="v"/>
            </a:pPr>
            <a:r>
              <a:rPr lang="es-ES" sz="2400" b="1" spc="290" dirty="0">
                <a:solidFill>
                  <a:schemeClr val="tx2"/>
                </a:solidFill>
                <a:latin typeface="Agrandir Medium"/>
                <a:ea typeface="Agrandir Medium"/>
                <a:cs typeface="Agrandir Medium"/>
                <a:sym typeface="Agrandir Medium"/>
              </a:rPr>
              <a:t>El Estado, en sus tres ámbitos o jurisdicciones (nacional, provincial y municipal) </a:t>
            </a:r>
          </a:p>
          <a:p>
            <a:pPr marL="457200" lvl="0" indent="-457200" algn="l">
              <a:buFont typeface="Wingdings" panose="05000000000000000000" pitchFamily="2" charset="2"/>
              <a:buChar char="v"/>
            </a:pPr>
            <a:r>
              <a:rPr lang="es-ES" sz="2400" b="1" spc="290" dirty="0">
                <a:solidFill>
                  <a:schemeClr val="tx2"/>
                </a:solidFill>
                <a:latin typeface="Agrandir Medium"/>
                <a:ea typeface="Agrandir Medium"/>
                <a:cs typeface="Agrandir Medium"/>
                <a:sym typeface="Agrandir Medium"/>
              </a:rPr>
              <a:t>Los ciudadanos o contribuyentes (personas o empresas) </a:t>
            </a:r>
          </a:p>
          <a:p>
            <a:pPr lvl="0" algn="l"/>
            <a:endParaRPr lang="es-ES" sz="2400" b="1" spc="290" dirty="0">
              <a:solidFill>
                <a:schemeClr val="tx2"/>
              </a:solidFill>
              <a:latin typeface="Agrandir Medium"/>
              <a:ea typeface="Agrandir Medium"/>
              <a:cs typeface="Agrandir Medium"/>
              <a:sym typeface="Agrandir Medium"/>
            </a:endParaRPr>
          </a:p>
          <a:p>
            <a:pPr lvl="0" algn="l"/>
            <a:r>
              <a:rPr lang="es-ES" sz="2400" b="1" spc="290" dirty="0">
                <a:solidFill>
                  <a:schemeClr val="tx2"/>
                </a:solidFill>
                <a:latin typeface="Agrandir Medium"/>
                <a:ea typeface="Agrandir Medium"/>
                <a:cs typeface="Agrandir Medium"/>
                <a:sym typeface="Agrandir Medium"/>
              </a:rPr>
              <a:t>Este vínculo se origina en la potestad tributaria o poder tributario que la Constitución Nacional, confiere al Estado: la facultad de exigir del ciudadano o contribuyente el cumplimiento de sus obligaciones. Existen dos tipos de obligaciones, de dar y de hacer: </a:t>
            </a:r>
          </a:p>
          <a:p>
            <a:pPr lvl="0" algn="l"/>
            <a:endParaRPr lang="es-ES" sz="2400" b="1" spc="290" dirty="0">
              <a:solidFill>
                <a:schemeClr val="tx2"/>
              </a:solidFill>
              <a:latin typeface="Agrandir Medium"/>
              <a:ea typeface="Agrandir Medium"/>
              <a:cs typeface="Agrandir Medium"/>
              <a:sym typeface="Agrandir Medium"/>
            </a:endParaRPr>
          </a:p>
          <a:p>
            <a:pPr lvl="0" algn="l"/>
            <a:r>
              <a:rPr lang="es-ES" sz="2400" b="1" spc="290" dirty="0">
                <a:solidFill>
                  <a:schemeClr val="tx2"/>
                </a:solidFill>
                <a:latin typeface="Agrandir Medium"/>
                <a:ea typeface="Agrandir Medium"/>
                <a:cs typeface="Agrandir Medium"/>
                <a:sym typeface="Agrandir Medium"/>
              </a:rPr>
              <a:t>Por ejemplo:</a:t>
            </a:r>
          </a:p>
        </p:txBody>
      </p:sp>
      <p:pic>
        <p:nvPicPr>
          <p:cNvPr id="3" name="Imagen 2">
            <a:extLst>
              <a:ext uri="{FF2B5EF4-FFF2-40B4-BE49-F238E27FC236}">
                <a16:creationId xmlns:a16="http://schemas.microsoft.com/office/drawing/2014/main" id="{C472E6A9-09CB-0C93-7752-DA66362DD0A3}"/>
              </a:ext>
            </a:extLst>
          </p:cNvPr>
          <p:cNvPicPr>
            <a:picLocks noChangeAspect="1"/>
          </p:cNvPicPr>
          <p:nvPr/>
        </p:nvPicPr>
        <p:blipFill>
          <a:blip r:embed="rId13"/>
          <a:stretch>
            <a:fillRect/>
          </a:stretch>
        </p:blipFill>
        <p:spPr>
          <a:xfrm>
            <a:off x="4067255" y="6362700"/>
            <a:ext cx="12335724" cy="3751214"/>
          </a:xfrm>
          <a:prstGeom prst="rect">
            <a:avLst/>
          </a:prstGeom>
        </p:spPr>
      </p:pic>
      <p:sp>
        <p:nvSpPr>
          <p:cNvPr id="4" name="TextBox 6">
            <a:extLst>
              <a:ext uri="{FF2B5EF4-FFF2-40B4-BE49-F238E27FC236}">
                <a16:creationId xmlns:a16="http://schemas.microsoft.com/office/drawing/2014/main" id="{04964149-06CD-904C-AB35-3E97326ABAA4}"/>
              </a:ext>
            </a:extLst>
          </p:cNvPr>
          <p:cNvSpPr txBox="1"/>
          <p:nvPr/>
        </p:nvSpPr>
        <p:spPr>
          <a:xfrm>
            <a:off x="5558083" y="459148"/>
            <a:ext cx="7123511" cy="2003818"/>
          </a:xfrm>
          <a:prstGeom prst="rect">
            <a:avLst/>
          </a:prstGeom>
        </p:spPr>
        <p:txBody>
          <a:bodyPr wrap="square" lIns="0" tIns="0" rIns="0" bIns="0" rtlCol="0" anchor="t">
            <a:spAutoFit/>
          </a:bodyPr>
          <a:lstStyle/>
          <a:p>
            <a:pPr lvl="1">
              <a:lnSpc>
                <a:spcPts val="8136"/>
              </a:lnSpc>
            </a:pPr>
            <a:r>
              <a:rPr lang="en-US" sz="5400" b="1" spc="-252" dirty="0" err="1">
                <a:solidFill>
                  <a:schemeClr val="tx2"/>
                </a:solidFill>
                <a:latin typeface="Agrandir Medium"/>
                <a:ea typeface="Agrandir Medium"/>
                <a:cs typeface="Agrandir Medium"/>
                <a:sym typeface="Agrandir Medium"/>
              </a:rPr>
              <a:t>Obligación</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tributaria</a:t>
            </a:r>
            <a:endParaRPr lang="en-US" sz="5400" b="1" spc="-252" dirty="0">
              <a:solidFill>
                <a:schemeClr val="tx2"/>
              </a:solidFill>
              <a:latin typeface="Agrandir Medium"/>
              <a:ea typeface="Agrandir Medium"/>
              <a:cs typeface="Agrandir Medium"/>
              <a:sym typeface="Agrandir Medium"/>
            </a:endParaRPr>
          </a:p>
          <a:p>
            <a:pPr lvl="1">
              <a:lnSpc>
                <a:spcPts val="8136"/>
              </a:lnSpc>
            </a:pPr>
            <a:endParaRPr lang="en-US" sz="5400" b="1" spc="-252" dirty="0">
              <a:solidFill>
                <a:schemeClr val="tx2"/>
              </a:solidFill>
              <a:latin typeface="Agrandir Medium"/>
              <a:ea typeface="Agrandir Medium"/>
              <a:cs typeface="Agrandir Medium"/>
              <a:sym typeface="Agrandir Medium"/>
            </a:endParaRPr>
          </a:p>
        </p:txBody>
      </p:sp>
    </p:spTree>
    <p:extLst>
      <p:ext uri="{BB962C8B-B14F-4D97-AF65-F5344CB8AC3E}">
        <p14:creationId xmlns:p14="http://schemas.microsoft.com/office/powerpoint/2010/main" val="60528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41D75-6C37-A628-EF68-6D2DCF96AE3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09172D3-52BB-A3DD-5E85-C4E22C312F0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s-ES"/>
          </a:p>
        </p:txBody>
      </p:sp>
      <p:sp>
        <p:nvSpPr>
          <p:cNvPr id="25" name="Freeform 25">
            <a:extLst>
              <a:ext uri="{FF2B5EF4-FFF2-40B4-BE49-F238E27FC236}">
                <a16:creationId xmlns:a16="http://schemas.microsoft.com/office/drawing/2014/main" id="{01522A68-06D3-3CFA-0938-C8A10F988A03}"/>
              </a:ext>
            </a:extLst>
          </p:cNvPr>
          <p:cNvSpPr/>
          <p:nvPr/>
        </p:nvSpPr>
        <p:spPr>
          <a:xfrm>
            <a:off x="1652444" y="-1561881"/>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26" name="Freeform 26">
            <a:extLst>
              <a:ext uri="{FF2B5EF4-FFF2-40B4-BE49-F238E27FC236}">
                <a16:creationId xmlns:a16="http://schemas.microsoft.com/office/drawing/2014/main" id="{397B273A-B4A2-0888-54DB-2E47792B25ED}"/>
              </a:ext>
            </a:extLst>
          </p:cNvPr>
          <p:cNvSpPr/>
          <p:nvPr/>
        </p:nvSpPr>
        <p:spPr>
          <a:xfrm>
            <a:off x="-930236" y="8915976"/>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dirty="0"/>
          </a:p>
        </p:txBody>
      </p:sp>
      <p:sp>
        <p:nvSpPr>
          <p:cNvPr id="27" name="Freeform 27">
            <a:extLst>
              <a:ext uri="{FF2B5EF4-FFF2-40B4-BE49-F238E27FC236}">
                <a16:creationId xmlns:a16="http://schemas.microsoft.com/office/drawing/2014/main" id="{97BC88AC-5615-0605-21BD-50B77E4345CB}"/>
              </a:ext>
            </a:extLst>
          </p:cNvPr>
          <p:cNvSpPr/>
          <p:nvPr/>
        </p:nvSpPr>
        <p:spPr>
          <a:xfrm>
            <a:off x="16437391" y="7886700"/>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28" name="Freeform 28">
            <a:extLst>
              <a:ext uri="{FF2B5EF4-FFF2-40B4-BE49-F238E27FC236}">
                <a16:creationId xmlns:a16="http://schemas.microsoft.com/office/drawing/2014/main" id="{68FA7537-AF91-6C59-798E-7B604E65BBB0}"/>
              </a:ext>
            </a:extLst>
          </p:cNvPr>
          <p:cNvSpPr/>
          <p:nvPr/>
        </p:nvSpPr>
        <p:spPr>
          <a:xfrm>
            <a:off x="-1129347" y="-331645"/>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sp>
        <p:nvSpPr>
          <p:cNvPr id="29" name="Freeform 29">
            <a:extLst>
              <a:ext uri="{FF2B5EF4-FFF2-40B4-BE49-F238E27FC236}">
                <a16:creationId xmlns:a16="http://schemas.microsoft.com/office/drawing/2014/main" id="{F871FD6C-8BDB-CC7F-0476-E8E7E8A86B91}"/>
              </a:ext>
            </a:extLst>
          </p:cNvPr>
          <p:cNvSpPr/>
          <p:nvPr/>
        </p:nvSpPr>
        <p:spPr>
          <a:xfrm>
            <a:off x="15919091" y="-350080"/>
            <a:ext cx="3072573"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ES"/>
          </a:p>
        </p:txBody>
      </p:sp>
      <p:sp>
        <p:nvSpPr>
          <p:cNvPr id="30" name="TextBox 6">
            <a:extLst>
              <a:ext uri="{FF2B5EF4-FFF2-40B4-BE49-F238E27FC236}">
                <a16:creationId xmlns:a16="http://schemas.microsoft.com/office/drawing/2014/main" id="{3FD77B55-3FAD-F471-4244-ADD6C100805E}"/>
              </a:ext>
            </a:extLst>
          </p:cNvPr>
          <p:cNvSpPr txBox="1"/>
          <p:nvPr/>
        </p:nvSpPr>
        <p:spPr>
          <a:xfrm>
            <a:off x="1640154" y="3751294"/>
            <a:ext cx="14918566" cy="3877985"/>
          </a:xfrm>
          <a:prstGeom prst="rect">
            <a:avLst/>
          </a:prstGeom>
        </p:spPr>
        <p:txBody>
          <a:bodyPr wrap="square" lIns="0" tIns="0" rIns="0" bIns="0" rtlCol="0" anchor="t">
            <a:spAutoFit/>
          </a:bodyPr>
          <a:lstStyle/>
          <a:p>
            <a:pPr lvl="0" algn="l"/>
            <a:r>
              <a:rPr lang="es-ES" sz="2800" b="1" spc="290" dirty="0">
                <a:solidFill>
                  <a:schemeClr val="tx2"/>
                </a:solidFill>
                <a:latin typeface="Agrandir Medium"/>
                <a:ea typeface="Agrandir Medium"/>
                <a:cs typeface="Agrandir Medium"/>
                <a:sym typeface="Agrandir Medium"/>
              </a:rPr>
              <a:t>En materia tributaria, explica el por qué pagar los impuestos y quiénes deberían pagarlos. A la pregunta de cuánto es lo que cada sujeto debe pagar de impuestos, esta teoría indica que cada ciudadano pagará tributos con relación a su poder económico, en función a tres parámetros o indicadores: </a:t>
            </a:r>
          </a:p>
          <a:p>
            <a:pPr lvl="0" algn="l"/>
            <a:endParaRPr lang="es-ES" sz="2800" b="1" spc="290" dirty="0">
              <a:solidFill>
                <a:schemeClr val="tx2"/>
              </a:solidFill>
              <a:latin typeface="Agrandir Medium"/>
              <a:ea typeface="Agrandir Medium"/>
              <a:cs typeface="Agrandir Medium"/>
              <a:sym typeface="Agrandir Medium"/>
            </a:endParaRPr>
          </a:p>
          <a:p>
            <a:pPr marL="342900" lvl="0" indent="-342900" algn="ctr">
              <a:buFont typeface="Wingdings" panose="05000000000000000000" pitchFamily="2" charset="2"/>
              <a:buChar char="v"/>
            </a:pPr>
            <a:r>
              <a:rPr lang="es-ES" sz="2800" b="1" spc="290" dirty="0">
                <a:solidFill>
                  <a:schemeClr val="tx2"/>
                </a:solidFill>
                <a:latin typeface="Agrandir Medium"/>
                <a:ea typeface="Agrandir Medium"/>
                <a:cs typeface="Agrandir Medium"/>
                <a:sym typeface="Agrandir Medium"/>
              </a:rPr>
              <a:t>Patrimonio </a:t>
            </a:r>
          </a:p>
          <a:p>
            <a:pPr marL="342900" lvl="0" indent="-342900" algn="ctr">
              <a:buFont typeface="Wingdings" panose="05000000000000000000" pitchFamily="2" charset="2"/>
              <a:buChar char="v"/>
            </a:pPr>
            <a:r>
              <a:rPr lang="es-ES" sz="2800" b="1" spc="290" dirty="0">
                <a:solidFill>
                  <a:schemeClr val="tx2"/>
                </a:solidFill>
                <a:latin typeface="Agrandir Medium"/>
                <a:ea typeface="Agrandir Medium"/>
                <a:cs typeface="Agrandir Medium"/>
                <a:sym typeface="Agrandir Medium"/>
              </a:rPr>
              <a:t>Renta </a:t>
            </a:r>
          </a:p>
          <a:p>
            <a:pPr marL="342900" lvl="0" indent="-342900" algn="ctr">
              <a:buFont typeface="Wingdings" panose="05000000000000000000" pitchFamily="2" charset="2"/>
              <a:buChar char="v"/>
            </a:pPr>
            <a:r>
              <a:rPr lang="es-ES" sz="2800" b="1" spc="290" dirty="0">
                <a:solidFill>
                  <a:schemeClr val="tx2"/>
                </a:solidFill>
                <a:latin typeface="Agrandir Medium"/>
                <a:ea typeface="Agrandir Medium"/>
                <a:cs typeface="Agrandir Medium"/>
                <a:sym typeface="Agrandir Medium"/>
              </a:rPr>
              <a:t>Gasto o consumo</a:t>
            </a:r>
          </a:p>
        </p:txBody>
      </p:sp>
      <p:sp>
        <p:nvSpPr>
          <p:cNvPr id="4" name="TextBox 6">
            <a:extLst>
              <a:ext uri="{FF2B5EF4-FFF2-40B4-BE49-F238E27FC236}">
                <a16:creationId xmlns:a16="http://schemas.microsoft.com/office/drawing/2014/main" id="{94554DB7-5518-E46D-64A2-8990ADD28B8E}"/>
              </a:ext>
            </a:extLst>
          </p:cNvPr>
          <p:cNvSpPr txBox="1"/>
          <p:nvPr/>
        </p:nvSpPr>
        <p:spPr>
          <a:xfrm>
            <a:off x="4761291" y="1263100"/>
            <a:ext cx="8676291" cy="965072"/>
          </a:xfrm>
          <a:prstGeom prst="rect">
            <a:avLst/>
          </a:prstGeom>
        </p:spPr>
        <p:txBody>
          <a:bodyPr wrap="square" lIns="0" tIns="0" rIns="0" bIns="0" rtlCol="0" anchor="t">
            <a:spAutoFit/>
          </a:bodyPr>
          <a:lstStyle/>
          <a:p>
            <a:pPr lvl="1">
              <a:lnSpc>
                <a:spcPts val="8136"/>
              </a:lnSpc>
            </a:pPr>
            <a:r>
              <a:rPr lang="en-US" sz="5400" b="1" spc="-252" dirty="0" err="1">
                <a:solidFill>
                  <a:schemeClr val="tx2"/>
                </a:solidFill>
                <a:latin typeface="Agrandir Medium"/>
                <a:ea typeface="Agrandir Medium"/>
                <a:cs typeface="Agrandir Medium"/>
                <a:sym typeface="Agrandir Medium"/>
              </a:rPr>
              <a:t>Capacidad</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contributiva</a:t>
            </a:r>
            <a:endParaRPr lang="en-US" sz="5400" b="1" spc="-252" dirty="0">
              <a:solidFill>
                <a:schemeClr val="tx2"/>
              </a:solidFill>
              <a:latin typeface="Agrandir Medium"/>
              <a:ea typeface="Agrandir Medium"/>
              <a:cs typeface="Agrandir Medium"/>
              <a:sym typeface="Agrandir Medium"/>
            </a:endParaRPr>
          </a:p>
        </p:txBody>
      </p:sp>
    </p:spTree>
    <p:extLst>
      <p:ext uri="{BB962C8B-B14F-4D97-AF65-F5344CB8AC3E}">
        <p14:creationId xmlns:p14="http://schemas.microsoft.com/office/powerpoint/2010/main" val="391446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A65BD-652E-2E5F-BD0D-11F5AC50D7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B0AA924-43E0-EFFB-14FB-2435A378DE5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s-ES"/>
          </a:p>
        </p:txBody>
      </p:sp>
      <p:sp>
        <p:nvSpPr>
          <p:cNvPr id="25" name="Freeform 25">
            <a:extLst>
              <a:ext uri="{FF2B5EF4-FFF2-40B4-BE49-F238E27FC236}">
                <a16:creationId xmlns:a16="http://schemas.microsoft.com/office/drawing/2014/main" id="{B435131A-EDC7-F020-72C4-B55E31D78412}"/>
              </a:ext>
            </a:extLst>
          </p:cNvPr>
          <p:cNvSpPr/>
          <p:nvPr/>
        </p:nvSpPr>
        <p:spPr>
          <a:xfrm>
            <a:off x="1652444" y="-1561881"/>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26" name="Freeform 26">
            <a:extLst>
              <a:ext uri="{FF2B5EF4-FFF2-40B4-BE49-F238E27FC236}">
                <a16:creationId xmlns:a16="http://schemas.microsoft.com/office/drawing/2014/main" id="{4DBAF310-93A8-AD04-B0FB-C87E5ECD4E47}"/>
              </a:ext>
            </a:extLst>
          </p:cNvPr>
          <p:cNvSpPr/>
          <p:nvPr/>
        </p:nvSpPr>
        <p:spPr>
          <a:xfrm>
            <a:off x="-930236" y="8915976"/>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dirty="0"/>
          </a:p>
        </p:txBody>
      </p:sp>
      <p:sp>
        <p:nvSpPr>
          <p:cNvPr id="27" name="Freeform 27">
            <a:extLst>
              <a:ext uri="{FF2B5EF4-FFF2-40B4-BE49-F238E27FC236}">
                <a16:creationId xmlns:a16="http://schemas.microsoft.com/office/drawing/2014/main" id="{83EF647F-AAFC-4335-BC90-952B90D5E1F5}"/>
              </a:ext>
            </a:extLst>
          </p:cNvPr>
          <p:cNvSpPr/>
          <p:nvPr/>
        </p:nvSpPr>
        <p:spPr>
          <a:xfrm>
            <a:off x="16437391" y="7886700"/>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28" name="Freeform 28">
            <a:extLst>
              <a:ext uri="{FF2B5EF4-FFF2-40B4-BE49-F238E27FC236}">
                <a16:creationId xmlns:a16="http://schemas.microsoft.com/office/drawing/2014/main" id="{34F58EB4-FE72-69D6-5076-29762D4CEC6C}"/>
              </a:ext>
            </a:extLst>
          </p:cNvPr>
          <p:cNvSpPr/>
          <p:nvPr/>
        </p:nvSpPr>
        <p:spPr>
          <a:xfrm>
            <a:off x="-1129347" y="-331645"/>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sp>
        <p:nvSpPr>
          <p:cNvPr id="29" name="Freeform 29">
            <a:extLst>
              <a:ext uri="{FF2B5EF4-FFF2-40B4-BE49-F238E27FC236}">
                <a16:creationId xmlns:a16="http://schemas.microsoft.com/office/drawing/2014/main" id="{7B0FE9FE-AB53-B722-4129-647308664A5A}"/>
              </a:ext>
            </a:extLst>
          </p:cNvPr>
          <p:cNvSpPr/>
          <p:nvPr/>
        </p:nvSpPr>
        <p:spPr>
          <a:xfrm>
            <a:off x="15919091" y="-350080"/>
            <a:ext cx="3072573"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ES"/>
          </a:p>
        </p:txBody>
      </p:sp>
      <p:sp>
        <p:nvSpPr>
          <p:cNvPr id="4" name="TextBox 6">
            <a:extLst>
              <a:ext uri="{FF2B5EF4-FFF2-40B4-BE49-F238E27FC236}">
                <a16:creationId xmlns:a16="http://schemas.microsoft.com/office/drawing/2014/main" id="{05097D76-9C3A-E2F3-AE27-AEE0C3285C19}"/>
              </a:ext>
            </a:extLst>
          </p:cNvPr>
          <p:cNvSpPr txBox="1"/>
          <p:nvPr/>
        </p:nvSpPr>
        <p:spPr>
          <a:xfrm>
            <a:off x="4805854" y="357517"/>
            <a:ext cx="8676291" cy="965072"/>
          </a:xfrm>
          <a:prstGeom prst="rect">
            <a:avLst/>
          </a:prstGeom>
        </p:spPr>
        <p:txBody>
          <a:bodyPr wrap="square" lIns="0" tIns="0" rIns="0" bIns="0" rtlCol="0" anchor="t">
            <a:spAutoFit/>
          </a:bodyPr>
          <a:lstStyle/>
          <a:p>
            <a:pPr lvl="1">
              <a:lnSpc>
                <a:spcPts val="8136"/>
              </a:lnSpc>
            </a:pPr>
            <a:r>
              <a:rPr lang="en-US" sz="5400" b="1" spc="-252" dirty="0" err="1">
                <a:solidFill>
                  <a:schemeClr val="tx2"/>
                </a:solidFill>
                <a:latin typeface="Agrandir Medium"/>
                <a:ea typeface="Agrandir Medium"/>
                <a:cs typeface="Agrandir Medium"/>
                <a:sym typeface="Agrandir Medium"/>
              </a:rPr>
              <a:t>Capacidad</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contributiva</a:t>
            </a:r>
            <a:endParaRPr lang="en-US" sz="5400" b="1" spc="-252" dirty="0">
              <a:solidFill>
                <a:schemeClr val="tx2"/>
              </a:solidFill>
              <a:latin typeface="Agrandir Medium"/>
              <a:ea typeface="Agrandir Medium"/>
              <a:cs typeface="Agrandir Medium"/>
              <a:sym typeface="Agrandir Medium"/>
            </a:endParaRPr>
          </a:p>
        </p:txBody>
      </p:sp>
      <p:pic>
        <p:nvPicPr>
          <p:cNvPr id="3" name="Imagen 2">
            <a:extLst>
              <a:ext uri="{FF2B5EF4-FFF2-40B4-BE49-F238E27FC236}">
                <a16:creationId xmlns:a16="http://schemas.microsoft.com/office/drawing/2014/main" id="{17DD2544-73DC-2FE3-0A1F-5F8CFC8B01D9}"/>
              </a:ext>
            </a:extLst>
          </p:cNvPr>
          <p:cNvPicPr>
            <a:picLocks noChangeAspect="1"/>
          </p:cNvPicPr>
          <p:nvPr/>
        </p:nvPicPr>
        <p:blipFill>
          <a:blip r:embed="rId13"/>
          <a:stretch>
            <a:fillRect/>
          </a:stretch>
        </p:blipFill>
        <p:spPr>
          <a:xfrm>
            <a:off x="3065558" y="1659150"/>
            <a:ext cx="12149869" cy="1425585"/>
          </a:xfrm>
          <a:prstGeom prst="rect">
            <a:avLst/>
          </a:prstGeom>
        </p:spPr>
      </p:pic>
      <p:pic>
        <p:nvPicPr>
          <p:cNvPr id="5" name="Imagen 4">
            <a:extLst>
              <a:ext uri="{FF2B5EF4-FFF2-40B4-BE49-F238E27FC236}">
                <a16:creationId xmlns:a16="http://schemas.microsoft.com/office/drawing/2014/main" id="{DCAF906C-F4A5-CBEC-A62D-F57A227246C4}"/>
              </a:ext>
            </a:extLst>
          </p:cNvPr>
          <p:cNvPicPr>
            <a:picLocks noChangeAspect="1"/>
          </p:cNvPicPr>
          <p:nvPr/>
        </p:nvPicPr>
        <p:blipFill>
          <a:blip r:embed="rId14"/>
          <a:stretch>
            <a:fillRect/>
          </a:stretch>
        </p:blipFill>
        <p:spPr>
          <a:xfrm>
            <a:off x="3065558" y="3088119"/>
            <a:ext cx="12228537" cy="7312081"/>
          </a:xfrm>
          <a:prstGeom prst="rect">
            <a:avLst/>
          </a:prstGeom>
        </p:spPr>
      </p:pic>
    </p:spTree>
    <p:extLst>
      <p:ext uri="{BB962C8B-B14F-4D97-AF65-F5344CB8AC3E}">
        <p14:creationId xmlns:p14="http://schemas.microsoft.com/office/powerpoint/2010/main" val="1951843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66831-E7C6-84BE-5A89-86333945EB7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C210AE8-0C07-D07F-AE62-52D66D5C3BB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s-ES"/>
          </a:p>
        </p:txBody>
      </p:sp>
      <p:sp>
        <p:nvSpPr>
          <p:cNvPr id="25" name="Freeform 25">
            <a:extLst>
              <a:ext uri="{FF2B5EF4-FFF2-40B4-BE49-F238E27FC236}">
                <a16:creationId xmlns:a16="http://schemas.microsoft.com/office/drawing/2014/main" id="{081B7784-D567-135B-8F99-EB32674C14B7}"/>
              </a:ext>
            </a:extLst>
          </p:cNvPr>
          <p:cNvSpPr/>
          <p:nvPr/>
        </p:nvSpPr>
        <p:spPr>
          <a:xfrm>
            <a:off x="1652444" y="-1561881"/>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26" name="Freeform 26">
            <a:extLst>
              <a:ext uri="{FF2B5EF4-FFF2-40B4-BE49-F238E27FC236}">
                <a16:creationId xmlns:a16="http://schemas.microsoft.com/office/drawing/2014/main" id="{AC949E54-59FF-A0F8-ECAD-4CE9C9AF8348}"/>
              </a:ext>
            </a:extLst>
          </p:cNvPr>
          <p:cNvSpPr/>
          <p:nvPr/>
        </p:nvSpPr>
        <p:spPr>
          <a:xfrm>
            <a:off x="-930236" y="8915976"/>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dirty="0"/>
          </a:p>
        </p:txBody>
      </p:sp>
      <p:sp>
        <p:nvSpPr>
          <p:cNvPr id="27" name="Freeform 27">
            <a:extLst>
              <a:ext uri="{FF2B5EF4-FFF2-40B4-BE49-F238E27FC236}">
                <a16:creationId xmlns:a16="http://schemas.microsoft.com/office/drawing/2014/main" id="{08B69515-4DB8-A71D-EFBB-F4C04CE10B1F}"/>
              </a:ext>
            </a:extLst>
          </p:cNvPr>
          <p:cNvSpPr/>
          <p:nvPr/>
        </p:nvSpPr>
        <p:spPr>
          <a:xfrm>
            <a:off x="16437391" y="7886700"/>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28" name="Freeform 28">
            <a:extLst>
              <a:ext uri="{FF2B5EF4-FFF2-40B4-BE49-F238E27FC236}">
                <a16:creationId xmlns:a16="http://schemas.microsoft.com/office/drawing/2014/main" id="{E3167066-75F1-0D42-6E26-223977AAB5CA}"/>
              </a:ext>
            </a:extLst>
          </p:cNvPr>
          <p:cNvSpPr/>
          <p:nvPr/>
        </p:nvSpPr>
        <p:spPr>
          <a:xfrm>
            <a:off x="-1129347" y="-331645"/>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sp>
        <p:nvSpPr>
          <p:cNvPr id="29" name="Freeform 29">
            <a:extLst>
              <a:ext uri="{FF2B5EF4-FFF2-40B4-BE49-F238E27FC236}">
                <a16:creationId xmlns:a16="http://schemas.microsoft.com/office/drawing/2014/main" id="{FD2B53C4-DB29-7FD3-E7DA-12CD0B154CBC}"/>
              </a:ext>
            </a:extLst>
          </p:cNvPr>
          <p:cNvSpPr/>
          <p:nvPr/>
        </p:nvSpPr>
        <p:spPr>
          <a:xfrm>
            <a:off x="15919091" y="-350080"/>
            <a:ext cx="3072573"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ES"/>
          </a:p>
        </p:txBody>
      </p:sp>
      <p:sp>
        <p:nvSpPr>
          <p:cNvPr id="4" name="TextBox 6">
            <a:extLst>
              <a:ext uri="{FF2B5EF4-FFF2-40B4-BE49-F238E27FC236}">
                <a16:creationId xmlns:a16="http://schemas.microsoft.com/office/drawing/2014/main" id="{98FB3893-CF86-B2BA-6EB5-DF3860BDFE0A}"/>
              </a:ext>
            </a:extLst>
          </p:cNvPr>
          <p:cNvSpPr txBox="1"/>
          <p:nvPr/>
        </p:nvSpPr>
        <p:spPr>
          <a:xfrm>
            <a:off x="4753260" y="972682"/>
            <a:ext cx="8676291" cy="965072"/>
          </a:xfrm>
          <a:prstGeom prst="rect">
            <a:avLst/>
          </a:prstGeom>
        </p:spPr>
        <p:txBody>
          <a:bodyPr wrap="square" lIns="0" tIns="0" rIns="0" bIns="0" rtlCol="0" anchor="t">
            <a:spAutoFit/>
          </a:bodyPr>
          <a:lstStyle/>
          <a:p>
            <a:pPr lvl="1">
              <a:lnSpc>
                <a:spcPts val="8136"/>
              </a:lnSpc>
            </a:pPr>
            <a:r>
              <a:rPr lang="en-US" sz="5400" b="1" spc="-252" dirty="0" err="1">
                <a:solidFill>
                  <a:schemeClr val="tx2"/>
                </a:solidFill>
                <a:latin typeface="Agrandir Medium"/>
                <a:ea typeface="Agrandir Medium"/>
                <a:cs typeface="Agrandir Medium"/>
                <a:sym typeface="Agrandir Medium"/>
              </a:rPr>
              <a:t>Capacidad</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contributiva</a:t>
            </a:r>
            <a:endParaRPr lang="en-US" sz="5400" b="1" spc="-252" dirty="0">
              <a:solidFill>
                <a:schemeClr val="tx2"/>
              </a:solidFill>
              <a:latin typeface="Agrandir Medium"/>
              <a:ea typeface="Agrandir Medium"/>
              <a:cs typeface="Agrandir Medium"/>
              <a:sym typeface="Agrandir Medium"/>
            </a:endParaRPr>
          </a:p>
        </p:txBody>
      </p:sp>
      <p:pic>
        <p:nvPicPr>
          <p:cNvPr id="6" name="Imagen 5">
            <a:extLst>
              <a:ext uri="{FF2B5EF4-FFF2-40B4-BE49-F238E27FC236}">
                <a16:creationId xmlns:a16="http://schemas.microsoft.com/office/drawing/2014/main" id="{748161DC-CD48-5F4F-F59E-1ED59DD768CE}"/>
              </a:ext>
            </a:extLst>
          </p:cNvPr>
          <p:cNvPicPr>
            <a:picLocks noChangeAspect="1"/>
          </p:cNvPicPr>
          <p:nvPr/>
        </p:nvPicPr>
        <p:blipFill>
          <a:blip r:embed="rId13"/>
          <a:stretch>
            <a:fillRect/>
          </a:stretch>
        </p:blipFill>
        <p:spPr>
          <a:xfrm>
            <a:off x="3407568" y="2937119"/>
            <a:ext cx="11472861" cy="4940978"/>
          </a:xfrm>
          <a:prstGeom prst="rect">
            <a:avLst/>
          </a:prstGeom>
        </p:spPr>
      </p:pic>
    </p:spTree>
    <p:extLst>
      <p:ext uri="{BB962C8B-B14F-4D97-AF65-F5344CB8AC3E}">
        <p14:creationId xmlns:p14="http://schemas.microsoft.com/office/powerpoint/2010/main" val="3324306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BEFF0-F414-5C70-EFC0-91A74BFF49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0D0FFC3-5BD7-C4FA-132C-8A02EB0434C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s-ES"/>
          </a:p>
        </p:txBody>
      </p:sp>
      <p:sp>
        <p:nvSpPr>
          <p:cNvPr id="25" name="Freeform 25">
            <a:extLst>
              <a:ext uri="{FF2B5EF4-FFF2-40B4-BE49-F238E27FC236}">
                <a16:creationId xmlns:a16="http://schemas.microsoft.com/office/drawing/2014/main" id="{C1310FF2-2A3E-C056-D3B6-2FF7514C4F8F}"/>
              </a:ext>
            </a:extLst>
          </p:cNvPr>
          <p:cNvSpPr/>
          <p:nvPr/>
        </p:nvSpPr>
        <p:spPr>
          <a:xfrm>
            <a:off x="1652444" y="-1561881"/>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26" name="Freeform 26">
            <a:extLst>
              <a:ext uri="{FF2B5EF4-FFF2-40B4-BE49-F238E27FC236}">
                <a16:creationId xmlns:a16="http://schemas.microsoft.com/office/drawing/2014/main" id="{0031E81B-5C62-6E68-FA1D-0B4914739568}"/>
              </a:ext>
            </a:extLst>
          </p:cNvPr>
          <p:cNvSpPr/>
          <p:nvPr/>
        </p:nvSpPr>
        <p:spPr>
          <a:xfrm>
            <a:off x="-930236" y="8915976"/>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dirty="0"/>
          </a:p>
        </p:txBody>
      </p:sp>
      <p:sp>
        <p:nvSpPr>
          <p:cNvPr id="27" name="Freeform 27">
            <a:extLst>
              <a:ext uri="{FF2B5EF4-FFF2-40B4-BE49-F238E27FC236}">
                <a16:creationId xmlns:a16="http://schemas.microsoft.com/office/drawing/2014/main" id="{BA2E9AC6-6F02-7028-6464-1DC51B32E88D}"/>
              </a:ext>
            </a:extLst>
          </p:cNvPr>
          <p:cNvSpPr/>
          <p:nvPr/>
        </p:nvSpPr>
        <p:spPr>
          <a:xfrm>
            <a:off x="16437391" y="7886700"/>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28" name="Freeform 28">
            <a:extLst>
              <a:ext uri="{FF2B5EF4-FFF2-40B4-BE49-F238E27FC236}">
                <a16:creationId xmlns:a16="http://schemas.microsoft.com/office/drawing/2014/main" id="{70F391FC-0CA4-F299-2BF3-FD53A0BE130E}"/>
              </a:ext>
            </a:extLst>
          </p:cNvPr>
          <p:cNvSpPr/>
          <p:nvPr/>
        </p:nvSpPr>
        <p:spPr>
          <a:xfrm>
            <a:off x="-1129347" y="-331645"/>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sp>
        <p:nvSpPr>
          <p:cNvPr id="29" name="Freeform 29">
            <a:extLst>
              <a:ext uri="{FF2B5EF4-FFF2-40B4-BE49-F238E27FC236}">
                <a16:creationId xmlns:a16="http://schemas.microsoft.com/office/drawing/2014/main" id="{314ECB3A-1EE2-94DD-039F-9B934CA3493B}"/>
              </a:ext>
            </a:extLst>
          </p:cNvPr>
          <p:cNvSpPr/>
          <p:nvPr/>
        </p:nvSpPr>
        <p:spPr>
          <a:xfrm>
            <a:off x="15919091" y="-350080"/>
            <a:ext cx="3072573"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ES"/>
          </a:p>
        </p:txBody>
      </p:sp>
      <p:sp>
        <p:nvSpPr>
          <p:cNvPr id="30" name="TextBox 6">
            <a:extLst>
              <a:ext uri="{FF2B5EF4-FFF2-40B4-BE49-F238E27FC236}">
                <a16:creationId xmlns:a16="http://schemas.microsoft.com/office/drawing/2014/main" id="{B51428F2-C821-3E07-4D92-3EF2F58D3504}"/>
              </a:ext>
            </a:extLst>
          </p:cNvPr>
          <p:cNvSpPr txBox="1"/>
          <p:nvPr/>
        </p:nvSpPr>
        <p:spPr>
          <a:xfrm>
            <a:off x="1645070" y="3751294"/>
            <a:ext cx="14918566" cy="3877985"/>
          </a:xfrm>
          <a:prstGeom prst="rect">
            <a:avLst/>
          </a:prstGeom>
        </p:spPr>
        <p:txBody>
          <a:bodyPr wrap="square" lIns="0" tIns="0" rIns="0" bIns="0" rtlCol="0" anchor="t">
            <a:spAutoFit/>
          </a:bodyPr>
          <a:lstStyle/>
          <a:p>
            <a:pPr lvl="0" algn="l"/>
            <a:r>
              <a:rPr lang="es-ES" sz="2800" b="1" u="sng" spc="290" dirty="0">
                <a:solidFill>
                  <a:schemeClr val="tx2"/>
                </a:solidFill>
                <a:latin typeface="Agrandir Medium"/>
                <a:ea typeface="Agrandir Medium"/>
                <a:cs typeface="Agrandir Medium"/>
                <a:sym typeface="Agrandir Medium"/>
              </a:rPr>
              <a:t>Principio de legalidad</a:t>
            </a:r>
            <a:r>
              <a:rPr lang="es-ES" sz="2800" b="1" spc="290" dirty="0">
                <a:solidFill>
                  <a:schemeClr val="tx2"/>
                </a:solidFill>
                <a:latin typeface="Agrandir Medium"/>
                <a:ea typeface="Agrandir Medium"/>
                <a:cs typeface="Agrandir Medium"/>
                <a:sym typeface="Agrandir Medium"/>
              </a:rPr>
              <a:t>: </a:t>
            </a:r>
            <a:r>
              <a:rPr lang="es-ES" sz="2800" spc="290" dirty="0">
                <a:solidFill>
                  <a:schemeClr val="tx2"/>
                </a:solidFill>
                <a:latin typeface="Agrandir Medium"/>
                <a:ea typeface="Agrandir Medium"/>
                <a:cs typeface="Agrandir Medium"/>
                <a:sym typeface="Agrandir Medium"/>
              </a:rPr>
              <a:t>no puede existir un tributo sin una ley previa dictada por el Poder Legislativo. Ni el Poder Ejecutivo ni organismos administrativos (como ARCA o el BCRA) pueden crear impuestos, solo reglamentarlos. También las exenciones deben establecerse por ley.</a:t>
            </a:r>
          </a:p>
          <a:p>
            <a:pPr lvl="0" algn="l"/>
            <a:endParaRPr lang="es-ES" sz="2800" spc="290" dirty="0">
              <a:solidFill>
                <a:schemeClr val="tx2"/>
              </a:solidFill>
              <a:latin typeface="Agrandir Medium"/>
              <a:ea typeface="Agrandir Medium"/>
              <a:cs typeface="Agrandir Medium"/>
              <a:sym typeface="Agrandir Medium"/>
            </a:endParaRPr>
          </a:p>
          <a:p>
            <a:pPr lvl="0" algn="l"/>
            <a:r>
              <a:rPr lang="es-ES" sz="2800" spc="290" dirty="0">
                <a:solidFill>
                  <a:schemeClr val="tx2"/>
                </a:solidFill>
                <a:latin typeface="Agrandir Medium"/>
                <a:ea typeface="Agrandir Medium"/>
                <a:cs typeface="Agrandir Medium"/>
                <a:sym typeface="Agrandir Medium"/>
              </a:rPr>
              <a:t>En definitiva, para su imposición un tributo debe esta:</a:t>
            </a:r>
          </a:p>
          <a:p>
            <a:pPr marL="457200" lvl="0" indent="-457200" algn="l">
              <a:buFont typeface="Wingdings" panose="05000000000000000000" pitchFamily="2" charset="2"/>
              <a:buChar char="Ø"/>
            </a:pPr>
            <a:r>
              <a:rPr lang="es-ES" sz="2800" spc="290" dirty="0">
                <a:solidFill>
                  <a:schemeClr val="tx2"/>
                </a:solidFill>
                <a:latin typeface="Agrandir Medium"/>
                <a:ea typeface="Agrandir Medium"/>
                <a:cs typeface="Agrandir Medium"/>
                <a:sym typeface="Agrandir Medium"/>
              </a:rPr>
              <a:t>Creado por ley </a:t>
            </a:r>
          </a:p>
          <a:p>
            <a:pPr marL="457200" lvl="0" indent="-457200" algn="l">
              <a:buFont typeface="Wingdings" panose="05000000000000000000" pitchFamily="2" charset="2"/>
              <a:buChar char="Ø"/>
            </a:pPr>
            <a:r>
              <a:rPr lang="es-ES" sz="2800" spc="290" dirty="0">
                <a:solidFill>
                  <a:schemeClr val="tx2"/>
                </a:solidFill>
                <a:latin typeface="Agrandir Medium"/>
                <a:ea typeface="Agrandir Medium"/>
                <a:cs typeface="Agrandir Medium"/>
                <a:sym typeface="Agrandir Medium"/>
              </a:rPr>
              <a:t>Seguir los requisitos formales de una ley </a:t>
            </a:r>
          </a:p>
          <a:p>
            <a:pPr marL="457200" lvl="0" indent="-457200" algn="l">
              <a:buFont typeface="Wingdings" panose="05000000000000000000" pitchFamily="2" charset="2"/>
              <a:buChar char="Ø"/>
            </a:pPr>
            <a:r>
              <a:rPr lang="es-ES" sz="2800" spc="290" dirty="0">
                <a:solidFill>
                  <a:schemeClr val="tx2"/>
                </a:solidFill>
                <a:latin typeface="Agrandir Medium"/>
                <a:ea typeface="Agrandir Medium"/>
                <a:cs typeface="Agrandir Medium"/>
                <a:sym typeface="Agrandir Medium"/>
              </a:rPr>
              <a:t>Emanar del organismo competente</a:t>
            </a:r>
          </a:p>
        </p:txBody>
      </p:sp>
      <p:sp>
        <p:nvSpPr>
          <p:cNvPr id="4" name="TextBox 6">
            <a:extLst>
              <a:ext uri="{FF2B5EF4-FFF2-40B4-BE49-F238E27FC236}">
                <a16:creationId xmlns:a16="http://schemas.microsoft.com/office/drawing/2014/main" id="{88C7A227-B556-46FC-E51F-0794192D4FDE}"/>
              </a:ext>
            </a:extLst>
          </p:cNvPr>
          <p:cNvSpPr txBox="1"/>
          <p:nvPr/>
        </p:nvSpPr>
        <p:spPr>
          <a:xfrm>
            <a:off x="3886200" y="388086"/>
            <a:ext cx="11012109" cy="2003818"/>
          </a:xfrm>
          <a:prstGeom prst="rect">
            <a:avLst/>
          </a:prstGeom>
        </p:spPr>
        <p:txBody>
          <a:bodyPr wrap="square" lIns="0" tIns="0" rIns="0" bIns="0" rtlCol="0" anchor="t">
            <a:spAutoFit/>
          </a:bodyPr>
          <a:lstStyle/>
          <a:p>
            <a:pPr lvl="1">
              <a:lnSpc>
                <a:spcPts val="8136"/>
              </a:lnSpc>
            </a:pPr>
            <a:r>
              <a:rPr lang="en-US" sz="5400" b="1" spc="-252" dirty="0" err="1">
                <a:solidFill>
                  <a:schemeClr val="tx2"/>
                </a:solidFill>
                <a:latin typeface="Agrandir Medium"/>
                <a:ea typeface="Agrandir Medium"/>
                <a:cs typeface="Agrandir Medium"/>
                <a:sym typeface="Agrandir Medium"/>
              </a:rPr>
              <a:t>Principios</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que</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fija</a:t>
            </a:r>
            <a:r>
              <a:rPr lang="en-US" sz="5400" b="1" spc="-252" dirty="0">
                <a:solidFill>
                  <a:schemeClr val="tx2"/>
                </a:solidFill>
                <a:latin typeface="Agrandir Medium"/>
                <a:ea typeface="Agrandir Medium"/>
                <a:cs typeface="Agrandir Medium"/>
                <a:sym typeface="Agrandir Medium"/>
              </a:rPr>
              <a:t> la </a:t>
            </a:r>
            <a:r>
              <a:rPr lang="en-US" sz="5400" b="1" spc="-252" dirty="0" err="1">
                <a:solidFill>
                  <a:schemeClr val="tx2"/>
                </a:solidFill>
                <a:latin typeface="Agrandir Medium"/>
                <a:ea typeface="Agrandir Medium"/>
                <a:cs typeface="Agrandir Medium"/>
                <a:sym typeface="Agrandir Medium"/>
              </a:rPr>
              <a:t>constitución</a:t>
            </a:r>
            <a:r>
              <a:rPr lang="en-US" sz="5400" b="1" spc="-252" dirty="0">
                <a:solidFill>
                  <a:schemeClr val="tx2"/>
                </a:solidFill>
                <a:latin typeface="Agrandir Medium"/>
                <a:ea typeface="Agrandir Medium"/>
                <a:cs typeface="Agrandir Medium"/>
                <a:sym typeface="Agrandir Medium"/>
              </a:rPr>
              <a:t> para </a:t>
            </a:r>
            <a:r>
              <a:rPr lang="en-US" sz="5400" b="1" spc="-252" dirty="0" err="1">
                <a:solidFill>
                  <a:schemeClr val="tx2"/>
                </a:solidFill>
                <a:latin typeface="Agrandir Medium"/>
                <a:ea typeface="Agrandir Medium"/>
                <a:cs typeface="Agrandir Medium"/>
                <a:sym typeface="Agrandir Medium"/>
              </a:rPr>
              <a:t>los</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tributos</a:t>
            </a:r>
            <a:endParaRPr lang="en-US" sz="5400" b="1" spc="-252" dirty="0">
              <a:solidFill>
                <a:schemeClr val="tx2"/>
              </a:solidFill>
              <a:latin typeface="Agrandir Medium"/>
              <a:ea typeface="Agrandir Medium"/>
              <a:cs typeface="Agrandir Medium"/>
              <a:sym typeface="Agrandir Medium"/>
            </a:endParaRPr>
          </a:p>
        </p:txBody>
      </p:sp>
    </p:spTree>
    <p:extLst>
      <p:ext uri="{BB962C8B-B14F-4D97-AF65-F5344CB8AC3E}">
        <p14:creationId xmlns:p14="http://schemas.microsoft.com/office/powerpoint/2010/main" val="3878173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9D2FD-A1E2-FEB0-E675-EAD9AD6258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F773395-F97C-594D-F936-B2FE50F7AEB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s-ES"/>
          </a:p>
        </p:txBody>
      </p:sp>
      <p:sp>
        <p:nvSpPr>
          <p:cNvPr id="25" name="Freeform 25">
            <a:extLst>
              <a:ext uri="{FF2B5EF4-FFF2-40B4-BE49-F238E27FC236}">
                <a16:creationId xmlns:a16="http://schemas.microsoft.com/office/drawing/2014/main" id="{D828F1B9-360C-8EE4-36CB-04AF75D06AB8}"/>
              </a:ext>
            </a:extLst>
          </p:cNvPr>
          <p:cNvSpPr/>
          <p:nvPr/>
        </p:nvSpPr>
        <p:spPr>
          <a:xfrm>
            <a:off x="1652444" y="-1561881"/>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26" name="Freeform 26">
            <a:extLst>
              <a:ext uri="{FF2B5EF4-FFF2-40B4-BE49-F238E27FC236}">
                <a16:creationId xmlns:a16="http://schemas.microsoft.com/office/drawing/2014/main" id="{BA37C125-8999-1861-290D-9DD4CEB97B16}"/>
              </a:ext>
            </a:extLst>
          </p:cNvPr>
          <p:cNvSpPr/>
          <p:nvPr/>
        </p:nvSpPr>
        <p:spPr>
          <a:xfrm>
            <a:off x="-930236" y="8915976"/>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dirty="0"/>
          </a:p>
        </p:txBody>
      </p:sp>
      <p:sp>
        <p:nvSpPr>
          <p:cNvPr id="27" name="Freeform 27">
            <a:extLst>
              <a:ext uri="{FF2B5EF4-FFF2-40B4-BE49-F238E27FC236}">
                <a16:creationId xmlns:a16="http://schemas.microsoft.com/office/drawing/2014/main" id="{1CB3A431-3420-724B-250E-B81D1C801C9D}"/>
              </a:ext>
            </a:extLst>
          </p:cNvPr>
          <p:cNvSpPr/>
          <p:nvPr/>
        </p:nvSpPr>
        <p:spPr>
          <a:xfrm>
            <a:off x="16437391" y="7886700"/>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28" name="Freeform 28">
            <a:extLst>
              <a:ext uri="{FF2B5EF4-FFF2-40B4-BE49-F238E27FC236}">
                <a16:creationId xmlns:a16="http://schemas.microsoft.com/office/drawing/2014/main" id="{E424BD6E-A17B-D1D3-CCE2-C30F4F58B55F}"/>
              </a:ext>
            </a:extLst>
          </p:cNvPr>
          <p:cNvSpPr/>
          <p:nvPr/>
        </p:nvSpPr>
        <p:spPr>
          <a:xfrm>
            <a:off x="-1129347" y="-331645"/>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sp>
        <p:nvSpPr>
          <p:cNvPr id="29" name="Freeform 29">
            <a:extLst>
              <a:ext uri="{FF2B5EF4-FFF2-40B4-BE49-F238E27FC236}">
                <a16:creationId xmlns:a16="http://schemas.microsoft.com/office/drawing/2014/main" id="{E7208994-7CED-3D1C-12EC-F887F17D2AB3}"/>
              </a:ext>
            </a:extLst>
          </p:cNvPr>
          <p:cNvSpPr/>
          <p:nvPr/>
        </p:nvSpPr>
        <p:spPr>
          <a:xfrm>
            <a:off x="15919091" y="-350080"/>
            <a:ext cx="3072573"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ES"/>
          </a:p>
        </p:txBody>
      </p:sp>
      <p:sp>
        <p:nvSpPr>
          <p:cNvPr id="30" name="TextBox 6">
            <a:extLst>
              <a:ext uri="{FF2B5EF4-FFF2-40B4-BE49-F238E27FC236}">
                <a16:creationId xmlns:a16="http://schemas.microsoft.com/office/drawing/2014/main" id="{A5AF9ADB-7ABE-F1D8-F55D-3D1C2FC98C23}"/>
              </a:ext>
            </a:extLst>
          </p:cNvPr>
          <p:cNvSpPr txBox="1"/>
          <p:nvPr/>
        </p:nvSpPr>
        <p:spPr>
          <a:xfrm>
            <a:off x="1652444" y="5790964"/>
            <a:ext cx="14918566" cy="2154436"/>
          </a:xfrm>
          <a:prstGeom prst="rect">
            <a:avLst/>
          </a:prstGeom>
        </p:spPr>
        <p:txBody>
          <a:bodyPr wrap="square" lIns="0" tIns="0" rIns="0" bIns="0" rtlCol="0" anchor="t">
            <a:spAutoFit/>
          </a:bodyPr>
          <a:lstStyle/>
          <a:p>
            <a:pPr lvl="0" algn="l"/>
            <a:r>
              <a:rPr lang="es-ES" sz="2800" b="1" u="sng" spc="290" dirty="0">
                <a:solidFill>
                  <a:schemeClr val="tx2"/>
                </a:solidFill>
                <a:latin typeface="Agrandir Medium"/>
                <a:ea typeface="Agrandir Medium"/>
                <a:cs typeface="Agrandir Medium"/>
                <a:sym typeface="Agrandir Medium"/>
              </a:rPr>
              <a:t>Principio de igualdad</a:t>
            </a:r>
            <a:r>
              <a:rPr lang="es-ES" sz="2800" b="1" spc="290" dirty="0">
                <a:solidFill>
                  <a:schemeClr val="tx2"/>
                </a:solidFill>
                <a:latin typeface="Agrandir Medium"/>
                <a:ea typeface="Agrandir Medium"/>
                <a:cs typeface="Agrandir Medium"/>
                <a:sym typeface="Agrandir Medium"/>
              </a:rPr>
              <a:t>: </a:t>
            </a:r>
            <a:r>
              <a:rPr lang="es-ES" sz="2800" spc="290" dirty="0">
                <a:solidFill>
                  <a:schemeClr val="tx2"/>
                </a:solidFill>
                <a:latin typeface="Agrandir Medium"/>
                <a:ea typeface="Agrandir Medium"/>
                <a:cs typeface="Agrandir Medium"/>
                <a:sym typeface="Agrandir Medium"/>
              </a:rPr>
              <a:t>"La igualdad es la base del impuesto y de las cargas públicas", dice nuestra Constitución. Claro que este principio no debe interpretarse en un modo absoluto, pues no todas las situaciones son iguales, sino que se refiere a la igualdad de quienes se encuentren en una situación análoga.</a:t>
            </a:r>
          </a:p>
        </p:txBody>
      </p:sp>
      <p:sp>
        <p:nvSpPr>
          <p:cNvPr id="4" name="TextBox 6">
            <a:extLst>
              <a:ext uri="{FF2B5EF4-FFF2-40B4-BE49-F238E27FC236}">
                <a16:creationId xmlns:a16="http://schemas.microsoft.com/office/drawing/2014/main" id="{7F09DF09-79FD-8219-3064-1C05790BBA4B}"/>
              </a:ext>
            </a:extLst>
          </p:cNvPr>
          <p:cNvSpPr txBox="1"/>
          <p:nvPr/>
        </p:nvSpPr>
        <p:spPr>
          <a:xfrm>
            <a:off x="3810000" y="655667"/>
            <a:ext cx="11012109" cy="2003818"/>
          </a:xfrm>
          <a:prstGeom prst="rect">
            <a:avLst/>
          </a:prstGeom>
        </p:spPr>
        <p:txBody>
          <a:bodyPr wrap="square" lIns="0" tIns="0" rIns="0" bIns="0" rtlCol="0" anchor="t">
            <a:spAutoFit/>
          </a:bodyPr>
          <a:lstStyle/>
          <a:p>
            <a:pPr lvl="1">
              <a:lnSpc>
                <a:spcPts val="8136"/>
              </a:lnSpc>
            </a:pPr>
            <a:r>
              <a:rPr lang="en-US" sz="5400" b="1" spc="-252" dirty="0" err="1">
                <a:solidFill>
                  <a:schemeClr val="tx2"/>
                </a:solidFill>
                <a:latin typeface="Agrandir Medium"/>
                <a:ea typeface="Agrandir Medium"/>
                <a:cs typeface="Agrandir Medium"/>
                <a:sym typeface="Agrandir Medium"/>
              </a:rPr>
              <a:t>Principios</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que</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fija</a:t>
            </a:r>
            <a:r>
              <a:rPr lang="en-US" sz="5400" b="1" spc="-252" dirty="0">
                <a:solidFill>
                  <a:schemeClr val="tx2"/>
                </a:solidFill>
                <a:latin typeface="Agrandir Medium"/>
                <a:ea typeface="Agrandir Medium"/>
                <a:cs typeface="Agrandir Medium"/>
                <a:sym typeface="Agrandir Medium"/>
              </a:rPr>
              <a:t> la </a:t>
            </a:r>
            <a:r>
              <a:rPr lang="en-US" sz="5400" b="1" spc="-252" dirty="0" err="1">
                <a:solidFill>
                  <a:schemeClr val="tx2"/>
                </a:solidFill>
                <a:latin typeface="Agrandir Medium"/>
                <a:ea typeface="Agrandir Medium"/>
                <a:cs typeface="Agrandir Medium"/>
                <a:sym typeface="Agrandir Medium"/>
              </a:rPr>
              <a:t>constitución</a:t>
            </a:r>
            <a:r>
              <a:rPr lang="en-US" sz="5400" b="1" spc="-252" dirty="0">
                <a:solidFill>
                  <a:schemeClr val="tx2"/>
                </a:solidFill>
                <a:latin typeface="Agrandir Medium"/>
                <a:ea typeface="Agrandir Medium"/>
                <a:cs typeface="Agrandir Medium"/>
                <a:sym typeface="Agrandir Medium"/>
              </a:rPr>
              <a:t> para </a:t>
            </a:r>
            <a:r>
              <a:rPr lang="en-US" sz="5400" b="1" spc="-252" dirty="0" err="1">
                <a:solidFill>
                  <a:schemeClr val="tx2"/>
                </a:solidFill>
                <a:latin typeface="Agrandir Medium"/>
                <a:ea typeface="Agrandir Medium"/>
                <a:cs typeface="Agrandir Medium"/>
                <a:sym typeface="Agrandir Medium"/>
              </a:rPr>
              <a:t>los</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tributos</a:t>
            </a:r>
            <a:endParaRPr lang="en-US" sz="5400" b="1" spc="-252" dirty="0">
              <a:solidFill>
                <a:schemeClr val="tx2"/>
              </a:solidFill>
              <a:latin typeface="Agrandir Medium"/>
              <a:ea typeface="Agrandir Medium"/>
              <a:cs typeface="Agrandir Medium"/>
              <a:sym typeface="Agrandir Medium"/>
            </a:endParaRPr>
          </a:p>
        </p:txBody>
      </p:sp>
      <p:sp>
        <p:nvSpPr>
          <p:cNvPr id="3" name="TextBox 6">
            <a:extLst>
              <a:ext uri="{FF2B5EF4-FFF2-40B4-BE49-F238E27FC236}">
                <a16:creationId xmlns:a16="http://schemas.microsoft.com/office/drawing/2014/main" id="{441199B3-34AF-7C37-6A09-CCC45888A386}"/>
              </a:ext>
            </a:extLst>
          </p:cNvPr>
          <p:cNvSpPr txBox="1"/>
          <p:nvPr/>
        </p:nvSpPr>
        <p:spPr>
          <a:xfrm>
            <a:off x="1637696" y="3757091"/>
            <a:ext cx="14918566" cy="1292662"/>
          </a:xfrm>
          <a:prstGeom prst="rect">
            <a:avLst/>
          </a:prstGeom>
        </p:spPr>
        <p:txBody>
          <a:bodyPr wrap="square" lIns="0" tIns="0" rIns="0" bIns="0" rtlCol="0" anchor="t">
            <a:spAutoFit/>
          </a:bodyPr>
          <a:lstStyle/>
          <a:p>
            <a:pPr lvl="0" algn="l"/>
            <a:r>
              <a:rPr lang="es-ES" sz="2800" b="1" u="sng" spc="290" dirty="0">
                <a:solidFill>
                  <a:schemeClr val="tx2"/>
                </a:solidFill>
                <a:latin typeface="Agrandir Medium"/>
                <a:ea typeface="Agrandir Medium"/>
                <a:cs typeface="Agrandir Medium"/>
                <a:sym typeface="Agrandir Medium"/>
              </a:rPr>
              <a:t>Principio de generalidad</a:t>
            </a:r>
            <a:r>
              <a:rPr lang="es-ES" sz="2800" b="1" spc="290" dirty="0">
                <a:solidFill>
                  <a:schemeClr val="tx2"/>
                </a:solidFill>
                <a:latin typeface="Agrandir Medium"/>
                <a:ea typeface="Agrandir Medium"/>
                <a:cs typeface="Agrandir Medium"/>
                <a:sym typeface="Agrandir Medium"/>
              </a:rPr>
              <a:t>: </a:t>
            </a:r>
            <a:r>
              <a:rPr lang="es-ES" sz="2800" spc="290" dirty="0">
                <a:solidFill>
                  <a:schemeClr val="tx2"/>
                </a:solidFill>
                <a:latin typeface="Agrandir Medium"/>
                <a:ea typeface="Agrandir Medium"/>
                <a:cs typeface="Agrandir Medium"/>
                <a:sym typeface="Agrandir Medium"/>
              </a:rPr>
              <a:t>Este principio garantiza que ninguna persona reciba beneficios extraordinarios o exenciones en forma arbitraria, o basados en privilegios de ningún tipo.</a:t>
            </a:r>
          </a:p>
        </p:txBody>
      </p:sp>
    </p:spTree>
    <p:extLst>
      <p:ext uri="{BB962C8B-B14F-4D97-AF65-F5344CB8AC3E}">
        <p14:creationId xmlns:p14="http://schemas.microsoft.com/office/powerpoint/2010/main" val="471607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496" y="-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5" name="Freeform 5"/>
          <p:cNvSpPr/>
          <p:nvPr/>
        </p:nvSpPr>
        <p:spPr>
          <a:xfrm>
            <a:off x="13591368" y="1378895"/>
            <a:ext cx="5595699" cy="6373878"/>
          </a:xfrm>
          <a:custGeom>
            <a:avLst/>
            <a:gdLst/>
            <a:ahLst/>
            <a:cxnLst/>
            <a:rect l="l" t="t" r="r" b="b"/>
            <a:pathLst>
              <a:path w="5595699" h="6373878">
                <a:moveTo>
                  <a:pt x="0" y="0"/>
                </a:moveTo>
                <a:lnTo>
                  <a:pt x="5595698" y="0"/>
                </a:lnTo>
                <a:lnTo>
                  <a:pt x="5595698" y="6373878"/>
                </a:lnTo>
                <a:lnTo>
                  <a:pt x="0" y="63738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pic>
        <p:nvPicPr>
          <p:cNvPr id="6" name="Imagen 5">
            <a:extLst>
              <a:ext uri="{FF2B5EF4-FFF2-40B4-BE49-F238E27FC236}">
                <a16:creationId xmlns:a16="http://schemas.microsoft.com/office/drawing/2014/main" id="{D6854825-AE26-C8FD-9804-C6C720CBDD0E}"/>
              </a:ext>
            </a:extLst>
          </p:cNvPr>
          <p:cNvPicPr>
            <a:picLocks noChangeAspect="1"/>
          </p:cNvPicPr>
          <p:nvPr/>
        </p:nvPicPr>
        <p:blipFill>
          <a:blip r:embed="rId5"/>
          <a:stretch>
            <a:fillRect/>
          </a:stretch>
        </p:blipFill>
        <p:spPr>
          <a:xfrm>
            <a:off x="2803232" y="2133599"/>
            <a:ext cx="12681535" cy="6019799"/>
          </a:xfrm>
          <a:prstGeom prst="rect">
            <a:avLst/>
          </a:prstGeom>
        </p:spPr>
      </p:pic>
      <p:sp>
        <p:nvSpPr>
          <p:cNvPr id="7" name="Freeform 8">
            <a:extLst>
              <a:ext uri="{FF2B5EF4-FFF2-40B4-BE49-F238E27FC236}">
                <a16:creationId xmlns:a16="http://schemas.microsoft.com/office/drawing/2014/main" id="{EE2CD190-7F49-B380-F001-3E302EDC924C}"/>
              </a:ext>
            </a:extLst>
          </p:cNvPr>
          <p:cNvSpPr/>
          <p:nvPr/>
        </p:nvSpPr>
        <p:spPr>
          <a:xfrm>
            <a:off x="-27039" y="3210291"/>
            <a:ext cx="3065578" cy="2711086"/>
          </a:xfrm>
          <a:custGeom>
            <a:avLst/>
            <a:gdLst/>
            <a:ahLst/>
            <a:cxnLst/>
            <a:rect l="l" t="t" r="r" b="b"/>
            <a:pathLst>
              <a:path w="3065578" h="2711086">
                <a:moveTo>
                  <a:pt x="0" y="0"/>
                </a:moveTo>
                <a:lnTo>
                  <a:pt x="3065578" y="0"/>
                </a:lnTo>
                <a:lnTo>
                  <a:pt x="3065578" y="2711085"/>
                </a:lnTo>
                <a:lnTo>
                  <a:pt x="0" y="2711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sp>
        <p:nvSpPr>
          <p:cNvPr id="8" name="Freeform 6">
            <a:extLst>
              <a:ext uri="{FF2B5EF4-FFF2-40B4-BE49-F238E27FC236}">
                <a16:creationId xmlns:a16="http://schemas.microsoft.com/office/drawing/2014/main" id="{1B794986-7334-1B9A-A834-2D4C3CB66871}"/>
              </a:ext>
            </a:extLst>
          </p:cNvPr>
          <p:cNvSpPr/>
          <p:nvPr/>
        </p:nvSpPr>
        <p:spPr>
          <a:xfrm>
            <a:off x="7010400" y="-800100"/>
            <a:ext cx="3684452" cy="3237094"/>
          </a:xfrm>
          <a:custGeom>
            <a:avLst/>
            <a:gdLst/>
            <a:ahLst/>
            <a:cxnLst/>
            <a:rect l="l" t="t" r="r" b="b"/>
            <a:pathLst>
              <a:path w="2465343" h="2588269">
                <a:moveTo>
                  <a:pt x="0" y="0"/>
                </a:moveTo>
                <a:lnTo>
                  <a:pt x="2465343" y="0"/>
                </a:lnTo>
                <a:lnTo>
                  <a:pt x="2465343" y="2588269"/>
                </a:lnTo>
                <a:lnTo>
                  <a:pt x="0" y="25882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
          </a:p>
        </p:txBody>
      </p:sp>
      <p:sp>
        <p:nvSpPr>
          <p:cNvPr id="10" name="Freeform 3">
            <a:extLst>
              <a:ext uri="{FF2B5EF4-FFF2-40B4-BE49-F238E27FC236}">
                <a16:creationId xmlns:a16="http://schemas.microsoft.com/office/drawing/2014/main" id="{BF9AC48A-D9E0-57B0-67A5-5DA04F442EF2}"/>
              </a:ext>
            </a:extLst>
          </p:cNvPr>
          <p:cNvSpPr/>
          <p:nvPr/>
        </p:nvSpPr>
        <p:spPr>
          <a:xfrm>
            <a:off x="8229600" y="7788415"/>
            <a:ext cx="2832552" cy="2588549"/>
          </a:xfrm>
          <a:custGeom>
            <a:avLst/>
            <a:gdLst/>
            <a:ahLst/>
            <a:cxnLst/>
            <a:rect l="l" t="t" r="r" b="b"/>
            <a:pathLst>
              <a:path w="2832552" h="2588549">
                <a:moveTo>
                  <a:pt x="0" y="0"/>
                </a:moveTo>
                <a:lnTo>
                  <a:pt x="2832551" y="0"/>
                </a:lnTo>
                <a:lnTo>
                  <a:pt x="2832551" y="2588550"/>
                </a:lnTo>
                <a:lnTo>
                  <a:pt x="0" y="25885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E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6932-F331-300D-99E3-657D3786932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1749AAB-7BF5-D58B-EA9A-ABE0790BA8DC}"/>
              </a:ext>
            </a:extLst>
          </p:cNvPr>
          <p:cNvSpPr/>
          <p:nvPr/>
        </p:nvSpPr>
        <p:spPr>
          <a:xfrm>
            <a:off x="-99082" y="-18505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s-ES"/>
          </a:p>
        </p:txBody>
      </p:sp>
      <p:sp>
        <p:nvSpPr>
          <p:cNvPr id="25" name="Freeform 25">
            <a:extLst>
              <a:ext uri="{FF2B5EF4-FFF2-40B4-BE49-F238E27FC236}">
                <a16:creationId xmlns:a16="http://schemas.microsoft.com/office/drawing/2014/main" id="{D6C2C683-14E1-BBEF-6B2F-7251F652CA5B}"/>
              </a:ext>
            </a:extLst>
          </p:cNvPr>
          <p:cNvSpPr/>
          <p:nvPr/>
        </p:nvSpPr>
        <p:spPr>
          <a:xfrm>
            <a:off x="1652444" y="-1561881"/>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26" name="Freeform 26">
            <a:extLst>
              <a:ext uri="{FF2B5EF4-FFF2-40B4-BE49-F238E27FC236}">
                <a16:creationId xmlns:a16="http://schemas.microsoft.com/office/drawing/2014/main" id="{2E30A6EA-A950-114C-48BF-2AAB2E50715B}"/>
              </a:ext>
            </a:extLst>
          </p:cNvPr>
          <p:cNvSpPr/>
          <p:nvPr/>
        </p:nvSpPr>
        <p:spPr>
          <a:xfrm>
            <a:off x="-930236" y="8915976"/>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dirty="0"/>
          </a:p>
        </p:txBody>
      </p:sp>
      <p:sp>
        <p:nvSpPr>
          <p:cNvPr id="27" name="Freeform 27">
            <a:extLst>
              <a:ext uri="{FF2B5EF4-FFF2-40B4-BE49-F238E27FC236}">
                <a16:creationId xmlns:a16="http://schemas.microsoft.com/office/drawing/2014/main" id="{BBA4542F-C03D-3751-8AC9-5A28D95DFF3D}"/>
              </a:ext>
            </a:extLst>
          </p:cNvPr>
          <p:cNvSpPr/>
          <p:nvPr/>
        </p:nvSpPr>
        <p:spPr>
          <a:xfrm>
            <a:off x="16437391" y="7886700"/>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28" name="Freeform 28">
            <a:extLst>
              <a:ext uri="{FF2B5EF4-FFF2-40B4-BE49-F238E27FC236}">
                <a16:creationId xmlns:a16="http://schemas.microsoft.com/office/drawing/2014/main" id="{20D54BCF-20FC-24DF-C99A-62A3F01BEEF3}"/>
              </a:ext>
            </a:extLst>
          </p:cNvPr>
          <p:cNvSpPr/>
          <p:nvPr/>
        </p:nvSpPr>
        <p:spPr>
          <a:xfrm>
            <a:off x="-1129347" y="-331645"/>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sp>
        <p:nvSpPr>
          <p:cNvPr id="29" name="Freeform 29">
            <a:extLst>
              <a:ext uri="{FF2B5EF4-FFF2-40B4-BE49-F238E27FC236}">
                <a16:creationId xmlns:a16="http://schemas.microsoft.com/office/drawing/2014/main" id="{7AF96006-CD0D-665C-7DCA-3250CA072797}"/>
              </a:ext>
            </a:extLst>
          </p:cNvPr>
          <p:cNvSpPr/>
          <p:nvPr/>
        </p:nvSpPr>
        <p:spPr>
          <a:xfrm>
            <a:off x="15919091" y="-350080"/>
            <a:ext cx="3072573"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ES"/>
          </a:p>
        </p:txBody>
      </p:sp>
      <p:sp>
        <p:nvSpPr>
          <p:cNvPr id="30" name="TextBox 6">
            <a:extLst>
              <a:ext uri="{FF2B5EF4-FFF2-40B4-BE49-F238E27FC236}">
                <a16:creationId xmlns:a16="http://schemas.microsoft.com/office/drawing/2014/main" id="{0AFE4A75-6416-809D-5C81-6045B157EC59}"/>
              </a:ext>
            </a:extLst>
          </p:cNvPr>
          <p:cNvSpPr txBox="1"/>
          <p:nvPr/>
        </p:nvSpPr>
        <p:spPr>
          <a:xfrm>
            <a:off x="1652444" y="5790964"/>
            <a:ext cx="14918566" cy="2154436"/>
          </a:xfrm>
          <a:prstGeom prst="rect">
            <a:avLst/>
          </a:prstGeom>
        </p:spPr>
        <p:txBody>
          <a:bodyPr wrap="square" lIns="0" tIns="0" rIns="0" bIns="0" rtlCol="0" anchor="t">
            <a:spAutoFit/>
          </a:bodyPr>
          <a:lstStyle/>
          <a:p>
            <a:pPr lvl="0" algn="l"/>
            <a:r>
              <a:rPr lang="es-ES" sz="2800" b="1" u="sng" spc="290" dirty="0">
                <a:solidFill>
                  <a:schemeClr val="tx2"/>
                </a:solidFill>
                <a:latin typeface="Agrandir Medium"/>
                <a:ea typeface="Agrandir Medium"/>
                <a:cs typeface="Agrandir Medium"/>
                <a:sym typeface="Agrandir Medium"/>
              </a:rPr>
              <a:t>Principio de proporcionalidad</a:t>
            </a:r>
            <a:r>
              <a:rPr lang="es-ES" sz="2800" b="1" spc="290" dirty="0">
                <a:solidFill>
                  <a:schemeClr val="tx2"/>
                </a:solidFill>
                <a:latin typeface="Agrandir Medium"/>
                <a:ea typeface="Agrandir Medium"/>
                <a:cs typeface="Agrandir Medium"/>
                <a:sym typeface="Agrandir Medium"/>
              </a:rPr>
              <a:t>: </a:t>
            </a:r>
            <a:r>
              <a:rPr lang="es-ES" sz="2800" spc="290" dirty="0">
                <a:solidFill>
                  <a:schemeClr val="tx2"/>
                </a:solidFill>
                <a:latin typeface="Agrandir Medium"/>
                <a:ea typeface="Agrandir Medium"/>
                <a:cs typeface="Agrandir Medium"/>
                <a:sym typeface="Agrandir Medium"/>
              </a:rPr>
              <a:t>De acuerdo con este principio, la imposición de tributos debe guardar relación o "proporción" con la capacidad contributiva de las personas. El tributo debe ser proporcional al capital, la renta y al consumo, respetando los principios de capacidad contributiva.</a:t>
            </a:r>
          </a:p>
        </p:txBody>
      </p:sp>
      <p:sp>
        <p:nvSpPr>
          <p:cNvPr id="4" name="TextBox 6">
            <a:extLst>
              <a:ext uri="{FF2B5EF4-FFF2-40B4-BE49-F238E27FC236}">
                <a16:creationId xmlns:a16="http://schemas.microsoft.com/office/drawing/2014/main" id="{0D3E852E-93EA-CF2E-C1EA-3B8BF5CDFC10}"/>
              </a:ext>
            </a:extLst>
          </p:cNvPr>
          <p:cNvSpPr txBox="1"/>
          <p:nvPr/>
        </p:nvSpPr>
        <p:spPr>
          <a:xfrm>
            <a:off x="3810000" y="655667"/>
            <a:ext cx="11012109" cy="2003818"/>
          </a:xfrm>
          <a:prstGeom prst="rect">
            <a:avLst/>
          </a:prstGeom>
        </p:spPr>
        <p:txBody>
          <a:bodyPr wrap="square" lIns="0" tIns="0" rIns="0" bIns="0" rtlCol="0" anchor="t">
            <a:spAutoFit/>
          </a:bodyPr>
          <a:lstStyle/>
          <a:p>
            <a:pPr lvl="1">
              <a:lnSpc>
                <a:spcPts val="8136"/>
              </a:lnSpc>
            </a:pPr>
            <a:r>
              <a:rPr lang="en-US" sz="5400" b="1" spc="-252" dirty="0" err="1">
                <a:solidFill>
                  <a:schemeClr val="tx2"/>
                </a:solidFill>
                <a:latin typeface="Agrandir Medium"/>
                <a:ea typeface="Agrandir Medium"/>
                <a:cs typeface="Agrandir Medium"/>
                <a:sym typeface="Agrandir Medium"/>
              </a:rPr>
              <a:t>Principios</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que</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fija</a:t>
            </a:r>
            <a:r>
              <a:rPr lang="en-US" sz="5400" b="1" spc="-252" dirty="0">
                <a:solidFill>
                  <a:schemeClr val="tx2"/>
                </a:solidFill>
                <a:latin typeface="Agrandir Medium"/>
                <a:ea typeface="Agrandir Medium"/>
                <a:cs typeface="Agrandir Medium"/>
                <a:sym typeface="Agrandir Medium"/>
              </a:rPr>
              <a:t> la </a:t>
            </a:r>
            <a:r>
              <a:rPr lang="en-US" sz="5400" b="1" spc="-252" dirty="0" err="1">
                <a:solidFill>
                  <a:schemeClr val="tx2"/>
                </a:solidFill>
                <a:latin typeface="Agrandir Medium"/>
                <a:ea typeface="Agrandir Medium"/>
                <a:cs typeface="Agrandir Medium"/>
                <a:sym typeface="Agrandir Medium"/>
              </a:rPr>
              <a:t>constitución</a:t>
            </a:r>
            <a:r>
              <a:rPr lang="en-US" sz="5400" b="1" spc="-252" dirty="0">
                <a:solidFill>
                  <a:schemeClr val="tx2"/>
                </a:solidFill>
                <a:latin typeface="Agrandir Medium"/>
                <a:ea typeface="Agrandir Medium"/>
                <a:cs typeface="Agrandir Medium"/>
                <a:sym typeface="Agrandir Medium"/>
              </a:rPr>
              <a:t> para </a:t>
            </a:r>
            <a:r>
              <a:rPr lang="en-US" sz="5400" b="1" spc="-252" dirty="0" err="1">
                <a:solidFill>
                  <a:schemeClr val="tx2"/>
                </a:solidFill>
                <a:latin typeface="Agrandir Medium"/>
                <a:ea typeface="Agrandir Medium"/>
                <a:cs typeface="Agrandir Medium"/>
                <a:sym typeface="Agrandir Medium"/>
              </a:rPr>
              <a:t>los</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tributos</a:t>
            </a:r>
            <a:endParaRPr lang="en-US" sz="5400" b="1" spc="-252" dirty="0">
              <a:solidFill>
                <a:schemeClr val="tx2"/>
              </a:solidFill>
              <a:latin typeface="Agrandir Medium"/>
              <a:ea typeface="Agrandir Medium"/>
              <a:cs typeface="Agrandir Medium"/>
              <a:sym typeface="Agrandir Medium"/>
            </a:endParaRPr>
          </a:p>
        </p:txBody>
      </p:sp>
      <p:sp>
        <p:nvSpPr>
          <p:cNvPr id="3" name="TextBox 6">
            <a:extLst>
              <a:ext uri="{FF2B5EF4-FFF2-40B4-BE49-F238E27FC236}">
                <a16:creationId xmlns:a16="http://schemas.microsoft.com/office/drawing/2014/main" id="{A2F700BF-A508-F1B1-8F34-DF4F2AB60B41}"/>
              </a:ext>
            </a:extLst>
          </p:cNvPr>
          <p:cNvSpPr txBox="1"/>
          <p:nvPr/>
        </p:nvSpPr>
        <p:spPr>
          <a:xfrm>
            <a:off x="1652444" y="3356855"/>
            <a:ext cx="14918566" cy="2154436"/>
          </a:xfrm>
          <a:prstGeom prst="rect">
            <a:avLst/>
          </a:prstGeom>
        </p:spPr>
        <p:txBody>
          <a:bodyPr wrap="square" lIns="0" tIns="0" rIns="0" bIns="0" rtlCol="0" anchor="t">
            <a:spAutoFit/>
          </a:bodyPr>
          <a:lstStyle/>
          <a:p>
            <a:pPr lvl="0" algn="l"/>
            <a:r>
              <a:rPr lang="es-ES" sz="2800" b="1" u="sng" spc="290" dirty="0">
                <a:solidFill>
                  <a:schemeClr val="tx2"/>
                </a:solidFill>
                <a:latin typeface="Agrandir Medium"/>
                <a:ea typeface="Agrandir Medium"/>
                <a:cs typeface="Agrandir Medium"/>
                <a:sym typeface="Agrandir Medium"/>
              </a:rPr>
              <a:t>Principio de capacidad contributiva</a:t>
            </a:r>
            <a:r>
              <a:rPr lang="es-ES" sz="2800" b="1" spc="290" dirty="0">
                <a:solidFill>
                  <a:schemeClr val="tx2"/>
                </a:solidFill>
                <a:latin typeface="Agrandir Medium"/>
                <a:ea typeface="Agrandir Medium"/>
                <a:cs typeface="Agrandir Medium"/>
                <a:sym typeface="Agrandir Medium"/>
              </a:rPr>
              <a:t>: </a:t>
            </a:r>
            <a:r>
              <a:rPr lang="es-ES" sz="2800" spc="290" dirty="0">
                <a:solidFill>
                  <a:schemeClr val="tx2"/>
                </a:solidFill>
                <a:latin typeface="Agrandir Medium"/>
                <a:ea typeface="Agrandir Medium"/>
                <a:cs typeface="Agrandir Medium"/>
                <a:sym typeface="Agrandir Medium"/>
              </a:rPr>
              <a:t>De acuerdo con este principio, los habitantes deben pagar tributos en la medida de su "aptitud económica". Es el principio que garantiza la justicia y razonabilidad de los tributos. Es claro, cada uno debe pagar en la medida en que pueda hacerlo.</a:t>
            </a:r>
          </a:p>
        </p:txBody>
      </p:sp>
    </p:spTree>
    <p:extLst>
      <p:ext uri="{BB962C8B-B14F-4D97-AF65-F5344CB8AC3E}">
        <p14:creationId xmlns:p14="http://schemas.microsoft.com/office/powerpoint/2010/main" val="3077277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6325C-5642-36D9-FF0B-B802C6EF8C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9C36DD3-2BD3-400A-442F-C8B86CA48810}"/>
              </a:ext>
            </a:extLst>
          </p:cNvPr>
          <p:cNvSpPr/>
          <p:nvPr/>
        </p:nvSpPr>
        <p:spPr>
          <a:xfrm>
            <a:off x="-99082" y="-18505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s-ES"/>
          </a:p>
        </p:txBody>
      </p:sp>
      <p:sp>
        <p:nvSpPr>
          <p:cNvPr id="25" name="Freeform 25">
            <a:extLst>
              <a:ext uri="{FF2B5EF4-FFF2-40B4-BE49-F238E27FC236}">
                <a16:creationId xmlns:a16="http://schemas.microsoft.com/office/drawing/2014/main" id="{4741A674-0FDA-62D2-40F2-878B9110AB37}"/>
              </a:ext>
            </a:extLst>
          </p:cNvPr>
          <p:cNvSpPr/>
          <p:nvPr/>
        </p:nvSpPr>
        <p:spPr>
          <a:xfrm>
            <a:off x="1652444" y="-1561881"/>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26" name="Freeform 26">
            <a:extLst>
              <a:ext uri="{FF2B5EF4-FFF2-40B4-BE49-F238E27FC236}">
                <a16:creationId xmlns:a16="http://schemas.microsoft.com/office/drawing/2014/main" id="{B63B4167-1CE8-896F-5C72-83DDD98C6D0D}"/>
              </a:ext>
            </a:extLst>
          </p:cNvPr>
          <p:cNvSpPr/>
          <p:nvPr/>
        </p:nvSpPr>
        <p:spPr>
          <a:xfrm>
            <a:off x="-930236" y="8915976"/>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dirty="0"/>
          </a:p>
        </p:txBody>
      </p:sp>
      <p:sp>
        <p:nvSpPr>
          <p:cNvPr id="27" name="Freeform 27">
            <a:extLst>
              <a:ext uri="{FF2B5EF4-FFF2-40B4-BE49-F238E27FC236}">
                <a16:creationId xmlns:a16="http://schemas.microsoft.com/office/drawing/2014/main" id="{CA7B85DB-C4A9-DA24-E59A-ADA1EBCC6044}"/>
              </a:ext>
            </a:extLst>
          </p:cNvPr>
          <p:cNvSpPr/>
          <p:nvPr/>
        </p:nvSpPr>
        <p:spPr>
          <a:xfrm>
            <a:off x="16437391" y="7886700"/>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28" name="Freeform 28">
            <a:extLst>
              <a:ext uri="{FF2B5EF4-FFF2-40B4-BE49-F238E27FC236}">
                <a16:creationId xmlns:a16="http://schemas.microsoft.com/office/drawing/2014/main" id="{786D8D96-847F-DA19-232A-ECAF1D6EB0A3}"/>
              </a:ext>
            </a:extLst>
          </p:cNvPr>
          <p:cNvSpPr/>
          <p:nvPr/>
        </p:nvSpPr>
        <p:spPr>
          <a:xfrm>
            <a:off x="-1129347" y="-331645"/>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sp>
        <p:nvSpPr>
          <p:cNvPr id="29" name="Freeform 29">
            <a:extLst>
              <a:ext uri="{FF2B5EF4-FFF2-40B4-BE49-F238E27FC236}">
                <a16:creationId xmlns:a16="http://schemas.microsoft.com/office/drawing/2014/main" id="{C6508327-2940-3605-494B-FCED7BEB6E07}"/>
              </a:ext>
            </a:extLst>
          </p:cNvPr>
          <p:cNvSpPr/>
          <p:nvPr/>
        </p:nvSpPr>
        <p:spPr>
          <a:xfrm>
            <a:off x="15919091" y="-350080"/>
            <a:ext cx="3072573"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ES"/>
          </a:p>
        </p:txBody>
      </p:sp>
      <p:sp>
        <p:nvSpPr>
          <p:cNvPr id="4" name="TextBox 6">
            <a:extLst>
              <a:ext uri="{FF2B5EF4-FFF2-40B4-BE49-F238E27FC236}">
                <a16:creationId xmlns:a16="http://schemas.microsoft.com/office/drawing/2014/main" id="{8D628E42-D084-62F1-3BCB-293C8D5943A1}"/>
              </a:ext>
            </a:extLst>
          </p:cNvPr>
          <p:cNvSpPr txBox="1"/>
          <p:nvPr/>
        </p:nvSpPr>
        <p:spPr>
          <a:xfrm>
            <a:off x="3810000" y="655667"/>
            <a:ext cx="11012109" cy="2003818"/>
          </a:xfrm>
          <a:prstGeom prst="rect">
            <a:avLst/>
          </a:prstGeom>
        </p:spPr>
        <p:txBody>
          <a:bodyPr wrap="square" lIns="0" tIns="0" rIns="0" bIns="0" rtlCol="0" anchor="t">
            <a:spAutoFit/>
          </a:bodyPr>
          <a:lstStyle/>
          <a:p>
            <a:pPr lvl="1">
              <a:lnSpc>
                <a:spcPts val="8136"/>
              </a:lnSpc>
            </a:pPr>
            <a:r>
              <a:rPr lang="en-US" sz="5400" b="1" spc="-252" dirty="0" err="1">
                <a:solidFill>
                  <a:schemeClr val="tx2"/>
                </a:solidFill>
                <a:latin typeface="Agrandir Medium"/>
                <a:ea typeface="Agrandir Medium"/>
                <a:cs typeface="Agrandir Medium"/>
                <a:sym typeface="Agrandir Medium"/>
              </a:rPr>
              <a:t>Principios</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que</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fija</a:t>
            </a:r>
            <a:r>
              <a:rPr lang="en-US" sz="5400" b="1" spc="-252" dirty="0">
                <a:solidFill>
                  <a:schemeClr val="tx2"/>
                </a:solidFill>
                <a:latin typeface="Agrandir Medium"/>
                <a:ea typeface="Agrandir Medium"/>
                <a:cs typeface="Agrandir Medium"/>
                <a:sym typeface="Agrandir Medium"/>
              </a:rPr>
              <a:t> la </a:t>
            </a:r>
            <a:r>
              <a:rPr lang="en-US" sz="5400" b="1" spc="-252" dirty="0" err="1">
                <a:solidFill>
                  <a:schemeClr val="tx2"/>
                </a:solidFill>
                <a:latin typeface="Agrandir Medium"/>
                <a:ea typeface="Agrandir Medium"/>
                <a:cs typeface="Agrandir Medium"/>
                <a:sym typeface="Agrandir Medium"/>
              </a:rPr>
              <a:t>constitución</a:t>
            </a:r>
            <a:r>
              <a:rPr lang="en-US" sz="5400" b="1" spc="-252" dirty="0">
                <a:solidFill>
                  <a:schemeClr val="tx2"/>
                </a:solidFill>
                <a:latin typeface="Agrandir Medium"/>
                <a:ea typeface="Agrandir Medium"/>
                <a:cs typeface="Agrandir Medium"/>
                <a:sym typeface="Agrandir Medium"/>
              </a:rPr>
              <a:t> para </a:t>
            </a:r>
            <a:r>
              <a:rPr lang="en-US" sz="5400" b="1" spc="-252" dirty="0" err="1">
                <a:solidFill>
                  <a:schemeClr val="tx2"/>
                </a:solidFill>
                <a:latin typeface="Agrandir Medium"/>
                <a:ea typeface="Agrandir Medium"/>
                <a:cs typeface="Agrandir Medium"/>
                <a:sym typeface="Agrandir Medium"/>
              </a:rPr>
              <a:t>los</a:t>
            </a:r>
            <a:r>
              <a:rPr lang="en-US" sz="5400" b="1" spc="-252" dirty="0">
                <a:solidFill>
                  <a:schemeClr val="tx2"/>
                </a:solidFill>
                <a:latin typeface="Agrandir Medium"/>
                <a:ea typeface="Agrandir Medium"/>
                <a:cs typeface="Agrandir Medium"/>
                <a:sym typeface="Agrandir Medium"/>
              </a:rPr>
              <a:t> </a:t>
            </a:r>
            <a:r>
              <a:rPr lang="en-US" sz="5400" b="1" spc="-252" dirty="0" err="1">
                <a:solidFill>
                  <a:schemeClr val="tx2"/>
                </a:solidFill>
                <a:latin typeface="Agrandir Medium"/>
                <a:ea typeface="Agrandir Medium"/>
                <a:cs typeface="Agrandir Medium"/>
                <a:sym typeface="Agrandir Medium"/>
              </a:rPr>
              <a:t>tributos</a:t>
            </a:r>
            <a:endParaRPr lang="en-US" sz="5400" b="1" spc="-252" dirty="0">
              <a:solidFill>
                <a:schemeClr val="tx2"/>
              </a:solidFill>
              <a:latin typeface="Agrandir Medium"/>
              <a:ea typeface="Agrandir Medium"/>
              <a:cs typeface="Agrandir Medium"/>
              <a:sym typeface="Agrandir Medium"/>
            </a:endParaRPr>
          </a:p>
        </p:txBody>
      </p:sp>
      <p:sp>
        <p:nvSpPr>
          <p:cNvPr id="3" name="TextBox 6">
            <a:extLst>
              <a:ext uri="{FF2B5EF4-FFF2-40B4-BE49-F238E27FC236}">
                <a16:creationId xmlns:a16="http://schemas.microsoft.com/office/drawing/2014/main" id="{F7A4C3AE-C7FA-F95C-ADD3-5EC53A5C42AB}"/>
              </a:ext>
            </a:extLst>
          </p:cNvPr>
          <p:cNvSpPr txBox="1"/>
          <p:nvPr/>
        </p:nvSpPr>
        <p:spPr>
          <a:xfrm>
            <a:off x="1652444" y="3356855"/>
            <a:ext cx="14918566" cy="2585323"/>
          </a:xfrm>
          <a:prstGeom prst="rect">
            <a:avLst/>
          </a:prstGeom>
        </p:spPr>
        <p:txBody>
          <a:bodyPr wrap="square" lIns="0" tIns="0" rIns="0" bIns="0" rtlCol="0" anchor="t">
            <a:spAutoFit/>
          </a:bodyPr>
          <a:lstStyle/>
          <a:p>
            <a:pPr lvl="0" algn="l"/>
            <a:r>
              <a:rPr lang="es-ES" sz="2800" b="1" u="sng" spc="290" dirty="0">
                <a:solidFill>
                  <a:schemeClr val="tx2"/>
                </a:solidFill>
                <a:latin typeface="Agrandir Medium"/>
                <a:ea typeface="Agrandir Medium"/>
                <a:cs typeface="Agrandir Medium"/>
                <a:sym typeface="Agrandir Medium"/>
              </a:rPr>
              <a:t>Principio de no confiscatoriedad</a:t>
            </a:r>
            <a:r>
              <a:rPr lang="es-ES" sz="2800" b="1" spc="290" dirty="0">
                <a:solidFill>
                  <a:schemeClr val="tx2"/>
                </a:solidFill>
                <a:latin typeface="Agrandir Medium"/>
                <a:ea typeface="Agrandir Medium"/>
                <a:cs typeface="Agrandir Medium"/>
                <a:sym typeface="Agrandir Medium"/>
              </a:rPr>
              <a:t>: </a:t>
            </a:r>
            <a:r>
              <a:rPr lang="es-ES" sz="2800" spc="290" dirty="0">
                <a:solidFill>
                  <a:schemeClr val="tx2"/>
                </a:solidFill>
                <a:latin typeface="Agrandir Medium"/>
                <a:ea typeface="Agrandir Medium"/>
                <a:cs typeface="Agrandir Medium"/>
                <a:sym typeface="Agrandir Medium"/>
              </a:rPr>
              <a:t>De acuerdo con el fallo de la Corte, un tributo es confiscatorio cuando absorbe "una parte sustancial de la propiedad o de la renta". Lamentablemente no hay una definición exacta de qué es una "parte sustancial", sino que debe determinarse en cada caso concreto. Este principio busca proteger el derecho de propiedad.</a:t>
            </a:r>
          </a:p>
        </p:txBody>
      </p:sp>
      <p:sp>
        <p:nvSpPr>
          <p:cNvPr id="5" name="TextBox 6">
            <a:extLst>
              <a:ext uri="{FF2B5EF4-FFF2-40B4-BE49-F238E27FC236}">
                <a16:creationId xmlns:a16="http://schemas.microsoft.com/office/drawing/2014/main" id="{04852FE8-65E5-BA2E-451B-42685DDD2EAE}"/>
              </a:ext>
            </a:extLst>
          </p:cNvPr>
          <p:cNvSpPr txBox="1"/>
          <p:nvPr/>
        </p:nvSpPr>
        <p:spPr>
          <a:xfrm>
            <a:off x="1652444" y="6136415"/>
            <a:ext cx="14918566" cy="2154436"/>
          </a:xfrm>
          <a:prstGeom prst="rect">
            <a:avLst/>
          </a:prstGeom>
        </p:spPr>
        <p:txBody>
          <a:bodyPr wrap="square" lIns="0" tIns="0" rIns="0" bIns="0" rtlCol="0" anchor="t">
            <a:spAutoFit/>
          </a:bodyPr>
          <a:lstStyle/>
          <a:p>
            <a:pPr lvl="0" algn="l"/>
            <a:r>
              <a:rPr lang="es-ES" sz="2800" b="1" u="sng" spc="290" dirty="0">
                <a:solidFill>
                  <a:schemeClr val="tx2"/>
                </a:solidFill>
                <a:latin typeface="Agrandir Medium"/>
                <a:ea typeface="Agrandir Medium"/>
                <a:cs typeface="Agrandir Medium"/>
                <a:sym typeface="Agrandir Medium"/>
              </a:rPr>
              <a:t>Principio de retroactividad</a:t>
            </a:r>
            <a:r>
              <a:rPr lang="es-ES" sz="2800" b="1" spc="290" dirty="0">
                <a:solidFill>
                  <a:schemeClr val="tx2"/>
                </a:solidFill>
                <a:latin typeface="Agrandir Medium"/>
                <a:ea typeface="Agrandir Medium"/>
                <a:cs typeface="Agrandir Medium"/>
                <a:sym typeface="Agrandir Medium"/>
              </a:rPr>
              <a:t>: Este principio tiene su base en el Código Civil. El Congreso puede sancionar leyes tributarias retroactivas, siempre que no se afecte la garantía constitucional sobre propiedad privada.</a:t>
            </a:r>
          </a:p>
          <a:p>
            <a:pPr lvl="0" algn="l"/>
            <a:endParaRPr lang="es-ES" sz="2800" spc="290" dirty="0">
              <a:solidFill>
                <a:schemeClr val="tx2"/>
              </a:solidFill>
              <a:latin typeface="Agrandir Medium"/>
              <a:ea typeface="Agrandir Medium"/>
              <a:cs typeface="Agrandir Medium"/>
              <a:sym typeface="Agrandir Medium"/>
            </a:endParaRPr>
          </a:p>
        </p:txBody>
      </p:sp>
    </p:spTree>
    <p:extLst>
      <p:ext uri="{BB962C8B-B14F-4D97-AF65-F5344CB8AC3E}">
        <p14:creationId xmlns:p14="http://schemas.microsoft.com/office/powerpoint/2010/main" val="3300895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37672-70E1-B662-754E-8EB8BFCEA56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8107C45-497C-572E-662F-65D67EB5F4F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s-ES"/>
          </a:p>
        </p:txBody>
      </p:sp>
      <p:sp>
        <p:nvSpPr>
          <p:cNvPr id="6" name="Freeform 6">
            <a:extLst>
              <a:ext uri="{FF2B5EF4-FFF2-40B4-BE49-F238E27FC236}">
                <a16:creationId xmlns:a16="http://schemas.microsoft.com/office/drawing/2014/main" id="{C60CC7FD-7F93-6FD0-B56B-82DEB91643F3}"/>
              </a:ext>
            </a:extLst>
          </p:cNvPr>
          <p:cNvSpPr/>
          <p:nvPr/>
        </p:nvSpPr>
        <p:spPr>
          <a:xfrm>
            <a:off x="5939241" y="3750426"/>
            <a:ext cx="3422741" cy="5651950"/>
          </a:xfrm>
          <a:custGeom>
            <a:avLst/>
            <a:gdLst/>
            <a:ahLst/>
            <a:cxnLst/>
            <a:rect l="l" t="t" r="r" b="b"/>
            <a:pathLst>
              <a:path w="3422741" h="5651950">
                <a:moveTo>
                  <a:pt x="0" y="0"/>
                </a:moveTo>
                <a:lnTo>
                  <a:pt x="3422741" y="0"/>
                </a:lnTo>
                <a:lnTo>
                  <a:pt x="3422741" y="5651950"/>
                </a:lnTo>
                <a:lnTo>
                  <a:pt x="0" y="565195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ES"/>
          </a:p>
        </p:txBody>
      </p:sp>
      <p:sp>
        <p:nvSpPr>
          <p:cNvPr id="7" name="TextBox 7">
            <a:extLst>
              <a:ext uri="{FF2B5EF4-FFF2-40B4-BE49-F238E27FC236}">
                <a16:creationId xmlns:a16="http://schemas.microsoft.com/office/drawing/2014/main" id="{ACE41BD0-1ADD-5BC1-8FC8-6F592EA54E78}"/>
              </a:ext>
            </a:extLst>
          </p:cNvPr>
          <p:cNvSpPr txBox="1"/>
          <p:nvPr/>
        </p:nvSpPr>
        <p:spPr>
          <a:xfrm>
            <a:off x="990600" y="618360"/>
            <a:ext cx="15849600" cy="1038746"/>
          </a:xfrm>
          <a:prstGeom prst="rect">
            <a:avLst/>
          </a:prstGeom>
        </p:spPr>
        <p:txBody>
          <a:bodyPr wrap="square" lIns="0" tIns="0" rIns="0" bIns="0" rtlCol="0" anchor="t">
            <a:spAutoFit/>
          </a:bodyPr>
          <a:lstStyle/>
          <a:p>
            <a:pPr marL="0" lvl="0" indent="0" algn="l">
              <a:lnSpc>
                <a:spcPts val="8136"/>
              </a:lnSpc>
            </a:pPr>
            <a:r>
              <a:rPr lang="en-US" sz="7200" b="1" u="sng" spc="-252" dirty="0" err="1">
                <a:solidFill>
                  <a:schemeClr val="tx2"/>
                </a:solidFill>
                <a:latin typeface="Agrandir Medium"/>
                <a:ea typeface="Agrandir Medium"/>
                <a:cs typeface="Agrandir Medium"/>
                <a:sym typeface="Agrandir Medium"/>
              </a:rPr>
              <a:t>Disminuir</a:t>
            </a:r>
            <a:r>
              <a:rPr lang="en-US" sz="7200" b="1" u="sng" spc="-252" dirty="0">
                <a:solidFill>
                  <a:schemeClr val="tx2"/>
                </a:solidFill>
                <a:latin typeface="Agrandir Medium"/>
                <a:ea typeface="Agrandir Medium"/>
                <a:cs typeface="Agrandir Medium"/>
                <a:sym typeface="Agrandir Medium"/>
              </a:rPr>
              <a:t> </a:t>
            </a:r>
            <a:r>
              <a:rPr lang="en-US" sz="7200" b="1" u="sng" spc="-252" dirty="0" err="1">
                <a:solidFill>
                  <a:schemeClr val="tx2"/>
                </a:solidFill>
                <a:latin typeface="Agrandir Medium"/>
                <a:ea typeface="Agrandir Medium"/>
                <a:cs typeface="Agrandir Medium"/>
                <a:sym typeface="Agrandir Medium"/>
              </a:rPr>
              <a:t>el</a:t>
            </a:r>
            <a:r>
              <a:rPr lang="en-US" sz="7200" b="1" u="sng" spc="-252" dirty="0">
                <a:solidFill>
                  <a:schemeClr val="tx2"/>
                </a:solidFill>
                <a:latin typeface="Agrandir Medium"/>
                <a:ea typeface="Agrandir Medium"/>
                <a:cs typeface="Agrandir Medium"/>
                <a:sym typeface="Agrandir Medium"/>
              </a:rPr>
              <a:t> </a:t>
            </a:r>
            <a:r>
              <a:rPr lang="en-US" sz="7200" b="1" u="sng" spc="-252" dirty="0" err="1">
                <a:solidFill>
                  <a:schemeClr val="tx2"/>
                </a:solidFill>
                <a:latin typeface="Agrandir Medium"/>
                <a:ea typeface="Agrandir Medium"/>
                <a:cs typeface="Agrandir Medium"/>
                <a:sym typeface="Agrandir Medium"/>
              </a:rPr>
              <a:t>efecto</a:t>
            </a:r>
            <a:r>
              <a:rPr lang="en-US" sz="7200" b="1" u="sng" spc="-252" dirty="0">
                <a:solidFill>
                  <a:schemeClr val="tx2"/>
                </a:solidFill>
                <a:latin typeface="Agrandir Medium"/>
                <a:ea typeface="Agrandir Medium"/>
                <a:cs typeface="Agrandir Medium"/>
                <a:sym typeface="Agrandir Medium"/>
              </a:rPr>
              <a:t> </a:t>
            </a:r>
            <a:r>
              <a:rPr lang="en-US" sz="7200" b="1" u="sng" spc="-252" dirty="0" err="1">
                <a:solidFill>
                  <a:schemeClr val="tx2"/>
                </a:solidFill>
                <a:latin typeface="Agrandir Medium"/>
                <a:ea typeface="Agrandir Medium"/>
                <a:cs typeface="Agrandir Medium"/>
                <a:sym typeface="Agrandir Medium"/>
              </a:rPr>
              <a:t>ecómico</a:t>
            </a:r>
            <a:r>
              <a:rPr lang="en-US" sz="7200" b="1" u="sng" spc="-252" dirty="0">
                <a:solidFill>
                  <a:schemeClr val="tx2"/>
                </a:solidFill>
                <a:latin typeface="Agrandir Medium"/>
                <a:ea typeface="Agrandir Medium"/>
                <a:cs typeface="Agrandir Medium"/>
                <a:sym typeface="Agrandir Medium"/>
              </a:rPr>
              <a:t> </a:t>
            </a:r>
          </a:p>
        </p:txBody>
      </p:sp>
      <p:sp>
        <p:nvSpPr>
          <p:cNvPr id="9" name="TextBox 7">
            <a:extLst>
              <a:ext uri="{FF2B5EF4-FFF2-40B4-BE49-F238E27FC236}">
                <a16:creationId xmlns:a16="http://schemas.microsoft.com/office/drawing/2014/main" id="{2AFD3B9B-367F-AD9B-2A98-2933D29ABCE6}"/>
              </a:ext>
            </a:extLst>
          </p:cNvPr>
          <p:cNvSpPr txBox="1"/>
          <p:nvPr/>
        </p:nvSpPr>
        <p:spPr>
          <a:xfrm>
            <a:off x="475688" y="5610953"/>
            <a:ext cx="8886294" cy="985783"/>
          </a:xfrm>
          <a:prstGeom prst="rect">
            <a:avLst/>
          </a:prstGeom>
        </p:spPr>
        <p:txBody>
          <a:bodyPr lIns="0" tIns="0" rIns="0" bIns="0" rtlCol="0" anchor="t">
            <a:spAutoFit/>
          </a:bodyPr>
          <a:lstStyle/>
          <a:p>
            <a:pPr marL="0" lvl="0" indent="0" algn="l">
              <a:lnSpc>
                <a:spcPts val="8136"/>
              </a:lnSpc>
            </a:pPr>
            <a:r>
              <a:rPr lang="en-US" sz="5400" b="1" spc="-252" dirty="0" err="1">
                <a:solidFill>
                  <a:schemeClr val="tx2"/>
                </a:solidFill>
                <a:latin typeface="Agrandir Medium"/>
                <a:ea typeface="Agrandir Medium"/>
                <a:cs typeface="Agrandir Medium"/>
                <a:sym typeface="Agrandir Medium"/>
              </a:rPr>
              <a:t>Legalidad</a:t>
            </a:r>
            <a:endParaRPr lang="en-US" sz="5400" b="1" spc="-252" dirty="0">
              <a:solidFill>
                <a:schemeClr val="tx2"/>
              </a:solidFill>
              <a:latin typeface="Agrandir Medium"/>
              <a:ea typeface="Agrandir Medium"/>
              <a:cs typeface="Agrandir Medium"/>
              <a:sym typeface="Agrandir Medium"/>
            </a:endParaRPr>
          </a:p>
        </p:txBody>
      </p:sp>
      <p:sp>
        <p:nvSpPr>
          <p:cNvPr id="10" name="TextBox 7">
            <a:extLst>
              <a:ext uri="{FF2B5EF4-FFF2-40B4-BE49-F238E27FC236}">
                <a16:creationId xmlns:a16="http://schemas.microsoft.com/office/drawing/2014/main" id="{D3E1A58B-686E-22AE-9E23-F73B09A44B32}"/>
              </a:ext>
            </a:extLst>
          </p:cNvPr>
          <p:cNvSpPr txBox="1"/>
          <p:nvPr/>
        </p:nvSpPr>
        <p:spPr>
          <a:xfrm>
            <a:off x="5303716" y="2721506"/>
            <a:ext cx="4693789" cy="965072"/>
          </a:xfrm>
          <a:prstGeom prst="rect">
            <a:avLst/>
          </a:prstGeom>
        </p:spPr>
        <p:txBody>
          <a:bodyPr wrap="square" lIns="0" tIns="0" rIns="0" bIns="0" rtlCol="0" anchor="t">
            <a:spAutoFit/>
          </a:bodyPr>
          <a:lstStyle/>
          <a:p>
            <a:pPr marL="0" lvl="0" indent="0" algn="ctr">
              <a:lnSpc>
                <a:spcPts val="8136"/>
              </a:lnSpc>
            </a:pPr>
            <a:r>
              <a:rPr lang="en-US" sz="5400" b="1" spc="-252" dirty="0">
                <a:solidFill>
                  <a:schemeClr val="tx2"/>
                </a:solidFill>
                <a:latin typeface="Agrandir Medium"/>
                <a:ea typeface="Agrandir Medium"/>
                <a:cs typeface="Agrandir Medium"/>
                <a:sym typeface="Agrandir Medium"/>
              </a:rPr>
              <a:t>Impacto fiscal</a:t>
            </a:r>
          </a:p>
        </p:txBody>
      </p:sp>
      <p:sp>
        <p:nvSpPr>
          <p:cNvPr id="13" name="Freeform 6">
            <a:extLst>
              <a:ext uri="{FF2B5EF4-FFF2-40B4-BE49-F238E27FC236}">
                <a16:creationId xmlns:a16="http://schemas.microsoft.com/office/drawing/2014/main" id="{F64FC1E9-5226-48DB-6301-0F0E15109882}"/>
              </a:ext>
            </a:extLst>
          </p:cNvPr>
          <p:cNvSpPr/>
          <p:nvPr/>
        </p:nvSpPr>
        <p:spPr>
          <a:xfrm>
            <a:off x="10439400" y="4822646"/>
            <a:ext cx="2786608" cy="4563676"/>
          </a:xfrm>
          <a:custGeom>
            <a:avLst/>
            <a:gdLst/>
            <a:ahLst/>
            <a:cxnLst/>
            <a:rect l="l" t="t" r="r" b="b"/>
            <a:pathLst>
              <a:path w="3422741" h="5651950">
                <a:moveTo>
                  <a:pt x="0" y="0"/>
                </a:moveTo>
                <a:lnTo>
                  <a:pt x="3422741" y="0"/>
                </a:lnTo>
                <a:lnTo>
                  <a:pt x="3422741" y="5651950"/>
                </a:lnTo>
                <a:lnTo>
                  <a:pt x="0" y="565195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ES"/>
          </a:p>
        </p:txBody>
      </p:sp>
      <p:sp>
        <p:nvSpPr>
          <p:cNvPr id="14" name="Freeform 6">
            <a:extLst>
              <a:ext uri="{FF2B5EF4-FFF2-40B4-BE49-F238E27FC236}">
                <a16:creationId xmlns:a16="http://schemas.microsoft.com/office/drawing/2014/main" id="{A1B2D032-7273-AEFD-95EB-D46CE8A8656F}"/>
              </a:ext>
            </a:extLst>
          </p:cNvPr>
          <p:cNvSpPr/>
          <p:nvPr/>
        </p:nvSpPr>
        <p:spPr>
          <a:xfrm>
            <a:off x="14554200" y="5899366"/>
            <a:ext cx="2604067" cy="3509155"/>
          </a:xfrm>
          <a:custGeom>
            <a:avLst/>
            <a:gdLst/>
            <a:ahLst/>
            <a:cxnLst/>
            <a:rect l="l" t="t" r="r" b="b"/>
            <a:pathLst>
              <a:path w="3422741" h="5651950">
                <a:moveTo>
                  <a:pt x="0" y="0"/>
                </a:moveTo>
                <a:lnTo>
                  <a:pt x="3422741" y="0"/>
                </a:lnTo>
                <a:lnTo>
                  <a:pt x="3422741" y="5651950"/>
                </a:lnTo>
                <a:lnTo>
                  <a:pt x="0" y="565195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ES"/>
          </a:p>
        </p:txBody>
      </p:sp>
      <p:sp>
        <p:nvSpPr>
          <p:cNvPr id="15" name="TextBox 7">
            <a:extLst>
              <a:ext uri="{FF2B5EF4-FFF2-40B4-BE49-F238E27FC236}">
                <a16:creationId xmlns:a16="http://schemas.microsoft.com/office/drawing/2014/main" id="{F9887939-2383-3AB1-3D59-3E7F315E2F8E}"/>
              </a:ext>
            </a:extLst>
          </p:cNvPr>
          <p:cNvSpPr txBox="1"/>
          <p:nvPr/>
        </p:nvSpPr>
        <p:spPr>
          <a:xfrm>
            <a:off x="9990872" y="3926304"/>
            <a:ext cx="3810000" cy="930639"/>
          </a:xfrm>
          <a:prstGeom prst="rect">
            <a:avLst/>
          </a:prstGeom>
        </p:spPr>
        <p:txBody>
          <a:bodyPr wrap="square" lIns="0" tIns="0" rIns="0" bIns="0" rtlCol="0" anchor="t">
            <a:spAutoFit/>
          </a:bodyPr>
          <a:lstStyle/>
          <a:p>
            <a:pPr marL="0" lvl="0" indent="0" algn="ctr">
              <a:lnSpc>
                <a:spcPts val="8136"/>
              </a:lnSpc>
            </a:pPr>
            <a:r>
              <a:rPr lang="en-US" sz="4400" b="1" spc="-252" dirty="0">
                <a:solidFill>
                  <a:schemeClr val="tx2"/>
                </a:solidFill>
                <a:latin typeface="Agrandir Medium"/>
                <a:ea typeface="Agrandir Medium"/>
                <a:cs typeface="Agrandir Medium"/>
                <a:sym typeface="Agrandir Medium"/>
              </a:rPr>
              <a:t>Impacto fiscal</a:t>
            </a:r>
          </a:p>
        </p:txBody>
      </p:sp>
      <p:sp>
        <p:nvSpPr>
          <p:cNvPr id="16" name="TextBox 7">
            <a:extLst>
              <a:ext uri="{FF2B5EF4-FFF2-40B4-BE49-F238E27FC236}">
                <a16:creationId xmlns:a16="http://schemas.microsoft.com/office/drawing/2014/main" id="{D64806E6-75F3-76B5-EE52-8987A1E2E630}"/>
              </a:ext>
            </a:extLst>
          </p:cNvPr>
          <p:cNvSpPr txBox="1"/>
          <p:nvPr/>
        </p:nvSpPr>
        <p:spPr>
          <a:xfrm>
            <a:off x="13099608" y="4940199"/>
            <a:ext cx="5455789" cy="916854"/>
          </a:xfrm>
          <a:prstGeom prst="rect">
            <a:avLst/>
          </a:prstGeom>
        </p:spPr>
        <p:txBody>
          <a:bodyPr wrap="square" lIns="0" tIns="0" rIns="0" bIns="0" rtlCol="0" anchor="t">
            <a:spAutoFit/>
          </a:bodyPr>
          <a:lstStyle/>
          <a:p>
            <a:pPr marL="0" lvl="0" indent="0" algn="ctr">
              <a:lnSpc>
                <a:spcPts val="8136"/>
              </a:lnSpc>
            </a:pPr>
            <a:r>
              <a:rPr lang="en-US" sz="4000" b="1" spc="-252" dirty="0">
                <a:solidFill>
                  <a:schemeClr val="tx2"/>
                </a:solidFill>
                <a:latin typeface="Agrandir Medium"/>
                <a:ea typeface="Agrandir Medium"/>
                <a:cs typeface="Agrandir Medium"/>
                <a:sym typeface="Agrandir Medium"/>
              </a:rPr>
              <a:t>Impacto fiscal</a:t>
            </a:r>
          </a:p>
        </p:txBody>
      </p:sp>
      <p:sp>
        <p:nvSpPr>
          <p:cNvPr id="17" name="Flecha: a la derecha 16">
            <a:extLst>
              <a:ext uri="{FF2B5EF4-FFF2-40B4-BE49-F238E27FC236}">
                <a16:creationId xmlns:a16="http://schemas.microsoft.com/office/drawing/2014/main" id="{DC686434-FF10-EC9A-8A70-6E2D7CE1B949}"/>
              </a:ext>
            </a:extLst>
          </p:cNvPr>
          <p:cNvSpPr/>
          <p:nvPr/>
        </p:nvSpPr>
        <p:spPr>
          <a:xfrm>
            <a:off x="4267200" y="5899366"/>
            <a:ext cx="762000" cy="463334"/>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65959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17D12-1073-015C-5E73-6D7A781344D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B9CFA8C-0D16-9282-58D1-C551D06869D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s-ES"/>
          </a:p>
        </p:txBody>
      </p:sp>
      <p:sp>
        <p:nvSpPr>
          <p:cNvPr id="6" name="Freeform 6">
            <a:extLst>
              <a:ext uri="{FF2B5EF4-FFF2-40B4-BE49-F238E27FC236}">
                <a16:creationId xmlns:a16="http://schemas.microsoft.com/office/drawing/2014/main" id="{61E7C4BF-A879-2329-1334-D05CBD74CD07}"/>
              </a:ext>
            </a:extLst>
          </p:cNvPr>
          <p:cNvSpPr/>
          <p:nvPr/>
        </p:nvSpPr>
        <p:spPr>
          <a:xfrm>
            <a:off x="5939241" y="3750426"/>
            <a:ext cx="3422741" cy="5651950"/>
          </a:xfrm>
          <a:custGeom>
            <a:avLst/>
            <a:gdLst/>
            <a:ahLst/>
            <a:cxnLst/>
            <a:rect l="l" t="t" r="r" b="b"/>
            <a:pathLst>
              <a:path w="3422741" h="5651950">
                <a:moveTo>
                  <a:pt x="0" y="0"/>
                </a:moveTo>
                <a:lnTo>
                  <a:pt x="3422741" y="0"/>
                </a:lnTo>
                <a:lnTo>
                  <a:pt x="3422741" y="5651950"/>
                </a:lnTo>
                <a:lnTo>
                  <a:pt x="0" y="565195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ES"/>
          </a:p>
        </p:txBody>
      </p:sp>
      <p:sp>
        <p:nvSpPr>
          <p:cNvPr id="7" name="TextBox 7">
            <a:extLst>
              <a:ext uri="{FF2B5EF4-FFF2-40B4-BE49-F238E27FC236}">
                <a16:creationId xmlns:a16="http://schemas.microsoft.com/office/drawing/2014/main" id="{478FE032-EECF-E880-579F-F1DDD1263D0A}"/>
              </a:ext>
            </a:extLst>
          </p:cNvPr>
          <p:cNvSpPr txBox="1"/>
          <p:nvPr/>
        </p:nvSpPr>
        <p:spPr>
          <a:xfrm>
            <a:off x="990600" y="618360"/>
            <a:ext cx="15849600" cy="1038746"/>
          </a:xfrm>
          <a:prstGeom prst="rect">
            <a:avLst/>
          </a:prstGeom>
        </p:spPr>
        <p:txBody>
          <a:bodyPr wrap="square" lIns="0" tIns="0" rIns="0" bIns="0" rtlCol="0" anchor="t">
            <a:spAutoFit/>
          </a:bodyPr>
          <a:lstStyle/>
          <a:p>
            <a:pPr marL="0" lvl="0" indent="0" algn="l">
              <a:lnSpc>
                <a:spcPts val="8136"/>
              </a:lnSpc>
            </a:pPr>
            <a:r>
              <a:rPr lang="en-US" sz="7200" b="1" u="sng" spc="-252" dirty="0" err="1">
                <a:solidFill>
                  <a:schemeClr val="tx2"/>
                </a:solidFill>
                <a:latin typeface="Agrandir Medium"/>
                <a:ea typeface="Agrandir Medium"/>
                <a:cs typeface="Agrandir Medium"/>
                <a:sym typeface="Agrandir Medium"/>
              </a:rPr>
              <a:t>Diferir</a:t>
            </a:r>
            <a:r>
              <a:rPr lang="en-US" sz="7200" b="1" u="sng" spc="-252" dirty="0">
                <a:solidFill>
                  <a:schemeClr val="tx2"/>
                </a:solidFill>
                <a:latin typeface="Agrandir Medium"/>
                <a:ea typeface="Agrandir Medium"/>
                <a:cs typeface="Agrandir Medium"/>
                <a:sym typeface="Agrandir Medium"/>
              </a:rPr>
              <a:t> </a:t>
            </a:r>
            <a:r>
              <a:rPr lang="en-US" sz="7200" b="1" u="sng" spc="-252" dirty="0" err="1">
                <a:solidFill>
                  <a:schemeClr val="tx2"/>
                </a:solidFill>
                <a:latin typeface="Agrandir Medium"/>
                <a:ea typeface="Agrandir Medium"/>
                <a:cs typeface="Agrandir Medium"/>
                <a:sym typeface="Agrandir Medium"/>
              </a:rPr>
              <a:t>el</a:t>
            </a:r>
            <a:r>
              <a:rPr lang="en-US" sz="7200" b="1" u="sng" spc="-252" dirty="0">
                <a:solidFill>
                  <a:schemeClr val="tx2"/>
                </a:solidFill>
                <a:latin typeface="Agrandir Medium"/>
                <a:ea typeface="Agrandir Medium"/>
                <a:cs typeface="Agrandir Medium"/>
                <a:sym typeface="Agrandir Medium"/>
              </a:rPr>
              <a:t> </a:t>
            </a:r>
            <a:r>
              <a:rPr lang="en-US" sz="7200" b="1" u="sng" spc="-252" dirty="0" err="1">
                <a:solidFill>
                  <a:schemeClr val="tx2"/>
                </a:solidFill>
                <a:latin typeface="Agrandir Medium"/>
                <a:ea typeface="Agrandir Medium"/>
                <a:cs typeface="Agrandir Medium"/>
                <a:sym typeface="Agrandir Medium"/>
              </a:rPr>
              <a:t>momento</a:t>
            </a:r>
            <a:r>
              <a:rPr lang="en-US" sz="7200" b="1" u="sng" spc="-252" dirty="0">
                <a:solidFill>
                  <a:schemeClr val="tx2"/>
                </a:solidFill>
                <a:latin typeface="Agrandir Medium"/>
                <a:ea typeface="Agrandir Medium"/>
                <a:cs typeface="Agrandir Medium"/>
                <a:sym typeface="Agrandir Medium"/>
              </a:rPr>
              <a:t> del </a:t>
            </a:r>
            <a:r>
              <a:rPr lang="en-US" sz="7200" b="1" u="sng" spc="-252" dirty="0" err="1">
                <a:solidFill>
                  <a:schemeClr val="tx2"/>
                </a:solidFill>
                <a:latin typeface="Agrandir Medium"/>
                <a:ea typeface="Agrandir Medium"/>
                <a:cs typeface="Agrandir Medium"/>
                <a:sym typeface="Agrandir Medium"/>
              </a:rPr>
              <a:t>pago</a:t>
            </a:r>
            <a:endParaRPr lang="en-US" sz="7200" b="1" u="sng" spc="-252" dirty="0">
              <a:solidFill>
                <a:schemeClr val="tx2"/>
              </a:solidFill>
              <a:latin typeface="Agrandir Medium"/>
              <a:ea typeface="Agrandir Medium"/>
              <a:cs typeface="Agrandir Medium"/>
              <a:sym typeface="Agrandir Medium"/>
            </a:endParaRPr>
          </a:p>
        </p:txBody>
      </p:sp>
      <p:sp>
        <p:nvSpPr>
          <p:cNvPr id="9" name="TextBox 7">
            <a:extLst>
              <a:ext uri="{FF2B5EF4-FFF2-40B4-BE49-F238E27FC236}">
                <a16:creationId xmlns:a16="http://schemas.microsoft.com/office/drawing/2014/main" id="{718A17F4-FE19-0803-E338-A4DF19EC452D}"/>
              </a:ext>
            </a:extLst>
          </p:cNvPr>
          <p:cNvSpPr txBox="1"/>
          <p:nvPr/>
        </p:nvSpPr>
        <p:spPr>
          <a:xfrm>
            <a:off x="475688" y="5610953"/>
            <a:ext cx="8886294" cy="985783"/>
          </a:xfrm>
          <a:prstGeom prst="rect">
            <a:avLst/>
          </a:prstGeom>
        </p:spPr>
        <p:txBody>
          <a:bodyPr lIns="0" tIns="0" rIns="0" bIns="0" rtlCol="0" anchor="t">
            <a:spAutoFit/>
          </a:bodyPr>
          <a:lstStyle/>
          <a:p>
            <a:pPr marL="0" lvl="0" indent="0" algn="l">
              <a:lnSpc>
                <a:spcPts val="8136"/>
              </a:lnSpc>
            </a:pPr>
            <a:r>
              <a:rPr lang="en-US" sz="5400" b="1" spc="-252" dirty="0" err="1">
                <a:solidFill>
                  <a:schemeClr val="tx2"/>
                </a:solidFill>
                <a:latin typeface="Agrandir Medium"/>
                <a:ea typeface="Agrandir Medium"/>
                <a:cs typeface="Agrandir Medium"/>
                <a:sym typeface="Agrandir Medium"/>
              </a:rPr>
              <a:t>Legalidad</a:t>
            </a:r>
            <a:endParaRPr lang="en-US" sz="5400" b="1" spc="-252" dirty="0">
              <a:solidFill>
                <a:schemeClr val="tx2"/>
              </a:solidFill>
              <a:latin typeface="Agrandir Medium"/>
              <a:ea typeface="Agrandir Medium"/>
              <a:cs typeface="Agrandir Medium"/>
              <a:sym typeface="Agrandir Medium"/>
            </a:endParaRPr>
          </a:p>
        </p:txBody>
      </p:sp>
      <p:sp>
        <p:nvSpPr>
          <p:cNvPr id="10" name="TextBox 7">
            <a:extLst>
              <a:ext uri="{FF2B5EF4-FFF2-40B4-BE49-F238E27FC236}">
                <a16:creationId xmlns:a16="http://schemas.microsoft.com/office/drawing/2014/main" id="{C84D3BA9-BC85-DA7B-43E4-6A41493191CA}"/>
              </a:ext>
            </a:extLst>
          </p:cNvPr>
          <p:cNvSpPr txBox="1"/>
          <p:nvPr/>
        </p:nvSpPr>
        <p:spPr>
          <a:xfrm>
            <a:off x="5303716" y="2721506"/>
            <a:ext cx="4693789" cy="965072"/>
          </a:xfrm>
          <a:prstGeom prst="rect">
            <a:avLst/>
          </a:prstGeom>
        </p:spPr>
        <p:txBody>
          <a:bodyPr wrap="square" lIns="0" tIns="0" rIns="0" bIns="0" rtlCol="0" anchor="t">
            <a:spAutoFit/>
          </a:bodyPr>
          <a:lstStyle/>
          <a:p>
            <a:pPr marL="0" lvl="0" indent="0" algn="ctr">
              <a:lnSpc>
                <a:spcPts val="8136"/>
              </a:lnSpc>
            </a:pPr>
            <a:r>
              <a:rPr lang="en-US" sz="5400" b="1" spc="-252" dirty="0">
                <a:solidFill>
                  <a:schemeClr val="tx2"/>
                </a:solidFill>
                <a:latin typeface="Agrandir Medium"/>
                <a:ea typeface="Agrandir Medium"/>
                <a:cs typeface="Agrandir Medium"/>
                <a:sym typeface="Agrandir Medium"/>
              </a:rPr>
              <a:t>Impacto fiscal</a:t>
            </a:r>
          </a:p>
        </p:txBody>
      </p:sp>
      <p:sp>
        <p:nvSpPr>
          <p:cNvPr id="17" name="Flecha: a la derecha 16">
            <a:extLst>
              <a:ext uri="{FF2B5EF4-FFF2-40B4-BE49-F238E27FC236}">
                <a16:creationId xmlns:a16="http://schemas.microsoft.com/office/drawing/2014/main" id="{7E571157-C34C-7C01-4F21-4B1F2980F868}"/>
              </a:ext>
            </a:extLst>
          </p:cNvPr>
          <p:cNvSpPr/>
          <p:nvPr/>
        </p:nvSpPr>
        <p:spPr>
          <a:xfrm>
            <a:off x="4267200" y="5899366"/>
            <a:ext cx="762000" cy="463334"/>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7">
            <a:extLst>
              <a:ext uri="{FF2B5EF4-FFF2-40B4-BE49-F238E27FC236}">
                <a16:creationId xmlns:a16="http://schemas.microsoft.com/office/drawing/2014/main" id="{7C454DF0-45E7-4958-B4D2-997731038BF4}"/>
              </a:ext>
            </a:extLst>
          </p:cNvPr>
          <p:cNvSpPr txBox="1"/>
          <p:nvPr/>
        </p:nvSpPr>
        <p:spPr>
          <a:xfrm>
            <a:off x="9306397" y="5861266"/>
            <a:ext cx="4693789" cy="965072"/>
          </a:xfrm>
          <a:prstGeom prst="rect">
            <a:avLst/>
          </a:prstGeom>
        </p:spPr>
        <p:txBody>
          <a:bodyPr wrap="square" lIns="0" tIns="0" rIns="0" bIns="0" rtlCol="0" anchor="t">
            <a:spAutoFit/>
          </a:bodyPr>
          <a:lstStyle/>
          <a:p>
            <a:pPr marL="0" lvl="0" indent="0" algn="ctr">
              <a:lnSpc>
                <a:spcPts val="8136"/>
              </a:lnSpc>
            </a:pPr>
            <a:r>
              <a:rPr lang="en-US" sz="5400" b="1" spc="-252" dirty="0">
                <a:solidFill>
                  <a:schemeClr val="tx2"/>
                </a:solidFill>
                <a:latin typeface="Agrandir Medium"/>
                <a:ea typeface="Agrandir Medium"/>
                <a:cs typeface="Agrandir Medium"/>
                <a:sym typeface="Agrandir Medium"/>
              </a:rPr>
              <a:t>(Tiempo)</a:t>
            </a:r>
          </a:p>
        </p:txBody>
      </p:sp>
      <p:sp>
        <p:nvSpPr>
          <p:cNvPr id="4" name="Freeform 6">
            <a:extLst>
              <a:ext uri="{FF2B5EF4-FFF2-40B4-BE49-F238E27FC236}">
                <a16:creationId xmlns:a16="http://schemas.microsoft.com/office/drawing/2014/main" id="{7AAB882C-2F36-2A40-447E-6CDA2DA9A4D9}"/>
              </a:ext>
            </a:extLst>
          </p:cNvPr>
          <p:cNvSpPr/>
          <p:nvPr/>
        </p:nvSpPr>
        <p:spPr>
          <a:xfrm>
            <a:off x="13944600" y="3770761"/>
            <a:ext cx="3422741" cy="5651950"/>
          </a:xfrm>
          <a:custGeom>
            <a:avLst/>
            <a:gdLst/>
            <a:ahLst/>
            <a:cxnLst/>
            <a:rect l="l" t="t" r="r" b="b"/>
            <a:pathLst>
              <a:path w="3422741" h="5651950">
                <a:moveTo>
                  <a:pt x="0" y="0"/>
                </a:moveTo>
                <a:lnTo>
                  <a:pt x="3422741" y="0"/>
                </a:lnTo>
                <a:lnTo>
                  <a:pt x="3422741" y="5651950"/>
                </a:lnTo>
                <a:lnTo>
                  <a:pt x="0" y="565195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s-ES"/>
          </a:p>
        </p:txBody>
      </p:sp>
      <p:sp>
        <p:nvSpPr>
          <p:cNvPr id="5" name="TextBox 7">
            <a:extLst>
              <a:ext uri="{FF2B5EF4-FFF2-40B4-BE49-F238E27FC236}">
                <a16:creationId xmlns:a16="http://schemas.microsoft.com/office/drawing/2014/main" id="{59027692-1E7D-42EE-8DDE-463B71CF20E6}"/>
              </a:ext>
            </a:extLst>
          </p:cNvPr>
          <p:cNvSpPr txBox="1"/>
          <p:nvPr/>
        </p:nvSpPr>
        <p:spPr>
          <a:xfrm>
            <a:off x="12954326" y="2657686"/>
            <a:ext cx="4693789" cy="965072"/>
          </a:xfrm>
          <a:prstGeom prst="rect">
            <a:avLst/>
          </a:prstGeom>
        </p:spPr>
        <p:txBody>
          <a:bodyPr wrap="square" lIns="0" tIns="0" rIns="0" bIns="0" rtlCol="0" anchor="t">
            <a:spAutoFit/>
          </a:bodyPr>
          <a:lstStyle/>
          <a:p>
            <a:pPr marL="0" lvl="0" indent="0" algn="ctr">
              <a:lnSpc>
                <a:spcPts val="8136"/>
              </a:lnSpc>
            </a:pPr>
            <a:r>
              <a:rPr lang="en-US" sz="5400" b="1" spc="-252" dirty="0">
                <a:solidFill>
                  <a:schemeClr val="tx2"/>
                </a:solidFill>
                <a:latin typeface="Agrandir Medium"/>
                <a:ea typeface="Agrandir Medium"/>
                <a:cs typeface="Agrandir Medium"/>
                <a:sym typeface="Agrandir Medium"/>
              </a:rPr>
              <a:t>Impacto fiscal</a:t>
            </a:r>
          </a:p>
        </p:txBody>
      </p:sp>
      <p:sp>
        <p:nvSpPr>
          <p:cNvPr id="8" name="Flecha: a la derecha 7">
            <a:extLst>
              <a:ext uri="{FF2B5EF4-FFF2-40B4-BE49-F238E27FC236}">
                <a16:creationId xmlns:a16="http://schemas.microsoft.com/office/drawing/2014/main" id="{0EB5CF1C-2727-E525-FBCF-BBF2BB1D75A2}"/>
              </a:ext>
            </a:extLst>
          </p:cNvPr>
          <p:cNvSpPr/>
          <p:nvPr/>
        </p:nvSpPr>
        <p:spPr>
          <a:xfrm>
            <a:off x="11272291" y="4617045"/>
            <a:ext cx="762000" cy="463334"/>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41602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F7AA6-A33E-0133-C30A-0035A2F51DF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6557D39-94D9-DC86-45F1-4B681042A37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grpSp>
        <p:nvGrpSpPr>
          <p:cNvPr id="3" name="Group 3">
            <a:extLst>
              <a:ext uri="{FF2B5EF4-FFF2-40B4-BE49-F238E27FC236}">
                <a16:creationId xmlns:a16="http://schemas.microsoft.com/office/drawing/2014/main" id="{DB5C2376-2292-8B33-6FD9-BA72D1D304F5}"/>
              </a:ext>
            </a:extLst>
          </p:cNvPr>
          <p:cNvGrpSpPr/>
          <p:nvPr/>
        </p:nvGrpSpPr>
        <p:grpSpPr>
          <a:xfrm>
            <a:off x="0" y="-812903"/>
            <a:ext cx="11605544" cy="11912803"/>
            <a:chOff x="0" y="0"/>
            <a:chExt cx="3056604" cy="3137528"/>
          </a:xfrm>
        </p:grpSpPr>
        <p:sp>
          <p:nvSpPr>
            <p:cNvPr id="4" name="Freeform 4">
              <a:extLst>
                <a:ext uri="{FF2B5EF4-FFF2-40B4-BE49-F238E27FC236}">
                  <a16:creationId xmlns:a16="http://schemas.microsoft.com/office/drawing/2014/main" id="{D2E6CA51-3BE8-39D2-63AF-5469D5B1F21C}"/>
                </a:ext>
              </a:extLst>
            </p:cNvPr>
            <p:cNvSpPr/>
            <p:nvPr/>
          </p:nvSpPr>
          <p:spPr>
            <a:xfrm>
              <a:off x="0" y="0"/>
              <a:ext cx="3056604" cy="3137528"/>
            </a:xfrm>
            <a:custGeom>
              <a:avLst/>
              <a:gdLst/>
              <a:ahLst/>
              <a:cxnLst/>
              <a:rect l="l" t="t" r="r" b="b"/>
              <a:pathLst>
                <a:path w="3056604" h="3137528">
                  <a:moveTo>
                    <a:pt x="0" y="0"/>
                  </a:moveTo>
                  <a:lnTo>
                    <a:pt x="3056604" y="0"/>
                  </a:lnTo>
                  <a:lnTo>
                    <a:pt x="3056604" y="3137528"/>
                  </a:lnTo>
                  <a:lnTo>
                    <a:pt x="0" y="3137528"/>
                  </a:lnTo>
                  <a:close/>
                </a:path>
              </a:pathLst>
            </a:custGeom>
            <a:solidFill>
              <a:srgbClr val="FFFFFF"/>
            </a:solidFill>
          </p:spPr>
          <p:txBody>
            <a:bodyPr/>
            <a:lstStyle/>
            <a:p>
              <a:endParaRPr lang="es-ES"/>
            </a:p>
          </p:txBody>
        </p:sp>
        <p:sp>
          <p:nvSpPr>
            <p:cNvPr id="5" name="TextBox 5">
              <a:extLst>
                <a:ext uri="{FF2B5EF4-FFF2-40B4-BE49-F238E27FC236}">
                  <a16:creationId xmlns:a16="http://schemas.microsoft.com/office/drawing/2014/main" id="{B5441E57-A220-B192-2770-6EAF61203376}"/>
                </a:ext>
              </a:extLst>
            </p:cNvPr>
            <p:cNvSpPr txBox="1"/>
            <p:nvPr/>
          </p:nvSpPr>
          <p:spPr>
            <a:xfrm>
              <a:off x="0" y="38100"/>
              <a:ext cx="3056604" cy="3099428"/>
            </a:xfrm>
            <a:prstGeom prst="rect">
              <a:avLst/>
            </a:prstGeom>
          </p:spPr>
          <p:txBody>
            <a:bodyPr lIns="50800" tIns="50800" rIns="50800" bIns="50800" rtlCol="0" anchor="ctr"/>
            <a:lstStyle/>
            <a:p>
              <a:pPr algn="ctr">
                <a:lnSpc>
                  <a:spcPts val="2266"/>
                </a:lnSpc>
              </a:pPr>
              <a:endParaRPr/>
            </a:p>
          </p:txBody>
        </p:sp>
      </p:grpSp>
      <p:sp>
        <p:nvSpPr>
          <p:cNvPr id="6" name="TextBox 6">
            <a:extLst>
              <a:ext uri="{FF2B5EF4-FFF2-40B4-BE49-F238E27FC236}">
                <a16:creationId xmlns:a16="http://schemas.microsoft.com/office/drawing/2014/main" id="{4486A81B-ECA3-F3F4-BCE8-F1A375325C9C}"/>
              </a:ext>
            </a:extLst>
          </p:cNvPr>
          <p:cNvSpPr txBox="1"/>
          <p:nvPr/>
        </p:nvSpPr>
        <p:spPr>
          <a:xfrm>
            <a:off x="269994" y="38100"/>
            <a:ext cx="10284622" cy="3042564"/>
          </a:xfrm>
          <a:prstGeom prst="rect">
            <a:avLst/>
          </a:prstGeom>
        </p:spPr>
        <p:txBody>
          <a:bodyPr wrap="square" lIns="0" tIns="0" rIns="0" bIns="0" rtlCol="0" anchor="t">
            <a:spAutoFit/>
          </a:bodyPr>
          <a:lstStyle/>
          <a:p>
            <a:pPr marL="0" lvl="0" indent="0" algn="l">
              <a:lnSpc>
                <a:spcPts val="8136"/>
              </a:lnSpc>
            </a:pPr>
            <a:r>
              <a:rPr lang="es-ES" sz="5400" b="1" spc="-252" dirty="0">
                <a:solidFill>
                  <a:schemeClr val="tx2"/>
                </a:solidFill>
                <a:latin typeface="Agrandir Medium"/>
                <a:ea typeface="Agrandir Medium"/>
                <a:cs typeface="Agrandir Medium"/>
                <a:sym typeface="Agrandir Medium"/>
              </a:rPr>
              <a:t>¿La cultura fiscal es sólo pagar impuestos? ¿Cómo construimos una cultura fiscal?</a:t>
            </a:r>
            <a:endParaRPr lang="en-US" sz="5400" b="1" spc="-252" dirty="0">
              <a:solidFill>
                <a:schemeClr val="tx2"/>
              </a:solidFill>
              <a:latin typeface="Agrandir Medium"/>
              <a:ea typeface="Agrandir Medium"/>
              <a:cs typeface="Agrandir Medium"/>
              <a:sym typeface="Agrandir Medium"/>
            </a:endParaRPr>
          </a:p>
        </p:txBody>
      </p:sp>
      <p:sp>
        <p:nvSpPr>
          <p:cNvPr id="7" name="TextBox 7">
            <a:extLst>
              <a:ext uri="{FF2B5EF4-FFF2-40B4-BE49-F238E27FC236}">
                <a16:creationId xmlns:a16="http://schemas.microsoft.com/office/drawing/2014/main" id="{F594FF54-CA04-2A37-4B70-465D03D4C7F4}"/>
              </a:ext>
            </a:extLst>
          </p:cNvPr>
          <p:cNvSpPr txBox="1"/>
          <p:nvPr/>
        </p:nvSpPr>
        <p:spPr>
          <a:xfrm>
            <a:off x="509290" y="4610100"/>
            <a:ext cx="10586964" cy="3323987"/>
          </a:xfrm>
          <a:prstGeom prst="rect">
            <a:avLst/>
          </a:prstGeom>
        </p:spPr>
        <p:txBody>
          <a:bodyPr wrap="square" lIns="0" tIns="0" rIns="0" bIns="0" rtlCol="0" anchor="t">
            <a:spAutoFit/>
          </a:bodyPr>
          <a:lstStyle/>
          <a:p>
            <a:pPr marL="0" lvl="0" indent="0" algn="l">
              <a:spcBef>
                <a:spcPct val="0"/>
              </a:spcBef>
            </a:pPr>
            <a:r>
              <a:rPr lang="es-ES" sz="3600" b="1" u="none" spc="340" dirty="0">
                <a:solidFill>
                  <a:schemeClr val="tx2"/>
                </a:solidFill>
                <a:latin typeface="Montserrat"/>
                <a:ea typeface="Montserrat"/>
                <a:cs typeface="Montserrat"/>
                <a:sym typeface="Montserrat"/>
              </a:rPr>
              <a:t>Si bien hemos crecido como sociedad democrática, la cultura de la contribución fiscal no está aún consolidada entre los ciudadanos. Por el contrario, se considera aceptable y se propicia la evasión en casi todos los estamentos de nuestra sociedad.</a:t>
            </a:r>
          </a:p>
        </p:txBody>
      </p:sp>
      <p:sp>
        <p:nvSpPr>
          <p:cNvPr id="8" name="Freeform 8">
            <a:extLst>
              <a:ext uri="{FF2B5EF4-FFF2-40B4-BE49-F238E27FC236}">
                <a16:creationId xmlns:a16="http://schemas.microsoft.com/office/drawing/2014/main" id="{083BCBC0-882B-8B12-79D2-9303F49EED74}"/>
              </a:ext>
            </a:extLst>
          </p:cNvPr>
          <p:cNvSpPr/>
          <p:nvPr/>
        </p:nvSpPr>
        <p:spPr>
          <a:xfrm>
            <a:off x="11889922" y="2730408"/>
            <a:ext cx="5037372" cy="4826183"/>
          </a:xfrm>
          <a:custGeom>
            <a:avLst/>
            <a:gdLst/>
            <a:ahLst/>
            <a:cxnLst/>
            <a:rect l="l" t="t" r="r" b="b"/>
            <a:pathLst>
              <a:path w="5037372" h="4826183">
                <a:moveTo>
                  <a:pt x="0" y="0"/>
                </a:moveTo>
                <a:lnTo>
                  <a:pt x="5037372" y="0"/>
                </a:lnTo>
                <a:lnTo>
                  <a:pt x="5037372" y="4826184"/>
                </a:lnTo>
                <a:lnTo>
                  <a:pt x="0" y="4826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Tree>
    <p:extLst>
      <p:ext uri="{BB962C8B-B14F-4D97-AF65-F5344CB8AC3E}">
        <p14:creationId xmlns:p14="http://schemas.microsoft.com/office/powerpoint/2010/main" val="3899653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F5129-FAED-6781-8341-BAB0A739A00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14C4AA2-1721-9C6D-B396-FA7514D125D2}"/>
              </a:ext>
            </a:extLst>
          </p:cNvPr>
          <p:cNvSpPr/>
          <p:nvPr/>
        </p:nvSpPr>
        <p:spPr>
          <a:xfrm>
            <a:off x="-22123" y="-1106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s-ES"/>
          </a:p>
        </p:txBody>
      </p:sp>
      <p:sp>
        <p:nvSpPr>
          <p:cNvPr id="11" name="TextBox 7">
            <a:extLst>
              <a:ext uri="{FF2B5EF4-FFF2-40B4-BE49-F238E27FC236}">
                <a16:creationId xmlns:a16="http://schemas.microsoft.com/office/drawing/2014/main" id="{0D8B65DA-AA79-783B-59F9-84750558781A}"/>
              </a:ext>
            </a:extLst>
          </p:cNvPr>
          <p:cNvSpPr txBox="1"/>
          <p:nvPr/>
        </p:nvSpPr>
        <p:spPr>
          <a:xfrm>
            <a:off x="914400" y="1257300"/>
            <a:ext cx="16230600" cy="7201972"/>
          </a:xfrm>
          <a:prstGeom prst="rect">
            <a:avLst/>
          </a:prstGeom>
        </p:spPr>
        <p:txBody>
          <a:bodyPr wrap="square" lIns="0" tIns="0" rIns="0" bIns="0" rtlCol="0" anchor="t">
            <a:spAutoFit/>
          </a:bodyPr>
          <a:lstStyle/>
          <a:p>
            <a:pPr marL="0" lvl="0" indent="0" algn="l">
              <a:spcBef>
                <a:spcPct val="0"/>
              </a:spcBef>
            </a:pPr>
            <a:r>
              <a:rPr lang="es-ES" sz="3600" b="1" u="none" spc="340" dirty="0">
                <a:solidFill>
                  <a:schemeClr val="tx2"/>
                </a:solidFill>
                <a:latin typeface="Montserrat"/>
                <a:ea typeface="Montserrat"/>
                <a:cs typeface="Montserrat"/>
                <a:sym typeface="Montserrat"/>
              </a:rPr>
              <a:t>El artículo 4 de nuestra Constitución Nacional, dice: “El Gobierno federal provee a </a:t>
            </a:r>
            <a:r>
              <a:rPr lang="es-ES" sz="3600" b="1" u="sng" spc="340" dirty="0">
                <a:solidFill>
                  <a:schemeClr val="tx2"/>
                </a:solidFill>
                <a:effectLst>
                  <a:outerShdw blurRad="38100" dist="38100" dir="2700000" algn="tl">
                    <a:srgbClr val="000000">
                      <a:alpha val="43137"/>
                    </a:srgbClr>
                  </a:outerShdw>
                </a:effectLst>
                <a:latin typeface="Montserrat"/>
                <a:ea typeface="Montserrat"/>
                <a:cs typeface="Montserrat"/>
                <a:sym typeface="Montserrat"/>
              </a:rPr>
              <a:t>los gastos de la Nación </a:t>
            </a:r>
            <a:r>
              <a:rPr lang="es-ES" sz="3600" b="1" u="none" spc="340" dirty="0">
                <a:solidFill>
                  <a:schemeClr val="tx2"/>
                </a:solidFill>
                <a:latin typeface="Montserrat"/>
                <a:ea typeface="Montserrat"/>
                <a:cs typeface="Montserrat"/>
                <a:sym typeface="Montserrat"/>
              </a:rPr>
              <a:t>con los </a:t>
            </a:r>
            <a:r>
              <a:rPr lang="es-ES" sz="3600" b="1" u="sng" spc="340" dirty="0">
                <a:solidFill>
                  <a:schemeClr val="tx2"/>
                </a:solidFill>
                <a:effectLst>
                  <a:outerShdw blurRad="38100" dist="38100" dir="2700000" algn="tl">
                    <a:srgbClr val="000000">
                      <a:alpha val="43137"/>
                    </a:srgbClr>
                  </a:outerShdw>
                </a:effectLst>
                <a:latin typeface="Montserrat"/>
                <a:ea typeface="Montserrat"/>
                <a:cs typeface="Montserrat"/>
                <a:sym typeface="Montserrat"/>
              </a:rPr>
              <a:t>fondos del Tesoro nacional</a:t>
            </a:r>
            <a:r>
              <a:rPr lang="es-ES" sz="3600" b="1" u="none" spc="340" dirty="0">
                <a:solidFill>
                  <a:schemeClr val="tx2"/>
                </a:solidFill>
                <a:latin typeface="Montserrat"/>
                <a:ea typeface="Montserrat"/>
                <a:cs typeface="Montserrat"/>
                <a:sym typeface="Montserrat"/>
              </a:rPr>
              <a:t>, formado del producto de;</a:t>
            </a:r>
          </a:p>
          <a:p>
            <a:pPr marL="571500" lvl="0" indent="-571500" algn="l">
              <a:spcBef>
                <a:spcPct val="0"/>
              </a:spcBef>
              <a:buFont typeface="Wingdings" panose="05000000000000000000" pitchFamily="2" charset="2"/>
              <a:buChar char="Ø"/>
            </a:pPr>
            <a:r>
              <a:rPr lang="es-ES" sz="3600" b="1" u="none" spc="340" dirty="0">
                <a:solidFill>
                  <a:schemeClr val="tx2"/>
                </a:solidFill>
                <a:latin typeface="Montserrat"/>
                <a:ea typeface="Montserrat"/>
                <a:cs typeface="Montserrat"/>
                <a:sym typeface="Montserrat"/>
              </a:rPr>
              <a:t>Derechos de importación y exportación</a:t>
            </a:r>
          </a:p>
          <a:p>
            <a:pPr marL="571500" lvl="0" indent="-571500" algn="l">
              <a:spcBef>
                <a:spcPct val="0"/>
              </a:spcBef>
              <a:buFont typeface="Wingdings" panose="05000000000000000000" pitchFamily="2" charset="2"/>
              <a:buChar char="Ø"/>
            </a:pPr>
            <a:r>
              <a:rPr lang="es-ES" sz="3600" b="1" u="none" spc="340" dirty="0">
                <a:solidFill>
                  <a:schemeClr val="tx2"/>
                </a:solidFill>
                <a:latin typeface="Montserrat"/>
                <a:ea typeface="Montserrat"/>
                <a:cs typeface="Montserrat"/>
                <a:sym typeface="Montserrat"/>
              </a:rPr>
              <a:t>De la venta o locación de tierras de propiedad nacional, </a:t>
            </a:r>
          </a:p>
          <a:p>
            <a:pPr marL="571500" lvl="0" indent="-571500" algn="l">
              <a:spcBef>
                <a:spcPct val="0"/>
              </a:spcBef>
              <a:buFont typeface="Wingdings" panose="05000000000000000000" pitchFamily="2" charset="2"/>
              <a:buChar char="Ø"/>
            </a:pPr>
            <a:r>
              <a:rPr lang="es-ES" sz="3600" b="1" u="none" spc="340" dirty="0">
                <a:solidFill>
                  <a:schemeClr val="tx2"/>
                </a:solidFill>
                <a:latin typeface="Montserrat"/>
                <a:ea typeface="Montserrat"/>
                <a:cs typeface="Montserrat"/>
                <a:sym typeface="Montserrat"/>
              </a:rPr>
              <a:t>De la renta de Correos</a:t>
            </a:r>
          </a:p>
          <a:p>
            <a:pPr marL="571500" lvl="0" indent="-571500" algn="l">
              <a:spcBef>
                <a:spcPct val="0"/>
              </a:spcBef>
              <a:buFont typeface="Wingdings" panose="05000000000000000000" pitchFamily="2" charset="2"/>
              <a:buChar char="Ø"/>
            </a:pPr>
            <a:r>
              <a:rPr lang="es-ES" sz="3600" b="1" u="none" spc="340" dirty="0">
                <a:solidFill>
                  <a:schemeClr val="tx2"/>
                </a:solidFill>
                <a:latin typeface="Montserrat"/>
                <a:ea typeface="Montserrat"/>
                <a:cs typeface="Montserrat"/>
                <a:sym typeface="Montserrat"/>
              </a:rPr>
              <a:t>De las demás contribuciones que equitativamente y proporcionalmente a la población imponga el Congreso General</a:t>
            </a:r>
          </a:p>
          <a:p>
            <a:pPr marL="571500" lvl="0" indent="-571500" algn="l">
              <a:spcBef>
                <a:spcPct val="0"/>
              </a:spcBef>
              <a:buFont typeface="Wingdings" panose="05000000000000000000" pitchFamily="2" charset="2"/>
              <a:buChar char="Ø"/>
            </a:pPr>
            <a:r>
              <a:rPr lang="es-ES" sz="3600" b="1" u="none" spc="340" dirty="0">
                <a:solidFill>
                  <a:schemeClr val="tx2"/>
                </a:solidFill>
                <a:latin typeface="Montserrat"/>
                <a:ea typeface="Montserrat"/>
                <a:cs typeface="Montserrat"/>
                <a:sym typeface="Montserrat"/>
              </a:rPr>
              <a:t>Y de los empréstitos y operaciones de crédito que decrete el mismo Congreso para urgencias de la Nación, o para empresas de utilidad nacional.”</a:t>
            </a:r>
          </a:p>
        </p:txBody>
      </p:sp>
    </p:spTree>
    <p:extLst>
      <p:ext uri="{BB962C8B-B14F-4D97-AF65-F5344CB8AC3E}">
        <p14:creationId xmlns:p14="http://schemas.microsoft.com/office/powerpoint/2010/main" val="548942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grpSp>
        <p:nvGrpSpPr>
          <p:cNvPr id="6" name="Group 3">
            <a:extLst>
              <a:ext uri="{FF2B5EF4-FFF2-40B4-BE49-F238E27FC236}">
                <a16:creationId xmlns:a16="http://schemas.microsoft.com/office/drawing/2014/main" id="{EBD668FE-AEB3-413B-BDF9-89D44B5F8CFD}"/>
              </a:ext>
            </a:extLst>
          </p:cNvPr>
          <p:cNvGrpSpPr/>
          <p:nvPr/>
        </p:nvGrpSpPr>
        <p:grpSpPr>
          <a:xfrm>
            <a:off x="609600" y="1729907"/>
            <a:ext cx="16459201" cy="8137992"/>
            <a:chOff x="0" y="38100"/>
            <a:chExt cx="6668955" cy="3384657"/>
          </a:xfrm>
        </p:grpSpPr>
        <p:sp>
          <p:nvSpPr>
            <p:cNvPr id="7" name="Freeform 4">
              <a:extLst>
                <a:ext uri="{FF2B5EF4-FFF2-40B4-BE49-F238E27FC236}">
                  <a16:creationId xmlns:a16="http://schemas.microsoft.com/office/drawing/2014/main" id="{A9A122D6-1668-0D8A-297D-2EF8B3A47148}"/>
                </a:ext>
              </a:extLst>
            </p:cNvPr>
            <p:cNvSpPr/>
            <p:nvPr/>
          </p:nvSpPr>
          <p:spPr>
            <a:xfrm>
              <a:off x="216124" y="1045842"/>
              <a:ext cx="6452831" cy="2376915"/>
            </a:xfrm>
            <a:custGeom>
              <a:avLst/>
              <a:gdLst/>
              <a:ahLst/>
              <a:cxnLst/>
              <a:rect l="l" t="t" r="r" b="b"/>
              <a:pathLst>
                <a:path w="3056604" h="3137528">
                  <a:moveTo>
                    <a:pt x="0" y="0"/>
                  </a:moveTo>
                  <a:lnTo>
                    <a:pt x="3056604" y="0"/>
                  </a:lnTo>
                  <a:lnTo>
                    <a:pt x="3056604" y="3137528"/>
                  </a:lnTo>
                  <a:lnTo>
                    <a:pt x="0" y="3137528"/>
                  </a:lnTo>
                  <a:close/>
                </a:path>
              </a:pathLst>
            </a:custGeom>
            <a:solidFill>
              <a:srgbClr val="FFFFFF"/>
            </a:solidFill>
          </p:spPr>
          <p:txBody>
            <a:bodyPr/>
            <a:lstStyle/>
            <a:p>
              <a:endParaRPr lang="es-ES"/>
            </a:p>
          </p:txBody>
        </p:sp>
        <p:sp>
          <p:nvSpPr>
            <p:cNvPr id="8" name="TextBox 5">
              <a:extLst>
                <a:ext uri="{FF2B5EF4-FFF2-40B4-BE49-F238E27FC236}">
                  <a16:creationId xmlns:a16="http://schemas.microsoft.com/office/drawing/2014/main" id="{8BFEB9F4-721D-7FE4-ADA1-D0AD612BEA4D}"/>
                </a:ext>
              </a:extLst>
            </p:cNvPr>
            <p:cNvSpPr txBox="1"/>
            <p:nvPr/>
          </p:nvSpPr>
          <p:spPr>
            <a:xfrm>
              <a:off x="0" y="38100"/>
              <a:ext cx="3056604" cy="3099428"/>
            </a:xfrm>
            <a:prstGeom prst="rect">
              <a:avLst/>
            </a:prstGeom>
          </p:spPr>
          <p:txBody>
            <a:bodyPr lIns="50800" tIns="50800" rIns="50800" bIns="50800" rtlCol="0" anchor="ctr"/>
            <a:lstStyle/>
            <a:p>
              <a:pPr algn="ctr">
                <a:lnSpc>
                  <a:spcPts val="2266"/>
                </a:lnSpc>
              </a:pPr>
              <a:endParaRPr/>
            </a:p>
          </p:txBody>
        </p:sp>
      </p:grpSp>
      <p:sp>
        <p:nvSpPr>
          <p:cNvPr id="9" name="Freeform 4">
            <a:extLst>
              <a:ext uri="{FF2B5EF4-FFF2-40B4-BE49-F238E27FC236}">
                <a16:creationId xmlns:a16="http://schemas.microsoft.com/office/drawing/2014/main" id="{9A0B0219-D3A2-0CE0-85E1-29A7F0854FD5}"/>
              </a:ext>
            </a:extLst>
          </p:cNvPr>
          <p:cNvSpPr/>
          <p:nvPr/>
        </p:nvSpPr>
        <p:spPr>
          <a:xfrm>
            <a:off x="2937386" y="650818"/>
            <a:ext cx="12413227" cy="2689689"/>
          </a:xfrm>
          <a:custGeom>
            <a:avLst/>
            <a:gdLst/>
            <a:ahLst/>
            <a:cxnLst/>
            <a:rect l="l" t="t" r="r" b="b"/>
            <a:pathLst>
              <a:path w="3056604" h="3137528">
                <a:moveTo>
                  <a:pt x="0" y="0"/>
                </a:moveTo>
                <a:lnTo>
                  <a:pt x="3056604" y="0"/>
                </a:lnTo>
                <a:lnTo>
                  <a:pt x="3056604" y="3137528"/>
                </a:lnTo>
                <a:lnTo>
                  <a:pt x="0" y="3137528"/>
                </a:lnTo>
                <a:close/>
              </a:path>
            </a:pathLst>
          </a:custGeom>
          <a:solidFill>
            <a:srgbClr val="FFFFFF"/>
          </a:solidFill>
        </p:spPr>
        <p:txBody>
          <a:bodyPr/>
          <a:lstStyle/>
          <a:p>
            <a:endParaRPr lang="es-ES"/>
          </a:p>
        </p:txBody>
      </p:sp>
      <p:sp>
        <p:nvSpPr>
          <p:cNvPr id="10" name="TextBox 6">
            <a:extLst>
              <a:ext uri="{FF2B5EF4-FFF2-40B4-BE49-F238E27FC236}">
                <a16:creationId xmlns:a16="http://schemas.microsoft.com/office/drawing/2014/main" id="{70B49807-E053-27B1-BEA0-A0B67034BA0F}"/>
              </a:ext>
            </a:extLst>
          </p:cNvPr>
          <p:cNvSpPr txBox="1"/>
          <p:nvPr/>
        </p:nvSpPr>
        <p:spPr>
          <a:xfrm>
            <a:off x="3962400" y="887230"/>
            <a:ext cx="11125200" cy="2003818"/>
          </a:xfrm>
          <a:prstGeom prst="rect">
            <a:avLst/>
          </a:prstGeom>
        </p:spPr>
        <p:txBody>
          <a:bodyPr wrap="square" lIns="0" tIns="0" rIns="0" bIns="0" rtlCol="0" anchor="t">
            <a:spAutoFit/>
          </a:bodyPr>
          <a:lstStyle/>
          <a:p>
            <a:pPr marL="0" lvl="0" indent="0" algn="l">
              <a:lnSpc>
                <a:spcPts val="8136"/>
              </a:lnSpc>
            </a:pPr>
            <a:r>
              <a:rPr lang="es-ES" sz="5400" b="1" spc="-252" dirty="0">
                <a:solidFill>
                  <a:schemeClr val="tx2"/>
                </a:solidFill>
                <a:latin typeface="Agrandir Medium"/>
                <a:ea typeface="Agrandir Medium"/>
                <a:cs typeface="Agrandir Medium"/>
                <a:sym typeface="Agrandir Medium"/>
              </a:rPr>
              <a:t>¿Cuál es la relación entre normas sociales y educación fiscal?</a:t>
            </a:r>
            <a:endParaRPr lang="en-US" sz="5400" b="1" spc="-252" dirty="0">
              <a:solidFill>
                <a:schemeClr val="tx2"/>
              </a:solidFill>
              <a:latin typeface="Agrandir Medium"/>
              <a:ea typeface="Agrandir Medium"/>
              <a:cs typeface="Agrandir Medium"/>
              <a:sym typeface="Agrandir Medium"/>
            </a:endParaRPr>
          </a:p>
        </p:txBody>
      </p:sp>
      <p:sp>
        <p:nvSpPr>
          <p:cNvPr id="11" name="Freeform 8">
            <a:extLst>
              <a:ext uri="{FF2B5EF4-FFF2-40B4-BE49-F238E27FC236}">
                <a16:creationId xmlns:a16="http://schemas.microsoft.com/office/drawing/2014/main" id="{19DB0121-9FC1-F801-20FD-7C3B3FB6771D}"/>
              </a:ext>
            </a:extLst>
          </p:cNvPr>
          <p:cNvSpPr/>
          <p:nvPr/>
        </p:nvSpPr>
        <p:spPr>
          <a:xfrm>
            <a:off x="120074" y="1441813"/>
            <a:ext cx="3065578" cy="2711086"/>
          </a:xfrm>
          <a:custGeom>
            <a:avLst/>
            <a:gdLst/>
            <a:ahLst/>
            <a:cxnLst/>
            <a:rect l="l" t="t" r="r" b="b"/>
            <a:pathLst>
              <a:path w="3065578" h="2711086">
                <a:moveTo>
                  <a:pt x="0" y="0"/>
                </a:moveTo>
                <a:lnTo>
                  <a:pt x="3065578" y="0"/>
                </a:lnTo>
                <a:lnTo>
                  <a:pt x="3065578" y="2711085"/>
                </a:lnTo>
                <a:lnTo>
                  <a:pt x="0" y="27110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12" name="Freeform 6">
            <a:extLst>
              <a:ext uri="{FF2B5EF4-FFF2-40B4-BE49-F238E27FC236}">
                <a16:creationId xmlns:a16="http://schemas.microsoft.com/office/drawing/2014/main" id="{273E7AC0-D366-52AC-21FA-D5647344D131}"/>
              </a:ext>
            </a:extLst>
          </p:cNvPr>
          <p:cNvSpPr/>
          <p:nvPr/>
        </p:nvSpPr>
        <p:spPr>
          <a:xfrm>
            <a:off x="15093074" y="1178809"/>
            <a:ext cx="3684452" cy="3237094"/>
          </a:xfrm>
          <a:custGeom>
            <a:avLst/>
            <a:gdLst/>
            <a:ahLst/>
            <a:cxnLst/>
            <a:rect l="l" t="t" r="r" b="b"/>
            <a:pathLst>
              <a:path w="2465343" h="2588269">
                <a:moveTo>
                  <a:pt x="0" y="0"/>
                </a:moveTo>
                <a:lnTo>
                  <a:pt x="2465343" y="0"/>
                </a:lnTo>
                <a:lnTo>
                  <a:pt x="2465343" y="2588269"/>
                </a:lnTo>
                <a:lnTo>
                  <a:pt x="0" y="2588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4" name="TextBox 6">
            <a:extLst>
              <a:ext uri="{FF2B5EF4-FFF2-40B4-BE49-F238E27FC236}">
                <a16:creationId xmlns:a16="http://schemas.microsoft.com/office/drawing/2014/main" id="{C3C6BCD4-7CAD-C7A2-3DEF-12F46711A5E7}"/>
              </a:ext>
            </a:extLst>
          </p:cNvPr>
          <p:cNvSpPr txBox="1"/>
          <p:nvPr/>
        </p:nvSpPr>
        <p:spPr>
          <a:xfrm>
            <a:off x="1409701" y="4305419"/>
            <a:ext cx="15392400" cy="5170646"/>
          </a:xfrm>
          <a:prstGeom prst="rect">
            <a:avLst/>
          </a:prstGeom>
        </p:spPr>
        <p:txBody>
          <a:bodyPr wrap="square" lIns="0" tIns="0" rIns="0" bIns="0" rtlCol="0" anchor="t">
            <a:spAutoFit/>
          </a:bodyPr>
          <a:lstStyle/>
          <a:p>
            <a:pPr marL="457200" lvl="0" indent="-457200" algn="l">
              <a:buFont typeface="Wingdings" panose="05000000000000000000" pitchFamily="2" charset="2"/>
              <a:buChar char="v"/>
            </a:pPr>
            <a:r>
              <a:rPr lang="es-ES" sz="2800" b="1" u="sng" spc="290" dirty="0">
                <a:solidFill>
                  <a:schemeClr val="tx2"/>
                </a:solidFill>
                <a:effectLst>
                  <a:outerShdw blurRad="38100" dist="38100" dir="2700000" algn="tl">
                    <a:srgbClr val="000000">
                      <a:alpha val="43137"/>
                    </a:srgbClr>
                  </a:outerShdw>
                </a:effectLst>
                <a:latin typeface="Agrandir Medium"/>
                <a:sym typeface="Agrandir Medium"/>
              </a:rPr>
              <a:t>Las normas tributarias </a:t>
            </a:r>
            <a:r>
              <a:rPr lang="es-ES" sz="2800" spc="290" dirty="0">
                <a:solidFill>
                  <a:schemeClr val="tx2"/>
                </a:solidFill>
                <a:latin typeface="Agrandir Medium"/>
                <a:sym typeface="Agrandir Medium"/>
              </a:rPr>
              <a:t>forman parte del conjunto de reglas que debe cumplir un individuo adulto en una cultura democrática.</a:t>
            </a:r>
          </a:p>
          <a:p>
            <a:pPr marL="457200" lvl="0" indent="-457200" algn="l">
              <a:buFont typeface="Wingdings" panose="05000000000000000000" pitchFamily="2" charset="2"/>
              <a:buChar char="v"/>
            </a:pPr>
            <a:r>
              <a:rPr lang="es-ES" sz="2800" b="1" u="sng" spc="290" dirty="0">
                <a:solidFill>
                  <a:schemeClr val="tx2"/>
                </a:solidFill>
                <a:effectLst>
                  <a:outerShdw blurRad="38100" dist="38100" dir="2700000" algn="tl">
                    <a:srgbClr val="000000">
                      <a:alpha val="43137"/>
                    </a:srgbClr>
                  </a:outerShdw>
                </a:effectLst>
                <a:latin typeface="Agrandir Medium"/>
                <a:sym typeface="Agrandir Medium"/>
              </a:rPr>
              <a:t>La conciencia fiscal </a:t>
            </a:r>
            <a:r>
              <a:rPr lang="es-ES" sz="2800" spc="290" dirty="0">
                <a:solidFill>
                  <a:schemeClr val="tx2"/>
                </a:solidFill>
                <a:latin typeface="Agrandir Medium"/>
                <a:sym typeface="Agrandir Medium"/>
              </a:rPr>
              <a:t>es un indicador del modo en que se ha desarrollado una moral ciudadana. Es esperable que todo sujeto, al ejercer la ciudadanía, repruebe y actúe contra la evasión y que tenga una postura crítica y participativa frente a los requerimientos del Estado</a:t>
            </a:r>
            <a:r>
              <a:rPr lang="es-ES" sz="2800" b="1" spc="290" dirty="0">
                <a:solidFill>
                  <a:schemeClr val="tx2"/>
                </a:solidFill>
                <a:latin typeface="Agrandir Medium"/>
                <a:sym typeface="Agrandir Medium"/>
              </a:rPr>
              <a:t>. </a:t>
            </a:r>
          </a:p>
          <a:p>
            <a:pPr marL="0" lvl="0" indent="0" algn="l"/>
            <a:endParaRPr lang="es-ES" sz="2800" b="1" spc="290" dirty="0">
              <a:solidFill>
                <a:schemeClr val="tx2"/>
              </a:solidFill>
              <a:latin typeface="Agrandir Medium"/>
              <a:sym typeface="Agrandir Medium"/>
            </a:endParaRPr>
          </a:p>
          <a:p>
            <a:pPr marL="0" lvl="0" indent="0" algn="l"/>
            <a:r>
              <a:rPr lang="es-ES" sz="2800" b="1" spc="290" dirty="0">
                <a:solidFill>
                  <a:schemeClr val="tx2"/>
                </a:solidFill>
                <a:latin typeface="Agrandir Medium"/>
                <a:sym typeface="Agrandir Medium"/>
              </a:rPr>
              <a:t>Es decir, tome conciencia de que los efectos del incumplimiento son negativos para el conjunto de la sociedad. Ahora bien, es importante reconocer también que aquel que tenga en su poder de decisión la utilización de recursos públicos y los utilice de manera inapropiada, también está provocando este mismo perjuicio colectivo.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07115-FD3B-9086-FBBA-ECF9AD500B1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045FFEA-6617-441A-3CF8-0D2CDC16E9D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grpSp>
        <p:nvGrpSpPr>
          <p:cNvPr id="6" name="Group 3">
            <a:extLst>
              <a:ext uri="{FF2B5EF4-FFF2-40B4-BE49-F238E27FC236}">
                <a16:creationId xmlns:a16="http://schemas.microsoft.com/office/drawing/2014/main" id="{A2FE311C-ED2C-90E9-9818-CFBB16B29376}"/>
              </a:ext>
            </a:extLst>
          </p:cNvPr>
          <p:cNvGrpSpPr/>
          <p:nvPr/>
        </p:nvGrpSpPr>
        <p:grpSpPr>
          <a:xfrm>
            <a:off x="609600" y="1729907"/>
            <a:ext cx="16459201" cy="8137992"/>
            <a:chOff x="0" y="38100"/>
            <a:chExt cx="6668955" cy="3384657"/>
          </a:xfrm>
        </p:grpSpPr>
        <p:sp>
          <p:nvSpPr>
            <p:cNvPr id="7" name="Freeform 4">
              <a:extLst>
                <a:ext uri="{FF2B5EF4-FFF2-40B4-BE49-F238E27FC236}">
                  <a16:creationId xmlns:a16="http://schemas.microsoft.com/office/drawing/2014/main" id="{BF6229A5-6620-2DE3-0F59-A23C43A431C9}"/>
                </a:ext>
              </a:extLst>
            </p:cNvPr>
            <p:cNvSpPr/>
            <p:nvPr/>
          </p:nvSpPr>
          <p:spPr>
            <a:xfrm>
              <a:off x="216124" y="1045842"/>
              <a:ext cx="6452831" cy="2376915"/>
            </a:xfrm>
            <a:custGeom>
              <a:avLst/>
              <a:gdLst/>
              <a:ahLst/>
              <a:cxnLst/>
              <a:rect l="l" t="t" r="r" b="b"/>
              <a:pathLst>
                <a:path w="3056604" h="3137528">
                  <a:moveTo>
                    <a:pt x="0" y="0"/>
                  </a:moveTo>
                  <a:lnTo>
                    <a:pt x="3056604" y="0"/>
                  </a:lnTo>
                  <a:lnTo>
                    <a:pt x="3056604" y="3137528"/>
                  </a:lnTo>
                  <a:lnTo>
                    <a:pt x="0" y="3137528"/>
                  </a:lnTo>
                  <a:close/>
                </a:path>
              </a:pathLst>
            </a:custGeom>
            <a:solidFill>
              <a:srgbClr val="FFFFFF"/>
            </a:solidFill>
          </p:spPr>
          <p:txBody>
            <a:bodyPr/>
            <a:lstStyle/>
            <a:p>
              <a:endParaRPr lang="es-ES"/>
            </a:p>
          </p:txBody>
        </p:sp>
        <p:sp>
          <p:nvSpPr>
            <p:cNvPr id="8" name="TextBox 5">
              <a:extLst>
                <a:ext uri="{FF2B5EF4-FFF2-40B4-BE49-F238E27FC236}">
                  <a16:creationId xmlns:a16="http://schemas.microsoft.com/office/drawing/2014/main" id="{1A2A7488-8733-8290-7261-A46EE9012EFA}"/>
                </a:ext>
              </a:extLst>
            </p:cNvPr>
            <p:cNvSpPr txBox="1"/>
            <p:nvPr/>
          </p:nvSpPr>
          <p:spPr>
            <a:xfrm>
              <a:off x="0" y="38100"/>
              <a:ext cx="3056604" cy="3099428"/>
            </a:xfrm>
            <a:prstGeom prst="rect">
              <a:avLst/>
            </a:prstGeom>
          </p:spPr>
          <p:txBody>
            <a:bodyPr lIns="50800" tIns="50800" rIns="50800" bIns="50800" rtlCol="0" anchor="ctr"/>
            <a:lstStyle/>
            <a:p>
              <a:pPr algn="ctr">
                <a:lnSpc>
                  <a:spcPts val="2266"/>
                </a:lnSpc>
              </a:pPr>
              <a:endParaRPr/>
            </a:p>
          </p:txBody>
        </p:sp>
      </p:grpSp>
      <p:sp>
        <p:nvSpPr>
          <p:cNvPr id="9" name="Freeform 4">
            <a:extLst>
              <a:ext uri="{FF2B5EF4-FFF2-40B4-BE49-F238E27FC236}">
                <a16:creationId xmlns:a16="http://schemas.microsoft.com/office/drawing/2014/main" id="{CFDCDF3C-09B3-1F41-D9A2-AED53BADAF31}"/>
              </a:ext>
            </a:extLst>
          </p:cNvPr>
          <p:cNvSpPr/>
          <p:nvPr/>
        </p:nvSpPr>
        <p:spPr>
          <a:xfrm>
            <a:off x="2937388" y="650818"/>
            <a:ext cx="12413225" cy="3082980"/>
          </a:xfrm>
          <a:custGeom>
            <a:avLst/>
            <a:gdLst/>
            <a:ahLst/>
            <a:cxnLst/>
            <a:rect l="l" t="t" r="r" b="b"/>
            <a:pathLst>
              <a:path w="3056604" h="3137528">
                <a:moveTo>
                  <a:pt x="0" y="0"/>
                </a:moveTo>
                <a:lnTo>
                  <a:pt x="3056604" y="0"/>
                </a:lnTo>
                <a:lnTo>
                  <a:pt x="3056604" y="3137528"/>
                </a:lnTo>
                <a:lnTo>
                  <a:pt x="0" y="3137528"/>
                </a:lnTo>
                <a:close/>
              </a:path>
            </a:pathLst>
          </a:custGeom>
          <a:solidFill>
            <a:srgbClr val="FFFFFF"/>
          </a:solidFill>
        </p:spPr>
        <p:txBody>
          <a:bodyPr/>
          <a:lstStyle/>
          <a:p>
            <a:endParaRPr lang="es-ES"/>
          </a:p>
        </p:txBody>
      </p:sp>
      <p:sp>
        <p:nvSpPr>
          <p:cNvPr id="10" name="TextBox 6">
            <a:extLst>
              <a:ext uri="{FF2B5EF4-FFF2-40B4-BE49-F238E27FC236}">
                <a16:creationId xmlns:a16="http://schemas.microsoft.com/office/drawing/2014/main" id="{1C8943F0-13E9-C2AC-904C-E372E4CC8A48}"/>
              </a:ext>
            </a:extLst>
          </p:cNvPr>
          <p:cNvSpPr txBox="1"/>
          <p:nvPr/>
        </p:nvSpPr>
        <p:spPr>
          <a:xfrm>
            <a:off x="3185651" y="887230"/>
            <a:ext cx="12164961" cy="2769989"/>
          </a:xfrm>
          <a:prstGeom prst="rect">
            <a:avLst/>
          </a:prstGeom>
        </p:spPr>
        <p:txBody>
          <a:bodyPr wrap="square" lIns="0" tIns="0" rIns="0" bIns="0" rtlCol="0" anchor="t">
            <a:spAutoFit/>
          </a:bodyPr>
          <a:lstStyle/>
          <a:p>
            <a:pPr marL="0" lvl="0" indent="0" algn="l"/>
            <a:r>
              <a:rPr lang="es-ES" sz="3600" b="1" u="sng" spc="300" dirty="0">
                <a:solidFill>
                  <a:schemeClr val="tx2"/>
                </a:solidFill>
                <a:effectLst>
                  <a:outerShdw blurRad="38100" dist="38100" dir="2700000" algn="tl">
                    <a:srgbClr val="000000">
                      <a:alpha val="43137"/>
                    </a:srgbClr>
                  </a:outerShdw>
                </a:effectLst>
                <a:latin typeface="Agrandir Medium"/>
                <a:sym typeface="Agrandir Medium"/>
              </a:rPr>
              <a:t>El presupuesto nacional </a:t>
            </a:r>
            <a:r>
              <a:rPr lang="es-ES" sz="3600" b="1" spc="300" dirty="0">
                <a:solidFill>
                  <a:schemeClr val="tx2"/>
                </a:solidFill>
                <a:latin typeface="Agrandir Medium"/>
                <a:sym typeface="Agrandir Medium"/>
              </a:rPr>
              <a:t>es un instrumento por medio del cual el Estado prevé los ingresos que le permitirán financiar los gastos públicos para atender las necesidades colectivas.</a:t>
            </a:r>
            <a:endParaRPr lang="en-US" sz="3600" b="1" spc="300" dirty="0">
              <a:solidFill>
                <a:schemeClr val="tx2"/>
              </a:solidFill>
              <a:latin typeface="Agrandir Medium"/>
              <a:sym typeface="Agrandir Medium"/>
            </a:endParaRPr>
          </a:p>
        </p:txBody>
      </p:sp>
      <p:sp>
        <p:nvSpPr>
          <p:cNvPr id="11" name="Freeform 8">
            <a:extLst>
              <a:ext uri="{FF2B5EF4-FFF2-40B4-BE49-F238E27FC236}">
                <a16:creationId xmlns:a16="http://schemas.microsoft.com/office/drawing/2014/main" id="{D41AFE2F-A717-8370-4C56-246BB581E998}"/>
              </a:ext>
            </a:extLst>
          </p:cNvPr>
          <p:cNvSpPr/>
          <p:nvPr/>
        </p:nvSpPr>
        <p:spPr>
          <a:xfrm>
            <a:off x="120074" y="1441813"/>
            <a:ext cx="3065578" cy="2711086"/>
          </a:xfrm>
          <a:custGeom>
            <a:avLst/>
            <a:gdLst/>
            <a:ahLst/>
            <a:cxnLst/>
            <a:rect l="l" t="t" r="r" b="b"/>
            <a:pathLst>
              <a:path w="3065578" h="2711086">
                <a:moveTo>
                  <a:pt x="0" y="0"/>
                </a:moveTo>
                <a:lnTo>
                  <a:pt x="3065578" y="0"/>
                </a:lnTo>
                <a:lnTo>
                  <a:pt x="3065578" y="2711085"/>
                </a:lnTo>
                <a:lnTo>
                  <a:pt x="0" y="27110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12" name="Freeform 6">
            <a:extLst>
              <a:ext uri="{FF2B5EF4-FFF2-40B4-BE49-F238E27FC236}">
                <a16:creationId xmlns:a16="http://schemas.microsoft.com/office/drawing/2014/main" id="{B00B5777-ECD0-9639-59F9-4A7CA14945AA}"/>
              </a:ext>
            </a:extLst>
          </p:cNvPr>
          <p:cNvSpPr/>
          <p:nvPr/>
        </p:nvSpPr>
        <p:spPr>
          <a:xfrm>
            <a:off x="15093074" y="1178809"/>
            <a:ext cx="3684452" cy="3237094"/>
          </a:xfrm>
          <a:custGeom>
            <a:avLst/>
            <a:gdLst/>
            <a:ahLst/>
            <a:cxnLst/>
            <a:rect l="l" t="t" r="r" b="b"/>
            <a:pathLst>
              <a:path w="2465343" h="2588269">
                <a:moveTo>
                  <a:pt x="0" y="0"/>
                </a:moveTo>
                <a:lnTo>
                  <a:pt x="2465343" y="0"/>
                </a:lnTo>
                <a:lnTo>
                  <a:pt x="2465343" y="2588269"/>
                </a:lnTo>
                <a:lnTo>
                  <a:pt x="0" y="2588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4" name="TextBox 6">
            <a:extLst>
              <a:ext uri="{FF2B5EF4-FFF2-40B4-BE49-F238E27FC236}">
                <a16:creationId xmlns:a16="http://schemas.microsoft.com/office/drawing/2014/main" id="{22DDD0DA-5AD7-ED09-2E28-931787D91044}"/>
              </a:ext>
            </a:extLst>
          </p:cNvPr>
          <p:cNvSpPr txBox="1"/>
          <p:nvPr/>
        </p:nvSpPr>
        <p:spPr>
          <a:xfrm>
            <a:off x="1409701" y="4305419"/>
            <a:ext cx="15392400" cy="3877985"/>
          </a:xfrm>
          <a:prstGeom prst="rect">
            <a:avLst/>
          </a:prstGeom>
        </p:spPr>
        <p:txBody>
          <a:bodyPr wrap="square" lIns="0" tIns="0" rIns="0" bIns="0" rtlCol="0" anchor="t">
            <a:spAutoFit/>
          </a:bodyPr>
          <a:lstStyle/>
          <a:p>
            <a:pPr marL="457200" lvl="0" indent="-457200" algn="l">
              <a:buFont typeface="Wingdings" panose="05000000000000000000" pitchFamily="2" charset="2"/>
              <a:buChar char="v"/>
            </a:pPr>
            <a:r>
              <a:rPr lang="es-ES" sz="2800" b="1" spc="290" dirty="0">
                <a:solidFill>
                  <a:schemeClr val="tx2"/>
                </a:solidFill>
                <a:latin typeface="Agrandir Medium"/>
                <a:ea typeface="Agrandir Medium"/>
                <a:cs typeface="Agrandir Medium"/>
                <a:sym typeface="Agrandir Medium"/>
              </a:rPr>
              <a:t>Es un proceso planificado que el Estado efectúa para cumplir con sus obligaciones y lo plasma a través de la Ley de Presupuesto. </a:t>
            </a:r>
          </a:p>
          <a:p>
            <a:pPr marL="457200" lvl="0" indent="-457200" algn="l">
              <a:buFont typeface="Wingdings" panose="05000000000000000000" pitchFamily="2" charset="2"/>
              <a:buChar char="v"/>
            </a:pPr>
            <a:endParaRPr lang="es-ES" sz="2800" b="1" spc="290" dirty="0">
              <a:solidFill>
                <a:schemeClr val="tx2"/>
              </a:solidFill>
              <a:latin typeface="Agrandir Medium"/>
              <a:ea typeface="Agrandir Medium"/>
              <a:cs typeface="Agrandir Medium"/>
              <a:sym typeface="Agrandir Medium"/>
            </a:endParaRPr>
          </a:p>
          <a:p>
            <a:pPr marL="457200" lvl="0" indent="-457200" algn="l">
              <a:buFont typeface="Wingdings" panose="05000000000000000000" pitchFamily="2" charset="2"/>
              <a:buChar char="v"/>
            </a:pPr>
            <a:r>
              <a:rPr lang="es-ES" sz="2800" b="1" spc="290" dirty="0">
                <a:solidFill>
                  <a:schemeClr val="tx2"/>
                </a:solidFill>
                <a:latin typeface="Agrandir Medium"/>
                <a:ea typeface="Agrandir Medium"/>
                <a:cs typeface="Agrandir Medium"/>
                <a:sym typeface="Agrandir Medium"/>
              </a:rPr>
              <a:t>Se estiman los gastos públicos que se efectuarán durante el período de un año, así como las fuentes de financiamiento. </a:t>
            </a:r>
          </a:p>
          <a:p>
            <a:pPr marL="457200" lvl="0" indent="-457200" algn="l">
              <a:buFont typeface="Wingdings" panose="05000000000000000000" pitchFamily="2" charset="2"/>
              <a:buChar char="v"/>
            </a:pPr>
            <a:endParaRPr lang="es-ES" sz="2800" b="1" spc="290" dirty="0">
              <a:solidFill>
                <a:schemeClr val="tx2"/>
              </a:solidFill>
              <a:latin typeface="Agrandir Medium"/>
              <a:ea typeface="Agrandir Medium"/>
              <a:cs typeface="Agrandir Medium"/>
              <a:sym typeface="Agrandir Medium"/>
            </a:endParaRPr>
          </a:p>
          <a:p>
            <a:pPr marL="457200" lvl="0" indent="-457200" algn="l">
              <a:buFont typeface="Wingdings" panose="05000000000000000000" pitchFamily="2" charset="2"/>
              <a:buChar char="v"/>
            </a:pPr>
            <a:r>
              <a:rPr lang="es-ES" sz="2800" b="1" spc="290" dirty="0">
                <a:solidFill>
                  <a:schemeClr val="tx2"/>
                </a:solidFill>
                <a:latin typeface="Agrandir Medium"/>
                <a:ea typeface="Agrandir Medium"/>
                <a:cs typeface="Agrandir Medium"/>
                <a:sym typeface="Agrandir Medium"/>
              </a:rPr>
              <a:t>La Ley de Presupuesto tiene una validez anual y muestra las proyecciones económicas y financieras de las transacciones programadas para ese período</a:t>
            </a:r>
          </a:p>
        </p:txBody>
      </p:sp>
    </p:spTree>
    <p:extLst>
      <p:ext uri="{BB962C8B-B14F-4D97-AF65-F5344CB8AC3E}">
        <p14:creationId xmlns:p14="http://schemas.microsoft.com/office/powerpoint/2010/main" val="370074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566" y="-6109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s-ES"/>
          </a:p>
        </p:txBody>
      </p:sp>
      <p:sp>
        <p:nvSpPr>
          <p:cNvPr id="25" name="Freeform 25"/>
          <p:cNvSpPr/>
          <p:nvPr/>
        </p:nvSpPr>
        <p:spPr>
          <a:xfrm>
            <a:off x="2133600" y="-1500787"/>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26" name="Freeform 26"/>
          <p:cNvSpPr/>
          <p:nvPr/>
        </p:nvSpPr>
        <p:spPr>
          <a:xfrm>
            <a:off x="-930236" y="8915976"/>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dirty="0"/>
          </a:p>
        </p:txBody>
      </p:sp>
      <p:sp>
        <p:nvSpPr>
          <p:cNvPr id="27" name="Freeform 27"/>
          <p:cNvSpPr/>
          <p:nvPr/>
        </p:nvSpPr>
        <p:spPr>
          <a:xfrm>
            <a:off x="16437391" y="7886700"/>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28" name="Freeform 28"/>
          <p:cNvSpPr/>
          <p:nvPr/>
        </p:nvSpPr>
        <p:spPr>
          <a:xfrm>
            <a:off x="-1129347" y="-331645"/>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sp>
        <p:nvSpPr>
          <p:cNvPr id="29" name="Freeform 29"/>
          <p:cNvSpPr/>
          <p:nvPr/>
        </p:nvSpPr>
        <p:spPr>
          <a:xfrm>
            <a:off x="15919091" y="-350080"/>
            <a:ext cx="3072573"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ES"/>
          </a:p>
        </p:txBody>
      </p:sp>
      <p:sp>
        <p:nvSpPr>
          <p:cNvPr id="30" name="TextBox 6">
            <a:extLst>
              <a:ext uri="{FF2B5EF4-FFF2-40B4-BE49-F238E27FC236}">
                <a16:creationId xmlns:a16="http://schemas.microsoft.com/office/drawing/2014/main" id="{119E750C-38A9-E53F-C519-A0ECC2BD4A51}"/>
              </a:ext>
            </a:extLst>
          </p:cNvPr>
          <p:cNvSpPr txBox="1"/>
          <p:nvPr/>
        </p:nvSpPr>
        <p:spPr>
          <a:xfrm>
            <a:off x="1507366" y="1622974"/>
            <a:ext cx="15392400" cy="7755969"/>
          </a:xfrm>
          <a:prstGeom prst="rect">
            <a:avLst/>
          </a:prstGeom>
        </p:spPr>
        <p:txBody>
          <a:bodyPr wrap="square" lIns="0" tIns="0" rIns="0" bIns="0" rtlCol="0" anchor="t">
            <a:spAutoFit/>
          </a:bodyPr>
          <a:lstStyle/>
          <a:p>
            <a:pPr marL="457200" lvl="0" indent="-457200" algn="l">
              <a:buFont typeface="Wingdings" panose="05000000000000000000" pitchFamily="2" charset="2"/>
              <a:buChar char="v"/>
            </a:pPr>
            <a:r>
              <a:rPr lang="es-ES" sz="2400" b="1" spc="290" dirty="0">
                <a:solidFill>
                  <a:schemeClr val="tx2"/>
                </a:solidFill>
                <a:latin typeface="Agrandir Medium"/>
                <a:ea typeface="Agrandir Medium"/>
                <a:cs typeface="Agrandir Medium"/>
                <a:sym typeface="Agrandir Medium"/>
              </a:rPr>
              <a:t>1) </a:t>
            </a:r>
            <a:r>
              <a:rPr lang="es-ES" sz="2400" b="1" u="sng" spc="290" dirty="0">
                <a:solidFill>
                  <a:schemeClr val="tx2"/>
                </a:solidFill>
                <a:latin typeface="Agrandir Medium"/>
                <a:ea typeface="Agrandir Medium"/>
                <a:cs typeface="Agrandir Medium"/>
                <a:sym typeface="Agrandir Medium"/>
              </a:rPr>
              <a:t>Formulación o programación de la Ley de Presupuesto:</a:t>
            </a:r>
            <a:r>
              <a:rPr lang="es-ES" sz="2400" b="1" spc="290" dirty="0">
                <a:solidFill>
                  <a:schemeClr val="tx2"/>
                </a:solidFill>
                <a:latin typeface="Agrandir Medium"/>
                <a:ea typeface="Agrandir Medium"/>
                <a:cs typeface="Agrandir Medium"/>
                <a:sym typeface="Agrandir Medium"/>
              </a:rPr>
              <a:t>  </a:t>
            </a:r>
            <a:r>
              <a:rPr lang="es-ES" sz="2400" spc="290" dirty="0">
                <a:solidFill>
                  <a:schemeClr val="tx2"/>
                </a:solidFill>
                <a:latin typeface="Agrandir Medium"/>
                <a:ea typeface="Agrandir Medium"/>
                <a:cs typeface="Agrandir Medium"/>
                <a:sym typeface="Agrandir Medium"/>
              </a:rPr>
              <a:t>Cada institución pública -Poder Ejecutivo, Poder Legislativo, Poder Judicial y Organismos Descentralizados anteproyecto. Estos son recibidos por la Secretaría de Hacienda del Ministerio de Economía.</a:t>
            </a:r>
          </a:p>
          <a:p>
            <a:pPr lvl="0" algn="l"/>
            <a:endParaRPr lang="es-ES" sz="2400" b="1" spc="290" dirty="0">
              <a:solidFill>
                <a:schemeClr val="tx2"/>
              </a:solidFill>
              <a:latin typeface="Agrandir Medium"/>
              <a:ea typeface="Agrandir Medium"/>
              <a:cs typeface="Agrandir Medium"/>
              <a:sym typeface="Agrandir Medium"/>
            </a:endParaRPr>
          </a:p>
          <a:p>
            <a:pPr marL="457200" lvl="0" indent="-457200" algn="l">
              <a:buFont typeface="Wingdings" panose="05000000000000000000" pitchFamily="2" charset="2"/>
              <a:buChar char="v"/>
            </a:pPr>
            <a:r>
              <a:rPr lang="es-ES" sz="2400" b="1" spc="290" dirty="0">
                <a:solidFill>
                  <a:schemeClr val="tx2"/>
                </a:solidFill>
                <a:latin typeface="Agrandir Medium"/>
                <a:ea typeface="Agrandir Medium"/>
                <a:cs typeface="Agrandir Medium"/>
                <a:sym typeface="Agrandir Medium"/>
              </a:rPr>
              <a:t>2) </a:t>
            </a:r>
            <a:r>
              <a:rPr lang="es-ES" sz="2400" b="1" u="sng" spc="290" dirty="0">
                <a:solidFill>
                  <a:schemeClr val="tx2"/>
                </a:solidFill>
                <a:latin typeface="Agrandir Medium"/>
                <a:ea typeface="Agrandir Medium"/>
                <a:cs typeface="Agrandir Medium"/>
                <a:sym typeface="Agrandir Medium"/>
              </a:rPr>
              <a:t>Aprobación o autorización de la Ley de Presupuesto </a:t>
            </a:r>
            <a:r>
              <a:rPr lang="es-ES" sz="2400" b="1" spc="290" dirty="0">
                <a:solidFill>
                  <a:schemeClr val="tx2"/>
                </a:solidFill>
                <a:latin typeface="Agrandir Medium"/>
                <a:ea typeface="Agrandir Medium"/>
                <a:cs typeface="Agrandir Medium"/>
                <a:sym typeface="Agrandir Medium"/>
              </a:rPr>
              <a:t>:</a:t>
            </a:r>
            <a:r>
              <a:rPr lang="es-ES" sz="2400" spc="290" dirty="0">
                <a:solidFill>
                  <a:schemeClr val="tx2"/>
                </a:solidFill>
                <a:latin typeface="Agrandir Medium"/>
                <a:ea typeface="Agrandir Medium"/>
                <a:cs typeface="Agrandir Medium"/>
                <a:sym typeface="Agrandir Medium"/>
              </a:rPr>
              <a:t>La aprobación del Proyecto de Ley se efectúa en la Cámara de Diputados y de Senadores, Si no hubiera modificaciones, se envía al Poder Ejecutivo, quien puede ejercer la facultad de veto. El plazo para la aprobación de la Ley de Presupuesto vence el 31 de Diciembre.  </a:t>
            </a:r>
          </a:p>
          <a:p>
            <a:pPr lvl="0" algn="l"/>
            <a:endParaRPr lang="es-ES" sz="2400" b="1" spc="290" dirty="0">
              <a:solidFill>
                <a:schemeClr val="tx2"/>
              </a:solidFill>
              <a:latin typeface="Agrandir Medium"/>
              <a:ea typeface="Agrandir Medium"/>
              <a:cs typeface="Agrandir Medium"/>
              <a:sym typeface="Agrandir Medium"/>
            </a:endParaRPr>
          </a:p>
          <a:p>
            <a:pPr marL="457200" lvl="0" indent="-457200" algn="l">
              <a:buFont typeface="Wingdings" panose="05000000000000000000" pitchFamily="2" charset="2"/>
              <a:buChar char="v"/>
            </a:pPr>
            <a:r>
              <a:rPr lang="es-ES" sz="2400" b="1" spc="290" dirty="0">
                <a:solidFill>
                  <a:schemeClr val="tx2"/>
                </a:solidFill>
                <a:latin typeface="Agrandir Medium"/>
                <a:ea typeface="Agrandir Medium"/>
                <a:cs typeface="Agrandir Medium"/>
                <a:sym typeface="Agrandir Medium"/>
              </a:rPr>
              <a:t>3) </a:t>
            </a:r>
            <a:r>
              <a:rPr lang="es-ES" sz="2400" b="1" u="sng" spc="290" dirty="0">
                <a:solidFill>
                  <a:schemeClr val="tx2"/>
                </a:solidFill>
                <a:latin typeface="Agrandir Medium"/>
                <a:ea typeface="Agrandir Medium"/>
                <a:cs typeface="Agrandir Medium"/>
                <a:sym typeface="Agrandir Medium"/>
              </a:rPr>
              <a:t>Ejecución de la Ley de Presupuesto</a:t>
            </a:r>
            <a:r>
              <a:rPr lang="es-ES" sz="2400" b="1" spc="290" dirty="0">
                <a:solidFill>
                  <a:schemeClr val="tx2"/>
                </a:solidFill>
                <a:latin typeface="Agrandir Medium"/>
                <a:ea typeface="Agrandir Medium"/>
                <a:cs typeface="Agrandir Medium"/>
                <a:sym typeface="Agrandir Medium"/>
              </a:rPr>
              <a:t>:</a:t>
            </a:r>
            <a:r>
              <a:rPr lang="es-ES" sz="2400" spc="290" dirty="0">
                <a:solidFill>
                  <a:schemeClr val="tx2"/>
                </a:solidFill>
                <a:latin typeface="Agrandir Medium"/>
                <a:ea typeface="Agrandir Medium"/>
                <a:cs typeface="Agrandir Medium"/>
                <a:sym typeface="Agrandir Medium"/>
              </a:rPr>
              <a:t> la Jefatura de Gabinete efectúa la distribución en el tiempo de los gastos por programas y por partidas presupuestarias así como los recursos por rubros del presupuesto aprobado por ley. Trimestralmente se difunden por internet los gastos comprometidos, devengados y pagados así como los recursos percibidos.</a:t>
            </a:r>
          </a:p>
          <a:p>
            <a:pPr lvl="0" algn="l"/>
            <a:endParaRPr lang="es-ES" sz="2400" b="1" spc="290" dirty="0">
              <a:solidFill>
                <a:schemeClr val="tx2"/>
              </a:solidFill>
              <a:latin typeface="Agrandir Medium"/>
              <a:ea typeface="Agrandir Medium"/>
              <a:cs typeface="Agrandir Medium"/>
              <a:sym typeface="Agrandir Medium"/>
            </a:endParaRPr>
          </a:p>
          <a:p>
            <a:pPr marL="457200" lvl="0" indent="-457200" algn="l">
              <a:buFont typeface="Wingdings" panose="05000000000000000000" pitchFamily="2" charset="2"/>
              <a:buChar char="v"/>
            </a:pPr>
            <a:r>
              <a:rPr lang="es-ES" sz="2400" b="1" spc="290" dirty="0">
                <a:solidFill>
                  <a:schemeClr val="tx2"/>
                </a:solidFill>
                <a:latin typeface="Agrandir Medium"/>
                <a:ea typeface="Agrandir Medium"/>
                <a:cs typeface="Agrandir Medium"/>
                <a:sym typeface="Agrandir Medium"/>
              </a:rPr>
              <a:t>4) </a:t>
            </a:r>
            <a:r>
              <a:rPr lang="es-ES" sz="2400" b="1" u="sng" spc="290" dirty="0">
                <a:solidFill>
                  <a:schemeClr val="tx2"/>
                </a:solidFill>
                <a:latin typeface="Agrandir Medium"/>
                <a:ea typeface="Agrandir Medium"/>
                <a:cs typeface="Agrandir Medium"/>
                <a:sym typeface="Agrandir Medium"/>
              </a:rPr>
              <a:t>Evaluación del presupuesto</a:t>
            </a:r>
            <a:r>
              <a:rPr lang="es-ES" sz="2400" b="1" spc="290" dirty="0">
                <a:solidFill>
                  <a:schemeClr val="tx2"/>
                </a:solidFill>
                <a:latin typeface="Agrandir Medium"/>
                <a:ea typeface="Agrandir Medium"/>
                <a:cs typeface="Agrandir Medium"/>
                <a:sym typeface="Agrandir Medium"/>
              </a:rPr>
              <a:t> </a:t>
            </a:r>
            <a:r>
              <a:rPr lang="es-ES" sz="2400" spc="290" dirty="0">
                <a:solidFill>
                  <a:schemeClr val="tx2"/>
                </a:solidFill>
                <a:latin typeface="Agrandir Medium"/>
                <a:ea typeface="Agrandir Medium"/>
                <a:cs typeface="Agrandir Medium"/>
                <a:sym typeface="Agrandir Medium"/>
              </a:rPr>
              <a:t>El Parlamento, la Sindicatura General de la Nación (SIGEN) y las Unidades de Auditoría Interna, efectúan el control y verifican que las distintas instituciones públicas realicen sus gastos de acuerdo a lo que fue planificado en la Ley de Presupuesto.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TotalTime>
  <Words>1617</Words>
  <Application>Microsoft Office PowerPoint</Application>
  <PresentationFormat>Personalizado</PresentationFormat>
  <Paragraphs>98</Paragraphs>
  <Slides>21</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21</vt:i4>
      </vt:variant>
    </vt:vector>
  </HeadingPairs>
  <TitlesOfParts>
    <vt:vector size="28" baseType="lpstr">
      <vt:lpstr>Agrandir Medium</vt:lpstr>
      <vt:lpstr>Montserrat</vt:lpstr>
      <vt:lpstr>Wingdings</vt:lpstr>
      <vt:lpstr>Calibri</vt:lpstr>
      <vt:lpstr>Agrandir Bold</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Inversión y Gestión Financiera Moderno Verde</dc:title>
  <dc:creator>Admin</dc:creator>
  <cp:lastModifiedBy>gino ignacio fabbro</cp:lastModifiedBy>
  <cp:revision>5</cp:revision>
  <dcterms:created xsi:type="dcterms:W3CDTF">2006-08-16T00:00:00Z</dcterms:created>
  <dcterms:modified xsi:type="dcterms:W3CDTF">2026-03-12T20:40:12Z</dcterms:modified>
  <dc:identifier>DAGj6QMGtMs</dc:identifier>
</cp:coreProperties>
</file>