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69" r:id="rId16"/>
    <p:sldId id="270" r:id="rId17"/>
    <p:sldId id="271" r:id="rId18"/>
  </p:sldIdLst>
  <p:sldSz cx="10693400" cy="7562850"/>
  <p:notesSz cx="10693400" cy="756285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87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‹Nº›</a:t>
            </a:fld>
            <a:endParaRPr spc="1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2F334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00" b="0" i="0">
                <a:solidFill>
                  <a:srgbClr val="2F334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‹Nº›</a:t>
            </a:fld>
            <a:endParaRPr spc="1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32207" y="6295726"/>
            <a:ext cx="552450" cy="431165"/>
          </a:xfrm>
          <a:custGeom>
            <a:avLst/>
            <a:gdLst/>
            <a:ahLst/>
            <a:cxnLst/>
            <a:rect l="l" t="t" r="r" b="b"/>
            <a:pathLst>
              <a:path w="552450" h="431165">
                <a:moveTo>
                  <a:pt x="551972" y="0"/>
                </a:moveTo>
                <a:lnTo>
                  <a:pt x="71805" y="0"/>
                </a:lnTo>
                <a:lnTo>
                  <a:pt x="0" y="71806"/>
                </a:lnTo>
                <a:lnTo>
                  <a:pt x="0" y="430839"/>
                </a:lnTo>
                <a:lnTo>
                  <a:pt x="551972" y="430839"/>
                </a:lnTo>
                <a:lnTo>
                  <a:pt x="551972" y="0"/>
                </a:lnTo>
                <a:close/>
              </a:path>
            </a:pathLst>
          </a:custGeom>
          <a:solidFill>
            <a:srgbClr val="2F3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07532" y="2063933"/>
            <a:ext cx="2469800" cy="466263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3914996" y="833943"/>
            <a:ext cx="2470150" cy="4662805"/>
          </a:xfrm>
          <a:custGeom>
            <a:avLst/>
            <a:gdLst/>
            <a:ahLst/>
            <a:cxnLst/>
            <a:rect l="l" t="t" r="r" b="b"/>
            <a:pathLst>
              <a:path w="2470150" h="4662805">
                <a:moveTo>
                  <a:pt x="0" y="4662633"/>
                </a:moveTo>
                <a:lnTo>
                  <a:pt x="2469801" y="4662633"/>
                </a:lnTo>
                <a:lnTo>
                  <a:pt x="2469801" y="0"/>
                </a:lnTo>
                <a:lnTo>
                  <a:pt x="0" y="0"/>
                </a:lnTo>
                <a:lnTo>
                  <a:pt x="0" y="4662633"/>
                </a:lnTo>
                <a:close/>
              </a:path>
            </a:pathLst>
          </a:custGeom>
          <a:ln w="76390">
            <a:solidFill>
              <a:srgbClr val="2F33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11100" y="1253980"/>
            <a:ext cx="2469800" cy="508758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2F334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‹Nº›</a:t>
            </a:fld>
            <a:endParaRPr spc="1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822" y="833615"/>
            <a:ext cx="10476357" cy="589294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7822" y="833615"/>
            <a:ext cx="10476865" cy="5893435"/>
          </a:xfrm>
          <a:custGeom>
            <a:avLst/>
            <a:gdLst/>
            <a:ahLst/>
            <a:cxnLst/>
            <a:rect l="l" t="t" r="r" b="b"/>
            <a:pathLst>
              <a:path w="10476865" h="5893434">
                <a:moveTo>
                  <a:pt x="10476357" y="0"/>
                </a:moveTo>
                <a:lnTo>
                  <a:pt x="0" y="0"/>
                </a:lnTo>
                <a:lnTo>
                  <a:pt x="0" y="5892949"/>
                </a:lnTo>
                <a:lnTo>
                  <a:pt x="10476357" y="5892949"/>
                </a:lnTo>
                <a:lnTo>
                  <a:pt x="10476357" y="0"/>
                </a:lnTo>
                <a:close/>
              </a:path>
            </a:pathLst>
          </a:custGeom>
          <a:solidFill>
            <a:srgbClr val="FFFFFF">
              <a:alpha val="7176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3274" y="2289174"/>
            <a:ext cx="5257167" cy="278409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621493" y="2047563"/>
            <a:ext cx="5564505" cy="2618105"/>
          </a:xfrm>
          <a:custGeom>
            <a:avLst/>
            <a:gdLst/>
            <a:ahLst/>
            <a:cxnLst/>
            <a:rect l="l" t="t" r="r" b="b"/>
            <a:pathLst>
              <a:path w="5564505" h="2618104">
                <a:moveTo>
                  <a:pt x="5564254" y="0"/>
                </a:moveTo>
                <a:lnTo>
                  <a:pt x="0" y="0"/>
                </a:lnTo>
                <a:lnTo>
                  <a:pt x="0" y="2617779"/>
                </a:lnTo>
                <a:lnTo>
                  <a:pt x="5564254" y="2617779"/>
                </a:lnTo>
                <a:lnTo>
                  <a:pt x="55642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rgbClr val="2F334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‹Nº›</a:t>
            </a:fld>
            <a:endParaRPr spc="1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‹Nº›</a:t>
            </a:fld>
            <a:endParaRPr spc="1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032207" y="6295726"/>
            <a:ext cx="552450" cy="431165"/>
          </a:xfrm>
          <a:custGeom>
            <a:avLst/>
            <a:gdLst/>
            <a:ahLst/>
            <a:cxnLst/>
            <a:rect l="l" t="t" r="r" b="b"/>
            <a:pathLst>
              <a:path w="552450" h="431165">
                <a:moveTo>
                  <a:pt x="551972" y="0"/>
                </a:moveTo>
                <a:lnTo>
                  <a:pt x="71805" y="0"/>
                </a:lnTo>
                <a:lnTo>
                  <a:pt x="0" y="71806"/>
                </a:lnTo>
                <a:lnTo>
                  <a:pt x="0" y="430839"/>
                </a:lnTo>
                <a:lnTo>
                  <a:pt x="551972" y="430839"/>
                </a:lnTo>
                <a:lnTo>
                  <a:pt x="551972" y="0"/>
                </a:lnTo>
                <a:close/>
              </a:path>
            </a:pathLst>
          </a:custGeom>
          <a:solidFill>
            <a:srgbClr val="2F3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645230" y="1050672"/>
            <a:ext cx="6080125" cy="4872990"/>
          </a:xfrm>
          <a:custGeom>
            <a:avLst/>
            <a:gdLst/>
            <a:ahLst/>
            <a:cxnLst/>
            <a:rect l="l" t="t" r="r" b="b"/>
            <a:pathLst>
              <a:path w="6080125" h="4872990">
                <a:moveTo>
                  <a:pt x="0" y="4872815"/>
                </a:moveTo>
                <a:lnTo>
                  <a:pt x="6079561" y="4872815"/>
                </a:lnTo>
                <a:lnTo>
                  <a:pt x="6079561" y="0"/>
                </a:lnTo>
                <a:lnTo>
                  <a:pt x="0" y="0"/>
                </a:lnTo>
                <a:lnTo>
                  <a:pt x="0" y="4872815"/>
                </a:lnTo>
                <a:close/>
              </a:path>
            </a:pathLst>
          </a:custGeom>
          <a:ln w="109128">
            <a:solidFill>
              <a:srgbClr val="2F334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49732" y="1705118"/>
            <a:ext cx="5257167" cy="44976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5918" y="1602059"/>
            <a:ext cx="9361563" cy="44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rgbClr val="2F334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37837" y="2156651"/>
            <a:ext cx="8617725" cy="3145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00" b="0" i="0">
                <a:solidFill>
                  <a:srgbClr val="2F3342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04507" y="6453485"/>
            <a:ext cx="208915" cy="1568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‹Nº›</a:t>
            </a:fld>
            <a:endParaRPr spc="1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46969" y="1791438"/>
            <a:ext cx="6092825" cy="2589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175"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 marR="3175">
              <a:lnSpc>
                <a:spcPct val="100000"/>
              </a:lnSpc>
            </a:pPr>
            <a:endParaRPr sz="3300" dirty="0">
              <a:latin typeface="Times New Roman"/>
              <a:cs typeface="Times New Roman"/>
            </a:endParaRPr>
          </a:p>
          <a:p>
            <a:pPr marL="2146935" indent="-1437640">
              <a:lnSpc>
                <a:spcPts val="3620"/>
              </a:lnSpc>
              <a:spcBef>
                <a:spcPts val="2505"/>
              </a:spcBef>
            </a:pPr>
            <a:r>
              <a:rPr sz="3350" spc="-5" dirty="0"/>
              <a:t>ORGANIZACIÓN </a:t>
            </a:r>
            <a:r>
              <a:rPr sz="3350" dirty="0"/>
              <a:t>INDUSTRIAL Y </a:t>
            </a:r>
            <a:r>
              <a:rPr sz="3350" spc="-745" dirty="0"/>
              <a:t> </a:t>
            </a:r>
            <a:r>
              <a:rPr sz="3350" dirty="0"/>
              <a:t>EMPRESARIAL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822" y="833615"/>
            <a:ext cx="9924415" cy="5893435"/>
            <a:chOff x="107822" y="833615"/>
            <a:chExt cx="9924415" cy="5893435"/>
          </a:xfrm>
        </p:grpSpPr>
        <p:sp>
          <p:nvSpPr>
            <p:cNvPr id="3" name="object 3"/>
            <p:cNvSpPr/>
            <p:nvPr/>
          </p:nvSpPr>
          <p:spPr>
            <a:xfrm>
              <a:off x="6337325" y="1269046"/>
              <a:ext cx="3695065" cy="4726305"/>
            </a:xfrm>
            <a:custGeom>
              <a:avLst/>
              <a:gdLst/>
              <a:ahLst/>
              <a:cxnLst/>
              <a:rect l="l" t="t" r="r" b="b"/>
              <a:pathLst>
                <a:path w="3695065" h="4726305">
                  <a:moveTo>
                    <a:pt x="3694874" y="0"/>
                  </a:moveTo>
                  <a:lnTo>
                    <a:pt x="0" y="0"/>
                  </a:lnTo>
                  <a:lnTo>
                    <a:pt x="0" y="436079"/>
                  </a:lnTo>
                  <a:lnTo>
                    <a:pt x="0" y="4726140"/>
                  </a:lnTo>
                  <a:lnTo>
                    <a:pt x="3694874" y="4726140"/>
                  </a:lnTo>
                  <a:lnTo>
                    <a:pt x="3694874" y="436079"/>
                  </a:lnTo>
                  <a:lnTo>
                    <a:pt x="3694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22" y="833615"/>
              <a:ext cx="6229503" cy="58929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63054" y="1050672"/>
              <a:ext cx="8061959" cy="4872990"/>
            </a:xfrm>
            <a:custGeom>
              <a:avLst/>
              <a:gdLst/>
              <a:ahLst/>
              <a:cxnLst/>
              <a:rect l="l" t="t" r="r" b="b"/>
              <a:pathLst>
                <a:path w="8061959" h="4872990">
                  <a:moveTo>
                    <a:pt x="0" y="4872815"/>
                  </a:moveTo>
                  <a:lnTo>
                    <a:pt x="8061557" y="4872815"/>
                  </a:lnTo>
                  <a:lnTo>
                    <a:pt x="8061557" y="0"/>
                  </a:lnTo>
                  <a:lnTo>
                    <a:pt x="0" y="0"/>
                  </a:lnTo>
                  <a:lnTo>
                    <a:pt x="0" y="4872815"/>
                  </a:lnTo>
                  <a:close/>
                </a:path>
              </a:pathLst>
            </a:custGeom>
            <a:ln w="109128">
              <a:solidFill>
                <a:srgbClr val="2F3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2559" y="1705118"/>
              <a:ext cx="6970052" cy="44976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69994" y="1269039"/>
              <a:ext cx="8062595" cy="4726305"/>
            </a:xfrm>
            <a:custGeom>
              <a:avLst/>
              <a:gdLst/>
              <a:ahLst/>
              <a:cxnLst/>
              <a:rect l="l" t="t" r="r" b="b"/>
              <a:pathLst>
                <a:path w="8062595" h="4726305">
                  <a:moveTo>
                    <a:pt x="8062211" y="0"/>
                  </a:moveTo>
                  <a:lnTo>
                    <a:pt x="0" y="0"/>
                  </a:lnTo>
                  <a:lnTo>
                    <a:pt x="0" y="4726146"/>
                  </a:lnTo>
                  <a:lnTo>
                    <a:pt x="8062211" y="4726146"/>
                  </a:lnTo>
                  <a:lnTo>
                    <a:pt x="80622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9040">
              <a:lnSpc>
                <a:spcPct val="100000"/>
              </a:lnSpc>
              <a:spcBef>
                <a:spcPts val="100"/>
              </a:spcBef>
            </a:pPr>
            <a:r>
              <a:rPr dirty="0"/>
              <a:t>SISTEMA</a:t>
            </a:r>
            <a:r>
              <a:rPr spc="-3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ORGANIZACIÓN</a:t>
            </a:r>
            <a:r>
              <a:rPr spc="-1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EMPRESA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54929" y="2156651"/>
            <a:ext cx="5864860" cy="20529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PENSAMIENTO</a:t>
            </a:r>
            <a:r>
              <a:rPr sz="170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spc="10" dirty="0">
                <a:solidFill>
                  <a:srgbClr val="2F3342"/>
                </a:solidFill>
                <a:latin typeface="Calibri"/>
                <a:cs typeface="Calibri"/>
              </a:rPr>
              <a:t>O</a:t>
            </a:r>
            <a:r>
              <a:rPr sz="170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ENFOQUE</a:t>
            </a:r>
            <a:r>
              <a:rPr sz="170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SISTÉMICO</a:t>
            </a:r>
            <a:endParaRPr sz="17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1520"/>
              </a:spcBef>
            </a:pPr>
            <a:r>
              <a:rPr sz="1350" spc="15" dirty="0">
                <a:solidFill>
                  <a:srgbClr val="2F3342"/>
                </a:solidFill>
                <a:latin typeface="Segoe UI Emoji"/>
                <a:cs typeface="Segoe UI Emoji"/>
              </a:rPr>
              <a:t>✔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Es</a:t>
            </a:r>
            <a:r>
              <a:rPr sz="1350" spc="32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aquel</a:t>
            </a:r>
            <a:r>
              <a:rPr sz="13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que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busca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entender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cualquier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cosa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o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fenómeno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como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un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sistema.</a:t>
            </a:r>
            <a:endParaRPr sz="1350">
              <a:latin typeface="Calibri"/>
              <a:cs typeface="Calibri"/>
            </a:endParaRPr>
          </a:p>
          <a:p>
            <a:pPr marL="222250" marR="5080">
              <a:lnSpc>
                <a:spcPct val="152800"/>
              </a:lnSpc>
            </a:pP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Fenómeno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alude</a:t>
            </a:r>
            <a:r>
              <a:rPr sz="1350" spc="-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todo aquello</a:t>
            </a:r>
            <a:r>
              <a:rPr sz="13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como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manifestación</a:t>
            </a:r>
            <a:r>
              <a:rPr sz="13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algo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o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lo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que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aparece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y </a:t>
            </a:r>
            <a:r>
              <a:rPr sz="1350" spc="-29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se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deja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observar.</a:t>
            </a:r>
            <a:endParaRPr sz="1350">
              <a:latin typeface="Calibri"/>
              <a:cs typeface="Calibri"/>
            </a:endParaRPr>
          </a:p>
          <a:p>
            <a:pPr marL="222250" marR="372745" indent="-196850">
              <a:lnSpc>
                <a:spcPct val="152800"/>
              </a:lnSpc>
              <a:spcBef>
                <a:spcPts val="860"/>
              </a:spcBef>
            </a:pPr>
            <a:r>
              <a:rPr sz="1350" spc="35" dirty="0">
                <a:solidFill>
                  <a:srgbClr val="2F3342"/>
                </a:solidFill>
                <a:latin typeface="Segoe UI Emoji"/>
                <a:cs typeface="Segoe UI Emoji"/>
              </a:rPr>
              <a:t>✔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Mejora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del sistema global,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es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decir, sus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resultados, no de manera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parcial, </a:t>
            </a:r>
            <a:r>
              <a:rPr sz="1350" spc="-29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implica</a:t>
            </a:r>
            <a:r>
              <a:rPr sz="1350" spc="-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lo que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se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denomina</a:t>
            </a:r>
            <a:r>
              <a:rPr sz="13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camino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deductivo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de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lo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general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lo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particular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32207" y="6295726"/>
            <a:ext cx="552450" cy="431165"/>
          </a:xfrm>
          <a:custGeom>
            <a:avLst/>
            <a:gdLst/>
            <a:ahLst/>
            <a:cxnLst/>
            <a:rect l="l" t="t" r="r" b="b"/>
            <a:pathLst>
              <a:path w="552450" h="431165">
                <a:moveTo>
                  <a:pt x="551972" y="0"/>
                </a:moveTo>
                <a:lnTo>
                  <a:pt x="71805" y="0"/>
                </a:lnTo>
                <a:lnTo>
                  <a:pt x="0" y="71806"/>
                </a:lnTo>
                <a:lnTo>
                  <a:pt x="0" y="430839"/>
                </a:lnTo>
                <a:lnTo>
                  <a:pt x="551972" y="430839"/>
                </a:lnTo>
                <a:lnTo>
                  <a:pt x="551972" y="0"/>
                </a:lnTo>
                <a:close/>
              </a:path>
            </a:pathLst>
          </a:custGeom>
          <a:solidFill>
            <a:srgbClr val="2F3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10</a:t>
            </a:fld>
            <a:endParaRPr spc="1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37910C-40DD-0319-284E-1D7D511BE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524" y="733425"/>
            <a:ext cx="4038600" cy="499393"/>
          </a:xfrm>
        </p:spPr>
        <p:txBody>
          <a:bodyPr/>
          <a:lstStyle/>
          <a:p>
            <a:pPr algn="l"/>
            <a:r>
              <a:rPr lang="es-AR" dirty="0"/>
              <a:t>Actividad l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698B0-B5E4-EE9B-94CF-A05B0EC64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5100" y="1724025"/>
            <a:ext cx="5486400" cy="430887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s-AR" sz="2800" dirty="0"/>
              <a:t>Nombra ejemplos de sistemas naturales, sociales y artificiales</a:t>
            </a:r>
          </a:p>
          <a:p>
            <a:pPr marL="342900" indent="-342900">
              <a:buFont typeface="+mj-lt"/>
              <a:buAutoNum type="arabicPeriod"/>
            </a:pPr>
            <a:endParaRPr lang="es-AR" sz="2800" dirty="0"/>
          </a:p>
          <a:p>
            <a:pPr marL="342900" indent="-342900">
              <a:buFont typeface="+mj-lt"/>
              <a:buAutoNum type="arabicPeriod"/>
            </a:pPr>
            <a:r>
              <a:rPr lang="es-AR" sz="2800" dirty="0"/>
              <a:t>Nombra un ejemplos de sistemas abiertos y cerrados</a:t>
            </a:r>
          </a:p>
          <a:p>
            <a:pPr marL="342900" indent="-342900">
              <a:buFont typeface="+mj-lt"/>
              <a:buAutoNum type="arabicPeriod"/>
            </a:pPr>
            <a:endParaRPr lang="es-AR" sz="2800" dirty="0"/>
          </a:p>
          <a:p>
            <a:pPr marL="342900" indent="-342900">
              <a:buFont typeface="+mj-lt"/>
              <a:buAutoNum type="arabicPeriod"/>
            </a:pPr>
            <a:r>
              <a:rPr lang="es-AR" sz="2800" dirty="0"/>
              <a:t>Elegí uno y desarrolla su mirada sistémica</a:t>
            </a:r>
          </a:p>
          <a:p>
            <a:pPr marL="342900" indent="-342900">
              <a:buFont typeface="+mj-lt"/>
              <a:buAutoNum type="arabicPeriod"/>
            </a:pPr>
            <a:endParaRPr lang="es-AR" sz="2800" dirty="0"/>
          </a:p>
          <a:p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108868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822" y="833615"/>
            <a:ext cx="9924415" cy="5893435"/>
            <a:chOff x="107822" y="833615"/>
            <a:chExt cx="9924415" cy="5893435"/>
          </a:xfrm>
        </p:grpSpPr>
        <p:sp>
          <p:nvSpPr>
            <p:cNvPr id="3" name="object 3"/>
            <p:cNvSpPr/>
            <p:nvPr/>
          </p:nvSpPr>
          <p:spPr>
            <a:xfrm>
              <a:off x="6337325" y="1269046"/>
              <a:ext cx="3695065" cy="4726305"/>
            </a:xfrm>
            <a:custGeom>
              <a:avLst/>
              <a:gdLst/>
              <a:ahLst/>
              <a:cxnLst/>
              <a:rect l="l" t="t" r="r" b="b"/>
              <a:pathLst>
                <a:path w="3695065" h="4726305">
                  <a:moveTo>
                    <a:pt x="3694874" y="0"/>
                  </a:moveTo>
                  <a:lnTo>
                    <a:pt x="0" y="0"/>
                  </a:lnTo>
                  <a:lnTo>
                    <a:pt x="0" y="629234"/>
                  </a:lnTo>
                  <a:lnTo>
                    <a:pt x="0" y="4726140"/>
                  </a:lnTo>
                  <a:lnTo>
                    <a:pt x="3694874" y="4726140"/>
                  </a:lnTo>
                  <a:lnTo>
                    <a:pt x="3694874" y="629234"/>
                  </a:lnTo>
                  <a:lnTo>
                    <a:pt x="3694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22" y="833615"/>
              <a:ext cx="6229503" cy="58929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63054" y="1181627"/>
              <a:ext cx="8061959" cy="5340985"/>
            </a:xfrm>
            <a:custGeom>
              <a:avLst/>
              <a:gdLst/>
              <a:ahLst/>
              <a:cxnLst/>
              <a:rect l="l" t="t" r="r" b="b"/>
              <a:pathLst>
                <a:path w="8061959" h="5340984">
                  <a:moveTo>
                    <a:pt x="0" y="5340978"/>
                  </a:moveTo>
                  <a:lnTo>
                    <a:pt x="8061557" y="5340978"/>
                  </a:lnTo>
                  <a:lnTo>
                    <a:pt x="8061557" y="0"/>
                  </a:lnTo>
                  <a:lnTo>
                    <a:pt x="0" y="0"/>
                  </a:lnTo>
                  <a:lnTo>
                    <a:pt x="0" y="5340978"/>
                  </a:lnTo>
                  <a:close/>
                </a:path>
              </a:pathLst>
            </a:custGeom>
            <a:ln w="109128">
              <a:solidFill>
                <a:srgbClr val="2F3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2559" y="1898275"/>
              <a:ext cx="6970052" cy="482828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69994" y="1420946"/>
              <a:ext cx="8062595" cy="5180965"/>
            </a:xfrm>
            <a:custGeom>
              <a:avLst/>
              <a:gdLst/>
              <a:ahLst/>
              <a:cxnLst/>
              <a:rect l="l" t="t" r="r" b="b"/>
              <a:pathLst>
                <a:path w="8062595" h="5180965">
                  <a:moveTo>
                    <a:pt x="8062211" y="0"/>
                  </a:moveTo>
                  <a:lnTo>
                    <a:pt x="0" y="0"/>
                  </a:lnTo>
                  <a:lnTo>
                    <a:pt x="0" y="5180558"/>
                  </a:lnTo>
                  <a:lnTo>
                    <a:pt x="8062211" y="5180558"/>
                  </a:lnTo>
                  <a:lnTo>
                    <a:pt x="80622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84280" y="1334912"/>
            <a:ext cx="562356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SISTEMA –</a:t>
            </a:r>
            <a:r>
              <a:rPr spc="15" dirty="0"/>
              <a:t> </a:t>
            </a:r>
            <a:r>
              <a:rPr spc="-10" dirty="0"/>
              <a:t>ORGANIZACIÓN</a:t>
            </a:r>
            <a:r>
              <a:rPr spc="25" dirty="0"/>
              <a:t> </a:t>
            </a:r>
            <a:r>
              <a:rPr spc="-5" dirty="0"/>
              <a:t>- EMPRESA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4153552" y="2664904"/>
            <a:ext cx="6430645" cy="4062095"/>
            <a:chOff x="4153552" y="2664904"/>
            <a:chExt cx="6430645" cy="4062095"/>
          </a:xfrm>
        </p:grpSpPr>
        <p:sp>
          <p:nvSpPr>
            <p:cNvPr id="10" name="object 10"/>
            <p:cNvSpPr/>
            <p:nvPr/>
          </p:nvSpPr>
          <p:spPr>
            <a:xfrm>
              <a:off x="10032207" y="6295726"/>
              <a:ext cx="552450" cy="431165"/>
            </a:xfrm>
            <a:custGeom>
              <a:avLst/>
              <a:gdLst/>
              <a:ahLst/>
              <a:cxnLst/>
              <a:rect l="l" t="t" r="r" b="b"/>
              <a:pathLst>
                <a:path w="552450" h="431165">
                  <a:moveTo>
                    <a:pt x="551972" y="0"/>
                  </a:moveTo>
                  <a:lnTo>
                    <a:pt x="71805" y="0"/>
                  </a:lnTo>
                  <a:lnTo>
                    <a:pt x="0" y="71806"/>
                  </a:lnTo>
                  <a:lnTo>
                    <a:pt x="0" y="430839"/>
                  </a:lnTo>
                  <a:lnTo>
                    <a:pt x="551972" y="430839"/>
                  </a:lnTo>
                  <a:lnTo>
                    <a:pt x="551972" y="0"/>
                  </a:lnTo>
                  <a:close/>
                </a:path>
              </a:pathLst>
            </a:custGeom>
            <a:solidFill>
              <a:srgbClr val="2F3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53552" y="2664904"/>
              <a:ext cx="4154094" cy="291984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5876762" y="4735362"/>
            <a:ext cx="671830" cy="3397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93675" marR="5080" indent="-181610">
              <a:lnSpc>
                <a:spcPct val="103099"/>
              </a:lnSpc>
              <a:spcBef>
                <a:spcPts val="90"/>
              </a:spcBef>
            </a:pPr>
            <a:r>
              <a:rPr sz="1000" spc="15" dirty="0">
                <a:latin typeface="Arial MT"/>
                <a:cs typeface="Arial MT"/>
              </a:rPr>
              <a:t>RE</a:t>
            </a:r>
            <a:r>
              <a:rPr sz="1000" spc="20" dirty="0">
                <a:latin typeface="Arial MT"/>
                <a:cs typeface="Arial MT"/>
              </a:rPr>
              <a:t>S</a:t>
            </a:r>
            <a:r>
              <a:rPr sz="1000" spc="10" dirty="0">
                <a:latin typeface="Arial MT"/>
                <a:cs typeface="Arial MT"/>
              </a:rPr>
              <a:t>ULTA</a:t>
            </a:r>
            <a:r>
              <a:rPr sz="1000" spc="5" dirty="0">
                <a:latin typeface="Arial MT"/>
                <a:cs typeface="Arial MT"/>
              </a:rPr>
              <a:t>-  </a:t>
            </a:r>
            <a:r>
              <a:rPr sz="1000" spc="15" dirty="0">
                <a:latin typeface="Arial MT"/>
                <a:cs typeface="Arial MT"/>
              </a:rPr>
              <a:t>DOS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08353" y="3730019"/>
            <a:ext cx="4044950" cy="742315"/>
            <a:chOff x="4208353" y="3730019"/>
            <a:chExt cx="4044950" cy="742315"/>
          </a:xfrm>
        </p:grpSpPr>
        <p:sp>
          <p:nvSpPr>
            <p:cNvPr id="14" name="object 14"/>
            <p:cNvSpPr/>
            <p:nvPr/>
          </p:nvSpPr>
          <p:spPr>
            <a:xfrm>
              <a:off x="4219465" y="3741132"/>
              <a:ext cx="4022725" cy="720090"/>
            </a:xfrm>
            <a:custGeom>
              <a:avLst/>
              <a:gdLst/>
              <a:ahLst/>
              <a:cxnLst/>
              <a:rect l="l" t="t" r="r" b="b"/>
              <a:pathLst>
                <a:path w="4022725" h="720089">
                  <a:moveTo>
                    <a:pt x="3662469" y="0"/>
                  </a:moveTo>
                  <a:lnTo>
                    <a:pt x="0" y="0"/>
                  </a:lnTo>
                  <a:lnTo>
                    <a:pt x="359797" y="359797"/>
                  </a:lnTo>
                  <a:lnTo>
                    <a:pt x="0" y="719594"/>
                  </a:lnTo>
                  <a:lnTo>
                    <a:pt x="3662469" y="719594"/>
                  </a:lnTo>
                  <a:lnTo>
                    <a:pt x="4022266" y="359797"/>
                  </a:lnTo>
                  <a:lnTo>
                    <a:pt x="36624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219465" y="3741132"/>
              <a:ext cx="4022725" cy="720090"/>
            </a:xfrm>
            <a:custGeom>
              <a:avLst/>
              <a:gdLst/>
              <a:ahLst/>
              <a:cxnLst/>
              <a:rect l="l" t="t" r="r" b="b"/>
              <a:pathLst>
                <a:path w="4022725" h="720089">
                  <a:moveTo>
                    <a:pt x="0" y="0"/>
                  </a:moveTo>
                  <a:lnTo>
                    <a:pt x="3662469" y="0"/>
                  </a:lnTo>
                  <a:lnTo>
                    <a:pt x="4022266" y="359797"/>
                  </a:lnTo>
                  <a:lnTo>
                    <a:pt x="3662469" y="719594"/>
                  </a:lnTo>
                  <a:lnTo>
                    <a:pt x="0" y="719594"/>
                  </a:lnTo>
                  <a:lnTo>
                    <a:pt x="359797" y="359797"/>
                  </a:lnTo>
                  <a:lnTo>
                    <a:pt x="0" y="0"/>
                  </a:lnTo>
                  <a:close/>
                </a:path>
              </a:pathLst>
            </a:custGeom>
            <a:ln w="21825">
              <a:solidFill>
                <a:srgbClr val="8CB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65530" y="3962128"/>
              <a:ext cx="1126208" cy="348982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5760213" y="3992633"/>
            <a:ext cx="94043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OPERACIÓN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3417388" y="2121244"/>
            <a:ext cx="5590540" cy="641350"/>
            <a:chOff x="3417388" y="2121244"/>
            <a:chExt cx="5590540" cy="641350"/>
          </a:xfrm>
        </p:grpSpPr>
        <p:sp>
          <p:nvSpPr>
            <p:cNvPr id="19" name="object 19"/>
            <p:cNvSpPr/>
            <p:nvPr/>
          </p:nvSpPr>
          <p:spPr>
            <a:xfrm>
              <a:off x="3428500" y="2132356"/>
              <a:ext cx="5568315" cy="619125"/>
            </a:xfrm>
            <a:custGeom>
              <a:avLst/>
              <a:gdLst/>
              <a:ahLst/>
              <a:cxnLst/>
              <a:rect l="l" t="t" r="r" b="b"/>
              <a:pathLst>
                <a:path w="5568315" h="619125">
                  <a:moveTo>
                    <a:pt x="5258804" y="0"/>
                  </a:moveTo>
                  <a:lnTo>
                    <a:pt x="5258804" y="154744"/>
                  </a:lnTo>
                  <a:lnTo>
                    <a:pt x="309379" y="154744"/>
                  </a:lnTo>
                  <a:lnTo>
                    <a:pt x="309379" y="0"/>
                  </a:lnTo>
                  <a:lnTo>
                    <a:pt x="0" y="309380"/>
                  </a:lnTo>
                  <a:lnTo>
                    <a:pt x="309379" y="618760"/>
                  </a:lnTo>
                  <a:lnTo>
                    <a:pt x="309379" y="464016"/>
                  </a:lnTo>
                  <a:lnTo>
                    <a:pt x="5258804" y="464016"/>
                  </a:lnTo>
                  <a:lnTo>
                    <a:pt x="5258804" y="618760"/>
                  </a:lnTo>
                  <a:lnTo>
                    <a:pt x="5568184" y="309380"/>
                  </a:lnTo>
                  <a:lnTo>
                    <a:pt x="5258804" y="0"/>
                  </a:lnTo>
                  <a:close/>
                </a:path>
              </a:pathLst>
            </a:custGeom>
            <a:solidFill>
              <a:srgbClr val="C0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28500" y="2132356"/>
              <a:ext cx="5568315" cy="619125"/>
            </a:xfrm>
            <a:custGeom>
              <a:avLst/>
              <a:gdLst/>
              <a:ahLst/>
              <a:cxnLst/>
              <a:rect l="l" t="t" r="r" b="b"/>
              <a:pathLst>
                <a:path w="5568315" h="619125">
                  <a:moveTo>
                    <a:pt x="0" y="309379"/>
                  </a:moveTo>
                  <a:lnTo>
                    <a:pt x="309379" y="0"/>
                  </a:lnTo>
                  <a:lnTo>
                    <a:pt x="309379" y="154744"/>
                  </a:lnTo>
                  <a:lnTo>
                    <a:pt x="5258804" y="154744"/>
                  </a:lnTo>
                  <a:lnTo>
                    <a:pt x="5258804" y="0"/>
                  </a:lnTo>
                  <a:lnTo>
                    <a:pt x="5568184" y="309379"/>
                  </a:lnTo>
                  <a:lnTo>
                    <a:pt x="5258804" y="618759"/>
                  </a:lnTo>
                  <a:lnTo>
                    <a:pt x="5258804" y="464015"/>
                  </a:lnTo>
                  <a:lnTo>
                    <a:pt x="309379" y="464015"/>
                  </a:lnTo>
                  <a:lnTo>
                    <a:pt x="309379" y="618759"/>
                  </a:lnTo>
                  <a:lnTo>
                    <a:pt x="0" y="309379"/>
                  </a:lnTo>
                  <a:close/>
                </a:path>
              </a:pathLst>
            </a:custGeom>
            <a:ln w="21825">
              <a:solidFill>
                <a:srgbClr val="8CB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175227" y="1795871"/>
            <a:ext cx="3052445" cy="74612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ANATOMIA</a:t>
            </a:r>
            <a:r>
              <a:rPr sz="170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70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LA</a:t>
            </a:r>
            <a:r>
              <a:rPr sz="170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F3342"/>
                </a:solidFill>
                <a:latin typeface="Calibri"/>
                <a:cs typeface="Calibri"/>
              </a:rPr>
              <a:t>ORGANIZACIÓN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/>
              <a:cs typeface="Calibri"/>
            </a:endParaRPr>
          </a:p>
          <a:p>
            <a:pPr marL="1656080">
              <a:lnSpc>
                <a:spcPct val="100000"/>
              </a:lnSpc>
            </a:pPr>
            <a:r>
              <a:rPr sz="1200" spc="-5" dirty="0">
                <a:latin typeface="Arial MT"/>
                <a:cs typeface="Arial MT"/>
              </a:rPr>
              <a:t>ENTORNO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768675" y="2531786"/>
            <a:ext cx="888365" cy="1501775"/>
            <a:chOff x="5768675" y="2531786"/>
            <a:chExt cx="888365" cy="1501775"/>
          </a:xfrm>
        </p:grpSpPr>
        <p:sp>
          <p:nvSpPr>
            <p:cNvPr id="23" name="object 23"/>
            <p:cNvSpPr/>
            <p:nvPr/>
          </p:nvSpPr>
          <p:spPr>
            <a:xfrm>
              <a:off x="5779787" y="2542899"/>
              <a:ext cx="866140" cy="1479550"/>
            </a:xfrm>
            <a:custGeom>
              <a:avLst/>
              <a:gdLst/>
              <a:ahLst/>
              <a:cxnLst/>
              <a:rect l="l" t="t" r="r" b="b"/>
              <a:pathLst>
                <a:path w="866140" h="1479550">
                  <a:moveTo>
                    <a:pt x="865609" y="0"/>
                  </a:moveTo>
                  <a:lnTo>
                    <a:pt x="432804" y="432804"/>
                  </a:lnTo>
                  <a:lnTo>
                    <a:pt x="0" y="0"/>
                  </a:lnTo>
                  <a:lnTo>
                    <a:pt x="0" y="1046326"/>
                  </a:lnTo>
                  <a:lnTo>
                    <a:pt x="432804" y="1479130"/>
                  </a:lnTo>
                  <a:lnTo>
                    <a:pt x="865609" y="1046326"/>
                  </a:lnTo>
                  <a:lnTo>
                    <a:pt x="865609" y="0"/>
                  </a:lnTo>
                  <a:close/>
                </a:path>
              </a:pathLst>
            </a:custGeom>
            <a:solidFill>
              <a:srgbClr val="C0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779788" y="2542899"/>
              <a:ext cx="866140" cy="1479550"/>
            </a:xfrm>
            <a:custGeom>
              <a:avLst/>
              <a:gdLst/>
              <a:ahLst/>
              <a:cxnLst/>
              <a:rect l="l" t="t" r="r" b="b"/>
              <a:pathLst>
                <a:path w="866140" h="1479550">
                  <a:moveTo>
                    <a:pt x="865609" y="0"/>
                  </a:moveTo>
                  <a:lnTo>
                    <a:pt x="865609" y="1046326"/>
                  </a:lnTo>
                  <a:lnTo>
                    <a:pt x="432804" y="1479130"/>
                  </a:lnTo>
                  <a:lnTo>
                    <a:pt x="0" y="1046326"/>
                  </a:lnTo>
                  <a:lnTo>
                    <a:pt x="0" y="0"/>
                  </a:lnTo>
                  <a:lnTo>
                    <a:pt x="432804" y="432804"/>
                  </a:lnTo>
                  <a:lnTo>
                    <a:pt x="865609" y="0"/>
                  </a:lnTo>
                  <a:close/>
                </a:path>
              </a:pathLst>
            </a:custGeom>
            <a:ln w="21825">
              <a:solidFill>
                <a:srgbClr val="8CB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891604" y="3108253"/>
            <a:ext cx="643255" cy="3403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0"/>
              </a:spcBef>
            </a:pPr>
            <a:r>
              <a:rPr sz="1000" spc="15" dirty="0">
                <a:latin typeface="Arial MT"/>
                <a:cs typeface="Arial MT"/>
              </a:rPr>
              <a:t>ARQUI-</a:t>
            </a:r>
            <a:endParaRPr sz="10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sz="1000" spc="15" dirty="0">
                <a:latin typeface="Arial MT"/>
                <a:cs typeface="Arial MT"/>
              </a:rPr>
              <a:t>TECTURA</a:t>
            </a:r>
            <a:endParaRPr sz="10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977218" y="6023687"/>
            <a:ext cx="4721860" cy="332740"/>
            <a:chOff x="3977218" y="6023687"/>
            <a:chExt cx="4721860" cy="332740"/>
          </a:xfrm>
        </p:grpSpPr>
        <p:sp>
          <p:nvSpPr>
            <p:cNvPr id="27" name="object 27"/>
            <p:cNvSpPr/>
            <p:nvPr/>
          </p:nvSpPr>
          <p:spPr>
            <a:xfrm>
              <a:off x="3988331" y="6034799"/>
              <a:ext cx="4699635" cy="310515"/>
            </a:xfrm>
            <a:custGeom>
              <a:avLst/>
              <a:gdLst/>
              <a:ahLst/>
              <a:cxnLst/>
              <a:rect l="l" t="t" r="r" b="b"/>
              <a:pathLst>
                <a:path w="4699634" h="310514">
                  <a:moveTo>
                    <a:pt x="4544119" y="0"/>
                  </a:moveTo>
                  <a:lnTo>
                    <a:pt x="0" y="0"/>
                  </a:lnTo>
                  <a:lnTo>
                    <a:pt x="155181" y="155181"/>
                  </a:lnTo>
                  <a:lnTo>
                    <a:pt x="0" y="310362"/>
                  </a:lnTo>
                  <a:lnTo>
                    <a:pt x="4544119" y="310362"/>
                  </a:lnTo>
                  <a:lnTo>
                    <a:pt x="4699300" y="155181"/>
                  </a:lnTo>
                  <a:lnTo>
                    <a:pt x="4544119" y="0"/>
                  </a:lnTo>
                  <a:close/>
                </a:path>
              </a:pathLst>
            </a:custGeom>
            <a:solidFill>
              <a:srgbClr val="C0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988331" y="6034799"/>
              <a:ext cx="4699635" cy="310515"/>
            </a:xfrm>
            <a:custGeom>
              <a:avLst/>
              <a:gdLst/>
              <a:ahLst/>
              <a:cxnLst/>
              <a:rect l="l" t="t" r="r" b="b"/>
              <a:pathLst>
                <a:path w="4699634" h="310514">
                  <a:moveTo>
                    <a:pt x="0" y="0"/>
                  </a:moveTo>
                  <a:lnTo>
                    <a:pt x="4544120" y="0"/>
                  </a:lnTo>
                  <a:lnTo>
                    <a:pt x="4699301" y="155181"/>
                  </a:lnTo>
                  <a:lnTo>
                    <a:pt x="4544120" y="310362"/>
                  </a:lnTo>
                  <a:lnTo>
                    <a:pt x="0" y="310362"/>
                  </a:lnTo>
                  <a:lnTo>
                    <a:pt x="155181" y="155181"/>
                  </a:lnTo>
                  <a:lnTo>
                    <a:pt x="0" y="0"/>
                  </a:lnTo>
                  <a:close/>
                </a:path>
              </a:pathLst>
            </a:custGeom>
            <a:ln w="21825">
              <a:solidFill>
                <a:srgbClr val="8CB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561705" y="2928627"/>
            <a:ext cx="8064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Comunidad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07948" y="3941124"/>
            <a:ext cx="89090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Proveedores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110846" y="2928627"/>
            <a:ext cx="92583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Competencia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51289" y="3941124"/>
            <a:ext cx="5778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Clientes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763923" y="5707481"/>
            <a:ext cx="879475" cy="582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Propietarios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300">
              <a:latin typeface="Arial MT"/>
              <a:cs typeface="Arial MT"/>
            </a:endParaRPr>
          </a:p>
          <a:p>
            <a:pPr marL="281305">
              <a:lnSpc>
                <a:spcPct val="100000"/>
              </a:lnSpc>
            </a:pPr>
            <a:r>
              <a:rPr sz="1200" dirty="0">
                <a:latin typeface="Arial MT"/>
                <a:cs typeface="Arial MT"/>
              </a:rPr>
              <a:t>TIEM</a:t>
            </a:r>
            <a:r>
              <a:rPr sz="1200" spc="-5" dirty="0">
                <a:latin typeface="Arial MT"/>
                <a:cs typeface="Arial MT"/>
              </a:rPr>
              <a:t>P</a:t>
            </a:r>
            <a:r>
              <a:rPr sz="1200" dirty="0">
                <a:latin typeface="Arial MT"/>
                <a:cs typeface="Arial MT"/>
              </a:rPr>
              <a:t>O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6881789" y="3159713"/>
            <a:ext cx="722630" cy="431800"/>
            <a:chOff x="6881789" y="3159713"/>
            <a:chExt cx="722630" cy="431800"/>
          </a:xfrm>
        </p:grpSpPr>
        <p:sp>
          <p:nvSpPr>
            <p:cNvPr id="35" name="object 35"/>
            <p:cNvSpPr/>
            <p:nvPr/>
          </p:nvSpPr>
          <p:spPr>
            <a:xfrm>
              <a:off x="6892901" y="3170825"/>
              <a:ext cx="700405" cy="409575"/>
            </a:xfrm>
            <a:custGeom>
              <a:avLst/>
              <a:gdLst/>
              <a:ahLst/>
              <a:cxnLst/>
              <a:rect l="l" t="t" r="r" b="b"/>
              <a:pathLst>
                <a:path w="700404" h="409575">
                  <a:moveTo>
                    <a:pt x="631746" y="0"/>
                  </a:moveTo>
                  <a:lnTo>
                    <a:pt x="68205" y="0"/>
                  </a:lnTo>
                  <a:lnTo>
                    <a:pt x="41665" y="5362"/>
                  </a:lnTo>
                  <a:lnTo>
                    <a:pt x="19984" y="19984"/>
                  </a:lnTo>
                  <a:lnTo>
                    <a:pt x="5362" y="41665"/>
                  </a:lnTo>
                  <a:lnTo>
                    <a:pt x="0" y="68205"/>
                  </a:lnTo>
                  <a:lnTo>
                    <a:pt x="0" y="341028"/>
                  </a:lnTo>
                  <a:lnTo>
                    <a:pt x="5362" y="367568"/>
                  </a:lnTo>
                  <a:lnTo>
                    <a:pt x="19984" y="389249"/>
                  </a:lnTo>
                  <a:lnTo>
                    <a:pt x="41665" y="403870"/>
                  </a:lnTo>
                  <a:lnTo>
                    <a:pt x="68205" y="409233"/>
                  </a:lnTo>
                  <a:lnTo>
                    <a:pt x="631746" y="409233"/>
                  </a:lnTo>
                  <a:lnTo>
                    <a:pt x="658286" y="403870"/>
                  </a:lnTo>
                  <a:lnTo>
                    <a:pt x="679967" y="389249"/>
                  </a:lnTo>
                  <a:lnTo>
                    <a:pt x="694588" y="367568"/>
                  </a:lnTo>
                  <a:lnTo>
                    <a:pt x="699951" y="341028"/>
                  </a:lnTo>
                  <a:lnTo>
                    <a:pt x="699951" y="68205"/>
                  </a:lnTo>
                  <a:lnTo>
                    <a:pt x="694588" y="41665"/>
                  </a:lnTo>
                  <a:lnTo>
                    <a:pt x="679967" y="19984"/>
                  </a:lnTo>
                  <a:lnTo>
                    <a:pt x="658286" y="5362"/>
                  </a:lnTo>
                  <a:lnTo>
                    <a:pt x="631746" y="0"/>
                  </a:lnTo>
                  <a:close/>
                </a:path>
              </a:pathLst>
            </a:custGeom>
            <a:solidFill>
              <a:srgbClr val="C0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892901" y="3170825"/>
              <a:ext cx="700405" cy="409575"/>
            </a:xfrm>
            <a:custGeom>
              <a:avLst/>
              <a:gdLst/>
              <a:ahLst/>
              <a:cxnLst/>
              <a:rect l="l" t="t" r="r" b="b"/>
              <a:pathLst>
                <a:path w="700404" h="409575">
                  <a:moveTo>
                    <a:pt x="0" y="68205"/>
                  </a:moveTo>
                  <a:lnTo>
                    <a:pt x="5362" y="41665"/>
                  </a:lnTo>
                  <a:lnTo>
                    <a:pt x="19984" y="19984"/>
                  </a:lnTo>
                  <a:lnTo>
                    <a:pt x="41665" y="5362"/>
                  </a:lnTo>
                  <a:lnTo>
                    <a:pt x="68205" y="0"/>
                  </a:lnTo>
                  <a:lnTo>
                    <a:pt x="631746" y="0"/>
                  </a:lnTo>
                  <a:lnTo>
                    <a:pt x="658286" y="5362"/>
                  </a:lnTo>
                  <a:lnTo>
                    <a:pt x="679967" y="19984"/>
                  </a:lnTo>
                  <a:lnTo>
                    <a:pt x="694588" y="41665"/>
                  </a:lnTo>
                  <a:lnTo>
                    <a:pt x="699951" y="68205"/>
                  </a:lnTo>
                  <a:lnTo>
                    <a:pt x="699951" y="341027"/>
                  </a:lnTo>
                  <a:lnTo>
                    <a:pt x="694588" y="367567"/>
                  </a:lnTo>
                  <a:lnTo>
                    <a:pt x="679967" y="389248"/>
                  </a:lnTo>
                  <a:lnTo>
                    <a:pt x="658286" y="403870"/>
                  </a:lnTo>
                  <a:lnTo>
                    <a:pt x="631746" y="409232"/>
                  </a:lnTo>
                  <a:lnTo>
                    <a:pt x="68205" y="409232"/>
                  </a:lnTo>
                  <a:lnTo>
                    <a:pt x="41665" y="403870"/>
                  </a:lnTo>
                  <a:lnTo>
                    <a:pt x="19984" y="389248"/>
                  </a:lnTo>
                  <a:lnTo>
                    <a:pt x="5362" y="367567"/>
                  </a:lnTo>
                  <a:lnTo>
                    <a:pt x="0" y="341027"/>
                  </a:lnTo>
                  <a:lnTo>
                    <a:pt x="0" y="68205"/>
                  </a:lnTo>
                  <a:close/>
                </a:path>
              </a:pathLst>
            </a:custGeom>
            <a:ln w="21825">
              <a:solidFill>
                <a:srgbClr val="8CB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7048150" y="3267145"/>
            <a:ext cx="390525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INFO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5190002" y="3155426"/>
            <a:ext cx="4708525" cy="2694305"/>
            <a:chOff x="5190002" y="3155426"/>
            <a:chExt cx="4708525" cy="2694305"/>
          </a:xfrm>
        </p:grpSpPr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2735" y="3155426"/>
              <a:ext cx="90313" cy="9037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60190" y="3155426"/>
              <a:ext cx="90312" cy="9037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421463" y="3155426"/>
              <a:ext cx="90312" cy="9037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189994" y="3258717"/>
              <a:ext cx="553720" cy="398145"/>
            </a:xfrm>
            <a:custGeom>
              <a:avLst/>
              <a:gdLst/>
              <a:ahLst/>
              <a:cxnLst/>
              <a:rect l="l" t="t" r="r" b="b"/>
              <a:pathLst>
                <a:path w="553720" h="398145">
                  <a:moveTo>
                    <a:pt x="186309" y="26466"/>
                  </a:moveTo>
                  <a:lnTo>
                    <a:pt x="149529" y="5816"/>
                  </a:lnTo>
                  <a:lnTo>
                    <a:pt x="114706" y="0"/>
                  </a:lnTo>
                  <a:lnTo>
                    <a:pt x="105625" y="368"/>
                  </a:lnTo>
                  <a:lnTo>
                    <a:pt x="67284" y="10883"/>
                  </a:lnTo>
                  <a:lnTo>
                    <a:pt x="35356" y="34213"/>
                  </a:lnTo>
                  <a:lnTo>
                    <a:pt x="520" y="152349"/>
                  </a:lnTo>
                  <a:lnTo>
                    <a:pt x="0" y="160185"/>
                  </a:lnTo>
                  <a:lnTo>
                    <a:pt x="2209" y="167525"/>
                  </a:lnTo>
                  <a:lnTo>
                    <a:pt x="6959" y="173418"/>
                  </a:lnTo>
                  <a:lnTo>
                    <a:pt x="14058" y="176885"/>
                  </a:lnTo>
                  <a:lnTo>
                    <a:pt x="16002" y="177533"/>
                  </a:lnTo>
                  <a:lnTo>
                    <a:pt x="27609" y="177533"/>
                  </a:lnTo>
                  <a:lnTo>
                    <a:pt x="35356" y="171716"/>
                  </a:lnTo>
                  <a:lnTo>
                    <a:pt x="37934" y="163322"/>
                  </a:lnTo>
                  <a:lnTo>
                    <a:pt x="63741" y="69075"/>
                  </a:lnTo>
                  <a:lnTo>
                    <a:pt x="63741" y="397662"/>
                  </a:lnTo>
                  <a:lnTo>
                    <a:pt x="102450" y="397662"/>
                  </a:lnTo>
                  <a:lnTo>
                    <a:pt x="102438" y="213029"/>
                  </a:lnTo>
                  <a:lnTo>
                    <a:pt x="128244" y="213029"/>
                  </a:lnTo>
                  <a:lnTo>
                    <a:pt x="128244" y="397014"/>
                  </a:lnTo>
                  <a:lnTo>
                    <a:pt x="166954" y="397014"/>
                  </a:lnTo>
                  <a:lnTo>
                    <a:pt x="166954" y="187858"/>
                  </a:lnTo>
                  <a:lnTo>
                    <a:pt x="157975" y="181356"/>
                  </a:lnTo>
                  <a:lnTo>
                    <a:pt x="151714" y="172123"/>
                  </a:lnTo>
                  <a:lnTo>
                    <a:pt x="148717" y="161074"/>
                  </a:lnTo>
                  <a:lnTo>
                    <a:pt x="149529" y="149123"/>
                  </a:lnTo>
                  <a:lnTo>
                    <a:pt x="178562" y="41960"/>
                  </a:lnTo>
                  <a:lnTo>
                    <a:pt x="179857" y="36156"/>
                  </a:lnTo>
                  <a:lnTo>
                    <a:pt x="183083" y="30988"/>
                  </a:lnTo>
                  <a:lnTo>
                    <a:pt x="186309" y="26466"/>
                  </a:lnTo>
                  <a:close/>
                </a:path>
                <a:path w="553720" h="398145">
                  <a:moveTo>
                    <a:pt x="391883" y="160185"/>
                  </a:moveTo>
                  <a:lnTo>
                    <a:pt x="362419" y="45186"/>
                  </a:lnTo>
                  <a:lnTo>
                    <a:pt x="324408" y="11531"/>
                  </a:lnTo>
                  <a:lnTo>
                    <a:pt x="286334" y="1016"/>
                  </a:lnTo>
                  <a:lnTo>
                    <a:pt x="277266" y="647"/>
                  </a:lnTo>
                  <a:lnTo>
                    <a:pt x="268198" y="1016"/>
                  </a:lnTo>
                  <a:lnTo>
                    <a:pt x="229844" y="11531"/>
                  </a:lnTo>
                  <a:lnTo>
                    <a:pt x="197916" y="34861"/>
                  </a:lnTo>
                  <a:lnTo>
                    <a:pt x="163080" y="152349"/>
                  </a:lnTo>
                  <a:lnTo>
                    <a:pt x="162572" y="160185"/>
                  </a:lnTo>
                  <a:lnTo>
                    <a:pt x="164769" y="167525"/>
                  </a:lnTo>
                  <a:lnTo>
                    <a:pt x="169519" y="173418"/>
                  </a:lnTo>
                  <a:lnTo>
                    <a:pt x="176631" y="176885"/>
                  </a:lnTo>
                  <a:lnTo>
                    <a:pt x="178562" y="177533"/>
                  </a:lnTo>
                  <a:lnTo>
                    <a:pt x="190182" y="177533"/>
                  </a:lnTo>
                  <a:lnTo>
                    <a:pt x="197916" y="171716"/>
                  </a:lnTo>
                  <a:lnTo>
                    <a:pt x="200494" y="163322"/>
                  </a:lnTo>
                  <a:lnTo>
                    <a:pt x="226301" y="69075"/>
                  </a:lnTo>
                  <a:lnTo>
                    <a:pt x="226301" y="397662"/>
                  </a:lnTo>
                  <a:lnTo>
                    <a:pt x="265010" y="397662"/>
                  </a:lnTo>
                  <a:lnTo>
                    <a:pt x="265010" y="213029"/>
                  </a:lnTo>
                  <a:lnTo>
                    <a:pt x="290817" y="213029"/>
                  </a:lnTo>
                  <a:lnTo>
                    <a:pt x="290817" y="397014"/>
                  </a:lnTo>
                  <a:lnTo>
                    <a:pt x="329514" y="397014"/>
                  </a:lnTo>
                  <a:lnTo>
                    <a:pt x="329514" y="69075"/>
                  </a:lnTo>
                  <a:lnTo>
                    <a:pt x="355320" y="163322"/>
                  </a:lnTo>
                  <a:lnTo>
                    <a:pt x="357898" y="171716"/>
                  </a:lnTo>
                  <a:lnTo>
                    <a:pt x="365645" y="177533"/>
                  </a:lnTo>
                  <a:lnTo>
                    <a:pt x="377253" y="177533"/>
                  </a:lnTo>
                  <a:lnTo>
                    <a:pt x="379183" y="176885"/>
                  </a:lnTo>
                  <a:lnTo>
                    <a:pt x="385279" y="173418"/>
                  </a:lnTo>
                  <a:lnTo>
                    <a:pt x="389674" y="167525"/>
                  </a:lnTo>
                  <a:lnTo>
                    <a:pt x="391883" y="160185"/>
                  </a:lnTo>
                  <a:close/>
                </a:path>
                <a:path w="553720" h="398145">
                  <a:moveTo>
                    <a:pt x="553135" y="160185"/>
                  </a:moveTo>
                  <a:lnTo>
                    <a:pt x="523049" y="45186"/>
                  </a:lnTo>
                  <a:lnTo>
                    <a:pt x="485038" y="11531"/>
                  </a:lnTo>
                  <a:lnTo>
                    <a:pt x="446963" y="1016"/>
                  </a:lnTo>
                  <a:lnTo>
                    <a:pt x="437896" y="647"/>
                  </a:lnTo>
                  <a:lnTo>
                    <a:pt x="428815" y="1016"/>
                  </a:lnTo>
                  <a:lnTo>
                    <a:pt x="383705" y="15087"/>
                  </a:lnTo>
                  <a:lnTo>
                    <a:pt x="366293" y="27114"/>
                  </a:lnTo>
                  <a:lnTo>
                    <a:pt x="370154" y="31635"/>
                  </a:lnTo>
                  <a:lnTo>
                    <a:pt x="372732" y="36804"/>
                  </a:lnTo>
                  <a:lnTo>
                    <a:pt x="403059" y="149123"/>
                  </a:lnTo>
                  <a:lnTo>
                    <a:pt x="404139" y="161074"/>
                  </a:lnTo>
                  <a:lnTo>
                    <a:pt x="401116" y="172123"/>
                  </a:lnTo>
                  <a:lnTo>
                    <a:pt x="394716" y="181356"/>
                  </a:lnTo>
                  <a:lnTo>
                    <a:pt x="385635" y="187858"/>
                  </a:lnTo>
                  <a:lnTo>
                    <a:pt x="385635" y="397662"/>
                  </a:lnTo>
                  <a:lnTo>
                    <a:pt x="424345" y="397662"/>
                  </a:lnTo>
                  <a:lnTo>
                    <a:pt x="424345" y="213029"/>
                  </a:lnTo>
                  <a:lnTo>
                    <a:pt x="450151" y="213029"/>
                  </a:lnTo>
                  <a:lnTo>
                    <a:pt x="450151" y="397014"/>
                  </a:lnTo>
                  <a:lnTo>
                    <a:pt x="488861" y="397014"/>
                  </a:lnTo>
                  <a:lnTo>
                    <a:pt x="488861" y="69075"/>
                  </a:lnTo>
                  <a:lnTo>
                    <a:pt x="514654" y="163322"/>
                  </a:lnTo>
                  <a:lnTo>
                    <a:pt x="517232" y="171716"/>
                  </a:lnTo>
                  <a:lnTo>
                    <a:pt x="524979" y="177533"/>
                  </a:lnTo>
                  <a:lnTo>
                    <a:pt x="536587" y="177533"/>
                  </a:lnTo>
                  <a:lnTo>
                    <a:pt x="538530" y="176885"/>
                  </a:lnTo>
                  <a:lnTo>
                    <a:pt x="545731" y="173418"/>
                  </a:lnTo>
                  <a:lnTo>
                    <a:pt x="550697" y="167525"/>
                  </a:lnTo>
                  <a:lnTo>
                    <a:pt x="553135" y="1601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514610" y="5573840"/>
              <a:ext cx="372745" cy="264795"/>
            </a:xfrm>
            <a:custGeom>
              <a:avLst/>
              <a:gdLst/>
              <a:ahLst/>
              <a:cxnLst/>
              <a:rect l="l" t="t" r="r" b="b"/>
              <a:pathLst>
                <a:path w="372745" h="264795">
                  <a:moveTo>
                    <a:pt x="240300" y="0"/>
                  </a:moveTo>
                  <a:lnTo>
                    <a:pt x="240300" y="66131"/>
                  </a:lnTo>
                  <a:lnTo>
                    <a:pt x="0" y="66131"/>
                  </a:lnTo>
                  <a:lnTo>
                    <a:pt x="0" y="198395"/>
                  </a:lnTo>
                  <a:lnTo>
                    <a:pt x="240300" y="198395"/>
                  </a:lnTo>
                  <a:lnTo>
                    <a:pt x="240300" y="264528"/>
                  </a:lnTo>
                  <a:lnTo>
                    <a:pt x="372564" y="132264"/>
                  </a:lnTo>
                  <a:lnTo>
                    <a:pt x="240300" y="0"/>
                  </a:lnTo>
                  <a:close/>
                </a:path>
              </a:pathLst>
            </a:custGeom>
            <a:solidFill>
              <a:srgbClr val="C0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14609" y="5573840"/>
              <a:ext cx="372745" cy="264795"/>
            </a:xfrm>
            <a:custGeom>
              <a:avLst/>
              <a:gdLst/>
              <a:ahLst/>
              <a:cxnLst/>
              <a:rect l="l" t="t" r="r" b="b"/>
              <a:pathLst>
                <a:path w="372745" h="264795">
                  <a:moveTo>
                    <a:pt x="0" y="66132"/>
                  </a:moveTo>
                  <a:lnTo>
                    <a:pt x="240301" y="66132"/>
                  </a:lnTo>
                  <a:lnTo>
                    <a:pt x="240301" y="0"/>
                  </a:lnTo>
                  <a:lnTo>
                    <a:pt x="372565" y="132264"/>
                  </a:lnTo>
                  <a:lnTo>
                    <a:pt x="240301" y="264528"/>
                  </a:lnTo>
                  <a:lnTo>
                    <a:pt x="240301" y="198396"/>
                  </a:lnTo>
                  <a:lnTo>
                    <a:pt x="0" y="198396"/>
                  </a:lnTo>
                  <a:lnTo>
                    <a:pt x="0" y="66132"/>
                  </a:lnTo>
                  <a:close/>
                </a:path>
              </a:pathLst>
            </a:custGeom>
            <a:ln w="21825">
              <a:solidFill>
                <a:srgbClr val="8CB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12</a:t>
            </a:fld>
            <a:endParaRPr spc="1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822" y="833615"/>
            <a:ext cx="9924415" cy="5893435"/>
            <a:chOff x="107822" y="833615"/>
            <a:chExt cx="9924415" cy="5893435"/>
          </a:xfrm>
        </p:grpSpPr>
        <p:sp>
          <p:nvSpPr>
            <p:cNvPr id="3" name="object 3"/>
            <p:cNvSpPr/>
            <p:nvPr/>
          </p:nvSpPr>
          <p:spPr>
            <a:xfrm>
              <a:off x="6337325" y="1269046"/>
              <a:ext cx="3695065" cy="4726305"/>
            </a:xfrm>
            <a:custGeom>
              <a:avLst/>
              <a:gdLst/>
              <a:ahLst/>
              <a:cxnLst/>
              <a:rect l="l" t="t" r="r" b="b"/>
              <a:pathLst>
                <a:path w="3695065" h="4726305">
                  <a:moveTo>
                    <a:pt x="3694874" y="0"/>
                  </a:moveTo>
                  <a:lnTo>
                    <a:pt x="0" y="0"/>
                  </a:lnTo>
                  <a:lnTo>
                    <a:pt x="0" y="436079"/>
                  </a:lnTo>
                  <a:lnTo>
                    <a:pt x="0" y="4726140"/>
                  </a:lnTo>
                  <a:lnTo>
                    <a:pt x="3694874" y="4726140"/>
                  </a:lnTo>
                  <a:lnTo>
                    <a:pt x="3694874" y="436079"/>
                  </a:lnTo>
                  <a:lnTo>
                    <a:pt x="3694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22" y="833615"/>
              <a:ext cx="6229503" cy="58929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63054" y="1050672"/>
              <a:ext cx="8061959" cy="4872990"/>
            </a:xfrm>
            <a:custGeom>
              <a:avLst/>
              <a:gdLst/>
              <a:ahLst/>
              <a:cxnLst/>
              <a:rect l="l" t="t" r="r" b="b"/>
              <a:pathLst>
                <a:path w="8061959" h="4872990">
                  <a:moveTo>
                    <a:pt x="0" y="4872815"/>
                  </a:moveTo>
                  <a:lnTo>
                    <a:pt x="8061557" y="4872815"/>
                  </a:lnTo>
                  <a:lnTo>
                    <a:pt x="8061557" y="0"/>
                  </a:lnTo>
                  <a:lnTo>
                    <a:pt x="0" y="0"/>
                  </a:lnTo>
                  <a:lnTo>
                    <a:pt x="0" y="4872815"/>
                  </a:lnTo>
                  <a:close/>
                </a:path>
              </a:pathLst>
            </a:custGeom>
            <a:ln w="109128">
              <a:solidFill>
                <a:srgbClr val="2F3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2559" y="1705118"/>
              <a:ext cx="6970052" cy="44976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69994" y="1269039"/>
              <a:ext cx="8062595" cy="4726305"/>
            </a:xfrm>
            <a:custGeom>
              <a:avLst/>
              <a:gdLst/>
              <a:ahLst/>
              <a:cxnLst/>
              <a:rect l="l" t="t" r="r" b="b"/>
              <a:pathLst>
                <a:path w="8062595" h="4726305">
                  <a:moveTo>
                    <a:pt x="8062211" y="0"/>
                  </a:moveTo>
                  <a:lnTo>
                    <a:pt x="0" y="0"/>
                  </a:lnTo>
                  <a:lnTo>
                    <a:pt x="0" y="4726146"/>
                  </a:lnTo>
                  <a:lnTo>
                    <a:pt x="8062211" y="4726146"/>
                  </a:lnTo>
                  <a:lnTo>
                    <a:pt x="80622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9040">
              <a:lnSpc>
                <a:spcPct val="100000"/>
              </a:lnSpc>
              <a:spcBef>
                <a:spcPts val="100"/>
              </a:spcBef>
            </a:pPr>
            <a:r>
              <a:rPr dirty="0"/>
              <a:t>SISTEMA</a:t>
            </a:r>
            <a:r>
              <a:rPr spc="-3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ORGANIZACIÓN</a:t>
            </a:r>
            <a:r>
              <a:rPr spc="-1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EMPRESA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54929" y="2156651"/>
            <a:ext cx="5888355" cy="33223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ANATOMIA</a:t>
            </a:r>
            <a:r>
              <a:rPr sz="170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70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LA</a:t>
            </a:r>
            <a:r>
              <a:rPr sz="170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F3342"/>
                </a:solidFill>
                <a:latin typeface="Calibri"/>
                <a:cs typeface="Calibri"/>
              </a:rPr>
              <a:t>ORGANIZACIÓN</a:t>
            </a:r>
            <a:endParaRPr sz="170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1410"/>
              </a:spcBef>
            </a:pPr>
            <a:r>
              <a:rPr sz="1350" spc="20" dirty="0">
                <a:solidFill>
                  <a:srgbClr val="2F3342"/>
                </a:solidFill>
                <a:latin typeface="Segoe UI Emoji"/>
                <a:cs typeface="Segoe UI Emoji"/>
              </a:rPr>
              <a:t>✔</a:t>
            </a:r>
            <a:r>
              <a:rPr sz="1250" spc="20" dirty="0">
                <a:solidFill>
                  <a:srgbClr val="2F3342"/>
                </a:solidFill>
                <a:latin typeface="Calibri"/>
                <a:cs typeface="Calibri"/>
              </a:rPr>
              <a:t>ENTORNO</a:t>
            </a:r>
            <a:endParaRPr sz="1250">
              <a:latin typeface="Calibri"/>
              <a:cs typeface="Calibri"/>
            </a:endParaRPr>
          </a:p>
          <a:p>
            <a:pPr marL="664210" marR="95250" indent="-245745">
              <a:lnSpc>
                <a:spcPts val="2320"/>
              </a:lnSpc>
              <a:spcBef>
                <a:spcPts val="195"/>
              </a:spcBef>
              <a:buSzPct val="108000"/>
              <a:buFont typeface="Wingdings"/>
              <a:buChar char=""/>
              <a:tabLst>
                <a:tab pos="664210" algn="l"/>
                <a:tab pos="664845" algn="l"/>
              </a:tabLst>
            </a:pPr>
            <a:r>
              <a:rPr sz="1250" spc="20" dirty="0">
                <a:solidFill>
                  <a:srgbClr val="2F3342"/>
                </a:solidFill>
                <a:latin typeface="Calibri"/>
                <a:cs typeface="Calibri"/>
              </a:rPr>
              <a:t>MACROENTORNO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mundial,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nacional </a:t>
            </a:r>
            <a:r>
              <a:rPr sz="1250" spc="20" dirty="0">
                <a:solidFill>
                  <a:srgbClr val="2F3342"/>
                </a:solidFill>
                <a:latin typeface="Calibri"/>
                <a:cs typeface="Calibri"/>
              </a:rPr>
              <a:t>o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regional,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implica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factores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económicos, </a:t>
            </a:r>
            <a:r>
              <a:rPr sz="1250" spc="-27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políticos,</a:t>
            </a:r>
            <a:r>
              <a:rPr sz="1250" spc="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legales,</a:t>
            </a:r>
            <a:r>
              <a:rPr sz="1250" spc="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sociales,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culturales,</a:t>
            </a:r>
            <a:r>
              <a:rPr sz="1250" spc="2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demográficos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y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 tecnológicos.</a:t>
            </a:r>
            <a:endParaRPr sz="1250">
              <a:latin typeface="Calibri"/>
              <a:cs typeface="Calibri"/>
            </a:endParaRPr>
          </a:p>
          <a:p>
            <a:pPr marL="664210" marR="5080" indent="-245745">
              <a:lnSpc>
                <a:spcPts val="2320"/>
              </a:lnSpc>
              <a:buSzPct val="108000"/>
              <a:buFont typeface="Wingdings"/>
              <a:buChar char=""/>
              <a:tabLst>
                <a:tab pos="664210" algn="l"/>
                <a:tab pos="664845" algn="l"/>
              </a:tabLst>
            </a:pPr>
            <a:r>
              <a:rPr sz="1250" spc="25" dirty="0">
                <a:solidFill>
                  <a:srgbClr val="2F3342"/>
                </a:solidFill>
                <a:latin typeface="Calibri"/>
                <a:cs typeface="Calibri"/>
              </a:rPr>
              <a:t>RAMO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del </a:t>
            </a:r>
            <a:r>
              <a:rPr sz="1250" spc="20" dirty="0">
                <a:solidFill>
                  <a:srgbClr val="2F3342"/>
                </a:solidFill>
                <a:latin typeface="Calibri"/>
                <a:cs typeface="Calibri"/>
              </a:rPr>
              <a:t>NEGOCIO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de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la organización,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con su </a:t>
            </a:r>
            <a:r>
              <a:rPr sz="1250" spc="20" dirty="0">
                <a:solidFill>
                  <a:srgbClr val="2F3342"/>
                </a:solidFill>
                <a:latin typeface="Calibri"/>
                <a:cs typeface="Calibri"/>
              </a:rPr>
              <a:t>mercado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actual y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potencial, sus </a:t>
            </a:r>
            <a:r>
              <a:rPr sz="1250" spc="-27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características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económicas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(costos,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márgenes,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etc.),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su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tecnología, sus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 condiciones</a:t>
            </a:r>
            <a:r>
              <a:rPr sz="1250" spc="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competitivas,</a:t>
            </a: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sus</a:t>
            </a: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regulaciones,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etc.</a:t>
            </a:r>
            <a:endParaRPr sz="1250">
              <a:latin typeface="Calibri"/>
              <a:cs typeface="Calibri"/>
            </a:endParaRPr>
          </a:p>
          <a:p>
            <a:pPr marL="664210" marR="166370" indent="-245745">
              <a:lnSpc>
                <a:spcPts val="2320"/>
              </a:lnSpc>
              <a:buSzPct val="108000"/>
              <a:buFont typeface="Wingdings"/>
              <a:buChar char=""/>
              <a:tabLst>
                <a:tab pos="664210" algn="l"/>
                <a:tab pos="664845" algn="l"/>
              </a:tabLst>
            </a:pP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ACTORES CERCANOS: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los clientes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y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otros usuarios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de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los servicios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de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la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organización,</a:t>
            </a:r>
            <a:r>
              <a:rPr sz="12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los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propietarios</a:t>
            </a:r>
            <a:r>
              <a:rPr sz="1250" spc="2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 la</a:t>
            </a:r>
            <a:r>
              <a:rPr sz="1250" spc="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organización,</a:t>
            </a: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la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 comunidad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(gobierno,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organismos</a:t>
            </a: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250" spc="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control,</a:t>
            </a:r>
            <a:r>
              <a:rPr sz="1250" spc="2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sindicatos,</a:t>
            </a:r>
            <a:r>
              <a:rPr sz="1250" spc="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cámaras,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 entidades</a:t>
            </a:r>
            <a:r>
              <a:rPr sz="1250" spc="2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educativas,</a:t>
            </a:r>
            <a:r>
              <a:rPr sz="1250" spc="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etc.)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y</a:t>
            </a:r>
            <a:r>
              <a:rPr sz="1250" spc="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los </a:t>
            </a:r>
            <a:r>
              <a:rPr sz="1250" spc="-27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competidores.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32207" y="6295726"/>
            <a:ext cx="552450" cy="431165"/>
          </a:xfrm>
          <a:custGeom>
            <a:avLst/>
            <a:gdLst/>
            <a:ahLst/>
            <a:cxnLst/>
            <a:rect l="l" t="t" r="r" b="b"/>
            <a:pathLst>
              <a:path w="552450" h="431165">
                <a:moveTo>
                  <a:pt x="551972" y="0"/>
                </a:moveTo>
                <a:lnTo>
                  <a:pt x="71805" y="0"/>
                </a:lnTo>
                <a:lnTo>
                  <a:pt x="0" y="71806"/>
                </a:lnTo>
                <a:lnTo>
                  <a:pt x="0" y="430839"/>
                </a:lnTo>
                <a:lnTo>
                  <a:pt x="551972" y="430839"/>
                </a:lnTo>
                <a:lnTo>
                  <a:pt x="551972" y="0"/>
                </a:lnTo>
                <a:close/>
              </a:path>
            </a:pathLst>
          </a:custGeom>
          <a:solidFill>
            <a:srgbClr val="2F3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13</a:t>
            </a:fld>
            <a:endParaRPr spc="15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822" y="833615"/>
            <a:ext cx="9924415" cy="5893435"/>
            <a:chOff x="107822" y="833615"/>
            <a:chExt cx="9924415" cy="5893435"/>
          </a:xfrm>
        </p:grpSpPr>
        <p:sp>
          <p:nvSpPr>
            <p:cNvPr id="3" name="object 3"/>
            <p:cNvSpPr/>
            <p:nvPr/>
          </p:nvSpPr>
          <p:spPr>
            <a:xfrm>
              <a:off x="6337325" y="1269046"/>
              <a:ext cx="3695065" cy="4726305"/>
            </a:xfrm>
            <a:custGeom>
              <a:avLst/>
              <a:gdLst/>
              <a:ahLst/>
              <a:cxnLst/>
              <a:rect l="l" t="t" r="r" b="b"/>
              <a:pathLst>
                <a:path w="3695065" h="4726305">
                  <a:moveTo>
                    <a:pt x="3694874" y="0"/>
                  </a:moveTo>
                  <a:lnTo>
                    <a:pt x="0" y="0"/>
                  </a:lnTo>
                  <a:lnTo>
                    <a:pt x="0" y="436079"/>
                  </a:lnTo>
                  <a:lnTo>
                    <a:pt x="0" y="4726140"/>
                  </a:lnTo>
                  <a:lnTo>
                    <a:pt x="3694874" y="4726140"/>
                  </a:lnTo>
                  <a:lnTo>
                    <a:pt x="3694874" y="436079"/>
                  </a:lnTo>
                  <a:lnTo>
                    <a:pt x="3694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22" y="833615"/>
              <a:ext cx="6229503" cy="58929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63054" y="1050672"/>
              <a:ext cx="8061959" cy="4872990"/>
            </a:xfrm>
            <a:custGeom>
              <a:avLst/>
              <a:gdLst/>
              <a:ahLst/>
              <a:cxnLst/>
              <a:rect l="l" t="t" r="r" b="b"/>
              <a:pathLst>
                <a:path w="8061959" h="4872990">
                  <a:moveTo>
                    <a:pt x="0" y="4872815"/>
                  </a:moveTo>
                  <a:lnTo>
                    <a:pt x="8061557" y="4872815"/>
                  </a:lnTo>
                  <a:lnTo>
                    <a:pt x="8061557" y="0"/>
                  </a:lnTo>
                  <a:lnTo>
                    <a:pt x="0" y="0"/>
                  </a:lnTo>
                  <a:lnTo>
                    <a:pt x="0" y="4872815"/>
                  </a:lnTo>
                  <a:close/>
                </a:path>
              </a:pathLst>
            </a:custGeom>
            <a:ln w="109128">
              <a:solidFill>
                <a:srgbClr val="2F3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2559" y="1705118"/>
              <a:ext cx="6970052" cy="44976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69994" y="1269039"/>
              <a:ext cx="8062595" cy="4726305"/>
            </a:xfrm>
            <a:custGeom>
              <a:avLst/>
              <a:gdLst/>
              <a:ahLst/>
              <a:cxnLst/>
              <a:rect l="l" t="t" r="r" b="b"/>
              <a:pathLst>
                <a:path w="8062595" h="4726305">
                  <a:moveTo>
                    <a:pt x="8062211" y="0"/>
                  </a:moveTo>
                  <a:lnTo>
                    <a:pt x="0" y="0"/>
                  </a:lnTo>
                  <a:lnTo>
                    <a:pt x="0" y="4726146"/>
                  </a:lnTo>
                  <a:lnTo>
                    <a:pt x="8062211" y="4726146"/>
                  </a:lnTo>
                  <a:lnTo>
                    <a:pt x="80622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9040">
              <a:lnSpc>
                <a:spcPct val="100000"/>
              </a:lnSpc>
              <a:spcBef>
                <a:spcPts val="100"/>
              </a:spcBef>
            </a:pPr>
            <a:r>
              <a:rPr dirty="0"/>
              <a:t>SISTEMA</a:t>
            </a:r>
            <a:r>
              <a:rPr spc="-3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ORGANIZACIÓN</a:t>
            </a:r>
            <a:r>
              <a:rPr spc="-1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EMPRESA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54929" y="2156651"/>
            <a:ext cx="5788025" cy="21046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ANATOMIA</a:t>
            </a:r>
            <a:r>
              <a:rPr sz="170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70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LA</a:t>
            </a:r>
            <a:r>
              <a:rPr sz="170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F3342"/>
                </a:solidFill>
                <a:latin typeface="Calibri"/>
                <a:cs typeface="Calibri"/>
              </a:rPr>
              <a:t>ORGANIZACIÓN</a:t>
            </a:r>
            <a:endParaRPr sz="1700" dirty="0">
              <a:latin typeface="Calibri"/>
              <a:cs typeface="Calibri"/>
            </a:endParaRPr>
          </a:p>
          <a:p>
            <a:pPr marL="26034">
              <a:lnSpc>
                <a:spcPct val="100000"/>
              </a:lnSpc>
              <a:spcBef>
                <a:spcPts val="1520"/>
              </a:spcBef>
            </a:pPr>
            <a:r>
              <a:rPr sz="1350" spc="10" dirty="0">
                <a:solidFill>
                  <a:srgbClr val="2F3342"/>
                </a:solidFill>
                <a:latin typeface="Segoe UI Emoji"/>
                <a:cs typeface="Segoe UI Emoji"/>
              </a:rPr>
              <a:t>✔</a:t>
            </a:r>
            <a:r>
              <a:rPr lang="es-AR" sz="1350" spc="10" dirty="0">
                <a:solidFill>
                  <a:srgbClr val="2F3342"/>
                </a:solidFill>
                <a:latin typeface="Segoe UI Emoji"/>
                <a:cs typeface="Segoe UI Emoji"/>
              </a:rPr>
              <a:t>  </a:t>
            </a:r>
            <a:r>
              <a:rPr sz="1600" b="1" spc="5" dirty="0" err="1">
                <a:solidFill>
                  <a:srgbClr val="2F3342"/>
                </a:solidFill>
                <a:latin typeface="Calibri"/>
                <a:cs typeface="Calibri"/>
              </a:rPr>
              <a:t>Evolución</a:t>
            </a:r>
            <a:r>
              <a:rPr sz="1600" b="1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2F3342"/>
                </a:solidFill>
                <a:latin typeface="Calibri"/>
                <a:cs typeface="Calibri"/>
              </a:rPr>
              <a:t>en</a:t>
            </a:r>
            <a:r>
              <a:rPr sz="1600" b="1" spc="5" dirty="0">
                <a:solidFill>
                  <a:srgbClr val="2F3342"/>
                </a:solidFill>
                <a:latin typeface="Calibri"/>
                <a:cs typeface="Calibri"/>
              </a:rPr>
              <a:t> el</a:t>
            </a:r>
            <a:r>
              <a:rPr sz="1600" b="1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600" b="1" spc="10" dirty="0">
                <a:solidFill>
                  <a:srgbClr val="2F3342"/>
                </a:solidFill>
                <a:latin typeface="Calibri"/>
                <a:cs typeface="Calibri"/>
              </a:rPr>
              <a:t>tiempo:</a:t>
            </a:r>
            <a:endParaRPr sz="1600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 b="1" dirty="0">
              <a:latin typeface="Calibri"/>
              <a:cs typeface="Calibri"/>
            </a:endParaRPr>
          </a:p>
          <a:p>
            <a:pPr marL="664210" marR="5080" indent="-245745">
              <a:lnSpc>
                <a:spcPct val="152800"/>
              </a:lnSpc>
              <a:buFont typeface="Wingdings"/>
              <a:buChar char=""/>
              <a:tabLst>
                <a:tab pos="664210" algn="l"/>
                <a:tab pos="664845" algn="l"/>
              </a:tabLst>
            </a:pP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La historia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de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la organización,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relevante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para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comprender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el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hoy y 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como </a:t>
            </a:r>
            <a:r>
              <a:rPr sz="1350" spc="-29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están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configurados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los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elementos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actuales.</a:t>
            </a:r>
            <a:endParaRPr sz="1350" dirty="0">
              <a:latin typeface="Calibri"/>
              <a:cs typeface="Calibri"/>
            </a:endParaRPr>
          </a:p>
          <a:p>
            <a:pPr marL="703580" indent="-285750">
              <a:lnSpc>
                <a:spcPct val="100000"/>
              </a:lnSpc>
              <a:spcBef>
                <a:spcPts val="855"/>
              </a:spcBef>
              <a:buFont typeface="Wingdings"/>
              <a:buChar char=""/>
              <a:tabLst>
                <a:tab pos="703580" algn="l"/>
                <a:tab pos="704215" algn="l"/>
              </a:tabLst>
            </a:pP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Visión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que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los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miembros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tengan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acerca</a:t>
            </a:r>
            <a:r>
              <a:rPr sz="13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la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situación</a:t>
            </a:r>
            <a:r>
              <a:rPr sz="13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futura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32207" y="6295726"/>
            <a:ext cx="552450" cy="431165"/>
          </a:xfrm>
          <a:custGeom>
            <a:avLst/>
            <a:gdLst/>
            <a:ahLst/>
            <a:cxnLst/>
            <a:rect l="l" t="t" r="r" b="b"/>
            <a:pathLst>
              <a:path w="552450" h="431165">
                <a:moveTo>
                  <a:pt x="551972" y="0"/>
                </a:moveTo>
                <a:lnTo>
                  <a:pt x="71805" y="0"/>
                </a:lnTo>
                <a:lnTo>
                  <a:pt x="0" y="71806"/>
                </a:lnTo>
                <a:lnTo>
                  <a:pt x="0" y="430839"/>
                </a:lnTo>
                <a:lnTo>
                  <a:pt x="551972" y="430839"/>
                </a:lnTo>
                <a:lnTo>
                  <a:pt x="551972" y="0"/>
                </a:lnTo>
                <a:close/>
              </a:path>
            </a:pathLst>
          </a:custGeom>
          <a:solidFill>
            <a:srgbClr val="2F3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14</a:t>
            </a:fld>
            <a:endParaRPr spc="1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822" y="833615"/>
            <a:ext cx="9924415" cy="5893435"/>
            <a:chOff x="107822" y="833615"/>
            <a:chExt cx="9924415" cy="5893435"/>
          </a:xfrm>
        </p:grpSpPr>
        <p:sp>
          <p:nvSpPr>
            <p:cNvPr id="3" name="object 3"/>
            <p:cNvSpPr/>
            <p:nvPr/>
          </p:nvSpPr>
          <p:spPr>
            <a:xfrm>
              <a:off x="6337325" y="1269046"/>
              <a:ext cx="3695065" cy="4726305"/>
            </a:xfrm>
            <a:custGeom>
              <a:avLst/>
              <a:gdLst/>
              <a:ahLst/>
              <a:cxnLst/>
              <a:rect l="l" t="t" r="r" b="b"/>
              <a:pathLst>
                <a:path w="3695065" h="4726305">
                  <a:moveTo>
                    <a:pt x="3694874" y="0"/>
                  </a:moveTo>
                  <a:lnTo>
                    <a:pt x="0" y="0"/>
                  </a:lnTo>
                  <a:lnTo>
                    <a:pt x="0" y="436079"/>
                  </a:lnTo>
                  <a:lnTo>
                    <a:pt x="0" y="4726140"/>
                  </a:lnTo>
                  <a:lnTo>
                    <a:pt x="3694874" y="4726140"/>
                  </a:lnTo>
                  <a:lnTo>
                    <a:pt x="3694874" y="436079"/>
                  </a:lnTo>
                  <a:lnTo>
                    <a:pt x="3694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22" y="833615"/>
              <a:ext cx="6229503" cy="58929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63054" y="1050672"/>
              <a:ext cx="8061959" cy="4872990"/>
            </a:xfrm>
            <a:custGeom>
              <a:avLst/>
              <a:gdLst/>
              <a:ahLst/>
              <a:cxnLst/>
              <a:rect l="l" t="t" r="r" b="b"/>
              <a:pathLst>
                <a:path w="8061959" h="4872990">
                  <a:moveTo>
                    <a:pt x="0" y="4872815"/>
                  </a:moveTo>
                  <a:lnTo>
                    <a:pt x="8061557" y="4872815"/>
                  </a:lnTo>
                  <a:lnTo>
                    <a:pt x="8061557" y="0"/>
                  </a:lnTo>
                  <a:lnTo>
                    <a:pt x="0" y="0"/>
                  </a:lnTo>
                  <a:lnTo>
                    <a:pt x="0" y="4872815"/>
                  </a:lnTo>
                  <a:close/>
                </a:path>
              </a:pathLst>
            </a:custGeom>
            <a:ln w="109128">
              <a:solidFill>
                <a:srgbClr val="2F3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2559" y="1705118"/>
              <a:ext cx="6970052" cy="44976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69994" y="1269039"/>
              <a:ext cx="8062595" cy="4726305"/>
            </a:xfrm>
            <a:custGeom>
              <a:avLst/>
              <a:gdLst/>
              <a:ahLst/>
              <a:cxnLst/>
              <a:rect l="l" t="t" r="r" b="b"/>
              <a:pathLst>
                <a:path w="8062595" h="4726305">
                  <a:moveTo>
                    <a:pt x="8062211" y="0"/>
                  </a:moveTo>
                  <a:lnTo>
                    <a:pt x="0" y="0"/>
                  </a:lnTo>
                  <a:lnTo>
                    <a:pt x="0" y="4726146"/>
                  </a:lnTo>
                  <a:lnTo>
                    <a:pt x="8062211" y="4726146"/>
                  </a:lnTo>
                  <a:lnTo>
                    <a:pt x="80622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9040">
              <a:lnSpc>
                <a:spcPct val="100000"/>
              </a:lnSpc>
              <a:spcBef>
                <a:spcPts val="100"/>
              </a:spcBef>
            </a:pPr>
            <a:r>
              <a:rPr dirty="0"/>
              <a:t>SISTEMA</a:t>
            </a:r>
            <a:r>
              <a:rPr spc="-3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ORGANIZACIÓN</a:t>
            </a:r>
            <a:r>
              <a:rPr spc="-1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EMPRESA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54929" y="2156651"/>
            <a:ext cx="5873115" cy="3363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ANATOMIA</a:t>
            </a:r>
            <a:r>
              <a:rPr sz="170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70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LA</a:t>
            </a:r>
            <a:r>
              <a:rPr sz="170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F3342"/>
                </a:solidFill>
                <a:latin typeface="Calibri"/>
                <a:cs typeface="Calibri"/>
              </a:rPr>
              <a:t>ORGANIZACIÓN</a:t>
            </a:r>
            <a:endParaRPr sz="1700" dirty="0">
              <a:latin typeface="Calibri"/>
              <a:cs typeface="Calibri"/>
            </a:endParaRPr>
          </a:p>
          <a:p>
            <a:pPr marL="271145" indent="-245745">
              <a:lnSpc>
                <a:spcPct val="100000"/>
              </a:lnSpc>
              <a:spcBef>
                <a:spcPts val="1520"/>
              </a:spcBef>
              <a:buFont typeface="Wingdings"/>
              <a:buChar char=""/>
              <a:tabLst>
                <a:tab pos="271780" algn="l"/>
              </a:tabLst>
            </a:pP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La organización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en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sí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se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compone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de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los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siguientes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elementos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básicos:</a:t>
            </a:r>
            <a:endParaRPr sz="1350" dirty="0">
              <a:latin typeface="Calibri"/>
              <a:cs typeface="Calibri"/>
            </a:endParaRPr>
          </a:p>
          <a:p>
            <a:pPr marL="713740" marR="8890" lvl="1" indent="-295275">
              <a:lnSpc>
                <a:spcPct val="152800"/>
              </a:lnSpc>
              <a:buAutoNum type="arabicPeriod"/>
              <a:tabLst>
                <a:tab pos="713105" algn="l"/>
                <a:tab pos="713740" algn="l"/>
              </a:tabLst>
            </a:pPr>
            <a:r>
              <a:rPr sz="1350" b="1" spc="5" dirty="0">
                <a:solidFill>
                  <a:srgbClr val="2F3342"/>
                </a:solidFill>
                <a:latin typeface="Calibri"/>
                <a:cs typeface="Calibri"/>
              </a:rPr>
              <a:t>Los</a:t>
            </a:r>
            <a:r>
              <a:rPr sz="1350" b="1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b="1" spc="10" dirty="0">
                <a:solidFill>
                  <a:srgbClr val="2F3342"/>
                </a:solidFill>
                <a:latin typeface="Calibri"/>
                <a:cs typeface="Calibri"/>
              </a:rPr>
              <a:t>recursos</a:t>
            </a:r>
            <a:r>
              <a:rPr sz="1350" b="1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operativos,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tangibles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(financieros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y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físicos)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e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intangibles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(tecnología,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marcas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y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patentes,</a:t>
            </a:r>
            <a:r>
              <a:rPr sz="1350" spc="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posición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en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el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mercado,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clientela,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acceso </a:t>
            </a:r>
            <a:r>
              <a:rPr sz="1350" spc="-29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proveedores,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etc.)</a:t>
            </a:r>
            <a:endParaRPr sz="1350" dirty="0">
              <a:latin typeface="Calibri"/>
              <a:cs typeface="Calibri"/>
            </a:endParaRPr>
          </a:p>
          <a:p>
            <a:pPr marL="713740" marR="137795" lvl="1" indent="-295275">
              <a:lnSpc>
                <a:spcPct val="152800"/>
              </a:lnSpc>
              <a:buAutoNum type="arabicPeriod"/>
              <a:tabLst>
                <a:tab pos="713105" algn="l"/>
                <a:tab pos="713740" algn="l"/>
              </a:tabLst>
            </a:pPr>
            <a:r>
              <a:rPr sz="1350" b="1" spc="5" dirty="0">
                <a:solidFill>
                  <a:srgbClr val="2F3342"/>
                </a:solidFill>
                <a:latin typeface="Calibri"/>
                <a:cs typeface="Calibri"/>
              </a:rPr>
              <a:t>Los</a:t>
            </a:r>
            <a:r>
              <a:rPr sz="1350" b="1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b="1" spc="5" dirty="0">
                <a:solidFill>
                  <a:srgbClr val="2F3342"/>
                </a:solidFill>
                <a:latin typeface="Calibri"/>
                <a:cs typeface="Calibri"/>
              </a:rPr>
              <a:t>procesos</a:t>
            </a:r>
            <a:r>
              <a:rPr sz="1350" b="1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b="1" spc="5" dirty="0">
                <a:solidFill>
                  <a:srgbClr val="2F3342"/>
                </a:solidFill>
                <a:latin typeface="Calibri"/>
                <a:cs typeface="Calibri"/>
              </a:rPr>
              <a:t>operativos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,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abarcan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2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tipos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de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actividades: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primarias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y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de </a:t>
            </a:r>
            <a:r>
              <a:rPr sz="1350" spc="-29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apoyo</a:t>
            </a:r>
            <a:endParaRPr sz="1350" dirty="0">
              <a:latin typeface="Calibri"/>
              <a:cs typeface="Calibri"/>
            </a:endParaRPr>
          </a:p>
          <a:p>
            <a:pPr marL="1106170" marR="5080" lvl="2" indent="-295275">
              <a:lnSpc>
                <a:spcPct val="150400"/>
              </a:lnSpc>
              <a:spcBef>
                <a:spcPts val="50"/>
              </a:spcBef>
              <a:buAutoNum type="alphaLcParenR"/>
              <a:tabLst>
                <a:tab pos="1106170" algn="l"/>
                <a:tab pos="1106805" algn="l"/>
              </a:tabLst>
            </a:pP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Primarias:</a:t>
            </a:r>
            <a:r>
              <a:rPr sz="1200" spc="2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logística</a:t>
            </a:r>
            <a:r>
              <a:rPr sz="1200" spc="3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20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entrada</a:t>
            </a:r>
            <a:r>
              <a:rPr sz="1200" spc="3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(abastecimiento),</a:t>
            </a:r>
            <a:r>
              <a:rPr sz="1200" spc="3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la</a:t>
            </a:r>
            <a:r>
              <a:rPr sz="1200" spc="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producción,</a:t>
            </a:r>
            <a:r>
              <a:rPr sz="120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la</a:t>
            </a:r>
            <a:r>
              <a:rPr sz="120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prestación </a:t>
            </a:r>
            <a:r>
              <a:rPr sz="1200" spc="-254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servicios,</a:t>
            </a:r>
            <a:r>
              <a:rPr sz="120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la</a:t>
            </a:r>
            <a:r>
              <a:rPr sz="120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logística</a:t>
            </a:r>
            <a:r>
              <a:rPr sz="1200" spc="2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salida</a:t>
            </a:r>
            <a:r>
              <a:rPr sz="1200" spc="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y</a:t>
            </a:r>
            <a:r>
              <a:rPr sz="120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la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comercialización</a:t>
            </a:r>
            <a:r>
              <a:rPr sz="120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y</a:t>
            </a:r>
            <a:r>
              <a:rPr sz="120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ventas</a:t>
            </a:r>
            <a:endParaRPr sz="1200" dirty="0">
              <a:latin typeface="Calibri"/>
              <a:cs typeface="Calibri"/>
            </a:endParaRPr>
          </a:p>
          <a:p>
            <a:pPr marL="1106170" marR="381635" lvl="2" indent="-295275">
              <a:lnSpc>
                <a:spcPct val="150400"/>
              </a:lnSpc>
              <a:buAutoNum type="alphaLcParenR"/>
              <a:tabLst>
                <a:tab pos="1106170" algn="l"/>
                <a:tab pos="1106805" algn="l"/>
              </a:tabLst>
            </a:pP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Apoyo:</a:t>
            </a:r>
            <a:r>
              <a:rPr sz="120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investigación</a:t>
            </a:r>
            <a:r>
              <a:rPr sz="1200" spc="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y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desarrollo,</a:t>
            </a:r>
            <a:r>
              <a:rPr sz="1200" spc="2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administración</a:t>
            </a:r>
            <a:r>
              <a:rPr sz="1200" spc="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general,</a:t>
            </a:r>
            <a:r>
              <a:rPr sz="1200" spc="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las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finanzas, </a:t>
            </a:r>
            <a:r>
              <a:rPr sz="1200" spc="-254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RR.HH., 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TI, aseguramiento</a:t>
            </a:r>
            <a:r>
              <a:rPr sz="1200" spc="2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de calidad,</a:t>
            </a:r>
            <a:r>
              <a:rPr sz="120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RR.LL., auditorias,</a:t>
            </a:r>
            <a:r>
              <a:rPr sz="1200" spc="4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SGI’s.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32207" y="6295726"/>
            <a:ext cx="552450" cy="431165"/>
          </a:xfrm>
          <a:custGeom>
            <a:avLst/>
            <a:gdLst/>
            <a:ahLst/>
            <a:cxnLst/>
            <a:rect l="l" t="t" r="r" b="b"/>
            <a:pathLst>
              <a:path w="552450" h="431165">
                <a:moveTo>
                  <a:pt x="551972" y="0"/>
                </a:moveTo>
                <a:lnTo>
                  <a:pt x="71805" y="0"/>
                </a:lnTo>
                <a:lnTo>
                  <a:pt x="0" y="71806"/>
                </a:lnTo>
                <a:lnTo>
                  <a:pt x="0" y="430839"/>
                </a:lnTo>
                <a:lnTo>
                  <a:pt x="551972" y="430839"/>
                </a:lnTo>
                <a:lnTo>
                  <a:pt x="551972" y="0"/>
                </a:lnTo>
                <a:close/>
              </a:path>
            </a:pathLst>
          </a:custGeom>
          <a:solidFill>
            <a:srgbClr val="2F3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15</a:t>
            </a:fld>
            <a:endParaRPr spc="1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822" y="833615"/>
            <a:ext cx="9924415" cy="5893435"/>
            <a:chOff x="107822" y="833615"/>
            <a:chExt cx="9924415" cy="5893435"/>
          </a:xfrm>
        </p:grpSpPr>
        <p:sp>
          <p:nvSpPr>
            <p:cNvPr id="3" name="object 3"/>
            <p:cNvSpPr/>
            <p:nvPr/>
          </p:nvSpPr>
          <p:spPr>
            <a:xfrm>
              <a:off x="6337325" y="1269046"/>
              <a:ext cx="3695065" cy="4726305"/>
            </a:xfrm>
            <a:custGeom>
              <a:avLst/>
              <a:gdLst/>
              <a:ahLst/>
              <a:cxnLst/>
              <a:rect l="l" t="t" r="r" b="b"/>
              <a:pathLst>
                <a:path w="3695065" h="4726305">
                  <a:moveTo>
                    <a:pt x="3694874" y="0"/>
                  </a:moveTo>
                  <a:lnTo>
                    <a:pt x="0" y="0"/>
                  </a:lnTo>
                  <a:lnTo>
                    <a:pt x="0" y="436079"/>
                  </a:lnTo>
                  <a:lnTo>
                    <a:pt x="0" y="4726140"/>
                  </a:lnTo>
                  <a:lnTo>
                    <a:pt x="3694874" y="4726140"/>
                  </a:lnTo>
                  <a:lnTo>
                    <a:pt x="3694874" y="436079"/>
                  </a:lnTo>
                  <a:lnTo>
                    <a:pt x="3694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22" y="833615"/>
              <a:ext cx="6229503" cy="58929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63054" y="1050672"/>
              <a:ext cx="8061959" cy="4872990"/>
            </a:xfrm>
            <a:custGeom>
              <a:avLst/>
              <a:gdLst/>
              <a:ahLst/>
              <a:cxnLst/>
              <a:rect l="l" t="t" r="r" b="b"/>
              <a:pathLst>
                <a:path w="8061959" h="4872990">
                  <a:moveTo>
                    <a:pt x="0" y="4872815"/>
                  </a:moveTo>
                  <a:lnTo>
                    <a:pt x="8061557" y="4872815"/>
                  </a:lnTo>
                  <a:lnTo>
                    <a:pt x="8061557" y="0"/>
                  </a:lnTo>
                  <a:lnTo>
                    <a:pt x="0" y="0"/>
                  </a:lnTo>
                  <a:lnTo>
                    <a:pt x="0" y="4872815"/>
                  </a:lnTo>
                  <a:close/>
                </a:path>
              </a:pathLst>
            </a:custGeom>
            <a:ln w="109128">
              <a:solidFill>
                <a:srgbClr val="2F3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2559" y="1705118"/>
              <a:ext cx="6970052" cy="44976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69994" y="1269039"/>
              <a:ext cx="8062595" cy="4726305"/>
            </a:xfrm>
            <a:custGeom>
              <a:avLst/>
              <a:gdLst/>
              <a:ahLst/>
              <a:cxnLst/>
              <a:rect l="l" t="t" r="r" b="b"/>
              <a:pathLst>
                <a:path w="8062595" h="4726305">
                  <a:moveTo>
                    <a:pt x="8062211" y="0"/>
                  </a:moveTo>
                  <a:lnTo>
                    <a:pt x="0" y="0"/>
                  </a:lnTo>
                  <a:lnTo>
                    <a:pt x="0" y="4726146"/>
                  </a:lnTo>
                  <a:lnTo>
                    <a:pt x="8062211" y="4726146"/>
                  </a:lnTo>
                  <a:lnTo>
                    <a:pt x="80622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9040">
              <a:lnSpc>
                <a:spcPct val="100000"/>
              </a:lnSpc>
              <a:spcBef>
                <a:spcPts val="100"/>
              </a:spcBef>
            </a:pPr>
            <a:r>
              <a:rPr dirty="0"/>
              <a:t>SISTEMA</a:t>
            </a:r>
            <a:r>
              <a:rPr spc="-3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ORGANIZACIÓN</a:t>
            </a:r>
            <a:r>
              <a:rPr spc="-1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EMPRESA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07567" y="2156651"/>
            <a:ext cx="5780011" cy="302249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114"/>
              </a:spcBef>
            </a:pP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ANATOMIA</a:t>
            </a:r>
            <a:r>
              <a:rPr sz="170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70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LA</a:t>
            </a:r>
            <a:r>
              <a:rPr sz="170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rgbClr val="2F3342"/>
                </a:solidFill>
                <a:latin typeface="Calibri"/>
                <a:cs typeface="Calibri"/>
              </a:rPr>
              <a:t>ORGANIZACIÓN</a:t>
            </a:r>
            <a:endParaRPr sz="1700" dirty="0">
              <a:latin typeface="Calibri"/>
              <a:cs typeface="Calibri"/>
            </a:endParaRPr>
          </a:p>
          <a:p>
            <a:pPr marL="257810" indent="-24574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258445" algn="l"/>
              </a:tabLst>
            </a:pP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La organización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en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sí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se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compone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de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los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siguientes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elementos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básicos:</a:t>
            </a:r>
            <a:endParaRPr sz="1350" dirty="0">
              <a:latin typeface="Calibri"/>
              <a:cs typeface="Calibri"/>
            </a:endParaRPr>
          </a:p>
          <a:p>
            <a:pPr marL="699770" lvl="1" indent="-295275">
              <a:lnSpc>
                <a:spcPct val="100000"/>
              </a:lnSpc>
              <a:spcBef>
                <a:spcPts val="855"/>
              </a:spcBef>
              <a:buAutoNum type="arabicPeriod" startAt="3"/>
              <a:tabLst>
                <a:tab pos="699770" algn="l"/>
                <a:tab pos="700405" algn="l"/>
              </a:tabLst>
            </a:pPr>
            <a:r>
              <a:rPr sz="1350" b="1" spc="5" dirty="0">
                <a:solidFill>
                  <a:srgbClr val="2F3342"/>
                </a:solidFill>
                <a:latin typeface="Calibri"/>
                <a:cs typeface="Calibri"/>
              </a:rPr>
              <a:t>Los</a:t>
            </a:r>
            <a:r>
              <a:rPr sz="1350" b="1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b="1" spc="5" dirty="0">
                <a:solidFill>
                  <a:srgbClr val="2F3342"/>
                </a:solidFill>
                <a:latin typeface="Calibri"/>
                <a:cs typeface="Calibri"/>
              </a:rPr>
              <a:t>productos </a:t>
            </a:r>
            <a:r>
              <a:rPr sz="1350" b="1" spc="10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350" b="1" spc="5" dirty="0">
                <a:solidFill>
                  <a:srgbClr val="2F3342"/>
                </a:solidFill>
                <a:latin typeface="Calibri"/>
                <a:cs typeface="Calibri"/>
              </a:rPr>
              <a:t> la</a:t>
            </a:r>
            <a:r>
              <a:rPr sz="1350" b="1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b="1" spc="5" dirty="0">
                <a:solidFill>
                  <a:srgbClr val="2F3342"/>
                </a:solidFill>
                <a:latin typeface="Calibri"/>
                <a:cs typeface="Calibri"/>
              </a:rPr>
              <a:t>operación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:</a:t>
            </a:r>
            <a:r>
              <a:rPr sz="13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tangibles</a:t>
            </a:r>
            <a:r>
              <a:rPr sz="13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y/o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los servicios</a:t>
            </a:r>
            <a:endParaRPr sz="1350" dirty="0">
              <a:latin typeface="Calibri"/>
              <a:cs typeface="Calibri"/>
            </a:endParaRPr>
          </a:p>
          <a:p>
            <a:pPr marL="699770" lvl="1" indent="-295275">
              <a:lnSpc>
                <a:spcPct val="100000"/>
              </a:lnSpc>
              <a:spcBef>
                <a:spcPts val="855"/>
              </a:spcBef>
              <a:buAutoNum type="arabicPeriod" startAt="3"/>
              <a:tabLst>
                <a:tab pos="699770" algn="l"/>
                <a:tab pos="700405" algn="l"/>
              </a:tabLst>
            </a:pPr>
            <a:r>
              <a:rPr sz="1350" b="1" spc="5" dirty="0">
                <a:solidFill>
                  <a:srgbClr val="2F3342"/>
                </a:solidFill>
                <a:latin typeface="Calibri"/>
                <a:cs typeface="Calibri"/>
              </a:rPr>
              <a:t>Las</a:t>
            </a:r>
            <a:r>
              <a:rPr sz="1350" b="1" spc="-3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b="1" spc="10" dirty="0">
                <a:solidFill>
                  <a:srgbClr val="2F3342"/>
                </a:solidFill>
                <a:latin typeface="Calibri"/>
                <a:cs typeface="Calibri"/>
              </a:rPr>
              <a:t>personas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:</a:t>
            </a:r>
            <a:endParaRPr sz="1350" dirty="0">
              <a:latin typeface="Calibri"/>
              <a:cs typeface="Calibri"/>
            </a:endParaRPr>
          </a:p>
          <a:p>
            <a:pPr marL="1092835" lvl="2" indent="-295275">
              <a:lnSpc>
                <a:spcPct val="100000"/>
              </a:lnSpc>
              <a:spcBef>
                <a:spcPts val="770"/>
              </a:spcBef>
              <a:buFont typeface="Arial MT"/>
              <a:buChar char="•"/>
              <a:tabLst>
                <a:tab pos="1092835" algn="l"/>
                <a:tab pos="1093470" algn="l"/>
              </a:tabLst>
            </a:pP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Directores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 y</a:t>
            </a:r>
            <a:r>
              <a:rPr sz="1200" spc="-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Gerentes</a:t>
            </a:r>
            <a:endParaRPr sz="1200" dirty="0">
              <a:latin typeface="Calibri"/>
              <a:cs typeface="Calibri"/>
            </a:endParaRPr>
          </a:p>
          <a:p>
            <a:pPr marL="1092835" lvl="2" indent="-295275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1092835" algn="l"/>
                <a:tab pos="1093470" algn="l"/>
              </a:tabLst>
            </a:pP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Personal interno</a:t>
            </a:r>
            <a:endParaRPr sz="1200" dirty="0">
              <a:latin typeface="Calibri"/>
              <a:cs typeface="Calibri"/>
            </a:endParaRPr>
          </a:p>
          <a:p>
            <a:pPr marL="1092835" lvl="2" indent="-295275">
              <a:lnSpc>
                <a:spcPct val="100000"/>
              </a:lnSpc>
              <a:spcBef>
                <a:spcPts val="730"/>
              </a:spcBef>
              <a:buFont typeface="Arial MT"/>
              <a:buChar char="•"/>
              <a:tabLst>
                <a:tab pos="1092835" algn="l"/>
                <a:tab pos="1093470" algn="l"/>
              </a:tabLst>
            </a:pP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Otros: consultores,</a:t>
            </a:r>
            <a:r>
              <a:rPr sz="120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contratados,</a:t>
            </a:r>
            <a:r>
              <a:rPr sz="120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etc.</a:t>
            </a:r>
            <a:endParaRPr sz="1200" dirty="0">
              <a:latin typeface="Calibri"/>
              <a:cs typeface="Calibri"/>
            </a:endParaRPr>
          </a:p>
          <a:p>
            <a:pPr marL="1092835" lvl="2" indent="-295275">
              <a:lnSpc>
                <a:spcPct val="100000"/>
              </a:lnSpc>
              <a:spcBef>
                <a:spcPts val="955"/>
              </a:spcBef>
              <a:buFont typeface="Arial MT"/>
              <a:buChar char="•"/>
              <a:tabLst>
                <a:tab pos="1092835" algn="l"/>
                <a:tab pos="1093470" algn="l"/>
              </a:tabLst>
            </a:pP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Cultura</a:t>
            </a:r>
            <a:r>
              <a:rPr sz="1200" spc="3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manifestada</a:t>
            </a:r>
            <a:r>
              <a:rPr sz="1200" spc="2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a</a:t>
            </a:r>
            <a:r>
              <a:rPr sz="120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través</a:t>
            </a:r>
            <a:r>
              <a:rPr sz="1200" spc="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del</a:t>
            </a:r>
            <a:r>
              <a:rPr sz="120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comportamiento</a:t>
            </a:r>
            <a:r>
              <a:rPr sz="1200" spc="2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200" dirty="0">
                <a:solidFill>
                  <a:srgbClr val="2F3342"/>
                </a:solidFill>
                <a:latin typeface="Calibri"/>
                <a:cs typeface="Calibri"/>
              </a:rPr>
              <a:t> la</a:t>
            </a:r>
            <a:r>
              <a:rPr sz="120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2F3342"/>
                </a:solidFill>
                <a:latin typeface="Calibri"/>
                <a:cs typeface="Calibri"/>
              </a:rPr>
              <a:t>organización</a:t>
            </a:r>
            <a:endParaRPr sz="1200" dirty="0">
              <a:latin typeface="Calibri"/>
              <a:cs typeface="Calibri"/>
            </a:endParaRPr>
          </a:p>
          <a:p>
            <a:pPr marL="699770" marR="5080" lvl="1" indent="-295275">
              <a:lnSpc>
                <a:spcPct val="152800"/>
              </a:lnSpc>
              <a:spcBef>
                <a:spcPts val="30"/>
              </a:spcBef>
              <a:buAutoNum type="arabicPeriod" startAt="3"/>
              <a:tabLst>
                <a:tab pos="699770" algn="l"/>
                <a:tab pos="700405" algn="l"/>
              </a:tabLst>
            </a:pP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La información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de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la organización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o </a:t>
            </a:r>
            <a:r>
              <a:rPr sz="1350" b="1" spc="5" dirty="0">
                <a:solidFill>
                  <a:srgbClr val="2F3342"/>
                </a:solidFill>
                <a:latin typeface="Calibri"/>
                <a:cs typeface="Calibri"/>
              </a:rPr>
              <a:t>su </a:t>
            </a:r>
            <a:r>
              <a:rPr sz="1350" b="1" spc="10" dirty="0">
                <a:solidFill>
                  <a:srgbClr val="2F3342"/>
                </a:solidFill>
                <a:latin typeface="Calibri"/>
                <a:cs typeface="Calibri"/>
              </a:rPr>
              <a:t>entorno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destinada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los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miembros </a:t>
            </a:r>
            <a:r>
              <a:rPr sz="1350" spc="-29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la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misma</a:t>
            </a:r>
            <a:r>
              <a:rPr sz="13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o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actores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su entorno.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32207" y="6295726"/>
            <a:ext cx="552450" cy="431165"/>
          </a:xfrm>
          <a:custGeom>
            <a:avLst/>
            <a:gdLst/>
            <a:ahLst/>
            <a:cxnLst/>
            <a:rect l="l" t="t" r="r" b="b"/>
            <a:pathLst>
              <a:path w="552450" h="431165">
                <a:moveTo>
                  <a:pt x="551972" y="0"/>
                </a:moveTo>
                <a:lnTo>
                  <a:pt x="71805" y="0"/>
                </a:lnTo>
                <a:lnTo>
                  <a:pt x="0" y="71806"/>
                </a:lnTo>
                <a:lnTo>
                  <a:pt x="0" y="430839"/>
                </a:lnTo>
                <a:lnTo>
                  <a:pt x="551972" y="430839"/>
                </a:lnTo>
                <a:lnTo>
                  <a:pt x="551972" y="0"/>
                </a:lnTo>
                <a:close/>
              </a:path>
            </a:pathLst>
          </a:custGeom>
          <a:solidFill>
            <a:srgbClr val="2F3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16</a:t>
            </a:fld>
            <a:endParaRPr spc="1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822" y="833615"/>
            <a:ext cx="9924415" cy="5893435"/>
            <a:chOff x="107822" y="833615"/>
            <a:chExt cx="9924415" cy="5893435"/>
          </a:xfrm>
        </p:grpSpPr>
        <p:sp>
          <p:nvSpPr>
            <p:cNvPr id="3" name="object 3"/>
            <p:cNvSpPr/>
            <p:nvPr/>
          </p:nvSpPr>
          <p:spPr>
            <a:xfrm>
              <a:off x="6337325" y="1269046"/>
              <a:ext cx="3695065" cy="4726305"/>
            </a:xfrm>
            <a:custGeom>
              <a:avLst/>
              <a:gdLst/>
              <a:ahLst/>
              <a:cxnLst/>
              <a:rect l="l" t="t" r="r" b="b"/>
              <a:pathLst>
                <a:path w="3695065" h="4726305">
                  <a:moveTo>
                    <a:pt x="3694874" y="0"/>
                  </a:moveTo>
                  <a:lnTo>
                    <a:pt x="0" y="0"/>
                  </a:lnTo>
                  <a:lnTo>
                    <a:pt x="0" y="436079"/>
                  </a:lnTo>
                  <a:lnTo>
                    <a:pt x="0" y="4726140"/>
                  </a:lnTo>
                  <a:lnTo>
                    <a:pt x="3694874" y="4726140"/>
                  </a:lnTo>
                  <a:lnTo>
                    <a:pt x="3694874" y="436079"/>
                  </a:lnTo>
                  <a:lnTo>
                    <a:pt x="3694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22" y="833615"/>
              <a:ext cx="6229503" cy="58929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63054" y="1050672"/>
              <a:ext cx="8061959" cy="4872990"/>
            </a:xfrm>
            <a:custGeom>
              <a:avLst/>
              <a:gdLst/>
              <a:ahLst/>
              <a:cxnLst/>
              <a:rect l="l" t="t" r="r" b="b"/>
              <a:pathLst>
                <a:path w="8061959" h="4872990">
                  <a:moveTo>
                    <a:pt x="0" y="4872815"/>
                  </a:moveTo>
                  <a:lnTo>
                    <a:pt x="8061557" y="4872815"/>
                  </a:lnTo>
                  <a:lnTo>
                    <a:pt x="8061557" y="0"/>
                  </a:lnTo>
                  <a:lnTo>
                    <a:pt x="0" y="0"/>
                  </a:lnTo>
                  <a:lnTo>
                    <a:pt x="0" y="4872815"/>
                  </a:lnTo>
                  <a:close/>
                </a:path>
              </a:pathLst>
            </a:custGeom>
            <a:ln w="109128">
              <a:solidFill>
                <a:srgbClr val="2F3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2559" y="1705118"/>
              <a:ext cx="6970052" cy="44976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69994" y="1269039"/>
              <a:ext cx="8062595" cy="4726305"/>
            </a:xfrm>
            <a:custGeom>
              <a:avLst/>
              <a:gdLst/>
              <a:ahLst/>
              <a:cxnLst/>
              <a:rect l="l" t="t" r="r" b="b"/>
              <a:pathLst>
                <a:path w="8062595" h="4726305">
                  <a:moveTo>
                    <a:pt x="8062211" y="0"/>
                  </a:moveTo>
                  <a:lnTo>
                    <a:pt x="0" y="0"/>
                  </a:lnTo>
                  <a:lnTo>
                    <a:pt x="0" y="4726146"/>
                  </a:lnTo>
                  <a:lnTo>
                    <a:pt x="8062211" y="4726146"/>
                  </a:lnTo>
                  <a:lnTo>
                    <a:pt x="80622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9040">
              <a:lnSpc>
                <a:spcPct val="100000"/>
              </a:lnSpc>
              <a:spcBef>
                <a:spcPts val="100"/>
              </a:spcBef>
            </a:pPr>
            <a:r>
              <a:rPr dirty="0"/>
              <a:t>SISTEMA</a:t>
            </a:r>
            <a:r>
              <a:rPr spc="-3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ORGANIZACIÓN</a:t>
            </a:r>
            <a:r>
              <a:rPr spc="-1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EMPRESA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129280">
              <a:lnSpc>
                <a:spcPct val="100000"/>
              </a:lnSpc>
              <a:spcBef>
                <a:spcPts val="114"/>
              </a:spcBef>
            </a:pPr>
            <a:r>
              <a:rPr spc="5" dirty="0"/>
              <a:t>ANATOMIA</a:t>
            </a:r>
            <a:r>
              <a:rPr spc="10" dirty="0"/>
              <a:t> </a:t>
            </a:r>
            <a:r>
              <a:rPr spc="5" dirty="0"/>
              <a:t>DE</a:t>
            </a:r>
            <a:r>
              <a:rPr dirty="0"/>
              <a:t> </a:t>
            </a:r>
            <a:r>
              <a:rPr spc="5" dirty="0"/>
              <a:t>LA</a:t>
            </a:r>
            <a:r>
              <a:rPr spc="-5" dirty="0"/>
              <a:t> </a:t>
            </a:r>
            <a:r>
              <a:rPr dirty="0"/>
              <a:t>ORGANIZACIÓN</a:t>
            </a:r>
          </a:p>
          <a:p>
            <a:pPr marL="3327400" indent="-245745">
              <a:lnSpc>
                <a:spcPct val="100000"/>
              </a:lnSpc>
              <a:spcBef>
                <a:spcPts val="1080"/>
              </a:spcBef>
              <a:buFont typeface="Wingdings"/>
              <a:buChar char=""/>
              <a:tabLst>
                <a:tab pos="3328035" algn="l"/>
              </a:tabLst>
            </a:pPr>
            <a:r>
              <a:rPr sz="1350" spc="5" dirty="0"/>
              <a:t>La organización</a:t>
            </a:r>
            <a:r>
              <a:rPr sz="1350" dirty="0"/>
              <a:t> </a:t>
            </a:r>
            <a:r>
              <a:rPr sz="1350" spc="10" dirty="0"/>
              <a:t>en</a:t>
            </a:r>
            <a:r>
              <a:rPr sz="1350" spc="15" dirty="0"/>
              <a:t> </a:t>
            </a:r>
            <a:r>
              <a:rPr sz="1350" spc="5" dirty="0"/>
              <a:t>sí</a:t>
            </a:r>
            <a:r>
              <a:rPr sz="1350" spc="10" dirty="0"/>
              <a:t> </a:t>
            </a:r>
            <a:r>
              <a:rPr sz="1350" spc="5" dirty="0"/>
              <a:t>se</a:t>
            </a:r>
            <a:r>
              <a:rPr sz="1350" spc="15" dirty="0"/>
              <a:t> </a:t>
            </a:r>
            <a:r>
              <a:rPr sz="1350" spc="10" dirty="0"/>
              <a:t>compone</a:t>
            </a:r>
            <a:r>
              <a:rPr sz="1350" spc="15" dirty="0"/>
              <a:t> </a:t>
            </a:r>
            <a:r>
              <a:rPr sz="1350" spc="10" dirty="0"/>
              <a:t>de </a:t>
            </a:r>
            <a:r>
              <a:rPr sz="1350" spc="5" dirty="0"/>
              <a:t>los</a:t>
            </a:r>
            <a:r>
              <a:rPr sz="1350" spc="10" dirty="0"/>
              <a:t> </a:t>
            </a:r>
            <a:r>
              <a:rPr sz="1350" spc="5" dirty="0"/>
              <a:t>siguientes </a:t>
            </a:r>
            <a:r>
              <a:rPr sz="1350" spc="10" dirty="0"/>
              <a:t>elementos </a:t>
            </a:r>
            <a:r>
              <a:rPr sz="1350" spc="5" dirty="0"/>
              <a:t>básicos:</a:t>
            </a:r>
            <a:endParaRPr sz="1350" dirty="0"/>
          </a:p>
          <a:p>
            <a:pPr marL="3769360" marR="66675" lvl="1" indent="-295275">
              <a:lnSpc>
                <a:spcPct val="152800"/>
              </a:lnSpc>
              <a:buAutoNum type="arabicPeriod" startAt="6"/>
              <a:tabLst>
                <a:tab pos="3769360" algn="l"/>
                <a:tab pos="3769995" algn="l"/>
              </a:tabLst>
            </a:pP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La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estrategia –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visión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–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misión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–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valores, objetivos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y metas y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la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o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las </a:t>
            </a:r>
            <a:r>
              <a:rPr sz="1350" spc="-29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estrategias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la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organización</a:t>
            </a:r>
            <a:endParaRPr sz="1350" dirty="0">
              <a:latin typeface="Calibri"/>
              <a:cs typeface="Calibri"/>
            </a:endParaRPr>
          </a:p>
          <a:p>
            <a:pPr marL="3769360" lvl="1" indent="-295275">
              <a:lnSpc>
                <a:spcPct val="100000"/>
              </a:lnSpc>
              <a:spcBef>
                <a:spcPts val="855"/>
              </a:spcBef>
              <a:buAutoNum type="arabicPeriod" startAt="6"/>
              <a:tabLst>
                <a:tab pos="3769360" algn="l"/>
                <a:tab pos="3769995" algn="l"/>
              </a:tabLst>
            </a:pP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La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estructura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evidenciada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</a:t>
            </a:r>
            <a:r>
              <a:rPr sz="1350" spc="-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través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del organigrama.</a:t>
            </a:r>
            <a:endParaRPr sz="1350" dirty="0">
              <a:latin typeface="Calibri"/>
              <a:cs typeface="Calibri"/>
            </a:endParaRPr>
          </a:p>
          <a:p>
            <a:pPr marL="3769360" marR="5080" lvl="1" indent="-295275">
              <a:lnSpc>
                <a:spcPct val="152800"/>
              </a:lnSpc>
              <a:buAutoNum type="arabicPeriod" startAt="6"/>
              <a:tabLst>
                <a:tab pos="3769360" algn="l"/>
                <a:tab pos="3769995" algn="l"/>
              </a:tabLst>
            </a:pP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Los procesos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gerenciales: el planeamiento estratégico,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los RR.HH.,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planeamiento y control de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las operaciones, la gestión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de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riesgos, del </a:t>
            </a:r>
            <a:r>
              <a:rPr sz="1350" spc="-29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conocimiento,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gestión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del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cambio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y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gestión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proyectos.</a:t>
            </a:r>
            <a:endParaRPr sz="1350" dirty="0">
              <a:latin typeface="Calibri"/>
              <a:cs typeface="Calibri"/>
            </a:endParaRPr>
          </a:p>
          <a:p>
            <a:pPr marL="3769360" marR="377190" lvl="1" indent="-295275">
              <a:lnSpc>
                <a:spcPct val="152800"/>
              </a:lnSpc>
              <a:buAutoNum type="arabicPeriod" startAt="6"/>
              <a:tabLst>
                <a:tab pos="3769360" algn="l"/>
                <a:tab pos="3769995" algn="l"/>
              </a:tabLst>
            </a:pP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Los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resultados que representan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el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impacto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del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entorno y de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las </a:t>
            </a:r>
            <a:r>
              <a:rPr sz="1350" spc="-29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actividades</a:t>
            </a:r>
            <a:r>
              <a:rPr sz="13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la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organización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sobre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los recursos.</a:t>
            </a:r>
            <a:endParaRPr sz="135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4316590" y="5502033"/>
            <a:ext cx="6268085" cy="1224915"/>
            <a:chOff x="4316590" y="5502033"/>
            <a:chExt cx="6268085" cy="1224915"/>
          </a:xfrm>
        </p:grpSpPr>
        <p:sp>
          <p:nvSpPr>
            <p:cNvPr id="11" name="object 11"/>
            <p:cNvSpPr/>
            <p:nvPr/>
          </p:nvSpPr>
          <p:spPr>
            <a:xfrm>
              <a:off x="10032207" y="6295726"/>
              <a:ext cx="552450" cy="431165"/>
            </a:xfrm>
            <a:custGeom>
              <a:avLst/>
              <a:gdLst/>
              <a:ahLst/>
              <a:cxnLst/>
              <a:rect l="l" t="t" r="r" b="b"/>
              <a:pathLst>
                <a:path w="552450" h="431165">
                  <a:moveTo>
                    <a:pt x="551972" y="0"/>
                  </a:moveTo>
                  <a:lnTo>
                    <a:pt x="71805" y="0"/>
                  </a:lnTo>
                  <a:lnTo>
                    <a:pt x="0" y="71806"/>
                  </a:lnTo>
                  <a:lnTo>
                    <a:pt x="0" y="430839"/>
                  </a:lnTo>
                  <a:lnTo>
                    <a:pt x="551972" y="430839"/>
                  </a:lnTo>
                  <a:lnTo>
                    <a:pt x="551972" y="0"/>
                  </a:lnTo>
                  <a:close/>
                </a:path>
              </a:pathLst>
            </a:custGeom>
            <a:solidFill>
              <a:srgbClr val="2F3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327503" y="5512946"/>
              <a:ext cx="400685" cy="408305"/>
            </a:xfrm>
            <a:custGeom>
              <a:avLst/>
              <a:gdLst/>
              <a:ahLst/>
              <a:cxnLst/>
              <a:rect l="l" t="t" r="r" b="b"/>
              <a:pathLst>
                <a:path w="400685" h="408304">
                  <a:moveTo>
                    <a:pt x="200032" y="0"/>
                  </a:moveTo>
                  <a:lnTo>
                    <a:pt x="0" y="203962"/>
                  </a:lnTo>
                  <a:lnTo>
                    <a:pt x="200032" y="407922"/>
                  </a:lnTo>
                  <a:lnTo>
                    <a:pt x="200032" y="305941"/>
                  </a:lnTo>
                  <a:lnTo>
                    <a:pt x="400065" y="305941"/>
                  </a:lnTo>
                  <a:lnTo>
                    <a:pt x="400065" y="101926"/>
                  </a:lnTo>
                  <a:lnTo>
                    <a:pt x="200032" y="101926"/>
                  </a:lnTo>
                  <a:lnTo>
                    <a:pt x="200032" y="0"/>
                  </a:lnTo>
                  <a:close/>
                </a:path>
              </a:pathLst>
            </a:custGeom>
            <a:solidFill>
              <a:srgbClr val="C0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327503" y="5512946"/>
              <a:ext cx="400685" cy="408305"/>
            </a:xfrm>
            <a:custGeom>
              <a:avLst/>
              <a:gdLst/>
              <a:ahLst/>
              <a:cxnLst/>
              <a:rect l="l" t="t" r="r" b="b"/>
              <a:pathLst>
                <a:path w="400685" h="408304">
                  <a:moveTo>
                    <a:pt x="0" y="203961"/>
                  </a:moveTo>
                  <a:lnTo>
                    <a:pt x="200032" y="0"/>
                  </a:lnTo>
                  <a:lnTo>
                    <a:pt x="200032" y="101926"/>
                  </a:lnTo>
                  <a:lnTo>
                    <a:pt x="400065" y="101926"/>
                  </a:lnTo>
                  <a:lnTo>
                    <a:pt x="400065" y="305942"/>
                  </a:lnTo>
                  <a:lnTo>
                    <a:pt x="200032" y="305942"/>
                  </a:lnTo>
                  <a:lnTo>
                    <a:pt x="200032" y="407923"/>
                  </a:lnTo>
                  <a:lnTo>
                    <a:pt x="0" y="203961"/>
                  </a:lnTo>
                  <a:close/>
                </a:path>
              </a:pathLst>
            </a:custGeom>
            <a:ln w="21825">
              <a:solidFill>
                <a:srgbClr val="8CB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17</a:t>
            </a:fld>
            <a:endParaRPr spc="1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32207" y="6295726"/>
            <a:ext cx="552450" cy="431165"/>
          </a:xfrm>
          <a:custGeom>
            <a:avLst/>
            <a:gdLst/>
            <a:ahLst/>
            <a:cxnLst/>
            <a:rect l="l" t="t" r="r" b="b"/>
            <a:pathLst>
              <a:path w="552450" h="431165">
                <a:moveTo>
                  <a:pt x="551972" y="0"/>
                </a:moveTo>
                <a:lnTo>
                  <a:pt x="71805" y="0"/>
                </a:lnTo>
                <a:lnTo>
                  <a:pt x="0" y="71806"/>
                </a:lnTo>
                <a:lnTo>
                  <a:pt x="0" y="430839"/>
                </a:lnTo>
                <a:lnTo>
                  <a:pt x="551972" y="430839"/>
                </a:lnTo>
                <a:lnTo>
                  <a:pt x="551972" y="0"/>
                </a:lnTo>
                <a:close/>
              </a:path>
            </a:pathLst>
          </a:custGeom>
          <a:solidFill>
            <a:srgbClr val="2F3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77358" y="833616"/>
            <a:ext cx="10006965" cy="5893435"/>
            <a:chOff x="577358" y="833616"/>
            <a:chExt cx="10006965" cy="5893435"/>
          </a:xfrm>
        </p:grpSpPr>
        <p:sp>
          <p:nvSpPr>
            <p:cNvPr id="4" name="object 4"/>
            <p:cNvSpPr/>
            <p:nvPr/>
          </p:nvSpPr>
          <p:spPr>
            <a:xfrm>
              <a:off x="631968" y="1170496"/>
              <a:ext cx="6080760" cy="5052060"/>
            </a:xfrm>
            <a:custGeom>
              <a:avLst/>
              <a:gdLst/>
              <a:ahLst/>
              <a:cxnLst/>
              <a:rect l="l" t="t" r="r" b="b"/>
              <a:pathLst>
                <a:path w="6080759" h="5052060">
                  <a:moveTo>
                    <a:pt x="0" y="5051568"/>
                  </a:moveTo>
                  <a:lnTo>
                    <a:pt x="6080216" y="5051568"/>
                  </a:lnTo>
                  <a:lnTo>
                    <a:pt x="6080216" y="0"/>
                  </a:lnTo>
                  <a:lnTo>
                    <a:pt x="0" y="0"/>
                  </a:lnTo>
                  <a:lnTo>
                    <a:pt x="0" y="5051568"/>
                  </a:lnTo>
                  <a:close/>
                </a:path>
              </a:pathLst>
            </a:custGeom>
            <a:ln w="109128">
              <a:solidFill>
                <a:srgbClr val="2F3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9860" y="1848513"/>
              <a:ext cx="5256512" cy="466263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930871" y="1396720"/>
              <a:ext cx="4958080" cy="452120"/>
            </a:xfrm>
            <a:custGeom>
              <a:avLst/>
              <a:gdLst/>
              <a:ahLst/>
              <a:cxnLst/>
              <a:rect l="l" t="t" r="r" b="b"/>
              <a:pathLst>
                <a:path w="4958080" h="452119">
                  <a:moveTo>
                    <a:pt x="0" y="451793"/>
                  </a:moveTo>
                  <a:lnTo>
                    <a:pt x="4957936" y="451793"/>
                  </a:lnTo>
                  <a:lnTo>
                    <a:pt x="4957936" y="0"/>
                  </a:lnTo>
                  <a:lnTo>
                    <a:pt x="0" y="0"/>
                  </a:lnTo>
                  <a:lnTo>
                    <a:pt x="0" y="4517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88808" y="833616"/>
              <a:ext cx="4695372" cy="58929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9860" y="1848513"/>
              <a:ext cx="5256512" cy="466263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930871" y="1367255"/>
              <a:ext cx="5812155" cy="4899025"/>
            </a:xfrm>
            <a:custGeom>
              <a:avLst/>
              <a:gdLst/>
              <a:ahLst/>
              <a:cxnLst/>
              <a:rect l="l" t="t" r="r" b="b"/>
              <a:pathLst>
                <a:path w="5812155" h="4899025">
                  <a:moveTo>
                    <a:pt x="5811758" y="0"/>
                  </a:moveTo>
                  <a:lnTo>
                    <a:pt x="0" y="0"/>
                  </a:lnTo>
                  <a:lnTo>
                    <a:pt x="0" y="4899007"/>
                  </a:lnTo>
                  <a:lnTo>
                    <a:pt x="5811758" y="4899007"/>
                  </a:lnTo>
                  <a:lnTo>
                    <a:pt x="58117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181664" y="2117801"/>
            <a:ext cx="1913889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UNIDAD</a:t>
            </a:r>
            <a:r>
              <a:rPr spc="-30" dirty="0"/>
              <a:t> </a:t>
            </a:r>
            <a:r>
              <a:rPr spc="-10" dirty="0"/>
              <a:t>N°</a:t>
            </a:r>
            <a:r>
              <a:rPr spc="-15" dirty="0"/>
              <a:t> </a:t>
            </a:r>
            <a:r>
              <a:rPr spc="-5" dirty="0"/>
              <a:t>1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1009662" y="2621102"/>
            <a:ext cx="4565638" cy="217687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114"/>
              </a:spcBef>
            </a:pP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INTRODUCCIÓN</a:t>
            </a:r>
            <a:r>
              <a:rPr sz="1700" spc="-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A LA </a:t>
            </a:r>
            <a:r>
              <a:rPr sz="1700" dirty="0">
                <a:solidFill>
                  <a:srgbClr val="2F3342"/>
                </a:solidFill>
                <a:latin typeface="Calibri"/>
                <a:cs typeface="Calibri"/>
              </a:rPr>
              <a:t>ORGANIZACIÓN</a:t>
            </a:r>
            <a:endParaRPr sz="17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4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r>
              <a:rPr sz="1350" spc="15" dirty="0">
                <a:solidFill>
                  <a:srgbClr val="2F3342"/>
                </a:solidFill>
                <a:latin typeface="Segoe UI Emoji"/>
                <a:cs typeface="Segoe UI Emoji"/>
              </a:rPr>
              <a:t>✔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SISTEMA,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ORGANIZACIÓN,</a:t>
            </a:r>
            <a:r>
              <a:rPr sz="1350" spc="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EMPRESA</a:t>
            </a:r>
            <a:endParaRPr sz="1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350" spc="15" dirty="0">
                <a:solidFill>
                  <a:srgbClr val="2F3342"/>
                </a:solidFill>
                <a:latin typeface="Segoe UI Emoji"/>
                <a:cs typeface="Segoe UI Emoji"/>
              </a:rPr>
              <a:t>✔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VISIÓN</a:t>
            </a:r>
            <a:r>
              <a:rPr sz="1350" spc="-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SISTÉMICA</a:t>
            </a:r>
            <a:endParaRPr sz="1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sz="1350" spc="15" dirty="0">
                <a:solidFill>
                  <a:srgbClr val="2F3342"/>
                </a:solidFill>
                <a:latin typeface="Segoe UI Emoji"/>
                <a:cs typeface="Segoe UI Emoji"/>
              </a:rPr>
              <a:t>✔</a:t>
            </a:r>
            <a:r>
              <a:rPr lang="es-AR" sz="1350" spc="15" dirty="0">
                <a:solidFill>
                  <a:srgbClr val="2F3342"/>
                </a:solidFill>
                <a:latin typeface="Calibri"/>
                <a:cs typeface="Calibri"/>
              </a:rPr>
              <a:t>PRECURSORES DE LA ORGANIZACIÓN INDUSTRIAL</a:t>
            </a:r>
          </a:p>
          <a:p>
            <a:pPr>
              <a:lnSpc>
                <a:spcPct val="100000"/>
              </a:lnSpc>
            </a:pPr>
            <a:endParaRPr lang="es-AR" sz="1350" spc="15" dirty="0">
              <a:solidFill>
                <a:srgbClr val="2F3342"/>
              </a:solidFill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es-AR" sz="1350" spc="15" dirty="0">
                <a:solidFill>
                  <a:srgbClr val="2F3342"/>
                </a:solidFill>
                <a:latin typeface="Calibri"/>
                <a:cs typeface="Calibri"/>
              </a:rPr>
              <a:t>        FUNCIONES DE LA EMPRESA Y SISTEMAS EMPRESARIALES</a:t>
            </a:r>
          </a:p>
          <a:p>
            <a:pPr>
              <a:lnSpc>
                <a:spcPct val="100000"/>
              </a:lnSpc>
            </a:pPr>
            <a:endParaRPr sz="135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5727" y="6439080"/>
            <a:ext cx="1351280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10" dirty="0">
                <a:solidFill>
                  <a:srgbClr val="878787"/>
                </a:solidFill>
                <a:latin typeface="Calibri"/>
                <a:cs typeface="Calibri"/>
              </a:rPr>
              <a:t>Agregar</a:t>
            </a:r>
            <a:r>
              <a:rPr sz="1000" spc="-1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878787"/>
                </a:solidFill>
                <a:latin typeface="Calibri"/>
                <a:cs typeface="Calibri"/>
              </a:rPr>
              <a:t>un</a:t>
            </a:r>
            <a:r>
              <a:rPr sz="100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878787"/>
                </a:solidFill>
                <a:latin typeface="Calibri"/>
                <a:cs typeface="Calibri"/>
              </a:rPr>
              <a:t>pie</a:t>
            </a:r>
            <a:r>
              <a:rPr sz="1000" spc="-5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000" spc="10" dirty="0">
                <a:solidFill>
                  <a:srgbClr val="878787"/>
                </a:solidFill>
                <a:latin typeface="Calibri"/>
                <a:cs typeface="Calibri"/>
              </a:rPr>
              <a:t>de</a:t>
            </a:r>
            <a:r>
              <a:rPr sz="1000" dirty="0">
                <a:solidFill>
                  <a:srgbClr val="878787"/>
                </a:solidFill>
                <a:latin typeface="Calibri"/>
                <a:cs typeface="Calibri"/>
              </a:rPr>
              <a:t> </a:t>
            </a:r>
            <a:r>
              <a:rPr sz="1000" spc="5" dirty="0">
                <a:solidFill>
                  <a:srgbClr val="878787"/>
                </a:solidFill>
                <a:latin typeface="Calibri"/>
                <a:cs typeface="Calibri"/>
              </a:rPr>
              <a:t>página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032207" y="6295726"/>
            <a:ext cx="552450" cy="431165"/>
          </a:xfrm>
          <a:custGeom>
            <a:avLst/>
            <a:gdLst/>
            <a:ahLst/>
            <a:cxnLst/>
            <a:rect l="l" t="t" r="r" b="b"/>
            <a:pathLst>
              <a:path w="552450" h="431165">
                <a:moveTo>
                  <a:pt x="551972" y="0"/>
                </a:moveTo>
                <a:lnTo>
                  <a:pt x="71805" y="0"/>
                </a:lnTo>
                <a:lnTo>
                  <a:pt x="0" y="71806"/>
                </a:lnTo>
                <a:lnTo>
                  <a:pt x="0" y="430839"/>
                </a:lnTo>
                <a:lnTo>
                  <a:pt x="551972" y="430839"/>
                </a:lnTo>
                <a:lnTo>
                  <a:pt x="551972" y="0"/>
                </a:lnTo>
                <a:close/>
              </a:path>
            </a:pathLst>
          </a:custGeom>
          <a:solidFill>
            <a:srgbClr val="2F3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262646" y="6420747"/>
            <a:ext cx="92075" cy="1828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spc="1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000">
              <a:latin typeface="Calibri"/>
              <a:cs typeface="Calibri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B9BA8EA-FE6F-2AD6-C26D-88CC0FF95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562" y="4304698"/>
            <a:ext cx="438950" cy="365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822" y="833615"/>
            <a:ext cx="9924415" cy="5893435"/>
            <a:chOff x="107822" y="833615"/>
            <a:chExt cx="9924415" cy="5893435"/>
          </a:xfrm>
        </p:grpSpPr>
        <p:sp>
          <p:nvSpPr>
            <p:cNvPr id="3" name="object 3"/>
            <p:cNvSpPr/>
            <p:nvPr/>
          </p:nvSpPr>
          <p:spPr>
            <a:xfrm>
              <a:off x="6337325" y="1269046"/>
              <a:ext cx="3695065" cy="4726305"/>
            </a:xfrm>
            <a:custGeom>
              <a:avLst/>
              <a:gdLst/>
              <a:ahLst/>
              <a:cxnLst/>
              <a:rect l="l" t="t" r="r" b="b"/>
              <a:pathLst>
                <a:path w="3695065" h="4726305">
                  <a:moveTo>
                    <a:pt x="3694874" y="0"/>
                  </a:moveTo>
                  <a:lnTo>
                    <a:pt x="0" y="0"/>
                  </a:lnTo>
                  <a:lnTo>
                    <a:pt x="0" y="436079"/>
                  </a:lnTo>
                  <a:lnTo>
                    <a:pt x="0" y="4726140"/>
                  </a:lnTo>
                  <a:lnTo>
                    <a:pt x="3694874" y="4726140"/>
                  </a:lnTo>
                  <a:lnTo>
                    <a:pt x="3694874" y="436079"/>
                  </a:lnTo>
                  <a:lnTo>
                    <a:pt x="3694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22" y="833615"/>
              <a:ext cx="6229503" cy="58929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87004" y="1050672"/>
              <a:ext cx="6802120" cy="4872990"/>
            </a:xfrm>
            <a:custGeom>
              <a:avLst/>
              <a:gdLst/>
              <a:ahLst/>
              <a:cxnLst/>
              <a:rect l="l" t="t" r="r" b="b"/>
              <a:pathLst>
                <a:path w="6802120" h="4872990">
                  <a:moveTo>
                    <a:pt x="0" y="4872815"/>
                  </a:moveTo>
                  <a:lnTo>
                    <a:pt x="6801775" y="4872815"/>
                  </a:lnTo>
                  <a:lnTo>
                    <a:pt x="6801775" y="0"/>
                  </a:lnTo>
                  <a:lnTo>
                    <a:pt x="0" y="0"/>
                  </a:lnTo>
                  <a:lnTo>
                    <a:pt x="0" y="4872815"/>
                  </a:lnTo>
                  <a:close/>
                </a:path>
              </a:pathLst>
            </a:custGeom>
            <a:ln w="109128">
              <a:solidFill>
                <a:srgbClr val="2F3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1745" y="1705118"/>
              <a:ext cx="5880510" cy="44976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30431" y="1269039"/>
              <a:ext cx="6802120" cy="4726305"/>
            </a:xfrm>
            <a:custGeom>
              <a:avLst/>
              <a:gdLst/>
              <a:ahLst/>
              <a:cxnLst/>
              <a:rect l="l" t="t" r="r" b="b"/>
              <a:pathLst>
                <a:path w="6802120" h="4726305">
                  <a:moveTo>
                    <a:pt x="6801774" y="0"/>
                  </a:moveTo>
                  <a:lnTo>
                    <a:pt x="0" y="0"/>
                  </a:lnTo>
                  <a:lnTo>
                    <a:pt x="0" y="4726146"/>
                  </a:lnTo>
                  <a:lnTo>
                    <a:pt x="6801774" y="4726146"/>
                  </a:lnTo>
                  <a:lnTo>
                    <a:pt x="6801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9040">
              <a:lnSpc>
                <a:spcPct val="100000"/>
              </a:lnSpc>
              <a:spcBef>
                <a:spcPts val="100"/>
              </a:spcBef>
            </a:pPr>
            <a:r>
              <a:rPr dirty="0"/>
              <a:t>SISTEMA</a:t>
            </a:r>
            <a:r>
              <a:rPr spc="-3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ORGANIZACIÓN</a:t>
            </a:r>
            <a:r>
              <a:rPr spc="-1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EMPRESA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9171727" y="5316078"/>
            <a:ext cx="1412875" cy="1410970"/>
            <a:chOff x="9171727" y="5316078"/>
            <a:chExt cx="1412875" cy="1410970"/>
          </a:xfrm>
        </p:grpSpPr>
        <p:sp>
          <p:nvSpPr>
            <p:cNvPr id="11" name="object 11"/>
            <p:cNvSpPr/>
            <p:nvPr/>
          </p:nvSpPr>
          <p:spPr>
            <a:xfrm>
              <a:off x="10032207" y="6295726"/>
              <a:ext cx="552450" cy="431165"/>
            </a:xfrm>
            <a:custGeom>
              <a:avLst/>
              <a:gdLst/>
              <a:ahLst/>
              <a:cxnLst/>
              <a:rect l="l" t="t" r="r" b="b"/>
              <a:pathLst>
                <a:path w="552450" h="431165">
                  <a:moveTo>
                    <a:pt x="551972" y="0"/>
                  </a:moveTo>
                  <a:lnTo>
                    <a:pt x="71805" y="0"/>
                  </a:lnTo>
                  <a:lnTo>
                    <a:pt x="0" y="71806"/>
                  </a:lnTo>
                  <a:lnTo>
                    <a:pt x="0" y="430839"/>
                  </a:lnTo>
                  <a:lnTo>
                    <a:pt x="551972" y="430839"/>
                  </a:lnTo>
                  <a:lnTo>
                    <a:pt x="551972" y="0"/>
                  </a:lnTo>
                  <a:close/>
                </a:path>
              </a:pathLst>
            </a:custGeom>
            <a:solidFill>
              <a:srgbClr val="2F3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82640" y="5326990"/>
              <a:ext cx="371475" cy="247650"/>
            </a:xfrm>
            <a:custGeom>
              <a:avLst/>
              <a:gdLst/>
              <a:ahLst/>
              <a:cxnLst/>
              <a:rect l="l" t="t" r="r" b="b"/>
              <a:pathLst>
                <a:path w="371475" h="247650">
                  <a:moveTo>
                    <a:pt x="247503" y="0"/>
                  </a:moveTo>
                  <a:lnTo>
                    <a:pt x="247503" y="61876"/>
                  </a:lnTo>
                  <a:lnTo>
                    <a:pt x="0" y="61876"/>
                  </a:lnTo>
                  <a:lnTo>
                    <a:pt x="0" y="185628"/>
                  </a:lnTo>
                  <a:lnTo>
                    <a:pt x="247503" y="185628"/>
                  </a:lnTo>
                  <a:lnTo>
                    <a:pt x="247503" y="247503"/>
                  </a:lnTo>
                  <a:lnTo>
                    <a:pt x="371256" y="123752"/>
                  </a:lnTo>
                  <a:lnTo>
                    <a:pt x="247503" y="0"/>
                  </a:lnTo>
                  <a:close/>
                </a:path>
              </a:pathLst>
            </a:custGeom>
            <a:solidFill>
              <a:srgbClr val="C0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82640" y="5326991"/>
              <a:ext cx="371475" cy="247650"/>
            </a:xfrm>
            <a:custGeom>
              <a:avLst/>
              <a:gdLst/>
              <a:ahLst/>
              <a:cxnLst/>
              <a:rect l="l" t="t" r="r" b="b"/>
              <a:pathLst>
                <a:path w="371475" h="247650">
                  <a:moveTo>
                    <a:pt x="0" y="61875"/>
                  </a:moveTo>
                  <a:lnTo>
                    <a:pt x="247503" y="61875"/>
                  </a:lnTo>
                  <a:lnTo>
                    <a:pt x="247503" y="0"/>
                  </a:lnTo>
                  <a:lnTo>
                    <a:pt x="371255" y="123751"/>
                  </a:lnTo>
                  <a:lnTo>
                    <a:pt x="247503" y="247503"/>
                  </a:lnTo>
                  <a:lnTo>
                    <a:pt x="247503" y="185627"/>
                  </a:lnTo>
                  <a:lnTo>
                    <a:pt x="0" y="185627"/>
                  </a:lnTo>
                  <a:lnTo>
                    <a:pt x="0" y="61875"/>
                  </a:lnTo>
                  <a:close/>
                </a:path>
              </a:pathLst>
            </a:custGeom>
            <a:ln w="21825">
              <a:solidFill>
                <a:srgbClr val="8CB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3</a:t>
            </a:fld>
            <a:endParaRPr spc="15" dirty="0"/>
          </a:p>
        </p:txBody>
      </p:sp>
      <p:sp>
        <p:nvSpPr>
          <p:cNvPr id="9" name="object 9"/>
          <p:cNvSpPr txBox="1"/>
          <p:nvPr/>
        </p:nvSpPr>
        <p:spPr>
          <a:xfrm>
            <a:off x="4127500" y="2156651"/>
            <a:ext cx="5975341" cy="286879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14"/>
              </a:spcBef>
            </a:pP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SISTEMA</a:t>
            </a:r>
            <a:endParaRPr sz="1700" dirty="0">
              <a:latin typeface="Calibri"/>
              <a:cs typeface="Calibri"/>
            </a:endParaRPr>
          </a:p>
          <a:p>
            <a:pPr marL="12700" marR="187960">
              <a:lnSpc>
                <a:spcPct val="142600"/>
              </a:lnSpc>
              <a:spcBef>
                <a:spcPts val="710"/>
              </a:spcBef>
            </a:pP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Se llama Sistema a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cualquier entidad física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o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virtual constituida por un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conjunto de componentes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interrelacionados,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enlazados entre 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sí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funcionalmente</a:t>
            </a:r>
            <a:r>
              <a:rPr sz="13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mediante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reglas,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b="1" i="1" spc="10" dirty="0">
                <a:solidFill>
                  <a:srgbClr val="2F3342"/>
                </a:solidFill>
                <a:latin typeface="Calibri"/>
                <a:cs typeface="Calibri"/>
              </a:rPr>
              <a:t>para</a:t>
            </a:r>
            <a:r>
              <a:rPr sz="1350" b="1" i="1" spc="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b="1" i="1" spc="5" dirty="0">
                <a:solidFill>
                  <a:srgbClr val="2F3342"/>
                </a:solidFill>
                <a:latin typeface="Calibri"/>
                <a:cs typeface="Calibri"/>
              </a:rPr>
              <a:t>contribuir</a:t>
            </a:r>
            <a:r>
              <a:rPr sz="1350" b="1" i="1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b="1" i="1" spc="10" dirty="0">
                <a:solidFill>
                  <a:srgbClr val="2F3342"/>
                </a:solidFill>
                <a:latin typeface="Calibri"/>
                <a:cs typeface="Calibri"/>
              </a:rPr>
              <a:t>a</a:t>
            </a:r>
            <a:r>
              <a:rPr sz="1350" b="1" i="1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b="1" i="1" spc="10" dirty="0">
                <a:solidFill>
                  <a:srgbClr val="2F3342"/>
                </a:solidFill>
                <a:latin typeface="Calibri"/>
                <a:cs typeface="Calibri"/>
              </a:rPr>
              <a:t>un cierto</a:t>
            </a:r>
            <a:r>
              <a:rPr sz="1350" b="1" i="1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b="1" i="1" spc="10" dirty="0">
                <a:solidFill>
                  <a:srgbClr val="2F3342"/>
                </a:solidFill>
                <a:latin typeface="Calibri"/>
                <a:cs typeface="Calibri"/>
              </a:rPr>
              <a:t>propósito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.</a:t>
            </a:r>
            <a:endParaRPr sz="1350" dirty="0">
              <a:latin typeface="Calibri"/>
              <a:cs typeface="Calibri"/>
            </a:endParaRPr>
          </a:p>
          <a:p>
            <a:pPr marL="12700" marR="191770">
              <a:lnSpc>
                <a:spcPct val="142600"/>
              </a:lnSpc>
              <a:spcBef>
                <a:spcPts val="860"/>
              </a:spcBef>
            </a:pP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Un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sistema incluido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en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otro se define 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como </a:t>
            </a:r>
            <a:r>
              <a:rPr sz="1350" b="1" i="1" spc="5" dirty="0">
                <a:solidFill>
                  <a:srgbClr val="2F3342"/>
                </a:solidFill>
                <a:latin typeface="Calibri"/>
                <a:cs typeface="Calibri"/>
              </a:rPr>
              <a:t>subsistema.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Y viceversa,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un </a:t>
            </a:r>
            <a:r>
              <a:rPr sz="1350" spc="-29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sistema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que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incluye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otro se denomina </a:t>
            </a:r>
            <a:r>
              <a:rPr sz="1350" b="1" i="1" spc="5" dirty="0">
                <a:solidFill>
                  <a:srgbClr val="2F3342"/>
                </a:solidFill>
                <a:latin typeface="Calibri"/>
                <a:cs typeface="Calibri"/>
              </a:rPr>
              <a:t>meta-sistema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,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entorno o 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contexto.</a:t>
            </a:r>
            <a:endParaRPr sz="1350" dirty="0">
              <a:latin typeface="Calibri"/>
              <a:cs typeface="Calibri"/>
            </a:endParaRPr>
          </a:p>
          <a:p>
            <a:pPr marL="12700" marR="5080">
              <a:lnSpc>
                <a:spcPct val="142600"/>
              </a:lnSpc>
              <a:spcBef>
                <a:spcPts val="855"/>
              </a:spcBef>
            </a:pP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Ejemplo: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El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sistema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Solar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está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incluido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en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la Vía Láctea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(meta-sistema)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y,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 </a:t>
            </a:r>
            <a:r>
              <a:rPr sz="1350" spc="-29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su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vez,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incluye</a:t>
            </a:r>
            <a:r>
              <a:rPr sz="13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al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planeta</a:t>
            </a:r>
            <a:r>
              <a:rPr sz="13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Júpiter (subsistema).</a:t>
            </a:r>
            <a:endParaRPr sz="1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822" y="833615"/>
            <a:ext cx="9924415" cy="5893435"/>
            <a:chOff x="107822" y="833615"/>
            <a:chExt cx="9924415" cy="5893435"/>
          </a:xfrm>
        </p:grpSpPr>
        <p:sp>
          <p:nvSpPr>
            <p:cNvPr id="3" name="object 3"/>
            <p:cNvSpPr/>
            <p:nvPr/>
          </p:nvSpPr>
          <p:spPr>
            <a:xfrm>
              <a:off x="6337325" y="1269046"/>
              <a:ext cx="3695065" cy="4726305"/>
            </a:xfrm>
            <a:custGeom>
              <a:avLst/>
              <a:gdLst/>
              <a:ahLst/>
              <a:cxnLst/>
              <a:rect l="l" t="t" r="r" b="b"/>
              <a:pathLst>
                <a:path w="3695065" h="4726305">
                  <a:moveTo>
                    <a:pt x="3694874" y="0"/>
                  </a:moveTo>
                  <a:lnTo>
                    <a:pt x="0" y="0"/>
                  </a:lnTo>
                  <a:lnTo>
                    <a:pt x="0" y="436079"/>
                  </a:lnTo>
                  <a:lnTo>
                    <a:pt x="0" y="4726140"/>
                  </a:lnTo>
                  <a:lnTo>
                    <a:pt x="3694874" y="4726140"/>
                  </a:lnTo>
                  <a:lnTo>
                    <a:pt x="3694874" y="436079"/>
                  </a:lnTo>
                  <a:lnTo>
                    <a:pt x="3694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22" y="833615"/>
              <a:ext cx="6229503" cy="58929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87004" y="1050672"/>
              <a:ext cx="6802120" cy="4872990"/>
            </a:xfrm>
            <a:custGeom>
              <a:avLst/>
              <a:gdLst/>
              <a:ahLst/>
              <a:cxnLst/>
              <a:rect l="l" t="t" r="r" b="b"/>
              <a:pathLst>
                <a:path w="6802120" h="4872990">
                  <a:moveTo>
                    <a:pt x="0" y="4872815"/>
                  </a:moveTo>
                  <a:lnTo>
                    <a:pt x="6801775" y="4872815"/>
                  </a:lnTo>
                  <a:lnTo>
                    <a:pt x="6801775" y="0"/>
                  </a:lnTo>
                  <a:lnTo>
                    <a:pt x="0" y="0"/>
                  </a:lnTo>
                  <a:lnTo>
                    <a:pt x="0" y="4872815"/>
                  </a:lnTo>
                  <a:close/>
                </a:path>
              </a:pathLst>
            </a:custGeom>
            <a:ln w="109128">
              <a:solidFill>
                <a:srgbClr val="2F3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1745" y="1705118"/>
              <a:ext cx="5880510" cy="44976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30431" y="1269039"/>
              <a:ext cx="6802120" cy="4726305"/>
            </a:xfrm>
            <a:custGeom>
              <a:avLst/>
              <a:gdLst/>
              <a:ahLst/>
              <a:cxnLst/>
              <a:rect l="l" t="t" r="r" b="b"/>
              <a:pathLst>
                <a:path w="6802120" h="4726305">
                  <a:moveTo>
                    <a:pt x="6801774" y="0"/>
                  </a:moveTo>
                  <a:lnTo>
                    <a:pt x="0" y="0"/>
                  </a:lnTo>
                  <a:lnTo>
                    <a:pt x="0" y="4726146"/>
                  </a:lnTo>
                  <a:lnTo>
                    <a:pt x="6801774" y="4726146"/>
                  </a:lnTo>
                  <a:lnTo>
                    <a:pt x="6801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9040">
              <a:lnSpc>
                <a:spcPct val="100000"/>
              </a:lnSpc>
              <a:spcBef>
                <a:spcPts val="100"/>
              </a:spcBef>
            </a:pPr>
            <a:r>
              <a:rPr dirty="0"/>
              <a:t>SISTEMA</a:t>
            </a:r>
            <a:r>
              <a:rPr spc="-3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ORGANIZACIÓN</a:t>
            </a:r>
            <a:r>
              <a:rPr spc="-1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EMPRESA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660900" y="2156651"/>
            <a:ext cx="5327006" cy="236728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4290">
              <a:lnSpc>
                <a:spcPct val="100000"/>
              </a:lnSpc>
              <a:spcBef>
                <a:spcPts val="114"/>
              </a:spcBef>
            </a:pP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SISTEMA</a:t>
            </a:r>
            <a:endParaRPr sz="1700" dirty="0">
              <a:latin typeface="Calibri"/>
              <a:cs typeface="Calibri"/>
            </a:endParaRPr>
          </a:p>
          <a:p>
            <a:pPr marL="12700" marR="5080">
              <a:lnSpc>
                <a:spcPct val="152800"/>
              </a:lnSpc>
              <a:spcBef>
                <a:spcPts val="665"/>
              </a:spcBef>
            </a:pP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Los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sistemas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en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general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poseen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lo que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se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denomina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b="1" i="1" spc="5" dirty="0">
                <a:solidFill>
                  <a:srgbClr val="2F3342"/>
                </a:solidFill>
                <a:latin typeface="Calibri"/>
                <a:cs typeface="Calibri"/>
              </a:rPr>
              <a:t>estructura,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es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decir, </a:t>
            </a:r>
            <a:r>
              <a:rPr sz="1350" spc="5" dirty="0" err="1">
                <a:solidFill>
                  <a:srgbClr val="2F3342"/>
                </a:solidFill>
                <a:latin typeface="Calibri"/>
                <a:cs typeface="Calibri"/>
              </a:rPr>
              <a:t>el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orden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de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los subsistemas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componentes y </a:t>
            </a:r>
            <a:r>
              <a:rPr lang="es-AR" sz="1350" spc="10" dirty="0">
                <a:solidFill>
                  <a:srgbClr val="2F3342"/>
                </a:solidFill>
                <a:latin typeface="Calibri"/>
                <a:cs typeface="Calibri"/>
              </a:rPr>
              <a:t> como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se identifican las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respectivas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jerarquías. Clasificación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de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los sistemas </a:t>
            </a:r>
            <a:r>
              <a:rPr sz="1350" b="1" i="1" spc="10" dirty="0">
                <a:solidFill>
                  <a:srgbClr val="2F3342"/>
                </a:solidFill>
                <a:latin typeface="Calibri"/>
                <a:cs typeface="Calibri"/>
              </a:rPr>
              <a:t>por </a:t>
            </a:r>
            <a:r>
              <a:rPr sz="1350" b="1" i="1" spc="5" dirty="0">
                <a:solidFill>
                  <a:srgbClr val="2F3342"/>
                </a:solidFill>
                <a:latin typeface="Calibri"/>
                <a:cs typeface="Calibri"/>
              </a:rPr>
              <a:t>niveles </a:t>
            </a:r>
            <a:r>
              <a:rPr sz="1350" b="1" i="1" spc="10" dirty="0">
                <a:solidFill>
                  <a:srgbClr val="2F3342"/>
                </a:solidFill>
                <a:latin typeface="Calibri"/>
                <a:cs typeface="Calibri"/>
              </a:rPr>
              <a:t>de </a:t>
            </a:r>
            <a:r>
              <a:rPr sz="1350" b="1" i="1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b="1" i="1" spc="10" dirty="0">
                <a:solidFill>
                  <a:srgbClr val="2F3342"/>
                </a:solidFill>
                <a:latin typeface="Calibri"/>
                <a:cs typeface="Calibri"/>
              </a:rPr>
              <a:t>propósitos,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de esta manera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se puede decir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que un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sistema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es de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nivel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inferior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a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aquel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que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le fija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los requerimientos.</a:t>
            </a:r>
            <a:endParaRPr sz="135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Ejemplo: Júpiter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–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Sistema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Solar-Vía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Láctea.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32207" y="6295726"/>
            <a:ext cx="552450" cy="431165"/>
          </a:xfrm>
          <a:custGeom>
            <a:avLst/>
            <a:gdLst/>
            <a:ahLst/>
            <a:cxnLst/>
            <a:rect l="l" t="t" r="r" b="b"/>
            <a:pathLst>
              <a:path w="552450" h="431165">
                <a:moveTo>
                  <a:pt x="551972" y="0"/>
                </a:moveTo>
                <a:lnTo>
                  <a:pt x="71805" y="0"/>
                </a:lnTo>
                <a:lnTo>
                  <a:pt x="0" y="71806"/>
                </a:lnTo>
                <a:lnTo>
                  <a:pt x="0" y="430839"/>
                </a:lnTo>
                <a:lnTo>
                  <a:pt x="551972" y="430839"/>
                </a:lnTo>
                <a:lnTo>
                  <a:pt x="551972" y="0"/>
                </a:lnTo>
                <a:close/>
              </a:path>
            </a:pathLst>
          </a:custGeom>
          <a:solidFill>
            <a:srgbClr val="2F3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4</a:t>
            </a:fld>
            <a:endParaRPr spc="1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822" y="833615"/>
            <a:ext cx="9924415" cy="5893435"/>
            <a:chOff x="107822" y="833615"/>
            <a:chExt cx="9924415" cy="5893435"/>
          </a:xfrm>
        </p:grpSpPr>
        <p:sp>
          <p:nvSpPr>
            <p:cNvPr id="3" name="object 3"/>
            <p:cNvSpPr/>
            <p:nvPr/>
          </p:nvSpPr>
          <p:spPr>
            <a:xfrm>
              <a:off x="6337325" y="1269046"/>
              <a:ext cx="3695065" cy="4726305"/>
            </a:xfrm>
            <a:custGeom>
              <a:avLst/>
              <a:gdLst/>
              <a:ahLst/>
              <a:cxnLst/>
              <a:rect l="l" t="t" r="r" b="b"/>
              <a:pathLst>
                <a:path w="3695065" h="4726305">
                  <a:moveTo>
                    <a:pt x="3694874" y="0"/>
                  </a:moveTo>
                  <a:lnTo>
                    <a:pt x="0" y="0"/>
                  </a:lnTo>
                  <a:lnTo>
                    <a:pt x="0" y="436079"/>
                  </a:lnTo>
                  <a:lnTo>
                    <a:pt x="0" y="4726140"/>
                  </a:lnTo>
                  <a:lnTo>
                    <a:pt x="3694874" y="4726140"/>
                  </a:lnTo>
                  <a:lnTo>
                    <a:pt x="3694874" y="436079"/>
                  </a:lnTo>
                  <a:lnTo>
                    <a:pt x="3694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22" y="833615"/>
              <a:ext cx="6229503" cy="58929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887004" y="1050672"/>
              <a:ext cx="6802120" cy="4872990"/>
            </a:xfrm>
            <a:custGeom>
              <a:avLst/>
              <a:gdLst/>
              <a:ahLst/>
              <a:cxnLst/>
              <a:rect l="l" t="t" r="r" b="b"/>
              <a:pathLst>
                <a:path w="6802120" h="4872990">
                  <a:moveTo>
                    <a:pt x="0" y="4872815"/>
                  </a:moveTo>
                  <a:lnTo>
                    <a:pt x="6801775" y="4872815"/>
                  </a:lnTo>
                  <a:lnTo>
                    <a:pt x="6801775" y="0"/>
                  </a:lnTo>
                  <a:lnTo>
                    <a:pt x="0" y="0"/>
                  </a:lnTo>
                  <a:lnTo>
                    <a:pt x="0" y="4872815"/>
                  </a:lnTo>
                  <a:close/>
                </a:path>
              </a:pathLst>
            </a:custGeom>
            <a:ln w="109128">
              <a:solidFill>
                <a:srgbClr val="2F3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51745" y="1705118"/>
              <a:ext cx="5880510" cy="44976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30431" y="1269039"/>
              <a:ext cx="6802120" cy="4726305"/>
            </a:xfrm>
            <a:custGeom>
              <a:avLst/>
              <a:gdLst/>
              <a:ahLst/>
              <a:cxnLst/>
              <a:rect l="l" t="t" r="r" b="b"/>
              <a:pathLst>
                <a:path w="6802120" h="4726305">
                  <a:moveTo>
                    <a:pt x="6801774" y="0"/>
                  </a:moveTo>
                  <a:lnTo>
                    <a:pt x="0" y="0"/>
                  </a:lnTo>
                  <a:lnTo>
                    <a:pt x="0" y="4726146"/>
                  </a:lnTo>
                  <a:lnTo>
                    <a:pt x="6801774" y="4726146"/>
                  </a:lnTo>
                  <a:lnTo>
                    <a:pt x="68017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9040">
              <a:lnSpc>
                <a:spcPct val="100000"/>
              </a:lnSpc>
              <a:spcBef>
                <a:spcPts val="100"/>
              </a:spcBef>
            </a:pPr>
            <a:r>
              <a:rPr dirty="0"/>
              <a:t>SISTEMA</a:t>
            </a:r>
            <a:r>
              <a:rPr spc="-3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ORGANIZACIÓN</a:t>
            </a:r>
            <a:r>
              <a:rPr spc="-1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EMPRESA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100412" y="2156651"/>
            <a:ext cx="5880509" cy="3042242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520"/>
              </a:spcBef>
            </a:pPr>
            <a:r>
              <a:rPr sz="2000" u="sng" spc="5" dirty="0">
                <a:solidFill>
                  <a:srgbClr val="2F3342"/>
                </a:solidFill>
                <a:latin typeface="Calibri"/>
                <a:cs typeface="Calibri"/>
              </a:rPr>
              <a:t>TIPOS</a:t>
            </a:r>
            <a:r>
              <a:rPr sz="2000" u="sng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2000" u="sng" spc="10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2000" u="sng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2000" u="sng" spc="5" dirty="0">
                <a:solidFill>
                  <a:srgbClr val="2F3342"/>
                </a:solidFill>
                <a:latin typeface="Calibri"/>
                <a:cs typeface="Calibri"/>
              </a:rPr>
              <a:t>SISTEMAS</a:t>
            </a:r>
            <a:endParaRPr lang="es-AR" sz="2000" u="sng" spc="5" dirty="0">
              <a:solidFill>
                <a:srgbClr val="2F3342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20"/>
              </a:spcBef>
            </a:pPr>
            <a:endParaRPr sz="2000" dirty="0">
              <a:latin typeface="Calibri"/>
              <a:cs typeface="Calibri"/>
            </a:endParaRPr>
          </a:p>
          <a:p>
            <a:pPr marL="208915" marR="692785" indent="-196850">
              <a:lnSpc>
                <a:spcPct val="152800"/>
              </a:lnSpc>
              <a:spcBef>
                <a:spcPts val="865"/>
              </a:spcBef>
            </a:pPr>
            <a:r>
              <a:rPr sz="1350" spc="10" dirty="0">
                <a:solidFill>
                  <a:srgbClr val="2F3342"/>
                </a:solidFill>
                <a:latin typeface="Segoe UI Emoji"/>
                <a:cs typeface="Segoe UI Emoji"/>
              </a:rPr>
              <a:t>✔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NATURALES: derivados de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la Naturaleza, ej.: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Planeta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Tierra, </a:t>
            </a:r>
            <a:r>
              <a:rPr sz="1350" spc="-29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conformado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por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minerales,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vegetales</a:t>
            </a:r>
            <a:r>
              <a:rPr sz="13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y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animales</a:t>
            </a:r>
            <a:endParaRPr sz="1350" dirty="0">
              <a:latin typeface="Calibri"/>
              <a:cs typeface="Calibri"/>
            </a:endParaRPr>
          </a:p>
          <a:p>
            <a:pPr marL="208915" marR="647065" indent="-196850">
              <a:lnSpc>
                <a:spcPct val="152800"/>
              </a:lnSpc>
              <a:spcBef>
                <a:spcPts val="855"/>
              </a:spcBef>
            </a:pPr>
            <a:r>
              <a:rPr sz="1350" spc="35" dirty="0">
                <a:solidFill>
                  <a:srgbClr val="2F3342"/>
                </a:solidFill>
                <a:latin typeface="Segoe UI Emoji"/>
                <a:cs typeface="Segoe UI Emoji"/>
              </a:rPr>
              <a:t>✔</a:t>
            </a:r>
            <a:r>
              <a:rPr sz="1350" spc="-65" dirty="0">
                <a:solidFill>
                  <a:srgbClr val="2F3342"/>
                </a:solidFill>
                <a:latin typeface="Segoe UI Emoji"/>
                <a:cs typeface="Segoe UI Emoj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SOCIALES: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aquellos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en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los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cuales</a:t>
            </a:r>
            <a:r>
              <a:rPr sz="13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los seres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humanos</a:t>
            </a:r>
            <a:r>
              <a:rPr sz="1350" spc="-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son sus </a:t>
            </a:r>
            <a:r>
              <a:rPr sz="1350" spc="-29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componentes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(familia,</a:t>
            </a:r>
            <a:r>
              <a:rPr sz="13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grupo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amigos,</a:t>
            </a:r>
            <a:r>
              <a:rPr sz="13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etc.)</a:t>
            </a:r>
            <a:endParaRPr sz="1350" dirty="0">
              <a:latin typeface="Calibri"/>
              <a:cs typeface="Calibri"/>
            </a:endParaRPr>
          </a:p>
          <a:p>
            <a:pPr marL="208915" marR="5080" indent="-196850">
              <a:lnSpc>
                <a:spcPct val="152800"/>
              </a:lnSpc>
              <a:spcBef>
                <a:spcPts val="860"/>
              </a:spcBef>
            </a:pPr>
            <a:r>
              <a:rPr sz="1350" spc="35" dirty="0">
                <a:solidFill>
                  <a:srgbClr val="2F3342"/>
                </a:solidFill>
                <a:latin typeface="Segoe UI Emoji"/>
                <a:cs typeface="Segoe UI Emoji"/>
              </a:rPr>
              <a:t>✔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ARTIFICIALES: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aquellos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construidos por los seres humanos, 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como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ser </a:t>
            </a:r>
            <a:r>
              <a:rPr sz="1350" spc="-29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un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reloj,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una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radio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o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un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ventilador)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032207" y="6295726"/>
            <a:ext cx="552450" cy="431165"/>
          </a:xfrm>
          <a:custGeom>
            <a:avLst/>
            <a:gdLst/>
            <a:ahLst/>
            <a:cxnLst/>
            <a:rect l="l" t="t" r="r" b="b"/>
            <a:pathLst>
              <a:path w="552450" h="431165">
                <a:moveTo>
                  <a:pt x="551972" y="0"/>
                </a:moveTo>
                <a:lnTo>
                  <a:pt x="71805" y="0"/>
                </a:lnTo>
                <a:lnTo>
                  <a:pt x="0" y="71806"/>
                </a:lnTo>
                <a:lnTo>
                  <a:pt x="0" y="430839"/>
                </a:lnTo>
                <a:lnTo>
                  <a:pt x="551972" y="430839"/>
                </a:lnTo>
                <a:lnTo>
                  <a:pt x="551972" y="0"/>
                </a:lnTo>
                <a:close/>
              </a:path>
            </a:pathLst>
          </a:custGeom>
          <a:solidFill>
            <a:srgbClr val="2F3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5</a:t>
            </a:fld>
            <a:endParaRPr spc="1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0750" y="1896925"/>
            <a:ext cx="235775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spc="5" dirty="0"/>
              <a:t>SISTEMAS</a:t>
            </a:r>
            <a:r>
              <a:rPr sz="2050" spc="-60" dirty="0"/>
              <a:t> </a:t>
            </a:r>
            <a:r>
              <a:rPr sz="2050" dirty="0"/>
              <a:t>CERRADOS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6</a:t>
            </a:fld>
            <a:endParaRPr spc="15" dirty="0"/>
          </a:p>
        </p:txBody>
      </p:sp>
      <p:sp>
        <p:nvSpPr>
          <p:cNvPr id="3" name="object 3"/>
          <p:cNvSpPr txBox="1"/>
          <p:nvPr/>
        </p:nvSpPr>
        <p:spPr>
          <a:xfrm>
            <a:off x="666957" y="2628349"/>
            <a:ext cx="2793365" cy="2964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8915" marR="5080" indent="-196850" algn="just">
              <a:lnSpc>
                <a:spcPct val="152800"/>
              </a:lnSpc>
              <a:spcBef>
                <a:spcPts val="95"/>
              </a:spcBef>
              <a:buFont typeface="Arial MT"/>
              <a:buChar char="•"/>
              <a:tabLst>
                <a:tab pos="209550" algn="l"/>
              </a:tabLst>
            </a:pP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Son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abstracciones ideales, utilizados </a:t>
            </a:r>
            <a:r>
              <a:rPr sz="1350" spc="-29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para estudios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teóricos,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por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ejemplo: </a:t>
            </a:r>
            <a:r>
              <a:rPr sz="1350" spc="-29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fenómenos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físico-químicos.</a:t>
            </a:r>
            <a:endParaRPr sz="1350" dirty="0">
              <a:latin typeface="Calibri"/>
              <a:cs typeface="Calibri"/>
            </a:endParaRPr>
          </a:p>
          <a:p>
            <a:pPr marL="208915" marR="35560" indent="-196850">
              <a:lnSpc>
                <a:spcPct val="152800"/>
              </a:lnSpc>
              <a:spcBef>
                <a:spcPts val="860"/>
              </a:spcBef>
              <a:buFont typeface="Arial MT"/>
              <a:buChar char="•"/>
              <a:tabLst>
                <a:tab pos="208915" algn="l"/>
                <a:tab pos="209550" algn="l"/>
              </a:tabLst>
            </a:pP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No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tienen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intercambio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de materia 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con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el</a:t>
            </a:r>
            <a:r>
              <a:rPr sz="1350" spc="-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medio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que</a:t>
            </a:r>
            <a:r>
              <a:rPr sz="13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los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rodea,</a:t>
            </a:r>
            <a:r>
              <a:rPr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aunque </a:t>
            </a:r>
            <a:r>
              <a:rPr sz="1350" spc="-29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si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pueden intercambiar energía, </a:t>
            </a:r>
            <a:r>
              <a:rPr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ejemplo: un gas encerrado en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un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recipiente al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cual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se le suministra </a:t>
            </a:r>
            <a:r>
              <a:rPr sz="13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350" spc="5" dirty="0">
                <a:solidFill>
                  <a:srgbClr val="2F3342"/>
                </a:solidFill>
                <a:latin typeface="Calibri"/>
                <a:cs typeface="Calibri"/>
              </a:rPr>
              <a:t>calor.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76371" y="1896925"/>
            <a:ext cx="2253615" cy="3397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b="1" spc="5" dirty="0">
                <a:solidFill>
                  <a:srgbClr val="2F3342"/>
                </a:solidFill>
                <a:latin typeface="Calibri"/>
                <a:cs typeface="Calibri"/>
              </a:rPr>
              <a:t>SISTEMAS</a:t>
            </a:r>
            <a:r>
              <a:rPr sz="2050" b="1" spc="-6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2050" b="1" spc="5" dirty="0">
                <a:solidFill>
                  <a:srgbClr val="2F3342"/>
                </a:solidFill>
                <a:latin typeface="Calibri"/>
                <a:cs typeface="Calibri"/>
              </a:rPr>
              <a:t>ABIERTOS</a:t>
            </a:r>
            <a:endParaRPr sz="205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0195" y="2636861"/>
            <a:ext cx="2651125" cy="29571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08915" marR="5080" indent="-196850">
              <a:lnSpc>
                <a:spcPct val="142500"/>
              </a:lnSpc>
              <a:spcBef>
                <a:spcPts val="90"/>
              </a:spcBef>
              <a:buFont typeface="Arial MT"/>
              <a:buChar char="•"/>
              <a:tabLst>
                <a:tab pos="208915" algn="l"/>
                <a:tab pos="209550" algn="l"/>
              </a:tabLst>
            </a:pP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Son los que interactúan con el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medio </a:t>
            </a:r>
            <a:r>
              <a:rPr sz="1250" spc="-27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que los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rodea, en mayor o menor </a:t>
            </a:r>
            <a:r>
              <a:rPr sz="12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grado.</a:t>
            </a:r>
            <a:endParaRPr sz="1250" dirty="0">
              <a:latin typeface="Calibri"/>
              <a:cs typeface="Calibri"/>
            </a:endParaRPr>
          </a:p>
          <a:p>
            <a:pPr marL="208915" marR="15240" indent="-196850">
              <a:lnSpc>
                <a:spcPct val="142500"/>
              </a:lnSpc>
              <a:spcBef>
                <a:spcPts val="860"/>
              </a:spcBef>
              <a:buFont typeface="Arial MT"/>
              <a:buChar char="•"/>
              <a:tabLst>
                <a:tab pos="208915" algn="l"/>
                <a:tab pos="209550" algn="l"/>
              </a:tabLst>
            </a:pP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Son los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mas </a:t>
            </a: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comunes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o </a:t>
            </a: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los que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podríamos decir, los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mas </a:t>
            </a: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realistas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en </a:t>
            </a:r>
            <a:r>
              <a:rPr sz="1250" spc="-27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nuestra</a:t>
            </a:r>
            <a:r>
              <a:rPr sz="12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vida</a:t>
            </a:r>
            <a:r>
              <a:rPr sz="125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diaria</a:t>
            </a:r>
            <a:endParaRPr sz="1250" dirty="0">
              <a:latin typeface="Calibri"/>
              <a:cs typeface="Calibri"/>
            </a:endParaRPr>
          </a:p>
          <a:p>
            <a:pPr marL="208915" marR="13970" indent="-196850">
              <a:lnSpc>
                <a:spcPct val="142400"/>
              </a:lnSpc>
              <a:spcBef>
                <a:spcPts val="860"/>
              </a:spcBef>
              <a:buFont typeface="Arial MT"/>
              <a:buChar char="•"/>
              <a:tabLst>
                <a:tab pos="208915" algn="l"/>
                <a:tab pos="209550" algn="l"/>
              </a:tabLst>
            </a:pP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Cuando un sistema interactúa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con </a:t>
            </a: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su </a:t>
            </a:r>
            <a:r>
              <a:rPr sz="1250" spc="-27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medio externo </a:t>
            </a: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éste,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a </a:t>
            </a: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través de las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250" spc="5" dirty="0">
                <a:solidFill>
                  <a:srgbClr val="2F3342"/>
                </a:solidFill>
                <a:latin typeface="Calibri"/>
                <a:cs typeface="Calibri"/>
              </a:rPr>
              <a:t>variables externas, modifican su </a:t>
            </a:r>
            <a:r>
              <a:rPr sz="1250" spc="10" dirty="0">
                <a:solidFill>
                  <a:srgbClr val="2F3342"/>
                </a:solidFill>
                <a:latin typeface="Calibri"/>
                <a:cs typeface="Calibri"/>
              </a:rPr>
              <a:t> desempeño</a:t>
            </a:r>
            <a:endParaRPr sz="125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822" y="833615"/>
            <a:ext cx="9924415" cy="5893435"/>
            <a:chOff x="107822" y="833615"/>
            <a:chExt cx="9924415" cy="5893435"/>
          </a:xfrm>
        </p:grpSpPr>
        <p:sp>
          <p:nvSpPr>
            <p:cNvPr id="3" name="object 3"/>
            <p:cNvSpPr/>
            <p:nvPr/>
          </p:nvSpPr>
          <p:spPr>
            <a:xfrm>
              <a:off x="6337325" y="1269046"/>
              <a:ext cx="3695065" cy="4726305"/>
            </a:xfrm>
            <a:custGeom>
              <a:avLst/>
              <a:gdLst/>
              <a:ahLst/>
              <a:cxnLst/>
              <a:rect l="l" t="t" r="r" b="b"/>
              <a:pathLst>
                <a:path w="3695065" h="4726305">
                  <a:moveTo>
                    <a:pt x="3694874" y="0"/>
                  </a:moveTo>
                  <a:lnTo>
                    <a:pt x="0" y="0"/>
                  </a:lnTo>
                  <a:lnTo>
                    <a:pt x="0" y="442620"/>
                  </a:lnTo>
                  <a:lnTo>
                    <a:pt x="0" y="4726140"/>
                  </a:lnTo>
                  <a:lnTo>
                    <a:pt x="3694874" y="4726140"/>
                  </a:lnTo>
                  <a:lnTo>
                    <a:pt x="3694874" y="442620"/>
                  </a:lnTo>
                  <a:lnTo>
                    <a:pt x="3694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22" y="833615"/>
              <a:ext cx="6229503" cy="58929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63054" y="1057875"/>
              <a:ext cx="8061959" cy="4872355"/>
            </a:xfrm>
            <a:custGeom>
              <a:avLst/>
              <a:gdLst/>
              <a:ahLst/>
              <a:cxnLst/>
              <a:rect l="l" t="t" r="r" b="b"/>
              <a:pathLst>
                <a:path w="8061959" h="4872355">
                  <a:moveTo>
                    <a:pt x="0" y="4872161"/>
                  </a:moveTo>
                  <a:lnTo>
                    <a:pt x="8061557" y="4872161"/>
                  </a:lnTo>
                  <a:lnTo>
                    <a:pt x="8061557" y="0"/>
                  </a:lnTo>
                  <a:lnTo>
                    <a:pt x="0" y="0"/>
                  </a:lnTo>
                  <a:lnTo>
                    <a:pt x="0" y="4872161"/>
                  </a:lnTo>
                  <a:close/>
                </a:path>
              </a:pathLst>
            </a:custGeom>
            <a:ln w="109128">
              <a:solidFill>
                <a:srgbClr val="2F3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2559" y="1711666"/>
              <a:ext cx="6970052" cy="44982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69994" y="1276242"/>
              <a:ext cx="8062595" cy="4726305"/>
            </a:xfrm>
            <a:custGeom>
              <a:avLst/>
              <a:gdLst/>
              <a:ahLst/>
              <a:cxnLst/>
              <a:rect l="l" t="t" r="r" b="b"/>
              <a:pathLst>
                <a:path w="8062595" h="4726305">
                  <a:moveTo>
                    <a:pt x="8062211" y="0"/>
                  </a:moveTo>
                  <a:lnTo>
                    <a:pt x="0" y="0"/>
                  </a:lnTo>
                  <a:lnTo>
                    <a:pt x="0" y="4726146"/>
                  </a:lnTo>
                  <a:lnTo>
                    <a:pt x="8062211" y="4726146"/>
                  </a:lnTo>
                  <a:lnTo>
                    <a:pt x="80622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9040">
              <a:lnSpc>
                <a:spcPct val="100000"/>
              </a:lnSpc>
              <a:spcBef>
                <a:spcPts val="100"/>
              </a:spcBef>
            </a:pPr>
            <a:r>
              <a:rPr dirty="0"/>
              <a:t>SISTEMA</a:t>
            </a:r>
            <a:r>
              <a:rPr spc="-3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ORGANIZACIÓN</a:t>
            </a:r>
            <a:r>
              <a:rPr spc="-1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EMPRESA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670301" y="2156651"/>
            <a:ext cx="6444104" cy="3742049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dirty="0">
                <a:solidFill>
                  <a:srgbClr val="2F3342"/>
                </a:solidFill>
                <a:latin typeface="Calibri"/>
                <a:cs typeface="Calibri"/>
              </a:rPr>
              <a:t>ORGANIZACIÓN</a:t>
            </a:r>
            <a:endParaRPr sz="1700" dirty="0">
              <a:latin typeface="Calibri"/>
              <a:cs typeface="Calibri"/>
            </a:endParaRPr>
          </a:p>
          <a:p>
            <a:pPr marL="222250" marR="404495" indent="-196850">
              <a:lnSpc>
                <a:spcPct val="152800"/>
              </a:lnSpc>
              <a:spcBef>
                <a:spcPts val="665"/>
              </a:spcBef>
            </a:pPr>
            <a:r>
              <a:rPr sz="1350" spc="10" dirty="0">
                <a:solidFill>
                  <a:srgbClr val="2F3342"/>
                </a:solidFill>
                <a:latin typeface="Segoe UI Emoji"/>
                <a:cs typeface="Segoe UI Emoji"/>
              </a:rPr>
              <a:t>✔</a:t>
            </a:r>
            <a:r>
              <a:rPr lang="es-AR" sz="1350" spc="10" dirty="0">
                <a:solidFill>
                  <a:srgbClr val="2F3342"/>
                </a:solidFill>
                <a:latin typeface="Segoe UI Emoji"/>
                <a:cs typeface="Segoe UI Emoji"/>
              </a:rPr>
              <a:t>U</a:t>
            </a:r>
            <a:r>
              <a:rPr lang="es-AR" sz="1350" spc="10" dirty="0">
                <a:solidFill>
                  <a:srgbClr val="2F3342"/>
                </a:solidFill>
                <a:latin typeface="Calibri"/>
                <a:cs typeface="Calibri"/>
              </a:rPr>
              <a:t>nidades sociales o agrupaciones humanas deliberadamente construidas o reconstruidas para alcanzar fines específicos”.</a:t>
            </a:r>
          </a:p>
          <a:p>
            <a:pPr marL="222250" marR="404495" indent="-196850">
              <a:lnSpc>
                <a:spcPct val="152800"/>
              </a:lnSpc>
              <a:spcBef>
                <a:spcPts val="665"/>
              </a:spcBef>
            </a:pPr>
            <a:endParaRPr lang="es-AR" sz="1350" spc="10" dirty="0">
              <a:solidFill>
                <a:srgbClr val="2F3342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s-ES" sz="1700" spc="5" dirty="0">
                <a:solidFill>
                  <a:srgbClr val="2F3342"/>
                </a:solidFill>
                <a:latin typeface="Calibri"/>
                <a:cs typeface="Calibri"/>
              </a:rPr>
              <a:t>EMPRESA</a:t>
            </a:r>
            <a:endParaRPr lang="es-ES" sz="1700" dirty="0">
              <a:latin typeface="Calibri"/>
              <a:cs typeface="Calibri"/>
            </a:endParaRPr>
          </a:p>
          <a:p>
            <a:pPr marL="222250" marR="5080" indent="-196850">
              <a:lnSpc>
                <a:spcPct val="152800"/>
              </a:lnSpc>
              <a:spcBef>
                <a:spcPts val="665"/>
              </a:spcBef>
            </a:pPr>
            <a:r>
              <a:rPr lang="es-ES" sz="1350" spc="20" dirty="0">
                <a:solidFill>
                  <a:srgbClr val="2F3342"/>
                </a:solidFill>
                <a:latin typeface="Segoe UI Emoji"/>
                <a:cs typeface="Segoe UI Emoji"/>
              </a:rPr>
              <a:t>✔</a:t>
            </a:r>
            <a:r>
              <a:rPr lang="es-ES" sz="1350" spc="20" dirty="0">
                <a:solidFill>
                  <a:srgbClr val="2F3342"/>
                </a:solidFill>
                <a:latin typeface="Calibri"/>
                <a:cs typeface="Calibri"/>
              </a:rPr>
              <a:t>Una </a:t>
            </a:r>
            <a:r>
              <a:rPr lang="es-ES" sz="1350" spc="10" dirty="0">
                <a:solidFill>
                  <a:srgbClr val="2F3342"/>
                </a:solidFill>
                <a:latin typeface="Calibri"/>
                <a:cs typeface="Calibri"/>
              </a:rPr>
              <a:t>empresa es una </a:t>
            </a:r>
            <a:r>
              <a:rPr lang="es-ES" sz="1350" spc="5" dirty="0">
                <a:solidFill>
                  <a:srgbClr val="2F3342"/>
                </a:solidFill>
                <a:latin typeface="Calibri"/>
                <a:cs typeface="Calibri"/>
              </a:rPr>
              <a:t>unidad </a:t>
            </a:r>
            <a:r>
              <a:rPr lang="es-ES" sz="1350" spc="10" dirty="0">
                <a:solidFill>
                  <a:srgbClr val="2F3342"/>
                </a:solidFill>
                <a:latin typeface="Calibri"/>
                <a:cs typeface="Calibri"/>
              </a:rPr>
              <a:t>económico-social, </a:t>
            </a:r>
            <a:r>
              <a:rPr lang="es-ES" sz="1350" spc="5" dirty="0">
                <a:solidFill>
                  <a:srgbClr val="2F3342"/>
                </a:solidFill>
                <a:latin typeface="Calibri"/>
                <a:cs typeface="Calibri"/>
              </a:rPr>
              <a:t>integrada por </a:t>
            </a:r>
            <a:r>
              <a:rPr lang="es-ES" sz="1350" spc="10" dirty="0">
                <a:solidFill>
                  <a:srgbClr val="2F3342"/>
                </a:solidFill>
                <a:latin typeface="Calibri"/>
                <a:cs typeface="Calibri"/>
              </a:rPr>
              <a:t>elementos </a:t>
            </a:r>
            <a:r>
              <a:rPr lang="es-ES"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lang="es-ES" sz="1350" spc="5" dirty="0">
                <a:solidFill>
                  <a:srgbClr val="2F3342"/>
                </a:solidFill>
                <a:latin typeface="Calibri"/>
                <a:cs typeface="Calibri"/>
              </a:rPr>
              <a:t>humanos, </a:t>
            </a:r>
            <a:r>
              <a:rPr lang="es-ES" sz="1350" spc="10" dirty="0">
                <a:solidFill>
                  <a:srgbClr val="2F3342"/>
                </a:solidFill>
                <a:latin typeface="Calibri"/>
                <a:cs typeface="Calibri"/>
              </a:rPr>
              <a:t>materiales y técnicos, que </a:t>
            </a:r>
            <a:r>
              <a:rPr lang="es-ES" sz="1350" spc="5" dirty="0">
                <a:solidFill>
                  <a:srgbClr val="2F3342"/>
                </a:solidFill>
                <a:latin typeface="Calibri"/>
                <a:cs typeface="Calibri"/>
              </a:rPr>
              <a:t>tiene el objetivo </a:t>
            </a:r>
            <a:r>
              <a:rPr lang="es-ES" sz="1350" spc="10" dirty="0">
                <a:solidFill>
                  <a:srgbClr val="2F3342"/>
                </a:solidFill>
                <a:latin typeface="Calibri"/>
                <a:cs typeface="Calibri"/>
              </a:rPr>
              <a:t>de </a:t>
            </a:r>
            <a:r>
              <a:rPr lang="es-ES" sz="1350" spc="5" dirty="0">
                <a:solidFill>
                  <a:srgbClr val="2F3342"/>
                </a:solidFill>
                <a:latin typeface="Calibri"/>
                <a:cs typeface="Calibri"/>
              </a:rPr>
              <a:t>obtener utilidades </a:t>
            </a:r>
            <a:r>
              <a:rPr lang="es-ES" sz="1350" spc="10" dirty="0">
                <a:solidFill>
                  <a:srgbClr val="2F3342"/>
                </a:solidFill>
                <a:latin typeface="Calibri"/>
                <a:cs typeface="Calibri"/>
              </a:rPr>
              <a:t>a </a:t>
            </a:r>
            <a:r>
              <a:rPr lang="es-ES" sz="1350" spc="-29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lang="es-ES" sz="1350" spc="10" dirty="0">
                <a:solidFill>
                  <a:srgbClr val="2F3342"/>
                </a:solidFill>
                <a:latin typeface="Calibri"/>
                <a:cs typeface="Calibri"/>
              </a:rPr>
              <a:t>través</a:t>
            </a:r>
            <a:r>
              <a:rPr lang="es-ES"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lang="es-ES" sz="1350" spc="10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lang="es-ES"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lang="es-ES" sz="1350" spc="5" dirty="0">
                <a:solidFill>
                  <a:srgbClr val="2F3342"/>
                </a:solidFill>
                <a:latin typeface="Calibri"/>
                <a:cs typeface="Calibri"/>
              </a:rPr>
              <a:t>su participación</a:t>
            </a:r>
            <a:r>
              <a:rPr lang="es-ES" sz="1350" spc="-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lang="es-ES" sz="1350" spc="10" dirty="0">
                <a:solidFill>
                  <a:srgbClr val="2F3342"/>
                </a:solidFill>
                <a:latin typeface="Calibri"/>
                <a:cs typeface="Calibri"/>
              </a:rPr>
              <a:t>en</a:t>
            </a:r>
            <a:r>
              <a:rPr lang="es-ES" sz="1350" spc="5" dirty="0">
                <a:solidFill>
                  <a:srgbClr val="2F3342"/>
                </a:solidFill>
                <a:latin typeface="Calibri"/>
                <a:cs typeface="Calibri"/>
              </a:rPr>
              <a:t> el </a:t>
            </a:r>
            <a:r>
              <a:rPr lang="es-ES" sz="1350" spc="10" dirty="0">
                <a:solidFill>
                  <a:srgbClr val="2F3342"/>
                </a:solidFill>
                <a:latin typeface="Calibri"/>
                <a:cs typeface="Calibri"/>
              </a:rPr>
              <a:t>mercado</a:t>
            </a:r>
            <a:r>
              <a:rPr lang="es-ES"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lang="es-ES" sz="1350" spc="10" dirty="0">
                <a:solidFill>
                  <a:srgbClr val="2F3342"/>
                </a:solidFill>
                <a:latin typeface="Calibri"/>
                <a:cs typeface="Calibri"/>
              </a:rPr>
              <a:t>de</a:t>
            </a:r>
            <a:r>
              <a:rPr lang="es-ES" sz="1350" spc="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lang="es-ES" sz="1350" spc="10" dirty="0">
                <a:solidFill>
                  <a:srgbClr val="2F3342"/>
                </a:solidFill>
                <a:latin typeface="Calibri"/>
                <a:cs typeface="Calibri"/>
              </a:rPr>
              <a:t>bienes</a:t>
            </a:r>
            <a:r>
              <a:rPr lang="es-ES"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lang="es-ES" sz="1350" spc="10" dirty="0">
                <a:solidFill>
                  <a:srgbClr val="2F3342"/>
                </a:solidFill>
                <a:latin typeface="Calibri"/>
                <a:cs typeface="Calibri"/>
              </a:rPr>
              <a:t>y</a:t>
            </a:r>
            <a:r>
              <a:rPr lang="es-ES" sz="1350" spc="5" dirty="0">
                <a:solidFill>
                  <a:srgbClr val="2F3342"/>
                </a:solidFill>
                <a:latin typeface="Calibri"/>
                <a:cs typeface="Calibri"/>
              </a:rPr>
              <a:t> servicios.</a:t>
            </a:r>
            <a:endParaRPr lang="es-ES" sz="1350" dirty="0">
              <a:latin typeface="Calibri"/>
              <a:cs typeface="Calibri"/>
            </a:endParaRPr>
          </a:p>
          <a:p>
            <a:pPr marL="223520">
              <a:lnSpc>
                <a:spcPct val="100000"/>
              </a:lnSpc>
              <a:spcBef>
                <a:spcPts val="855"/>
              </a:spcBef>
            </a:pPr>
            <a:r>
              <a:rPr lang="es-ES" sz="1350" spc="10" dirty="0">
                <a:solidFill>
                  <a:srgbClr val="2F3342"/>
                </a:solidFill>
                <a:latin typeface="Calibri"/>
                <a:cs typeface="Calibri"/>
              </a:rPr>
              <a:t>Para</a:t>
            </a:r>
            <a:r>
              <a:rPr lang="es-ES" sz="1350" spc="5" dirty="0">
                <a:solidFill>
                  <a:srgbClr val="2F3342"/>
                </a:solidFill>
                <a:latin typeface="Calibri"/>
                <a:cs typeface="Calibri"/>
              </a:rPr>
              <a:t> esto,</a:t>
            </a:r>
            <a:r>
              <a:rPr lang="es-ES"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lang="es-ES" sz="1350" spc="5" dirty="0">
                <a:solidFill>
                  <a:srgbClr val="2F3342"/>
                </a:solidFill>
                <a:latin typeface="Calibri"/>
                <a:cs typeface="Calibri"/>
              </a:rPr>
              <a:t>hace</a:t>
            </a:r>
            <a:r>
              <a:rPr lang="es-ES" sz="135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lang="es-ES" sz="1350" spc="5" dirty="0">
                <a:solidFill>
                  <a:srgbClr val="2F3342"/>
                </a:solidFill>
                <a:latin typeface="Calibri"/>
                <a:cs typeface="Calibri"/>
              </a:rPr>
              <a:t>uso</a:t>
            </a:r>
            <a:r>
              <a:rPr lang="es-ES" sz="1350" spc="10" dirty="0">
                <a:solidFill>
                  <a:srgbClr val="2F3342"/>
                </a:solidFill>
                <a:latin typeface="Calibri"/>
                <a:cs typeface="Calibri"/>
              </a:rPr>
              <a:t> de</a:t>
            </a:r>
            <a:r>
              <a:rPr lang="es-ES" sz="1350" spc="5" dirty="0">
                <a:solidFill>
                  <a:srgbClr val="2F3342"/>
                </a:solidFill>
                <a:latin typeface="Calibri"/>
                <a:cs typeface="Calibri"/>
              </a:rPr>
              <a:t> los</a:t>
            </a:r>
            <a:r>
              <a:rPr lang="es-ES" sz="1350" spc="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lang="es-ES" sz="1350" spc="5" dirty="0">
                <a:solidFill>
                  <a:srgbClr val="2F3342"/>
                </a:solidFill>
                <a:latin typeface="Calibri"/>
                <a:cs typeface="Calibri"/>
              </a:rPr>
              <a:t>factores productivos</a:t>
            </a:r>
            <a:r>
              <a:rPr lang="es-ES"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lang="es-ES" sz="1350" spc="5" dirty="0">
                <a:solidFill>
                  <a:srgbClr val="2F3342"/>
                </a:solidFill>
                <a:latin typeface="Calibri"/>
                <a:cs typeface="Calibri"/>
              </a:rPr>
              <a:t>(trabajo,</a:t>
            </a:r>
            <a:r>
              <a:rPr lang="es-ES"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lang="es-ES" sz="1350" spc="5" dirty="0">
                <a:solidFill>
                  <a:srgbClr val="2F3342"/>
                </a:solidFill>
                <a:latin typeface="Calibri"/>
                <a:cs typeface="Calibri"/>
              </a:rPr>
              <a:t>tierra</a:t>
            </a:r>
            <a:r>
              <a:rPr lang="es-ES" sz="1350" spc="10" dirty="0">
                <a:solidFill>
                  <a:srgbClr val="2F3342"/>
                </a:solidFill>
                <a:latin typeface="Calibri"/>
                <a:cs typeface="Calibri"/>
              </a:rPr>
              <a:t> y</a:t>
            </a:r>
            <a:r>
              <a:rPr lang="es-ES" sz="1350" spc="15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lang="es-ES" sz="1350" spc="5" dirty="0">
                <a:solidFill>
                  <a:srgbClr val="2F3342"/>
                </a:solidFill>
                <a:latin typeface="Calibri"/>
                <a:cs typeface="Calibri"/>
              </a:rPr>
              <a:t>capital).</a:t>
            </a:r>
            <a:endParaRPr lang="es-ES" sz="1350" dirty="0">
              <a:latin typeface="Calibri"/>
              <a:cs typeface="Calibri"/>
            </a:endParaRPr>
          </a:p>
          <a:p>
            <a:pPr marL="222250" marR="404495" indent="-196850">
              <a:lnSpc>
                <a:spcPct val="152800"/>
              </a:lnSpc>
              <a:spcBef>
                <a:spcPts val="665"/>
              </a:spcBef>
            </a:pPr>
            <a:endParaRPr sz="1350" spc="10" dirty="0">
              <a:solidFill>
                <a:srgbClr val="2F3342"/>
              </a:solidFill>
              <a:latin typeface="Calibri"/>
              <a:cs typeface="Calibri"/>
            </a:endParaRPr>
          </a:p>
          <a:p>
            <a:pPr marL="222250" marR="5080" indent="-196850">
              <a:lnSpc>
                <a:spcPct val="152800"/>
              </a:lnSpc>
            </a:pPr>
            <a:endParaRPr sz="1350" dirty="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215311" y="5415523"/>
            <a:ext cx="6176645" cy="1596390"/>
            <a:chOff x="4407603" y="5130777"/>
            <a:chExt cx="6176645" cy="1596390"/>
          </a:xfrm>
        </p:grpSpPr>
        <p:sp>
          <p:nvSpPr>
            <p:cNvPr id="11" name="object 11"/>
            <p:cNvSpPr/>
            <p:nvPr/>
          </p:nvSpPr>
          <p:spPr>
            <a:xfrm>
              <a:off x="10032207" y="6295726"/>
              <a:ext cx="552450" cy="431165"/>
            </a:xfrm>
            <a:custGeom>
              <a:avLst/>
              <a:gdLst/>
              <a:ahLst/>
              <a:cxnLst/>
              <a:rect l="l" t="t" r="r" b="b"/>
              <a:pathLst>
                <a:path w="552450" h="431165">
                  <a:moveTo>
                    <a:pt x="551972" y="0"/>
                  </a:moveTo>
                  <a:lnTo>
                    <a:pt x="71805" y="0"/>
                  </a:lnTo>
                  <a:lnTo>
                    <a:pt x="0" y="71806"/>
                  </a:lnTo>
                  <a:lnTo>
                    <a:pt x="0" y="430839"/>
                  </a:lnTo>
                  <a:lnTo>
                    <a:pt x="551972" y="430839"/>
                  </a:lnTo>
                  <a:lnTo>
                    <a:pt x="551972" y="0"/>
                  </a:lnTo>
                  <a:close/>
                </a:path>
              </a:pathLst>
            </a:custGeom>
            <a:solidFill>
              <a:srgbClr val="2F3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18516" y="5141689"/>
              <a:ext cx="371475" cy="248920"/>
            </a:xfrm>
            <a:custGeom>
              <a:avLst/>
              <a:gdLst/>
              <a:ahLst/>
              <a:cxnLst/>
              <a:rect l="l" t="t" r="r" b="b"/>
              <a:pathLst>
                <a:path w="371475" h="248920">
                  <a:moveTo>
                    <a:pt x="246848" y="0"/>
                  </a:moveTo>
                  <a:lnTo>
                    <a:pt x="246848" y="62203"/>
                  </a:lnTo>
                  <a:lnTo>
                    <a:pt x="0" y="62203"/>
                  </a:lnTo>
                  <a:lnTo>
                    <a:pt x="0" y="186609"/>
                  </a:lnTo>
                  <a:lnTo>
                    <a:pt x="246848" y="186609"/>
                  </a:lnTo>
                  <a:lnTo>
                    <a:pt x="246848" y="248814"/>
                  </a:lnTo>
                  <a:lnTo>
                    <a:pt x="371255" y="124406"/>
                  </a:lnTo>
                  <a:lnTo>
                    <a:pt x="246848" y="0"/>
                  </a:lnTo>
                  <a:close/>
                </a:path>
              </a:pathLst>
            </a:custGeom>
            <a:solidFill>
              <a:srgbClr val="C0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18516" y="5141690"/>
              <a:ext cx="371475" cy="248920"/>
            </a:xfrm>
            <a:custGeom>
              <a:avLst/>
              <a:gdLst/>
              <a:ahLst/>
              <a:cxnLst/>
              <a:rect l="l" t="t" r="r" b="b"/>
              <a:pathLst>
                <a:path w="371475" h="248920">
                  <a:moveTo>
                    <a:pt x="0" y="62203"/>
                  </a:moveTo>
                  <a:lnTo>
                    <a:pt x="246849" y="62203"/>
                  </a:lnTo>
                  <a:lnTo>
                    <a:pt x="246849" y="0"/>
                  </a:lnTo>
                  <a:lnTo>
                    <a:pt x="371255" y="124406"/>
                  </a:lnTo>
                  <a:lnTo>
                    <a:pt x="246849" y="248813"/>
                  </a:lnTo>
                  <a:lnTo>
                    <a:pt x="246849" y="186610"/>
                  </a:lnTo>
                  <a:lnTo>
                    <a:pt x="0" y="186610"/>
                  </a:lnTo>
                  <a:lnTo>
                    <a:pt x="0" y="62203"/>
                  </a:lnTo>
                  <a:close/>
                </a:path>
              </a:pathLst>
            </a:custGeom>
            <a:ln w="21825">
              <a:solidFill>
                <a:srgbClr val="8CB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7</a:t>
            </a:fld>
            <a:endParaRPr spc="15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822" y="833615"/>
            <a:ext cx="9924415" cy="5893435"/>
            <a:chOff x="107822" y="833615"/>
            <a:chExt cx="9924415" cy="5893435"/>
          </a:xfrm>
        </p:grpSpPr>
        <p:sp>
          <p:nvSpPr>
            <p:cNvPr id="3" name="object 3"/>
            <p:cNvSpPr/>
            <p:nvPr/>
          </p:nvSpPr>
          <p:spPr>
            <a:xfrm>
              <a:off x="6337325" y="1269046"/>
              <a:ext cx="3695065" cy="4726305"/>
            </a:xfrm>
            <a:custGeom>
              <a:avLst/>
              <a:gdLst/>
              <a:ahLst/>
              <a:cxnLst/>
              <a:rect l="l" t="t" r="r" b="b"/>
              <a:pathLst>
                <a:path w="3695065" h="4726305">
                  <a:moveTo>
                    <a:pt x="3694874" y="0"/>
                  </a:moveTo>
                  <a:lnTo>
                    <a:pt x="0" y="0"/>
                  </a:lnTo>
                  <a:lnTo>
                    <a:pt x="0" y="436079"/>
                  </a:lnTo>
                  <a:lnTo>
                    <a:pt x="0" y="4726140"/>
                  </a:lnTo>
                  <a:lnTo>
                    <a:pt x="3694874" y="4726140"/>
                  </a:lnTo>
                  <a:lnTo>
                    <a:pt x="3694874" y="436079"/>
                  </a:lnTo>
                  <a:lnTo>
                    <a:pt x="3694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22" y="833615"/>
              <a:ext cx="6229503" cy="58929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63054" y="1050672"/>
              <a:ext cx="8061959" cy="4872990"/>
            </a:xfrm>
            <a:custGeom>
              <a:avLst/>
              <a:gdLst/>
              <a:ahLst/>
              <a:cxnLst/>
              <a:rect l="l" t="t" r="r" b="b"/>
              <a:pathLst>
                <a:path w="8061959" h="4872990">
                  <a:moveTo>
                    <a:pt x="0" y="4872815"/>
                  </a:moveTo>
                  <a:lnTo>
                    <a:pt x="8061557" y="4872815"/>
                  </a:lnTo>
                  <a:lnTo>
                    <a:pt x="8061557" y="0"/>
                  </a:lnTo>
                  <a:lnTo>
                    <a:pt x="0" y="0"/>
                  </a:lnTo>
                  <a:lnTo>
                    <a:pt x="0" y="4872815"/>
                  </a:lnTo>
                  <a:close/>
                </a:path>
              </a:pathLst>
            </a:custGeom>
            <a:ln w="109128">
              <a:solidFill>
                <a:srgbClr val="2F3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2559" y="1705118"/>
              <a:ext cx="6970052" cy="449763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69994" y="1269039"/>
              <a:ext cx="8062595" cy="4726305"/>
            </a:xfrm>
            <a:custGeom>
              <a:avLst/>
              <a:gdLst/>
              <a:ahLst/>
              <a:cxnLst/>
              <a:rect l="l" t="t" r="r" b="b"/>
              <a:pathLst>
                <a:path w="8062595" h="4726305">
                  <a:moveTo>
                    <a:pt x="8062211" y="0"/>
                  </a:moveTo>
                  <a:lnTo>
                    <a:pt x="0" y="0"/>
                  </a:lnTo>
                  <a:lnTo>
                    <a:pt x="0" y="4726146"/>
                  </a:lnTo>
                  <a:lnTo>
                    <a:pt x="8062211" y="4726146"/>
                  </a:lnTo>
                  <a:lnTo>
                    <a:pt x="80622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9040">
              <a:lnSpc>
                <a:spcPct val="100000"/>
              </a:lnSpc>
              <a:spcBef>
                <a:spcPts val="100"/>
              </a:spcBef>
            </a:pPr>
            <a:r>
              <a:rPr dirty="0"/>
              <a:t>SISTEMA</a:t>
            </a:r>
            <a:r>
              <a:rPr spc="-35" dirty="0"/>
              <a:t> </a:t>
            </a:r>
            <a:r>
              <a:rPr dirty="0"/>
              <a:t>–</a:t>
            </a:r>
            <a:r>
              <a:rPr spc="-20" dirty="0"/>
              <a:t> </a:t>
            </a:r>
            <a:r>
              <a:rPr spc="-5" dirty="0"/>
              <a:t>ORGANIZACIÓN</a:t>
            </a:r>
            <a:r>
              <a:rPr spc="-15" dirty="0"/>
              <a:t> </a:t>
            </a:r>
            <a:r>
              <a:rPr dirty="0"/>
              <a:t>-</a:t>
            </a:r>
            <a:r>
              <a:rPr spc="-25" dirty="0"/>
              <a:t> </a:t>
            </a:r>
            <a:r>
              <a:rPr dirty="0"/>
              <a:t>EMPRESA</a:t>
            </a:r>
          </a:p>
        </p:txBody>
      </p:sp>
      <p:sp>
        <p:nvSpPr>
          <p:cNvPr id="10" name="object 10"/>
          <p:cNvSpPr/>
          <p:nvPr/>
        </p:nvSpPr>
        <p:spPr>
          <a:xfrm>
            <a:off x="10032207" y="6295726"/>
            <a:ext cx="552450" cy="431165"/>
          </a:xfrm>
          <a:custGeom>
            <a:avLst/>
            <a:gdLst/>
            <a:ahLst/>
            <a:cxnLst/>
            <a:rect l="l" t="t" r="r" b="b"/>
            <a:pathLst>
              <a:path w="552450" h="431165">
                <a:moveTo>
                  <a:pt x="551972" y="0"/>
                </a:moveTo>
                <a:lnTo>
                  <a:pt x="71805" y="0"/>
                </a:lnTo>
                <a:lnTo>
                  <a:pt x="0" y="71806"/>
                </a:lnTo>
                <a:lnTo>
                  <a:pt x="0" y="430839"/>
                </a:lnTo>
                <a:lnTo>
                  <a:pt x="551972" y="430839"/>
                </a:lnTo>
                <a:lnTo>
                  <a:pt x="551972" y="0"/>
                </a:lnTo>
                <a:close/>
              </a:path>
            </a:pathLst>
          </a:custGeom>
          <a:solidFill>
            <a:srgbClr val="2F33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8</a:t>
            </a:fld>
            <a:endParaRPr spc="15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D72BBF9-810A-76C6-FD3C-1DD4ECF4B6DB}"/>
              </a:ext>
            </a:extLst>
          </p:cNvPr>
          <p:cNvSpPr txBox="1"/>
          <p:nvPr/>
        </p:nvSpPr>
        <p:spPr>
          <a:xfrm>
            <a:off x="2755900" y="2486025"/>
            <a:ext cx="7131678" cy="1878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s-ES" sz="1600" b="1" u="sng" spc="20" dirty="0">
                <a:solidFill>
                  <a:srgbClr val="2F33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La principal diferencia entre empresa y organización radica en su objetivo</a:t>
            </a:r>
            <a:r>
              <a:rPr lang="es-ES" spc="20" dirty="0">
                <a:solidFill>
                  <a:srgbClr val="2F3342"/>
                </a:solidFill>
                <a:latin typeface="Calibri"/>
                <a:cs typeface="Calibri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es-ES" sz="1400" spc="20" dirty="0">
                <a:solidFill>
                  <a:srgbClr val="2F3342"/>
                </a:solidFill>
                <a:latin typeface="Calibri"/>
                <a:cs typeface="Calibri"/>
              </a:rPr>
              <a:t>Una empresa tiene como objetivo principal maximizar las ganancias y generar valor para sus accionistas, mientras que una organización busca lograr su objetivo específico, que puede ser social, ambiental, educativo o de otro tipo.</a:t>
            </a:r>
            <a:endParaRPr lang="es-AR" sz="1400" spc="20" dirty="0">
              <a:solidFill>
                <a:srgbClr val="2F3342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822" y="833615"/>
            <a:ext cx="9924415" cy="5893435"/>
            <a:chOff x="107822" y="833615"/>
            <a:chExt cx="9924415" cy="5893435"/>
          </a:xfrm>
        </p:grpSpPr>
        <p:sp>
          <p:nvSpPr>
            <p:cNvPr id="3" name="object 3"/>
            <p:cNvSpPr/>
            <p:nvPr/>
          </p:nvSpPr>
          <p:spPr>
            <a:xfrm>
              <a:off x="6337325" y="1269046"/>
              <a:ext cx="3695065" cy="4726305"/>
            </a:xfrm>
            <a:custGeom>
              <a:avLst/>
              <a:gdLst/>
              <a:ahLst/>
              <a:cxnLst/>
              <a:rect l="l" t="t" r="r" b="b"/>
              <a:pathLst>
                <a:path w="3695065" h="4726305">
                  <a:moveTo>
                    <a:pt x="3694874" y="0"/>
                  </a:moveTo>
                  <a:lnTo>
                    <a:pt x="0" y="0"/>
                  </a:lnTo>
                  <a:lnTo>
                    <a:pt x="0" y="442620"/>
                  </a:lnTo>
                  <a:lnTo>
                    <a:pt x="0" y="4726140"/>
                  </a:lnTo>
                  <a:lnTo>
                    <a:pt x="3694874" y="4726140"/>
                  </a:lnTo>
                  <a:lnTo>
                    <a:pt x="3694874" y="442620"/>
                  </a:lnTo>
                  <a:lnTo>
                    <a:pt x="36948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822" y="833615"/>
              <a:ext cx="6229503" cy="589295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563054" y="1057875"/>
              <a:ext cx="8061959" cy="4872355"/>
            </a:xfrm>
            <a:custGeom>
              <a:avLst/>
              <a:gdLst/>
              <a:ahLst/>
              <a:cxnLst/>
              <a:rect l="l" t="t" r="r" b="b"/>
              <a:pathLst>
                <a:path w="8061959" h="4872355">
                  <a:moveTo>
                    <a:pt x="0" y="4872161"/>
                  </a:moveTo>
                  <a:lnTo>
                    <a:pt x="8061557" y="4872161"/>
                  </a:lnTo>
                  <a:lnTo>
                    <a:pt x="8061557" y="0"/>
                  </a:lnTo>
                  <a:lnTo>
                    <a:pt x="0" y="0"/>
                  </a:lnTo>
                  <a:lnTo>
                    <a:pt x="0" y="4872161"/>
                  </a:lnTo>
                  <a:close/>
                </a:path>
              </a:pathLst>
            </a:custGeom>
            <a:ln w="109128">
              <a:solidFill>
                <a:srgbClr val="2F33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32559" y="1711666"/>
              <a:ext cx="6970052" cy="449828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969994" y="1276242"/>
              <a:ext cx="8062595" cy="4726305"/>
            </a:xfrm>
            <a:custGeom>
              <a:avLst/>
              <a:gdLst/>
              <a:ahLst/>
              <a:cxnLst/>
              <a:rect l="l" t="t" r="r" b="b"/>
              <a:pathLst>
                <a:path w="8062595" h="4726305">
                  <a:moveTo>
                    <a:pt x="8062211" y="0"/>
                  </a:moveTo>
                  <a:lnTo>
                    <a:pt x="0" y="0"/>
                  </a:lnTo>
                  <a:lnTo>
                    <a:pt x="0" y="4726146"/>
                  </a:lnTo>
                  <a:lnTo>
                    <a:pt x="8062211" y="4726146"/>
                  </a:lnTo>
                  <a:lnTo>
                    <a:pt x="80622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02651" y="1162488"/>
            <a:ext cx="5623560" cy="4445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SISTEMA –</a:t>
            </a:r>
            <a:r>
              <a:rPr spc="15" dirty="0"/>
              <a:t> </a:t>
            </a:r>
            <a:r>
              <a:rPr spc="-10" dirty="0"/>
              <a:t>ORGANIZACIÓN</a:t>
            </a:r>
            <a:r>
              <a:rPr spc="30" dirty="0"/>
              <a:t> </a:t>
            </a:r>
            <a:r>
              <a:rPr spc="-5" dirty="0"/>
              <a:t>- EMPRESA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5644269" y="1948384"/>
            <a:ext cx="4940300" cy="4778375"/>
            <a:chOff x="5644269" y="1948384"/>
            <a:chExt cx="4940300" cy="4778375"/>
          </a:xfrm>
        </p:grpSpPr>
        <p:sp>
          <p:nvSpPr>
            <p:cNvPr id="10" name="object 10"/>
            <p:cNvSpPr/>
            <p:nvPr/>
          </p:nvSpPr>
          <p:spPr>
            <a:xfrm>
              <a:off x="10032207" y="6295726"/>
              <a:ext cx="552450" cy="431165"/>
            </a:xfrm>
            <a:custGeom>
              <a:avLst/>
              <a:gdLst/>
              <a:ahLst/>
              <a:cxnLst/>
              <a:rect l="l" t="t" r="r" b="b"/>
              <a:pathLst>
                <a:path w="552450" h="431165">
                  <a:moveTo>
                    <a:pt x="551972" y="0"/>
                  </a:moveTo>
                  <a:lnTo>
                    <a:pt x="71805" y="0"/>
                  </a:lnTo>
                  <a:lnTo>
                    <a:pt x="0" y="71806"/>
                  </a:lnTo>
                  <a:lnTo>
                    <a:pt x="0" y="430839"/>
                  </a:lnTo>
                  <a:lnTo>
                    <a:pt x="551972" y="430839"/>
                  </a:lnTo>
                  <a:lnTo>
                    <a:pt x="551972" y="0"/>
                  </a:lnTo>
                  <a:close/>
                </a:path>
              </a:pathLst>
            </a:custGeom>
            <a:solidFill>
              <a:srgbClr val="2F33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55381" y="1959496"/>
              <a:ext cx="1337945" cy="471170"/>
            </a:xfrm>
            <a:custGeom>
              <a:avLst/>
              <a:gdLst/>
              <a:ahLst/>
              <a:cxnLst/>
              <a:rect l="l" t="t" r="r" b="b"/>
              <a:pathLst>
                <a:path w="1337945" h="471169">
                  <a:moveTo>
                    <a:pt x="1259236" y="0"/>
                  </a:moveTo>
                  <a:lnTo>
                    <a:pt x="78464" y="0"/>
                  </a:lnTo>
                  <a:lnTo>
                    <a:pt x="47926" y="6167"/>
                  </a:lnTo>
                  <a:lnTo>
                    <a:pt x="22985" y="22985"/>
                  </a:lnTo>
                  <a:lnTo>
                    <a:pt x="6167" y="47926"/>
                  </a:lnTo>
                  <a:lnTo>
                    <a:pt x="0" y="78463"/>
                  </a:lnTo>
                  <a:lnTo>
                    <a:pt x="0" y="392318"/>
                  </a:lnTo>
                  <a:lnTo>
                    <a:pt x="6167" y="422855"/>
                  </a:lnTo>
                  <a:lnTo>
                    <a:pt x="22985" y="447796"/>
                  </a:lnTo>
                  <a:lnTo>
                    <a:pt x="47926" y="464613"/>
                  </a:lnTo>
                  <a:lnTo>
                    <a:pt x="78464" y="470781"/>
                  </a:lnTo>
                  <a:lnTo>
                    <a:pt x="1259236" y="470781"/>
                  </a:lnTo>
                  <a:lnTo>
                    <a:pt x="1289773" y="464613"/>
                  </a:lnTo>
                  <a:lnTo>
                    <a:pt x="1314714" y="447796"/>
                  </a:lnTo>
                  <a:lnTo>
                    <a:pt x="1331532" y="422855"/>
                  </a:lnTo>
                  <a:lnTo>
                    <a:pt x="1337699" y="392318"/>
                  </a:lnTo>
                  <a:lnTo>
                    <a:pt x="1337699" y="78463"/>
                  </a:lnTo>
                  <a:lnTo>
                    <a:pt x="1331532" y="47926"/>
                  </a:lnTo>
                  <a:lnTo>
                    <a:pt x="1314714" y="22985"/>
                  </a:lnTo>
                  <a:lnTo>
                    <a:pt x="1289773" y="6167"/>
                  </a:lnTo>
                  <a:lnTo>
                    <a:pt x="1259236" y="0"/>
                  </a:lnTo>
                  <a:close/>
                </a:path>
              </a:pathLst>
            </a:custGeom>
            <a:solidFill>
              <a:srgbClr val="C0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55381" y="1959496"/>
              <a:ext cx="1337945" cy="471170"/>
            </a:xfrm>
            <a:custGeom>
              <a:avLst/>
              <a:gdLst/>
              <a:ahLst/>
              <a:cxnLst/>
              <a:rect l="l" t="t" r="r" b="b"/>
              <a:pathLst>
                <a:path w="1337945" h="471169">
                  <a:moveTo>
                    <a:pt x="0" y="78463"/>
                  </a:moveTo>
                  <a:lnTo>
                    <a:pt x="6167" y="47926"/>
                  </a:lnTo>
                  <a:lnTo>
                    <a:pt x="22985" y="22985"/>
                  </a:lnTo>
                  <a:lnTo>
                    <a:pt x="47926" y="6167"/>
                  </a:lnTo>
                  <a:lnTo>
                    <a:pt x="78463" y="0"/>
                  </a:lnTo>
                  <a:lnTo>
                    <a:pt x="1259236" y="0"/>
                  </a:lnTo>
                  <a:lnTo>
                    <a:pt x="1289773" y="6167"/>
                  </a:lnTo>
                  <a:lnTo>
                    <a:pt x="1314714" y="22985"/>
                  </a:lnTo>
                  <a:lnTo>
                    <a:pt x="1331532" y="47926"/>
                  </a:lnTo>
                  <a:lnTo>
                    <a:pt x="1337699" y="78463"/>
                  </a:lnTo>
                  <a:lnTo>
                    <a:pt x="1337699" y="392317"/>
                  </a:lnTo>
                  <a:lnTo>
                    <a:pt x="1331532" y="422855"/>
                  </a:lnTo>
                  <a:lnTo>
                    <a:pt x="1314714" y="447796"/>
                  </a:lnTo>
                  <a:lnTo>
                    <a:pt x="1289773" y="464613"/>
                  </a:lnTo>
                  <a:lnTo>
                    <a:pt x="1259236" y="470781"/>
                  </a:lnTo>
                  <a:lnTo>
                    <a:pt x="78463" y="470781"/>
                  </a:lnTo>
                  <a:lnTo>
                    <a:pt x="47926" y="464613"/>
                  </a:lnTo>
                  <a:lnTo>
                    <a:pt x="22985" y="447796"/>
                  </a:lnTo>
                  <a:lnTo>
                    <a:pt x="6167" y="422855"/>
                  </a:lnTo>
                  <a:lnTo>
                    <a:pt x="0" y="392317"/>
                  </a:lnTo>
                  <a:lnTo>
                    <a:pt x="0" y="78463"/>
                  </a:lnTo>
                  <a:close/>
                </a:path>
              </a:pathLst>
            </a:custGeom>
            <a:ln w="21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97441" y="1538982"/>
            <a:ext cx="2538730" cy="77851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dirty="0">
                <a:solidFill>
                  <a:srgbClr val="2F3342"/>
                </a:solidFill>
                <a:latin typeface="Calibri"/>
                <a:cs typeface="Calibri"/>
              </a:rPr>
              <a:t>FUNCIONES</a:t>
            </a:r>
            <a:r>
              <a:rPr sz="170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EN</a:t>
            </a:r>
            <a:r>
              <a:rPr sz="1700" spc="-2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LA</a:t>
            </a:r>
            <a:r>
              <a:rPr sz="1700" spc="-10" dirty="0">
                <a:solidFill>
                  <a:srgbClr val="2F3342"/>
                </a:solidFill>
                <a:latin typeface="Calibri"/>
                <a:cs typeface="Calibri"/>
              </a:rPr>
              <a:t> </a:t>
            </a:r>
            <a:r>
              <a:rPr sz="1700" spc="5" dirty="0">
                <a:solidFill>
                  <a:srgbClr val="2F3342"/>
                </a:solidFill>
                <a:latin typeface="Calibri"/>
                <a:cs typeface="Calibri"/>
              </a:rPr>
              <a:t>EMPRESA</a:t>
            </a:r>
            <a:endParaRPr sz="1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450">
              <a:latin typeface="Calibri"/>
              <a:cs typeface="Calibri"/>
            </a:endParaRPr>
          </a:p>
          <a:p>
            <a:pPr marL="972185">
              <a:lnSpc>
                <a:spcPct val="100000"/>
              </a:lnSpc>
            </a:pPr>
            <a:r>
              <a:rPr sz="1700" dirty="0">
                <a:solidFill>
                  <a:srgbClr val="FFFFFF"/>
                </a:solidFill>
                <a:latin typeface="Arial MT"/>
                <a:cs typeface="Arial MT"/>
              </a:rPr>
              <a:t>Dirección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990481" y="2312984"/>
            <a:ext cx="1539875" cy="835660"/>
            <a:chOff x="6990481" y="2312984"/>
            <a:chExt cx="1539875" cy="835660"/>
          </a:xfrm>
        </p:grpSpPr>
        <p:sp>
          <p:nvSpPr>
            <p:cNvPr id="15" name="object 15"/>
            <p:cNvSpPr/>
            <p:nvPr/>
          </p:nvSpPr>
          <p:spPr>
            <a:xfrm>
              <a:off x="6999410" y="2317111"/>
              <a:ext cx="565785" cy="345440"/>
            </a:xfrm>
            <a:custGeom>
              <a:avLst/>
              <a:gdLst/>
              <a:ahLst/>
              <a:cxnLst/>
              <a:rect l="l" t="t" r="r" b="b"/>
              <a:pathLst>
                <a:path w="565784" h="345439">
                  <a:moveTo>
                    <a:pt x="0" y="0"/>
                  </a:moveTo>
                  <a:lnTo>
                    <a:pt x="48159" y="18121"/>
                  </a:lnTo>
                  <a:lnTo>
                    <a:pt x="95658" y="37718"/>
                  </a:lnTo>
                  <a:lnTo>
                    <a:pt x="142464" y="58771"/>
                  </a:lnTo>
                  <a:lnTo>
                    <a:pt x="188545" y="81260"/>
                  </a:lnTo>
                  <a:lnTo>
                    <a:pt x="233869" y="105167"/>
                  </a:lnTo>
                  <a:lnTo>
                    <a:pt x="278402" y="130471"/>
                  </a:lnTo>
                  <a:lnTo>
                    <a:pt x="322113" y="157152"/>
                  </a:lnTo>
                  <a:lnTo>
                    <a:pt x="364969" y="185191"/>
                  </a:lnTo>
                  <a:lnTo>
                    <a:pt x="406938" y="214568"/>
                  </a:lnTo>
                  <a:lnTo>
                    <a:pt x="447986" y="245263"/>
                  </a:lnTo>
                  <a:lnTo>
                    <a:pt x="488082" y="277258"/>
                  </a:lnTo>
                  <a:lnTo>
                    <a:pt x="527193" y="310531"/>
                  </a:lnTo>
                  <a:lnTo>
                    <a:pt x="565286" y="345065"/>
                  </a:lnTo>
                </a:path>
              </a:pathLst>
            </a:custGeom>
            <a:ln w="8184">
              <a:solidFill>
                <a:srgbClr val="C0F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001593" y="2666650"/>
              <a:ext cx="1517650" cy="471170"/>
            </a:xfrm>
            <a:custGeom>
              <a:avLst/>
              <a:gdLst/>
              <a:ahLst/>
              <a:cxnLst/>
              <a:rect l="l" t="t" r="r" b="b"/>
              <a:pathLst>
                <a:path w="1517650" h="471169">
                  <a:moveTo>
                    <a:pt x="1438643" y="0"/>
                  </a:moveTo>
                  <a:lnTo>
                    <a:pt x="78463" y="0"/>
                  </a:lnTo>
                  <a:lnTo>
                    <a:pt x="47926" y="6167"/>
                  </a:lnTo>
                  <a:lnTo>
                    <a:pt x="22985" y="22985"/>
                  </a:lnTo>
                  <a:lnTo>
                    <a:pt x="6167" y="47926"/>
                  </a:lnTo>
                  <a:lnTo>
                    <a:pt x="0" y="78464"/>
                  </a:lnTo>
                  <a:lnTo>
                    <a:pt x="0" y="392318"/>
                  </a:lnTo>
                  <a:lnTo>
                    <a:pt x="6167" y="422855"/>
                  </a:lnTo>
                  <a:lnTo>
                    <a:pt x="22985" y="447796"/>
                  </a:lnTo>
                  <a:lnTo>
                    <a:pt x="47926" y="464614"/>
                  </a:lnTo>
                  <a:lnTo>
                    <a:pt x="78463" y="470781"/>
                  </a:lnTo>
                  <a:lnTo>
                    <a:pt x="1438643" y="470781"/>
                  </a:lnTo>
                  <a:lnTo>
                    <a:pt x="1469181" y="464614"/>
                  </a:lnTo>
                  <a:lnTo>
                    <a:pt x="1494122" y="447796"/>
                  </a:lnTo>
                  <a:lnTo>
                    <a:pt x="1510940" y="422855"/>
                  </a:lnTo>
                  <a:lnTo>
                    <a:pt x="1517107" y="392318"/>
                  </a:lnTo>
                  <a:lnTo>
                    <a:pt x="1517107" y="78464"/>
                  </a:lnTo>
                  <a:lnTo>
                    <a:pt x="1510940" y="47926"/>
                  </a:lnTo>
                  <a:lnTo>
                    <a:pt x="1494122" y="22985"/>
                  </a:lnTo>
                  <a:lnTo>
                    <a:pt x="1469181" y="6167"/>
                  </a:lnTo>
                  <a:lnTo>
                    <a:pt x="1438643" y="0"/>
                  </a:lnTo>
                  <a:close/>
                </a:path>
              </a:pathLst>
            </a:custGeom>
            <a:solidFill>
              <a:srgbClr val="C0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01593" y="2666651"/>
              <a:ext cx="1517650" cy="471170"/>
            </a:xfrm>
            <a:custGeom>
              <a:avLst/>
              <a:gdLst/>
              <a:ahLst/>
              <a:cxnLst/>
              <a:rect l="l" t="t" r="r" b="b"/>
              <a:pathLst>
                <a:path w="1517650" h="471169">
                  <a:moveTo>
                    <a:pt x="0" y="78463"/>
                  </a:moveTo>
                  <a:lnTo>
                    <a:pt x="6167" y="47926"/>
                  </a:lnTo>
                  <a:lnTo>
                    <a:pt x="22985" y="22985"/>
                  </a:lnTo>
                  <a:lnTo>
                    <a:pt x="47926" y="6167"/>
                  </a:lnTo>
                  <a:lnTo>
                    <a:pt x="78463" y="0"/>
                  </a:lnTo>
                  <a:lnTo>
                    <a:pt x="1438643" y="0"/>
                  </a:lnTo>
                  <a:lnTo>
                    <a:pt x="1469181" y="6167"/>
                  </a:lnTo>
                  <a:lnTo>
                    <a:pt x="1494122" y="22985"/>
                  </a:lnTo>
                  <a:lnTo>
                    <a:pt x="1510940" y="47926"/>
                  </a:lnTo>
                  <a:lnTo>
                    <a:pt x="1517107" y="78463"/>
                  </a:lnTo>
                  <a:lnTo>
                    <a:pt x="1517107" y="392317"/>
                  </a:lnTo>
                  <a:lnTo>
                    <a:pt x="1510940" y="422855"/>
                  </a:lnTo>
                  <a:lnTo>
                    <a:pt x="1494122" y="447796"/>
                  </a:lnTo>
                  <a:lnTo>
                    <a:pt x="1469181" y="464613"/>
                  </a:lnTo>
                  <a:lnTo>
                    <a:pt x="1438643" y="470781"/>
                  </a:lnTo>
                  <a:lnTo>
                    <a:pt x="78463" y="470781"/>
                  </a:lnTo>
                  <a:lnTo>
                    <a:pt x="47926" y="464613"/>
                  </a:lnTo>
                  <a:lnTo>
                    <a:pt x="22985" y="447796"/>
                  </a:lnTo>
                  <a:lnTo>
                    <a:pt x="6167" y="422855"/>
                  </a:lnTo>
                  <a:lnTo>
                    <a:pt x="0" y="392317"/>
                  </a:lnTo>
                  <a:lnTo>
                    <a:pt x="0" y="78463"/>
                  </a:lnTo>
                  <a:close/>
                </a:path>
              </a:pathLst>
            </a:custGeom>
            <a:ln w="21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107080" y="2677850"/>
            <a:ext cx="1306830" cy="415925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98450" marR="5080" indent="-286385">
              <a:lnSpc>
                <a:spcPts val="1420"/>
              </a:lnSpc>
              <a:spcBef>
                <a:spcPts val="340"/>
              </a:spcBef>
            </a:pPr>
            <a:r>
              <a:rPr sz="1350" spc="10" dirty="0">
                <a:solidFill>
                  <a:srgbClr val="FFFFFF"/>
                </a:solidFill>
                <a:latin typeface="Arial MT"/>
                <a:cs typeface="Arial MT"/>
              </a:rPr>
              <a:t>Administración</a:t>
            </a:r>
            <a:r>
              <a:rPr sz="1350" spc="-8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Arial MT"/>
                <a:cs typeface="Arial MT"/>
              </a:rPr>
              <a:t>y </a:t>
            </a:r>
            <a:r>
              <a:rPr sz="1350" spc="-36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Arial MT"/>
                <a:cs typeface="Arial MT"/>
              </a:rPr>
              <a:t>Finanzas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7347332" y="3137888"/>
            <a:ext cx="1406525" cy="937260"/>
            <a:chOff x="7347332" y="3137888"/>
            <a:chExt cx="1406525" cy="937260"/>
          </a:xfrm>
        </p:grpSpPr>
        <p:sp>
          <p:nvSpPr>
            <p:cNvPr id="20" name="object 20"/>
            <p:cNvSpPr/>
            <p:nvPr/>
          </p:nvSpPr>
          <p:spPr>
            <a:xfrm>
              <a:off x="7893611" y="3142015"/>
              <a:ext cx="139700" cy="447040"/>
            </a:xfrm>
            <a:custGeom>
              <a:avLst/>
              <a:gdLst/>
              <a:ahLst/>
              <a:cxnLst/>
              <a:rect l="l" t="t" r="r" b="b"/>
              <a:pathLst>
                <a:path w="139700" h="447039">
                  <a:moveTo>
                    <a:pt x="0" y="0"/>
                  </a:moveTo>
                  <a:lnTo>
                    <a:pt x="21819" y="47436"/>
                  </a:lnTo>
                  <a:lnTo>
                    <a:pt x="42091" y="95504"/>
                  </a:lnTo>
                  <a:lnTo>
                    <a:pt x="60804" y="144167"/>
                  </a:lnTo>
                  <a:lnTo>
                    <a:pt x="77946" y="193384"/>
                  </a:lnTo>
                  <a:lnTo>
                    <a:pt x="93506" y="243118"/>
                  </a:lnTo>
                  <a:lnTo>
                    <a:pt x="107471" y="293329"/>
                  </a:lnTo>
                  <a:lnTo>
                    <a:pt x="119830" y="343980"/>
                  </a:lnTo>
                  <a:lnTo>
                    <a:pt x="130572" y="395032"/>
                  </a:lnTo>
                  <a:lnTo>
                    <a:pt x="139684" y="446445"/>
                  </a:lnTo>
                </a:path>
              </a:pathLst>
            </a:custGeom>
            <a:ln w="8184">
              <a:solidFill>
                <a:srgbClr val="C0F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358444" y="3593153"/>
              <a:ext cx="1384300" cy="471170"/>
            </a:xfrm>
            <a:custGeom>
              <a:avLst/>
              <a:gdLst/>
              <a:ahLst/>
              <a:cxnLst/>
              <a:rect l="l" t="t" r="r" b="b"/>
              <a:pathLst>
                <a:path w="1384300" h="471170">
                  <a:moveTo>
                    <a:pt x="1305725" y="0"/>
                  </a:moveTo>
                  <a:lnTo>
                    <a:pt x="78463" y="0"/>
                  </a:lnTo>
                  <a:lnTo>
                    <a:pt x="47926" y="6167"/>
                  </a:lnTo>
                  <a:lnTo>
                    <a:pt x="22985" y="22985"/>
                  </a:lnTo>
                  <a:lnTo>
                    <a:pt x="6167" y="47926"/>
                  </a:lnTo>
                  <a:lnTo>
                    <a:pt x="0" y="78464"/>
                  </a:lnTo>
                  <a:lnTo>
                    <a:pt x="0" y="392318"/>
                  </a:lnTo>
                  <a:lnTo>
                    <a:pt x="6167" y="422855"/>
                  </a:lnTo>
                  <a:lnTo>
                    <a:pt x="22985" y="447796"/>
                  </a:lnTo>
                  <a:lnTo>
                    <a:pt x="47926" y="464613"/>
                  </a:lnTo>
                  <a:lnTo>
                    <a:pt x="78463" y="470781"/>
                  </a:lnTo>
                  <a:lnTo>
                    <a:pt x="1305725" y="470781"/>
                  </a:lnTo>
                  <a:lnTo>
                    <a:pt x="1336262" y="464613"/>
                  </a:lnTo>
                  <a:lnTo>
                    <a:pt x="1361202" y="447796"/>
                  </a:lnTo>
                  <a:lnTo>
                    <a:pt x="1378020" y="422855"/>
                  </a:lnTo>
                  <a:lnTo>
                    <a:pt x="1384188" y="392318"/>
                  </a:lnTo>
                  <a:lnTo>
                    <a:pt x="1384188" y="78464"/>
                  </a:lnTo>
                  <a:lnTo>
                    <a:pt x="1378020" y="47926"/>
                  </a:lnTo>
                  <a:lnTo>
                    <a:pt x="1361202" y="22985"/>
                  </a:lnTo>
                  <a:lnTo>
                    <a:pt x="1336262" y="6167"/>
                  </a:lnTo>
                  <a:lnTo>
                    <a:pt x="1305725" y="0"/>
                  </a:lnTo>
                  <a:close/>
                </a:path>
              </a:pathLst>
            </a:custGeom>
            <a:solidFill>
              <a:srgbClr val="C0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358444" y="3593153"/>
              <a:ext cx="1384300" cy="471170"/>
            </a:xfrm>
            <a:custGeom>
              <a:avLst/>
              <a:gdLst/>
              <a:ahLst/>
              <a:cxnLst/>
              <a:rect l="l" t="t" r="r" b="b"/>
              <a:pathLst>
                <a:path w="1384300" h="471170">
                  <a:moveTo>
                    <a:pt x="0" y="78463"/>
                  </a:moveTo>
                  <a:lnTo>
                    <a:pt x="6167" y="47926"/>
                  </a:lnTo>
                  <a:lnTo>
                    <a:pt x="22985" y="22985"/>
                  </a:lnTo>
                  <a:lnTo>
                    <a:pt x="47926" y="6167"/>
                  </a:lnTo>
                  <a:lnTo>
                    <a:pt x="78463" y="0"/>
                  </a:lnTo>
                  <a:lnTo>
                    <a:pt x="1305725" y="0"/>
                  </a:lnTo>
                  <a:lnTo>
                    <a:pt x="1336262" y="6167"/>
                  </a:lnTo>
                  <a:lnTo>
                    <a:pt x="1361203" y="22985"/>
                  </a:lnTo>
                  <a:lnTo>
                    <a:pt x="1378021" y="47926"/>
                  </a:lnTo>
                  <a:lnTo>
                    <a:pt x="1384188" y="78463"/>
                  </a:lnTo>
                  <a:lnTo>
                    <a:pt x="1384188" y="392317"/>
                  </a:lnTo>
                  <a:lnTo>
                    <a:pt x="1378021" y="422855"/>
                  </a:lnTo>
                  <a:lnTo>
                    <a:pt x="1361203" y="447796"/>
                  </a:lnTo>
                  <a:lnTo>
                    <a:pt x="1336262" y="464613"/>
                  </a:lnTo>
                  <a:lnTo>
                    <a:pt x="1305725" y="470781"/>
                  </a:lnTo>
                  <a:lnTo>
                    <a:pt x="78463" y="470781"/>
                  </a:lnTo>
                  <a:lnTo>
                    <a:pt x="47926" y="464613"/>
                  </a:lnTo>
                  <a:lnTo>
                    <a:pt x="22985" y="447796"/>
                  </a:lnTo>
                  <a:lnTo>
                    <a:pt x="6167" y="422855"/>
                  </a:lnTo>
                  <a:lnTo>
                    <a:pt x="0" y="392317"/>
                  </a:lnTo>
                  <a:lnTo>
                    <a:pt x="0" y="78463"/>
                  </a:lnTo>
                  <a:close/>
                </a:path>
              </a:pathLst>
            </a:custGeom>
            <a:ln w="21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492958" y="3664155"/>
            <a:ext cx="1116330" cy="2876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700" spc="5" dirty="0">
                <a:solidFill>
                  <a:srgbClr val="FFFFFF"/>
                </a:solidFill>
                <a:latin typeface="Arial MT"/>
                <a:cs typeface="Arial MT"/>
              </a:rPr>
              <a:t>Producción</a:t>
            </a:r>
            <a:endParaRPr sz="17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7253044" y="4064827"/>
            <a:ext cx="1041400" cy="1002665"/>
            <a:chOff x="7253044" y="4064827"/>
            <a:chExt cx="1041400" cy="1002665"/>
          </a:xfrm>
        </p:grpSpPr>
        <p:sp>
          <p:nvSpPr>
            <p:cNvPr id="25" name="object 25"/>
            <p:cNvSpPr/>
            <p:nvPr/>
          </p:nvSpPr>
          <p:spPr>
            <a:xfrm>
              <a:off x="7915764" y="4068954"/>
              <a:ext cx="118110" cy="511175"/>
            </a:xfrm>
            <a:custGeom>
              <a:avLst/>
              <a:gdLst/>
              <a:ahLst/>
              <a:cxnLst/>
              <a:rect l="l" t="t" r="r" b="b"/>
              <a:pathLst>
                <a:path w="118109" h="511175">
                  <a:moveTo>
                    <a:pt x="117749" y="0"/>
                  </a:moveTo>
                  <a:lnTo>
                    <a:pt x="113462" y="52545"/>
                  </a:lnTo>
                  <a:lnTo>
                    <a:pt x="107483" y="104867"/>
                  </a:lnTo>
                  <a:lnTo>
                    <a:pt x="99823" y="156926"/>
                  </a:lnTo>
                  <a:lnTo>
                    <a:pt x="90492" y="208682"/>
                  </a:lnTo>
                  <a:lnTo>
                    <a:pt x="79500" y="260094"/>
                  </a:lnTo>
                  <a:lnTo>
                    <a:pt x="66858" y="311124"/>
                  </a:lnTo>
                  <a:lnTo>
                    <a:pt x="52576" y="361730"/>
                  </a:lnTo>
                  <a:lnTo>
                    <a:pt x="36666" y="411874"/>
                  </a:lnTo>
                  <a:lnTo>
                    <a:pt x="19137" y="461515"/>
                  </a:lnTo>
                  <a:lnTo>
                    <a:pt x="0" y="510613"/>
                  </a:lnTo>
                </a:path>
              </a:pathLst>
            </a:custGeom>
            <a:ln w="8184">
              <a:solidFill>
                <a:srgbClr val="C0F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7264157" y="4584478"/>
              <a:ext cx="1019175" cy="471805"/>
            </a:xfrm>
            <a:custGeom>
              <a:avLst/>
              <a:gdLst/>
              <a:ahLst/>
              <a:cxnLst/>
              <a:rect l="l" t="t" r="r" b="b"/>
              <a:pathLst>
                <a:path w="1019175" h="471804">
                  <a:moveTo>
                    <a:pt x="940253" y="0"/>
                  </a:moveTo>
                  <a:lnTo>
                    <a:pt x="78572" y="0"/>
                  </a:lnTo>
                  <a:lnTo>
                    <a:pt x="47972" y="6169"/>
                  </a:lnTo>
                  <a:lnTo>
                    <a:pt x="22998" y="22999"/>
                  </a:lnTo>
                  <a:lnTo>
                    <a:pt x="6169" y="47972"/>
                  </a:lnTo>
                  <a:lnTo>
                    <a:pt x="0" y="78573"/>
                  </a:lnTo>
                  <a:lnTo>
                    <a:pt x="0" y="392864"/>
                  </a:lnTo>
                  <a:lnTo>
                    <a:pt x="6169" y="423464"/>
                  </a:lnTo>
                  <a:lnTo>
                    <a:pt x="22998" y="448437"/>
                  </a:lnTo>
                  <a:lnTo>
                    <a:pt x="47972" y="465267"/>
                  </a:lnTo>
                  <a:lnTo>
                    <a:pt x="78572" y="471436"/>
                  </a:lnTo>
                  <a:lnTo>
                    <a:pt x="940253" y="471436"/>
                  </a:lnTo>
                  <a:lnTo>
                    <a:pt x="970853" y="465267"/>
                  </a:lnTo>
                  <a:lnTo>
                    <a:pt x="995826" y="448437"/>
                  </a:lnTo>
                  <a:lnTo>
                    <a:pt x="1012656" y="423464"/>
                  </a:lnTo>
                  <a:lnTo>
                    <a:pt x="1018825" y="392864"/>
                  </a:lnTo>
                  <a:lnTo>
                    <a:pt x="1018825" y="78573"/>
                  </a:lnTo>
                  <a:lnTo>
                    <a:pt x="1012656" y="47972"/>
                  </a:lnTo>
                  <a:lnTo>
                    <a:pt x="995826" y="22999"/>
                  </a:lnTo>
                  <a:lnTo>
                    <a:pt x="970853" y="6169"/>
                  </a:lnTo>
                  <a:lnTo>
                    <a:pt x="940253" y="0"/>
                  </a:lnTo>
                  <a:close/>
                </a:path>
              </a:pathLst>
            </a:custGeom>
            <a:solidFill>
              <a:srgbClr val="C0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264157" y="4584479"/>
              <a:ext cx="1019175" cy="471805"/>
            </a:xfrm>
            <a:custGeom>
              <a:avLst/>
              <a:gdLst/>
              <a:ahLst/>
              <a:cxnLst/>
              <a:rect l="l" t="t" r="r" b="b"/>
              <a:pathLst>
                <a:path w="1019175" h="471804">
                  <a:moveTo>
                    <a:pt x="0" y="78572"/>
                  </a:moveTo>
                  <a:lnTo>
                    <a:pt x="6169" y="47972"/>
                  </a:lnTo>
                  <a:lnTo>
                    <a:pt x="22998" y="22998"/>
                  </a:lnTo>
                  <a:lnTo>
                    <a:pt x="47972" y="6169"/>
                  </a:lnTo>
                  <a:lnTo>
                    <a:pt x="78572" y="0"/>
                  </a:lnTo>
                  <a:lnTo>
                    <a:pt x="940253" y="0"/>
                  </a:lnTo>
                  <a:lnTo>
                    <a:pt x="970853" y="6169"/>
                  </a:lnTo>
                  <a:lnTo>
                    <a:pt x="995826" y="22998"/>
                  </a:lnTo>
                  <a:lnTo>
                    <a:pt x="1012656" y="47972"/>
                  </a:lnTo>
                  <a:lnTo>
                    <a:pt x="1018825" y="78572"/>
                  </a:lnTo>
                  <a:lnTo>
                    <a:pt x="1018825" y="392863"/>
                  </a:lnTo>
                  <a:lnTo>
                    <a:pt x="1012656" y="423463"/>
                  </a:lnTo>
                  <a:lnTo>
                    <a:pt x="995826" y="448437"/>
                  </a:lnTo>
                  <a:lnTo>
                    <a:pt x="970853" y="465266"/>
                  </a:lnTo>
                  <a:lnTo>
                    <a:pt x="940253" y="471436"/>
                  </a:lnTo>
                  <a:lnTo>
                    <a:pt x="78572" y="471436"/>
                  </a:lnTo>
                  <a:lnTo>
                    <a:pt x="47972" y="465266"/>
                  </a:lnTo>
                  <a:lnTo>
                    <a:pt x="22998" y="448437"/>
                  </a:lnTo>
                  <a:lnTo>
                    <a:pt x="6169" y="423463"/>
                  </a:lnTo>
                  <a:lnTo>
                    <a:pt x="0" y="392863"/>
                  </a:lnTo>
                  <a:lnTo>
                    <a:pt x="0" y="78572"/>
                  </a:lnTo>
                  <a:close/>
                </a:path>
              </a:pathLst>
            </a:custGeom>
            <a:ln w="21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7422898" y="4671195"/>
            <a:ext cx="70294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10" dirty="0">
                <a:solidFill>
                  <a:srgbClr val="FFFFFF"/>
                </a:solidFill>
                <a:latin typeface="Arial MT"/>
                <a:cs typeface="Arial MT"/>
              </a:rPr>
              <a:t>RR.HH.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855105" y="5056043"/>
            <a:ext cx="1715770" cy="652780"/>
            <a:chOff x="5855105" y="5056043"/>
            <a:chExt cx="1715770" cy="652780"/>
          </a:xfrm>
        </p:grpSpPr>
        <p:sp>
          <p:nvSpPr>
            <p:cNvPr id="30" name="object 30"/>
            <p:cNvSpPr/>
            <p:nvPr/>
          </p:nvSpPr>
          <p:spPr>
            <a:xfrm>
              <a:off x="6893556" y="5060171"/>
              <a:ext cx="673100" cy="318770"/>
            </a:xfrm>
            <a:custGeom>
              <a:avLst/>
              <a:gdLst/>
              <a:ahLst/>
              <a:cxnLst/>
              <a:rect l="l" t="t" r="r" b="b"/>
              <a:pathLst>
                <a:path w="673100" h="318770">
                  <a:moveTo>
                    <a:pt x="673105" y="0"/>
                  </a:moveTo>
                  <a:lnTo>
                    <a:pt x="633290" y="30703"/>
                  </a:lnTo>
                  <a:lnTo>
                    <a:pt x="592614" y="60120"/>
                  </a:lnTo>
                  <a:lnTo>
                    <a:pt x="551108" y="88236"/>
                  </a:lnTo>
                  <a:lnTo>
                    <a:pt x="508805" y="115036"/>
                  </a:lnTo>
                  <a:lnTo>
                    <a:pt x="465737" y="140505"/>
                  </a:lnTo>
                  <a:lnTo>
                    <a:pt x="421935" y="164628"/>
                  </a:lnTo>
                  <a:lnTo>
                    <a:pt x="377432" y="187392"/>
                  </a:lnTo>
                  <a:lnTo>
                    <a:pt x="332259" y="208781"/>
                  </a:lnTo>
                  <a:lnTo>
                    <a:pt x="286449" y="228780"/>
                  </a:lnTo>
                  <a:lnTo>
                    <a:pt x="240034" y="247374"/>
                  </a:lnTo>
                  <a:lnTo>
                    <a:pt x="193046" y="264549"/>
                  </a:lnTo>
                  <a:lnTo>
                    <a:pt x="145516" y="280291"/>
                  </a:lnTo>
                  <a:lnTo>
                    <a:pt x="97477" y="294584"/>
                  </a:lnTo>
                  <a:lnTo>
                    <a:pt x="48961" y="307413"/>
                  </a:lnTo>
                  <a:lnTo>
                    <a:pt x="0" y="318765"/>
                  </a:lnTo>
                </a:path>
              </a:pathLst>
            </a:custGeom>
            <a:ln w="8184">
              <a:solidFill>
                <a:srgbClr val="C0F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866217" y="5226810"/>
              <a:ext cx="1019810" cy="471170"/>
            </a:xfrm>
            <a:custGeom>
              <a:avLst/>
              <a:gdLst/>
              <a:ahLst/>
              <a:cxnLst/>
              <a:rect l="l" t="t" r="r" b="b"/>
              <a:pathLst>
                <a:path w="1019809" h="471170">
                  <a:moveTo>
                    <a:pt x="941017" y="0"/>
                  </a:moveTo>
                  <a:lnTo>
                    <a:pt x="78464" y="0"/>
                  </a:lnTo>
                  <a:lnTo>
                    <a:pt x="47926" y="6167"/>
                  </a:lnTo>
                  <a:lnTo>
                    <a:pt x="22985" y="22985"/>
                  </a:lnTo>
                  <a:lnTo>
                    <a:pt x="6167" y="47926"/>
                  </a:lnTo>
                  <a:lnTo>
                    <a:pt x="0" y="78464"/>
                  </a:lnTo>
                  <a:lnTo>
                    <a:pt x="0" y="392318"/>
                  </a:lnTo>
                  <a:lnTo>
                    <a:pt x="6167" y="422860"/>
                  </a:lnTo>
                  <a:lnTo>
                    <a:pt x="22985" y="447800"/>
                  </a:lnTo>
                  <a:lnTo>
                    <a:pt x="47926" y="464615"/>
                  </a:lnTo>
                  <a:lnTo>
                    <a:pt x="78464" y="470781"/>
                  </a:lnTo>
                  <a:lnTo>
                    <a:pt x="941017" y="470781"/>
                  </a:lnTo>
                  <a:lnTo>
                    <a:pt x="971554" y="464615"/>
                  </a:lnTo>
                  <a:lnTo>
                    <a:pt x="996495" y="447800"/>
                  </a:lnTo>
                  <a:lnTo>
                    <a:pt x="1013313" y="422860"/>
                  </a:lnTo>
                  <a:lnTo>
                    <a:pt x="1019481" y="392318"/>
                  </a:lnTo>
                  <a:lnTo>
                    <a:pt x="1019481" y="78464"/>
                  </a:lnTo>
                  <a:lnTo>
                    <a:pt x="1013313" y="47926"/>
                  </a:lnTo>
                  <a:lnTo>
                    <a:pt x="996495" y="22985"/>
                  </a:lnTo>
                  <a:lnTo>
                    <a:pt x="971554" y="6167"/>
                  </a:lnTo>
                  <a:lnTo>
                    <a:pt x="941017" y="0"/>
                  </a:lnTo>
                  <a:close/>
                </a:path>
              </a:pathLst>
            </a:custGeom>
            <a:solidFill>
              <a:srgbClr val="C0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866218" y="5226810"/>
              <a:ext cx="1019810" cy="471170"/>
            </a:xfrm>
            <a:custGeom>
              <a:avLst/>
              <a:gdLst/>
              <a:ahLst/>
              <a:cxnLst/>
              <a:rect l="l" t="t" r="r" b="b"/>
              <a:pathLst>
                <a:path w="1019809" h="471170">
                  <a:moveTo>
                    <a:pt x="0" y="78463"/>
                  </a:moveTo>
                  <a:lnTo>
                    <a:pt x="6167" y="47926"/>
                  </a:lnTo>
                  <a:lnTo>
                    <a:pt x="22985" y="22985"/>
                  </a:lnTo>
                  <a:lnTo>
                    <a:pt x="47926" y="6167"/>
                  </a:lnTo>
                  <a:lnTo>
                    <a:pt x="78463" y="0"/>
                  </a:lnTo>
                  <a:lnTo>
                    <a:pt x="941016" y="0"/>
                  </a:lnTo>
                  <a:lnTo>
                    <a:pt x="971554" y="6167"/>
                  </a:lnTo>
                  <a:lnTo>
                    <a:pt x="996495" y="22985"/>
                  </a:lnTo>
                  <a:lnTo>
                    <a:pt x="1013313" y="47926"/>
                  </a:lnTo>
                  <a:lnTo>
                    <a:pt x="1019480" y="78463"/>
                  </a:lnTo>
                  <a:lnTo>
                    <a:pt x="1019480" y="392317"/>
                  </a:lnTo>
                  <a:lnTo>
                    <a:pt x="1013313" y="422859"/>
                  </a:lnTo>
                  <a:lnTo>
                    <a:pt x="996495" y="447800"/>
                  </a:lnTo>
                  <a:lnTo>
                    <a:pt x="971554" y="464615"/>
                  </a:lnTo>
                  <a:lnTo>
                    <a:pt x="941016" y="470781"/>
                  </a:lnTo>
                  <a:lnTo>
                    <a:pt x="78463" y="470781"/>
                  </a:lnTo>
                  <a:lnTo>
                    <a:pt x="47926" y="464615"/>
                  </a:lnTo>
                  <a:lnTo>
                    <a:pt x="22985" y="447800"/>
                  </a:lnTo>
                  <a:lnTo>
                    <a:pt x="6167" y="422859"/>
                  </a:lnTo>
                  <a:lnTo>
                    <a:pt x="0" y="392317"/>
                  </a:lnTo>
                  <a:lnTo>
                    <a:pt x="0" y="78463"/>
                  </a:lnTo>
                  <a:close/>
                </a:path>
              </a:pathLst>
            </a:custGeom>
            <a:ln w="21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6091528" y="5328586"/>
            <a:ext cx="56959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10" dirty="0">
                <a:solidFill>
                  <a:srgbClr val="FFFFFF"/>
                </a:solidFill>
                <a:latin typeface="Arial MT"/>
                <a:cs typeface="Arial MT"/>
              </a:rPr>
              <a:t>RR.L</a:t>
            </a:r>
            <a:r>
              <a:rPr sz="1350" dirty="0">
                <a:solidFill>
                  <a:srgbClr val="FFFFFF"/>
                </a:solidFill>
                <a:latin typeface="Arial MT"/>
                <a:cs typeface="Arial MT"/>
              </a:rPr>
              <a:t>L</a:t>
            </a:r>
            <a:r>
              <a:rPr sz="1350" spc="5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218829" y="4573366"/>
            <a:ext cx="1644650" cy="810260"/>
            <a:chOff x="4218829" y="4573366"/>
            <a:chExt cx="1644650" cy="810260"/>
          </a:xfrm>
        </p:grpSpPr>
        <p:sp>
          <p:nvSpPr>
            <p:cNvPr id="35" name="object 35"/>
            <p:cNvSpPr/>
            <p:nvPr/>
          </p:nvSpPr>
          <p:spPr>
            <a:xfrm>
              <a:off x="5189947" y="5060280"/>
              <a:ext cx="669290" cy="318770"/>
            </a:xfrm>
            <a:custGeom>
              <a:avLst/>
              <a:gdLst/>
              <a:ahLst/>
              <a:cxnLst/>
              <a:rect l="l" t="t" r="r" b="b"/>
              <a:pathLst>
                <a:path w="669289" h="318770">
                  <a:moveTo>
                    <a:pt x="668959" y="318765"/>
                  </a:moveTo>
                  <a:lnTo>
                    <a:pt x="620282" y="307311"/>
                  </a:lnTo>
                  <a:lnTo>
                    <a:pt x="572053" y="294395"/>
                  </a:lnTo>
                  <a:lnTo>
                    <a:pt x="524303" y="280029"/>
                  </a:lnTo>
                  <a:lnTo>
                    <a:pt x="477062" y="264229"/>
                  </a:lnTo>
                  <a:lnTo>
                    <a:pt x="430363" y="247010"/>
                  </a:lnTo>
                  <a:lnTo>
                    <a:pt x="384236" y="228387"/>
                  </a:lnTo>
                  <a:lnTo>
                    <a:pt x="338712" y="208373"/>
                  </a:lnTo>
                  <a:lnTo>
                    <a:pt x="293823" y="186985"/>
                  </a:lnTo>
                  <a:lnTo>
                    <a:pt x="249600" y="164236"/>
                  </a:lnTo>
                  <a:lnTo>
                    <a:pt x="206075" y="140141"/>
                  </a:lnTo>
                  <a:lnTo>
                    <a:pt x="163278" y="114715"/>
                  </a:lnTo>
                  <a:lnTo>
                    <a:pt x="121241" y="87974"/>
                  </a:lnTo>
                  <a:lnTo>
                    <a:pt x="79994" y="59931"/>
                  </a:lnTo>
                  <a:lnTo>
                    <a:pt x="39570" y="30601"/>
                  </a:lnTo>
                  <a:lnTo>
                    <a:pt x="0" y="0"/>
                  </a:lnTo>
                </a:path>
              </a:pathLst>
            </a:custGeom>
            <a:ln w="8184">
              <a:solidFill>
                <a:srgbClr val="C0F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229941" y="4584478"/>
              <a:ext cx="1504950" cy="471805"/>
            </a:xfrm>
            <a:custGeom>
              <a:avLst/>
              <a:gdLst/>
              <a:ahLst/>
              <a:cxnLst/>
              <a:rect l="l" t="t" r="r" b="b"/>
              <a:pathLst>
                <a:path w="1504950" h="471804">
                  <a:moveTo>
                    <a:pt x="1426094" y="0"/>
                  </a:moveTo>
                  <a:lnTo>
                    <a:pt x="78572" y="0"/>
                  </a:lnTo>
                  <a:lnTo>
                    <a:pt x="47972" y="6169"/>
                  </a:lnTo>
                  <a:lnTo>
                    <a:pt x="22998" y="22999"/>
                  </a:lnTo>
                  <a:lnTo>
                    <a:pt x="6169" y="47972"/>
                  </a:lnTo>
                  <a:lnTo>
                    <a:pt x="0" y="78573"/>
                  </a:lnTo>
                  <a:lnTo>
                    <a:pt x="0" y="392864"/>
                  </a:lnTo>
                  <a:lnTo>
                    <a:pt x="6169" y="423464"/>
                  </a:lnTo>
                  <a:lnTo>
                    <a:pt x="22998" y="448437"/>
                  </a:lnTo>
                  <a:lnTo>
                    <a:pt x="47972" y="465267"/>
                  </a:lnTo>
                  <a:lnTo>
                    <a:pt x="78572" y="471436"/>
                  </a:lnTo>
                  <a:lnTo>
                    <a:pt x="1426094" y="471436"/>
                  </a:lnTo>
                  <a:lnTo>
                    <a:pt x="1456694" y="465267"/>
                  </a:lnTo>
                  <a:lnTo>
                    <a:pt x="1481667" y="448437"/>
                  </a:lnTo>
                  <a:lnTo>
                    <a:pt x="1498497" y="423464"/>
                  </a:lnTo>
                  <a:lnTo>
                    <a:pt x="1504666" y="392864"/>
                  </a:lnTo>
                  <a:lnTo>
                    <a:pt x="1504666" y="78573"/>
                  </a:lnTo>
                  <a:lnTo>
                    <a:pt x="1498497" y="47972"/>
                  </a:lnTo>
                  <a:lnTo>
                    <a:pt x="1481667" y="22999"/>
                  </a:lnTo>
                  <a:lnTo>
                    <a:pt x="1456694" y="6169"/>
                  </a:lnTo>
                  <a:lnTo>
                    <a:pt x="1426094" y="0"/>
                  </a:lnTo>
                  <a:close/>
                </a:path>
              </a:pathLst>
            </a:custGeom>
            <a:solidFill>
              <a:srgbClr val="C0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229942" y="4584479"/>
              <a:ext cx="1504950" cy="471805"/>
            </a:xfrm>
            <a:custGeom>
              <a:avLst/>
              <a:gdLst/>
              <a:ahLst/>
              <a:cxnLst/>
              <a:rect l="l" t="t" r="r" b="b"/>
              <a:pathLst>
                <a:path w="1504950" h="471804">
                  <a:moveTo>
                    <a:pt x="0" y="78572"/>
                  </a:moveTo>
                  <a:lnTo>
                    <a:pt x="6169" y="47972"/>
                  </a:lnTo>
                  <a:lnTo>
                    <a:pt x="22998" y="22998"/>
                  </a:lnTo>
                  <a:lnTo>
                    <a:pt x="47972" y="6169"/>
                  </a:lnTo>
                  <a:lnTo>
                    <a:pt x="78572" y="0"/>
                  </a:lnTo>
                  <a:lnTo>
                    <a:pt x="1426094" y="0"/>
                  </a:lnTo>
                  <a:lnTo>
                    <a:pt x="1456694" y="6169"/>
                  </a:lnTo>
                  <a:lnTo>
                    <a:pt x="1481667" y="22998"/>
                  </a:lnTo>
                  <a:lnTo>
                    <a:pt x="1498497" y="47972"/>
                  </a:lnTo>
                  <a:lnTo>
                    <a:pt x="1504666" y="78572"/>
                  </a:lnTo>
                  <a:lnTo>
                    <a:pt x="1504666" y="392863"/>
                  </a:lnTo>
                  <a:lnTo>
                    <a:pt x="1498497" y="423463"/>
                  </a:lnTo>
                  <a:lnTo>
                    <a:pt x="1481667" y="448437"/>
                  </a:lnTo>
                  <a:lnTo>
                    <a:pt x="1456694" y="465266"/>
                  </a:lnTo>
                  <a:lnTo>
                    <a:pt x="1426094" y="471436"/>
                  </a:lnTo>
                  <a:lnTo>
                    <a:pt x="78572" y="471436"/>
                  </a:lnTo>
                  <a:lnTo>
                    <a:pt x="47972" y="465266"/>
                  </a:lnTo>
                  <a:lnTo>
                    <a:pt x="22998" y="448437"/>
                  </a:lnTo>
                  <a:lnTo>
                    <a:pt x="6169" y="423463"/>
                  </a:lnTo>
                  <a:lnTo>
                    <a:pt x="0" y="392863"/>
                  </a:lnTo>
                  <a:lnTo>
                    <a:pt x="0" y="78572"/>
                  </a:lnTo>
                  <a:close/>
                </a:path>
              </a:pathLst>
            </a:custGeom>
            <a:ln w="21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4321242" y="4686473"/>
            <a:ext cx="1322705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350" spc="5" dirty="0">
                <a:solidFill>
                  <a:srgbClr val="FFFFFF"/>
                </a:solidFill>
                <a:latin typeface="Arial MT"/>
                <a:cs typeface="Arial MT"/>
              </a:rPr>
              <a:t>SGI’s</a:t>
            </a:r>
            <a:r>
              <a:rPr sz="135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10" dirty="0">
                <a:solidFill>
                  <a:srgbClr val="FFFFFF"/>
                </a:solidFill>
                <a:latin typeface="Arial MT"/>
                <a:cs typeface="Arial MT"/>
              </a:rPr>
              <a:t>–</a:t>
            </a:r>
            <a:r>
              <a:rPr sz="1350" spc="-9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350" spc="5" dirty="0">
                <a:solidFill>
                  <a:srgbClr val="FFFFFF"/>
                </a:solidFill>
                <a:latin typeface="Arial MT"/>
                <a:cs typeface="Arial MT"/>
              </a:rPr>
              <a:t>Auditoria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3786680" y="3557814"/>
            <a:ext cx="1765935" cy="1026160"/>
            <a:chOff x="3786680" y="3557814"/>
            <a:chExt cx="1765935" cy="1026160"/>
          </a:xfrm>
        </p:grpSpPr>
        <p:sp>
          <p:nvSpPr>
            <p:cNvPr id="40" name="object 40"/>
            <p:cNvSpPr/>
            <p:nvPr/>
          </p:nvSpPr>
          <p:spPr>
            <a:xfrm>
              <a:off x="4682935" y="4045274"/>
              <a:ext cx="156210" cy="534670"/>
            </a:xfrm>
            <a:custGeom>
              <a:avLst/>
              <a:gdLst/>
              <a:ahLst/>
              <a:cxnLst/>
              <a:rect l="l" t="t" r="r" b="b"/>
              <a:pathLst>
                <a:path w="156210" h="534670">
                  <a:moveTo>
                    <a:pt x="156054" y="534185"/>
                  </a:moveTo>
                  <a:lnTo>
                    <a:pt x="134372" y="488097"/>
                  </a:lnTo>
                  <a:lnTo>
                    <a:pt x="114157" y="441406"/>
                  </a:lnTo>
                  <a:lnTo>
                    <a:pt x="95419" y="394149"/>
                  </a:lnTo>
                  <a:lnTo>
                    <a:pt x="78170" y="346361"/>
                  </a:lnTo>
                  <a:lnTo>
                    <a:pt x="62419" y="298078"/>
                  </a:lnTo>
                  <a:lnTo>
                    <a:pt x="48178" y="249336"/>
                  </a:lnTo>
                  <a:lnTo>
                    <a:pt x="35458" y="200172"/>
                  </a:lnTo>
                  <a:lnTo>
                    <a:pt x="24269" y="150620"/>
                  </a:lnTo>
                  <a:lnTo>
                    <a:pt x="14623" y="100716"/>
                  </a:lnTo>
                  <a:lnTo>
                    <a:pt x="6529" y="50498"/>
                  </a:lnTo>
                  <a:lnTo>
                    <a:pt x="0" y="0"/>
                  </a:lnTo>
                </a:path>
              </a:pathLst>
            </a:custGeom>
            <a:ln w="8184">
              <a:solidFill>
                <a:srgbClr val="C0F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797792" y="3568926"/>
              <a:ext cx="1743710" cy="471170"/>
            </a:xfrm>
            <a:custGeom>
              <a:avLst/>
              <a:gdLst/>
              <a:ahLst/>
              <a:cxnLst/>
              <a:rect l="l" t="t" r="r" b="b"/>
              <a:pathLst>
                <a:path w="1743710" h="471170">
                  <a:moveTo>
                    <a:pt x="1665194" y="0"/>
                  </a:moveTo>
                  <a:lnTo>
                    <a:pt x="78463" y="0"/>
                  </a:lnTo>
                  <a:lnTo>
                    <a:pt x="47926" y="6167"/>
                  </a:lnTo>
                  <a:lnTo>
                    <a:pt x="22985" y="22985"/>
                  </a:lnTo>
                  <a:lnTo>
                    <a:pt x="6167" y="47926"/>
                  </a:lnTo>
                  <a:lnTo>
                    <a:pt x="0" y="78464"/>
                  </a:lnTo>
                  <a:lnTo>
                    <a:pt x="0" y="392318"/>
                  </a:lnTo>
                  <a:lnTo>
                    <a:pt x="6167" y="422855"/>
                  </a:lnTo>
                  <a:lnTo>
                    <a:pt x="22985" y="447796"/>
                  </a:lnTo>
                  <a:lnTo>
                    <a:pt x="47926" y="464613"/>
                  </a:lnTo>
                  <a:lnTo>
                    <a:pt x="78463" y="470781"/>
                  </a:lnTo>
                  <a:lnTo>
                    <a:pt x="1665194" y="470781"/>
                  </a:lnTo>
                  <a:lnTo>
                    <a:pt x="1695731" y="464613"/>
                  </a:lnTo>
                  <a:lnTo>
                    <a:pt x="1720672" y="447796"/>
                  </a:lnTo>
                  <a:lnTo>
                    <a:pt x="1737490" y="422855"/>
                  </a:lnTo>
                  <a:lnTo>
                    <a:pt x="1743657" y="392318"/>
                  </a:lnTo>
                  <a:lnTo>
                    <a:pt x="1743657" y="78464"/>
                  </a:lnTo>
                  <a:lnTo>
                    <a:pt x="1737490" y="47926"/>
                  </a:lnTo>
                  <a:lnTo>
                    <a:pt x="1720672" y="22985"/>
                  </a:lnTo>
                  <a:lnTo>
                    <a:pt x="1695731" y="6167"/>
                  </a:lnTo>
                  <a:lnTo>
                    <a:pt x="1665194" y="0"/>
                  </a:lnTo>
                  <a:close/>
                </a:path>
              </a:pathLst>
            </a:custGeom>
            <a:solidFill>
              <a:srgbClr val="C0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797792" y="3568927"/>
              <a:ext cx="1743710" cy="471170"/>
            </a:xfrm>
            <a:custGeom>
              <a:avLst/>
              <a:gdLst/>
              <a:ahLst/>
              <a:cxnLst/>
              <a:rect l="l" t="t" r="r" b="b"/>
              <a:pathLst>
                <a:path w="1743710" h="471170">
                  <a:moveTo>
                    <a:pt x="0" y="78463"/>
                  </a:moveTo>
                  <a:lnTo>
                    <a:pt x="6167" y="47926"/>
                  </a:lnTo>
                  <a:lnTo>
                    <a:pt x="22985" y="22985"/>
                  </a:lnTo>
                  <a:lnTo>
                    <a:pt x="47926" y="6167"/>
                  </a:lnTo>
                  <a:lnTo>
                    <a:pt x="78463" y="0"/>
                  </a:lnTo>
                  <a:lnTo>
                    <a:pt x="1665195" y="0"/>
                  </a:lnTo>
                  <a:lnTo>
                    <a:pt x="1695732" y="6167"/>
                  </a:lnTo>
                  <a:lnTo>
                    <a:pt x="1720673" y="22985"/>
                  </a:lnTo>
                  <a:lnTo>
                    <a:pt x="1737491" y="47926"/>
                  </a:lnTo>
                  <a:lnTo>
                    <a:pt x="1743658" y="78463"/>
                  </a:lnTo>
                  <a:lnTo>
                    <a:pt x="1743658" y="392317"/>
                  </a:lnTo>
                  <a:lnTo>
                    <a:pt x="1737491" y="422855"/>
                  </a:lnTo>
                  <a:lnTo>
                    <a:pt x="1720673" y="447796"/>
                  </a:lnTo>
                  <a:lnTo>
                    <a:pt x="1695732" y="464613"/>
                  </a:lnTo>
                  <a:lnTo>
                    <a:pt x="1665195" y="470781"/>
                  </a:lnTo>
                  <a:lnTo>
                    <a:pt x="78463" y="470781"/>
                  </a:lnTo>
                  <a:lnTo>
                    <a:pt x="47926" y="464613"/>
                  </a:lnTo>
                  <a:lnTo>
                    <a:pt x="22985" y="447796"/>
                  </a:lnTo>
                  <a:lnTo>
                    <a:pt x="6167" y="422855"/>
                  </a:lnTo>
                  <a:lnTo>
                    <a:pt x="0" y="392317"/>
                  </a:lnTo>
                  <a:lnTo>
                    <a:pt x="0" y="78463"/>
                  </a:lnTo>
                  <a:close/>
                </a:path>
              </a:pathLst>
            </a:custGeom>
            <a:ln w="21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3907644" y="3655425"/>
            <a:ext cx="1522095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5" dirty="0">
                <a:solidFill>
                  <a:srgbClr val="FFFFFF"/>
                </a:solidFill>
                <a:latin typeface="Arial MT"/>
                <a:cs typeface="Arial MT"/>
              </a:rPr>
              <a:t>Comercialización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417880" y="2717741"/>
            <a:ext cx="1063625" cy="851535"/>
            <a:chOff x="4417880" y="2717741"/>
            <a:chExt cx="1063625" cy="851535"/>
          </a:xfrm>
        </p:grpSpPr>
        <p:sp>
          <p:nvSpPr>
            <p:cNvPr id="45" name="object 45"/>
            <p:cNvSpPr/>
            <p:nvPr/>
          </p:nvSpPr>
          <p:spPr>
            <a:xfrm>
              <a:off x="4690246" y="3202582"/>
              <a:ext cx="139700" cy="362585"/>
            </a:xfrm>
            <a:custGeom>
              <a:avLst/>
              <a:gdLst/>
              <a:ahLst/>
              <a:cxnLst/>
              <a:rect l="l" t="t" r="r" b="b"/>
              <a:pathLst>
                <a:path w="139700" h="362585">
                  <a:moveTo>
                    <a:pt x="0" y="362307"/>
                  </a:moveTo>
                  <a:lnTo>
                    <a:pt x="12643" y="315322"/>
                  </a:lnTo>
                  <a:lnTo>
                    <a:pt x="26666" y="268758"/>
                  </a:lnTo>
                  <a:lnTo>
                    <a:pt x="42058" y="222647"/>
                  </a:lnTo>
                  <a:lnTo>
                    <a:pt x="58806" y="177020"/>
                  </a:lnTo>
                  <a:lnTo>
                    <a:pt x="76900" y="131910"/>
                  </a:lnTo>
                  <a:lnTo>
                    <a:pt x="96328" y="87349"/>
                  </a:lnTo>
                  <a:lnTo>
                    <a:pt x="117078" y="43368"/>
                  </a:lnTo>
                  <a:lnTo>
                    <a:pt x="139139" y="0"/>
                  </a:lnTo>
                </a:path>
              </a:pathLst>
            </a:custGeom>
            <a:ln w="8184">
              <a:solidFill>
                <a:srgbClr val="C0F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428992" y="2728853"/>
              <a:ext cx="1041400" cy="471170"/>
            </a:xfrm>
            <a:custGeom>
              <a:avLst/>
              <a:gdLst/>
              <a:ahLst/>
              <a:cxnLst/>
              <a:rect l="l" t="t" r="r" b="b"/>
              <a:pathLst>
                <a:path w="1041400" h="471169">
                  <a:moveTo>
                    <a:pt x="962624" y="0"/>
                  </a:moveTo>
                  <a:lnTo>
                    <a:pt x="78463" y="0"/>
                  </a:lnTo>
                  <a:lnTo>
                    <a:pt x="47926" y="6167"/>
                  </a:lnTo>
                  <a:lnTo>
                    <a:pt x="22985" y="22985"/>
                  </a:lnTo>
                  <a:lnTo>
                    <a:pt x="6167" y="47926"/>
                  </a:lnTo>
                  <a:lnTo>
                    <a:pt x="0" y="78464"/>
                  </a:lnTo>
                  <a:lnTo>
                    <a:pt x="0" y="392318"/>
                  </a:lnTo>
                  <a:lnTo>
                    <a:pt x="6167" y="422855"/>
                  </a:lnTo>
                  <a:lnTo>
                    <a:pt x="22985" y="447796"/>
                  </a:lnTo>
                  <a:lnTo>
                    <a:pt x="47926" y="464614"/>
                  </a:lnTo>
                  <a:lnTo>
                    <a:pt x="78463" y="470781"/>
                  </a:lnTo>
                  <a:lnTo>
                    <a:pt x="962624" y="470781"/>
                  </a:lnTo>
                  <a:lnTo>
                    <a:pt x="993161" y="464614"/>
                  </a:lnTo>
                  <a:lnTo>
                    <a:pt x="1018102" y="447796"/>
                  </a:lnTo>
                  <a:lnTo>
                    <a:pt x="1034920" y="422855"/>
                  </a:lnTo>
                  <a:lnTo>
                    <a:pt x="1041087" y="392318"/>
                  </a:lnTo>
                  <a:lnTo>
                    <a:pt x="1041087" y="78464"/>
                  </a:lnTo>
                  <a:lnTo>
                    <a:pt x="1034920" y="47926"/>
                  </a:lnTo>
                  <a:lnTo>
                    <a:pt x="1018102" y="22985"/>
                  </a:lnTo>
                  <a:lnTo>
                    <a:pt x="993161" y="6167"/>
                  </a:lnTo>
                  <a:lnTo>
                    <a:pt x="962624" y="0"/>
                  </a:lnTo>
                  <a:close/>
                </a:path>
              </a:pathLst>
            </a:custGeom>
            <a:solidFill>
              <a:srgbClr val="C0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428992" y="2728854"/>
              <a:ext cx="1041400" cy="471170"/>
            </a:xfrm>
            <a:custGeom>
              <a:avLst/>
              <a:gdLst/>
              <a:ahLst/>
              <a:cxnLst/>
              <a:rect l="l" t="t" r="r" b="b"/>
              <a:pathLst>
                <a:path w="1041400" h="471169">
                  <a:moveTo>
                    <a:pt x="0" y="78463"/>
                  </a:moveTo>
                  <a:lnTo>
                    <a:pt x="6167" y="47926"/>
                  </a:lnTo>
                  <a:lnTo>
                    <a:pt x="22985" y="22985"/>
                  </a:lnTo>
                  <a:lnTo>
                    <a:pt x="47926" y="6167"/>
                  </a:lnTo>
                  <a:lnTo>
                    <a:pt x="78463" y="0"/>
                  </a:lnTo>
                  <a:lnTo>
                    <a:pt x="962624" y="0"/>
                  </a:lnTo>
                  <a:lnTo>
                    <a:pt x="993161" y="6167"/>
                  </a:lnTo>
                  <a:lnTo>
                    <a:pt x="1018102" y="22985"/>
                  </a:lnTo>
                  <a:lnTo>
                    <a:pt x="1034920" y="47926"/>
                  </a:lnTo>
                  <a:lnTo>
                    <a:pt x="1041088" y="78463"/>
                  </a:lnTo>
                  <a:lnTo>
                    <a:pt x="1041088" y="392317"/>
                  </a:lnTo>
                  <a:lnTo>
                    <a:pt x="1034920" y="422855"/>
                  </a:lnTo>
                  <a:lnTo>
                    <a:pt x="1018102" y="447796"/>
                  </a:lnTo>
                  <a:lnTo>
                    <a:pt x="993161" y="464613"/>
                  </a:lnTo>
                  <a:lnTo>
                    <a:pt x="962624" y="470781"/>
                  </a:lnTo>
                  <a:lnTo>
                    <a:pt x="78463" y="470781"/>
                  </a:lnTo>
                  <a:lnTo>
                    <a:pt x="47926" y="464613"/>
                  </a:lnTo>
                  <a:lnTo>
                    <a:pt x="22985" y="447796"/>
                  </a:lnTo>
                  <a:lnTo>
                    <a:pt x="6167" y="422855"/>
                  </a:lnTo>
                  <a:lnTo>
                    <a:pt x="0" y="392317"/>
                  </a:lnTo>
                  <a:lnTo>
                    <a:pt x="0" y="78463"/>
                  </a:lnTo>
                  <a:close/>
                </a:path>
              </a:pathLst>
            </a:custGeom>
            <a:ln w="21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4537971" y="2814697"/>
            <a:ext cx="822960" cy="261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550" spc="-10" dirty="0">
                <a:solidFill>
                  <a:srgbClr val="FFFFFF"/>
                </a:solidFill>
                <a:latin typeface="Arial MT"/>
                <a:cs typeface="Arial MT"/>
              </a:rPr>
              <a:t>Compras</a:t>
            </a:r>
            <a:endParaRPr sz="1550">
              <a:latin typeface="Arial MT"/>
              <a:cs typeface="Arial MT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5122198" y="2359363"/>
            <a:ext cx="1905635" cy="1804035"/>
            <a:chOff x="5122198" y="2359363"/>
            <a:chExt cx="1905635" cy="1804035"/>
          </a:xfrm>
        </p:grpSpPr>
        <p:sp>
          <p:nvSpPr>
            <p:cNvPr id="50" name="object 50"/>
            <p:cNvSpPr/>
            <p:nvPr/>
          </p:nvSpPr>
          <p:spPr>
            <a:xfrm>
              <a:off x="5126325" y="2363491"/>
              <a:ext cx="523875" cy="360680"/>
            </a:xfrm>
            <a:custGeom>
              <a:avLst/>
              <a:gdLst/>
              <a:ahLst/>
              <a:cxnLst/>
              <a:rect l="l" t="t" r="r" b="b"/>
              <a:pathLst>
                <a:path w="523875" h="360680">
                  <a:moveTo>
                    <a:pt x="0" y="360124"/>
                  </a:moveTo>
                  <a:lnTo>
                    <a:pt x="34928" y="325318"/>
                  </a:lnTo>
                  <a:lnTo>
                    <a:pt x="70845" y="291627"/>
                  </a:lnTo>
                  <a:lnTo>
                    <a:pt x="107722" y="259070"/>
                  </a:lnTo>
                  <a:lnTo>
                    <a:pt x="145531" y="227665"/>
                  </a:lnTo>
                  <a:lnTo>
                    <a:pt x="184246" y="197433"/>
                  </a:lnTo>
                  <a:lnTo>
                    <a:pt x="223840" y="168390"/>
                  </a:lnTo>
                  <a:lnTo>
                    <a:pt x="264283" y="140557"/>
                  </a:lnTo>
                  <a:lnTo>
                    <a:pt x="305550" y="113951"/>
                  </a:lnTo>
                  <a:lnTo>
                    <a:pt x="347613" y="88593"/>
                  </a:lnTo>
                  <a:lnTo>
                    <a:pt x="390443" y="64499"/>
                  </a:lnTo>
                  <a:lnTo>
                    <a:pt x="434015" y="41690"/>
                  </a:lnTo>
                  <a:lnTo>
                    <a:pt x="478300" y="20184"/>
                  </a:lnTo>
                  <a:lnTo>
                    <a:pt x="523272" y="0"/>
                  </a:lnTo>
                </a:path>
              </a:pathLst>
            </a:custGeom>
            <a:ln w="8184">
              <a:solidFill>
                <a:srgbClr val="C0F4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6026637" y="3471365"/>
              <a:ext cx="990600" cy="680720"/>
            </a:xfrm>
            <a:custGeom>
              <a:avLst/>
              <a:gdLst/>
              <a:ahLst/>
              <a:cxnLst/>
              <a:rect l="l" t="t" r="r" b="b"/>
              <a:pathLst>
                <a:path w="990600" h="680720">
                  <a:moveTo>
                    <a:pt x="495007" y="0"/>
                  </a:moveTo>
                  <a:lnTo>
                    <a:pt x="437282" y="2289"/>
                  </a:lnTo>
                  <a:lnTo>
                    <a:pt x="381512" y="8986"/>
                  </a:lnTo>
                  <a:lnTo>
                    <a:pt x="328069" y="19836"/>
                  </a:lnTo>
                  <a:lnTo>
                    <a:pt x="277323" y="34582"/>
                  </a:lnTo>
                  <a:lnTo>
                    <a:pt x="229647" y="52970"/>
                  </a:lnTo>
                  <a:lnTo>
                    <a:pt x="185413" y="74744"/>
                  </a:lnTo>
                  <a:lnTo>
                    <a:pt x="144991" y="99648"/>
                  </a:lnTo>
                  <a:lnTo>
                    <a:pt x="108753" y="127426"/>
                  </a:lnTo>
                  <a:lnTo>
                    <a:pt x="77071" y="157824"/>
                  </a:lnTo>
                  <a:lnTo>
                    <a:pt x="50316" y="190585"/>
                  </a:lnTo>
                  <a:lnTo>
                    <a:pt x="28860" y="225454"/>
                  </a:lnTo>
                  <a:lnTo>
                    <a:pt x="13074" y="262176"/>
                  </a:lnTo>
                  <a:lnTo>
                    <a:pt x="3330" y="300494"/>
                  </a:lnTo>
                  <a:lnTo>
                    <a:pt x="0" y="340154"/>
                  </a:lnTo>
                  <a:lnTo>
                    <a:pt x="3330" y="379814"/>
                  </a:lnTo>
                  <a:lnTo>
                    <a:pt x="13074" y="418132"/>
                  </a:lnTo>
                  <a:lnTo>
                    <a:pt x="28860" y="454854"/>
                  </a:lnTo>
                  <a:lnTo>
                    <a:pt x="50316" y="489723"/>
                  </a:lnTo>
                  <a:lnTo>
                    <a:pt x="77071" y="522484"/>
                  </a:lnTo>
                  <a:lnTo>
                    <a:pt x="108753" y="552882"/>
                  </a:lnTo>
                  <a:lnTo>
                    <a:pt x="144991" y="580660"/>
                  </a:lnTo>
                  <a:lnTo>
                    <a:pt x="185413" y="605564"/>
                  </a:lnTo>
                  <a:lnTo>
                    <a:pt x="229647" y="627338"/>
                  </a:lnTo>
                  <a:lnTo>
                    <a:pt x="277323" y="645725"/>
                  </a:lnTo>
                  <a:lnTo>
                    <a:pt x="328069" y="660472"/>
                  </a:lnTo>
                  <a:lnTo>
                    <a:pt x="381512" y="671322"/>
                  </a:lnTo>
                  <a:lnTo>
                    <a:pt x="437282" y="678019"/>
                  </a:lnTo>
                  <a:lnTo>
                    <a:pt x="495007" y="680308"/>
                  </a:lnTo>
                  <a:lnTo>
                    <a:pt x="552732" y="678019"/>
                  </a:lnTo>
                  <a:lnTo>
                    <a:pt x="608503" y="671322"/>
                  </a:lnTo>
                  <a:lnTo>
                    <a:pt x="661946" y="660472"/>
                  </a:lnTo>
                  <a:lnTo>
                    <a:pt x="712692" y="645725"/>
                  </a:lnTo>
                  <a:lnTo>
                    <a:pt x="760367" y="627338"/>
                  </a:lnTo>
                  <a:lnTo>
                    <a:pt x="804602" y="605564"/>
                  </a:lnTo>
                  <a:lnTo>
                    <a:pt x="845024" y="580660"/>
                  </a:lnTo>
                  <a:lnTo>
                    <a:pt x="881262" y="552882"/>
                  </a:lnTo>
                  <a:lnTo>
                    <a:pt x="912944" y="522484"/>
                  </a:lnTo>
                  <a:lnTo>
                    <a:pt x="939699" y="489723"/>
                  </a:lnTo>
                  <a:lnTo>
                    <a:pt x="961155" y="454854"/>
                  </a:lnTo>
                  <a:lnTo>
                    <a:pt x="976941" y="418132"/>
                  </a:lnTo>
                  <a:lnTo>
                    <a:pt x="986685" y="379814"/>
                  </a:lnTo>
                  <a:lnTo>
                    <a:pt x="990015" y="340154"/>
                  </a:lnTo>
                  <a:lnTo>
                    <a:pt x="986685" y="300494"/>
                  </a:lnTo>
                  <a:lnTo>
                    <a:pt x="976941" y="262176"/>
                  </a:lnTo>
                  <a:lnTo>
                    <a:pt x="961155" y="225454"/>
                  </a:lnTo>
                  <a:lnTo>
                    <a:pt x="939699" y="190585"/>
                  </a:lnTo>
                  <a:lnTo>
                    <a:pt x="912944" y="157824"/>
                  </a:lnTo>
                  <a:lnTo>
                    <a:pt x="881262" y="127426"/>
                  </a:lnTo>
                  <a:lnTo>
                    <a:pt x="845024" y="99648"/>
                  </a:lnTo>
                  <a:lnTo>
                    <a:pt x="804602" y="74744"/>
                  </a:lnTo>
                  <a:lnTo>
                    <a:pt x="760367" y="52970"/>
                  </a:lnTo>
                  <a:lnTo>
                    <a:pt x="712692" y="34582"/>
                  </a:lnTo>
                  <a:lnTo>
                    <a:pt x="661946" y="19836"/>
                  </a:lnTo>
                  <a:lnTo>
                    <a:pt x="608503" y="8986"/>
                  </a:lnTo>
                  <a:lnTo>
                    <a:pt x="552732" y="2289"/>
                  </a:lnTo>
                  <a:lnTo>
                    <a:pt x="495007" y="0"/>
                  </a:lnTo>
                  <a:close/>
                </a:path>
              </a:pathLst>
            </a:custGeom>
            <a:solidFill>
              <a:srgbClr val="C0F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6026637" y="3471366"/>
              <a:ext cx="990600" cy="680720"/>
            </a:xfrm>
            <a:custGeom>
              <a:avLst/>
              <a:gdLst/>
              <a:ahLst/>
              <a:cxnLst/>
              <a:rect l="l" t="t" r="r" b="b"/>
              <a:pathLst>
                <a:path w="990600" h="680720">
                  <a:moveTo>
                    <a:pt x="0" y="340154"/>
                  </a:moveTo>
                  <a:lnTo>
                    <a:pt x="3330" y="300494"/>
                  </a:lnTo>
                  <a:lnTo>
                    <a:pt x="13074" y="262176"/>
                  </a:lnTo>
                  <a:lnTo>
                    <a:pt x="28860" y="225454"/>
                  </a:lnTo>
                  <a:lnTo>
                    <a:pt x="50316" y="190585"/>
                  </a:lnTo>
                  <a:lnTo>
                    <a:pt x="77071" y="157824"/>
                  </a:lnTo>
                  <a:lnTo>
                    <a:pt x="108753" y="127426"/>
                  </a:lnTo>
                  <a:lnTo>
                    <a:pt x="144991" y="99648"/>
                  </a:lnTo>
                  <a:lnTo>
                    <a:pt x="185413" y="74744"/>
                  </a:lnTo>
                  <a:lnTo>
                    <a:pt x="229647" y="52970"/>
                  </a:lnTo>
                  <a:lnTo>
                    <a:pt x="277323" y="34582"/>
                  </a:lnTo>
                  <a:lnTo>
                    <a:pt x="328069" y="19836"/>
                  </a:lnTo>
                  <a:lnTo>
                    <a:pt x="381512" y="8986"/>
                  </a:lnTo>
                  <a:lnTo>
                    <a:pt x="437282" y="2289"/>
                  </a:lnTo>
                  <a:lnTo>
                    <a:pt x="495007" y="0"/>
                  </a:lnTo>
                  <a:lnTo>
                    <a:pt x="552732" y="2289"/>
                  </a:lnTo>
                  <a:lnTo>
                    <a:pt x="608503" y="8986"/>
                  </a:lnTo>
                  <a:lnTo>
                    <a:pt x="661946" y="19836"/>
                  </a:lnTo>
                  <a:lnTo>
                    <a:pt x="712692" y="34582"/>
                  </a:lnTo>
                  <a:lnTo>
                    <a:pt x="760367" y="52970"/>
                  </a:lnTo>
                  <a:lnTo>
                    <a:pt x="804602" y="74744"/>
                  </a:lnTo>
                  <a:lnTo>
                    <a:pt x="845024" y="99648"/>
                  </a:lnTo>
                  <a:lnTo>
                    <a:pt x="881262" y="127426"/>
                  </a:lnTo>
                  <a:lnTo>
                    <a:pt x="912944" y="157824"/>
                  </a:lnTo>
                  <a:lnTo>
                    <a:pt x="939699" y="190585"/>
                  </a:lnTo>
                  <a:lnTo>
                    <a:pt x="961155" y="225454"/>
                  </a:lnTo>
                  <a:lnTo>
                    <a:pt x="976941" y="262176"/>
                  </a:lnTo>
                  <a:lnTo>
                    <a:pt x="986685" y="300494"/>
                  </a:lnTo>
                  <a:lnTo>
                    <a:pt x="990015" y="340154"/>
                  </a:lnTo>
                  <a:lnTo>
                    <a:pt x="986685" y="379813"/>
                  </a:lnTo>
                  <a:lnTo>
                    <a:pt x="976941" y="418132"/>
                  </a:lnTo>
                  <a:lnTo>
                    <a:pt x="961155" y="454853"/>
                  </a:lnTo>
                  <a:lnTo>
                    <a:pt x="939699" y="489722"/>
                  </a:lnTo>
                  <a:lnTo>
                    <a:pt x="912944" y="522484"/>
                  </a:lnTo>
                  <a:lnTo>
                    <a:pt x="881262" y="552881"/>
                  </a:lnTo>
                  <a:lnTo>
                    <a:pt x="845024" y="580660"/>
                  </a:lnTo>
                  <a:lnTo>
                    <a:pt x="804602" y="605564"/>
                  </a:lnTo>
                  <a:lnTo>
                    <a:pt x="760367" y="627337"/>
                  </a:lnTo>
                  <a:lnTo>
                    <a:pt x="712692" y="645725"/>
                  </a:lnTo>
                  <a:lnTo>
                    <a:pt x="661946" y="660472"/>
                  </a:lnTo>
                  <a:lnTo>
                    <a:pt x="608503" y="671322"/>
                  </a:lnTo>
                  <a:lnTo>
                    <a:pt x="552732" y="678019"/>
                  </a:lnTo>
                  <a:lnTo>
                    <a:pt x="495007" y="680308"/>
                  </a:lnTo>
                  <a:lnTo>
                    <a:pt x="437282" y="678019"/>
                  </a:lnTo>
                  <a:lnTo>
                    <a:pt x="381512" y="671322"/>
                  </a:lnTo>
                  <a:lnTo>
                    <a:pt x="328069" y="660472"/>
                  </a:lnTo>
                  <a:lnTo>
                    <a:pt x="277323" y="645725"/>
                  </a:lnTo>
                  <a:lnTo>
                    <a:pt x="229647" y="627337"/>
                  </a:lnTo>
                  <a:lnTo>
                    <a:pt x="185413" y="605564"/>
                  </a:lnTo>
                  <a:lnTo>
                    <a:pt x="144991" y="580660"/>
                  </a:lnTo>
                  <a:lnTo>
                    <a:pt x="108753" y="552881"/>
                  </a:lnTo>
                  <a:lnTo>
                    <a:pt x="77071" y="522484"/>
                  </a:lnTo>
                  <a:lnTo>
                    <a:pt x="50316" y="489722"/>
                  </a:lnTo>
                  <a:lnTo>
                    <a:pt x="28860" y="454853"/>
                  </a:lnTo>
                  <a:lnTo>
                    <a:pt x="13074" y="418132"/>
                  </a:lnTo>
                  <a:lnTo>
                    <a:pt x="3330" y="379813"/>
                  </a:lnTo>
                  <a:lnTo>
                    <a:pt x="0" y="340154"/>
                  </a:lnTo>
                  <a:close/>
                </a:path>
              </a:pathLst>
            </a:custGeom>
            <a:ln w="21825">
              <a:solidFill>
                <a:srgbClr val="8CB3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6289051" y="3611337"/>
            <a:ext cx="466090" cy="392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" marR="5080" indent="-3429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ORG</a:t>
            </a:r>
            <a:r>
              <a:rPr sz="1200" dirty="0">
                <a:solidFill>
                  <a:srgbClr val="FFFFFF"/>
                </a:solidFill>
                <a:latin typeface="Arial MT"/>
                <a:cs typeface="Arial MT"/>
              </a:rPr>
              <a:t>.-  </a:t>
            </a:r>
            <a:r>
              <a:rPr sz="1200" spc="-5" dirty="0">
                <a:solidFill>
                  <a:srgbClr val="FFFFFF"/>
                </a:solidFill>
                <a:latin typeface="Arial MT"/>
                <a:cs typeface="Arial MT"/>
              </a:rPr>
              <a:t>EMP.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484482" y="2425699"/>
            <a:ext cx="2075180" cy="2771140"/>
          </a:xfrm>
          <a:custGeom>
            <a:avLst/>
            <a:gdLst/>
            <a:ahLst/>
            <a:cxnLst/>
            <a:rect l="l" t="t" r="r" b="b"/>
            <a:pathLst>
              <a:path w="2075179" h="2771140">
                <a:moveTo>
                  <a:pt x="542366" y="1374584"/>
                </a:moveTo>
                <a:lnTo>
                  <a:pt x="89192" y="1368831"/>
                </a:lnTo>
                <a:lnTo>
                  <a:pt x="89192" y="1368691"/>
                </a:lnTo>
                <a:lnTo>
                  <a:pt x="89484" y="1347089"/>
                </a:lnTo>
                <a:lnTo>
                  <a:pt x="23571" y="1378953"/>
                </a:lnTo>
                <a:lnTo>
                  <a:pt x="88607" y="1412557"/>
                </a:lnTo>
                <a:lnTo>
                  <a:pt x="88900" y="1390662"/>
                </a:lnTo>
                <a:lnTo>
                  <a:pt x="542036" y="1396415"/>
                </a:lnTo>
                <a:lnTo>
                  <a:pt x="542366" y="1374584"/>
                </a:lnTo>
                <a:close/>
              </a:path>
              <a:path w="2075179" h="2771140">
                <a:moveTo>
                  <a:pt x="693724" y="1136027"/>
                </a:moveTo>
                <a:lnTo>
                  <a:pt x="58750" y="654799"/>
                </a:lnTo>
                <a:lnTo>
                  <a:pt x="63728" y="648220"/>
                </a:lnTo>
                <a:lnTo>
                  <a:pt x="71920" y="637425"/>
                </a:lnTo>
                <a:lnTo>
                  <a:pt x="0" y="624001"/>
                </a:lnTo>
                <a:lnTo>
                  <a:pt x="32410" y="689584"/>
                </a:lnTo>
                <a:lnTo>
                  <a:pt x="45542" y="672249"/>
                </a:lnTo>
                <a:lnTo>
                  <a:pt x="680529" y="1153375"/>
                </a:lnTo>
                <a:lnTo>
                  <a:pt x="693724" y="1136027"/>
                </a:lnTo>
                <a:close/>
              </a:path>
              <a:path w="2075179" h="2771140">
                <a:moveTo>
                  <a:pt x="695261" y="1634096"/>
                </a:moveTo>
                <a:lnTo>
                  <a:pt x="679754" y="1618818"/>
                </a:lnTo>
                <a:lnTo>
                  <a:pt x="220167" y="2086025"/>
                </a:lnTo>
                <a:lnTo>
                  <a:pt x="204609" y="2070722"/>
                </a:lnTo>
                <a:lnTo>
                  <a:pt x="182029" y="2140343"/>
                </a:lnTo>
                <a:lnTo>
                  <a:pt x="251320" y="2116658"/>
                </a:lnTo>
                <a:lnTo>
                  <a:pt x="243662" y="2109127"/>
                </a:lnTo>
                <a:lnTo>
                  <a:pt x="235737" y="2101342"/>
                </a:lnTo>
                <a:lnTo>
                  <a:pt x="695261" y="1634096"/>
                </a:lnTo>
                <a:close/>
              </a:path>
              <a:path w="2075179" h="2771140">
                <a:moveTo>
                  <a:pt x="1048067" y="1042720"/>
                </a:moveTo>
                <a:lnTo>
                  <a:pt x="824064" y="61391"/>
                </a:lnTo>
                <a:lnTo>
                  <a:pt x="845312" y="56527"/>
                </a:lnTo>
                <a:lnTo>
                  <a:pt x="840549" y="50749"/>
                </a:lnTo>
                <a:lnTo>
                  <a:pt x="798817" y="0"/>
                </a:lnTo>
                <a:lnTo>
                  <a:pt x="781469" y="71158"/>
                </a:lnTo>
                <a:lnTo>
                  <a:pt x="802767" y="66268"/>
                </a:lnTo>
                <a:lnTo>
                  <a:pt x="1026795" y="1047521"/>
                </a:lnTo>
                <a:lnTo>
                  <a:pt x="1048067" y="1042720"/>
                </a:lnTo>
                <a:close/>
              </a:path>
              <a:path w="2075179" h="2771140">
                <a:moveTo>
                  <a:pt x="1048181" y="1727187"/>
                </a:moveTo>
                <a:lnTo>
                  <a:pt x="1026464" y="1724774"/>
                </a:lnTo>
                <a:lnTo>
                  <a:pt x="914539" y="2704820"/>
                </a:lnTo>
                <a:lnTo>
                  <a:pt x="892886" y="2702356"/>
                </a:lnTo>
                <a:lnTo>
                  <a:pt x="917994" y="2771102"/>
                </a:lnTo>
                <a:lnTo>
                  <a:pt x="952461" y="2718181"/>
                </a:lnTo>
                <a:lnTo>
                  <a:pt x="957935" y="2709773"/>
                </a:lnTo>
                <a:lnTo>
                  <a:pt x="936256" y="2707297"/>
                </a:lnTo>
                <a:lnTo>
                  <a:pt x="1048181" y="1727187"/>
                </a:lnTo>
                <a:close/>
              </a:path>
              <a:path w="2075179" h="2771140">
                <a:moveTo>
                  <a:pt x="1841106" y="1375029"/>
                </a:moveTo>
                <a:lnTo>
                  <a:pt x="1819287" y="1364107"/>
                </a:lnTo>
                <a:lnTo>
                  <a:pt x="1775625" y="1342288"/>
                </a:lnTo>
                <a:lnTo>
                  <a:pt x="1775625" y="1364107"/>
                </a:lnTo>
                <a:lnTo>
                  <a:pt x="1582585" y="1364107"/>
                </a:lnTo>
                <a:lnTo>
                  <a:pt x="1582585" y="1385938"/>
                </a:lnTo>
                <a:lnTo>
                  <a:pt x="1775625" y="1385938"/>
                </a:lnTo>
                <a:lnTo>
                  <a:pt x="1775625" y="1407756"/>
                </a:lnTo>
                <a:lnTo>
                  <a:pt x="1819287" y="1385938"/>
                </a:lnTo>
                <a:lnTo>
                  <a:pt x="1841106" y="1375029"/>
                </a:lnTo>
                <a:close/>
              </a:path>
              <a:path w="2075179" h="2771140">
                <a:moveTo>
                  <a:pt x="1841322" y="2147214"/>
                </a:moveTo>
                <a:lnTo>
                  <a:pt x="1832559" y="2113280"/>
                </a:lnTo>
                <a:lnTo>
                  <a:pt x="1822996" y="2076284"/>
                </a:lnTo>
                <a:lnTo>
                  <a:pt x="1806549" y="2090648"/>
                </a:lnTo>
                <a:lnTo>
                  <a:pt x="1395641" y="1619250"/>
                </a:lnTo>
                <a:lnTo>
                  <a:pt x="1379270" y="1633651"/>
                </a:lnTo>
                <a:lnTo>
                  <a:pt x="1790065" y="2105050"/>
                </a:lnTo>
                <a:lnTo>
                  <a:pt x="1773669" y="2119388"/>
                </a:lnTo>
                <a:lnTo>
                  <a:pt x="1841322" y="2147214"/>
                </a:lnTo>
                <a:close/>
              </a:path>
              <a:path w="2075179" h="2771140">
                <a:moveTo>
                  <a:pt x="2074646" y="745134"/>
                </a:moveTo>
                <a:lnTo>
                  <a:pt x="2001532" y="749820"/>
                </a:lnTo>
                <a:lnTo>
                  <a:pt x="2012492" y="768629"/>
                </a:lnTo>
                <a:lnTo>
                  <a:pt x="1382001" y="1135697"/>
                </a:lnTo>
                <a:lnTo>
                  <a:pt x="1392923" y="1154468"/>
                </a:lnTo>
                <a:lnTo>
                  <a:pt x="2023503" y="787514"/>
                </a:lnTo>
                <a:lnTo>
                  <a:pt x="2034489" y="806348"/>
                </a:lnTo>
                <a:lnTo>
                  <a:pt x="2062835" y="763143"/>
                </a:lnTo>
                <a:lnTo>
                  <a:pt x="2074646" y="745134"/>
                </a:lnTo>
                <a:close/>
              </a:path>
            </a:pathLst>
          </a:custGeom>
          <a:solidFill>
            <a:srgbClr val="BFF5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075"/>
              </a:lnSpc>
            </a:pPr>
            <a:fld id="{81D60167-4931-47E6-BA6A-407CBD079E47}" type="slidenum">
              <a:rPr spc="15" dirty="0"/>
              <a:t>9</a:t>
            </a:fld>
            <a:endParaRPr spc="1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2361</TotalTime>
  <Words>1139</Words>
  <Application>Microsoft Office PowerPoint</Application>
  <PresentationFormat>Personalizado</PresentationFormat>
  <Paragraphs>137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 MT</vt:lpstr>
      <vt:lpstr>Calibri</vt:lpstr>
      <vt:lpstr>Segoe UI Emoji</vt:lpstr>
      <vt:lpstr>Times New Roman</vt:lpstr>
      <vt:lpstr>Wingdings</vt:lpstr>
      <vt:lpstr>Office Theme</vt:lpstr>
      <vt:lpstr>  ORGANIZACIÓN INDUSTRIAL Y  EMPRESARIAL</vt:lpstr>
      <vt:lpstr>UNIDAD N° 1</vt:lpstr>
      <vt:lpstr>SISTEMA – ORGANIZACIÓN - EMPRESA</vt:lpstr>
      <vt:lpstr>SISTEMA – ORGANIZACIÓN - EMPRESA</vt:lpstr>
      <vt:lpstr>SISTEMA – ORGANIZACIÓN - EMPRESA</vt:lpstr>
      <vt:lpstr>SISTEMAS CERRADOS</vt:lpstr>
      <vt:lpstr>SISTEMA – ORGANIZACIÓN - EMPRESA</vt:lpstr>
      <vt:lpstr>SISTEMA – ORGANIZACIÓN - EMPRESA</vt:lpstr>
      <vt:lpstr>SISTEMA – ORGANIZACIÓN - EMPRESA</vt:lpstr>
      <vt:lpstr>SISTEMA – ORGANIZACIÓN - EMPRESA</vt:lpstr>
      <vt:lpstr>Actividad l</vt:lpstr>
      <vt:lpstr>SISTEMA – ORGANIZACIÓN - EMPRESA</vt:lpstr>
      <vt:lpstr>SISTEMA – ORGANIZACIÓN - EMPRESA</vt:lpstr>
      <vt:lpstr>SISTEMA – ORGANIZACIÓN - EMPRESA</vt:lpstr>
      <vt:lpstr>SISTEMA – ORGANIZACIÓN - EMPRESA</vt:lpstr>
      <vt:lpstr>SISTEMA – ORGANIZACIÓN - EMPRESA</vt:lpstr>
      <vt:lpstr>SISTEMA – ORGANIZACIÓN - EMPRESA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ORGANIZACIÓN INDUSTRIAL Y  EMPRESARIAL</dc:title>
  <cp:lastModifiedBy>Carina Michel (Admin.)</cp:lastModifiedBy>
  <cp:revision>2</cp:revision>
  <dcterms:created xsi:type="dcterms:W3CDTF">2023-03-14T09:44:59Z</dcterms:created>
  <dcterms:modified xsi:type="dcterms:W3CDTF">2024-03-12T10:21:58Z</dcterms:modified>
</cp:coreProperties>
</file>