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8" r:id="rId23"/>
    <p:sldId id="277" r:id="rId24"/>
  </p:sldIdLst>
  <p:sldSz cx="18288000" cy="10287000"/>
  <p:notesSz cx="6858000" cy="9144000"/>
  <p:embeddedFontLst>
    <p:embeddedFont>
      <p:font typeface="Amazing Slab" panose="020B0604020202020204" charset="0"/>
      <p:regular r:id="rId25"/>
    </p:embeddedFont>
    <p:embeddedFont>
      <p:font typeface="Amazing Slab Bold" panose="020B0604020202020204" charset="0"/>
      <p:regular r:id="rId26"/>
    </p:embeddedFont>
    <p:embeddedFont>
      <p:font typeface="Open San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23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990" r="-47507" b="-49512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/>
          <p:cNvGrpSpPr/>
          <p:nvPr/>
        </p:nvGrpSpPr>
        <p:grpSpPr>
          <a:xfrm>
            <a:off x="1028700" y="5743076"/>
            <a:ext cx="12170608" cy="3515313"/>
            <a:chOff x="0" y="0"/>
            <a:chExt cx="16227478" cy="4687083"/>
          </a:xfrm>
        </p:grpSpPr>
        <p:sp>
          <p:nvSpPr>
            <p:cNvPr id="4" name="AutoShape 4"/>
            <p:cNvSpPr/>
            <p:nvPr/>
          </p:nvSpPr>
          <p:spPr>
            <a:xfrm>
              <a:off x="0" y="951230"/>
              <a:ext cx="15252930" cy="0"/>
            </a:xfrm>
            <a:prstGeom prst="line">
              <a:avLst/>
            </a:prstGeom>
            <a:ln w="63500" cap="flat">
              <a:solidFill>
                <a:srgbClr val="CD473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4655333"/>
              <a:ext cx="15252930" cy="0"/>
            </a:xfrm>
            <a:prstGeom prst="line">
              <a:avLst/>
            </a:prstGeom>
            <a:ln w="63500" cap="flat">
              <a:solidFill>
                <a:srgbClr val="CD473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83210"/>
              <a:ext cx="16227478" cy="3355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799"/>
                </a:lnSpc>
              </a:pPr>
              <a:r>
                <a:rPr lang="en-US" sz="8799" b="1">
                  <a:solidFill>
                    <a:srgbClr val="F1EBD8"/>
                  </a:solidFill>
                  <a:latin typeface="Amazing Slab Bold"/>
                  <a:ea typeface="Amazing Slab Bold"/>
                  <a:cs typeface="Amazing Slab Bold"/>
                  <a:sym typeface="Amazing Slab Bold"/>
                </a:rPr>
                <a:t>COMERCIALIZACIÓN DE HACIENDA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3076055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40"/>
                </a:lnSpc>
              </a:pPr>
              <a:r>
                <a:rPr lang="en-US" sz="3600" b="1">
                  <a:solidFill>
                    <a:srgbClr val="F1EBD8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UNIDAD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64B02-2DB6-ABCC-7B77-467234F1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1A9013-A805-21C7-B6D1-1FB2725DD24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4" t="-33642" r="-12025"/>
            </a:stretch>
          </a:blipFill>
        </p:spPr>
        <p:txBody>
          <a:bodyPr/>
          <a:lstStyle/>
          <a:p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9EC5987-7946-2789-512C-4AAF5E4FA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214" y="419100"/>
            <a:ext cx="15185571" cy="917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2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4" t="-33642" r="-12025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5119211" y="0"/>
            <a:ext cx="8049577" cy="10287000"/>
          </a:xfrm>
          <a:custGeom>
            <a:avLst/>
            <a:gdLst/>
            <a:ahLst/>
            <a:cxnLst/>
            <a:rect l="l" t="t" r="r" b="b"/>
            <a:pathLst>
              <a:path w="8049577" h="10287000">
                <a:moveTo>
                  <a:pt x="0" y="0"/>
                </a:moveTo>
                <a:lnTo>
                  <a:pt x="8049578" y="0"/>
                </a:lnTo>
                <a:lnTo>
                  <a:pt x="80495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497927"/>
            <a:ext cx="18288000" cy="6789073"/>
            <a:chOff x="0" y="0"/>
            <a:chExt cx="4816593" cy="17880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788069"/>
            </a:xfrm>
            <a:custGeom>
              <a:avLst/>
              <a:gdLst/>
              <a:ahLst/>
              <a:cxnLst/>
              <a:rect l="l" t="t" r="r" b="b"/>
              <a:pathLst>
                <a:path w="4816592" h="1788069">
                  <a:moveTo>
                    <a:pt x="0" y="0"/>
                  </a:moveTo>
                  <a:lnTo>
                    <a:pt x="4816592" y="0"/>
                  </a:lnTo>
                  <a:lnTo>
                    <a:pt x="4816592" y="1788069"/>
                  </a:lnTo>
                  <a:lnTo>
                    <a:pt x="0" y="1788069"/>
                  </a:lnTo>
                  <a:close/>
                </a:path>
              </a:pathLst>
            </a:custGeom>
            <a:solidFill>
              <a:srgbClr val="CD4738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26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22805" y="3706366"/>
            <a:ext cx="3777921" cy="1437134"/>
          </a:xfrm>
          <a:custGeom>
            <a:avLst/>
            <a:gdLst/>
            <a:ahLst/>
            <a:cxnLst/>
            <a:rect l="l" t="t" r="r" b="b"/>
            <a:pathLst>
              <a:path w="3777921" h="1437134">
                <a:moveTo>
                  <a:pt x="0" y="0"/>
                </a:moveTo>
                <a:lnTo>
                  <a:pt x="3777922" y="0"/>
                </a:lnTo>
                <a:lnTo>
                  <a:pt x="3777922" y="1437134"/>
                </a:lnTo>
                <a:lnTo>
                  <a:pt x="0" y="1437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12544776" y="5723410"/>
            <a:ext cx="5541507" cy="1724983"/>
          </a:xfrm>
          <a:custGeom>
            <a:avLst/>
            <a:gdLst/>
            <a:ahLst/>
            <a:cxnLst/>
            <a:rect l="l" t="t" r="r" b="b"/>
            <a:pathLst>
              <a:path w="5541507" h="1724983">
                <a:moveTo>
                  <a:pt x="0" y="0"/>
                </a:moveTo>
                <a:lnTo>
                  <a:pt x="5541507" y="0"/>
                </a:lnTo>
                <a:lnTo>
                  <a:pt x="5541507" y="1724983"/>
                </a:lnTo>
                <a:lnTo>
                  <a:pt x="0" y="1724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2811931" y="8003762"/>
            <a:ext cx="5274352" cy="1938793"/>
          </a:xfrm>
          <a:custGeom>
            <a:avLst/>
            <a:gdLst/>
            <a:ahLst/>
            <a:cxnLst/>
            <a:rect l="l" t="t" r="r" b="b"/>
            <a:pathLst>
              <a:path w="5274352" h="1938793">
                <a:moveTo>
                  <a:pt x="0" y="0"/>
                </a:moveTo>
                <a:lnTo>
                  <a:pt x="5274352" y="0"/>
                </a:lnTo>
                <a:lnTo>
                  <a:pt x="5274352" y="1938793"/>
                </a:lnTo>
                <a:lnTo>
                  <a:pt x="0" y="1938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1028700" y="638175"/>
            <a:ext cx="16230600" cy="16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MERCADOS DE LA ZONA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8985" y="4073381"/>
            <a:ext cx="10360015" cy="5482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5" lvl="1" indent="-367027" algn="l">
              <a:lnSpc>
                <a:spcPts val="4759"/>
              </a:lnSpc>
              <a:buFont typeface="Arial"/>
              <a:buChar char="•"/>
            </a:pPr>
            <a:r>
              <a:rPr lang="en-US" sz="3399" b="1" u="none" strike="noStrike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MERCADO AGROGANADERO (CAÑUELAS)</a:t>
            </a:r>
          </a:p>
          <a:p>
            <a:pPr algn="l">
              <a:lnSpc>
                <a:spcPts val="4759"/>
              </a:lnSpc>
            </a:pPr>
            <a:endParaRPr lang="en-US" sz="3399" b="1" u="none" strike="noStrike" dirty="0">
              <a:solidFill>
                <a:srgbClr val="F1EBD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734055" lvl="1" indent="-367027" algn="l">
              <a:lnSpc>
                <a:spcPts val="4759"/>
              </a:lnSpc>
              <a:buFont typeface="Arial"/>
              <a:buChar char="•"/>
            </a:pPr>
            <a:r>
              <a:rPr lang="en-US" sz="3399" b="1" u="none" strike="noStrike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MERCADOS DE LA ZONA</a:t>
            </a:r>
          </a:p>
          <a:p>
            <a:pPr algn="l">
              <a:lnSpc>
                <a:spcPts val="4759"/>
              </a:lnSpc>
            </a:pPr>
            <a:endParaRPr lang="en-US" sz="3399" b="1" u="none" strike="noStrike" dirty="0">
              <a:solidFill>
                <a:srgbClr val="F1EBD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734055" lvl="1" indent="-367027" algn="l">
              <a:lnSpc>
                <a:spcPts val="4759"/>
              </a:lnSpc>
              <a:buFont typeface="Arial"/>
              <a:buChar char="•"/>
            </a:pPr>
            <a:r>
              <a:rPr lang="en-US" sz="3399" b="1" u="none" strike="noStrike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ROSGAN</a:t>
            </a:r>
          </a:p>
          <a:p>
            <a:pPr algn="l">
              <a:lnSpc>
                <a:spcPts val="4759"/>
              </a:lnSpc>
            </a:pPr>
            <a:endParaRPr lang="en-US" sz="3399" b="1" u="none" strike="noStrike" dirty="0">
              <a:solidFill>
                <a:srgbClr val="F1EBD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734055" lvl="1" indent="-367027" algn="l">
              <a:lnSpc>
                <a:spcPts val="4759"/>
              </a:lnSpc>
              <a:buFont typeface="Arial"/>
              <a:buChar char="•"/>
            </a:pPr>
            <a:r>
              <a:rPr lang="en-US" sz="3399" b="1" u="none" strike="noStrike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FORWARD GANADERO</a:t>
            </a:r>
          </a:p>
          <a:p>
            <a:pPr algn="l">
              <a:lnSpc>
                <a:spcPts val="4759"/>
              </a:lnSpc>
            </a:pPr>
            <a:endParaRPr lang="en-US" sz="3399" b="1" u="none" strike="noStrike" dirty="0">
              <a:solidFill>
                <a:srgbClr val="F1EBD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734055" lvl="1" indent="-367027" algn="l">
              <a:lnSpc>
                <a:spcPts val="4759"/>
              </a:lnSpc>
              <a:buFont typeface="Arial"/>
              <a:buChar char="•"/>
            </a:pPr>
            <a:r>
              <a:rPr lang="en-US" sz="3399" b="1" u="none" strike="noStrike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MERCADOS DE FUTUROS PARA CARNES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129" t="-4747" r="-34319" b="-5285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TextBox 3"/>
          <p:cNvSpPr txBox="1"/>
          <p:nvPr/>
        </p:nvSpPr>
        <p:spPr>
          <a:xfrm>
            <a:off x="217253" y="269660"/>
            <a:ext cx="8709493" cy="2759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0"/>
              </a:lnSpc>
            </a:pPr>
            <a:r>
              <a:rPr lang="en-US" sz="6650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CONSIDERACIONES AL MOMENTO DE PACTAR PRECIOS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22014" y="1639990"/>
            <a:ext cx="8769447" cy="636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4914" b="1" u="none" strike="noStrike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•% DESBASTE</a:t>
            </a: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endParaRPr lang="en-US" sz="4914" b="1" u="none" strike="noStrike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4914" b="1" u="none" strike="noStrike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•PRECIO FINAL O MÁS IVA?</a:t>
            </a: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endParaRPr lang="en-US" sz="4914" b="1" u="none" strike="noStrike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4914" b="1" u="none" strike="noStrike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•PUESTO DÓNDE?</a:t>
            </a: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endParaRPr lang="en-US" sz="4914" b="1" u="none" strike="noStrike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4914" b="1" u="none" strike="noStrike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•COMISIONES</a:t>
            </a: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endParaRPr lang="en-US" sz="4914" b="1" u="none" strike="noStrike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r>
              <a:rPr lang="en-US" sz="4914" b="1" u="none" strike="noStrike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•PLAZOS PARA EL COBRO</a:t>
            </a:r>
          </a:p>
          <a:p>
            <a:pPr marL="0" lvl="0" indent="0" algn="l">
              <a:lnSpc>
                <a:spcPts val="4914"/>
              </a:lnSpc>
              <a:spcBef>
                <a:spcPct val="0"/>
              </a:spcBef>
            </a:pPr>
            <a:endParaRPr lang="en-US" sz="4914" b="1" u="none" strike="noStrike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97927"/>
            <a:ext cx="18288000" cy="6789073"/>
          </a:xfrm>
          <a:custGeom>
            <a:avLst/>
            <a:gdLst/>
            <a:ahLst/>
            <a:cxnLst/>
            <a:rect l="l" t="t" r="r" b="b"/>
            <a:pathLst>
              <a:path w="18288000" h="6789073">
                <a:moveTo>
                  <a:pt x="0" y="0"/>
                </a:moveTo>
                <a:lnTo>
                  <a:pt x="18288000" y="0"/>
                </a:lnTo>
                <a:lnTo>
                  <a:pt x="18288000" y="6789073"/>
                </a:lnTo>
                <a:lnTo>
                  <a:pt x="0" y="6789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858" b="-18858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TextBox 3"/>
          <p:cNvSpPr txBox="1"/>
          <p:nvPr/>
        </p:nvSpPr>
        <p:spPr>
          <a:xfrm>
            <a:off x="204787" y="89018"/>
            <a:ext cx="17054513" cy="3178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68"/>
              </a:lnSpc>
            </a:pPr>
            <a:r>
              <a:rPr lang="en-US" sz="8406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GASTOS DE COMERCIALIZACION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10334" y="5436625"/>
            <a:ext cx="3104466" cy="2734707"/>
            <a:chOff x="0" y="-27666"/>
            <a:chExt cx="812800" cy="715991"/>
          </a:xfrm>
        </p:grpSpPr>
        <p:sp>
          <p:nvSpPr>
            <p:cNvPr id="5" name="Freeform 5"/>
            <p:cNvSpPr/>
            <p:nvPr/>
          </p:nvSpPr>
          <p:spPr>
            <a:xfrm>
              <a:off x="0" y="-22875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1EBD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27666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 dirty="0">
                  <a:solidFill>
                    <a:srgbClr val="CD4738"/>
                  </a:solidFill>
                  <a:latin typeface="Amazing Slab Bold"/>
                  <a:ea typeface="Amazing Slab Bold"/>
                  <a:cs typeface="Amazing Slab Bold"/>
                  <a:sym typeface="Amazing Slab Bold"/>
                </a:rPr>
                <a:t>COMISION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586663"/>
            <a:ext cx="3086100" cy="2700338"/>
            <a:chOff x="0" y="0"/>
            <a:chExt cx="812800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1EBD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-730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CD4738"/>
                  </a:solidFill>
                  <a:latin typeface="Amazing Slab Bold"/>
                  <a:ea typeface="Amazing Slab Bold"/>
                  <a:cs typeface="Amazing Slab Bold"/>
                  <a:sym typeface="Amazing Slab Bold"/>
                </a:rPr>
                <a:t>FLETE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3497927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1EBD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-73025"/>
              <a:ext cx="5588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CD4738"/>
                  </a:solidFill>
                  <a:latin typeface="Amazing Slab Bold"/>
                  <a:ea typeface="Amazing Slab Bold"/>
                  <a:cs typeface="Amazing Slab Bold"/>
                  <a:sym typeface="Amazing Slab Bold"/>
                </a:rPr>
                <a:t>DESPACHO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17337" y="4035203"/>
            <a:ext cx="2414707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9"/>
              </a:lnSpc>
              <a:spcBef>
                <a:spcPct val="0"/>
              </a:spcBef>
            </a:pPr>
            <a:r>
              <a:rPr lang="en-US" sz="3099" b="1" dirty="0" err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SiGSA</a:t>
            </a:r>
            <a:r>
              <a:rPr lang="en-US" sz="3099" b="1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: DTE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10403" y="6169690"/>
            <a:ext cx="437179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INTERMEDIARIOS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78310" y="8230128"/>
            <a:ext cx="6089095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9"/>
              </a:lnSpc>
            </a:pPr>
            <a:r>
              <a:rPr lang="en-US" sz="3099" b="1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CHASIS Y ACOPLADO, O SEMI: </a:t>
            </a:r>
          </a:p>
          <a:p>
            <a:pPr algn="ctr">
              <a:lnSpc>
                <a:spcPts val="3099"/>
              </a:lnSpc>
            </a:pPr>
            <a:endParaRPr lang="en-US" sz="3099" b="1" dirty="0">
              <a:solidFill>
                <a:srgbClr val="F1EBD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ctr">
              <a:lnSpc>
                <a:spcPts val="309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ARRANQUE, SEGURO, PEAJES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15704" y="1028700"/>
            <a:ext cx="3295493" cy="1861953"/>
          </a:xfrm>
          <a:custGeom>
            <a:avLst/>
            <a:gdLst/>
            <a:ahLst/>
            <a:cxnLst/>
            <a:rect l="l" t="t" r="r" b="b"/>
            <a:pathLst>
              <a:path w="3295493" h="1861953">
                <a:moveTo>
                  <a:pt x="0" y="0"/>
                </a:moveTo>
                <a:lnTo>
                  <a:pt x="3295493" y="0"/>
                </a:lnTo>
                <a:lnTo>
                  <a:pt x="3295493" y="1861953"/>
                </a:lnTo>
                <a:lnTo>
                  <a:pt x="0" y="1861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1374957" y="937723"/>
            <a:ext cx="2967256" cy="1861953"/>
          </a:xfrm>
          <a:custGeom>
            <a:avLst/>
            <a:gdLst/>
            <a:ahLst/>
            <a:cxnLst/>
            <a:rect l="l" t="t" r="r" b="b"/>
            <a:pathLst>
              <a:path w="2967256" h="1861953">
                <a:moveTo>
                  <a:pt x="0" y="0"/>
                </a:moveTo>
                <a:lnTo>
                  <a:pt x="2967257" y="0"/>
                </a:lnTo>
                <a:lnTo>
                  <a:pt x="2967257" y="1861954"/>
                </a:lnTo>
                <a:lnTo>
                  <a:pt x="0" y="186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5386866" y="937723"/>
            <a:ext cx="1872434" cy="2010753"/>
          </a:xfrm>
          <a:custGeom>
            <a:avLst/>
            <a:gdLst/>
            <a:ahLst/>
            <a:cxnLst/>
            <a:rect l="l" t="t" r="r" b="b"/>
            <a:pathLst>
              <a:path w="1872434" h="2010753">
                <a:moveTo>
                  <a:pt x="0" y="0"/>
                </a:moveTo>
                <a:lnTo>
                  <a:pt x="1872434" y="0"/>
                </a:lnTo>
                <a:lnTo>
                  <a:pt x="1872434" y="2010754"/>
                </a:lnTo>
                <a:lnTo>
                  <a:pt x="0" y="2010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AutoShape 5"/>
          <p:cNvSpPr/>
          <p:nvPr/>
        </p:nvSpPr>
        <p:spPr>
          <a:xfrm flipH="1">
            <a:off x="3660439" y="3110449"/>
            <a:ext cx="10287000" cy="0"/>
          </a:xfrm>
          <a:prstGeom prst="line">
            <a:avLst/>
          </a:prstGeom>
          <a:ln w="38100" cap="flat">
            <a:solidFill>
              <a:srgbClr val="CD473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477439" y="3262849"/>
            <a:ext cx="4156712" cy="7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9"/>
              </a:lnSpc>
            </a:pPr>
            <a:r>
              <a:rPr lang="en-US" sz="4232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TIPIFICACIÓN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7439" y="4555635"/>
            <a:ext cx="3605451" cy="401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•EDAD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•SEXO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•PESO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•CONFORMACIÓN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•TERMINACIÓN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4031715" y="937723"/>
            <a:ext cx="2717239" cy="1752619"/>
          </a:xfrm>
          <a:custGeom>
            <a:avLst/>
            <a:gdLst/>
            <a:ahLst/>
            <a:cxnLst/>
            <a:rect l="l" t="t" r="r" b="b"/>
            <a:pathLst>
              <a:path w="2717239" h="1752619">
                <a:moveTo>
                  <a:pt x="2717239" y="0"/>
                </a:moveTo>
                <a:lnTo>
                  <a:pt x="0" y="0"/>
                </a:lnTo>
                <a:lnTo>
                  <a:pt x="0" y="1752619"/>
                </a:lnTo>
                <a:lnTo>
                  <a:pt x="2717239" y="1752619"/>
                </a:lnTo>
                <a:lnTo>
                  <a:pt x="271723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>
            <a:off x="461739" y="937723"/>
            <a:ext cx="3198700" cy="1893231"/>
          </a:xfrm>
          <a:custGeom>
            <a:avLst/>
            <a:gdLst/>
            <a:ahLst/>
            <a:cxnLst/>
            <a:rect l="l" t="t" r="r" b="b"/>
            <a:pathLst>
              <a:path w="3198700" h="1893231">
                <a:moveTo>
                  <a:pt x="0" y="0"/>
                </a:moveTo>
                <a:lnTo>
                  <a:pt x="3198700" y="0"/>
                </a:lnTo>
                <a:lnTo>
                  <a:pt x="3198700" y="1893231"/>
                </a:lnTo>
                <a:lnTo>
                  <a:pt x="0" y="1893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7218245" y="3262849"/>
            <a:ext cx="4156712" cy="7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9"/>
              </a:lnSpc>
            </a:pPr>
            <a:r>
              <a:rPr lang="en-US" sz="4232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ROMANEO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08510" y="3262849"/>
            <a:ext cx="4156712" cy="7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9"/>
              </a:lnSpc>
            </a:pPr>
            <a:r>
              <a:rPr lang="en-US" sz="4232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LIQUIDACIÓN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03740" y="4498485"/>
            <a:ext cx="3359460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•TIPIFICACIÓN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 dirty="0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just">
              <a:lnSpc>
                <a:spcPts val="309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•RINDE</a:t>
            </a:r>
          </a:p>
          <a:p>
            <a:pPr algn="just">
              <a:lnSpc>
                <a:spcPts val="3099"/>
              </a:lnSpc>
              <a:spcBef>
                <a:spcPct val="0"/>
              </a:spcBef>
            </a:pPr>
            <a:endParaRPr lang="en-US" sz="3099" b="1" dirty="0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308510" y="4508010"/>
            <a:ext cx="4156712" cy="2323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5"/>
              </a:lnSpc>
            </a:pPr>
            <a:r>
              <a:rPr lang="en-US" sz="2975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•PRECIO PACTADO MENOS RETENCIÓN DE GANANCIAS</a:t>
            </a:r>
          </a:p>
          <a:p>
            <a:pPr algn="l">
              <a:lnSpc>
                <a:spcPts val="2975"/>
              </a:lnSpc>
            </a:pPr>
            <a:endParaRPr lang="en-US" sz="2975" b="1">
              <a:solidFill>
                <a:srgbClr val="B6873B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l">
              <a:lnSpc>
                <a:spcPts val="2975"/>
              </a:lnSpc>
              <a:spcBef>
                <a:spcPct val="0"/>
              </a:spcBef>
            </a:pPr>
            <a:r>
              <a:rPr lang="en-US" sz="2975" b="1">
                <a:solidFill>
                  <a:srgbClr val="B6873B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•EL IVA SE TRASFIERE AL CBU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15704" y="1028700"/>
            <a:ext cx="3295493" cy="1861953"/>
          </a:xfrm>
          <a:custGeom>
            <a:avLst/>
            <a:gdLst/>
            <a:ahLst/>
            <a:cxnLst/>
            <a:rect l="l" t="t" r="r" b="b"/>
            <a:pathLst>
              <a:path w="3295493" h="1861953">
                <a:moveTo>
                  <a:pt x="0" y="0"/>
                </a:moveTo>
                <a:lnTo>
                  <a:pt x="3295493" y="0"/>
                </a:lnTo>
                <a:lnTo>
                  <a:pt x="3295493" y="1861953"/>
                </a:lnTo>
                <a:lnTo>
                  <a:pt x="0" y="1861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1374957" y="937723"/>
            <a:ext cx="2967256" cy="1861953"/>
          </a:xfrm>
          <a:custGeom>
            <a:avLst/>
            <a:gdLst/>
            <a:ahLst/>
            <a:cxnLst/>
            <a:rect l="l" t="t" r="r" b="b"/>
            <a:pathLst>
              <a:path w="2967256" h="1861953">
                <a:moveTo>
                  <a:pt x="0" y="0"/>
                </a:moveTo>
                <a:lnTo>
                  <a:pt x="2967257" y="0"/>
                </a:lnTo>
                <a:lnTo>
                  <a:pt x="2967257" y="1861954"/>
                </a:lnTo>
                <a:lnTo>
                  <a:pt x="0" y="186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5386866" y="937723"/>
            <a:ext cx="1872434" cy="2010753"/>
          </a:xfrm>
          <a:custGeom>
            <a:avLst/>
            <a:gdLst/>
            <a:ahLst/>
            <a:cxnLst/>
            <a:rect l="l" t="t" r="r" b="b"/>
            <a:pathLst>
              <a:path w="1872434" h="2010753">
                <a:moveTo>
                  <a:pt x="0" y="0"/>
                </a:moveTo>
                <a:lnTo>
                  <a:pt x="1872434" y="0"/>
                </a:lnTo>
                <a:lnTo>
                  <a:pt x="1872434" y="2010754"/>
                </a:lnTo>
                <a:lnTo>
                  <a:pt x="0" y="2010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AutoShape 5"/>
          <p:cNvSpPr/>
          <p:nvPr/>
        </p:nvSpPr>
        <p:spPr>
          <a:xfrm flipV="1">
            <a:off x="2850838" y="2967527"/>
            <a:ext cx="10287000" cy="0"/>
          </a:xfrm>
          <a:prstGeom prst="line">
            <a:avLst/>
          </a:prstGeom>
          <a:ln w="38100" cap="flat">
            <a:solidFill>
              <a:srgbClr val="CD473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2434425" y="3706126"/>
            <a:ext cx="13419151" cy="5552174"/>
          </a:xfrm>
          <a:custGeom>
            <a:avLst/>
            <a:gdLst/>
            <a:ahLst/>
            <a:cxnLst/>
            <a:rect l="l" t="t" r="r" b="b"/>
            <a:pathLst>
              <a:path w="13419151" h="5552174">
                <a:moveTo>
                  <a:pt x="0" y="0"/>
                </a:moveTo>
                <a:lnTo>
                  <a:pt x="13419150" y="0"/>
                </a:lnTo>
                <a:lnTo>
                  <a:pt x="13419150" y="5552174"/>
                </a:lnTo>
                <a:lnTo>
                  <a:pt x="0" y="5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314574" y="154069"/>
            <a:ext cx="6606205" cy="225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72"/>
              </a:lnSpc>
            </a:pPr>
            <a:r>
              <a:rPr lang="en-US" sz="6727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TIPIFICACIÓN DE CARNES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9144" y="0"/>
            <a:ext cx="9129712" cy="10287000"/>
          </a:xfrm>
          <a:custGeom>
            <a:avLst/>
            <a:gdLst/>
            <a:ahLst/>
            <a:cxnLst/>
            <a:rect l="l" t="t" r="r" b="b"/>
            <a:pathLst>
              <a:path w="9129712" h="10287000">
                <a:moveTo>
                  <a:pt x="0" y="0"/>
                </a:moveTo>
                <a:lnTo>
                  <a:pt x="9129712" y="0"/>
                </a:lnTo>
                <a:lnTo>
                  <a:pt x="91297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27539" y="0"/>
            <a:ext cx="12534847" cy="2992695"/>
          </a:xfrm>
          <a:custGeom>
            <a:avLst/>
            <a:gdLst/>
            <a:ahLst/>
            <a:cxnLst/>
            <a:rect l="l" t="t" r="r" b="b"/>
            <a:pathLst>
              <a:path w="12534847" h="2992695">
                <a:moveTo>
                  <a:pt x="0" y="0"/>
                </a:moveTo>
                <a:lnTo>
                  <a:pt x="12534847" y="0"/>
                </a:lnTo>
                <a:lnTo>
                  <a:pt x="12534847" y="2992695"/>
                </a:lnTo>
                <a:lnTo>
                  <a:pt x="0" y="2992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2727539" y="2992695"/>
            <a:ext cx="12491151" cy="7166798"/>
          </a:xfrm>
          <a:custGeom>
            <a:avLst/>
            <a:gdLst/>
            <a:ahLst/>
            <a:cxnLst/>
            <a:rect l="l" t="t" r="r" b="b"/>
            <a:pathLst>
              <a:path w="12491151" h="7166798">
                <a:moveTo>
                  <a:pt x="0" y="0"/>
                </a:moveTo>
                <a:lnTo>
                  <a:pt x="12491150" y="0"/>
                </a:lnTo>
                <a:lnTo>
                  <a:pt x="12491150" y="7166797"/>
                </a:lnTo>
                <a:lnTo>
                  <a:pt x="0" y="7166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74957" y="937723"/>
            <a:ext cx="2967256" cy="1861953"/>
          </a:xfrm>
          <a:custGeom>
            <a:avLst/>
            <a:gdLst/>
            <a:ahLst/>
            <a:cxnLst/>
            <a:rect l="l" t="t" r="r" b="b"/>
            <a:pathLst>
              <a:path w="2967256" h="1861953">
                <a:moveTo>
                  <a:pt x="0" y="0"/>
                </a:moveTo>
                <a:lnTo>
                  <a:pt x="2967257" y="0"/>
                </a:lnTo>
                <a:lnTo>
                  <a:pt x="2967257" y="1861954"/>
                </a:lnTo>
                <a:lnTo>
                  <a:pt x="0" y="186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15386866" y="937723"/>
            <a:ext cx="1872434" cy="2010753"/>
          </a:xfrm>
          <a:custGeom>
            <a:avLst/>
            <a:gdLst/>
            <a:ahLst/>
            <a:cxnLst/>
            <a:rect l="l" t="t" r="r" b="b"/>
            <a:pathLst>
              <a:path w="1872434" h="2010753">
                <a:moveTo>
                  <a:pt x="0" y="0"/>
                </a:moveTo>
                <a:lnTo>
                  <a:pt x="1872434" y="0"/>
                </a:lnTo>
                <a:lnTo>
                  <a:pt x="1872434" y="2010754"/>
                </a:lnTo>
                <a:lnTo>
                  <a:pt x="0" y="2010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AutoShape 4"/>
          <p:cNvSpPr/>
          <p:nvPr/>
        </p:nvSpPr>
        <p:spPr>
          <a:xfrm flipV="1">
            <a:off x="2850838" y="2967527"/>
            <a:ext cx="10287000" cy="0"/>
          </a:xfrm>
          <a:prstGeom prst="line">
            <a:avLst/>
          </a:prstGeom>
          <a:ln w="38100" cap="flat">
            <a:solidFill>
              <a:srgbClr val="CD473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2078760" y="3653327"/>
            <a:ext cx="12681796" cy="1861020"/>
          </a:xfrm>
          <a:custGeom>
            <a:avLst/>
            <a:gdLst/>
            <a:ahLst/>
            <a:cxnLst/>
            <a:rect l="l" t="t" r="r" b="b"/>
            <a:pathLst>
              <a:path w="12681796" h="1861020">
                <a:moveTo>
                  <a:pt x="0" y="0"/>
                </a:moveTo>
                <a:lnTo>
                  <a:pt x="12681796" y="0"/>
                </a:lnTo>
                <a:lnTo>
                  <a:pt x="12681796" y="1861020"/>
                </a:lnTo>
                <a:lnTo>
                  <a:pt x="0" y="18610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2078760" y="6181097"/>
            <a:ext cx="12681796" cy="2768697"/>
          </a:xfrm>
          <a:custGeom>
            <a:avLst/>
            <a:gdLst/>
            <a:ahLst/>
            <a:cxnLst/>
            <a:rect l="l" t="t" r="r" b="b"/>
            <a:pathLst>
              <a:path w="12681796" h="2768697">
                <a:moveTo>
                  <a:pt x="0" y="0"/>
                </a:moveTo>
                <a:lnTo>
                  <a:pt x="12681796" y="0"/>
                </a:lnTo>
                <a:lnTo>
                  <a:pt x="12681796" y="2768697"/>
                </a:lnTo>
                <a:lnTo>
                  <a:pt x="0" y="27686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201336" y="446955"/>
            <a:ext cx="11834725" cy="183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8"/>
              </a:lnSpc>
            </a:pPr>
            <a:r>
              <a:rPr lang="en-US" sz="5531" b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¿COMO SE CALCULA EL RINDE DE LA CARNE?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179729"/>
            <a:chOff x="0" y="0"/>
            <a:chExt cx="4816593" cy="8374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37460"/>
            </a:xfrm>
            <a:custGeom>
              <a:avLst/>
              <a:gdLst/>
              <a:ahLst/>
              <a:cxnLst/>
              <a:rect l="l" t="t" r="r" b="b"/>
              <a:pathLst>
                <a:path w="4816592" h="837460">
                  <a:moveTo>
                    <a:pt x="0" y="0"/>
                  </a:moveTo>
                  <a:lnTo>
                    <a:pt x="4816592" y="0"/>
                  </a:lnTo>
                  <a:lnTo>
                    <a:pt x="4816592" y="837460"/>
                  </a:lnTo>
                  <a:lnTo>
                    <a:pt x="0" y="837460"/>
                  </a:lnTo>
                  <a:close/>
                </a:path>
              </a:pathLst>
            </a:custGeom>
            <a:solidFill>
              <a:srgbClr val="CD4738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875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38175"/>
            <a:ext cx="8115300" cy="16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ETAPAS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53197" y="3769478"/>
            <a:ext cx="2253022" cy="77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903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ETAPA 1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74109" y="3769478"/>
            <a:ext cx="2339781" cy="77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903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ETAPA 2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85816" y="3769478"/>
            <a:ext cx="2344235" cy="77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903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ETAPA 3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602161"/>
            <a:ext cx="4696679" cy="3129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252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PRODUCTOR DE CRIA </a:t>
            </a:r>
          </a:p>
          <a:p>
            <a:pPr marL="626252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PRODUCTOR DE INVERNADA/FEED LOT</a:t>
            </a:r>
          </a:p>
          <a:p>
            <a:pPr marL="626252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PRODUCTORES DE CABAÑA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82486" y="4602161"/>
            <a:ext cx="4696679" cy="108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252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 dirty="0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REMATES  FERIAS</a:t>
            </a:r>
          </a:p>
          <a:p>
            <a:pPr marL="626252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 dirty="0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FRIGORIFICOS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91321" y="4602161"/>
            <a:ext cx="4696679" cy="2126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251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CARNICERÍAS</a:t>
            </a:r>
          </a:p>
          <a:p>
            <a:pPr marL="626251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SUPERMERCADOS</a:t>
            </a:r>
          </a:p>
          <a:p>
            <a:pPr marL="626251" lvl="1" indent="-313126" algn="l">
              <a:lnSpc>
                <a:spcPts val="4060"/>
              </a:lnSpc>
              <a:buFont typeface="Arial"/>
              <a:buChar char="•"/>
            </a:pPr>
            <a:r>
              <a:rPr lang="en-US" sz="2900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EXPORTACIÓN</a:t>
            </a:r>
          </a:p>
          <a:p>
            <a:pPr algn="l">
              <a:lnSpc>
                <a:spcPts val="4060"/>
              </a:lnSpc>
            </a:pPr>
            <a:endParaRPr lang="en-US" sz="2900" b="1">
              <a:solidFill>
                <a:srgbClr val="000000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9CE3FA-B201-B66B-7B9F-831D6D97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5B69A2-2CA4-1245-B1BC-3E8270D6DEFC}"/>
              </a:ext>
            </a:extLst>
          </p:cNvPr>
          <p:cNvSpPr/>
          <p:nvPr/>
        </p:nvSpPr>
        <p:spPr>
          <a:xfrm>
            <a:off x="11428573" y="362364"/>
            <a:ext cx="2967256" cy="1861953"/>
          </a:xfrm>
          <a:custGeom>
            <a:avLst/>
            <a:gdLst/>
            <a:ahLst/>
            <a:cxnLst/>
            <a:rect l="l" t="t" r="r" b="b"/>
            <a:pathLst>
              <a:path w="2967256" h="1861953">
                <a:moveTo>
                  <a:pt x="0" y="0"/>
                </a:moveTo>
                <a:lnTo>
                  <a:pt x="2967257" y="0"/>
                </a:lnTo>
                <a:lnTo>
                  <a:pt x="2967257" y="1861954"/>
                </a:lnTo>
                <a:lnTo>
                  <a:pt x="0" y="186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3A066E5-B9FF-2E9F-D9A4-A1681D031C2B}"/>
              </a:ext>
            </a:extLst>
          </p:cNvPr>
          <p:cNvSpPr/>
          <p:nvPr/>
        </p:nvSpPr>
        <p:spPr>
          <a:xfrm>
            <a:off x="15361466" y="143912"/>
            <a:ext cx="1872434" cy="2010753"/>
          </a:xfrm>
          <a:custGeom>
            <a:avLst/>
            <a:gdLst/>
            <a:ahLst/>
            <a:cxnLst/>
            <a:rect l="l" t="t" r="r" b="b"/>
            <a:pathLst>
              <a:path w="1872434" h="2010753">
                <a:moveTo>
                  <a:pt x="0" y="0"/>
                </a:moveTo>
                <a:lnTo>
                  <a:pt x="1872434" y="0"/>
                </a:lnTo>
                <a:lnTo>
                  <a:pt x="1872434" y="2010754"/>
                </a:lnTo>
                <a:lnTo>
                  <a:pt x="0" y="2010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333AB87-55D4-A021-0AED-82D17855BAFA}"/>
              </a:ext>
            </a:extLst>
          </p:cNvPr>
          <p:cNvSpPr/>
          <p:nvPr/>
        </p:nvSpPr>
        <p:spPr>
          <a:xfrm flipV="1">
            <a:off x="201336" y="1485900"/>
            <a:ext cx="10287000" cy="0"/>
          </a:xfrm>
          <a:prstGeom prst="line">
            <a:avLst/>
          </a:prstGeom>
          <a:ln w="38100" cap="flat">
            <a:solidFill>
              <a:srgbClr val="CD473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F7940EB-EABF-1B09-3F37-77031FBDBAD5}"/>
              </a:ext>
            </a:extLst>
          </p:cNvPr>
          <p:cNvSpPr txBox="1"/>
          <p:nvPr/>
        </p:nvSpPr>
        <p:spPr>
          <a:xfrm>
            <a:off x="201336" y="639514"/>
            <a:ext cx="1183472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8"/>
              </a:lnSpc>
            </a:pPr>
            <a:r>
              <a:rPr lang="en-US" sz="5531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LIQUIDACIONES CUANDO COMPRAMOS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D9F20B-5EF9-455A-50D7-C579055DC8E4}"/>
              </a:ext>
            </a:extLst>
          </p:cNvPr>
          <p:cNvSpPr txBox="1"/>
          <p:nvPr/>
        </p:nvSpPr>
        <p:spPr>
          <a:xfrm>
            <a:off x="201336" y="3178671"/>
            <a:ext cx="17032564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Liquidación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de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compra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(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consignatarios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)</a:t>
            </a: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Liquidación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de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compra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directa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(a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monotributistas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)</a:t>
            </a: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Liquidación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de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venta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directa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(de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otras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empresas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)</a:t>
            </a:r>
          </a:p>
          <a:p>
            <a:pPr algn="l">
              <a:lnSpc>
                <a:spcPts val="6638"/>
              </a:lnSpc>
            </a:pPr>
            <a:endParaRPr lang="en-US" sz="5531" b="1" dirty="0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l">
              <a:lnSpc>
                <a:spcPts val="6638"/>
              </a:lnSpc>
            </a:pPr>
            <a:endParaRPr lang="en-US" sz="5531" b="1" dirty="0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</p:spTree>
    <p:extLst>
      <p:ext uri="{BB962C8B-B14F-4D97-AF65-F5344CB8AC3E}">
        <p14:creationId xmlns:p14="http://schemas.microsoft.com/office/powerpoint/2010/main" val="1829493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772BD-BD7D-8D16-588A-344468D63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72DD79E-6A5A-2AF7-2C26-B8A585C82F2D}"/>
              </a:ext>
            </a:extLst>
          </p:cNvPr>
          <p:cNvSpPr/>
          <p:nvPr/>
        </p:nvSpPr>
        <p:spPr>
          <a:xfrm>
            <a:off x="11428573" y="362364"/>
            <a:ext cx="2967256" cy="1861953"/>
          </a:xfrm>
          <a:custGeom>
            <a:avLst/>
            <a:gdLst/>
            <a:ahLst/>
            <a:cxnLst/>
            <a:rect l="l" t="t" r="r" b="b"/>
            <a:pathLst>
              <a:path w="2967256" h="1861953">
                <a:moveTo>
                  <a:pt x="0" y="0"/>
                </a:moveTo>
                <a:lnTo>
                  <a:pt x="2967257" y="0"/>
                </a:lnTo>
                <a:lnTo>
                  <a:pt x="2967257" y="1861954"/>
                </a:lnTo>
                <a:lnTo>
                  <a:pt x="0" y="18619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5407049-FF72-29DB-64CA-5C562D04163F}"/>
              </a:ext>
            </a:extLst>
          </p:cNvPr>
          <p:cNvSpPr/>
          <p:nvPr/>
        </p:nvSpPr>
        <p:spPr>
          <a:xfrm>
            <a:off x="15361466" y="143912"/>
            <a:ext cx="1872434" cy="2010753"/>
          </a:xfrm>
          <a:custGeom>
            <a:avLst/>
            <a:gdLst/>
            <a:ahLst/>
            <a:cxnLst/>
            <a:rect l="l" t="t" r="r" b="b"/>
            <a:pathLst>
              <a:path w="1872434" h="2010753">
                <a:moveTo>
                  <a:pt x="0" y="0"/>
                </a:moveTo>
                <a:lnTo>
                  <a:pt x="1872434" y="0"/>
                </a:lnTo>
                <a:lnTo>
                  <a:pt x="1872434" y="2010754"/>
                </a:lnTo>
                <a:lnTo>
                  <a:pt x="0" y="2010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94D9056-413B-1816-121F-DFB67235F8C0}"/>
              </a:ext>
            </a:extLst>
          </p:cNvPr>
          <p:cNvSpPr/>
          <p:nvPr/>
        </p:nvSpPr>
        <p:spPr>
          <a:xfrm flipV="1">
            <a:off x="201336" y="1485900"/>
            <a:ext cx="10287000" cy="0"/>
          </a:xfrm>
          <a:prstGeom prst="line">
            <a:avLst/>
          </a:prstGeom>
          <a:ln w="38100" cap="flat">
            <a:solidFill>
              <a:srgbClr val="CD473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151C3E2-3C06-8683-98F4-483AB10E5FA1}"/>
              </a:ext>
            </a:extLst>
          </p:cNvPr>
          <p:cNvSpPr txBox="1"/>
          <p:nvPr/>
        </p:nvSpPr>
        <p:spPr>
          <a:xfrm>
            <a:off x="201336" y="639514"/>
            <a:ext cx="1183472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38"/>
              </a:lnSpc>
            </a:pPr>
            <a:r>
              <a:rPr lang="en-US" sz="5531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LIQUIDACIONES CUANDO VENDEMOS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644678-9183-71AD-9E5D-C1AF67EBAE09}"/>
              </a:ext>
            </a:extLst>
          </p:cNvPr>
          <p:cNvSpPr txBox="1"/>
          <p:nvPr/>
        </p:nvSpPr>
        <p:spPr>
          <a:xfrm>
            <a:off x="201336" y="3191371"/>
            <a:ext cx="17885328" cy="69711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Liquidación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de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compra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directa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</a:t>
            </a:r>
            <a:r>
              <a:rPr lang="en-US" sz="40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(</a:t>
            </a:r>
            <a:r>
              <a:rPr lang="en-US" sz="40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si</a:t>
            </a:r>
            <a:r>
              <a:rPr lang="en-US" sz="40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</a:t>
            </a:r>
            <a:r>
              <a:rPr lang="en-US" sz="40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somos</a:t>
            </a:r>
            <a:r>
              <a:rPr lang="en-US" sz="40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</a:t>
            </a:r>
            <a:r>
              <a:rPr lang="en-US" sz="40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monotributistas</a:t>
            </a:r>
            <a:r>
              <a:rPr lang="en-US" sz="40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)</a:t>
            </a: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Liquidación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de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venta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directa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(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propias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)</a:t>
            </a: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Cuenta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de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venta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y 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liquido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  product (</a:t>
            </a:r>
            <a:r>
              <a:rPr lang="en-US" sz="4800" b="1" dirty="0" err="1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consignatarios</a:t>
            </a:r>
            <a:r>
              <a:rPr lang="en-US" sz="4800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)</a:t>
            </a:r>
          </a:p>
          <a:p>
            <a:pPr algn="l">
              <a:lnSpc>
                <a:spcPts val="6638"/>
              </a:lnSpc>
            </a:pPr>
            <a:endParaRPr lang="en-US" sz="5531" b="1" dirty="0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l">
              <a:lnSpc>
                <a:spcPts val="6638"/>
              </a:lnSpc>
            </a:pPr>
            <a:endParaRPr lang="en-US" sz="5531" b="1" dirty="0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l">
              <a:lnSpc>
                <a:spcPts val="6638"/>
              </a:lnSpc>
            </a:pPr>
            <a:endParaRPr lang="en-US" sz="5531" b="1" dirty="0">
              <a:solidFill>
                <a:srgbClr val="CD4738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</p:spTree>
    <p:extLst>
      <p:ext uri="{BB962C8B-B14F-4D97-AF65-F5344CB8AC3E}">
        <p14:creationId xmlns:p14="http://schemas.microsoft.com/office/powerpoint/2010/main" val="3500206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F2954F-E86A-FFB5-252D-2CEC829A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-101792"/>
            <a:ext cx="13487399" cy="1031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51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0893C9-238A-1E58-F712-7B60D8AC4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502" y="190500"/>
            <a:ext cx="15629498" cy="966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7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55" t="-3224" b="-38812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9171520" y="2873520"/>
            <a:ext cx="9116480" cy="1221264"/>
          </a:xfrm>
          <a:custGeom>
            <a:avLst/>
            <a:gdLst/>
            <a:ahLst/>
            <a:cxnLst/>
            <a:rect l="l" t="t" r="r" b="b"/>
            <a:pathLst>
              <a:path w="9116480" h="1221264">
                <a:moveTo>
                  <a:pt x="0" y="0"/>
                </a:moveTo>
                <a:lnTo>
                  <a:pt x="9116480" y="0"/>
                </a:lnTo>
                <a:lnTo>
                  <a:pt x="911648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1028700" y="942975"/>
            <a:ext cx="7091381" cy="3317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ETAPA 1 - PRODUCTOR</a:t>
            </a:r>
          </a:p>
          <a:p>
            <a:pPr algn="l">
              <a:lnSpc>
                <a:spcPts val="8000"/>
              </a:lnSpc>
            </a:pPr>
            <a:endParaRPr lang="en-US" sz="8000" b="1">
              <a:solidFill>
                <a:srgbClr val="282A27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630754" y="198482"/>
            <a:ext cx="10198013" cy="1188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6"/>
              </a:lnSpc>
              <a:spcBef>
                <a:spcPct val="0"/>
              </a:spcBef>
            </a:pPr>
            <a:r>
              <a:rPr lang="en-US" sz="2856" b="1" u="none" strike="noStrike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INSCRIPCIONES Y DECLARACIONES JURADAS A PRESENTAR</a:t>
            </a:r>
          </a:p>
          <a:p>
            <a:pPr marL="0" lvl="0" indent="0" algn="ctr">
              <a:lnSpc>
                <a:spcPts val="2856"/>
              </a:lnSpc>
              <a:spcBef>
                <a:spcPct val="0"/>
              </a:spcBef>
            </a:pPr>
            <a:endParaRPr lang="en-US" sz="2856" b="1" u="none" strike="noStrike">
              <a:solidFill>
                <a:srgbClr val="282A27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71520" y="1604555"/>
            <a:ext cx="8477814" cy="92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779"/>
              </a:lnSpc>
              <a:buFont typeface="Wingdings" panose="05000000000000000000" pitchFamily="2" charset="2"/>
              <a:buChar char="Ø"/>
            </a:pPr>
            <a:r>
              <a:rPr lang="en-US" sz="2700" b="1" dirty="0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ARCA: MONOTRIBUTISTA O RESPONSABLE INSCRIPTO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89373" y="5251342"/>
            <a:ext cx="8077200" cy="441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377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699" b="1" dirty="0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BOLETO DE MARCA Y/O SEÑALES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1999" y="4325215"/>
            <a:ext cx="10446767" cy="92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377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699" b="1" dirty="0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SE.NA.S.A.: RENSPA GANADERO Y/O AGRÍCOLA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 lang="en-US" sz="2699" b="1" dirty="0">
              <a:solidFill>
                <a:srgbClr val="282A27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34400" y="6193898"/>
            <a:ext cx="6916392" cy="929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3779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2699" b="1" dirty="0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R.U.P.P.: DDJJ EN: MAY, NOV</a:t>
            </a: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 lang="en-US" sz="2699" b="1" dirty="0">
              <a:solidFill>
                <a:srgbClr val="282A27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497927"/>
            <a:chOff x="0" y="0"/>
            <a:chExt cx="4816593" cy="9212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21265"/>
            </a:xfrm>
            <a:custGeom>
              <a:avLst/>
              <a:gdLst/>
              <a:ahLst/>
              <a:cxnLst/>
              <a:rect l="l" t="t" r="r" b="b"/>
              <a:pathLst>
                <a:path w="4816592" h="921265">
                  <a:moveTo>
                    <a:pt x="0" y="0"/>
                  </a:moveTo>
                  <a:lnTo>
                    <a:pt x="4816592" y="0"/>
                  </a:lnTo>
                  <a:lnTo>
                    <a:pt x="4816592" y="921265"/>
                  </a:lnTo>
                  <a:lnTo>
                    <a:pt x="0" y="921265"/>
                  </a:lnTo>
                  <a:close/>
                </a:path>
              </a:pathLst>
            </a:custGeom>
            <a:solidFill>
              <a:srgbClr val="CD4738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59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27349" y="3978623"/>
            <a:ext cx="5763647" cy="6008258"/>
          </a:xfrm>
          <a:custGeom>
            <a:avLst/>
            <a:gdLst/>
            <a:ahLst/>
            <a:cxnLst/>
            <a:rect l="l" t="t" r="r" b="b"/>
            <a:pathLst>
              <a:path w="5763647" h="6008258">
                <a:moveTo>
                  <a:pt x="0" y="0"/>
                </a:moveTo>
                <a:lnTo>
                  <a:pt x="5763647" y="0"/>
                </a:lnTo>
                <a:lnTo>
                  <a:pt x="5763647" y="6008258"/>
                </a:lnTo>
                <a:lnTo>
                  <a:pt x="0" y="6008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TextBox 6"/>
          <p:cNvSpPr txBox="1"/>
          <p:nvPr/>
        </p:nvSpPr>
        <p:spPr>
          <a:xfrm>
            <a:off x="1028700" y="230217"/>
            <a:ext cx="16230600" cy="160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¿QUE ES EL RENSPA?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2141566"/>
            <a:ext cx="16987771" cy="1356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ES EL REGISTRO NACIONAL SANITARIO DE PRODUCTORES AGROPECUARIOS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1671" y="4371277"/>
            <a:ext cx="8322215" cy="488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2427" lvl="1" indent="-331214" algn="l">
              <a:lnSpc>
                <a:spcPts val="4295"/>
              </a:lnSpc>
              <a:buFont typeface="Arial"/>
              <a:buChar char="•"/>
            </a:pPr>
            <a:r>
              <a:rPr lang="en-US" sz="3068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EN ESTE REGISTRO, SE ASOCIA AL PRODUCTOR AGROPECUARIO CON LA UNIDAD PRODUCTIVA / PREDIO EN DONDE SE REALIZA SU ACTIVIDAD.</a:t>
            </a:r>
          </a:p>
          <a:p>
            <a:pPr algn="l">
              <a:lnSpc>
                <a:spcPts val="4295"/>
              </a:lnSpc>
            </a:pPr>
            <a:endParaRPr lang="en-US" sz="3068" b="1">
              <a:solidFill>
                <a:srgbClr val="000000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marL="662427" lvl="1" indent="-331214" algn="l">
              <a:lnSpc>
                <a:spcPts val="4295"/>
              </a:lnSpc>
              <a:buFont typeface="Arial"/>
              <a:buChar char="•"/>
            </a:pPr>
            <a:r>
              <a:rPr lang="en-US" sz="3068" b="1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ADEMAS RELACIONA LOS DATOS DEL ESTABLECIMIENTO, DEL PRODUCTOR Y DE LA ACTIVIDAD QUE ALLI REALIZA.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923" r="-3616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0" y="2885346"/>
            <a:ext cx="9144000" cy="3223260"/>
          </a:xfrm>
          <a:custGeom>
            <a:avLst/>
            <a:gdLst/>
            <a:ahLst/>
            <a:cxnLst/>
            <a:rect l="l" t="t" r="r" b="b"/>
            <a:pathLst>
              <a:path w="9144000" h="3223260">
                <a:moveTo>
                  <a:pt x="0" y="0"/>
                </a:moveTo>
                <a:lnTo>
                  <a:pt x="9144000" y="0"/>
                </a:lnTo>
                <a:lnTo>
                  <a:pt x="9144000" y="3223260"/>
                </a:lnTo>
                <a:lnTo>
                  <a:pt x="0" y="3223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639688" y="6459419"/>
            <a:ext cx="5460448" cy="3466029"/>
          </a:xfrm>
          <a:custGeom>
            <a:avLst/>
            <a:gdLst/>
            <a:ahLst/>
            <a:cxnLst/>
            <a:rect l="l" t="t" r="r" b="b"/>
            <a:pathLst>
              <a:path w="5460448" h="3466029">
                <a:moveTo>
                  <a:pt x="0" y="0"/>
                </a:moveTo>
                <a:lnTo>
                  <a:pt x="5460449" y="0"/>
                </a:lnTo>
                <a:lnTo>
                  <a:pt x="5460449" y="3466030"/>
                </a:lnTo>
                <a:lnTo>
                  <a:pt x="0" y="3466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1028700" y="942975"/>
            <a:ext cx="7220698" cy="129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282A27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CUIG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198229"/>
            <a:ext cx="9144000" cy="5315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6"/>
              </a:lnSpc>
              <a:spcBef>
                <a:spcPct val="0"/>
              </a:spcBef>
            </a:pPr>
            <a:r>
              <a:rPr lang="en-US" sz="2704" b="1" dirty="0">
                <a:solidFill>
                  <a:srgbClr val="000000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CLAVE ÚNICA DE IDENTIFICACIÓN GANADERA (CUIG) - RENSPA</a:t>
            </a:r>
          </a:p>
          <a:p>
            <a:pPr algn="l">
              <a:lnSpc>
                <a:spcPts val="3786"/>
              </a:lnSpc>
              <a:spcBef>
                <a:spcPct val="0"/>
              </a:spcBef>
            </a:pPr>
            <a:endParaRPr lang="en-US" sz="2704" b="1" dirty="0">
              <a:solidFill>
                <a:srgbClr val="000000"/>
              </a:solidFill>
              <a:latin typeface="Amazing Slab Bold"/>
              <a:ea typeface="Amazing Slab Bold"/>
              <a:cs typeface="Amazing Slab Bold"/>
              <a:sym typeface="Amazing Slab Bold"/>
            </a:endParaRPr>
          </a:p>
          <a:p>
            <a:pPr algn="l">
              <a:lnSpc>
                <a:spcPts val="3786"/>
              </a:lnSpc>
              <a:spcBef>
                <a:spcPct val="0"/>
              </a:spcBef>
            </a:pPr>
            <a:r>
              <a:rPr lang="en-US" sz="2704" dirty="0">
                <a:solidFill>
                  <a:srgbClr val="000000"/>
                </a:solidFill>
                <a:latin typeface="Amazing Slab"/>
                <a:ea typeface="Amazing Slab"/>
                <a:cs typeface="Amazing Slab"/>
                <a:sym typeface="Amazing Slab"/>
              </a:rPr>
              <a:t>LA CLAVE ÚNICA DE IDENTIFICACIÓN GANADERA (CUIG) ES UN NUEVO CÓDIGO IDENTIFICADOR CREADO POR EL REGISTRO NACIONAL SANITARIO DE PRODUCTORES</a:t>
            </a:r>
          </a:p>
          <a:p>
            <a:pPr algn="l">
              <a:lnSpc>
                <a:spcPts val="3786"/>
              </a:lnSpc>
              <a:spcBef>
                <a:spcPct val="0"/>
              </a:spcBef>
            </a:pPr>
            <a:r>
              <a:rPr lang="en-US" sz="2704" dirty="0">
                <a:solidFill>
                  <a:srgbClr val="000000"/>
                </a:solidFill>
                <a:latin typeface="Amazing Slab"/>
                <a:ea typeface="Amazing Slab"/>
                <a:cs typeface="Amazing Slab"/>
                <a:sym typeface="Amazing Slab"/>
              </a:rPr>
              <a:t>AGROPECUARIOS (RENSPA) ESTE CÓDIGO PERMITIRÁ ASOCIAR AL PRODUCTOR AGROPECUARIO CON EL CAMPO DONDE REALIZA SU ACTIVIDAD.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7635" y="690131"/>
            <a:ext cx="10972729" cy="3906818"/>
          </a:xfrm>
          <a:custGeom>
            <a:avLst/>
            <a:gdLst/>
            <a:ahLst/>
            <a:cxnLst/>
            <a:rect l="l" t="t" r="r" b="b"/>
            <a:pathLst>
              <a:path w="10058258" h="3545536">
                <a:moveTo>
                  <a:pt x="0" y="0"/>
                </a:moveTo>
                <a:lnTo>
                  <a:pt x="10058258" y="0"/>
                </a:lnTo>
                <a:lnTo>
                  <a:pt x="10058258" y="3545536"/>
                </a:lnTo>
                <a:lnTo>
                  <a:pt x="0" y="354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2743200" y="4904887"/>
            <a:ext cx="6781800" cy="4343400"/>
          </a:xfrm>
          <a:custGeom>
            <a:avLst/>
            <a:gdLst/>
            <a:ahLst/>
            <a:cxnLst/>
            <a:rect l="l" t="t" r="r" b="b"/>
            <a:pathLst>
              <a:path w="6154876" h="3906818">
                <a:moveTo>
                  <a:pt x="0" y="0"/>
                </a:moveTo>
                <a:lnTo>
                  <a:pt x="6154876" y="0"/>
                </a:lnTo>
                <a:lnTo>
                  <a:pt x="6154876" y="3906818"/>
                </a:lnTo>
                <a:lnTo>
                  <a:pt x="0" y="3906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91FEE8-4D49-9F71-016F-F36B0936C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4904887"/>
            <a:ext cx="47625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97927"/>
            <a:ext cx="18288000" cy="6789073"/>
          </a:xfrm>
          <a:custGeom>
            <a:avLst/>
            <a:gdLst/>
            <a:ahLst/>
            <a:cxnLst/>
            <a:rect l="l" t="t" r="r" b="b"/>
            <a:pathLst>
              <a:path w="18288000" h="6789073">
                <a:moveTo>
                  <a:pt x="0" y="0"/>
                </a:moveTo>
                <a:lnTo>
                  <a:pt x="18288000" y="0"/>
                </a:lnTo>
                <a:lnTo>
                  <a:pt x="18288000" y="6789073"/>
                </a:lnTo>
                <a:lnTo>
                  <a:pt x="0" y="6789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759" b="-25822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/>
          <p:cNvGrpSpPr/>
          <p:nvPr/>
        </p:nvGrpSpPr>
        <p:grpSpPr>
          <a:xfrm>
            <a:off x="1028700" y="4446168"/>
            <a:ext cx="5143903" cy="2241860"/>
            <a:chOff x="0" y="0"/>
            <a:chExt cx="1354773" cy="5904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54773" cy="590449"/>
            </a:xfrm>
            <a:custGeom>
              <a:avLst/>
              <a:gdLst/>
              <a:ahLst/>
              <a:cxnLst/>
              <a:rect l="l" t="t" r="r" b="b"/>
              <a:pathLst>
                <a:path w="1354773" h="590449">
                  <a:moveTo>
                    <a:pt x="0" y="0"/>
                  </a:moveTo>
                  <a:lnTo>
                    <a:pt x="1354773" y="0"/>
                  </a:lnTo>
                  <a:lnTo>
                    <a:pt x="1354773" y="590449"/>
                  </a:lnTo>
                  <a:lnTo>
                    <a:pt x="0" y="590449"/>
                  </a:lnTo>
                  <a:close/>
                </a:path>
              </a:pathLst>
            </a:custGeom>
            <a:gradFill rotWithShape="1">
              <a:gsLst>
                <a:gs pos="0">
                  <a:srgbClr val="292A27">
                    <a:alpha val="50000"/>
                  </a:srgbClr>
                </a:gs>
                <a:gs pos="100000">
                  <a:srgbClr val="282A27">
                    <a:alpha val="50000"/>
                  </a:srgbClr>
                </a:gs>
              </a:gsLst>
              <a:lin ang="0"/>
            </a:gradFill>
            <a:ln w="47625" cap="sq">
              <a:solidFill>
                <a:srgbClr val="CD4738"/>
              </a:solidFill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54773" cy="62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72049" y="4446168"/>
            <a:ext cx="5143903" cy="2241860"/>
            <a:chOff x="0" y="0"/>
            <a:chExt cx="1354773" cy="5904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54773" cy="590449"/>
            </a:xfrm>
            <a:custGeom>
              <a:avLst/>
              <a:gdLst/>
              <a:ahLst/>
              <a:cxnLst/>
              <a:rect l="l" t="t" r="r" b="b"/>
              <a:pathLst>
                <a:path w="1354773" h="590449">
                  <a:moveTo>
                    <a:pt x="0" y="0"/>
                  </a:moveTo>
                  <a:lnTo>
                    <a:pt x="1354773" y="0"/>
                  </a:lnTo>
                  <a:lnTo>
                    <a:pt x="1354773" y="590449"/>
                  </a:lnTo>
                  <a:lnTo>
                    <a:pt x="0" y="590449"/>
                  </a:lnTo>
                  <a:close/>
                </a:path>
              </a:pathLst>
            </a:custGeom>
            <a:gradFill rotWithShape="1">
              <a:gsLst>
                <a:gs pos="0">
                  <a:srgbClr val="292A27">
                    <a:alpha val="50000"/>
                  </a:srgbClr>
                </a:gs>
                <a:gs pos="100000">
                  <a:srgbClr val="282A27">
                    <a:alpha val="50000"/>
                  </a:srgbClr>
                </a:gs>
              </a:gsLst>
              <a:lin ang="0"/>
            </a:gradFill>
            <a:ln w="47625" cap="sq">
              <a:solidFill>
                <a:srgbClr val="CD4738"/>
              </a:solidFill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54773" cy="62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58855" y="7104705"/>
            <a:ext cx="5143903" cy="2241860"/>
            <a:chOff x="0" y="0"/>
            <a:chExt cx="1354773" cy="5904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54773" cy="590449"/>
            </a:xfrm>
            <a:custGeom>
              <a:avLst/>
              <a:gdLst/>
              <a:ahLst/>
              <a:cxnLst/>
              <a:rect l="l" t="t" r="r" b="b"/>
              <a:pathLst>
                <a:path w="1354773" h="590449">
                  <a:moveTo>
                    <a:pt x="0" y="0"/>
                  </a:moveTo>
                  <a:lnTo>
                    <a:pt x="1354773" y="0"/>
                  </a:lnTo>
                  <a:lnTo>
                    <a:pt x="1354773" y="590449"/>
                  </a:lnTo>
                  <a:lnTo>
                    <a:pt x="0" y="590449"/>
                  </a:lnTo>
                  <a:close/>
                </a:path>
              </a:pathLst>
            </a:custGeom>
            <a:gradFill rotWithShape="1">
              <a:gsLst>
                <a:gs pos="0">
                  <a:srgbClr val="292A27">
                    <a:alpha val="50000"/>
                  </a:srgbClr>
                </a:gs>
                <a:gs pos="100000">
                  <a:srgbClr val="282A27">
                    <a:alpha val="50000"/>
                  </a:srgbClr>
                </a:gs>
              </a:gsLst>
              <a:lin ang="0"/>
            </a:gradFill>
            <a:ln w="47625" cap="sq">
              <a:solidFill>
                <a:srgbClr val="CD4738"/>
              </a:solidFill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54773" cy="62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115397" y="4446168"/>
            <a:ext cx="5143903" cy="2241860"/>
            <a:chOff x="0" y="0"/>
            <a:chExt cx="1354773" cy="5904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54773" cy="590449"/>
            </a:xfrm>
            <a:custGeom>
              <a:avLst/>
              <a:gdLst/>
              <a:ahLst/>
              <a:cxnLst/>
              <a:rect l="l" t="t" r="r" b="b"/>
              <a:pathLst>
                <a:path w="1354773" h="590449">
                  <a:moveTo>
                    <a:pt x="0" y="0"/>
                  </a:moveTo>
                  <a:lnTo>
                    <a:pt x="1354773" y="0"/>
                  </a:lnTo>
                  <a:lnTo>
                    <a:pt x="1354773" y="590449"/>
                  </a:lnTo>
                  <a:lnTo>
                    <a:pt x="0" y="590449"/>
                  </a:lnTo>
                  <a:close/>
                </a:path>
              </a:pathLst>
            </a:custGeom>
            <a:gradFill rotWithShape="1">
              <a:gsLst>
                <a:gs pos="0">
                  <a:srgbClr val="292A27">
                    <a:alpha val="50000"/>
                  </a:srgbClr>
                </a:gs>
                <a:gs pos="100000">
                  <a:srgbClr val="282A27">
                    <a:alpha val="50000"/>
                  </a:srgbClr>
                </a:gs>
              </a:gsLst>
              <a:lin ang="0"/>
            </a:gradFill>
            <a:ln w="47625" cap="sq">
              <a:solidFill>
                <a:srgbClr val="CD4738"/>
              </a:solidFill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54773" cy="62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84929" y="44686"/>
            <a:ext cx="14698179" cy="274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42"/>
              </a:lnSpc>
            </a:pPr>
            <a:r>
              <a:rPr lang="en-US" sz="7244" b="1" dirty="0">
                <a:solidFill>
                  <a:srgbClr val="CD473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DOCUMENTOS DE TRÁNSITO GANADERO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3629" y="5182605"/>
            <a:ext cx="4514044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CARAVANAS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45037" y="4446168"/>
            <a:ext cx="4515442" cy="215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FORMULARIO DE INSPECCIÓN Y DESPACHO DE HACEINDA (FIDHA)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86279" y="4987343"/>
            <a:ext cx="4515442" cy="115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 dirty="0">
                <a:solidFill>
                  <a:srgbClr val="F1EBD8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ACTAS DE VACUNACION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73085" y="7917342"/>
            <a:ext cx="4515442" cy="61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FFFFFF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DTE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25E5392B-A661-8C93-A986-8E03B26AD3BE}"/>
              </a:ext>
            </a:extLst>
          </p:cNvPr>
          <p:cNvGrpSpPr/>
          <p:nvPr/>
        </p:nvGrpSpPr>
        <p:grpSpPr>
          <a:xfrm>
            <a:off x="3285721" y="7104705"/>
            <a:ext cx="5143903" cy="2241860"/>
            <a:chOff x="0" y="0"/>
            <a:chExt cx="1354773" cy="590449"/>
          </a:xfrm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6196AF9D-2513-1652-58F5-E728FF9F79B8}"/>
                </a:ext>
              </a:extLst>
            </p:cNvPr>
            <p:cNvSpPr/>
            <p:nvPr/>
          </p:nvSpPr>
          <p:spPr>
            <a:xfrm>
              <a:off x="0" y="0"/>
              <a:ext cx="1354773" cy="590449"/>
            </a:xfrm>
            <a:custGeom>
              <a:avLst/>
              <a:gdLst/>
              <a:ahLst/>
              <a:cxnLst/>
              <a:rect l="l" t="t" r="r" b="b"/>
              <a:pathLst>
                <a:path w="1354773" h="590449">
                  <a:moveTo>
                    <a:pt x="0" y="0"/>
                  </a:moveTo>
                  <a:lnTo>
                    <a:pt x="1354773" y="0"/>
                  </a:lnTo>
                  <a:lnTo>
                    <a:pt x="1354773" y="590449"/>
                  </a:lnTo>
                  <a:lnTo>
                    <a:pt x="0" y="590449"/>
                  </a:lnTo>
                  <a:close/>
                </a:path>
              </a:pathLst>
            </a:custGeom>
            <a:gradFill rotWithShape="1">
              <a:gsLst>
                <a:gs pos="0">
                  <a:srgbClr val="292A27">
                    <a:alpha val="50000"/>
                  </a:srgbClr>
                </a:gs>
                <a:gs pos="100000">
                  <a:srgbClr val="282A27">
                    <a:alpha val="50000"/>
                  </a:srgbClr>
                </a:gs>
              </a:gsLst>
              <a:lin ang="0"/>
            </a:gradFill>
            <a:ln w="47625" cap="sq">
              <a:solidFill>
                <a:srgbClr val="CD4738"/>
              </a:solidFill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5F77BC87-39E1-A786-0F67-34E0EFFBF63E}"/>
                </a:ext>
              </a:extLst>
            </p:cNvPr>
            <p:cNvSpPr txBox="1"/>
            <p:nvPr/>
          </p:nvSpPr>
          <p:spPr>
            <a:xfrm>
              <a:off x="0" y="-38100"/>
              <a:ext cx="1354773" cy="628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19">
            <a:extLst>
              <a:ext uri="{FF2B5EF4-FFF2-40B4-BE49-F238E27FC236}">
                <a16:creationId xmlns:a16="http://schemas.microsoft.com/office/drawing/2014/main" id="{DB46174E-7DB0-78AF-D5AB-92FB5028CCA2}"/>
              </a:ext>
            </a:extLst>
          </p:cNvPr>
          <p:cNvSpPr txBox="1"/>
          <p:nvPr/>
        </p:nvSpPr>
        <p:spPr>
          <a:xfrm>
            <a:off x="3618576" y="8025831"/>
            <a:ext cx="4515442" cy="501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b="1" dirty="0">
                <a:solidFill>
                  <a:srgbClr val="FFFFFF"/>
                </a:solidFill>
                <a:latin typeface="Amazing Slab Bold"/>
                <a:ea typeface="Amazing Slab Bold"/>
                <a:cs typeface="Amazing Slab Bold"/>
                <a:sym typeface="Amazing Slab Bold"/>
              </a:rPr>
              <a:t>SANGRADO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4" t="-33642" r="-12025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2762542" y="156092"/>
            <a:ext cx="12762915" cy="9974816"/>
          </a:xfrm>
          <a:custGeom>
            <a:avLst/>
            <a:gdLst/>
            <a:ahLst/>
            <a:cxnLst/>
            <a:rect l="l" t="t" r="r" b="b"/>
            <a:pathLst>
              <a:path w="12762915" h="9974816">
                <a:moveTo>
                  <a:pt x="0" y="0"/>
                </a:moveTo>
                <a:lnTo>
                  <a:pt x="12762916" y="0"/>
                </a:lnTo>
                <a:lnTo>
                  <a:pt x="12762916" y="9974816"/>
                </a:lnTo>
                <a:lnTo>
                  <a:pt x="0" y="9974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4" t="-33642" r="-12025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3309129" y="0"/>
            <a:ext cx="11669743" cy="10287000"/>
          </a:xfrm>
          <a:custGeom>
            <a:avLst/>
            <a:gdLst/>
            <a:ahLst/>
            <a:cxnLst/>
            <a:rect l="l" t="t" r="r" b="b"/>
            <a:pathLst>
              <a:path w="11669743" h="10287000">
                <a:moveTo>
                  <a:pt x="0" y="0"/>
                </a:moveTo>
                <a:lnTo>
                  <a:pt x="11669742" y="0"/>
                </a:lnTo>
                <a:lnTo>
                  <a:pt x="116697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372</Words>
  <Application>Microsoft Office PowerPoint</Application>
  <PresentationFormat>Personalizado</PresentationFormat>
  <Paragraphs>94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Amazing Slab Bold</vt:lpstr>
      <vt:lpstr>Calibri</vt:lpstr>
      <vt:lpstr>Wingdings</vt:lpstr>
      <vt:lpstr>Arial</vt:lpstr>
      <vt:lpstr>Open Sans Bold</vt:lpstr>
      <vt:lpstr>Amazing Slab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Inversores Ganadería Retro Simple Rojo Negro</dc:title>
  <cp:lastModifiedBy>gino ignacio fabbro</cp:lastModifiedBy>
  <cp:revision>12</cp:revision>
  <dcterms:created xsi:type="dcterms:W3CDTF">2006-08-16T00:00:00Z</dcterms:created>
  <dcterms:modified xsi:type="dcterms:W3CDTF">2026-04-09T20:20:21Z</dcterms:modified>
  <dc:identifier>DAGiOK2onyg</dc:identifier>
</cp:coreProperties>
</file>