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61" r:id="rId4"/>
    <p:sldId id="262" r:id="rId5"/>
    <p:sldId id="257" r:id="rId6"/>
    <p:sldId id="258"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4/15/2020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DF9FFFF-3106-4DDB-AA62-0C80862170D6}" type="datetimeFigureOut">
              <a:rPr lang="en-US" dirty="0"/>
              <a:t>4/15/2020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3DA38B7-AE95-4DC8-9A51-7A71F545B098}"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6F1EC2B-8188-4AC2-9F0D-8D09C51D505A}"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212B75E-944F-430B-BE5F-C69FA8823C04}"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4/15/2020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4/15/2020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24507B7-F2DC-4B2C-B14D-58A9766807A2}" type="datetimeFigureOut">
              <a:rPr lang="en-US" dirty="0"/>
              <a:t>4/15/2020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4/15/2020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4/15/2020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4/15/2020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4/15/2020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8CF2683-E6E7-4CC3-9EEE-7854DD4F3545}" type="datetimeFigureOut">
              <a:rPr lang="en-US" dirty="0"/>
              <a:t>4/15/2020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E120F81-B39D-4CBB-8BF3-5D6E395D0F72}" type="datetimeFigureOut">
              <a:rPr lang="en-US" dirty="0"/>
              <a:t>4/15/2020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4/15/2020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motorgiga.com/ferrari"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p:spPr>
      </p:pic>
      <p:sp>
        <p:nvSpPr>
          <p:cNvPr id="7" name="Título 1"/>
          <p:cNvSpPr>
            <a:spLocks noGrp="1"/>
          </p:cNvSpPr>
          <p:nvPr>
            <p:ph type="ctrTitle"/>
          </p:nvPr>
        </p:nvSpPr>
        <p:spPr>
          <a:xfrm>
            <a:off x="1439916" y="1049707"/>
            <a:ext cx="8825658" cy="654270"/>
          </a:xfrm>
        </p:spPr>
        <p:txBody>
          <a:bodyPr/>
          <a:lstStyle/>
          <a:p>
            <a:r>
              <a:rPr lang="es-ES" sz="3200" b="1" dirty="0" smtClean="0"/>
              <a:t>Unidad: 3 – Metales no ferrosos</a:t>
            </a:r>
            <a:endParaRPr lang="es-ES" sz="3200" b="1" dirty="0"/>
          </a:p>
        </p:txBody>
      </p:sp>
      <p:sp>
        <p:nvSpPr>
          <p:cNvPr id="8" name="Rectángulo 7"/>
          <p:cNvSpPr/>
          <p:nvPr/>
        </p:nvSpPr>
        <p:spPr>
          <a:xfrm>
            <a:off x="1439916" y="1982705"/>
            <a:ext cx="4992415" cy="2862322"/>
          </a:xfrm>
          <a:prstGeom prst="rect">
            <a:avLst/>
          </a:prstGeom>
        </p:spPr>
        <p:txBody>
          <a:bodyPr wrap="square">
            <a:spAutoFit/>
          </a:bodyPr>
          <a:lstStyle/>
          <a:p>
            <a:r>
              <a:rPr lang="es-ES" b="1" dirty="0" smtClean="0">
                <a:solidFill>
                  <a:schemeClr val="bg1"/>
                </a:solidFill>
                <a:latin typeface="Calibri" panose="020F0502020204030204" pitchFamily="34" charset="0"/>
              </a:rPr>
              <a:t>Son aquellos metales sin contenido de Fe. Y se pueden clasificar de la siguiente manera;</a:t>
            </a:r>
          </a:p>
          <a:p>
            <a:endParaRPr lang="es-ES" b="1" dirty="0">
              <a:solidFill>
                <a:schemeClr val="bg1"/>
              </a:solidFill>
              <a:latin typeface="Calibri" panose="020F0502020204030204" pitchFamily="34" charset="0"/>
            </a:endParaRPr>
          </a:p>
          <a:p>
            <a:pPr marL="342900" indent="-342900">
              <a:buFont typeface="+mj-lt"/>
              <a:buAutoNum type="arabicPeriod"/>
            </a:pPr>
            <a:r>
              <a:rPr lang="es-ES" i="1" dirty="0" smtClean="0">
                <a:solidFill>
                  <a:schemeClr val="bg1"/>
                </a:solidFill>
                <a:latin typeface="Calibri" panose="020F0502020204030204" pitchFamily="34" charset="0"/>
              </a:rPr>
              <a:t>Aluminio</a:t>
            </a:r>
          </a:p>
          <a:p>
            <a:pPr marL="342900" indent="-342900">
              <a:buFont typeface="+mj-lt"/>
              <a:buAutoNum type="arabicPeriod"/>
            </a:pPr>
            <a:r>
              <a:rPr lang="es-ES" i="1" dirty="0" smtClean="0">
                <a:solidFill>
                  <a:schemeClr val="bg1"/>
                </a:solidFill>
                <a:latin typeface="Calibri" panose="020F0502020204030204" pitchFamily="34" charset="0"/>
              </a:rPr>
              <a:t>Aleaciones ligeras</a:t>
            </a:r>
          </a:p>
          <a:p>
            <a:pPr marL="342900" indent="-342900">
              <a:buFont typeface="+mj-lt"/>
              <a:buAutoNum type="arabicPeriod"/>
            </a:pPr>
            <a:r>
              <a:rPr lang="es-ES" i="1" dirty="0" smtClean="0">
                <a:solidFill>
                  <a:schemeClr val="bg1"/>
                </a:solidFill>
                <a:latin typeface="Calibri" panose="020F0502020204030204" pitchFamily="34" charset="0"/>
              </a:rPr>
              <a:t>Aleaciones Ultra-ligeras</a:t>
            </a:r>
          </a:p>
          <a:p>
            <a:pPr marL="342900" indent="-342900">
              <a:buFont typeface="+mj-lt"/>
              <a:buAutoNum type="arabicPeriod"/>
            </a:pPr>
            <a:r>
              <a:rPr lang="es-ES" i="1" dirty="0" smtClean="0">
                <a:solidFill>
                  <a:schemeClr val="bg1"/>
                </a:solidFill>
                <a:latin typeface="Calibri" panose="020F0502020204030204" pitchFamily="34" charset="0"/>
              </a:rPr>
              <a:t>Cobre y latones</a:t>
            </a:r>
          </a:p>
          <a:p>
            <a:pPr marL="342900" indent="-342900">
              <a:buFont typeface="+mj-lt"/>
              <a:buAutoNum type="arabicPeriod"/>
            </a:pPr>
            <a:r>
              <a:rPr lang="es-ES" i="1" dirty="0" smtClean="0">
                <a:solidFill>
                  <a:schemeClr val="bg1"/>
                </a:solidFill>
                <a:latin typeface="Calibri" panose="020F0502020204030204" pitchFamily="34" charset="0"/>
              </a:rPr>
              <a:t>Bronce</a:t>
            </a:r>
          </a:p>
          <a:p>
            <a:pPr marL="342900" indent="-342900">
              <a:buFont typeface="+mj-lt"/>
              <a:buAutoNum type="arabicPeriod"/>
            </a:pPr>
            <a:r>
              <a:rPr lang="es-ES" i="1" dirty="0" smtClean="0">
                <a:solidFill>
                  <a:schemeClr val="bg1"/>
                </a:solidFill>
                <a:latin typeface="Calibri" panose="020F0502020204030204" pitchFamily="34" charset="0"/>
              </a:rPr>
              <a:t>Plomo, Estaño, Cinc,</a:t>
            </a:r>
            <a:r>
              <a:rPr lang="es-ES" i="1" dirty="0">
                <a:solidFill>
                  <a:schemeClr val="bg1"/>
                </a:solidFill>
                <a:latin typeface="Calibri" panose="020F0502020204030204" pitchFamily="34" charset="0"/>
              </a:rPr>
              <a:t> Níquel y Aleaciones </a:t>
            </a:r>
            <a:r>
              <a:rPr lang="es-ES" i="1" dirty="0" smtClean="0">
                <a:solidFill>
                  <a:schemeClr val="bg1"/>
                </a:solidFill>
                <a:latin typeface="Calibri" panose="020F0502020204030204" pitchFamily="34" charset="0"/>
              </a:rPr>
              <a:t>anti-fricción</a:t>
            </a:r>
            <a:r>
              <a:rPr lang="es-ES" i="1" dirty="0">
                <a:solidFill>
                  <a:schemeClr val="bg1"/>
                </a:solidFill>
                <a:latin typeface="Calibri" panose="020F0502020204030204" pitchFamily="34" charset="0"/>
              </a:rPr>
              <a:t>.</a:t>
            </a:r>
            <a:endParaRPr lang="es-ES" dirty="0">
              <a:solidFill>
                <a:schemeClr val="bg1"/>
              </a:solidFill>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6522162" y="1982705"/>
            <a:ext cx="4591649" cy="3033016"/>
          </a:xfrm>
          <a:prstGeom prst="rect">
            <a:avLst/>
          </a:prstGeom>
        </p:spPr>
      </p:pic>
    </p:spTree>
    <p:extLst>
      <p:ext uri="{BB962C8B-B14F-4D97-AF65-F5344CB8AC3E}">
        <p14:creationId xmlns:p14="http://schemas.microsoft.com/office/powerpoint/2010/main" val="86423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989980" y="984417"/>
            <a:ext cx="3367322" cy="1754326"/>
          </a:xfrm>
          <a:prstGeom prst="rect">
            <a:avLst/>
          </a:prstGeom>
        </p:spPr>
        <p:txBody>
          <a:bodyPr wrap="square">
            <a:spAutoFit/>
          </a:bodyPr>
          <a:lstStyle/>
          <a:p>
            <a:pPr marL="342900" indent="-342900">
              <a:buAutoNum type="arabicPeriod" startAt="4"/>
            </a:pPr>
            <a:r>
              <a:rPr lang="es-ES" b="1" dirty="0" smtClean="0">
                <a:solidFill>
                  <a:schemeClr val="bg1"/>
                </a:solidFill>
                <a:latin typeface="Calibri" panose="020F0502020204030204" pitchFamily="34" charset="0"/>
              </a:rPr>
              <a:t>Cobre y Latones</a:t>
            </a:r>
          </a:p>
          <a:p>
            <a:pPr marL="342900" indent="-342900">
              <a:buAutoNum type="arabicPeriod" startAt="4"/>
            </a:pPr>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a:t>
            </a:r>
            <a:r>
              <a:rPr lang="es-ES" b="1" i="1" dirty="0" smtClean="0">
                <a:solidFill>
                  <a:schemeClr val="bg1"/>
                </a:solidFill>
                <a:latin typeface="Calibri" panose="020F0502020204030204" pitchFamily="34" charset="0"/>
              </a:rPr>
              <a:t>El cobre </a:t>
            </a:r>
            <a:r>
              <a:rPr lang="es-ES" dirty="0" smtClean="0">
                <a:solidFill>
                  <a:schemeClr val="bg1"/>
                </a:solidFill>
                <a:latin typeface="Calibri" panose="020F0502020204030204" pitchFamily="34" charset="0"/>
              </a:rPr>
              <a:t>se encuentra en la naturaleza integrando minerales como; calco-pirita, malaquita y la cuprita (que es un óxido).</a:t>
            </a:r>
          </a:p>
        </p:txBody>
      </p:sp>
      <p:pic>
        <p:nvPicPr>
          <p:cNvPr id="7" name="Imagen 6"/>
          <p:cNvPicPr>
            <a:picLocks noChangeAspect="1"/>
          </p:cNvPicPr>
          <p:nvPr/>
        </p:nvPicPr>
        <p:blipFill>
          <a:blip r:embed="rId2"/>
          <a:stretch>
            <a:fillRect/>
          </a:stretch>
        </p:blipFill>
        <p:spPr>
          <a:xfrm>
            <a:off x="10431000" y="282477"/>
            <a:ext cx="682811" cy="932769"/>
          </a:xfrm>
          <a:prstGeom prst="rect">
            <a:avLst/>
          </a:prstGeom>
          <a:effectLst/>
        </p:spPr>
      </p:pic>
      <p:pic>
        <p:nvPicPr>
          <p:cNvPr id="8" name="Imagen 7"/>
          <p:cNvPicPr>
            <a:picLocks noChangeAspect="1"/>
          </p:cNvPicPr>
          <p:nvPr/>
        </p:nvPicPr>
        <p:blipFill>
          <a:blip r:embed="rId3"/>
          <a:stretch>
            <a:fillRect/>
          </a:stretch>
        </p:blipFill>
        <p:spPr>
          <a:xfrm>
            <a:off x="1448478" y="4352988"/>
            <a:ext cx="1812014" cy="1315975"/>
          </a:xfrm>
          <a:prstGeom prst="rect">
            <a:avLst/>
          </a:prstGeom>
        </p:spPr>
      </p:pic>
      <p:sp>
        <p:nvSpPr>
          <p:cNvPr id="9" name="CuadroTexto 8"/>
          <p:cNvSpPr txBox="1"/>
          <p:nvPr/>
        </p:nvSpPr>
        <p:spPr>
          <a:xfrm>
            <a:off x="1518226" y="5668963"/>
            <a:ext cx="1631731" cy="307777"/>
          </a:xfrm>
          <a:prstGeom prst="rect">
            <a:avLst/>
          </a:prstGeom>
          <a:noFill/>
        </p:spPr>
        <p:txBody>
          <a:bodyPr wrap="square" rtlCol="0">
            <a:spAutoFit/>
          </a:bodyPr>
          <a:lstStyle/>
          <a:p>
            <a:pPr algn="ctr"/>
            <a:r>
              <a:rPr lang="es-ES" sz="1400" dirty="0" smtClean="0">
                <a:solidFill>
                  <a:schemeClr val="bg1"/>
                </a:solidFill>
              </a:rPr>
              <a:t>Cuprita</a:t>
            </a:r>
            <a:endParaRPr lang="es-ES" sz="1400" dirty="0">
              <a:solidFill>
                <a:schemeClr val="bg1"/>
              </a:solidFill>
            </a:endParaRPr>
          </a:p>
        </p:txBody>
      </p:sp>
      <p:pic>
        <p:nvPicPr>
          <p:cNvPr id="14" name="Imagen 13"/>
          <p:cNvPicPr>
            <a:picLocks noChangeAspect="1"/>
          </p:cNvPicPr>
          <p:nvPr/>
        </p:nvPicPr>
        <p:blipFill>
          <a:blip r:embed="rId4"/>
          <a:stretch>
            <a:fillRect/>
          </a:stretch>
        </p:blipFill>
        <p:spPr>
          <a:xfrm>
            <a:off x="1441717" y="2750484"/>
            <a:ext cx="1784751" cy="1025026"/>
          </a:xfrm>
          <a:prstGeom prst="rect">
            <a:avLst/>
          </a:prstGeom>
        </p:spPr>
      </p:pic>
      <p:sp>
        <p:nvSpPr>
          <p:cNvPr id="15" name="CuadroTexto 14"/>
          <p:cNvSpPr txBox="1"/>
          <p:nvPr/>
        </p:nvSpPr>
        <p:spPr>
          <a:xfrm>
            <a:off x="1555221" y="3821907"/>
            <a:ext cx="1631731" cy="307777"/>
          </a:xfrm>
          <a:prstGeom prst="rect">
            <a:avLst/>
          </a:prstGeom>
          <a:noFill/>
        </p:spPr>
        <p:txBody>
          <a:bodyPr wrap="square" rtlCol="0">
            <a:spAutoFit/>
          </a:bodyPr>
          <a:lstStyle/>
          <a:p>
            <a:pPr algn="ctr"/>
            <a:r>
              <a:rPr lang="es-ES" sz="1400" dirty="0" smtClean="0">
                <a:solidFill>
                  <a:schemeClr val="bg1"/>
                </a:solidFill>
              </a:rPr>
              <a:t>Calcopirita.</a:t>
            </a:r>
            <a:endParaRPr lang="es-ES" sz="1400" dirty="0">
              <a:solidFill>
                <a:schemeClr val="bg1"/>
              </a:solidFill>
            </a:endParaRPr>
          </a:p>
        </p:txBody>
      </p:sp>
      <p:pic>
        <p:nvPicPr>
          <p:cNvPr id="18" name="Imagen 17"/>
          <p:cNvPicPr>
            <a:picLocks noChangeAspect="1"/>
          </p:cNvPicPr>
          <p:nvPr/>
        </p:nvPicPr>
        <p:blipFill>
          <a:blip r:embed="rId5"/>
          <a:stretch>
            <a:fillRect/>
          </a:stretch>
        </p:blipFill>
        <p:spPr>
          <a:xfrm>
            <a:off x="4427050" y="1215246"/>
            <a:ext cx="6076950" cy="4562475"/>
          </a:xfrm>
          <a:prstGeom prst="rect">
            <a:avLst/>
          </a:prstGeom>
        </p:spPr>
      </p:pic>
    </p:spTree>
    <p:extLst>
      <p:ext uri="{BB962C8B-B14F-4D97-AF65-F5344CB8AC3E}">
        <p14:creationId xmlns:p14="http://schemas.microsoft.com/office/powerpoint/2010/main" val="171631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pic>
        <p:nvPicPr>
          <p:cNvPr id="7" name="Imagen 6"/>
          <p:cNvPicPr>
            <a:picLocks noChangeAspect="1"/>
          </p:cNvPicPr>
          <p:nvPr/>
        </p:nvPicPr>
        <p:blipFill>
          <a:blip r:embed="rId3"/>
          <a:stretch>
            <a:fillRect/>
          </a:stretch>
        </p:blipFill>
        <p:spPr>
          <a:xfrm>
            <a:off x="3944120" y="1215246"/>
            <a:ext cx="6486880" cy="4870244"/>
          </a:xfrm>
          <a:prstGeom prst="rect">
            <a:avLst/>
          </a:prstGeom>
        </p:spPr>
      </p:pic>
      <p:sp>
        <p:nvSpPr>
          <p:cNvPr id="8" name="Abrir llave 7"/>
          <p:cNvSpPr/>
          <p:nvPr/>
        </p:nvSpPr>
        <p:spPr>
          <a:xfrm>
            <a:off x="3396086" y="1215246"/>
            <a:ext cx="387638" cy="4870244"/>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9" name="Rectángulo 8"/>
          <p:cNvSpPr/>
          <p:nvPr/>
        </p:nvSpPr>
        <p:spPr>
          <a:xfrm>
            <a:off x="807293" y="3327202"/>
            <a:ext cx="2588793" cy="646331"/>
          </a:xfrm>
          <a:prstGeom prst="rect">
            <a:avLst/>
          </a:prstGeom>
        </p:spPr>
        <p:txBody>
          <a:bodyPr wrap="square">
            <a:spAutoFit/>
          </a:bodyPr>
          <a:lstStyle/>
          <a:p>
            <a:pPr algn="ctr"/>
            <a:r>
              <a:rPr lang="es-ES" b="1" dirty="0" smtClean="0">
                <a:solidFill>
                  <a:schemeClr val="bg1"/>
                </a:solidFill>
                <a:latin typeface="Calibri" panose="020F0502020204030204" pitchFamily="34" charset="0"/>
              </a:rPr>
              <a:t>El proceso de obtención posee dos vías.</a:t>
            </a:r>
            <a:endParaRPr lang="es-ES"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381319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pic>
        <p:nvPicPr>
          <p:cNvPr id="7" name="Imagen 6"/>
          <p:cNvPicPr>
            <a:picLocks noChangeAspect="1"/>
          </p:cNvPicPr>
          <p:nvPr/>
        </p:nvPicPr>
        <p:blipFill>
          <a:blip r:embed="rId3"/>
          <a:stretch>
            <a:fillRect/>
          </a:stretch>
        </p:blipFill>
        <p:spPr>
          <a:xfrm>
            <a:off x="4145345" y="1215246"/>
            <a:ext cx="6076950" cy="4562475"/>
          </a:xfrm>
          <a:prstGeom prst="rect">
            <a:avLst/>
          </a:prstGeom>
        </p:spPr>
      </p:pic>
      <p:sp>
        <p:nvSpPr>
          <p:cNvPr id="8" name="Abrir llave 7"/>
          <p:cNvSpPr/>
          <p:nvPr/>
        </p:nvSpPr>
        <p:spPr>
          <a:xfrm>
            <a:off x="3549002" y="1215246"/>
            <a:ext cx="387638" cy="456247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9" name="Rectángulo 8"/>
          <p:cNvSpPr/>
          <p:nvPr/>
        </p:nvSpPr>
        <p:spPr>
          <a:xfrm>
            <a:off x="960209" y="3173317"/>
            <a:ext cx="2588793" cy="646331"/>
          </a:xfrm>
          <a:prstGeom prst="rect">
            <a:avLst/>
          </a:prstGeom>
        </p:spPr>
        <p:txBody>
          <a:bodyPr wrap="square">
            <a:spAutoFit/>
          </a:bodyPr>
          <a:lstStyle/>
          <a:p>
            <a:pPr algn="ctr"/>
            <a:r>
              <a:rPr lang="es-ES" b="1" dirty="0" smtClean="0">
                <a:solidFill>
                  <a:schemeClr val="bg1"/>
                </a:solidFill>
                <a:latin typeface="Calibri" panose="020F0502020204030204" pitchFamily="34" charset="0"/>
              </a:rPr>
              <a:t>Obtención por vía húmeda</a:t>
            </a:r>
            <a:endParaRPr lang="es-ES" dirty="0" smtClean="0">
              <a:solidFill>
                <a:schemeClr val="bg1"/>
              </a:solidFill>
              <a:latin typeface="Calibri" panose="020F0502020204030204" pitchFamily="34" charset="0"/>
            </a:endParaRPr>
          </a:p>
        </p:txBody>
      </p:sp>
      <p:sp>
        <p:nvSpPr>
          <p:cNvPr id="10" name="CuadroTexto 9"/>
          <p:cNvSpPr txBox="1"/>
          <p:nvPr/>
        </p:nvSpPr>
        <p:spPr>
          <a:xfrm>
            <a:off x="6655674" y="4193628"/>
            <a:ext cx="1242849" cy="1200329"/>
          </a:xfrm>
          <a:prstGeom prst="rect">
            <a:avLst/>
          </a:prstGeom>
          <a:noFill/>
        </p:spPr>
        <p:txBody>
          <a:bodyPr wrap="square" rtlCol="0">
            <a:spAutoFit/>
          </a:bodyPr>
          <a:lstStyle/>
          <a:p>
            <a:pPr algn="ctr"/>
            <a:r>
              <a:rPr lang="es-ES" sz="1200" dirty="0" smtClean="0">
                <a:solidFill>
                  <a:schemeClr val="bg1"/>
                </a:solidFill>
              </a:rPr>
              <a:t>Para disolver los minerales oxidados y obtener Sulfato de cobre.</a:t>
            </a:r>
            <a:endParaRPr lang="es-ES" sz="1200" dirty="0">
              <a:solidFill>
                <a:schemeClr val="bg1"/>
              </a:solidFill>
            </a:endParaRPr>
          </a:p>
        </p:txBody>
      </p:sp>
      <p:sp>
        <p:nvSpPr>
          <p:cNvPr id="11" name="CuadroTexto 10"/>
          <p:cNvSpPr txBox="1"/>
          <p:nvPr/>
        </p:nvSpPr>
        <p:spPr>
          <a:xfrm>
            <a:off x="4569370" y="2296153"/>
            <a:ext cx="5205251" cy="338554"/>
          </a:xfrm>
          <a:prstGeom prst="rect">
            <a:avLst/>
          </a:prstGeom>
          <a:noFill/>
        </p:spPr>
        <p:txBody>
          <a:bodyPr wrap="square" rtlCol="0">
            <a:spAutoFit/>
          </a:bodyPr>
          <a:lstStyle/>
          <a:p>
            <a:pPr algn="ctr"/>
            <a:r>
              <a:rPr lang="es-ES" sz="1600" dirty="0" smtClean="0">
                <a:solidFill>
                  <a:schemeClr val="bg1"/>
                </a:solidFill>
              </a:rPr>
              <a:t>Procedimiento para minerales pobres en Cu.</a:t>
            </a:r>
            <a:endParaRPr lang="es-ES" sz="1200" dirty="0">
              <a:solidFill>
                <a:schemeClr val="bg1"/>
              </a:solidFill>
            </a:endParaRPr>
          </a:p>
        </p:txBody>
      </p:sp>
    </p:spTree>
    <p:extLst>
      <p:ext uri="{BB962C8B-B14F-4D97-AF65-F5344CB8AC3E}">
        <p14:creationId xmlns:p14="http://schemas.microsoft.com/office/powerpoint/2010/main" val="395170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8" name="Rectángulo 7"/>
          <p:cNvSpPr/>
          <p:nvPr/>
        </p:nvSpPr>
        <p:spPr>
          <a:xfrm>
            <a:off x="563408" y="1045918"/>
            <a:ext cx="4319751" cy="4801314"/>
          </a:xfrm>
          <a:prstGeom prst="rect">
            <a:avLst/>
          </a:prstGeom>
        </p:spPr>
        <p:txBody>
          <a:bodyPr wrap="square">
            <a:spAutoFit/>
          </a:bodyPr>
          <a:lstStyle/>
          <a:p>
            <a:r>
              <a:rPr lang="es-ES" b="1" dirty="0" smtClean="0">
                <a:solidFill>
                  <a:schemeClr val="bg1"/>
                </a:solidFill>
                <a:latin typeface="Calibri" panose="020F0502020204030204" pitchFamily="34" charset="0"/>
              </a:rPr>
              <a:t>Por vía seca;</a:t>
            </a:r>
          </a:p>
          <a:p>
            <a:endParaRPr lang="es-ES" dirty="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Concentración del mineral, por flotación a fin de eliminar la ganga.</a:t>
            </a:r>
          </a:p>
          <a:p>
            <a:pPr marL="400050" indent="-400050">
              <a:buFont typeface="+mj-lt"/>
              <a:buAutoNum type="romanLcPeriod"/>
            </a:pPr>
            <a:endParaRPr lang="es-ES" dirty="0" smtClean="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Tostación para eliminar parcialmente el Fe, quedando un producto denominado MATA, formado por sulfuros de cobre (Cu2S) y Fe.</a:t>
            </a:r>
          </a:p>
          <a:p>
            <a:pPr marL="400050" indent="-400050">
              <a:buFont typeface="+mj-lt"/>
              <a:buAutoNum type="romanLcPeriod"/>
            </a:pPr>
            <a:endParaRPr lang="es-ES" dirty="0" smtClean="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Oxidar la MATA para eliminar el excedente de Fe del paso anterior.</a:t>
            </a:r>
          </a:p>
          <a:p>
            <a:pPr marL="400050" indent="-400050">
              <a:buFont typeface="+mj-lt"/>
              <a:buAutoNum type="romanLcPeriod"/>
            </a:pPr>
            <a:endParaRPr lang="es-ES" dirty="0" smtClean="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Afinar el cobre por; oxidación, reducción y por último la electrólisis obteniendo una pureza del 99,99%.</a:t>
            </a:r>
          </a:p>
          <a:p>
            <a:pPr marL="400050" indent="-400050">
              <a:buFont typeface="+mj-lt"/>
              <a:buAutoNum type="romanLcPeriod"/>
            </a:pPr>
            <a:endParaRPr lang="es-ES" b="1" dirty="0" smtClean="0">
              <a:solidFill>
                <a:schemeClr val="bg1"/>
              </a:solidFill>
              <a:latin typeface="Calibri" panose="020F0502020204030204" pitchFamily="34" charset="0"/>
            </a:endParaRPr>
          </a:p>
        </p:txBody>
      </p:sp>
      <p:pic>
        <p:nvPicPr>
          <p:cNvPr id="11" name="Imagen 10"/>
          <p:cNvPicPr>
            <a:picLocks noChangeAspect="1"/>
          </p:cNvPicPr>
          <p:nvPr/>
        </p:nvPicPr>
        <p:blipFill>
          <a:blip r:embed="rId3"/>
          <a:stretch>
            <a:fillRect/>
          </a:stretch>
        </p:blipFill>
        <p:spPr>
          <a:xfrm>
            <a:off x="4883159" y="748861"/>
            <a:ext cx="5547841" cy="5395428"/>
          </a:xfrm>
          <a:prstGeom prst="rect">
            <a:avLst/>
          </a:prstGeom>
        </p:spPr>
      </p:pic>
      <p:sp>
        <p:nvSpPr>
          <p:cNvPr id="12" name="Rectángulo 11"/>
          <p:cNvSpPr/>
          <p:nvPr/>
        </p:nvSpPr>
        <p:spPr>
          <a:xfrm>
            <a:off x="4883159" y="748861"/>
            <a:ext cx="3756344" cy="46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7038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052139" y="967090"/>
            <a:ext cx="4319751" cy="3139321"/>
          </a:xfrm>
          <a:prstGeom prst="rect">
            <a:avLst/>
          </a:prstGeom>
        </p:spPr>
        <p:txBody>
          <a:bodyPr wrap="square">
            <a:spAutoFit/>
          </a:bodyPr>
          <a:lstStyle/>
          <a:p>
            <a:r>
              <a:rPr lang="es-ES" b="1" dirty="0" smtClean="0">
                <a:solidFill>
                  <a:schemeClr val="bg1"/>
                </a:solidFill>
                <a:latin typeface="Calibri" panose="020F0502020204030204" pitchFamily="34" charset="0"/>
              </a:rPr>
              <a:t>Aplicaciones del Cobre;</a:t>
            </a:r>
          </a:p>
          <a:p>
            <a:endParaRPr lang="es-ES" b="1" dirty="0">
              <a:solidFill>
                <a:schemeClr val="bg1"/>
              </a:solidFill>
              <a:latin typeface="Calibri" panose="020F0502020204030204" pitchFamily="34" charset="0"/>
            </a:endParaRPr>
          </a:p>
          <a:p>
            <a:pPr marL="342900" indent="-342900">
              <a:buFont typeface="+mj-lt"/>
              <a:buAutoNum type="alphaLcParenR"/>
            </a:pPr>
            <a:r>
              <a:rPr lang="es-ES" dirty="0" smtClean="0">
                <a:solidFill>
                  <a:schemeClr val="bg1"/>
                </a:solidFill>
                <a:latin typeface="Calibri" panose="020F0502020204030204" pitchFamily="34" charset="0"/>
              </a:rPr>
              <a:t>Fabricación de conductores eléctricos</a:t>
            </a:r>
          </a:p>
          <a:p>
            <a:pPr marL="342900" indent="-342900">
              <a:buFont typeface="+mj-lt"/>
              <a:buAutoNum type="alphaLcParenR"/>
            </a:pPr>
            <a:endParaRPr lang="es-ES" dirty="0">
              <a:solidFill>
                <a:schemeClr val="bg1"/>
              </a:solidFill>
              <a:latin typeface="Calibri" panose="020F0502020204030204" pitchFamily="34" charset="0"/>
            </a:endParaRPr>
          </a:p>
          <a:p>
            <a:pPr marL="342900" indent="-342900">
              <a:buFont typeface="+mj-lt"/>
              <a:buAutoNum type="alphaLcParenR"/>
            </a:pPr>
            <a:r>
              <a:rPr lang="es-ES" dirty="0" smtClean="0">
                <a:solidFill>
                  <a:schemeClr val="bg1"/>
                </a:solidFill>
                <a:latin typeface="Calibri" panose="020F0502020204030204" pitchFamily="34" charset="0"/>
              </a:rPr>
              <a:t>Serpentines de refrigeración</a:t>
            </a:r>
          </a:p>
          <a:p>
            <a:pPr marL="342900" indent="-342900">
              <a:buFont typeface="+mj-lt"/>
              <a:buAutoNum type="alphaLcParenR"/>
            </a:pPr>
            <a:endParaRPr lang="es-ES" dirty="0">
              <a:solidFill>
                <a:schemeClr val="bg1"/>
              </a:solidFill>
              <a:latin typeface="Calibri" panose="020F0502020204030204" pitchFamily="34" charset="0"/>
            </a:endParaRPr>
          </a:p>
          <a:p>
            <a:pPr marL="342900" indent="-342900">
              <a:buFont typeface="+mj-lt"/>
              <a:buAutoNum type="alphaLcParenR"/>
            </a:pPr>
            <a:r>
              <a:rPr lang="es-ES" dirty="0" smtClean="0">
                <a:solidFill>
                  <a:schemeClr val="bg1"/>
                </a:solidFill>
                <a:latin typeface="Calibri" panose="020F0502020204030204" pitchFamily="34" charset="0"/>
              </a:rPr>
              <a:t>Construcción de tuberías</a:t>
            </a:r>
          </a:p>
          <a:p>
            <a:pPr marL="342900" indent="-342900">
              <a:buFont typeface="+mj-lt"/>
              <a:buAutoNum type="alphaLcParenR"/>
            </a:pPr>
            <a:endParaRPr lang="es-ES" dirty="0">
              <a:solidFill>
                <a:schemeClr val="bg1"/>
              </a:solidFill>
              <a:latin typeface="Calibri" panose="020F0502020204030204" pitchFamily="34" charset="0"/>
            </a:endParaRPr>
          </a:p>
          <a:p>
            <a:pPr marL="342900" indent="-342900">
              <a:buFont typeface="+mj-lt"/>
              <a:buAutoNum type="alphaLcParenR"/>
            </a:pPr>
            <a:r>
              <a:rPr lang="es-ES" dirty="0" smtClean="0">
                <a:solidFill>
                  <a:schemeClr val="bg1"/>
                </a:solidFill>
                <a:latin typeface="Calibri" panose="020F0502020204030204" pitchFamily="34" charset="0"/>
              </a:rPr>
              <a:t>Recubrimientos electrolíticos.</a:t>
            </a:r>
          </a:p>
          <a:p>
            <a:endParaRPr lang="es-ES" dirty="0">
              <a:solidFill>
                <a:schemeClr val="bg1"/>
              </a:solidFill>
              <a:latin typeface="Calibri" panose="020F0502020204030204" pitchFamily="34" charset="0"/>
            </a:endParaRPr>
          </a:p>
          <a:p>
            <a:endParaRPr lang="es-ES" b="1" dirty="0" smtClean="0">
              <a:solidFill>
                <a:schemeClr val="bg1"/>
              </a:solidFill>
              <a:latin typeface="Calibri" panose="020F0502020204030204" pitchFamily="34" charset="0"/>
            </a:endParaRPr>
          </a:p>
        </p:txBody>
      </p:sp>
      <p:pic>
        <p:nvPicPr>
          <p:cNvPr id="8" name="Imagen 7"/>
          <p:cNvPicPr>
            <a:picLocks noChangeAspect="1"/>
          </p:cNvPicPr>
          <p:nvPr/>
        </p:nvPicPr>
        <p:blipFill>
          <a:blip r:embed="rId3"/>
          <a:stretch>
            <a:fillRect/>
          </a:stretch>
        </p:blipFill>
        <p:spPr>
          <a:xfrm>
            <a:off x="5614495" y="1584250"/>
            <a:ext cx="2476500" cy="1905000"/>
          </a:xfrm>
          <a:prstGeom prst="rect">
            <a:avLst/>
          </a:prstGeom>
        </p:spPr>
      </p:pic>
      <p:pic>
        <p:nvPicPr>
          <p:cNvPr id="9" name="Imagen 8"/>
          <p:cNvPicPr>
            <a:picLocks noChangeAspect="1"/>
          </p:cNvPicPr>
          <p:nvPr/>
        </p:nvPicPr>
        <p:blipFill>
          <a:blip r:embed="rId4"/>
          <a:stretch>
            <a:fillRect/>
          </a:stretch>
        </p:blipFill>
        <p:spPr>
          <a:xfrm>
            <a:off x="8287876" y="1584251"/>
            <a:ext cx="1905000" cy="1905000"/>
          </a:xfrm>
          <a:prstGeom prst="rect">
            <a:avLst/>
          </a:prstGeom>
        </p:spPr>
      </p:pic>
      <p:pic>
        <p:nvPicPr>
          <p:cNvPr id="10" name="Imagen 9"/>
          <p:cNvPicPr>
            <a:picLocks noChangeAspect="1"/>
          </p:cNvPicPr>
          <p:nvPr/>
        </p:nvPicPr>
        <p:blipFill>
          <a:blip r:embed="rId5"/>
          <a:stretch>
            <a:fillRect/>
          </a:stretch>
        </p:blipFill>
        <p:spPr>
          <a:xfrm>
            <a:off x="5650130" y="3805894"/>
            <a:ext cx="2440865" cy="1727803"/>
          </a:xfrm>
          <a:prstGeom prst="rect">
            <a:avLst/>
          </a:prstGeom>
        </p:spPr>
      </p:pic>
      <p:pic>
        <p:nvPicPr>
          <p:cNvPr id="11" name="Imagen 10"/>
          <p:cNvPicPr>
            <a:picLocks noChangeAspect="1"/>
          </p:cNvPicPr>
          <p:nvPr/>
        </p:nvPicPr>
        <p:blipFill>
          <a:blip r:embed="rId6"/>
          <a:stretch>
            <a:fillRect/>
          </a:stretch>
        </p:blipFill>
        <p:spPr>
          <a:xfrm>
            <a:off x="8287876" y="3859595"/>
            <a:ext cx="2884607" cy="1674102"/>
          </a:xfrm>
          <a:prstGeom prst="rect">
            <a:avLst/>
          </a:prstGeom>
        </p:spPr>
      </p:pic>
      <p:sp>
        <p:nvSpPr>
          <p:cNvPr id="12" name="Rectángulo 11"/>
          <p:cNvSpPr/>
          <p:nvPr/>
        </p:nvSpPr>
        <p:spPr>
          <a:xfrm>
            <a:off x="8435782" y="5533697"/>
            <a:ext cx="2588793" cy="584775"/>
          </a:xfrm>
          <a:prstGeom prst="rect">
            <a:avLst/>
          </a:prstGeom>
        </p:spPr>
        <p:txBody>
          <a:bodyPr wrap="square">
            <a:spAutoFit/>
          </a:bodyPr>
          <a:lstStyle/>
          <a:p>
            <a:pPr algn="ctr"/>
            <a:r>
              <a:rPr lang="es-ES" sz="1600" dirty="0" err="1" smtClean="0">
                <a:solidFill>
                  <a:schemeClr val="bg1"/>
                </a:solidFill>
                <a:latin typeface="Calibri" panose="020F0502020204030204" pitchFamily="34" charset="0"/>
              </a:rPr>
              <a:t>Cobrizado</a:t>
            </a:r>
            <a:endParaRPr lang="es-ES" sz="1600" dirty="0" smtClean="0">
              <a:solidFill>
                <a:schemeClr val="bg1"/>
              </a:solidFill>
              <a:latin typeface="Calibri" panose="020F0502020204030204" pitchFamily="34" charset="0"/>
            </a:endParaRPr>
          </a:p>
          <a:p>
            <a:pPr algn="ctr"/>
            <a:r>
              <a:rPr lang="es-ES" sz="1600" dirty="0" smtClean="0">
                <a:solidFill>
                  <a:schemeClr val="bg1"/>
                </a:solidFill>
                <a:latin typeface="Calibri" panose="020F0502020204030204" pitchFamily="34" charset="0"/>
              </a:rPr>
              <a:t>Recubrimiento Electrolítico</a:t>
            </a:r>
          </a:p>
        </p:txBody>
      </p:sp>
    </p:spTree>
    <p:extLst>
      <p:ext uri="{BB962C8B-B14F-4D97-AF65-F5344CB8AC3E}">
        <p14:creationId xmlns:p14="http://schemas.microsoft.com/office/powerpoint/2010/main" val="2709211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926015" y="904028"/>
            <a:ext cx="6783323" cy="5632311"/>
          </a:xfrm>
          <a:prstGeom prst="rect">
            <a:avLst/>
          </a:prstGeom>
        </p:spPr>
        <p:txBody>
          <a:bodyPr wrap="square">
            <a:spAutoFit/>
          </a:bodyPr>
          <a:lstStyle/>
          <a:p>
            <a:r>
              <a:rPr lang="es-ES" b="1" dirty="0" smtClean="0">
                <a:solidFill>
                  <a:schemeClr val="bg1"/>
                </a:solidFill>
                <a:latin typeface="Calibri" panose="020F0502020204030204" pitchFamily="34" charset="0"/>
              </a:rPr>
              <a:t>Impurezas del Cobre;</a:t>
            </a:r>
          </a:p>
          <a:p>
            <a:endParaRPr lang="es-ES" b="1" dirty="0">
              <a:solidFill>
                <a:schemeClr val="bg1"/>
              </a:solidFill>
              <a:latin typeface="Calibri" panose="020F0502020204030204" pitchFamily="34" charset="0"/>
            </a:endParaRP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   Arsénico; aumenta la tenacidad del Cu y mejora la resistencia a la corrosión. El efecto contraproducente es que disminuye la conductividad eléctrica.</a:t>
            </a:r>
          </a:p>
          <a:p>
            <a:endParaRPr lang="es-ES" dirty="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Antimonio; en pequeñas cantidades mejora también la resistencia del Cu.</a:t>
            </a:r>
          </a:p>
          <a:p>
            <a:pPr marL="285750" indent="-285750">
              <a:buFontTx/>
              <a:buChar char="-"/>
            </a:pPr>
            <a:endParaRPr lang="es-ES" dirty="0" smtClean="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Bismuto; aún en muy pequeñas cantidades fragiliza al Cu y además disminuye bastante la conductividad del mismo.</a:t>
            </a:r>
          </a:p>
          <a:p>
            <a:pPr marL="285750" indent="-285750">
              <a:buFontTx/>
              <a:buChar char="-"/>
            </a:pPr>
            <a:endParaRPr lang="es-ES" dirty="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Plomo; su acción es análogo al Bismuto</a:t>
            </a:r>
          </a:p>
          <a:p>
            <a:pPr marL="285750" indent="-285750">
              <a:buFontTx/>
              <a:buChar char="-"/>
            </a:pPr>
            <a:endParaRPr lang="es-ES" dirty="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Silicio; actúa como desoxidante al igual que el fósforo.</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Cromo, otorga buena conductividad eléctrica y térmica al igual que mejora las propiedades mecánicas luego de un tratamiento térmico.</a:t>
            </a:r>
          </a:p>
          <a:p>
            <a:endParaRPr lang="es-ES" dirty="0">
              <a:solidFill>
                <a:schemeClr val="bg1"/>
              </a:solidFill>
              <a:latin typeface="Calibri" panose="020F0502020204030204" pitchFamily="34" charset="0"/>
            </a:endParaRPr>
          </a:p>
          <a:p>
            <a:endParaRPr lang="es-ES" b="1" dirty="0" smtClean="0">
              <a:solidFill>
                <a:schemeClr val="bg1"/>
              </a:solidFill>
              <a:latin typeface="Calibri" panose="020F0502020204030204" pitchFamily="34" charset="0"/>
            </a:endParaRPr>
          </a:p>
        </p:txBody>
      </p:sp>
      <p:pic>
        <p:nvPicPr>
          <p:cNvPr id="8" name="Imagen 7"/>
          <p:cNvPicPr>
            <a:picLocks noChangeAspect="1"/>
          </p:cNvPicPr>
          <p:nvPr/>
        </p:nvPicPr>
        <p:blipFill>
          <a:blip r:embed="rId3"/>
          <a:stretch>
            <a:fillRect/>
          </a:stretch>
        </p:blipFill>
        <p:spPr>
          <a:xfrm>
            <a:off x="9257110" y="2540100"/>
            <a:ext cx="1856698" cy="928349"/>
          </a:xfrm>
          <a:prstGeom prst="rect">
            <a:avLst/>
          </a:prstGeom>
        </p:spPr>
      </p:pic>
      <p:pic>
        <p:nvPicPr>
          <p:cNvPr id="9" name="Imagen 8"/>
          <p:cNvPicPr>
            <a:picLocks noChangeAspect="1"/>
          </p:cNvPicPr>
          <p:nvPr/>
        </p:nvPicPr>
        <p:blipFill>
          <a:blip r:embed="rId4"/>
          <a:stretch>
            <a:fillRect/>
          </a:stretch>
        </p:blipFill>
        <p:spPr>
          <a:xfrm>
            <a:off x="9257109" y="1307912"/>
            <a:ext cx="1856699" cy="1128203"/>
          </a:xfrm>
          <a:prstGeom prst="rect">
            <a:avLst/>
          </a:prstGeom>
        </p:spPr>
      </p:pic>
      <p:pic>
        <p:nvPicPr>
          <p:cNvPr id="10" name="Imagen 9"/>
          <p:cNvPicPr>
            <a:picLocks noChangeAspect="1"/>
          </p:cNvPicPr>
          <p:nvPr/>
        </p:nvPicPr>
        <p:blipFill>
          <a:blip r:embed="rId5"/>
          <a:stretch>
            <a:fillRect/>
          </a:stretch>
        </p:blipFill>
        <p:spPr>
          <a:xfrm>
            <a:off x="9257109" y="3572434"/>
            <a:ext cx="1843068" cy="1264984"/>
          </a:xfrm>
          <a:prstGeom prst="rect">
            <a:avLst/>
          </a:prstGeom>
        </p:spPr>
      </p:pic>
      <p:pic>
        <p:nvPicPr>
          <p:cNvPr id="12" name="Imagen 11"/>
          <p:cNvPicPr>
            <a:picLocks noChangeAspect="1"/>
          </p:cNvPicPr>
          <p:nvPr/>
        </p:nvPicPr>
        <p:blipFill>
          <a:blip r:embed="rId6"/>
          <a:stretch>
            <a:fillRect/>
          </a:stretch>
        </p:blipFill>
        <p:spPr>
          <a:xfrm>
            <a:off x="9257110" y="4941403"/>
            <a:ext cx="1856698" cy="1044393"/>
          </a:xfrm>
          <a:prstGeom prst="rect">
            <a:avLst/>
          </a:prstGeom>
        </p:spPr>
      </p:pic>
      <p:cxnSp>
        <p:nvCxnSpPr>
          <p:cNvPr id="14" name="Conector recto de flecha 13"/>
          <p:cNvCxnSpPr/>
          <p:nvPr/>
        </p:nvCxnSpPr>
        <p:spPr>
          <a:xfrm flipV="1">
            <a:off x="5281448" y="3279228"/>
            <a:ext cx="3862552" cy="1119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V="1">
            <a:off x="6432331" y="4204926"/>
            <a:ext cx="2711669" cy="736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7425559" y="1872013"/>
            <a:ext cx="17184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7709338" y="5612524"/>
            <a:ext cx="14346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622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052139" y="967090"/>
            <a:ext cx="4319751" cy="4247317"/>
          </a:xfrm>
          <a:prstGeom prst="rect">
            <a:avLst/>
          </a:prstGeom>
        </p:spPr>
        <p:txBody>
          <a:bodyPr wrap="square">
            <a:spAutoFit/>
          </a:bodyPr>
          <a:lstStyle/>
          <a:p>
            <a:r>
              <a:rPr lang="es-ES" b="1" dirty="0" smtClean="0">
                <a:solidFill>
                  <a:schemeClr val="bg1"/>
                </a:solidFill>
                <a:latin typeface="Calibri" panose="020F0502020204030204" pitchFamily="34" charset="0"/>
              </a:rPr>
              <a:t>Latones;</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Los latones son aleaciones de </a:t>
            </a:r>
            <a:r>
              <a:rPr lang="es-ES" b="1" i="1" dirty="0" smtClean="0">
                <a:solidFill>
                  <a:schemeClr val="bg1"/>
                </a:solidFill>
                <a:latin typeface="Calibri" panose="020F0502020204030204" pitchFamily="34" charset="0"/>
              </a:rPr>
              <a:t>Cobre y Cinc</a:t>
            </a:r>
            <a:r>
              <a:rPr lang="es-ES" dirty="0" smtClean="0">
                <a:solidFill>
                  <a:schemeClr val="bg1"/>
                </a:solidFill>
                <a:latin typeface="Calibri" panose="020F0502020204030204" pitchFamily="34" charset="0"/>
              </a:rPr>
              <a:t> (Zn) cuyo porcentaje de este último está en un valor inferior al 50%.</a:t>
            </a:r>
          </a:p>
          <a:p>
            <a:endParaRPr lang="es-ES" b="1" i="1" dirty="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Latones con menos de 35% de Cinc; son dúctiles y maleables, por lo que se los puede trabajar en frío.</a:t>
            </a:r>
          </a:p>
          <a:p>
            <a:pPr marL="400050" indent="-400050">
              <a:buFont typeface="+mj-lt"/>
              <a:buAutoNum type="romanLcPeriod"/>
            </a:pPr>
            <a:endParaRPr lang="es-ES" dirty="0" smtClean="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Entre 35 y 45%, poco maleable en frío pero buenos para trabajar en caliente.</a:t>
            </a:r>
          </a:p>
          <a:p>
            <a:pPr marL="400050" indent="-400050">
              <a:buFont typeface="+mj-lt"/>
              <a:buAutoNum type="romanLcPeriod"/>
            </a:pPr>
            <a:endParaRPr lang="es-ES" dirty="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Mayor a 45% de Cinc son muy frágiles.</a:t>
            </a:r>
            <a:endParaRPr lang="es-ES" dirty="0">
              <a:solidFill>
                <a:schemeClr val="bg1"/>
              </a:solidFill>
              <a:latin typeface="Calibri" panose="020F0502020204030204" pitchFamily="34" charset="0"/>
            </a:endParaRPr>
          </a:p>
          <a:p>
            <a:endParaRPr lang="es-ES" b="1" dirty="0" smtClean="0">
              <a:solidFill>
                <a:schemeClr val="bg1"/>
              </a:solidFill>
              <a:latin typeface="Calibri" panose="020F0502020204030204" pitchFamily="34" charset="0"/>
            </a:endParaRPr>
          </a:p>
        </p:txBody>
      </p:sp>
      <p:sp>
        <p:nvSpPr>
          <p:cNvPr id="8" name="Rectángulo 7"/>
          <p:cNvSpPr/>
          <p:nvPr/>
        </p:nvSpPr>
        <p:spPr>
          <a:xfrm>
            <a:off x="6111249" y="1112113"/>
            <a:ext cx="4319751" cy="2031325"/>
          </a:xfrm>
          <a:prstGeom prst="rect">
            <a:avLst/>
          </a:prstGeom>
        </p:spPr>
        <p:txBody>
          <a:bodyPr wrap="square">
            <a:spAutoFit/>
          </a:bodyPr>
          <a:lstStyle/>
          <a:p>
            <a:r>
              <a:rPr lang="es-ES" b="1" dirty="0" smtClean="0">
                <a:solidFill>
                  <a:schemeClr val="bg1"/>
                </a:solidFill>
                <a:latin typeface="Calibri" panose="020F0502020204030204" pitchFamily="34" charset="0"/>
              </a:rPr>
              <a:t>Clasificación de Latones;</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Los latones se clasifican en dos grupos;</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1) Latones ordinarios; Cu + Zn</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2) Latones especiales; Cu + Zn + aleantes</a:t>
            </a:r>
          </a:p>
        </p:txBody>
      </p:sp>
      <p:pic>
        <p:nvPicPr>
          <p:cNvPr id="9" name="Imagen 8"/>
          <p:cNvPicPr>
            <a:picLocks noChangeAspect="1"/>
          </p:cNvPicPr>
          <p:nvPr/>
        </p:nvPicPr>
        <p:blipFill>
          <a:blip r:embed="rId3"/>
          <a:stretch>
            <a:fillRect/>
          </a:stretch>
        </p:blipFill>
        <p:spPr>
          <a:xfrm>
            <a:off x="6111249" y="3878842"/>
            <a:ext cx="1335565" cy="1335565"/>
          </a:xfrm>
          <a:prstGeom prst="rect">
            <a:avLst/>
          </a:prstGeom>
        </p:spPr>
      </p:pic>
      <p:pic>
        <p:nvPicPr>
          <p:cNvPr id="10" name="Imagen 9"/>
          <p:cNvPicPr>
            <a:picLocks noChangeAspect="1"/>
          </p:cNvPicPr>
          <p:nvPr/>
        </p:nvPicPr>
        <p:blipFill>
          <a:blip r:embed="rId4"/>
          <a:stretch>
            <a:fillRect/>
          </a:stretch>
        </p:blipFill>
        <p:spPr>
          <a:xfrm>
            <a:off x="9105443" y="3878841"/>
            <a:ext cx="2008368" cy="1335565"/>
          </a:xfrm>
          <a:prstGeom prst="rect">
            <a:avLst/>
          </a:prstGeom>
        </p:spPr>
      </p:pic>
      <p:pic>
        <p:nvPicPr>
          <p:cNvPr id="11" name="Imagen 10"/>
          <p:cNvPicPr>
            <a:picLocks noChangeAspect="1"/>
          </p:cNvPicPr>
          <p:nvPr/>
        </p:nvPicPr>
        <p:blipFill>
          <a:blip r:embed="rId5"/>
          <a:stretch>
            <a:fillRect/>
          </a:stretch>
        </p:blipFill>
        <p:spPr>
          <a:xfrm>
            <a:off x="7608346" y="3878842"/>
            <a:ext cx="1335565" cy="1335565"/>
          </a:xfrm>
          <a:prstGeom prst="rect">
            <a:avLst/>
          </a:prstGeom>
        </p:spPr>
      </p:pic>
    </p:spTree>
    <p:extLst>
      <p:ext uri="{BB962C8B-B14F-4D97-AF65-F5344CB8AC3E}">
        <p14:creationId xmlns:p14="http://schemas.microsoft.com/office/powerpoint/2010/main" val="112998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pic>
        <p:nvPicPr>
          <p:cNvPr id="8" name="Imagen 7"/>
          <p:cNvPicPr>
            <a:picLocks noChangeAspect="1"/>
          </p:cNvPicPr>
          <p:nvPr/>
        </p:nvPicPr>
        <p:blipFill>
          <a:blip r:embed="rId3"/>
          <a:stretch>
            <a:fillRect/>
          </a:stretch>
        </p:blipFill>
        <p:spPr>
          <a:xfrm>
            <a:off x="2722836" y="1620728"/>
            <a:ext cx="6956464" cy="4086389"/>
          </a:xfrm>
          <a:prstGeom prst="rect">
            <a:avLst/>
          </a:prstGeom>
        </p:spPr>
      </p:pic>
      <p:sp>
        <p:nvSpPr>
          <p:cNvPr id="9" name="Rectángulo 8"/>
          <p:cNvSpPr/>
          <p:nvPr/>
        </p:nvSpPr>
        <p:spPr>
          <a:xfrm>
            <a:off x="1249970" y="1030580"/>
            <a:ext cx="4319751" cy="369332"/>
          </a:xfrm>
          <a:prstGeom prst="rect">
            <a:avLst/>
          </a:prstGeom>
        </p:spPr>
        <p:txBody>
          <a:bodyPr wrap="square">
            <a:spAutoFit/>
          </a:bodyPr>
          <a:lstStyle/>
          <a:p>
            <a:r>
              <a:rPr lang="es-ES" b="1" dirty="0" smtClean="0">
                <a:solidFill>
                  <a:schemeClr val="bg1"/>
                </a:solidFill>
                <a:latin typeface="Calibri" panose="020F0502020204030204" pitchFamily="34" charset="0"/>
              </a:rPr>
              <a:t>Clasificación de Latones;</a:t>
            </a:r>
          </a:p>
        </p:txBody>
      </p:sp>
    </p:spTree>
    <p:extLst>
      <p:ext uri="{BB962C8B-B14F-4D97-AF65-F5344CB8AC3E}">
        <p14:creationId xmlns:p14="http://schemas.microsoft.com/office/powerpoint/2010/main" val="247828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249970" y="1030580"/>
            <a:ext cx="5198127" cy="2308324"/>
          </a:xfrm>
          <a:prstGeom prst="rect">
            <a:avLst/>
          </a:prstGeom>
        </p:spPr>
        <p:txBody>
          <a:bodyPr wrap="square">
            <a:spAutoFit/>
          </a:bodyPr>
          <a:lstStyle/>
          <a:p>
            <a:r>
              <a:rPr lang="es-ES" b="1" dirty="0" smtClean="0">
                <a:solidFill>
                  <a:schemeClr val="bg1"/>
                </a:solidFill>
                <a:latin typeface="Calibri" panose="020F0502020204030204" pitchFamily="34" charset="0"/>
              </a:rPr>
              <a:t>Latones Ordinarios;</a:t>
            </a:r>
          </a:p>
          <a:p>
            <a:endParaRPr lang="es-ES" b="1" dirty="0">
              <a:solidFill>
                <a:schemeClr val="bg1"/>
              </a:solidFill>
              <a:latin typeface="Calibri" panose="020F0502020204030204" pitchFamily="34" charset="0"/>
            </a:endParaRPr>
          </a:p>
          <a:p>
            <a:r>
              <a:rPr lang="es-ES" b="1"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Se hará mención a los latones para Forja más importantes;</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Dentro de los Latones para forja;	- Latones </a:t>
            </a:r>
            <a:r>
              <a:rPr lang="el-GR" dirty="0" smtClean="0">
                <a:solidFill>
                  <a:schemeClr val="bg1"/>
                </a:solidFill>
                <a:latin typeface="Calibri" panose="020F0502020204030204" pitchFamily="34" charset="0"/>
              </a:rPr>
              <a:t>α</a:t>
            </a:r>
            <a:endParaRPr lang="es-ES" dirty="0" smtClean="0">
              <a:solidFill>
                <a:schemeClr val="bg1"/>
              </a:solidFill>
              <a:latin typeface="Calibri" panose="020F0502020204030204" pitchFamily="34" charset="0"/>
            </a:endParaRPr>
          </a:p>
          <a:p>
            <a:endParaRPr lang="es-ES" dirty="0" smtClean="0">
              <a:solidFill>
                <a:schemeClr val="bg1"/>
              </a:solidFill>
              <a:latin typeface="Calibri" panose="020F0502020204030204" pitchFamily="34" charset="0"/>
            </a:endParaRP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						- Latones (</a:t>
            </a:r>
            <a:r>
              <a:rPr lang="el-GR" dirty="0" smtClean="0">
                <a:solidFill>
                  <a:schemeClr val="bg1"/>
                </a:solidFill>
                <a:latin typeface="Calibri" panose="020F0502020204030204" pitchFamily="34" charset="0"/>
              </a:rPr>
              <a:t>α</a:t>
            </a:r>
            <a:r>
              <a:rPr lang="es-ES" dirty="0" smtClean="0">
                <a:solidFill>
                  <a:schemeClr val="bg1"/>
                </a:solidFill>
                <a:latin typeface="Calibri" panose="020F0502020204030204" pitchFamily="34" charset="0"/>
              </a:rPr>
              <a:t> + </a:t>
            </a:r>
            <a:r>
              <a:rPr lang="el-GR" dirty="0" smtClean="0">
                <a:solidFill>
                  <a:schemeClr val="bg1"/>
                </a:solidFill>
                <a:latin typeface="Calibri" panose="020F0502020204030204" pitchFamily="34" charset="0"/>
              </a:rPr>
              <a:t>β</a:t>
            </a:r>
            <a:r>
              <a:rPr lang="es-ES" dirty="0" smtClean="0">
                <a:solidFill>
                  <a:schemeClr val="bg1"/>
                </a:solidFill>
                <a:latin typeface="Calibri" panose="020F0502020204030204" pitchFamily="34" charset="0"/>
              </a:rPr>
              <a:t>)</a:t>
            </a:r>
          </a:p>
        </p:txBody>
      </p:sp>
      <p:sp>
        <p:nvSpPr>
          <p:cNvPr id="8" name="Rectángulo 7"/>
          <p:cNvSpPr/>
          <p:nvPr/>
        </p:nvSpPr>
        <p:spPr>
          <a:xfrm>
            <a:off x="6653049" y="2131880"/>
            <a:ext cx="5198127" cy="923330"/>
          </a:xfrm>
          <a:prstGeom prst="rect">
            <a:avLst/>
          </a:prstGeom>
        </p:spPr>
        <p:txBody>
          <a:bodyPr wrap="square">
            <a:spAutoFit/>
          </a:bodyPr>
          <a:lstStyle/>
          <a:p>
            <a:r>
              <a:rPr lang="es-ES" dirty="0" smtClean="0">
                <a:solidFill>
                  <a:schemeClr val="bg1"/>
                </a:solidFill>
                <a:latin typeface="Calibri" panose="020F0502020204030204" pitchFamily="34" charset="0"/>
              </a:rPr>
              <a:t>Latones Rojos</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Latones Amarillos</a:t>
            </a:r>
          </a:p>
        </p:txBody>
      </p:sp>
      <p:sp>
        <p:nvSpPr>
          <p:cNvPr id="9" name="Abrir llave 8"/>
          <p:cNvSpPr/>
          <p:nvPr/>
        </p:nvSpPr>
        <p:spPr>
          <a:xfrm>
            <a:off x="5975132" y="2184742"/>
            <a:ext cx="677917" cy="817607"/>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sp>
        <p:nvSpPr>
          <p:cNvPr id="10" name="Rectángulo 9"/>
          <p:cNvSpPr/>
          <p:nvPr/>
        </p:nvSpPr>
        <p:spPr>
          <a:xfrm>
            <a:off x="1249969" y="3726262"/>
            <a:ext cx="5198127" cy="1754326"/>
          </a:xfrm>
          <a:prstGeom prst="rect">
            <a:avLst/>
          </a:prstGeom>
        </p:spPr>
        <p:txBody>
          <a:bodyPr wrap="square">
            <a:spAutoFit/>
          </a:bodyPr>
          <a:lstStyle/>
          <a:p>
            <a:pPr marL="285750" indent="-285750">
              <a:buFontTx/>
              <a:buChar char="-"/>
            </a:pPr>
            <a:r>
              <a:rPr lang="es-ES" dirty="0" smtClean="0">
                <a:solidFill>
                  <a:schemeClr val="bg1"/>
                </a:solidFill>
                <a:latin typeface="Calibri" panose="020F0502020204030204" pitchFamily="34" charset="0"/>
              </a:rPr>
              <a:t>Latones </a:t>
            </a:r>
            <a:r>
              <a:rPr lang="es-ES" b="1" u="sng" dirty="0" smtClean="0">
                <a:solidFill>
                  <a:srgbClr val="C00000"/>
                </a:solidFill>
                <a:effectLst>
                  <a:outerShdw blurRad="38100" dist="38100" dir="2700000" algn="tl">
                    <a:srgbClr val="000000">
                      <a:alpha val="43137"/>
                    </a:srgbClr>
                  </a:outerShdw>
                </a:effectLst>
                <a:latin typeface="Calibri" panose="020F0502020204030204" pitchFamily="34" charset="0"/>
              </a:rPr>
              <a:t>Rojos</a:t>
            </a:r>
            <a:r>
              <a:rPr lang="es-ES" dirty="0" smtClean="0">
                <a:solidFill>
                  <a:schemeClr val="bg1"/>
                </a:solidFill>
                <a:latin typeface="Calibri" panose="020F0502020204030204" pitchFamily="34" charset="0"/>
              </a:rPr>
              <a:t>; en función del % de Zn</a:t>
            </a:r>
          </a:p>
          <a:p>
            <a:pPr marL="285750" indent="-285750">
              <a:buFontTx/>
              <a:buChar char="-"/>
            </a:pPr>
            <a:endParaRPr lang="es-ES" dirty="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Metal para dorar con 5%, usado en joyería,</a:t>
            </a:r>
          </a:p>
          <a:p>
            <a:pPr marL="400050" indent="-400050">
              <a:buFont typeface="+mj-lt"/>
              <a:buAutoNum type="romanLcPeriod"/>
            </a:pPr>
            <a:r>
              <a:rPr lang="es-ES" dirty="0" smtClean="0">
                <a:solidFill>
                  <a:schemeClr val="bg1"/>
                </a:solidFill>
                <a:latin typeface="Calibri" panose="020F0502020204030204" pitchFamily="34" charset="0"/>
              </a:rPr>
              <a:t>Bronce comercial con 10%</a:t>
            </a:r>
          </a:p>
          <a:p>
            <a:pPr marL="400050" indent="-400050">
              <a:buFont typeface="+mj-lt"/>
              <a:buAutoNum type="romanLcPeriod"/>
            </a:pPr>
            <a:r>
              <a:rPr lang="es-ES" dirty="0" smtClean="0">
                <a:solidFill>
                  <a:schemeClr val="bg1"/>
                </a:solidFill>
                <a:latin typeface="Calibri" panose="020F0502020204030204" pitchFamily="34" charset="0"/>
              </a:rPr>
              <a:t>Latón semirrojo, con 15%</a:t>
            </a:r>
          </a:p>
          <a:p>
            <a:pPr marL="400050" indent="-400050">
              <a:buFont typeface="+mj-lt"/>
              <a:buAutoNum type="romanLcPeriod"/>
            </a:pPr>
            <a:r>
              <a:rPr lang="es-ES" dirty="0" smtClean="0">
                <a:solidFill>
                  <a:schemeClr val="bg1"/>
                </a:solidFill>
                <a:latin typeface="Calibri" panose="020F0502020204030204" pitchFamily="34" charset="0"/>
              </a:rPr>
              <a:t>Latón bajo con 20%</a:t>
            </a:r>
          </a:p>
        </p:txBody>
      </p:sp>
      <p:sp>
        <p:nvSpPr>
          <p:cNvPr id="11" name="Rectángulo 10"/>
          <p:cNvSpPr/>
          <p:nvPr/>
        </p:nvSpPr>
        <p:spPr>
          <a:xfrm>
            <a:off x="6314090" y="3726262"/>
            <a:ext cx="5198127" cy="1200329"/>
          </a:xfrm>
          <a:prstGeom prst="rect">
            <a:avLst/>
          </a:prstGeom>
        </p:spPr>
        <p:txBody>
          <a:bodyPr wrap="square">
            <a:spAutoFit/>
          </a:bodyPr>
          <a:lstStyle/>
          <a:p>
            <a:pPr marL="285750" indent="-285750">
              <a:buFontTx/>
              <a:buChar char="-"/>
            </a:pPr>
            <a:r>
              <a:rPr lang="es-ES" dirty="0" smtClean="0">
                <a:solidFill>
                  <a:schemeClr val="bg1"/>
                </a:solidFill>
                <a:latin typeface="Calibri" panose="020F0502020204030204" pitchFamily="34" charset="0"/>
              </a:rPr>
              <a:t>Latones </a:t>
            </a:r>
            <a:r>
              <a:rPr lang="es-ES" b="1" u="sng" dirty="0" smtClean="0">
                <a:solidFill>
                  <a:srgbClr val="FFFF00"/>
                </a:solidFill>
                <a:latin typeface="Calibri" panose="020F0502020204030204" pitchFamily="34" charset="0"/>
              </a:rPr>
              <a:t>Amarillos</a:t>
            </a:r>
            <a:r>
              <a:rPr lang="es-ES" dirty="0" smtClean="0">
                <a:solidFill>
                  <a:schemeClr val="bg1"/>
                </a:solidFill>
                <a:latin typeface="Calibri" panose="020F0502020204030204" pitchFamily="34" charset="0"/>
              </a:rPr>
              <a:t>; entre 25% y 35% de Zn.</a:t>
            </a:r>
          </a:p>
          <a:p>
            <a:pPr marL="285750" indent="-285750">
              <a:buFontTx/>
              <a:buChar char="-"/>
            </a:pPr>
            <a:endParaRPr lang="es-ES" dirty="0">
              <a:solidFill>
                <a:schemeClr val="bg1"/>
              </a:solidFill>
              <a:latin typeface="Calibri" panose="020F0502020204030204" pitchFamily="34" charset="0"/>
            </a:endParaRPr>
          </a:p>
          <a:p>
            <a:pPr marL="400050" indent="-400050">
              <a:buFont typeface="+mj-lt"/>
              <a:buAutoNum type="romanLcPeriod"/>
            </a:pPr>
            <a:r>
              <a:rPr lang="es-ES" dirty="0" smtClean="0">
                <a:solidFill>
                  <a:schemeClr val="bg1"/>
                </a:solidFill>
                <a:latin typeface="Calibri" panose="020F0502020204030204" pitchFamily="34" charset="0"/>
              </a:rPr>
              <a:t>Latón de muelles (resortes) con un 25% de Zn.</a:t>
            </a:r>
          </a:p>
          <a:p>
            <a:pPr marL="400050" indent="-400050">
              <a:buFont typeface="+mj-lt"/>
              <a:buAutoNum type="romanLcPeriod"/>
            </a:pPr>
            <a:r>
              <a:rPr lang="es-ES" dirty="0" smtClean="0">
                <a:solidFill>
                  <a:schemeClr val="bg1"/>
                </a:solidFill>
                <a:latin typeface="Calibri" panose="020F0502020204030204" pitchFamily="34" charset="0"/>
              </a:rPr>
              <a:t>Latón de cuchillería con un 30% de Zn.</a:t>
            </a:r>
          </a:p>
        </p:txBody>
      </p:sp>
    </p:spTree>
    <p:extLst>
      <p:ext uri="{BB962C8B-B14F-4D97-AF65-F5344CB8AC3E}">
        <p14:creationId xmlns:p14="http://schemas.microsoft.com/office/powerpoint/2010/main" val="417713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541633" y="1408730"/>
            <a:ext cx="5395195" cy="4247317"/>
          </a:xfrm>
          <a:prstGeom prst="rect">
            <a:avLst/>
          </a:prstGeom>
        </p:spPr>
        <p:txBody>
          <a:bodyPr wrap="square">
            <a:spAutoFit/>
          </a:bodyPr>
          <a:lstStyle/>
          <a:p>
            <a:pPr marL="285750" indent="-285750" algn="just">
              <a:buFontTx/>
              <a:buChar char="-"/>
            </a:pPr>
            <a:r>
              <a:rPr lang="es-ES" dirty="0" smtClean="0">
                <a:solidFill>
                  <a:schemeClr val="bg1"/>
                </a:solidFill>
                <a:latin typeface="Calibri" panose="020F0502020204030204" pitchFamily="34" charset="0"/>
              </a:rPr>
              <a:t>Latones (</a:t>
            </a:r>
            <a:r>
              <a:rPr lang="el-GR" dirty="0" smtClean="0">
                <a:solidFill>
                  <a:schemeClr val="bg1"/>
                </a:solidFill>
                <a:latin typeface="Calibri" panose="020F0502020204030204" pitchFamily="34" charset="0"/>
              </a:rPr>
              <a:t>α</a:t>
            </a:r>
            <a:r>
              <a:rPr lang="es-ES" dirty="0" smtClean="0">
                <a:solidFill>
                  <a:schemeClr val="bg1"/>
                </a:solidFill>
                <a:latin typeface="Calibri" panose="020F0502020204030204" pitchFamily="34" charset="0"/>
              </a:rPr>
              <a:t>+</a:t>
            </a:r>
            <a:r>
              <a:rPr lang="el-GR" dirty="0" smtClean="0">
                <a:solidFill>
                  <a:schemeClr val="bg1"/>
                </a:solidFill>
                <a:latin typeface="Calibri" panose="020F0502020204030204" pitchFamily="34" charset="0"/>
              </a:rPr>
              <a:t>β</a:t>
            </a:r>
            <a:r>
              <a:rPr lang="es-ES" dirty="0" smtClean="0">
                <a:solidFill>
                  <a:schemeClr val="bg1"/>
                </a:solidFill>
                <a:latin typeface="Calibri" panose="020F0502020204030204" pitchFamily="34" charset="0"/>
              </a:rPr>
              <a:t>) ; </a:t>
            </a:r>
            <a:r>
              <a:rPr lang="el-GR" dirty="0" smtClean="0">
                <a:solidFill>
                  <a:schemeClr val="bg1"/>
                </a:solidFill>
                <a:latin typeface="Calibri" panose="020F0502020204030204" pitchFamily="34" charset="0"/>
              </a:rPr>
              <a:t>α</a:t>
            </a:r>
            <a:r>
              <a:rPr lang="es-ES" dirty="0" smtClean="0">
                <a:solidFill>
                  <a:schemeClr val="bg1"/>
                </a:solidFill>
                <a:latin typeface="Calibri" panose="020F0502020204030204" pitchFamily="34" charset="0"/>
              </a:rPr>
              <a:t> y </a:t>
            </a:r>
            <a:r>
              <a:rPr lang="el-GR" dirty="0" smtClean="0">
                <a:solidFill>
                  <a:schemeClr val="bg1"/>
                </a:solidFill>
                <a:latin typeface="Calibri" panose="020F0502020204030204" pitchFamily="34" charset="0"/>
              </a:rPr>
              <a:t>β</a:t>
            </a:r>
            <a:r>
              <a:rPr lang="es-ES" dirty="0" smtClean="0">
                <a:solidFill>
                  <a:schemeClr val="bg1"/>
                </a:solidFill>
                <a:latin typeface="Calibri" panose="020F0502020204030204" pitchFamily="34" charset="0"/>
              </a:rPr>
              <a:t> son las dos fases en la que se encuentra el Cu, contiene del 36% al 42% de Zn, se los conoce como metal </a:t>
            </a:r>
            <a:r>
              <a:rPr lang="es-ES" dirty="0" err="1" smtClean="0">
                <a:solidFill>
                  <a:schemeClr val="bg1"/>
                </a:solidFill>
                <a:latin typeface="Calibri" panose="020F0502020204030204" pitchFamily="34" charset="0"/>
              </a:rPr>
              <a:t>Muntz</a:t>
            </a:r>
            <a:r>
              <a:rPr lang="es-ES" dirty="0" smtClean="0">
                <a:solidFill>
                  <a:schemeClr val="bg1"/>
                </a:solidFill>
                <a:latin typeface="Calibri" panose="020F0502020204030204" pitchFamily="34" charset="0"/>
              </a:rPr>
              <a:t>.</a:t>
            </a:r>
          </a:p>
          <a:p>
            <a:pPr marL="285750" indent="-285750">
              <a:buFontTx/>
              <a:buChar char="-"/>
            </a:pPr>
            <a:endParaRPr lang="es-ES" dirty="0">
              <a:solidFill>
                <a:schemeClr val="bg1"/>
              </a:solidFill>
              <a:latin typeface="Calibri" panose="020F0502020204030204" pitchFamily="34" charset="0"/>
            </a:endParaRPr>
          </a:p>
          <a:p>
            <a:pPr algn="just"/>
            <a:r>
              <a:rPr lang="es-ES" dirty="0" smtClean="0">
                <a:solidFill>
                  <a:schemeClr val="bg1"/>
                </a:solidFill>
                <a:latin typeface="Calibri" panose="020F0502020204030204" pitchFamily="34" charset="0"/>
              </a:rPr>
              <a:t>	</a:t>
            </a:r>
            <a:r>
              <a:rPr lang="es-ES" b="1" i="1" dirty="0" smtClean="0">
                <a:latin typeface="Calibri" panose="020F0502020204030204" pitchFamily="34" charset="0"/>
              </a:rPr>
              <a:t>Fue </a:t>
            </a:r>
            <a:r>
              <a:rPr lang="es-ES" b="1" i="1" dirty="0">
                <a:latin typeface="Calibri" panose="020F0502020204030204" pitchFamily="34" charset="0"/>
              </a:rPr>
              <a:t>patentado en 1832 y comercializado por George </a:t>
            </a:r>
            <a:r>
              <a:rPr lang="es-ES" b="1" i="1" dirty="0" err="1">
                <a:latin typeface="Calibri" panose="020F0502020204030204" pitchFamily="34" charset="0"/>
              </a:rPr>
              <a:t>Fredrick</a:t>
            </a:r>
            <a:r>
              <a:rPr lang="es-ES" b="1" i="1" dirty="0">
                <a:latin typeface="Calibri" panose="020F0502020204030204" pitchFamily="34" charset="0"/>
              </a:rPr>
              <a:t> </a:t>
            </a:r>
            <a:r>
              <a:rPr lang="es-ES" b="1" i="1" dirty="0" err="1">
                <a:latin typeface="Calibri" panose="020F0502020204030204" pitchFamily="34" charset="0"/>
              </a:rPr>
              <a:t>Muntz</a:t>
            </a:r>
            <a:r>
              <a:rPr lang="es-ES" b="1" i="1" dirty="0">
                <a:latin typeface="Calibri" panose="020F0502020204030204" pitchFamily="34" charset="0"/>
              </a:rPr>
              <a:t>, un calderero industrial de Birmingham, Inglaterra.</a:t>
            </a:r>
          </a:p>
          <a:p>
            <a:endParaRPr lang="es-ES" dirty="0" smtClean="0">
              <a:solidFill>
                <a:schemeClr val="bg1"/>
              </a:solidFill>
              <a:latin typeface="Calibri" panose="020F0502020204030204" pitchFamily="34" charset="0"/>
            </a:endParaRPr>
          </a:p>
          <a:p>
            <a:pPr algn="just"/>
            <a:r>
              <a:rPr lang="es-ES" dirty="0" smtClean="0">
                <a:solidFill>
                  <a:schemeClr val="bg1"/>
                </a:solidFill>
                <a:latin typeface="Calibri" panose="020F0502020204030204" pitchFamily="34" charset="0"/>
              </a:rPr>
              <a:t>	Son menos dúctiles que los latones rojos y amarillos, como ya se explico el aumento de % de Zn fragiliza al Cu.</a:t>
            </a:r>
          </a:p>
          <a:p>
            <a:pPr algn="just"/>
            <a:endParaRPr lang="es-ES" dirty="0">
              <a:solidFill>
                <a:schemeClr val="bg1"/>
              </a:solidFill>
              <a:latin typeface="Calibri" panose="020F0502020204030204" pitchFamily="34" charset="0"/>
            </a:endParaRPr>
          </a:p>
          <a:p>
            <a:pPr algn="just"/>
            <a:r>
              <a:rPr lang="es-ES" dirty="0">
                <a:solidFill>
                  <a:schemeClr val="bg1"/>
                </a:solidFill>
                <a:latin typeface="Calibri" panose="020F0502020204030204" pitchFamily="34" charset="0"/>
              </a:rPr>
              <a:t>	Se trata de un latón que hay que trabajar y conformar en caliente. Y se usa en piezas de maquinaria que han de resistir la corrosión.</a:t>
            </a:r>
          </a:p>
        </p:txBody>
      </p:sp>
      <p:pic>
        <p:nvPicPr>
          <p:cNvPr id="8" name="Imagen 7"/>
          <p:cNvPicPr>
            <a:picLocks noChangeAspect="1"/>
          </p:cNvPicPr>
          <p:nvPr/>
        </p:nvPicPr>
        <p:blipFill>
          <a:blip r:embed="rId3"/>
          <a:stretch>
            <a:fillRect/>
          </a:stretch>
        </p:blipFill>
        <p:spPr>
          <a:xfrm>
            <a:off x="7246226" y="1408731"/>
            <a:ext cx="2323443" cy="2323443"/>
          </a:xfrm>
          <a:prstGeom prst="rect">
            <a:avLst/>
          </a:prstGeom>
        </p:spPr>
      </p:pic>
      <p:sp>
        <p:nvSpPr>
          <p:cNvPr id="9" name="Rectángulo 8"/>
          <p:cNvSpPr/>
          <p:nvPr/>
        </p:nvSpPr>
        <p:spPr>
          <a:xfrm>
            <a:off x="7655810" y="3440056"/>
            <a:ext cx="1504274" cy="335329"/>
          </a:xfrm>
          <a:prstGeom prst="rect">
            <a:avLst/>
          </a:prstGeom>
        </p:spPr>
        <p:txBody>
          <a:bodyPr wrap="square">
            <a:spAutoFit/>
          </a:bodyPr>
          <a:lstStyle/>
          <a:p>
            <a:pPr algn="ctr"/>
            <a:r>
              <a:rPr lang="es-ES" sz="1600" dirty="0" smtClean="0">
                <a:latin typeface="Calibri" panose="020F0502020204030204" pitchFamily="34" charset="0"/>
              </a:rPr>
              <a:t>Metal </a:t>
            </a:r>
            <a:r>
              <a:rPr lang="es-ES" sz="1600" dirty="0" err="1" smtClean="0">
                <a:latin typeface="Calibri" panose="020F0502020204030204" pitchFamily="34" charset="0"/>
              </a:rPr>
              <a:t>Muntz</a:t>
            </a:r>
            <a:endParaRPr lang="es-ES" sz="1600" dirty="0" smtClean="0">
              <a:latin typeface="Calibri" panose="020F0502020204030204" pitchFamily="34" charset="0"/>
            </a:endParaRPr>
          </a:p>
        </p:txBody>
      </p:sp>
      <p:pic>
        <p:nvPicPr>
          <p:cNvPr id="10" name="Imagen 9"/>
          <p:cNvPicPr>
            <a:picLocks noChangeAspect="1"/>
          </p:cNvPicPr>
          <p:nvPr/>
        </p:nvPicPr>
        <p:blipFill>
          <a:blip r:embed="rId4"/>
          <a:stretch>
            <a:fillRect/>
          </a:stretch>
        </p:blipFill>
        <p:spPr>
          <a:xfrm>
            <a:off x="7246226" y="3933041"/>
            <a:ext cx="2336013" cy="1553359"/>
          </a:xfrm>
          <a:prstGeom prst="rect">
            <a:avLst/>
          </a:prstGeom>
        </p:spPr>
      </p:pic>
      <p:sp>
        <p:nvSpPr>
          <p:cNvPr id="11" name="Rectángulo 10"/>
          <p:cNvSpPr/>
          <p:nvPr/>
        </p:nvSpPr>
        <p:spPr>
          <a:xfrm>
            <a:off x="7656128" y="5486400"/>
            <a:ext cx="1504274" cy="335329"/>
          </a:xfrm>
          <a:prstGeom prst="rect">
            <a:avLst/>
          </a:prstGeom>
        </p:spPr>
        <p:txBody>
          <a:bodyPr wrap="square">
            <a:spAutoFit/>
          </a:bodyPr>
          <a:lstStyle/>
          <a:p>
            <a:pPr algn="ctr"/>
            <a:r>
              <a:rPr lang="es-ES" sz="1600" dirty="0" smtClean="0">
                <a:solidFill>
                  <a:schemeClr val="bg1"/>
                </a:solidFill>
                <a:latin typeface="Calibri" panose="020F0502020204030204" pitchFamily="34" charset="0"/>
              </a:rPr>
              <a:t>Metal </a:t>
            </a:r>
            <a:r>
              <a:rPr lang="es-ES" sz="1600" dirty="0" err="1" smtClean="0">
                <a:solidFill>
                  <a:schemeClr val="bg1"/>
                </a:solidFill>
                <a:latin typeface="Calibri" panose="020F0502020204030204" pitchFamily="34" charset="0"/>
              </a:rPr>
              <a:t>Muntz</a:t>
            </a:r>
            <a:endParaRPr lang="es-ES" sz="1600"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62508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345323" y="942181"/>
            <a:ext cx="5638801" cy="3139321"/>
          </a:xfrm>
          <a:prstGeom prst="rect">
            <a:avLst/>
          </a:prstGeom>
        </p:spPr>
        <p:txBody>
          <a:bodyPr wrap="square">
            <a:spAutoFit/>
          </a:bodyPr>
          <a:lstStyle/>
          <a:p>
            <a:r>
              <a:rPr lang="es-ES" b="1" dirty="0" smtClean="0">
                <a:solidFill>
                  <a:schemeClr val="bg1"/>
                </a:solidFill>
                <a:latin typeface="Calibri" panose="020F0502020204030204" pitchFamily="34" charset="0"/>
              </a:rPr>
              <a:t>1.	Aluminio</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Este es el metal más abundante de la naturaleza y se lo puede encontrar en los siguientes minerales;</a:t>
            </a:r>
          </a:p>
          <a:p>
            <a:r>
              <a:rPr lang="es-ES" dirty="0" smtClean="0">
                <a:solidFill>
                  <a:schemeClr val="bg1"/>
                </a:solidFill>
                <a:latin typeface="Calibri" panose="020F0502020204030204" pitchFamily="34" charset="0"/>
              </a:rPr>
              <a:t>-    Feldespato,</a:t>
            </a:r>
          </a:p>
          <a:p>
            <a:r>
              <a:rPr lang="es-ES" dirty="0" smtClean="0">
                <a:solidFill>
                  <a:schemeClr val="bg1"/>
                </a:solidFill>
                <a:latin typeface="Calibri" panose="020F0502020204030204" pitchFamily="34" charset="0"/>
              </a:rPr>
              <a:t>-    Arcilla,</a:t>
            </a:r>
          </a:p>
          <a:p>
            <a:r>
              <a:rPr lang="es-ES" dirty="0" smtClean="0">
                <a:solidFill>
                  <a:schemeClr val="bg1"/>
                </a:solidFill>
                <a:latin typeface="Calibri" panose="020F0502020204030204" pitchFamily="34" charset="0"/>
              </a:rPr>
              <a:t>-    Corindón,</a:t>
            </a:r>
          </a:p>
          <a:p>
            <a:pPr marL="285750" indent="-285750">
              <a:buFontTx/>
              <a:buChar char="-"/>
            </a:pPr>
            <a:r>
              <a:rPr lang="es-ES" dirty="0" smtClean="0">
                <a:solidFill>
                  <a:schemeClr val="bg1"/>
                </a:solidFill>
                <a:latin typeface="Calibri" panose="020F0502020204030204" pitchFamily="34" charset="0"/>
              </a:rPr>
              <a:t>Siendo la bauxita y la criolita los más empleados en su metalurgia.</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Sus propiedades son;</a:t>
            </a:r>
          </a:p>
        </p:txBody>
      </p:sp>
      <p:sp>
        <p:nvSpPr>
          <p:cNvPr id="9" name="CuadroTexto 8"/>
          <p:cNvSpPr txBox="1"/>
          <p:nvPr/>
        </p:nvSpPr>
        <p:spPr>
          <a:xfrm>
            <a:off x="7785279" y="3390391"/>
            <a:ext cx="2065282" cy="307777"/>
          </a:xfrm>
          <a:prstGeom prst="rect">
            <a:avLst/>
          </a:prstGeom>
          <a:noFill/>
        </p:spPr>
        <p:txBody>
          <a:bodyPr wrap="square" rtlCol="0">
            <a:spAutoFit/>
          </a:bodyPr>
          <a:lstStyle/>
          <a:p>
            <a:pPr algn="ctr"/>
            <a:r>
              <a:rPr lang="es-ES" sz="1400" dirty="0" smtClean="0">
                <a:solidFill>
                  <a:schemeClr val="bg1"/>
                </a:solidFill>
              </a:rPr>
              <a:t>Bauxita.</a:t>
            </a:r>
            <a:endParaRPr lang="es-ES" sz="1400" dirty="0">
              <a:solidFill>
                <a:schemeClr val="bg1"/>
              </a:solidFill>
            </a:endParaRPr>
          </a:p>
        </p:txBody>
      </p:sp>
      <p:pic>
        <p:nvPicPr>
          <p:cNvPr id="10" name="Imagen 9"/>
          <p:cNvPicPr>
            <a:picLocks noChangeAspect="1"/>
          </p:cNvPicPr>
          <p:nvPr/>
        </p:nvPicPr>
        <p:blipFill>
          <a:blip r:embed="rId3"/>
          <a:stretch>
            <a:fillRect/>
          </a:stretch>
        </p:blipFill>
        <p:spPr>
          <a:xfrm>
            <a:off x="7204841" y="1365976"/>
            <a:ext cx="3226159" cy="2024415"/>
          </a:xfrm>
          <a:prstGeom prst="rect">
            <a:avLst/>
          </a:prstGeom>
        </p:spPr>
      </p:pic>
      <p:pic>
        <p:nvPicPr>
          <p:cNvPr id="11" name="Imagen 10"/>
          <p:cNvPicPr>
            <a:picLocks noChangeAspect="1"/>
          </p:cNvPicPr>
          <p:nvPr/>
        </p:nvPicPr>
        <p:blipFill>
          <a:blip r:embed="rId4"/>
          <a:stretch>
            <a:fillRect/>
          </a:stretch>
        </p:blipFill>
        <p:spPr>
          <a:xfrm>
            <a:off x="7614745" y="4081501"/>
            <a:ext cx="1952134" cy="1802853"/>
          </a:xfrm>
          <a:prstGeom prst="rect">
            <a:avLst/>
          </a:prstGeom>
        </p:spPr>
      </p:pic>
      <p:sp>
        <p:nvSpPr>
          <p:cNvPr id="12" name="CuadroTexto 11"/>
          <p:cNvSpPr txBox="1"/>
          <p:nvPr/>
        </p:nvSpPr>
        <p:spPr>
          <a:xfrm>
            <a:off x="9172740" y="4783601"/>
            <a:ext cx="2065282" cy="307777"/>
          </a:xfrm>
          <a:prstGeom prst="rect">
            <a:avLst/>
          </a:prstGeom>
          <a:noFill/>
        </p:spPr>
        <p:txBody>
          <a:bodyPr wrap="square" rtlCol="0">
            <a:spAutoFit/>
          </a:bodyPr>
          <a:lstStyle/>
          <a:p>
            <a:pPr algn="ctr"/>
            <a:r>
              <a:rPr lang="es-ES" sz="1400" dirty="0" smtClean="0">
                <a:solidFill>
                  <a:schemeClr val="bg1"/>
                </a:solidFill>
              </a:rPr>
              <a:t>Feldespato.</a:t>
            </a:r>
            <a:endParaRPr lang="es-ES" sz="1400" dirty="0">
              <a:solidFill>
                <a:schemeClr val="bg1"/>
              </a:solidFill>
            </a:endParaRPr>
          </a:p>
        </p:txBody>
      </p:sp>
      <p:pic>
        <p:nvPicPr>
          <p:cNvPr id="14" name="Imagen 13"/>
          <p:cNvPicPr>
            <a:picLocks noChangeAspect="1"/>
          </p:cNvPicPr>
          <p:nvPr/>
        </p:nvPicPr>
        <p:blipFill>
          <a:blip r:embed="rId5"/>
          <a:stretch>
            <a:fillRect/>
          </a:stretch>
        </p:blipFill>
        <p:spPr>
          <a:xfrm>
            <a:off x="1406657" y="4081501"/>
            <a:ext cx="5801641" cy="2019754"/>
          </a:xfrm>
          <a:prstGeom prst="rect">
            <a:avLst/>
          </a:prstGeom>
        </p:spPr>
      </p:pic>
    </p:spTree>
    <p:extLst>
      <p:ext uri="{BB962C8B-B14F-4D97-AF65-F5344CB8AC3E}">
        <p14:creationId xmlns:p14="http://schemas.microsoft.com/office/powerpoint/2010/main" val="3577591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155377" y="983283"/>
            <a:ext cx="7689078" cy="5355312"/>
          </a:xfrm>
          <a:prstGeom prst="rect">
            <a:avLst/>
          </a:prstGeom>
        </p:spPr>
        <p:txBody>
          <a:bodyPr wrap="square">
            <a:spAutoFit/>
          </a:bodyPr>
          <a:lstStyle/>
          <a:p>
            <a:r>
              <a:rPr lang="es-ES" b="1" dirty="0" smtClean="0">
                <a:solidFill>
                  <a:schemeClr val="bg1"/>
                </a:solidFill>
                <a:latin typeface="Calibri" panose="020F0502020204030204" pitchFamily="34" charset="0"/>
              </a:rPr>
              <a:t>Latones Especiales;</a:t>
            </a:r>
          </a:p>
          <a:p>
            <a:endParaRPr lang="es-ES" b="1" dirty="0">
              <a:solidFill>
                <a:schemeClr val="bg1"/>
              </a:solidFill>
              <a:latin typeface="Calibri" panose="020F0502020204030204" pitchFamily="34" charset="0"/>
            </a:endParaRPr>
          </a:p>
          <a:p>
            <a:r>
              <a:rPr lang="es-ES" b="1"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Son aleaciones de cobre-zinc con otros aleantes para conferirle mayor resistencia mecánica, mayor dureza y mejor resistencia a la corrosión.</a:t>
            </a:r>
          </a:p>
          <a:p>
            <a:endParaRPr lang="es-ES"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	Latones al Aluminio</a:t>
            </a:r>
            <a:r>
              <a:rPr lang="es-ES" dirty="0" smtClean="0">
                <a:solidFill>
                  <a:schemeClr val="bg1"/>
                </a:solidFill>
                <a:latin typeface="Calibri" panose="020F0502020204030204" pitchFamily="34" charset="0"/>
              </a:rPr>
              <a:t>, mejora notablemente su resistencia a la corrosión y favorece la colabilidad.</a:t>
            </a:r>
          </a:p>
          <a:p>
            <a:pPr marL="400050" indent="-400050">
              <a:buFont typeface="+mj-lt"/>
              <a:buAutoNum type="romanLcPeriod"/>
            </a:pPr>
            <a:endParaRPr lang="es-ES" i="1" dirty="0" smtClean="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Latones al Hierro, </a:t>
            </a:r>
            <a:r>
              <a:rPr lang="es-ES" dirty="0" smtClean="0">
                <a:solidFill>
                  <a:schemeClr val="bg1"/>
                </a:solidFill>
                <a:latin typeface="Calibri" panose="020F0502020204030204" pitchFamily="34" charset="0"/>
              </a:rPr>
              <a:t>hasta 1% de Fe mejora la dureza del metal y la resistencia a la tracción.</a:t>
            </a:r>
          </a:p>
          <a:p>
            <a:pPr marL="400050" indent="-400050">
              <a:buFont typeface="+mj-lt"/>
              <a:buAutoNum type="romanLcPeriod"/>
            </a:pPr>
            <a:endParaRPr lang="es-ES"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Latones al plomo, </a:t>
            </a:r>
            <a:r>
              <a:rPr lang="es-ES" dirty="0" smtClean="0">
                <a:solidFill>
                  <a:schemeClr val="bg1"/>
                </a:solidFill>
                <a:latin typeface="Calibri" panose="020F0502020204030204" pitchFamily="34" charset="0"/>
              </a:rPr>
              <a:t>hasta 2% de Pb el cual mejora su maquinabilidad, se llaman latones de tornillería.</a:t>
            </a:r>
          </a:p>
          <a:p>
            <a:pPr marL="400050" indent="-400050">
              <a:buFont typeface="+mj-lt"/>
              <a:buAutoNum type="romanLcPeriod"/>
            </a:pPr>
            <a:endParaRPr lang="es-ES"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Latones al Manganeso,</a:t>
            </a:r>
            <a:r>
              <a:rPr lang="es-ES" dirty="0" smtClean="0">
                <a:solidFill>
                  <a:schemeClr val="bg1"/>
                </a:solidFill>
                <a:latin typeface="Calibri" panose="020F0502020204030204" pitchFamily="34" charset="0"/>
              </a:rPr>
              <a:t> hasta 5% aumenta la resistencia a la tracción.</a:t>
            </a:r>
          </a:p>
          <a:p>
            <a:pPr marL="400050" indent="-400050">
              <a:buFont typeface="+mj-lt"/>
              <a:buAutoNum type="romanLcPeriod"/>
            </a:pPr>
            <a:endParaRPr lang="es-ES" i="1"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Latones al estaño, </a:t>
            </a:r>
            <a:r>
              <a:rPr lang="es-ES" dirty="0" smtClean="0">
                <a:solidFill>
                  <a:schemeClr val="bg1"/>
                </a:solidFill>
                <a:latin typeface="Calibri" panose="020F0502020204030204" pitchFamily="34" charset="0"/>
              </a:rPr>
              <a:t>hasta 10% de Sn mejora su resistencia a la tracción y a la corrosión.</a:t>
            </a:r>
          </a:p>
          <a:p>
            <a:pPr marL="400050" indent="-400050">
              <a:buFont typeface="+mj-lt"/>
              <a:buAutoNum type="romanLcPeriod"/>
            </a:pPr>
            <a:endParaRPr lang="es-ES"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119826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155377" y="983283"/>
            <a:ext cx="3826526" cy="4247317"/>
          </a:xfrm>
          <a:prstGeom prst="rect">
            <a:avLst/>
          </a:prstGeom>
        </p:spPr>
        <p:txBody>
          <a:bodyPr wrap="square">
            <a:spAutoFit/>
          </a:bodyPr>
          <a:lstStyle/>
          <a:p>
            <a:r>
              <a:rPr lang="es-ES" dirty="0" smtClean="0">
                <a:solidFill>
                  <a:schemeClr val="bg1"/>
                </a:solidFill>
                <a:latin typeface="Calibri" panose="020F0502020204030204" pitchFamily="34" charset="0"/>
              </a:rPr>
              <a:t>Latones al Estaño</a:t>
            </a:r>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(continuación)</a:t>
            </a:r>
          </a:p>
          <a:p>
            <a:endParaRPr lang="es-ES" b="1" dirty="0" smtClean="0">
              <a:solidFill>
                <a:schemeClr val="bg1"/>
              </a:solidFill>
              <a:latin typeface="Calibri" panose="020F0502020204030204" pitchFamily="34" charset="0"/>
            </a:endParaRPr>
          </a:p>
          <a:p>
            <a:endParaRPr lang="es-ES" b="1" dirty="0">
              <a:solidFill>
                <a:schemeClr val="bg1"/>
              </a:solidFill>
              <a:latin typeface="Calibri" panose="020F0502020204030204" pitchFamily="34" charset="0"/>
            </a:endParaRPr>
          </a:p>
          <a:p>
            <a:r>
              <a:rPr lang="es-ES" b="1"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	Metal Almirantazgo; constituida por 71%de Cu, 28% de Zn, 1,2% de Sn, 0,0,75% de Pb y 0,06% de Fe. Se lo emplea en tubos de condensadores.</a:t>
            </a:r>
            <a:endParaRPr lang="es-ES" dirty="0">
              <a:solidFill>
                <a:schemeClr val="bg1"/>
              </a:solidFill>
              <a:latin typeface="Calibri" panose="020F0502020204030204" pitchFamily="34" charset="0"/>
            </a:endParaRPr>
          </a:p>
          <a:p>
            <a:endParaRPr lang="es-ES" dirty="0" smtClean="0">
              <a:solidFill>
                <a:schemeClr val="bg1"/>
              </a:solidFill>
              <a:latin typeface="Calibri" panose="020F0502020204030204" pitchFamily="34" charset="0"/>
            </a:endParaRPr>
          </a:p>
          <a:p>
            <a:endParaRPr lang="es-ES" dirty="0">
              <a:solidFill>
                <a:schemeClr val="bg1"/>
              </a:solidFill>
              <a:latin typeface="Calibri" panose="020F0502020204030204" pitchFamily="34" charset="0"/>
            </a:endParaRPr>
          </a:p>
          <a:p>
            <a:pPr marL="400050" indent="-400050">
              <a:buFont typeface="+mj-lt"/>
              <a:buAutoNum type="romanLcPeriod"/>
            </a:pPr>
            <a:endParaRPr lang="es-ES" dirty="0" smtClean="0">
              <a:solidFill>
                <a:schemeClr val="bg1"/>
              </a:solidFill>
              <a:latin typeface="Calibri" panose="020F0502020204030204" pitchFamily="34" charset="0"/>
            </a:endParaRP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	Latón Naval, contiene 60% de Cu, 39,25% de Zn y 0,75% de Sn. Similar al metal </a:t>
            </a:r>
            <a:r>
              <a:rPr lang="es-ES" dirty="0" err="1" smtClean="0">
                <a:solidFill>
                  <a:schemeClr val="bg1"/>
                </a:solidFill>
                <a:latin typeface="Calibri" panose="020F0502020204030204" pitchFamily="34" charset="0"/>
              </a:rPr>
              <a:t>Muntz</a:t>
            </a:r>
            <a:r>
              <a:rPr lang="es-ES" dirty="0" smtClean="0">
                <a:solidFill>
                  <a:schemeClr val="bg1"/>
                </a:solidFill>
                <a:latin typeface="Calibri" panose="020F0502020204030204" pitchFamily="34" charset="0"/>
              </a:rPr>
              <a:t> pero de mejor resistencia a la corrosión.</a:t>
            </a:r>
          </a:p>
        </p:txBody>
      </p:sp>
      <p:pic>
        <p:nvPicPr>
          <p:cNvPr id="8" name="Imagen 7"/>
          <p:cNvPicPr>
            <a:picLocks noChangeAspect="1"/>
          </p:cNvPicPr>
          <p:nvPr/>
        </p:nvPicPr>
        <p:blipFill>
          <a:blip r:embed="rId3"/>
          <a:stretch>
            <a:fillRect/>
          </a:stretch>
        </p:blipFill>
        <p:spPr>
          <a:xfrm>
            <a:off x="5249002" y="1533157"/>
            <a:ext cx="2457450" cy="1857375"/>
          </a:xfrm>
          <a:prstGeom prst="rect">
            <a:avLst/>
          </a:prstGeom>
        </p:spPr>
      </p:pic>
      <p:pic>
        <p:nvPicPr>
          <p:cNvPr id="9" name="Imagen 8"/>
          <p:cNvPicPr>
            <a:picLocks noChangeAspect="1"/>
          </p:cNvPicPr>
          <p:nvPr/>
        </p:nvPicPr>
        <p:blipFill>
          <a:blip r:embed="rId4"/>
          <a:stretch>
            <a:fillRect/>
          </a:stretch>
        </p:blipFill>
        <p:spPr>
          <a:xfrm>
            <a:off x="7823967" y="1533157"/>
            <a:ext cx="3305685" cy="1857375"/>
          </a:xfrm>
          <a:prstGeom prst="rect">
            <a:avLst/>
          </a:prstGeom>
        </p:spPr>
      </p:pic>
      <p:pic>
        <p:nvPicPr>
          <p:cNvPr id="13" name="Imagen 12"/>
          <p:cNvPicPr>
            <a:picLocks noChangeAspect="1"/>
          </p:cNvPicPr>
          <p:nvPr/>
        </p:nvPicPr>
        <p:blipFill>
          <a:blip r:embed="rId5"/>
          <a:stretch>
            <a:fillRect/>
          </a:stretch>
        </p:blipFill>
        <p:spPr>
          <a:xfrm>
            <a:off x="8365718" y="3708443"/>
            <a:ext cx="1847850" cy="2466975"/>
          </a:xfrm>
          <a:prstGeom prst="rect">
            <a:avLst/>
          </a:prstGeom>
        </p:spPr>
      </p:pic>
      <p:pic>
        <p:nvPicPr>
          <p:cNvPr id="14" name="Imagen 13"/>
          <p:cNvPicPr>
            <a:picLocks noChangeAspect="1"/>
          </p:cNvPicPr>
          <p:nvPr/>
        </p:nvPicPr>
        <p:blipFill>
          <a:blip r:embed="rId6"/>
          <a:stretch>
            <a:fillRect/>
          </a:stretch>
        </p:blipFill>
        <p:spPr>
          <a:xfrm>
            <a:off x="5252217" y="3708443"/>
            <a:ext cx="3024680" cy="2094871"/>
          </a:xfrm>
          <a:prstGeom prst="rect">
            <a:avLst/>
          </a:prstGeom>
        </p:spPr>
      </p:pic>
    </p:spTree>
    <p:extLst>
      <p:ext uri="{BB962C8B-B14F-4D97-AF65-F5344CB8AC3E}">
        <p14:creationId xmlns:p14="http://schemas.microsoft.com/office/powerpoint/2010/main" val="116589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155377" y="983283"/>
            <a:ext cx="5544968" cy="3693319"/>
          </a:xfrm>
          <a:prstGeom prst="rect">
            <a:avLst/>
          </a:prstGeom>
        </p:spPr>
        <p:txBody>
          <a:bodyPr wrap="square">
            <a:spAutoFit/>
          </a:bodyPr>
          <a:lstStyle/>
          <a:p>
            <a:r>
              <a:rPr lang="es-ES" b="1" dirty="0" smtClean="0">
                <a:solidFill>
                  <a:schemeClr val="bg1"/>
                </a:solidFill>
                <a:latin typeface="Calibri" panose="020F0502020204030204" pitchFamily="34" charset="0"/>
              </a:rPr>
              <a:t>Latones Especiales</a:t>
            </a:r>
            <a:r>
              <a:rPr lang="es-ES" b="1" dirty="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(continuación)</a:t>
            </a:r>
          </a:p>
          <a:p>
            <a:endParaRPr lang="es-ES" b="1" dirty="0">
              <a:solidFill>
                <a:schemeClr val="bg1"/>
              </a:solidFill>
              <a:latin typeface="Calibri" panose="020F0502020204030204" pitchFamily="34" charset="0"/>
            </a:endParaRPr>
          </a:p>
          <a:p>
            <a:r>
              <a:rPr lang="es-ES" b="1" dirty="0">
                <a:solidFill>
                  <a:schemeClr val="bg1"/>
                </a:solidFill>
                <a:latin typeface="Calibri" panose="020F0502020204030204" pitchFamily="34" charset="0"/>
              </a:rPr>
              <a:t>	</a:t>
            </a:r>
            <a:endParaRPr lang="es-ES" dirty="0">
              <a:solidFill>
                <a:schemeClr val="bg1"/>
              </a:solidFill>
              <a:latin typeface="Calibri" panose="020F0502020204030204" pitchFamily="34" charset="0"/>
            </a:endParaRPr>
          </a:p>
          <a:p>
            <a:pPr marL="400050" indent="-400050">
              <a:buAutoNum type="romanLcPeriod" startAt="6"/>
            </a:pPr>
            <a:r>
              <a:rPr lang="es-ES" i="1" dirty="0" smtClean="0">
                <a:solidFill>
                  <a:schemeClr val="bg1"/>
                </a:solidFill>
                <a:latin typeface="Calibri" panose="020F0502020204030204" pitchFamily="34" charset="0"/>
              </a:rPr>
              <a:t>Latones al Silicio</a:t>
            </a:r>
            <a:r>
              <a:rPr lang="es-ES" dirty="0">
                <a:solidFill>
                  <a:schemeClr val="bg1"/>
                </a:solidFill>
                <a:latin typeface="Calibri" panose="020F0502020204030204" pitchFamily="34" charset="0"/>
              </a:rPr>
              <a:t>;</a:t>
            </a:r>
            <a:r>
              <a:rPr lang="es-ES" dirty="0" smtClean="0">
                <a:solidFill>
                  <a:schemeClr val="bg1"/>
                </a:solidFill>
                <a:latin typeface="Calibri" panose="020F0502020204030204" pitchFamily="34" charset="0"/>
              </a:rPr>
              <a:t> hasta 1,5% de Si, Cu-Zn-Si más conocida como </a:t>
            </a:r>
            <a:r>
              <a:rPr lang="es-ES" dirty="0" err="1" smtClean="0">
                <a:solidFill>
                  <a:schemeClr val="bg1"/>
                </a:solidFill>
                <a:latin typeface="Calibri" panose="020F0502020204030204" pitchFamily="34" charset="0"/>
              </a:rPr>
              <a:t>Bronsil</a:t>
            </a:r>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es empleado para fabricar campanas, válvulas, cojinetes, bombas y engranajes</a:t>
            </a:r>
          </a:p>
          <a:p>
            <a:pPr marL="400050" indent="-400050">
              <a:buAutoNum type="romanLcPeriod" startAt="6"/>
            </a:pPr>
            <a:endParaRPr lang="es-ES" dirty="0">
              <a:solidFill>
                <a:schemeClr val="bg1"/>
              </a:solidFill>
              <a:latin typeface="Calibri" panose="020F0502020204030204" pitchFamily="34" charset="0"/>
            </a:endParaRPr>
          </a:p>
          <a:p>
            <a:pPr marL="400050" indent="-400050">
              <a:buAutoNum type="romanLcPeriod" startAt="6"/>
            </a:pPr>
            <a:endParaRPr lang="es-ES" dirty="0" smtClean="0">
              <a:solidFill>
                <a:schemeClr val="bg1"/>
              </a:solidFill>
              <a:latin typeface="Calibri" panose="020F0502020204030204" pitchFamily="34" charset="0"/>
            </a:endParaRPr>
          </a:p>
          <a:p>
            <a:pPr marL="400050" indent="-400050">
              <a:buAutoNum type="romanLcPeriod" startAt="6"/>
            </a:pPr>
            <a:endParaRPr lang="es-ES" dirty="0" smtClean="0">
              <a:solidFill>
                <a:schemeClr val="bg1"/>
              </a:solidFill>
              <a:latin typeface="Calibri" panose="020F0502020204030204" pitchFamily="34" charset="0"/>
            </a:endParaRPr>
          </a:p>
          <a:p>
            <a:pPr marL="400050" indent="-400050">
              <a:buAutoNum type="romanLcPeriod" startAt="6"/>
            </a:pPr>
            <a:endParaRPr lang="es-ES" dirty="0">
              <a:solidFill>
                <a:schemeClr val="bg1"/>
              </a:solidFill>
              <a:latin typeface="Calibri" panose="020F0502020204030204" pitchFamily="34" charset="0"/>
            </a:endParaRPr>
          </a:p>
          <a:p>
            <a:pPr marL="400050" indent="-400050">
              <a:buAutoNum type="romanLcPeriod" startAt="6"/>
            </a:pPr>
            <a:r>
              <a:rPr lang="es-ES" i="1" dirty="0" smtClean="0">
                <a:solidFill>
                  <a:schemeClr val="bg1"/>
                </a:solidFill>
                <a:latin typeface="Calibri" panose="020F0502020204030204" pitchFamily="34" charset="0"/>
              </a:rPr>
              <a:t>Latones complejos; empleados para hélices y maquinaria marítima, denominados bronces Stone y Manganick.</a:t>
            </a:r>
          </a:p>
        </p:txBody>
      </p:sp>
      <p:pic>
        <p:nvPicPr>
          <p:cNvPr id="8" name="Imagen 7"/>
          <p:cNvPicPr>
            <a:picLocks noChangeAspect="1"/>
          </p:cNvPicPr>
          <p:nvPr/>
        </p:nvPicPr>
        <p:blipFill>
          <a:blip r:embed="rId3"/>
          <a:stretch>
            <a:fillRect/>
          </a:stretch>
        </p:blipFill>
        <p:spPr>
          <a:xfrm>
            <a:off x="9277724" y="3623289"/>
            <a:ext cx="1616258" cy="2062963"/>
          </a:xfrm>
          <a:prstGeom prst="rect">
            <a:avLst/>
          </a:prstGeom>
        </p:spPr>
      </p:pic>
      <p:pic>
        <p:nvPicPr>
          <p:cNvPr id="9" name="Imagen 8"/>
          <p:cNvPicPr>
            <a:picLocks noChangeAspect="1"/>
          </p:cNvPicPr>
          <p:nvPr/>
        </p:nvPicPr>
        <p:blipFill>
          <a:blip r:embed="rId4"/>
          <a:stretch>
            <a:fillRect/>
          </a:stretch>
        </p:blipFill>
        <p:spPr>
          <a:xfrm>
            <a:off x="6860322" y="3666952"/>
            <a:ext cx="2257425" cy="2019300"/>
          </a:xfrm>
          <a:prstGeom prst="rect">
            <a:avLst/>
          </a:prstGeom>
        </p:spPr>
      </p:pic>
      <p:pic>
        <p:nvPicPr>
          <p:cNvPr id="10" name="Imagen 9"/>
          <p:cNvPicPr>
            <a:picLocks noChangeAspect="1"/>
          </p:cNvPicPr>
          <p:nvPr/>
        </p:nvPicPr>
        <p:blipFill>
          <a:blip r:embed="rId5"/>
          <a:stretch>
            <a:fillRect/>
          </a:stretch>
        </p:blipFill>
        <p:spPr>
          <a:xfrm>
            <a:off x="6860322" y="1215246"/>
            <a:ext cx="1668823" cy="2227965"/>
          </a:xfrm>
          <a:prstGeom prst="rect">
            <a:avLst/>
          </a:prstGeom>
        </p:spPr>
      </p:pic>
      <p:pic>
        <p:nvPicPr>
          <p:cNvPr id="11" name="Imagen 10"/>
          <p:cNvPicPr>
            <a:picLocks noChangeAspect="1"/>
          </p:cNvPicPr>
          <p:nvPr/>
        </p:nvPicPr>
        <p:blipFill>
          <a:blip r:embed="rId6"/>
          <a:stretch>
            <a:fillRect/>
          </a:stretch>
        </p:blipFill>
        <p:spPr>
          <a:xfrm>
            <a:off x="8666017" y="1215246"/>
            <a:ext cx="2227965" cy="2227965"/>
          </a:xfrm>
          <a:prstGeom prst="rect">
            <a:avLst/>
          </a:prstGeom>
        </p:spPr>
      </p:pic>
    </p:spTree>
    <p:extLst>
      <p:ext uri="{BB962C8B-B14F-4D97-AF65-F5344CB8AC3E}">
        <p14:creationId xmlns:p14="http://schemas.microsoft.com/office/powerpoint/2010/main" val="416521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989980" y="984417"/>
            <a:ext cx="7696820" cy="4247317"/>
          </a:xfrm>
          <a:prstGeom prst="rect">
            <a:avLst/>
          </a:prstGeom>
        </p:spPr>
        <p:txBody>
          <a:bodyPr wrap="square">
            <a:spAutoFit/>
          </a:bodyPr>
          <a:lstStyle/>
          <a:p>
            <a:r>
              <a:rPr lang="es-ES" b="1" dirty="0" smtClean="0">
                <a:solidFill>
                  <a:schemeClr val="bg1"/>
                </a:solidFill>
                <a:latin typeface="Calibri" panose="020F0502020204030204" pitchFamily="34" charset="0"/>
              </a:rPr>
              <a:t>5.	Bronces</a:t>
            </a:r>
          </a:p>
          <a:p>
            <a:pPr marL="342900" indent="-342900">
              <a:buAutoNum type="arabicPeriod" startAt="4"/>
            </a:pPr>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En este caso los bronces son aleaciones de </a:t>
            </a:r>
            <a:r>
              <a:rPr lang="es-ES" b="1" i="1" dirty="0" smtClean="0">
                <a:solidFill>
                  <a:schemeClr val="bg1"/>
                </a:solidFill>
                <a:latin typeface="Calibri" panose="020F0502020204030204" pitchFamily="34" charset="0"/>
              </a:rPr>
              <a:t>Cobre y Estaño </a:t>
            </a:r>
            <a:r>
              <a:rPr lang="es-ES" dirty="0" smtClean="0">
                <a:solidFill>
                  <a:schemeClr val="bg1"/>
                </a:solidFill>
                <a:latin typeface="Calibri" panose="020F0502020204030204" pitchFamily="34" charset="0"/>
              </a:rPr>
              <a:t>(Cu-Sn).</a:t>
            </a: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Los bronces de aplicación industrial tienen un porcentaje de Sn &lt; 22%.</a:t>
            </a:r>
          </a:p>
          <a:p>
            <a:endParaRPr lang="es-ES" dirty="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Bronces con menos del 6%, dúctiles y maleables, usados para monedas y medallas.</a:t>
            </a:r>
          </a:p>
          <a:p>
            <a:pPr marL="285750" indent="-285750">
              <a:buFontTx/>
              <a:buChar char="-"/>
            </a:pPr>
            <a:endParaRPr lang="es-ES" dirty="0" smtClean="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Bronces con un 10%-12% ofrecen gran resistencia y dureza, para piezas sujetas a grandes esfuerzos y débil rozamiento (engranajes, casquillos de cojinetes, tornillos sin-fin, etc…</a:t>
            </a:r>
          </a:p>
          <a:p>
            <a:pPr marL="285750" indent="-285750">
              <a:buFontTx/>
              <a:buChar char="-"/>
            </a:pPr>
            <a:endParaRPr lang="es-ES" dirty="0" smtClean="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Bronces con 12 a 18% de Sn, duros y resistentes y maleables en caliente.</a:t>
            </a:r>
          </a:p>
          <a:p>
            <a:pPr marL="285750" indent="-285750">
              <a:buFontTx/>
              <a:buChar char="-"/>
            </a:pPr>
            <a:endParaRPr lang="es-ES" dirty="0" smtClean="0">
              <a:solidFill>
                <a:schemeClr val="bg1"/>
              </a:solidFill>
              <a:latin typeface="Calibri" panose="020F0502020204030204" pitchFamily="34" charset="0"/>
            </a:endParaRPr>
          </a:p>
          <a:p>
            <a:pPr marL="285750" indent="-285750">
              <a:buFontTx/>
              <a:buChar char="-"/>
            </a:pPr>
            <a:r>
              <a:rPr lang="es-ES" dirty="0" smtClean="0">
                <a:solidFill>
                  <a:schemeClr val="bg1"/>
                </a:solidFill>
                <a:latin typeface="Calibri" panose="020F0502020204030204" pitchFamily="34" charset="0"/>
              </a:rPr>
              <a:t>Los bronces con más de 22%, pero se vuelven muy frágiles.</a:t>
            </a:r>
          </a:p>
        </p:txBody>
      </p:sp>
      <p:sp>
        <p:nvSpPr>
          <p:cNvPr id="8" name="Cerrar llave 7"/>
          <p:cNvSpPr/>
          <p:nvPr/>
        </p:nvSpPr>
        <p:spPr>
          <a:xfrm>
            <a:off x="8308428" y="2380593"/>
            <a:ext cx="583324" cy="28511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9" name="Rectángulo 8"/>
          <p:cNvSpPr/>
          <p:nvPr/>
        </p:nvSpPr>
        <p:spPr>
          <a:xfrm>
            <a:off x="8891751" y="3386249"/>
            <a:ext cx="2222060" cy="923330"/>
          </a:xfrm>
          <a:prstGeom prst="rect">
            <a:avLst/>
          </a:prstGeom>
        </p:spPr>
        <p:txBody>
          <a:bodyPr wrap="square">
            <a:spAutoFit/>
          </a:bodyPr>
          <a:lstStyle/>
          <a:p>
            <a:pPr algn="ctr"/>
            <a:r>
              <a:rPr lang="es-ES" dirty="0" smtClean="0">
                <a:solidFill>
                  <a:schemeClr val="bg1"/>
                </a:solidFill>
                <a:latin typeface="Calibri" panose="020F0502020204030204" pitchFamily="34" charset="0"/>
              </a:rPr>
              <a:t>A mayor % de Sn, aumenta su dureza y/o su fragilidad.</a:t>
            </a:r>
          </a:p>
        </p:txBody>
      </p:sp>
    </p:spTree>
    <p:extLst>
      <p:ext uri="{BB962C8B-B14F-4D97-AF65-F5344CB8AC3E}">
        <p14:creationId xmlns:p14="http://schemas.microsoft.com/office/powerpoint/2010/main" val="3295701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989980" y="984417"/>
            <a:ext cx="7696820" cy="3416320"/>
          </a:xfrm>
          <a:prstGeom prst="rect">
            <a:avLst/>
          </a:prstGeom>
        </p:spPr>
        <p:txBody>
          <a:bodyPr wrap="square">
            <a:spAutoFit/>
          </a:bodyPr>
          <a:lstStyle/>
          <a:p>
            <a:r>
              <a:rPr lang="es-ES" b="1" dirty="0" smtClean="0">
                <a:solidFill>
                  <a:schemeClr val="bg1"/>
                </a:solidFill>
                <a:latin typeface="Calibri" panose="020F0502020204030204" pitchFamily="34" charset="0"/>
              </a:rPr>
              <a:t>	Bronces, Clasificación</a:t>
            </a:r>
          </a:p>
          <a:p>
            <a:pPr marL="342900" indent="-342900">
              <a:buAutoNum type="arabicPeriod" startAt="4"/>
            </a:pPr>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a:t>
            </a: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Bronces ordinarios………………….</a:t>
            </a:r>
          </a:p>
          <a:p>
            <a:endParaRPr lang="es-ES" dirty="0">
              <a:solidFill>
                <a:schemeClr val="bg1"/>
              </a:solidFill>
              <a:latin typeface="Calibri" panose="020F0502020204030204" pitchFamily="34" charset="0"/>
            </a:endParaRPr>
          </a:p>
          <a:p>
            <a:endParaRPr lang="es-ES" dirty="0" smtClean="0">
              <a:solidFill>
                <a:schemeClr val="bg1"/>
              </a:solidFill>
              <a:latin typeface="Calibri" panose="020F0502020204030204" pitchFamily="34" charset="0"/>
            </a:endParaRPr>
          </a:p>
          <a:p>
            <a:endParaRPr lang="es-ES" dirty="0">
              <a:solidFill>
                <a:schemeClr val="bg1"/>
              </a:solidFill>
              <a:latin typeface="Calibri" panose="020F0502020204030204" pitchFamily="34" charset="0"/>
            </a:endParaRPr>
          </a:p>
          <a:p>
            <a:endParaRPr lang="es-ES" dirty="0" smtClean="0">
              <a:solidFill>
                <a:schemeClr val="bg1"/>
              </a:solidFill>
              <a:latin typeface="Calibri" panose="020F0502020204030204" pitchFamily="34" charset="0"/>
            </a:endParaRPr>
          </a:p>
          <a:p>
            <a:endParaRPr lang="es-ES" dirty="0">
              <a:solidFill>
                <a:schemeClr val="bg1"/>
              </a:solidFill>
              <a:latin typeface="Calibri" panose="020F0502020204030204" pitchFamily="34" charset="0"/>
            </a:endParaRPr>
          </a:p>
          <a:p>
            <a:endParaRPr lang="es-ES" dirty="0" smtClean="0">
              <a:solidFill>
                <a:schemeClr val="bg1"/>
              </a:solidFill>
              <a:latin typeface="Calibri" panose="020F0502020204030204" pitchFamily="34" charset="0"/>
            </a:endParaRP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Bronces especiales………………..</a:t>
            </a:r>
          </a:p>
        </p:txBody>
      </p:sp>
      <p:sp>
        <p:nvSpPr>
          <p:cNvPr id="8" name="Abrir llave 7"/>
          <p:cNvSpPr/>
          <p:nvPr/>
        </p:nvSpPr>
        <p:spPr>
          <a:xfrm>
            <a:off x="4554611" y="1506848"/>
            <a:ext cx="788275" cy="10786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brir llave 8"/>
          <p:cNvSpPr/>
          <p:nvPr/>
        </p:nvSpPr>
        <p:spPr>
          <a:xfrm>
            <a:off x="4502803" y="3173817"/>
            <a:ext cx="788276" cy="21165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CuadroTexto 9"/>
          <p:cNvSpPr txBox="1"/>
          <p:nvPr/>
        </p:nvSpPr>
        <p:spPr>
          <a:xfrm>
            <a:off x="5261172" y="3225206"/>
            <a:ext cx="3200400" cy="2031325"/>
          </a:xfrm>
          <a:prstGeom prst="rect">
            <a:avLst/>
          </a:prstGeom>
          <a:noFill/>
        </p:spPr>
        <p:txBody>
          <a:bodyPr wrap="square" rtlCol="0">
            <a:spAutoFit/>
          </a:bodyPr>
          <a:lstStyle/>
          <a:p>
            <a:r>
              <a:rPr lang="es-ES" b="1" dirty="0" smtClean="0"/>
              <a:t>Bronces al Aluminio</a:t>
            </a:r>
          </a:p>
          <a:p>
            <a:r>
              <a:rPr lang="es-ES" b="1" dirty="0" smtClean="0"/>
              <a:t>Bronces al Magnesio</a:t>
            </a:r>
          </a:p>
          <a:p>
            <a:r>
              <a:rPr lang="es-ES" b="1" dirty="0" smtClean="0"/>
              <a:t>Bronces al Níquel</a:t>
            </a:r>
          </a:p>
          <a:p>
            <a:r>
              <a:rPr lang="es-ES" b="1" dirty="0" smtClean="0"/>
              <a:t>Bronces al Plomo</a:t>
            </a:r>
          </a:p>
          <a:p>
            <a:r>
              <a:rPr lang="es-ES" b="1" dirty="0" smtClean="0"/>
              <a:t>Bronces al Silicio</a:t>
            </a:r>
          </a:p>
          <a:p>
            <a:r>
              <a:rPr lang="es-ES" b="1" dirty="0" smtClean="0"/>
              <a:t>Bronces al Berilio</a:t>
            </a:r>
          </a:p>
          <a:p>
            <a:r>
              <a:rPr lang="es-ES" b="1" dirty="0" smtClean="0"/>
              <a:t>Bronces conductores</a:t>
            </a:r>
            <a:endParaRPr lang="es-ES" b="1" dirty="0"/>
          </a:p>
        </p:txBody>
      </p:sp>
      <p:sp>
        <p:nvSpPr>
          <p:cNvPr id="11" name="CuadroTexto 10"/>
          <p:cNvSpPr txBox="1"/>
          <p:nvPr/>
        </p:nvSpPr>
        <p:spPr>
          <a:xfrm>
            <a:off x="5261172" y="1622728"/>
            <a:ext cx="3200400" cy="923330"/>
          </a:xfrm>
          <a:prstGeom prst="rect">
            <a:avLst/>
          </a:prstGeom>
          <a:noFill/>
        </p:spPr>
        <p:txBody>
          <a:bodyPr wrap="square" rtlCol="0">
            <a:spAutoFit/>
          </a:bodyPr>
          <a:lstStyle/>
          <a:p>
            <a:r>
              <a:rPr lang="es-ES" b="1" dirty="0" smtClean="0"/>
              <a:t>Bronces</a:t>
            </a:r>
          </a:p>
          <a:p>
            <a:r>
              <a:rPr lang="es-ES" b="1" dirty="0" smtClean="0"/>
              <a:t>Bronces Fosforosos</a:t>
            </a:r>
          </a:p>
          <a:p>
            <a:r>
              <a:rPr lang="es-ES" b="1" dirty="0" smtClean="0"/>
              <a:t>Bronces rojo</a:t>
            </a:r>
            <a:endParaRPr lang="es-ES" b="1" dirty="0"/>
          </a:p>
        </p:txBody>
      </p:sp>
      <p:sp>
        <p:nvSpPr>
          <p:cNvPr id="12" name="Abrir llave 11"/>
          <p:cNvSpPr/>
          <p:nvPr/>
        </p:nvSpPr>
        <p:spPr>
          <a:xfrm rot="10800000">
            <a:off x="7857971" y="3128559"/>
            <a:ext cx="788276" cy="21165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CuadroTexto 12"/>
          <p:cNvSpPr txBox="1"/>
          <p:nvPr/>
        </p:nvSpPr>
        <p:spPr>
          <a:xfrm>
            <a:off x="8701687" y="3195627"/>
            <a:ext cx="2412124" cy="2031325"/>
          </a:xfrm>
          <a:prstGeom prst="rect">
            <a:avLst/>
          </a:prstGeom>
          <a:noFill/>
        </p:spPr>
        <p:txBody>
          <a:bodyPr wrap="square" rtlCol="0">
            <a:spAutoFit/>
          </a:bodyPr>
          <a:lstStyle/>
          <a:p>
            <a:r>
              <a:rPr lang="es-ES" dirty="0" smtClean="0">
                <a:solidFill>
                  <a:schemeClr val="bg1"/>
                </a:solidFill>
                <a:latin typeface="Calibri" panose="020F0502020204030204" pitchFamily="34" charset="0"/>
                <a:cs typeface="Arial" panose="020B0604020202020204" pitchFamily="34" charset="0"/>
              </a:rPr>
              <a:t>Son aleaciones de Cobre con un metal distinto del Estaño, o sea, con metales cuyas aleaciones poseen el nombre según los metales aleantes.</a:t>
            </a:r>
            <a:endParaRPr lang="es-ES" dirty="0">
              <a:solidFill>
                <a:schemeClr val="bg1"/>
              </a:solidFill>
              <a:latin typeface="Calibri" panose="020F0502020204030204" pitchFamily="34" charset="0"/>
              <a:cs typeface="Arial" panose="020B0604020202020204" pitchFamily="34" charset="0"/>
            </a:endParaRPr>
          </a:p>
        </p:txBody>
      </p:sp>
      <p:cxnSp>
        <p:nvCxnSpPr>
          <p:cNvPr id="15" name="Conector recto de flecha 14"/>
          <p:cNvCxnSpPr/>
          <p:nvPr/>
        </p:nvCxnSpPr>
        <p:spPr>
          <a:xfrm flipV="1">
            <a:off x="7567448" y="2046196"/>
            <a:ext cx="2032546" cy="38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Imagen 15"/>
          <p:cNvPicPr>
            <a:picLocks noChangeAspect="1"/>
          </p:cNvPicPr>
          <p:nvPr/>
        </p:nvPicPr>
        <p:blipFill>
          <a:blip r:embed="rId3"/>
          <a:stretch>
            <a:fillRect/>
          </a:stretch>
        </p:blipFill>
        <p:spPr>
          <a:xfrm>
            <a:off x="9825222" y="1369032"/>
            <a:ext cx="1339008" cy="1430721"/>
          </a:xfrm>
          <a:prstGeom prst="rect">
            <a:avLst/>
          </a:prstGeom>
        </p:spPr>
      </p:pic>
    </p:spTree>
    <p:extLst>
      <p:ext uri="{BB962C8B-B14F-4D97-AF65-F5344CB8AC3E}">
        <p14:creationId xmlns:p14="http://schemas.microsoft.com/office/powerpoint/2010/main" val="374795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060784" y="872924"/>
            <a:ext cx="7689078" cy="5355312"/>
          </a:xfrm>
          <a:prstGeom prst="rect">
            <a:avLst/>
          </a:prstGeom>
        </p:spPr>
        <p:txBody>
          <a:bodyPr wrap="square">
            <a:spAutoFit/>
          </a:bodyPr>
          <a:lstStyle/>
          <a:p>
            <a:r>
              <a:rPr lang="es-ES" b="1" dirty="0" smtClean="0">
                <a:solidFill>
                  <a:schemeClr val="bg1"/>
                </a:solidFill>
                <a:latin typeface="Calibri" panose="020F0502020204030204" pitchFamily="34" charset="0"/>
              </a:rPr>
              <a:t>Bronces Especiales;</a:t>
            </a:r>
          </a:p>
          <a:p>
            <a:endParaRPr lang="es-ES" b="1" dirty="0">
              <a:solidFill>
                <a:schemeClr val="bg1"/>
              </a:solidFill>
              <a:latin typeface="Calibri" panose="020F0502020204030204" pitchFamily="34" charset="0"/>
            </a:endParaRPr>
          </a:p>
          <a:p>
            <a:r>
              <a:rPr lang="es-ES" b="1"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Son aleaciones de cobre con un metal distinto al Estaño (Sn) y de ahí su nombre para cada uno de ellos..</a:t>
            </a:r>
          </a:p>
          <a:p>
            <a:endParaRPr lang="es-ES"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	Bronce al Aluminio</a:t>
            </a:r>
            <a:r>
              <a:rPr lang="es-ES" dirty="0" smtClean="0">
                <a:solidFill>
                  <a:schemeClr val="bg1"/>
                </a:solidFill>
                <a:latin typeface="Calibri" panose="020F0502020204030204" pitchFamily="34" charset="0"/>
              </a:rPr>
              <a:t>, con un porcentaje máximo de 12% de Al, son dúctiles y maleables.</a:t>
            </a:r>
          </a:p>
          <a:p>
            <a:pPr marL="400050" indent="-400050">
              <a:buFont typeface="+mj-lt"/>
              <a:buAutoNum type="romanLcPeriod"/>
            </a:pPr>
            <a:endParaRPr lang="es-ES" i="1" dirty="0" smtClean="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Bronce de Níquel; Niquelina (32% de Ni), Constantán (45% de Ni), Metal </a:t>
            </a:r>
            <a:r>
              <a:rPr lang="es-ES" i="1" dirty="0" err="1" smtClean="0">
                <a:solidFill>
                  <a:schemeClr val="bg1"/>
                </a:solidFill>
                <a:latin typeface="Calibri" panose="020F0502020204030204" pitchFamily="34" charset="0"/>
              </a:rPr>
              <a:t>Monel</a:t>
            </a:r>
            <a:r>
              <a:rPr lang="es-ES" i="1" dirty="0" smtClean="0">
                <a:solidFill>
                  <a:schemeClr val="bg1"/>
                </a:solidFill>
                <a:latin typeface="Calibri" panose="020F0502020204030204" pitchFamily="34" charset="0"/>
              </a:rPr>
              <a:t> (66% de </a:t>
            </a:r>
            <a:r>
              <a:rPr lang="es-ES" i="1" dirty="0" err="1" smtClean="0">
                <a:solidFill>
                  <a:schemeClr val="bg1"/>
                </a:solidFill>
                <a:latin typeface="Calibri" panose="020F0502020204030204" pitchFamily="34" charset="0"/>
              </a:rPr>
              <a:t>Ní</a:t>
            </a:r>
            <a:r>
              <a:rPr lang="es-ES" i="1" dirty="0" smtClean="0">
                <a:solidFill>
                  <a:schemeClr val="bg1"/>
                </a:solidFill>
                <a:latin typeface="Calibri" panose="020F0502020204030204" pitchFamily="34" charset="0"/>
              </a:rPr>
              <a:t>) y Alpacas que estos últimos contienen Cinc y Níquel.</a:t>
            </a:r>
            <a:endParaRPr lang="es-ES" dirty="0" smtClean="0">
              <a:solidFill>
                <a:schemeClr val="bg1"/>
              </a:solidFill>
              <a:latin typeface="Calibri" panose="020F0502020204030204" pitchFamily="34" charset="0"/>
            </a:endParaRPr>
          </a:p>
          <a:p>
            <a:pPr marL="400050" indent="-400050">
              <a:buFont typeface="+mj-lt"/>
              <a:buAutoNum type="romanLcPeriod"/>
            </a:pPr>
            <a:endParaRPr lang="es-ES"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Bronces de Manganeso, gran resistencia a altas temperaturas.</a:t>
            </a:r>
          </a:p>
          <a:p>
            <a:pPr marL="400050" indent="-400050">
              <a:buFont typeface="+mj-lt"/>
              <a:buAutoNum type="romanLcPeriod"/>
            </a:pPr>
            <a:endParaRPr lang="es-ES"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Bronces de plomo, con un 40% de este, posee gran plasticidad y se emplea también para cojinetes.</a:t>
            </a:r>
          </a:p>
          <a:p>
            <a:pPr marL="400050" indent="-400050">
              <a:buFont typeface="+mj-lt"/>
              <a:buAutoNum type="romanLcPeriod"/>
            </a:pPr>
            <a:endParaRPr lang="es-ES" i="1" dirty="0">
              <a:solidFill>
                <a:schemeClr val="bg1"/>
              </a:solidFill>
              <a:latin typeface="Calibri" panose="020F0502020204030204" pitchFamily="34" charset="0"/>
            </a:endParaRPr>
          </a:p>
          <a:p>
            <a:pPr marL="400050" indent="-400050">
              <a:buFont typeface="+mj-lt"/>
              <a:buAutoNum type="romanLcPeriod"/>
            </a:pPr>
            <a:r>
              <a:rPr lang="es-ES" i="1" dirty="0" smtClean="0">
                <a:solidFill>
                  <a:schemeClr val="bg1"/>
                </a:solidFill>
                <a:latin typeface="Calibri" panose="020F0502020204030204" pitchFamily="34" charset="0"/>
              </a:rPr>
              <a:t>Bronces de silicio,</a:t>
            </a:r>
            <a:r>
              <a:rPr lang="es-ES" dirty="0" smtClean="0">
                <a:solidFill>
                  <a:schemeClr val="bg1"/>
                </a:solidFill>
                <a:latin typeface="Calibri" panose="020F0502020204030204" pitchFamily="34" charset="0"/>
              </a:rPr>
              <a:t> mejora su resistencia a la tracción y la conducción eléctrica.</a:t>
            </a:r>
          </a:p>
          <a:p>
            <a:pPr marL="400050" indent="-400050">
              <a:buFont typeface="+mj-lt"/>
              <a:buAutoNum type="romanLcPeriod"/>
            </a:pPr>
            <a:endParaRPr lang="es-ES" dirty="0" smtClean="0">
              <a:solidFill>
                <a:schemeClr val="bg1"/>
              </a:solidFill>
              <a:latin typeface="Calibri" panose="020F0502020204030204" pitchFamily="34" charset="0"/>
            </a:endParaRPr>
          </a:p>
        </p:txBody>
      </p:sp>
      <p:pic>
        <p:nvPicPr>
          <p:cNvPr id="7" name="Imagen 6"/>
          <p:cNvPicPr>
            <a:picLocks noChangeAspect="1"/>
          </p:cNvPicPr>
          <p:nvPr/>
        </p:nvPicPr>
        <p:blipFill>
          <a:blip r:embed="rId2"/>
          <a:stretch>
            <a:fillRect/>
          </a:stretch>
        </p:blipFill>
        <p:spPr>
          <a:xfrm>
            <a:off x="10431000" y="282477"/>
            <a:ext cx="682811" cy="932769"/>
          </a:xfrm>
          <a:prstGeom prst="rect">
            <a:avLst/>
          </a:prstGeom>
          <a:effectLst/>
        </p:spPr>
      </p:pic>
    </p:spTree>
    <p:extLst>
      <p:ext uri="{BB962C8B-B14F-4D97-AF65-F5344CB8AC3E}">
        <p14:creationId xmlns:p14="http://schemas.microsoft.com/office/powerpoint/2010/main" val="1260550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989981" y="984417"/>
            <a:ext cx="6845482" cy="4801314"/>
          </a:xfrm>
          <a:prstGeom prst="rect">
            <a:avLst/>
          </a:prstGeom>
        </p:spPr>
        <p:txBody>
          <a:bodyPr wrap="square">
            <a:spAutoFit/>
          </a:bodyPr>
          <a:lstStyle/>
          <a:p>
            <a:r>
              <a:rPr lang="es-ES" b="1" dirty="0" smtClean="0">
                <a:solidFill>
                  <a:schemeClr val="bg1"/>
                </a:solidFill>
                <a:latin typeface="Calibri" panose="020F0502020204030204" pitchFamily="34" charset="0"/>
              </a:rPr>
              <a:t>6. Plomo, Estaño, Cinc, Níquel y </a:t>
            </a:r>
            <a:r>
              <a:rPr lang="es-ES" b="1" dirty="0">
                <a:solidFill>
                  <a:schemeClr val="bg1"/>
                </a:solidFill>
                <a:latin typeface="Calibri" panose="020F0502020204030204" pitchFamily="34" charset="0"/>
              </a:rPr>
              <a:t>A</a:t>
            </a:r>
            <a:r>
              <a:rPr lang="es-ES" b="1" dirty="0" smtClean="0">
                <a:solidFill>
                  <a:schemeClr val="bg1"/>
                </a:solidFill>
                <a:latin typeface="Calibri" panose="020F0502020204030204" pitchFamily="34" charset="0"/>
              </a:rPr>
              <a:t>leaciones antifricción.</a:t>
            </a:r>
          </a:p>
          <a:p>
            <a:pPr marL="342900" indent="-342900">
              <a:buAutoNum type="arabicPeriod" startAt="4"/>
            </a:pPr>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Plomo	</a:t>
            </a:r>
          </a:p>
          <a:p>
            <a:pPr algn="just"/>
            <a:r>
              <a:rPr lang="es-ES" dirty="0" smtClean="0">
                <a:solidFill>
                  <a:schemeClr val="bg1"/>
                </a:solidFill>
                <a:latin typeface="Calibri" panose="020F0502020204030204" pitchFamily="34" charset="0"/>
              </a:rPr>
              <a:t>	El plomo se encuentra en forma de Sulfuro de plomo en un mineral llamado Galena.</a:t>
            </a:r>
          </a:p>
          <a:p>
            <a:pPr algn="just"/>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Es tóxico, es empleado en tuberías para conducción de agua y gas y como laminas o placas para la protección de los Rayos X. </a:t>
            </a:r>
            <a:endParaRPr lang="es-ES" dirty="0">
              <a:solidFill>
                <a:schemeClr val="bg1"/>
              </a:solidFill>
              <a:latin typeface="Calibri" panose="020F0502020204030204" pitchFamily="34" charset="0"/>
            </a:endParaRPr>
          </a:p>
          <a:p>
            <a:pPr algn="just"/>
            <a:r>
              <a:rPr lang="es-ES" dirty="0" smtClean="0">
                <a:solidFill>
                  <a:schemeClr val="bg1"/>
                </a:solidFill>
                <a:latin typeface="Calibri" panose="020F0502020204030204" pitchFamily="34" charset="0"/>
              </a:rPr>
              <a:t>	Del mismo también se extrae el Plomo </a:t>
            </a:r>
            <a:r>
              <a:rPr lang="es-ES" dirty="0" err="1" smtClean="0">
                <a:solidFill>
                  <a:schemeClr val="bg1"/>
                </a:solidFill>
                <a:latin typeface="Calibri" panose="020F0502020204030204" pitchFamily="34" charset="0"/>
              </a:rPr>
              <a:t>tetraetilo</a:t>
            </a:r>
            <a:r>
              <a:rPr lang="es-ES" dirty="0" smtClean="0">
                <a:solidFill>
                  <a:schemeClr val="bg1"/>
                </a:solidFill>
                <a:latin typeface="Calibri" panose="020F0502020204030204" pitchFamily="34" charset="0"/>
              </a:rPr>
              <a:t>, que es un antidetonante para aumentar el octanaje de la nafta.</a:t>
            </a:r>
          </a:p>
          <a:p>
            <a:pPr algn="just"/>
            <a:endParaRPr lang="es-ES" dirty="0" smtClean="0">
              <a:solidFill>
                <a:schemeClr val="bg1"/>
              </a:solidFill>
              <a:latin typeface="Calibri" panose="020F0502020204030204" pitchFamily="34" charset="0"/>
            </a:endParaRPr>
          </a:p>
          <a:p>
            <a:pPr algn="just"/>
            <a:endParaRPr lang="es-ES" dirty="0">
              <a:solidFill>
                <a:schemeClr val="bg1"/>
              </a:solidFill>
              <a:latin typeface="Calibri" panose="020F0502020204030204" pitchFamily="34" charset="0"/>
            </a:endParaRPr>
          </a:p>
          <a:p>
            <a:pPr algn="just"/>
            <a:r>
              <a:rPr lang="es-ES" dirty="0" smtClean="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Estaño (Sn)</a:t>
            </a:r>
          </a:p>
          <a:p>
            <a:pPr algn="just"/>
            <a:r>
              <a:rPr lang="es-ES" b="1"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Se lo encuentra formando el mineral Caserita como un óxido, 	Una de sus mejores propiedades es de resistencia a la corrosión, de esta manera se lo usa para recubrir metales como la  chapa de hierro obteniéndose la “hojalata”. Además también se lo emplea para soldadura en Electrónica y metales antifricción.</a:t>
            </a:r>
          </a:p>
        </p:txBody>
      </p:sp>
      <p:pic>
        <p:nvPicPr>
          <p:cNvPr id="8" name="Imagen 7"/>
          <p:cNvPicPr>
            <a:picLocks noChangeAspect="1"/>
          </p:cNvPicPr>
          <p:nvPr/>
        </p:nvPicPr>
        <p:blipFill>
          <a:blip r:embed="rId3"/>
          <a:stretch>
            <a:fillRect/>
          </a:stretch>
        </p:blipFill>
        <p:spPr>
          <a:xfrm>
            <a:off x="7835463" y="1698734"/>
            <a:ext cx="3278347" cy="1871006"/>
          </a:xfrm>
          <a:prstGeom prst="rect">
            <a:avLst/>
          </a:prstGeom>
        </p:spPr>
      </p:pic>
      <p:pic>
        <p:nvPicPr>
          <p:cNvPr id="9" name="Imagen 8"/>
          <p:cNvPicPr>
            <a:picLocks noChangeAspect="1"/>
          </p:cNvPicPr>
          <p:nvPr/>
        </p:nvPicPr>
        <p:blipFill>
          <a:blip r:embed="rId4"/>
          <a:stretch>
            <a:fillRect/>
          </a:stretch>
        </p:blipFill>
        <p:spPr>
          <a:xfrm>
            <a:off x="9279459" y="4284057"/>
            <a:ext cx="1834352" cy="1375764"/>
          </a:xfrm>
          <a:prstGeom prst="rect">
            <a:avLst/>
          </a:prstGeom>
        </p:spPr>
      </p:pic>
      <p:pic>
        <p:nvPicPr>
          <p:cNvPr id="11" name="Imagen 10"/>
          <p:cNvPicPr>
            <a:picLocks noChangeAspect="1"/>
          </p:cNvPicPr>
          <p:nvPr/>
        </p:nvPicPr>
        <p:blipFill>
          <a:blip r:embed="rId5"/>
          <a:stretch>
            <a:fillRect/>
          </a:stretch>
        </p:blipFill>
        <p:spPr>
          <a:xfrm>
            <a:off x="8013152" y="4108307"/>
            <a:ext cx="1225441" cy="1715618"/>
          </a:xfrm>
          <a:prstGeom prst="rect">
            <a:avLst/>
          </a:prstGeom>
        </p:spPr>
      </p:pic>
    </p:spTree>
    <p:extLst>
      <p:ext uri="{BB962C8B-B14F-4D97-AF65-F5344CB8AC3E}">
        <p14:creationId xmlns:p14="http://schemas.microsoft.com/office/powerpoint/2010/main" val="334443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989981" y="984417"/>
            <a:ext cx="5931081" cy="5078313"/>
          </a:xfrm>
          <a:prstGeom prst="rect">
            <a:avLst/>
          </a:prstGeom>
        </p:spPr>
        <p:txBody>
          <a:bodyPr wrap="square">
            <a:spAutoFit/>
          </a:bodyPr>
          <a:lstStyle/>
          <a:p>
            <a:r>
              <a:rPr lang="es-ES" b="1" dirty="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Cinc (Zn)	</a:t>
            </a:r>
          </a:p>
          <a:p>
            <a:pPr algn="just"/>
            <a:r>
              <a:rPr lang="es-ES" dirty="0" smtClean="0">
                <a:solidFill>
                  <a:schemeClr val="bg1"/>
                </a:solidFill>
                <a:latin typeface="Calibri" panose="020F0502020204030204" pitchFamily="34" charset="0"/>
              </a:rPr>
              <a:t>	Se encuentra en la naturaleza en forma de Sulfuro de Cinc, que es la base del mineral Blenda.</a:t>
            </a:r>
          </a:p>
          <a:p>
            <a:pPr algn="just"/>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Por su gran resistencia a la corrosión es empleado para recubrir chapas de acero para techados (“Chapa de Cinc”), tubos, depósitos de agua, etc…</a:t>
            </a:r>
          </a:p>
          <a:p>
            <a:pPr algn="just"/>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Es empleado por procedimiento de Electrólisis para recubrir tubos o caños llamados luego como productos galvanizados.</a:t>
            </a:r>
          </a:p>
          <a:p>
            <a:pPr algn="just"/>
            <a:endParaRPr lang="es-ES" dirty="0">
              <a:solidFill>
                <a:schemeClr val="bg1"/>
              </a:solidFill>
              <a:latin typeface="Calibri" panose="020F0502020204030204" pitchFamily="34" charset="0"/>
            </a:endParaRPr>
          </a:p>
          <a:p>
            <a:pPr algn="just"/>
            <a:r>
              <a:rPr lang="es-ES" dirty="0" smtClean="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Níquel (Ni)</a:t>
            </a:r>
          </a:p>
          <a:p>
            <a:pPr algn="just"/>
            <a:r>
              <a:rPr lang="es-ES" b="1"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Es un metal blanco brillante, duro, tenaz y muy maleable. Es muy resistente al desgaste e inalterable en aire húmedo. En estado puro se lo emplea para instrumental quirúrgico, también como recubrimiento protector ante la corrosión. Las aleaciones de gran interés donde el níquel es el metal base son; </a:t>
            </a:r>
            <a:r>
              <a:rPr lang="es-ES" dirty="0" err="1" smtClean="0">
                <a:solidFill>
                  <a:schemeClr val="bg1"/>
                </a:solidFill>
                <a:latin typeface="Calibri" panose="020F0502020204030204" pitchFamily="34" charset="0"/>
              </a:rPr>
              <a:t>Monel</a:t>
            </a:r>
            <a:r>
              <a:rPr lang="es-ES" dirty="0" smtClean="0">
                <a:solidFill>
                  <a:schemeClr val="bg1"/>
                </a:solidFill>
                <a:latin typeface="Calibri" panose="020F0502020204030204" pitchFamily="34" charset="0"/>
              </a:rPr>
              <a:t>, </a:t>
            </a:r>
            <a:r>
              <a:rPr lang="es-ES" dirty="0" err="1" smtClean="0">
                <a:solidFill>
                  <a:schemeClr val="bg1"/>
                </a:solidFill>
                <a:latin typeface="Calibri" panose="020F0502020204030204" pitchFamily="34" charset="0"/>
              </a:rPr>
              <a:t>Permalloy</a:t>
            </a:r>
            <a:r>
              <a:rPr lang="es-ES" dirty="0" smtClean="0">
                <a:solidFill>
                  <a:schemeClr val="bg1"/>
                </a:solidFill>
                <a:latin typeface="Calibri" panose="020F0502020204030204" pitchFamily="34" charset="0"/>
              </a:rPr>
              <a:t> e Invar.</a:t>
            </a:r>
          </a:p>
          <a:p>
            <a:pPr algn="just"/>
            <a:r>
              <a:rPr lang="es-ES" b="1" dirty="0">
                <a:solidFill>
                  <a:schemeClr val="bg1"/>
                </a:solidFill>
                <a:latin typeface="Calibri" panose="020F0502020204030204" pitchFamily="34" charset="0"/>
              </a:rPr>
              <a:t>	</a:t>
            </a:r>
            <a:endParaRPr lang="es-ES" dirty="0" smtClean="0">
              <a:solidFill>
                <a:schemeClr val="bg1"/>
              </a:solidFill>
              <a:latin typeface="Calibri" panose="020F0502020204030204" pitchFamily="34" charset="0"/>
            </a:endParaRPr>
          </a:p>
        </p:txBody>
      </p:sp>
      <p:pic>
        <p:nvPicPr>
          <p:cNvPr id="8" name="Imagen 7"/>
          <p:cNvPicPr>
            <a:picLocks noChangeAspect="1"/>
          </p:cNvPicPr>
          <p:nvPr/>
        </p:nvPicPr>
        <p:blipFill>
          <a:blip r:embed="rId3"/>
          <a:stretch>
            <a:fillRect/>
          </a:stretch>
        </p:blipFill>
        <p:spPr>
          <a:xfrm>
            <a:off x="8970686" y="1286347"/>
            <a:ext cx="2143125" cy="2000921"/>
          </a:xfrm>
          <a:prstGeom prst="rect">
            <a:avLst/>
          </a:prstGeom>
        </p:spPr>
      </p:pic>
      <p:pic>
        <p:nvPicPr>
          <p:cNvPr id="9" name="Imagen 8"/>
          <p:cNvPicPr>
            <a:picLocks noChangeAspect="1"/>
          </p:cNvPicPr>
          <p:nvPr/>
        </p:nvPicPr>
        <p:blipFill>
          <a:blip r:embed="rId4"/>
          <a:stretch>
            <a:fillRect/>
          </a:stretch>
        </p:blipFill>
        <p:spPr>
          <a:xfrm>
            <a:off x="6988545" y="1286348"/>
            <a:ext cx="1992027" cy="2000920"/>
          </a:xfrm>
          <a:prstGeom prst="rect">
            <a:avLst/>
          </a:prstGeom>
        </p:spPr>
      </p:pic>
      <p:pic>
        <p:nvPicPr>
          <p:cNvPr id="10" name="Imagen 9"/>
          <p:cNvPicPr>
            <a:picLocks noChangeAspect="1"/>
          </p:cNvPicPr>
          <p:nvPr/>
        </p:nvPicPr>
        <p:blipFill>
          <a:blip r:embed="rId5"/>
          <a:stretch>
            <a:fillRect/>
          </a:stretch>
        </p:blipFill>
        <p:spPr>
          <a:xfrm>
            <a:off x="7742322" y="3923972"/>
            <a:ext cx="2476500" cy="1847850"/>
          </a:xfrm>
          <a:prstGeom prst="rect">
            <a:avLst/>
          </a:prstGeom>
        </p:spPr>
      </p:pic>
    </p:spTree>
    <p:extLst>
      <p:ext uri="{BB962C8B-B14F-4D97-AF65-F5344CB8AC3E}">
        <p14:creationId xmlns:p14="http://schemas.microsoft.com/office/powerpoint/2010/main" val="1637057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989981" y="984417"/>
            <a:ext cx="5789191" cy="5078313"/>
          </a:xfrm>
          <a:prstGeom prst="rect">
            <a:avLst/>
          </a:prstGeom>
        </p:spPr>
        <p:txBody>
          <a:bodyPr wrap="square">
            <a:spAutoFit/>
          </a:bodyPr>
          <a:lstStyle/>
          <a:p>
            <a:r>
              <a:rPr lang="es-ES" b="1" dirty="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Metales Anti-Fricción</a:t>
            </a:r>
          </a:p>
          <a:p>
            <a:pPr algn="just"/>
            <a:r>
              <a:rPr lang="es-ES" dirty="0" smtClean="0">
                <a:solidFill>
                  <a:schemeClr val="bg1"/>
                </a:solidFill>
                <a:latin typeface="Calibri" panose="020F0502020204030204" pitchFamily="34" charset="0"/>
              </a:rPr>
              <a:t>	</a:t>
            </a:r>
          </a:p>
          <a:p>
            <a:pPr algn="just"/>
            <a:r>
              <a:rPr lang="es-ES" dirty="0" smtClean="0">
                <a:solidFill>
                  <a:schemeClr val="bg1"/>
                </a:solidFill>
                <a:latin typeface="Calibri" panose="020F0502020204030204" pitchFamily="34" charset="0"/>
              </a:rPr>
              <a:t>	Son aleaciones destinadas a recubrir cojinetes u órganos de máquinas que están sometidas de movimientos de deslizamiento, con el objetivo de disminuir el coeficiente de rozamiento. </a:t>
            </a:r>
            <a:r>
              <a:rPr lang="es-ES" b="1" dirty="0">
                <a:solidFill>
                  <a:schemeClr val="bg1"/>
                </a:solidFill>
                <a:latin typeface="Calibri" panose="020F0502020204030204" pitchFamily="34" charset="0"/>
              </a:rPr>
              <a:t>	</a:t>
            </a:r>
            <a:endParaRPr lang="es-ES" b="1" dirty="0" smtClean="0">
              <a:solidFill>
                <a:schemeClr val="bg1"/>
              </a:solidFill>
              <a:latin typeface="Calibri" panose="020F0502020204030204" pitchFamily="34" charset="0"/>
            </a:endParaRPr>
          </a:p>
          <a:p>
            <a:pPr algn="just"/>
            <a:r>
              <a:rPr lang="es-ES" b="1" dirty="0">
                <a:solidFill>
                  <a:schemeClr val="bg1"/>
                </a:solidFill>
                <a:latin typeface="Calibri" panose="020F0502020204030204" pitchFamily="34" charset="0"/>
              </a:rPr>
              <a:t>	</a:t>
            </a:r>
            <a:r>
              <a:rPr lang="es-ES" i="1" dirty="0" smtClean="0">
                <a:solidFill>
                  <a:schemeClr val="bg1"/>
                </a:solidFill>
                <a:latin typeface="Calibri" panose="020F0502020204030204" pitchFamily="34" charset="0"/>
              </a:rPr>
              <a:t>Según los elementos fundamentales que lo componen se denomina;</a:t>
            </a:r>
          </a:p>
          <a:p>
            <a:pPr algn="just"/>
            <a:endParaRPr lang="es-ES" i="1" dirty="0" smtClean="0">
              <a:solidFill>
                <a:schemeClr val="bg1"/>
              </a:solidFill>
              <a:latin typeface="Calibri" panose="020F0502020204030204" pitchFamily="34" charset="0"/>
            </a:endParaRPr>
          </a:p>
          <a:p>
            <a:pPr marL="285750" indent="-285750" algn="just">
              <a:buFontTx/>
              <a:buChar char="-"/>
            </a:pPr>
            <a:r>
              <a:rPr lang="es-ES" i="1" dirty="0" smtClean="0">
                <a:solidFill>
                  <a:schemeClr val="bg1"/>
                </a:solidFill>
                <a:latin typeface="Calibri" panose="020F0502020204030204" pitchFamily="34" charset="0"/>
              </a:rPr>
              <a:t>Antifricciones al Plomo</a:t>
            </a:r>
          </a:p>
          <a:p>
            <a:pPr marL="285750" indent="-285750" algn="just">
              <a:buFontTx/>
              <a:buChar char="-"/>
            </a:pPr>
            <a:r>
              <a:rPr lang="es-ES" i="1" dirty="0" smtClean="0">
                <a:solidFill>
                  <a:schemeClr val="bg1"/>
                </a:solidFill>
                <a:latin typeface="Calibri" panose="020F0502020204030204" pitchFamily="34" charset="0"/>
              </a:rPr>
              <a:t>Antifricción al Estaño</a:t>
            </a:r>
          </a:p>
          <a:p>
            <a:pPr marL="285750" indent="-285750" algn="just">
              <a:buFontTx/>
              <a:buChar char="-"/>
            </a:pPr>
            <a:r>
              <a:rPr lang="es-ES" i="1" dirty="0" smtClean="0">
                <a:solidFill>
                  <a:schemeClr val="bg1"/>
                </a:solidFill>
                <a:latin typeface="Calibri" panose="020F0502020204030204" pitchFamily="34" charset="0"/>
              </a:rPr>
              <a:t>Antifricción al Cadmio</a:t>
            </a:r>
          </a:p>
          <a:p>
            <a:pPr marL="285750" indent="-285750" algn="just">
              <a:buFontTx/>
              <a:buChar char="-"/>
            </a:pPr>
            <a:r>
              <a:rPr lang="es-ES" i="1" dirty="0">
                <a:solidFill>
                  <a:schemeClr val="bg1"/>
                </a:solidFill>
                <a:latin typeface="Calibri" panose="020F0502020204030204" pitchFamily="34" charset="0"/>
              </a:rPr>
              <a:t>Antifricciones al </a:t>
            </a:r>
            <a:r>
              <a:rPr lang="es-ES" i="1" dirty="0" smtClean="0">
                <a:solidFill>
                  <a:schemeClr val="bg1"/>
                </a:solidFill>
                <a:latin typeface="Calibri" panose="020F0502020204030204" pitchFamily="34" charset="0"/>
              </a:rPr>
              <a:t>Cobre</a:t>
            </a:r>
            <a:endParaRPr lang="es-ES" i="1" dirty="0">
              <a:solidFill>
                <a:schemeClr val="bg1"/>
              </a:solidFill>
              <a:latin typeface="Calibri" panose="020F0502020204030204" pitchFamily="34" charset="0"/>
            </a:endParaRPr>
          </a:p>
          <a:p>
            <a:pPr marL="285750" indent="-285750" algn="just">
              <a:buFontTx/>
              <a:buChar char="-"/>
            </a:pPr>
            <a:r>
              <a:rPr lang="es-ES" i="1" dirty="0">
                <a:solidFill>
                  <a:schemeClr val="bg1"/>
                </a:solidFill>
                <a:latin typeface="Calibri" panose="020F0502020204030204" pitchFamily="34" charset="0"/>
              </a:rPr>
              <a:t>Antifricción al </a:t>
            </a:r>
            <a:r>
              <a:rPr lang="es-ES" i="1" dirty="0" smtClean="0">
                <a:solidFill>
                  <a:schemeClr val="bg1"/>
                </a:solidFill>
                <a:latin typeface="Calibri" panose="020F0502020204030204" pitchFamily="34" charset="0"/>
              </a:rPr>
              <a:t>Cinc</a:t>
            </a:r>
            <a:endParaRPr lang="es-ES" i="1" dirty="0">
              <a:solidFill>
                <a:schemeClr val="bg1"/>
              </a:solidFill>
              <a:latin typeface="Calibri" panose="020F0502020204030204" pitchFamily="34" charset="0"/>
            </a:endParaRPr>
          </a:p>
          <a:p>
            <a:pPr marL="285750" indent="-285750" algn="just">
              <a:buFontTx/>
              <a:buChar char="-"/>
            </a:pPr>
            <a:r>
              <a:rPr lang="es-ES" i="1" dirty="0">
                <a:solidFill>
                  <a:schemeClr val="bg1"/>
                </a:solidFill>
                <a:latin typeface="Calibri" panose="020F0502020204030204" pitchFamily="34" charset="0"/>
              </a:rPr>
              <a:t>Antifricción al </a:t>
            </a:r>
            <a:r>
              <a:rPr lang="es-ES" i="1" dirty="0" smtClean="0">
                <a:solidFill>
                  <a:schemeClr val="bg1"/>
                </a:solidFill>
                <a:latin typeface="Calibri" panose="020F0502020204030204" pitchFamily="34" charset="0"/>
              </a:rPr>
              <a:t>Aluminio</a:t>
            </a:r>
          </a:p>
          <a:p>
            <a:pPr marL="285750" indent="-285750" algn="just">
              <a:buFontTx/>
              <a:buChar char="-"/>
            </a:pPr>
            <a:r>
              <a:rPr lang="es-ES" i="1" dirty="0" smtClean="0">
                <a:solidFill>
                  <a:schemeClr val="bg1"/>
                </a:solidFill>
                <a:latin typeface="Calibri" panose="020F0502020204030204" pitchFamily="34" charset="0"/>
              </a:rPr>
              <a:t>Antifricción a la Plata</a:t>
            </a:r>
            <a:endParaRPr lang="es-ES" i="1" dirty="0">
              <a:solidFill>
                <a:schemeClr val="bg1"/>
              </a:solidFill>
              <a:latin typeface="Calibri" panose="020F0502020204030204" pitchFamily="34" charset="0"/>
            </a:endParaRPr>
          </a:p>
          <a:p>
            <a:pPr marL="285750" indent="-285750" algn="just">
              <a:buFontTx/>
              <a:buChar char="-"/>
            </a:pPr>
            <a:endParaRPr lang="es-ES" i="1" dirty="0" smtClean="0">
              <a:solidFill>
                <a:schemeClr val="bg1"/>
              </a:solidFill>
              <a:latin typeface="Calibri" panose="020F0502020204030204" pitchFamily="34" charset="0"/>
            </a:endParaRPr>
          </a:p>
          <a:p>
            <a:pPr marL="285750" indent="-285750" algn="just">
              <a:buFontTx/>
              <a:buChar char="-"/>
            </a:pPr>
            <a:endParaRPr lang="es-ES" i="1" dirty="0" smtClean="0">
              <a:solidFill>
                <a:schemeClr val="bg1"/>
              </a:solidFill>
              <a:latin typeface="Calibri" panose="020F0502020204030204" pitchFamily="34" charset="0"/>
            </a:endParaRPr>
          </a:p>
        </p:txBody>
      </p:sp>
      <p:pic>
        <p:nvPicPr>
          <p:cNvPr id="8" name="Imagen 7"/>
          <p:cNvPicPr>
            <a:picLocks noChangeAspect="1"/>
          </p:cNvPicPr>
          <p:nvPr/>
        </p:nvPicPr>
        <p:blipFill>
          <a:blip r:embed="rId3"/>
          <a:stretch>
            <a:fillRect/>
          </a:stretch>
        </p:blipFill>
        <p:spPr>
          <a:xfrm>
            <a:off x="7457089" y="1431452"/>
            <a:ext cx="3656721" cy="1771478"/>
          </a:xfrm>
          <a:prstGeom prst="rect">
            <a:avLst/>
          </a:prstGeom>
        </p:spPr>
      </p:pic>
      <p:sp>
        <p:nvSpPr>
          <p:cNvPr id="9" name="Rectángulo 8"/>
          <p:cNvSpPr/>
          <p:nvPr/>
        </p:nvSpPr>
        <p:spPr>
          <a:xfrm>
            <a:off x="8208940" y="5076573"/>
            <a:ext cx="2222060" cy="369332"/>
          </a:xfrm>
          <a:prstGeom prst="rect">
            <a:avLst/>
          </a:prstGeom>
        </p:spPr>
        <p:txBody>
          <a:bodyPr wrap="square">
            <a:spAutoFit/>
          </a:bodyPr>
          <a:lstStyle/>
          <a:p>
            <a:pPr algn="ctr"/>
            <a:r>
              <a:rPr lang="es-ES" dirty="0" smtClean="0">
                <a:solidFill>
                  <a:schemeClr val="bg1"/>
                </a:solidFill>
                <a:latin typeface="Calibri" panose="020F0502020204030204" pitchFamily="34" charset="0"/>
              </a:rPr>
              <a:t>Cojinetes anti-fricción</a:t>
            </a:r>
          </a:p>
        </p:txBody>
      </p:sp>
      <p:pic>
        <p:nvPicPr>
          <p:cNvPr id="10" name="Imagen 9"/>
          <p:cNvPicPr>
            <a:picLocks noChangeAspect="1"/>
          </p:cNvPicPr>
          <p:nvPr/>
        </p:nvPicPr>
        <p:blipFill>
          <a:blip r:embed="rId4"/>
          <a:stretch>
            <a:fillRect/>
          </a:stretch>
        </p:blipFill>
        <p:spPr>
          <a:xfrm>
            <a:off x="7457089" y="3734185"/>
            <a:ext cx="3543300" cy="1285875"/>
          </a:xfrm>
          <a:prstGeom prst="rect">
            <a:avLst/>
          </a:prstGeom>
        </p:spPr>
      </p:pic>
      <p:pic>
        <p:nvPicPr>
          <p:cNvPr id="11" name="Imagen 10"/>
          <p:cNvPicPr>
            <a:picLocks noChangeAspect="1"/>
          </p:cNvPicPr>
          <p:nvPr/>
        </p:nvPicPr>
        <p:blipFill>
          <a:blip r:embed="rId5"/>
          <a:stretch>
            <a:fillRect/>
          </a:stretch>
        </p:blipFill>
        <p:spPr>
          <a:xfrm>
            <a:off x="5160210" y="3493007"/>
            <a:ext cx="2150170" cy="1768232"/>
          </a:xfrm>
          <a:prstGeom prst="rect">
            <a:avLst/>
          </a:prstGeom>
        </p:spPr>
      </p:pic>
      <p:sp>
        <p:nvSpPr>
          <p:cNvPr id="12" name="Rectángulo 11"/>
          <p:cNvSpPr/>
          <p:nvPr/>
        </p:nvSpPr>
        <p:spPr>
          <a:xfrm>
            <a:off x="8174419" y="3202930"/>
            <a:ext cx="2222060" cy="369332"/>
          </a:xfrm>
          <a:prstGeom prst="rect">
            <a:avLst/>
          </a:prstGeom>
        </p:spPr>
        <p:txBody>
          <a:bodyPr wrap="square">
            <a:spAutoFit/>
          </a:bodyPr>
          <a:lstStyle/>
          <a:p>
            <a:pPr algn="ctr"/>
            <a:r>
              <a:rPr lang="es-ES" dirty="0" smtClean="0">
                <a:solidFill>
                  <a:schemeClr val="bg1"/>
                </a:solidFill>
                <a:latin typeface="Calibri" panose="020F0502020204030204" pitchFamily="34" charset="0"/>
              </a:rPr>
              <a:t>Cojinetes anti-fricción</a:t>
            </a:r>
          </a:p>
        </p:txBody>
      </p:sp>
    </p:spTree>
    <p:extLst>
      <p:ext uri="{BB962C8B-B14F-4D97-AF65-F5344CB8AC3E}">
        <p14:creationId xmlns:p14="http://schemas.microsoft.com/office/powerpoint/2010/main" val="41469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803525" y="797459"/>
            <a:ext cx="9627475" cy="2031325"/>
          </a:xfrm>
          <a:prstGeom prst="rect">
            <a:avLst/>
          </a:prstGeom>
        </p:spPr>
        <p:txBody>
          <a:bodyPr wrap="square">
            <a:spAutoFit/>
          </a:bodyPr>
          <a:lstStyle/>
          <a:p>
            <a:r>
              <a:rPr lang="es-ES" dirty="0">
                <a:solidFill>
                  <a:schemeClr val="bg1"/>
                </a:solidFill>
                <a:latin typeface="Calibri" panose="020F0502020204030204" pitchFamily="34" charset="0"/>
              </a:rPr>
              <a:t>	</a:t>
            </a:r>
            <a:r>
              <a:rPr lang="es-ES" b="1" i="1" dirty="0">
                <a:solidFill>
                  <a:schemeClr val="bg1"/>
                </a:solidFill>
                <a:latin typeface="Calibri" panose="020F0502020204030204" pitchFamily="34" charset="0"/>
              </a:rPr>
              <a:t>E</a:t>
            </a:r>
            <a:r>
              <a:rPr lang="es-ES" b="1" i="1" dirty="0" smtClean="0">
                <a:solidFill>
                  <a:schemeClr val="bg1"/>
                </a:solidFill>
                <a:latin typeface="Calibri" panose="020F0502020204030204" pitchFamily="34" charset="0"/>
              </a:rPr>
              <a:t>l </a:t>
            </a:r>
            <a:r>
              <a:rPr lang="es-ES" b="1" i="1" dirty="0">
                <a:solidFill>
                  <a:schemeClr val="bg1"/>
                </a:solidFill>
                <a:latin typeface="Calibri" panose="020F0502020204030204" pitchFamily="34" charset="0"/>
              </a:rPr>
              <a:t>aluminio se obtiene por </a:t>
            </a:r>
            <a:r>
              <a:rPr lang="es-ES" b="1" i="1" dirty="0">
                <a:solidFill>
                  <a:srgbClr val="FFFF00"/>
                </a:solidFill>
                <a:latin typeface="Calibri" panose="020F0502020204030204" pitchFamily="34" charset="0"/>
              </a:rPr>
              <a:t>electrólisis de la alúmina</a:t>
            </a:r>
            <a:r>
              <a:rPr lang="es-ES" dirty="0" smtClean="0">
                <a:solidFill>
                  <a:schemeClr val="bg1"/>
                </a:solidFill>
                <a:latin typeface="Calibri" panose="020F0502020204030204" pitchFamily="34" charset="0"/>
              </a:rPr>
              <a:t>. La </a:t>
            </a:r>
            <a:r>
              <a:rPr lang="es-ES" dirty="0">
                <a:solidFill>
                  <a:schemeClr val="bg1"/>
                </a:solidFill>
                <a:latin typeface="Calibri" panose="020F0502020204030204" pitchFamily="34" charset="0"/>
              </a:rPr>
              <a:t>alúmina se extrae de </a:t>
            </a:r>
            <a:r>
              <a:rPr lang="es-ES" dirty="0" smtClean="0">
                <a:solidFill>
                  <a:schemeClr val="bg1"/>
                </a:solidFill>
                <a:latin typeface="Calibri" panose="020F0502020204030204" pitchFamily="34" charset="0"/>
              </a:rPr>
              <a:t>los minerales </a:t>
            </a:r>
            <a:r>
              <a:rPr lang="es-ES" dirty="0">
                <a:solidFill>
                  <a:schemeClr val="bg1"/>
                </a:solidFill>
                <a:latin typeface="Calibri" panose="020F0502020204030204" pitchFamily="34" charset="0"/>
              </a:rPr>
              <a:t>tratándola a alta presión y temperatura con una disolución de sosa cáustica, formándose así el aluminato de sodio. </a:t>
            </a:r>
            <a:endParaRPr lang="es-ES" dirty="0" smtClean="0">
              <a:solidFill>
                <a:schemeClr val="bg1"/>
              </a:solidFill>
              <a:latin typeface="Calibri" panose="020F0502020204030204" pitchFamily="34" charset="0"/>
            </a:endParaRP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Las </a:t>
            </a:r>
            <a:r>
              <a:rPr lang="es-ES" dirty="0">
                <a:solidFill>
                  <a:schemeClr val="bg1"/>
                </a:solidFill>
                <a:latin typeface="Calibri" panose="020F0502020204030204" pitchFamily="34" charset="0"/>
              </a:rPr>
              <a:t>impurezas existentes en la bauxita se pueden separar del aluminato de sodio por filtración. </a:t>
            </a:r>
            <a:endParaRPr lang="es-ES" dirty="0" smtClean="0">
              <a:solidFill>
                <a:schemeClr val="bg1"/>
              </a:solidFill>
              <a:latin typeface="Calibri" panose="020F0502020204030204" pitchFamily="34" charset="0"/>
            </a:endParaRP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Una </a:t>
            </a:r>
            <a:r>
              <a:rPr lang="es-ES" dirty="0">
                <a:solidFill>
                  <a:schemeClr val="bg1"/>
                </a:solidFill>
                <a:latin typeface="Calibri" panose="020F0502020204030204" pitchFamily="34" charset="0"/>
              </a:rPr>
              <a:t>vez libre de impurezas, se disminuye la concentración de la sosa cáustica consiguiendo así que el hidrato de alúmina precipite. Mediante la posterior calcinación de este obtenemos la alúmina anhidra.</a:t>
            </a:r>
          </a:p>
        </p:txBody>
      </p:sp>
      <p:pic>
        <p:nvPicPr>
          <p:cNvPr id="8" name="Imagen 7"/>
          <p:cNvPicPr>
            <a:picLocks noChangeAspect="1"/>
          </p:cNvPicPr>
          <p:nvPr/>
        </p:nvPicPr>
        <p:blipFill>
          <a:blip r:embed="rId2"/>
          <a:stretch>
            <a:fillRect/>
          </a:stretch>
        </p:blipFill>
        <p:spPr>
          <a:xfrm>
            <a:off x="2048860" y="2671434"/>
            <a:ext cx="6896100" cy="3438525"/>
          </a:xfrm>
          <a:prstGeom prst="rect">
            <a:avLst/>
          </a:prstGeom>
        </p:spPr>
      </p:pic>
      <p:pic>
        <p:nvPicPr>
          <p:cNvPr id="9" name="Imagen 8"/>
          <p:cNvPicPr>
            <a:picLocks noChangeAspect="1"/>
          </p:cNvPicPr>
          <p:nvPr/>
        </p:nvPicPr>
        <p:blipFill>
          <a:blip r:embed="rId3"/>
          <a:stretch>
            <a:fillRect/>
          </a:stretch>
        </p:blipFill>
        <p:spPr>
          <a:xfrm>
            <a:off x="10431000" y="282477"/>
            <a:ext cx="682811" cy="932769"/>
          </a:xfrm>
          <a:prstGeom prst="rect">
            <a:avLst/>
          </a:prstGeom>
          <a:effectLst/>
        </p:spPr>
      </p:pic>
      <p:sp>
        <p:nvSpPr>
          <p:cNvPr id="10" name="Cerrar llave 9"/>
          <p:cNvSpPr/>
          <p:nvPr/>
        </p:nvSpPr>
        <p:spPr>
          <a:xfrm>
            <a:off x="9080938" y="3689131"/>
            <a:ext cx="520262" cy="148195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11" name="CuadroTexto 10"/>
          <p:cNvSpPr txBox="1"/>
          <p:nvPr/>
        </p:nvSpPr>
        <p:spPr>
          <a:xfrm>
            <a:off x="9615134" y="4129086"/>
            <a:ext cx="1631731" cy="523220"/>
          </a:xfrm>
          <a:prstGeom prst="rect">
            <a:avLst/>
          </a:prstGeom>
          <a:noFill/>
        </p:spPr>
        <p:txBody>
          <a:bodyPr wrap="square" rtlCol="0">
            <a:spAutoFit/>
          </a:bodyPr>
          <a:lstStyle/>
          <a:p>
            <a:pPr algn="ctr"/>
            <a:r>
              <a:rPr lang="es-ES" sz="1400" dirty="0" smtClean="0">
                <a:solidFill>
                  <a:schemeClr val="bg1"/>
                </a:solidFill>
              </a:rPr>
              <a:t>Electrólisis de la Alúmina.</a:t>
            </a:r>
            <a:endParaRPr lang="es-ES" sz="1400" dirty="0">
              <a:solidFill>
                <a:schemeClr val="bg1"/>
              </a:solidFill>
            </a:endParaRPr>
          </a:p>
        </p:txBody>
      </p:sp>
    </p:spTree>
    <p:extLst>
      <p:ext uri="{BB962C8B-B14F-4D97-AF65-F5344CB8AC3E}">
        <p14:creationId xmlns:p14="http://schemas.microsoft.com/office/powerpoint/2010/main" val="368595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803524" y="993115"/>
            <a:ext cx="9627475" cy="1754326"/>
          </a:xfrm>
          <a:prstGeom prst="rect">
            <a:avLst/>
          </a:prstGeom>
        </p:spPr>
        <p:txBody>
          <a:bodyPr wrap="square">
            <a:spAutoFit/>
          </a:bodyPr>
          <a:lstStyle/>
          <a:p>
            <a:r>
              <a:rPr lang="es-ES" dirty="0">
                <a:solidFill>
                  <a:schemeClr val="bg1"/>
                </a:solidFill>
                <a:latin typeface="Calibri" panose="020F0502020204030204" pitchFamily="34" charset="0"/>
              </a:rPr>
              <a:t>	E</a:t>
            </a:r>
            <a:r>
              <a:rPr lang="es-ES" dirty="0" smtClean="0">
                <a:solidFill>
                  <a:schemeClr val="bg1"/>
                </a:solidFill>
                <a:latin typeface="Calibri" panose="020F0502020204030204" pitchFamily="34" charset="0"/>
              </a:rPr>
              <a:t>l </a:t>
            </a:r>
            <a:r>
              <a:rPr lang="es-ES" dirty="0">
                <a:solidFill>
                  <a:schemeClr val="bg1"/>
                </a:solidFill>
                <a:latin typeface="Calibri" panose="020F0502020204030204" pitchFamily="34" charset="0"/>
              </a:rPr>
              <a:t>aluminio </a:t>
            </a:r>
            <a:r>
              <a:rPr lang="es-ES" dirty="0" smtClean="0">
                <a:solidFill>
                  <a:schemeClr val="bg1"/>
                </a:solidFill>
                <a:latin typeface="Calibri" panose="020F0502020204030204" pitchFamily="34" charset="0"/>
              </a:rPr>
              <a:t>obtenido del proceso anterior es llamado;</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 de </a:t>
            </a:r>
            <a:r>
              <a:rPr lang="es-ES" i="1" dirty="0" smtClean="0">
                <a:solidFill>
                  <a:schemeClr val="bg1"/>
                </a:solidFill>
                <a:latin typeface="Calibri" panose="020F0502020204030204" pitchFamily="34" charset="0"/>
              </a:rPr>
              <a:t>primera fusión; con una pureza de 93 a 99,5%.</a:t>
            </a:r>
          </a:p>
          <a:p>
            <a:r>
              <a:rPr lang="es-ES" i="1" dirty="0">
                <a:solidFill>
                  <a:schemeClr val="bg1"/>
                </a:solidFill>
                <a:latin typeface="Calibri" panose="020F0502020204030204" pitchFamily="34" charset="0"/>
              </a:rPr>
              <a:t>	</a:t>
            </a:r>
            <a:r>
              <a:rPr lang="es-ES" i="1" dirty="0" smtClean="0">
                <a:solidFill>
                  <a:schemeClr val="bg1"/>
                </a:solidFill>
                <a:latin typeface="Calibri" panose="020F0502020204030204" pitchFamily="34" charset="0"/>
              </a:rPr>
              <a:t>- de segunda fusión, luego de un “refino electrolítico” con una pureza 99,95%.</a:t>
            </a:r>
          </a:p>
          <a:p>
            <a:r>
              <a:rPr lang="es-ES" i="1" dirty="0" smtClean="0">
                <a:solidFill>
                  <a:schemeClr val="bg1"/>
                </a:solidFill>
                <a:latin typeface="Calibri" panose="020F0502020204030204" pitchFamily="34" charset="0"/>
              </a:rPr>
              <a:t>	</a:t>
            </a:r>
            <a:endParaRPr lang="es-ES" i="1" dirty="0">
              <a:solidFill>
                <a:schemeClr val="bg1"/>
              </a:solidFill>
              <a:latin typeface="Calibri" panose="020F0502020204030204" pitchFamily="34" charset="0"/>
            </a:endParaRPr>
          </a:p>
          <a:p>
            <a:r>
              <a:rPr lang="es-ES" i="1" dirty="0" smtClean="0">
                <a:solidFill>
                  <a:schemeClr val="bg1"/>
                </a:solidFill>
                <a:latin typeface="Calibri" panose="020F0502020204030204" pitchFamily="34" charset="0"/>
              </a:rPr>
              <a:t>	</a:t>
            </a:r>
            <a:endParaRPr lang="es-ES" i="1" dirty="0">
              <a:solidFill>
                <a:schemeClr val="bg1"/>
              </a:solidFill>
              <a:latin typeface="Calibri" panose="020F0502020204030204" pitchFamily="34" charset="0"/>
            </a:endParaRPr>
          </a:p>
        </p:txBody>
      </p:sp>
      <p:sp>
        <p:nvSpPr>
          <p:cNvPr id="8" name="Rectángulo 7"/>
          <p:cNvSpPr/>
          <p:nvPr/>
        </p:nvSpPr>
        <p:spPr>
          <a:xfrm>
            <a:off x="803524" y="2424275"/>
            <a:ext cx="9627475" cy="646331"/>
          </a:xfrm>
          <a:prstGeom prst="rect">
            <a:avLst/>
          </a:prstGeom>
        </p:spPr>
        <p:txBody>
          <a:bodyPr wrap="square">
            <a:spAutoFit/>
          </a:bodyPr>
          <a:lstStyle/>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Empleo del Aluminio;</a:t>
            </a:r>
            <a:r>
              <a:rPr lang="es-ES" i="1" dirty="0" smtClean="0">
                <a:solidFill>
                  <a:schemeClr val="bg1"/>
                </a:solidFill>
                <a:latin typeface="Calibri" panose="020F0502020204030204" pitchFamily="34" charset="0"/>
              </a:rPr>
              <a:t>	</a:t>
            </a:r>
            <a:endParaRPr lang="es-ES" i="1" dirty="0">
              <a:solidFill>
                <a:schemeClr val="bg1"/>
              </a:solidFill>
              <a:latin typeface="Calibri" panose="020F0502020204030204" pitchFamily="34" charset="0"/>
            </a:endParaRPr>
          </a:p>
          <a:p>
            <a:r>
              <a:rPr lang="es-ES" i="1" dirty="0" smtClean="0">
                <a:solidFill>
                  <a:schemeClr val="bg1"/>
                </a:solidFill>
                <a:latin typeface="Calibri" panose="020F0502020204030204" pitchFamily="34" charset="0"/>
              </a:rPr>
              <a:t>	</a:t>
            </a:r>
            <a:endParaRPr lang="es-ES" i="1" dirty="0">
              <a:solidFill>
                <a:schemeClr val="bg1"/>
              </a:solidFill>
              <a:latin typeface="Calibri" panose="020F0502020204030204" pitchFamily="34" charset="0"/>
            </a:endParaRPr>
          </a:p>
        </p:txBody>
      </p:sp>
      <p:pic>
        <p:nvPicPr>
          <p:cNvPr id="11" name="Imagen 10"/>
          <p:cNvPicPr>
            <a:picLocks noChangeAspect="1"/>
          </p:cNvPicPr>
          <p:nvPr/>
        </p:nvPicPr>
        <p:blipFill>
          <a:blip r:embed="rId3"/>
          <a:stretch>
            <a:fillRect/>
          </a:stretch>
        </p:blipFill>
        <p:spPr>
          <a:xfrm>
            <a:off x="1394920" y="3149901"/>
            <a:ext cx="3600450" cy="2057400"/>
          </a:xfrm>
          <a:prstGeom prst="rect">
            <a:avLst/>
          </a:prstGeom>
        </p:spPr>
      </p:pic>
      <p:sp>
        <p:nvSpPr>
          <p:cNvPr id="12" name="CuadroTexto 11"/>
          <p:cNvSpPr txBox="1"/>
          <p:nvPr/>
        </p:nvSpPr>
        <p:spPr>
          <a:xfrm>
            <a:off x="2379279" y="5286596"/>
            <a:ext cx="1631731" cy="307777"/>
          </a:xfrm>
          <a:prstGeom prst="rect">
            <a:avLst/>
          </a:prstGeom>
          <a:noFill/>
        </p:spPr>
        <p:txBody>
          <a:bodyPr wrap="square" rtlCol="0">
            <a:spAutoFit/>
          </a:bodyPr>
          <a:lstStyle/>
          <a:p>
            <a:pPr algn="ctr"/>
            <a:r>
              <a:rPr lang="es-ES" sz="1400" dirty="0" smtClean="0">
                <a:solidFill>
                  <a:schemeClr val="bg1"/>
                </a:solidFill>
              </a:rPr>
              <a:t>En la aviación.</a:t>
            </a:r>
            <a:endParaRPr lang="es-ES" sz="1400" dirty="0">
              <a:solidFill>
                <a:schemeClr val="bg1"/>
              </a:solidFill>
            </a:endParaRPr>
          </a:p>
        </p:txBody>
      </p:sp>
      <p:pic>
        <p:nvPicPr>
          <p:cNvPr id="13" name="Imagen 12"/>
          <p:cNvPicPr>
            <a:picLocks noChangeAspect="1"/>
          </p:cNvPicPr>
          <p:nvPr/>
        </p:nvPicPr>
        <p:blipFill>
          <a:blip r:embed="rId4"/>
          <a:stretch>
            <a:fillRect/>
          </a:stretch>
        </p:blipFill>
        <p:spPr>
          <a:xfrm>
            <a:off x="4995370" y="3149901"/>
            <a:ext cx="2745499" cy="2066612"/>
          </a:xfrm>
          <a:prstGeom prst="rect">
            <a:avLst/>
          </a:prstGeom>
        </p:spPr>
      </p:pic>
      <p:sp>
        <p:nvSpPr>
          <p:cNvPr id="14" name="CuadroTexto 13"/>
          <p:cNvSpPr txBox="1"/>
          <p:nvPr/>
        </p:nvSpPr>
        <p:spPr>
          <a:xfrm>
            <a:off x="5552253" y="5265190"/>
            <a:ext cx="1631731" cy="523220"/>
          </a:xfrm>
          <a:prstGeom prst="rect">
            <a:avLst/>
          </a:prstGeom>
          <a:noFill/>
        </p:spPr>
        <p:txBody>
          <a:bodyPr wrap="square" rtlCol="0">
            <a:spAutoFit/>
          </a:bodyPr>
          <a:lstStyle/>
          <a:p>
            <a:pPr algn="ctr"/>
            <a:r>
              <a:rPr lang="es-ES" sz="1400" dirty="0" smtClean="0">
                <a:solidFill>
                  <a:schemeClr val="bg1"/>
                </a:solidFill>
              </a:rPr>
              <a:t>En la industria Automotriz.</a:t>
            </a:r>
            <a:endParaRPr lang="es-ES" sz="1400" dirty="0">
              <a:solidFill>
                <a:schemeClr val="bg1"/>
              </a:solidFill>
            </a:endParaRPr>
          </a:p>
        </p:txBody>
      </p:sp>
      <p:pic>
        <p:nvPicPr>
          <p:cNvPr id="16" name="Imagen 15"/>
          <p:cNvPicPr>
            <a:picLocks noChangeAspect="1"/>
          </p:cNvPicPr>
          <p:nvPr/>
        </p:nvPicPr>
        <p:blipFill>
          <a:blip r:embed="rId5"/>
          <a:stretch>
            <a:fillRect/>
          </a:stretch>
        </p:blipFill>
        <p:spPr>
          <a:xfrm>
            <a:off x="7740869" y="3157114"/>
            <a:ext cx="3090041" cy="2056282"/>
          </a:xfrm>
          <a:prstGeom prst="rect">
            <a:avLst/>
          </a:prstGeom>
        </p:spPr>
      </p:pic>
      <p:sp>
        <p:nvSpPr>
          <p:cNvPr id="17" name="CuadroTexto 16"/>
          <p:cNvSpPr txBox="1"/>
          <p:nvPr/>
        </p:nvSpPr>
        <p:spPr>
          <a:xfrm>
            <a:off x="8470023" y="5299904"/>
            <a:ext cx="1840625" cy="523220"/>
          </a:xfrm>
          <a:prstGeom prst="rect">
            <a:avLst/>
          </a:prstGeom>
          <a:noFill/>
        </p:spPr>
        <p:txBody>
          <a:bodyPr wrap="square" rtlCol="0">
            <a:spAutoFit/>
          </a:bodyPr>
          <a:lstStyle/>
          <a:p>
            <a:pPr algn="ctr"/>
            <a:r>
              <a:rPr lang="es-ES" sz="1400" dirty="0" smtClean="0">
                <a:solidFill>
                  <a:schemeClr val="bg1"/>
                </a:solidFill>
              </a:rPr>
              <a:t>Conductores de energía eléctrica.</a:t>
            </a:r>
            <a:endParaRPr lang="es-ES" sz="1400" dirty="0">
              <a:solidFill>
                <a:schemeClr val="bg1"/>
              </a:solidFill>
            </a:endParaRPr>
          </a:p>
        </p:txBody>
      </p:sp>
    </p:spTree>
    <p:extLst>
      <p:ext uri="{BB962C8B-B14F-4D97-AF65-F5344CB8AC3E}">
        <p14:creationId xmlns:p14="http://schemas.microsoft.com/office/powerpoint/2010/main" val="128499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361088" y="1052540"/>
            <a:ext cx="5638801" cy="4801314"/>
          </a:xfrm>
          <a:prstGeom prst="rect">
            <a:avLst/>
          </a:prstGeom>
        </p:spPr>
        <p:txBody>
          <a:bodyPr wrap="square">
            <a:spAutoFit/>
          </a:bodyPr>
          <a:lstStyle/>
          <a:p>
            <a:endParaRPr lang="es-ES" b="1" dirty="0">
              <a:solidFill>
                <a:schemeClr val="bg1"/>
              </a:solidFill>
              <a:latin typeface="Calibri" panose="020F0502020204030204" pitchFamily="34" charset="0"/>
            </a:endParaRPr>
          </a:p>
          <a:p>
            <a:r>
              <a:rPr lang="es-ES" b="1" dirty="0" smtClean="0">
                <a:solidFill>
                  <a:schemeClr val="bg1"/>
                </a:solidFill>
                <a:latin typeface="Calibri" panose="020F0502020204030204" pitchFamily="34" charset="0"/>
              </a:rPr>
              <a:t>2.	Aleaciones ligeras</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El concepto de estas aleaciones es su bajo peso específico 2,7g/cm3 y de ahí su nombre.</a:t>
            </a: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El </a:t>
            </a:r>
            <a:r>
              <a:rPr lang="es-ES" i="1" u="sng" dirty="0" smtClean="0">
                <a:solidFill>
                  <a:schemeClr val="bg1"/>
                </a:solidFill>
                <a:latin typeface="Calibri" panose="020F0502020204030204" pitchFamily="34" charset="0"/>
              </a:rPr>
              <a:t>elemento base es el Aluminio.</a:t>
            </a:r>
            <a:r>
              <a:rPr lang="es-ES" dirty="0" smtClean="0">
                <a:solidFill>
                  <a:schemeClr val="bg1"/>
                </a:solidFill>
                <a:latin typeface="Calibri" panose="020F0502020204030204" pitchFamily="34" charset="0"/>
              </a:rPr>
              <a:t> Como el “Al” posee propiedades mecánicas débiles, se lo alea con otros </a:t>
            </a:r>
            <a:r>
              <a:rPr lang="es-ES" dirty="0" err="1" smtClean="0">
                <a:solidFill>
                  <a:schemeClr val="bg1"/>
                </a:solidFill>
                <a:latin typeface="Calibri" panose="020F0502020204030204" pitchFamily="34" charset="0"/>
              </a:rPr>
              <a:t>comp.</a:t>
            </a:r>
            <a:endParaRPr lang="es-ES" i="1" u="sng" dirty="0" smtClean="0">
              <a:solidFill>
                <a:schemeClr val="bg1"/>
              </a:solidFill>
              <a:latin typeface="Calibri" panose="020F0502020204030204" pitchFamily="34" charset="0"/>
            </a:endParaRPr>
          </a:p>
          <a:p>
            <a:endParaRPr lang="es-ES" i="1" u="sng" dirty="0">
              <a:solidFill>
                <a:schemeClr val="bg1"/>
              </a:solidFill>
              <a:latin typeface="Calibri" panose="020F0502020204030204" pitchFamily="34" charset="0"/>
            </a:endParaRP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Los elementos aleantes son;</a:t>
            </a:r>
          </a:p>
          <a:p>
            <a:pPr marL="285750" indent="-285750">
              <a:buFontTx/>
              <a:buChar char="-"/>
            </a:pPr>
            <a:r>
              <a:rPr lang="es-ES" dirty="0" smtClean="0">
                <a:solidFill>
                  <a:schemeClr val="bg1"/>
                </a:solidFill>
                <a:latin typeface="Calibri" panose="020F0502020204030204" pitchFamily="34" charset="0"/>
              </a:rPr>
              <a:t>Cobre</a:t>
            </a:r>
          </a:p>
          <a:p>
            <a:pPr marL="285750" indent="-285750">
              <a:buFontTx/>
              <a:buChar char="-"/>
            </a:pPr>
            <a:r>
              <a:rPr lang="es-ES" dirty="0" smtClean="0">
                <a:solidFill>
                  <a:schemeClr val="bg1"/>
                </a:solidFill>
                <a:latin typeface="Calibri" panose="020F0502020204030204" pitchFamily="34" charset="0"/>
              </a:rPr>
              <a:t>Magnesio</a:t>
            </a:r>
          </a:p>
          <a:p>
            <a:pPr marL="285750" indent="-285750">
              <a:buFontTx/>
              <a:buChar char="-"/>
            </a:pPr>
            <a:r>
              <a:rPr lang="es-ES" dirty="0" smtClean="0">
                <a:solidFill>
                  <a:schemeClr val="bg1"/>
                </a:solidFill>
                <a:latin typeface="Calibri" panose="020F0502020204030204" pitchFamily="34" charset="0"/>
              </a:rPr>
              <a:t>Cinc</a:t>
            </a:r>
          </a:p>
          <a:p>
            <a:pPr marL="285750" indent="-285750">
              <a:buFontTx/>
              <a:buChar char="-"/>
            </a:pPr>
            <a:r>
              <a:rPr lang="es-ES" dirty="0" smtClean="0">
                <a:solidFill>
                  <a:schemeClr val="bg1"/>
                </a:solidFill>
                <a:latin typeface="Calibri" panose="020F0502020204030204" pitchFamily="34" charset="0"/>
              </a:rPr>
              <a:t>Manganeso</a:t>
            </a:r>
          </a:p>
          <a:p>
            <a:pPr marL="285750" indent="-285750">
              <a:buFontTx/>
              <a:buChar char="-"/>
            </a:pPr>
            <a:r>
              <a:rPr lang="es-ES" dirty="0" smtClean="0">
                <a:solidFill>
                  <a:schemeClr val="bg1"/>
                </a:solidFill>
                <a:latin typeface="Calibri" panose="020F0502020204030204" pitchFamily="34" charset="0"/>
              </a:rPr>
              <a:t>Níquel</a:t>
            </a:r>
          </a:p>
          <a:p>
            <a:pPr marL="285750" indent="-285750">
              <a:buFontTx/>
              <a:buChar char="-"/>
            </a:pPr>
            <a:r>
              <a:rPr lang="es-ES" dirty="0" smtClean="0">
                <a:solidFill>
                  <a:schemeClr val="bg1"/>
                </a:solidFill>
                <a:latin typeface="Calibri" panose="020F0502020204030204" pitchFamily="34" charset="0"/>
              </a:rPr>
              <a:t>Silicio</a:t>
            </a:r>
          </a:p>
          <a:p>
            <a:pPr marL="285750" indent="-285750">
              <a:buFontTx/>
              <a:buChar char="-"/>
            </a:pPr>
            <a:r>
              <a:rPr lang="es-ES" dirty="0" smtClean="0">
                <a:solidFill>
                  <a:schemeClr val="bg1"/>
                </a:solidFill>
                <a:latin typeface="Calibri" panose="020F0502020204030204" pitchFamily="34" charset="0"/>
              </a:rPr>
              <a:t>Titanio y </a:t>
            </a:r>
          </a:p>
          <a:p>
            <a:pPr marL="285750" indent="-285750">
              <a:buFontTx/>
              <a:buChar char="-"/>
            </a:pPr>
            <a:r>
              <a:rPr lang="es-ES" dirty="0" smtClean="0">
                <a:solidFill>
                  <a:schemeClr val="bg1"/>
                </a:solidFill>
                <a:latin typeface="Calibri" panose="020F0502020204030204" pitchFamily="34" charset="0"/>
              </a:rPr>
              <a:t>Cromo, por nombrar los más importantes.</a:t>
            </a:r>
          </a:p>
        </p:txBody>
      </p:sp>
      <p:pic>
        <p:nvPicPr>
          <p:cNvPr id="8" name="Imagen 7"/>
          <p:cNvPicPr>
            <a:picLocks noChangeAspect="1"/>
          </p:cNvPicPr>
          <p:nvPr/>
        </p:nvPicPr>
        <p:blipFill>
          <a:blip r:embed="rId3"/>
          <a:stretch>
            <a:fillRect/>
          </a:stretch>
        </p:blipFill>
        <p:spPr>
          <a:xfrm>
            <a:off x="7545277" y="2403828"/>
            <a:ext cx="2619375" cy="1743075"/>
          </a:xfrm>
          <a:prstGeom prst="rect">
            <a:avLst/>
          </a:prstGeom>
        </p:spPr>
      </p:pic>
    </p:spTree>
    <p:extLst>
      <p:ext uri="{BB962C8B-B14F-4D97-AF65-F5344CB8AC3E}">
        <p14:creationId xmlns:p14="http://schemas.microsoft.com/office/powerpoint/2010/main" val="112447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345323" y="942181"/>
            <a:ext cx="5638801" cy="5078313"/>
          </a:xfrm>
          <a:prstGeom prst="rect">
            <a:avLst/>
          </a:prstGeom>
        </p:spPr>
        <p:txBody>
          <a:bodyPr wrap="square">
            <a:spAutoFit/>
          </a:bodyPr>
          <a:lstStyle/>
          <a:p>
            <a:endParaRPr lang="es-ES" b="1" dirty="0">
              <a:solidFill>
                <a:schemeClr val="bg1"/>
              </a:solidFill>
              <a:latin typeface="Calibri" panose="020F0502020204030204" pitchFamily="34" charset="0"/>
            </a:endParaRPr>
          </a:p>
          <a:p>
            <a:r>
              <a:rPr lang="es-ES" b="1" dirty="0" smtClean="0">
                <a:solidFill>
                  <a:schemeClr val="bg1"/>
                </a:solidFill>
                <a:latin typeface="Calibri" panose="020F0502020204030204" pitchFamily="34" charset="0"/>
              </a:rPr>
              <a:t>2.	Aleaciones ligeras - continuación</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Según el fin al cual se utilizará las aleaciones de Aluminio se pueden describir dos áreas.</a:t>
            </a:r>
          </a:p>
          <a:p>
            <a:endParaRPr lang="es-ES" dirty="0">
              <a:solidFill>
                <a:schemeClr val="bg1"/>
              </a:solidFill>
              <a:latin typeface="Calibri" panose="020F0502020204030204" pitchFamily="34" charset="0"/>
            </a:endParaRPr>
          </a:p>
          <a:p>
            <a:pPr marL="342900" indent="-342900">
              <a:buFont typeface="+mj-lt"/>
              <a:buAutoNum type="alphaLcParenR"/>
            </a:pPr>
            <a:r>
              <a:rPr lang="es-ES" u="sng" dirty="0" smtClean="0">
                <a:solidFill>
                  <a:schemeClr val="bg1"/>
                </a:solidFill>
                <a:latin typeface="Calibri" panose="020F0502020204030204" pitchFamily="34" charset="0"/>
              </a:rPr>
              <a:t>Aleaciones para  moldeo.</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El aluminio es muy difícil de moldear por su elevado coeficiente de contracción y su gran capacidad de absorber gases.</a:t>
            </a:r>
          </a:p>
          <a:p>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De esta manera si se quiere usar Aluminio para  obtener piezas de moldeo o de colada directa, y evitar grietas roturas y porosidades, debe ser aleado con otros elementos como ser; Cobre y Zinc y obtener la aleación llamada, </a:t>
            </a:r>
            <a:r>
              <a:rPr lang="es-ES" dirty="0" err="1" smtClean="0">
                <a:solidFill>
                  <a:schemeClr val="bg1"/>
                </a:solidFill>
                <a:latin typeface="Calibri" panose="020F0502020204030204" pitchFamily="34" charset="0"/>
              </a:rPr>
              <a:t>Fualcuzin</a:t>
            </a:r>
            <a:r>
              <a:rPr lang="es-ES" dirty="0" smtClean="0">
                <a:solidFill>
                  <a:schemeClr val="bg1"/>
                </a:solidFill>
                <a:latin typeface="Calibri" panose="020F0502020204030204" pitchFamily="34" charset="0"/>
              </a:rPr>
              <a:t> 7; que posee un 7% de cobre. (</a:t>
            </a:r>
            <a:r>
              <a:rPr lang="es-ES" dirty="0" err="1" smtClean="0">
                <a:latin typeface="Calibri" panose="020F0502020204030204" pitchFamily="34" charset="0"/>
              </a:rPr>
              <a:t>FU</a:t>
            </a:r>
            <a:r>
              <a:rPr lang="es-ES" dirty="0" err="1" smtClean="0">
                <a:solidFill>
                  <a:schemeClr val="bg1"/>
                </a:solidFill>
                <a:latin typeface="Calibri" panose="020F0502020204030204" pitchFamily="34" charset="0"/>
              </a:rPr>
              <a:t>ndición</a:t>
            </a:r>
            <a:r>
              <a:rPr lang="es-ES" dirty="0" smtClean="0">
                <a:solidFill>
                  <a:schemeClr val="bg1"/>
                </a:solidFill>
                <a:latin typeface="Calibri" panose="020F0502020204030204" pitchFamily="34" charset="0"/>
              </a:rPr>
              <a:t> de </a:t>
            </a:r>
            <a:r>
              <a:rPr lang="es-ES" dirty="0" smtClean="0">
                <a:latin typeface="Calibri" panose="020F0502020204030204" pitchFamily="34" charset="0"/>
              </a:rPr>
              <a:t>al</a:t>
            </a:r>
            <a:r>
              <a:rPr lang="es-ES" dirty="0" smtClean="0">
                <a:solidFill>
                  <a:schemeClr val="bg1"/>
                </a:solidFill>
                <a:latin typeface="Calibri" panose="020F0502020204030204" pitchFamily="34" charset="0"/>
              </a:rPr>
              <a:t>uminio-</a:t>
            </a:r>
            <a:r>
              <a:rPr lang="es-ES" dirty="0">
                <a:latin typeface="Calibri" panose="020F0502020204030204" pitchFamily="34" charset="0"/>
              </a:rPr>
              <a:t>c</a:t>
            </a:r>
            <a:r>
              <a:rPr lang="es-ES" dirty="0" smtClean="0">
                <a:latin typeface="Calibri" panose="020F0502020204030204" pitchFamily="34" charset="0"/>
              </a:rPr>
              <a:t>o</a:t>
            </a:r>
            <a:r>
              <a:rPr lang="es-ES" dirty="0" smtClean="0">
                <a:solidFill>
                  <a:schemeClr val="bg1"/>
                </a:solidFill>
                <a:latin typeface="Calibri" panose="020F0502020204030204" pitchFamily="34" charset="0"/>
              </a:rPr>
              <a:t>bre-</a:t>
            </a:r>
            <a:r>
              <a:rPr lang="es-ES" dirty="0" smtClean="0">
                <a:latin typeface="Calibri" panose="020F0502020204030204" pitchFamily="34" charset="0"/>
              </a:rPr>
              <a:t>zin</a:t>
            </a:r>
            <a:r>
              <a:rPr lang="es-ES" dirty="0" smtClean="0">
                <a:solidFill>
                  <a:schemeClr val="bg1"/>
                </a:solidFill>
                <a:latin typeface="Calibri" panose="020F0502020204030204" pitchFamily="34" charset="0"/>
              </a:rPr>
              <a:t>c)</a:t>
            </a:r>
          </a:p>
          <a:p>
            <a:pPr marL="342900" indent="-342900">
              <a:buFont typeface="+mj-lt"/>
              <a:buAutoNum type="alphaLcParenR"/>
            </a:pPr>
            <a:endParaRPr lang="es-ES" dirty="0">
              <a:solidFill>
                <a:schemeClr val="bg1"/>
              </a:solidFill>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7140899" y="2175641"/>
            <a:ext cx="3972912" cy="2979684"/>
          </a:xfrm>
          <a:prstGeom prst="rect">
            <a:avLst/>
          </a:prstGeom>
        </p:spPr>
      </p:pic>
    </p:spTree>
    <p:extLst>
      <p:ext uri="{BB962C8B-B14F-4D97-AF65-F5344CB8AC3E}">
        <p14:creationId xmlns:p14="http://schemas.microsoft.com/office/powerpoint/2010/main" val="423633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8" name="Rectángulo 7"/>
          <p:cNvSpPr/>
          <p:nvPr/>
        </p:nvSpPr>
        <p:spPr>
          <a:xfrm>
            <a:off x="1345323" y="1215246"/>
            <a:ext cx="5638801" cy="3139321"/>
          </a:xfrm>
          <a:prstGeom prst="rect">
            <a:avLst/>
          </a:prstGeom>
        </p:spPr>
        <p:txBody>
          <a:bodyPr wrap="square">
            <a:spAutoFit/>
          </a:bodyPr>
          <a:lstStyle/>
          <a:p>
            <a:r>
              <a:rPr lang="es-ES" dirty="0" smtClean="0">
                <a:solidFill>
                  <a:schemeClr val="bg1"/>
                </a:solidFill>
                <a:latin typeface="Calibri" panose="020F0502020204030204" pitchFamily="34" charset="0"/>
              </a:rPr>
              <a:t>b)	</a:t>
            </a:r>
            <a:r>
              <a:rPr lang="es-ES" u="sng" dirty="0" smtClean="0">
                <a:solidFill>
                  <a:schemeClr val="bg1"/>
                </a:solidFill>
                <a:latin typeface="Calibri" panose="020F0502020204030204" pitchFamily="34" charset="0"/>
              </a:rPr>
              <a:t>Aleaciones para  forja.</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Es una aleación que posee elementos aleantes inferiores que la anterior aleación, con tal de alcanzarse elevadas resistencias para obtener piezas por laminado, forjado o estampado.</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Una bondad de estas aleaciones es que se recubre de una capa de oxido muy delgada que actúa de aislante para que la corrosión no avanzará y así tener una estabilidad ante los agentes atmosféricos de ahí su uso en el hogar.</a:t>
            </a:r>
            <a:endParaRPr lang="es-ES" dirty="0">
              <a:solidFill>
                <a:schemeClr val="bg1"/>
              </a:solidFill>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7574694" y="1622546"/>
            <a:ext cx="2856305" cy="3222119"/>
          </a:xfrm>
          <a:prstGeom prst="rect">
            <a:avLst/>
          </a:prstGeom>
        </p:spPr>
      </p:pic>
      <p:sp>
        <p:nvSpPr>
          <p:cNvPr id="10" name="CuadroTexto 9"/>
          <p:cNvSpPr txBox="1"/>
          <p:nvPr/>
        </p:nvSpPr>
        <p:spPr>
          <a:xfrm>
            <a:off x="7970205" y="4944188"/>
            <a:ext cx="2065282" cy="307777"/>
          </a:xfrm>
          <a:prstGeom prst="rect">
            <a:avLst/>
          </a:prstGeom>
          <a:noFill/>
        </p:spPr>
        <p:txBody>
          <a:bodyPr wrap="square" rtlCol="0">
            <a:spAutoFit/>
          </a:bodyPr>
          <a:lstStyle/>
          <a:p>
            <a:r>
              <a:rPr lang="es-ES" sz="1400" dirty="0" smtClean="0">
                <a:solidFill>
                  <a:schemeClr val="bg1"/>
                </a:solidFill>
              </a:rPr>
              <a:t>Carpintería Metálica</a:t>
            </a:r>
            <a:endParaRPr lang="es-ES" sz="1400" dirty="0">
              <a:solidFill>
                <a:schemeClr val="bg1"/>
              </a:solidFill>
            </a:endParaRPr>
          </a:p>
        </p:txBody>
      </p:sp>
    </p:spTree>
    <p:extLst>
      <p:ext uri="{BB962C8B-B14F-4D97-AF65-F5344CB8AC3E}">
        <p14:creationId xmlns:p14="http://schemas.microsoft.com/office/powerpoint/2010/main" val="1597503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ángulo 5"/>
          <p:cNvSpPr/>
          <p:nvPr/>
        </p:nvSpPr>
        <p:spPr>
          <a:xfrm>
            <a:off x="1345323" y="942181"/>
            <a:ext cx="5638801" cy="2585323"/>
          </a:xfrm>
          <a:prstGeom prst="rect">
            <a:avLst/>
          </a:prstGeom>
        </p:spPr>
        <p:txBody>
          <a:bodyPr wrap="square">
            <a:spAutoFit/>
          </a:bodyPr>
          <a:lstStyle/>
          <a:p>
            <a:r>
              <a:rPr lang="es-ES" b="1" dirty="0" smtClean="0">
                <a:solidFill>
                  <a:schemeClr val="bg1"/>
                </a:solidFill>
                <a:latin typeface="Calibri" panose="020F0502020204030204" pitchFamily="34" charset="0"/>
              </a:rPr>
              <a:t>3.	Aleaciones Ultra-ligeras</a:t>
            </a:r>
          </a:p>
          <a:p>
            <a:endParaRPr lang="es-ES" b="1"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Estas aleaciones tienen como metal base el </a:t>
            </a:r>
            <a:r>
              <a:rPr lang="es-ES" b="1" dirty="0" smtClean="0">
                <a:solidFill>
                  <a:schemeClr val="bg1"/>
                </a:solidFill>
                <a:latin typeface="Calibri" panose="020F0502020204030204" pitchFamily="34" charset="0"/>
              </a:rPr>
              <a:t>Magnesio </a:t>
            </a:r>
            <a:r>
              <a:rPr lang="es-ES" dirty="0" smtClean="0">
                <a:solidFill>
                  <a:schemeClr val="bg1"/>
                </a:solidFill>
                <a:latin typeface="Calibri" panose="020F0502020204030204" pitchFamily="34" charset="0"/>
              </a:rPr>
              <a:t>y su peso especifico de dichas aleaciones es por debajo de 2kg/dm3.</a:t>
            </a:r>
          </a:p>
          <a:p>
            <a:endParaRPr lang="es-ES" dirty="0">
              <a:solidFill>
                <a:schemeClr val="bg1"/>
              </a:solidFill>
              <a:latin typeface="Calibri" panose="020F0502020204030204" pitchFamily="34" charset="0"/>
            </a:endParaRPr>
          </a:p>
          <a:p>
            <a:r>
              <a:rPr lang="es-ES" dirty="0" smtClean="0">
                <a:solidFill>
                  <a:schemeClr val="bg1"/>
                </a:solidFill>
                <a:latin typeface="Calibri" panose="020F0502020204030204" pitchFamily="34" charset="0"/>
              </a:rPr>
              <a:t>	</a:t>
            </a:r>
            <a:r>
              <a:rPr lang="es-ES" i="1" u="sng" dirty="0" smtClean="0">
                <a:solidFill>
                  <a:schemeClr val="bg1"/>
                </a:solidFill>
                <a:latin typeface="Calibri" panose="020F0502020204030204" pitchFamily="34" charset="0"/>
              </a:rPr>
              <a:t>Magnesio:</a:t>
            </a:r>
            <a:r>
              <a:rPr lang="es-ES" dirty="0" smtClean="0">
                <a:solidFill>
                  <a:schemeClr val="bg1"/>
                </a:solidFill>
                <a:latin typeface="Calibri" panose="020F0502020204030204" pitchFamily="34" charset="0"/>
              </a:rPr>
              <a:t> se lo encuentra en la naturaleza formando minerales como la </a:t>
            </a:r>
            <a:r>
              <a:rPr lang="es-ES" i="1" dirty="0" smtClean="0">
                <a:solidFill>
                  <a:schemeClr val="bg1"/>
                </a:solidFill>
                <a:latin typeface="Calibri" panose="020F0502020204030204" pitchFamily="34" charset="0"/>
              </a:rPr>
              <a:t>dolomita y la magnesita </a:t>
            </a:r>
            <a:r>
              <a:rPr lang="es-ES" dirty="0" smtClean="0">
                <a:solidFill>
                  <a:schemeClr val="bg1"/>
                </a:solidFill>
                <a:latin typeface="Calibri" panose="020F0502020204030204" pitchFamily="34" charset="0"/>
              </a:rPr>
              <a:t>(Carbonato de magnesio), sus propiedades son;</a:t>
            </a:r>
            <a:endParaRPr lang="es-ES" i="1" u="sng" dirty="0" smtClean="0">
              <a:solidFill>
                <a:schemeClr val="bg1"/>
              </a:solidFill>
              <a:latin typeface="Calibri" panose="020F0502020204030204" pitchFamily="34" charset="0"/>
            </a:endParaRPr>
          </a:p>
        </p:txBody>
      </p:sp>
      <p:pic>
        <p:nvPicPr>
          <p:cNvPr id="7" name="Imagen 6"/>
          <p:cNvPicPr>
            <a:picLocks noChangeAspect="1"/>
          </p:cNvPicPr>
          <p:nvPr/>
        </p:nvPicPr>
        <p:blipFill>
          <a:blip r:embed="rId2"/>
          <a:stretch>
            <a:fillRect/>
          </a:stretch>
        </p:blipFill>
        <p:spPr>
          <a:xfrm>
            <a:off x="10431000" y="282477"/>
            <a:ext cx="682811" cy="932769"/>
          </a:xfrm>
          <a:prstGeom prst="rect">
            <a:avLst/>
          </a:prstGeom>
          <a:effectLst/>
        </p:spPr>
      </p:pic>
      <p:pic>
        <p:nvPicPr>
          <p:cNvPr id="8" name="Imagen 7"/>
          <p:cNvPicPr>
            <a:picLocks noChangeAspect="1"/>
          </p:cNvPicPr>
          <p:nvPr/>
        </p:nvPicPr>
        <p:blipFill>
          <a:blip r:embed="rId3"/>
          <a:stretch>
            <a:fillRect/>
          </a:stretch>
        </p:blipFill>
        <p:spPr>
          <a:xfrm>
            <a:off x="8341010" y="1168096"/>
            <a:ext cx="2772801" cy="2079601"/>
          </a:xfrm>
          <a:prstGeom prst="rect">
            <a:avLst/>
          </a:prstGeom>
        </p:spPr>
      </p:pic>
      <p:sp>
        <p:nvSpPr>
          <p:cNvPr id="9" name="CuadroTexto 8"/>
          <p:cNvSpPr txBox="1"/>
          <p:nvPr/>
        </p:nvSpPr>
        <p:spPr>
          <a:xfrm>
            <a:off x="8911544" y="3373615"/>
            <a:ext cx="1631731" cy="307777"/>
          </a:xfrm>
          <a:prstGeom prst="rect">
            <a:avLst/>
          </a:prstGeom>
          <a:noFill/>
        </p:spPr>
        <p:txBody>
          <a:bodyPr wrap="square" rtlCol="0">
            <a:spAutoFit/>
          </a:bodyPr>
          <a:lstStyle/>
          <a:p>
            <a:pPr algn="ctr"/>
            <a:r>
              <a:rPr lang="es-ES" sz="1400" dirty="0" smtClean="0">
                <a:solidFill>
                  <a:schemeClr val="bg1"/>
                </a:solidFill>
              </a:rPr>
              <a:t>Magnesita</a:t>
            </a:r>
            <a:endParaRPr lang="es-ES" sz="1400" dirty="0">
              <a:solidFill>
                <a:schemeClr val="bg1"/>
              </a:solidFill>
            </a:endParaRPr>
          </a:p>
        </p:txBody>
      </p:sp>
      <p:pic>
        <p:nvPicPr>
          <p:cNvPr id="10" name="Imagen 9"/>
          <p:cNvPicPr>
            <a:picLocks noChangeAspect="1"/>
          </p:cNvPicPr>
          <p:nvPr/>
        </p:nvPicPr>
        <p:blipFill>
          <a:blip r:embed="rId4"/>
          <a:stretch>
            <a:fillRect/>
          </a:stretch>
        </p:blipFill>
        <p:spPr>
          <a:xfrm>
            <a:off x="1448992" y="3598592"/>
            <a:ext cx="5554541" cy="2155822"/>
          </a:xfrm>
          <a:prstGeom prst="rect">
            <a:avLst/>
          </a:prstGeom>
        </p:spPr>
      </p:pic>
    </p:spTree>
    <p:extLst>
      <p:ext uri="{BB962C8B-B14F-4D97-AF65-F5344CB8AC3E}">
        <p14:creationId xmlns:p14="http://schemas.microsoft.com/office/powerpoint/2010/main" val="1204701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431000" y="282477"/>
            <a:ext cx="682811" cy="932769"/>
          </a:xfrm>
          <a:prstGeom prst="rect">
            <a:avLst/>
          </a:prstGeom>
          <a:effectLst/>
        </p:spPr>
      </p:pic>
      <p:sp>
        <p:nvSpPr>
          <p:cNvPr id="7" name="Rectángulo 6"/>
          <p:cNvSpPr/>
          <p:nvPr/>
        </p:nvSpPr>
        <p:spPr>
          <a:xfrm>
            <a:off x="1345323" y="942181"/>
            <a:ext cx="5638801" cy="2031325"/>
          </a:xfrm>
          <a:prstGeom prst="rect">
            <a:avLst/>
          </a:prstGeom>
        </p:spPr>
        <p:txBody>
          <a:bodyPr wrap="square">
            <a:spAutoFit/>
          </a:bodyPr>
          <a:lstStyle/>
          <a:p>
            <a:r>
              <a:rPr lang="es-ES" b="1" dirty="0">
                <a:solidFill>
                  <a:schemeClr val="bg1"/>
                </a:solidFill>
                <a:latin typeface="Calibri" panose="020F0502020204030204" pitchFamily="34" charset="0"/>
              </a:rPr>
              <a:t>	</a:t>
            </a:r>
            <a:r>
              <a:rPr lang="es-ES" b="1" dirty="0" smtClean="0">
                <a:solidFill>
                  <a:schemeClr val="bg1"/>
                </a:solidFill>
                <a:latin typeface="Calibri" panose="020F0502020204030204" pitchFamily="34" charset="0"/>
              </a:rPr>
              <a:t>Aleaciones Ultra-ligeras (continuación)</a:t>
            </a:r>
          </a:p>
          <a:p>
            <a:endParaRPr lang="es-ES" b="1" dirty="0">
              <a:solidFill>
                <a:schemeClr val="bg1"/>
              </a:solidFill>
              <a:latin typeface="Calibri" panose="020F0502020204030204" pitchFamily="34" charset="0"/>
            </a:endParaRPr>
          </a:p>
          <a:p>
            <a:pPr algn="just"/>
            <a:r>
              <a:rPr lang="es-ES" dirty="0" smtClean="0">
                <a:solidFill>
                  <a:schemeClr val="bg1"/>
                </a:solidFill>
                <a:latin typeface="Calibri" panose="020F0502020204030204" pitchFamily="34" charset="0"/>
              </a:rPr>
              <a:t>	Al Magnesio se lo alea con otros elementos como el Aluminio</a:t>
            </a:r>
            <a:r>
              <a:rPr lang="es-ES" dirty="0">
                <a:solidFill>
                  <a:schemeClr val="bg1"/>
                </a:solidFill>
                <a:latin typeface="Calibri" panose="020F0502020204030204" pitchFamily="34" charset="0"/>
              </a:rPr>
              <a:t> </a:t>
            </a:r>
            <a:r>
              <a:rPr lang="es-ES" dirty="0" smtClean="0">
                <a:solidFill>
                  <a:schemeClr val="bg1"/>
                </a:solidFill>
                <a:latin typeface="Calibri" panose="020F0502020204030204" pitchFamily="34" charset="0"/>
              </a:rPr>
              <a:t>y el  Zinc como endurecedores y el Manganeso como anticorrosivo.</a:t>
            </a:r>
          </a:p>
          <a:p>
            <a:pPr algn="just"/>
            <a:r>
              <a:rPr lang="es-ES" dirty="0" smtClean="0">
                <a:solidFill>
                  <a:schemeClr val="bg1"/>
                </a:solidFill>
                <a:latin typeface="Calibri" panose="020F0502020204030204" pitchFamily="34" charset="0"/>
              </a:rPr>
              <a:t>	Las aleaciones de Magnesio más conocidas son las de nombre Electrón.</a:t>
            </a:r>
          </a:p>
        </p:txBody>
      </p:sp>
      <p:sp>
        <p:nvSpPr>
          <p:cNvPr id="8" name="Rectángulo 7"/>
          <p:cNvSpPr/>
          <p:nvPr/>
        </p:nvSpPr>
        <p:spPr>
          <a:xfrm>
            <a:off x="1345323" y="3340113"/>
            <a:ext cx="6096000" cy="2585323"/>
          </a:xfrm>
          <a:prstGeom prst="rect">
            <a:avLst/>
          </a:prstGeom>
        </p:spPr>
        <p:txBody>
          <a:bodyPr>
            <a:spAutoFit/>
          </a:bodyPr>
          <a:lstStyle/>
          <a:p>
            <a:pPr>
              <a:lnSpc>
                <a:spcPct val="150000"/>
              </a:lnSpc>
            </a:pPr>
            <a:r>
              <a:rPr lang="es-ES" i="1" dirty="0">
                <a:solidFill>
                  <a:srgbClr val="000000"/>
                </a:solidFill>
                <a:latin typeface="Ubuntu"/>
              </a:rPr>
              <a:t>	</a:t>
            </a:r>
            <a:r>
              <a:rPr lang="es-ES" i="1" dirty="0" smtClean="0">
                <a:solidFill>
                  <a:srgbClr val="000000"/>
                </a:solidFill>
                <a:latin typeface="Ubuntu"/>
              </a:rPr>
              <a:t>Por </a:t>
            </a:r>
            <a:r>
              <a:rPr lang="es-ES" i="1" dirty="0">
                <a:solidFill>
                  <a:srgbClr val="000000"/>
                </a:solidFill>
                <a:latin typeface="Ubuntu"/>
              </a:rPr>
              <a:t>su ligereza, la electrón ha tenido numerosas aplicaciones entre los automóviles de </a:t>
            </a:r>
            <a:r>
              <a:rPr lang="es-ES" i="1" dirty="0" smtClean="0">
                <a:solidFill>
                  <a:srgbClr val="000000"/>
                </a:solidFill>
                <a:latin typeface="Ubuntu"/>
              </a:rPr>
              <a:t>competición.</a:t>
            </a:r>
          </a:p>
          <a:p>
            <a:pPr>
              <a:lnSpc>
                <a:spcPct val="150000"/>
              </a:lnSpc>
            </a:pPr>
            <a:r>
              <a:rPr lang="es-ES" i="1" dirty="0">
                <a:solidFill>
                  <a:srgbClr val="000000"/>
                </a:solidFill>
                <a:latin typeface="Ubuntu"/>
              </a:rPr>
              <a:t>	</a:t>
            </a:r>
            <a:r>
              <a:rPr lang="es-ES" i="1" dirty="0" smtClean="0">
                <a:solidFill>
                  <a:srgbClr val="000000"/>
                </a:solidFill>
                <a:latin typeface="Ubuntu"/>
              </a:rPr>
              <a:t>La</a:t>
            </a:r>
            <a:r>
              <a:rPr lang="es-ES" i="1" dirty="0">
                <a:solidFill>
                  <a:srgbClr val="000000"/>
                </a:solidFill>
                <a:latin typeface="Ubuntu"/>
              </a:rPr>
              <a:t> </a:t>
            </a:r>
            <a:r>
              <a:rPr lang="es-ES" i="1" dirty="0" smtClean="0">
                <a:solidFill>
                  <a:srgbClr val="000000"/>
                </a:solidFill>
                <a:latin typeface="Ubuntu"/>
              </a:rPr>
              <a:t>escudería </a:t>
            </a:r>
            <a:r>
              <a:rPr lang="es-ES" i="1" dirty="0" smtClean="0">
                <a:solidFill>
                  <a:srgbClr val="DD3925"/>
                </a:solidFill>
                <a:latin typeface="Ubuntu"/>
                <a:hlinkClick r:id="rId3" tooltip="Ferrari novedades"/>
              </a:rPr>
              <a:t>Ferrari</a:t>
            </a:r>
            <a:r>
              <a:rPr lang="es-ES" i="1" dirty="0">
                <a:solidFill>
                  <a:srgbClr val="000000"/>
                </a:solidFill>
                <a:latin typeface="Ubuntu"/>
              </a:rPr>
              <a:t> construyó en 1967 el </a:t>
            </a:r>
            <a:r>
              <a:rPr lang="es-ES" i="1" dirty="0" smtClean="0">
                <a:solidFill>
                  <a:srgbClr val="000000"/>
                </a:solidFill>
                <a:latin typeface="Ubuntu"/>
              </a:rPr>
              <a:t>mono bloque </a:t>
            </a:r>
            <a:r>
              <a:rPr lang="es-ES" i="1" dirty="0">
                <a:solidFill>
                  <a:srgbClr val="000000"/>
                </a:solidFill>
                <a:latin typeface="Ubuntu"/>
              </a:rPr>
              <a:t>de su V12 de Fórmula 1 con electrón, ahorrando un 30</a:t>
            </a:r>
            <a:r>
              <a:rPr lang="es-ES" i="1" dirty="0" smtClean="0">
                <a:solidFill>
                  <a:srgbClr val="000000"/>
                </a:solidFill>
                <a:latin typeface="Ubuntu"/>
              </a:rPr>
              <a:t>% </a:t>
            </a:r>
            <a:r>
              <a:rPr lang="es-ES" i="1" dirty="0">
                <a:solidFill>
                  <a:srgbClr val="000000"/>
                </a:solidFill>
                <a:latin typeface="Ubuntu"/>
              </a:rPr>
              <a:t>aproximadamente en peso con relación a los bloques de aleación de aluminio.</a:t>
            </a:r>
            <a:endParaRPr lang="es-ES" i="1" dirty="0"/>
          </a:p>
        </p:txBody>
      </p:sp>
      <p:pic>
        <p:nvPicPr>
          <p:cNvPr id="9" name="Imagen 8"/>
          <p:cNvPicPr>
            <a:picLocks noChangeAspect="1"/>
          </p:cNvPicPr>
          <p:nvPr/>
        </p:nvPicPr>
        <p:blipFill>
          <a:blip r:embed="rId4"/>
          <a:stretch>
            <a:fillRect/>
          </a:stretch>
        </p:blipFill>
        <p:spPr>
          <a:xfrm>
            <a:off x="7582334" y="3340113"/>
            <a:ext cx="3531477" cy="2355468"/>
          </a:xfrm>
          <a:prstGeom prst="rect">
            <a:avLst/>
          </a:prstGeom>
        </p:spPr>
      </p:pic>
    </p:spTree>
    <p:extLst>
      <p:ext uri="{BB962C8B-B14F-4D97-AF65-F5344CB8AC3E}">
        <p14:creationId xmlns:p14="http://schemas.microsoft.com/office/powerpoint/2010/main" val="25074679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523</TotalTime>
  <Words>642</Words>
  <Application>Microsoft Office PowerPoint</Application>
  <PresentationFormat>Panorámica</PresentationFormat>
  <Paragraphs>276</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Calibri</vt:lpstr>
      <vt:lpstr>Century Gothic</vt:lpstr>
      <vt:lpstr>Ubuntu</vt:lpstr>
      <vt:lpstr>Wingdings 3</vt:lpstr>
      <vt:lpstr>Sala de reuniones Ion</vt:lpstr>
      <vt:lpstr>Unidad: 3 – Metales no ferrosos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3 – Metales no ferrosos</dc:title>
  <dc:creator>Ros</dc:creator>
  <cp:lastModifiedBy>Ros</cp:lastModifiedBy>
  <cp:revision>98</cp:revision>
  <dcterms:created xsi:type="dcterms:W3CDTF">2020-04-13T19:52:58Z</dcterms:created>
  <dcterms:modified xsi:type="dcterms:W3CDTF">2020-04-15T23:46:04Z</dcterms:modified>
</cp:coreProperties>
</file>