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92" r:id="rId4"/>
    <p:sldId id="293" r:id="rId5"/>
    <p:sldId id="296" r:id="rId6"/>
    <p:sldId id="294" r:id="rId7"/>
    <p:sldId id="264" r:id="rId8"/>
    <p:sldId id="311" r:id="rId9"/>
    <p:sldId id="265" r:id="rId10"/>
    <p:sldId id="297" r:id="rId11"/>
    <p:sldId id="298" r:id="rId12"/>
    <p:sldId id="301" r:id="rId13"/>
    <p:sldId id="302" r:id="rId14"/>
    <p:sldId id="303" r:id="rId15"/>
    <p:sldId id="304" r:id="rId16"/>
    <p:sldId id="305" r:id="rId17"/>
    <p:sldId id="266" r:id="rId18"/>
    <p:sldId id="268" r:id="rId19"/>
    <p:sldId id="276" r:id="rId20"/>
    <p:sldId id="277" r:id="rId21"/>
    <p:sldId id="307" r:id="rId22"/>
    <p:sldId id="310" r:id="rId23"/>
    <p:sldId id="308" r:id="rId24"/>
    <p:sldId id="300" r:id="rId2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2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7C5-CF56-45E2-8930-116560E4E6BC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CCF9-83FB-47DD-8D21-33C211541D2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295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7C5-CF56-45E2-8930-116560E4E6BC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CCF9-83FB-47DD-8D21-33C211541D2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421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7C5-CF56-45E2-8930-116560E4E6BC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CCF9-83FB-47DD-8D21-33C211541D2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871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7C5-CF56-45E2-8930-116560E4E6BC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CCF9-83FB-47DD-8D21-33C211541D2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225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7C5-CF56-45E2-8930-116560E4E6BC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CCF9-83FB-47DD-8D21-33C211541D2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418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7C5-CF56-45E2-8930-116560E4E6BC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CCF9-83FB-47DD-8D21-33C211541D2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653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7C5-CF56-45E2-8930-116560E4E6BC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CCF9-83FB-47DD-8D21-33C211541D2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374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7C5-CF56-45E2-8930-116560E4E6BC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CCF9-83FB-47DD-8D21-33C211541D2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890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7C5-CF56-45E2-8930-116560E4E6BC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CCF9-83FB-47DD-8D21-33C211541D2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411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7C5-CF56-45E2-8930-116560E4E6BC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CCF9-83FB-47DD-8D21-33C211541D2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131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F7C5-CF56-45E2-8930-116560E4E6BC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CCF9-83FB-47DD-8D21-33C211541D2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758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F7C5-CF56-45E2-8930-116560E4E6BC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CCF9-83FB-47DD-8D21-33C211541D2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799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0" y="1628800"/>
            <a:ext cx="4896544" cy="43204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Perfil y competencias</a:t>
            </a:r>
            <a:b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del Ingeniero Electromecánico </a:t>
            </a:r>
          </a:p>
        </p:txBody>
      </p:sp>
    </p:spTree>
    <p:extLst>
      <p:ext uri="{BB962C8B-B14F-4D97-AF65-F5344CB8AC3E}">
        <p14:creationId xmlns:p14="http://schemas.microsoft.com/office/powerpoint/2010/main" val="215132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175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540" y="1772816"/>
            <a:ext cx="8280920" cy="4296785"/>
          </a:xfrm>
        </p:spPr>
        <p:txBody>
          <a:bodyPr>
            <a:noAutofit/>
          </a:bodyPr>
          <a:lstStyle/>
          <a:p>
            <a:r>
              <a:rPr lang="es-AR" sz="3600" dirty="0">
                <a:solidFill>
                  <a:schemeClr val="bg1"/>
                </a:solidFill>
              </a:rPr>
              <a:t>Emprendedorismo </a:t>
            </a:r>
          </a:p>
          <a:p>
            <a:r>
              <a:rPr lang="es-AR" sz="3600" dirty="0">
                <a:solidFill>
                  <a:schemeClr val="bg1"/>
                </a:solidFill>
              </a:rPr>
              <a:t>Operación y mantenimiento de componentes, equipos, máquinas, instalaciones, sistemas</a:t>
            </a:r>
          </a:p>
          <a:p>
            <a:r>
              <a:rPr lang="es-AR" sz="3600" dirty="0">
                <a:solidFill>
                  <a:schemeClr val="bg1"/>
                </a:solidFill>
              </a:rPr>
              <a:t>La seguridad, ingeniería legal y la preservación del medio ambiente </a:t>
            </a:r>
          </a:p>
          <a:p>
            <a:pPr algn="just"/>
            <a:endParaRPr lang="es-AR" sz="3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539552" y="26064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Perfil genérico y específico del Ingeniero Electromecánico – UTN</a:t>
            </a:r>
          </a:p>
          <a:p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67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175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540" y="2060848"/>
            <a:ext cx="8280920" cy="3600400"/>
          </a:xfrm>
        </p:spPr>
        <p:txBody>
          <a:bodyPr>
            <a:noAutofit/>
          </a:bodyPr>
          <a:lstStyle/>
          <a:p>
            <a:r>
              <a:rPr lang="es-AR" sz="3600" dirty="0">
                <a:solidFill>
                  <a:schemeClr val="bg1"/>
                </a:solidFill>
              </a:rPr>
              <a:t>Ética y responsabilidad profesional</a:t>
            </a:r>
          </a:p>
          <a:p>
            <a:r>
              <a:rPr lang="es-AR" sz="3600" dirty="0">
                <a:solidFill>
                  <a:schemeClr val="bg1"/>
                </a:solidFill>
              </a:rPr>
              <a:t>Capacidad de juicio crítico</a:t>
            </a:r>
          </a:p>
          <a:p>
            <a:r>
              <a:rPr lang="es-AR" sz="3600" dirty="0">
                <a:solidFill>
                  <a:schemeClr val="bg1"/>
                </a:solidFill>
              </a:rPr>
              <a:t>Autoformación </a:t>
            </a:r>
          </a:p>
          <a:p>
            <a:r>
              <a:rPr lang="es-AR" sz="3600" dirty="0">
                <a:solidFill>
                  <a:schemeClr val="bg1"/>
                </a:solidFill>
              </a:rPr>
              <a:t>Interacción con equipos interdisciplinarios</a:t>
            </a:r>
          </a:p>
          <a:p>
            <a:pPr algn="just"/>
            <a:endParaRPr lang="es-AR" sz="3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539552" y="2606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Perfil genérico y específico del Ingeniero Electromecánico – UTN</a:t>
            </a:r>
          </a:p>
        </p:txBody>
      </p:sp>
    </p:spTree>
    <p:extLst>
      <p:ext uri="{BB962C8B-B14F-4D97-AF65-F5344CB8AC3E}">
        <p14:creationId xmlns:p14="http://schemas.microsoft.com/office/powerpoint/2010/main" val="9250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78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81"/>
          <a:stretch/>
        </p:blipFill>
        <p:spPr bwMode="auto">
          <a:xfrm>
            <a:off x="20" y="3"/>
            <a:ext cx="9143980" cy="2959816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5" name="Group 3080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3925573"/>
            <a:ext cx="7602458" cy="1807683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4400" dirty="0" err="1">
                <a:solidFill>
                  <a:schemeClr val="bg1">
                    <a:alpha val="80000"/>
                  </a:schemeClr>
                </a:solidFill>
              </a:rPr>
              <a:t>Competencias</a:t>
            </a:r>
            <a:r>
              <a:rPr lang="en-US" sz="4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1">
                    <a:alpha val="80000"/>
                  </a:schemeClr>
                </a:solidFill>
              </a:rPr>
              <a:t>Genéricas</a:t>
            </a:r>
            <a:endParaRPr lang="en-US" sz="4400" dirty="0">
              <a:solidFill>
                <a:schemeClr val="bg1">
                  <a:alpha val="80000"/>
                </a:schemeClr>
              </a:solidFill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n-US" sz="4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</a:rPr>
              <a:t>Movilización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</a:rPr>
              <a:t>saberes</a:t>
            </a:r>
            <a:endParaRPr lang="en-US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</a:pPr>
            <a:endParaRPr lang="en-US" sz="19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5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26" name="Rectangle 312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4608512" cy="34563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571500"/>
            <a:r>
              <a:rPr lang="en-US" sz="4000" b="1" dirty="0" err="1"/>
              <a:t>Tecnológicas</a:t>
            </a:r>
            <a:endParaRPr lang="en-US" sz="4000" b="1" dirty="0"/>
          </a:p>
          <a:p>
            <a:pPr marL="685800" indent="-571500"/>
            <a:r>
              <a:rPr lang="en-US" sz="4000" b="1" dirty="0" err="1"/>
              <a:t>Sociales</a:t>
            </a:r>
            <a:r>
              <a:rPr lang="en-US" sz="4000" b="1" dirty="0"/>
              <a:t>, </a:t>
            </a:r>
            <a:r>
              <a:rPr lang="en-US" sz="4000" b="1" dirty="0" err="1"/>
              <a:t>políticas</a:t>
            </a:r>
            <a:r>
              <a:rPr lang="en-US" sz="4000" b="1" dirty="0"/>
              <a:t> y </a:t>
            </a:r>
            <a:r>
              <a:rPr lang="en-US" sz="4000" b="1" dirty="0" err="1"/>
              <a:t>actitudinales</a:t>
            </a:r>
            <a:endParaRPr lang="en-US" sz="4000" b="1" dirty="0"/>
          </a:p>
          <a:p>
            <a:pPr marL="685800" indent="-571500"/>
            <a:r>
              <a:rPr lang="en-US" sz="4000" b="1" dirty="0" err="1"/>
              <a:t>Específicas</a:t>
            </a:r>
            <a:r>
              <a:rPr lang="en-US" sz="4000" b="1" dirty="0"/>
              <a:t> </a:t>
            </a:r>
          </a:p>
          <a:p>
            <a:pPr marL="685800" indent="-571500"/>
            <a:endParaRPr lang="en-US" sz="4000" dirty="0"/>
          </a:p>
          <a:p>
            <a:pPr indent="-228600"/>
            <a:endParaRPr lang="en-US" sz="1700" dirty="0"/>
          </a:p>
        </p:txBody>
      </p:sp>
      <p:sp>
        <p:nvSpPr>
          <p:cNvPr id="3128" name="Rectangle 312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0" name="Rectangle 312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32" name="Rectangle 313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34" name="Rectangle 313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1"/>
          <a:stretch/>
        </p:blipFill>
        <p:spPr bwMode="auto">
          <a:xfrm>
            <a:off x="5306975" y="2681100"/>
            <a:ext cx="3127897" cy="15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39" name="Rectangle 313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41" name="Group 3140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3142" name="Group 3141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3150" name="Freeform: Shape 3149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51" name="Freeform: Shape 3150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43" name="Group 3142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144" name="Group 3143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148" name="Freeform: Shape 3147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9" name="Freeform: Shape 3148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5" name="Group 3144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146" name="Freeform: Shape 3145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7" name="Freeform: Shape 3146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1"/>
          <a:stretch/>
        </p:blipFill>
        <p:spPr bwMode="auto">
          <a:xfrm>
            <a:off x="626268" y="3231199"/>
            <a:ext cx="1997868" cy="97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4300" y="3146400"/>
            <a:ext cx="4605337" cy="1866776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>
              <a:buNone/>
            </a:pPr>
            <a:r>
              <a:rPr lang="en-US" sz="4000" b="1" dirty="0">
                <a:solidFill>
                  <a:schemeClr val="bg1">
                    <a:alpha val="80000"/>
                  </a:schemeClr>
                </a:solidFill>
              </a:rPr>
              <a:t>Competencias Específicas</a:t>
            </a:r>
          </a:p>
          <a:p>
            <a:pPr marL="685800" indent="-571500"/>
            <a:endParaRPr lang="en-US" sz="21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/>
            <a:endParaRPr lang="en-US" sz="21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" name="Rectangle 3155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1"/>
          <a:stretch/>
        </p:blipFill>
        <p:spPr bwMode="auto">
          <a:xfrm>
            <a:off x="0" y="2839161"/>
            <a:ext cx="2250323" cy="11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8" name="Rectangle 3157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6527" y="1"/>
            <a:ext cx="5567473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50323" y="1296227"/>
            <a:ext cx="6732239" cy="5445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00050" indent="-285750"/>
            <a:r>
              <a:rPr lang="en-US" sz="3600" dirty="0" err="1">
                <a:solidFill>
                  <a:schemeClr val="bg1"/>
                </a:solidFill>
              </a:rPr>
              <a:t>Proyectar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diseñar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calular</a:t>
            </a:r>
            <a:endParaRPr lang="en-US" sz="3600" dirty="0">
              <a:solidFill>
                <a:schemeClr val="bg1"/>
              </a:solidFill>
            </a:endParaRPr>
          </a:p>
          <a:p>
            <a:pPr marL="971550" lvl="1" indent="-457200"/>
            <a:r>
              <a:rPr lang="en-US" sz="3600" dirty="0">
                <a:solidFill>
                  <a:schemeClr val="bg1"/>
                </a:solidFill>
              </a:rPr>
              <a:t>Sistemas </a:t>
            </a:r>
            <a:r>
              <a:rPr lang="en-US" sz="3600" dirty="0" err="1">
                <a:solidFill>
                  <a:schemeClr val="bg1"/>
                </a:solidFill>
              </a:rPr>
              <a:t>electromecánicos</a:t>
            </a:r>
            <a:endParaRPr lang="en-US" sz="3600" dirty="0">
              <a:solidFill>
                <a:schemeClr val="bg1"/>
              </a:solidFill>
            </a:endParaRPr>
          </a:p>
          <a:p>
            <a:pPr marL="971550" lvl="1" indent="-457200"/>
            <a:r>
              <a:rPr lang="en-US" sz="3600" dirty="0">
                <a:solidFill>
                  <a:schemeClr val="bg1"/>
                </a:solidFill>
              </a:rPr>
              <a:t>Sistemas </a:t>
            </a:r>
            <a:r>
              <a:rPr lang="en-US" sz="3600" dirty="0" err="1">
                <a:solidFill>
                  <a:schemeClr val="bg1"/>
                </a:solidFill>
              </a:rPr>
              <a:t>automáticos</a:t>
            </a:r>
            <a:endParaRPr lang="en-US" sz="3600" dirty="0">
              <a:solidFill>
                <a:schemeClr val="bg1"/>
              </a:solidFill>
            </a:endParaRPr>
          </a:p>
          <a:p>
            <a:pPr marL="971550" lvl="1" indent="-457200"/>
            <a:r>
              <a:rPr lang="en-US" sz="3600" dirty="0">
                <a:solidFill>
                  <a:schemeClr val="bg1"/>
                </a:solidFill>
              </a:rPr>
              <a:t>Generación, </a:t>
            </a:r>
            <a:r>
              <a:rPr lang="en-US" sz="3600" dirty="0" err="1">
                <a:solidFill>
                  <a:schemeClr val="bg1"/>
                </a:solidFill>
              </a:rPr>
              <a:t>transformación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transporte</a:t>
            </a:r>
            <a:r>
              <a:rPr lang="en-US" sz="3600" dirty="0">
                <a:solidFill>
                  <a:schemeClr val="bg1"/>
                </a:solidFill>
              </a:rPr>
              <a:t> y </a:t>
            </a:r>
            <a:r>
              <a:rPr lang="en-US" sz="3600" dirty="0" err="1">
                <a:solidFill>
                  <a:schemeClr val="bg1"/>
                </a:solidFill>
              </a:rPr>
              <a:t>distribución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marL="571500" indent="-457200"/>
            <a:r>
              <a:rPr lang="en-US" sz="3600" dirty="0" err="1">
                <a:solidFill>
                  <a:schemeClr val="bg1"/>
                </a:solidFill>
              </a:rPr>
              <a:t>Aplicar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normas</a:t>
            </a:r>
            <a:r>
              <a:rPr lang="en-US" sz="3600" dirty="0">
                <a:solidFill>
                  <a:schemeClr val="bg1"/>
                </a:solidFill>
              </a:rPr>
              <a:t> y </a:t>
            </a:r>
            <a:r>
              <a:rPr lang="en-US" sz="3600" dirty="0" err="1">
                <a:solidFill>
                  <a:schemeClr val="bg1"/>
                </a:solidFill>
              </a:rPr>
              <a:t>estándares</a:t>
            </a:r>
            <a:endParaRPr lang="en-US" sz="3600" dirty="0">
              <a:solidFill>
                <a:schemeClr val="bg1"/>
              </a:solidFill>
            </a:endParaRPr>
          </a:p>
          <a:p>
            <a:pPr marL="685800" indent="-571500"/>
            <a:endParaRPr lang="en-US" sz="3600" dirty="0">
              <a:solidFill>
                <a:schemeClr val="bg1"/>
              </a:solidFill>
            </a:endParaRPr>
          </a:p>
          <a:p>
            <a:pPr indent="-228600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" name="Rectangle 3155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1"/>
          <a:stretch/>
        </p:blipFill>
        <p:spPr bwMode="auto">
          <a:xfrm>
            <a:off x="0" y="2839161"/>
            <a:ext cx="2250323" cy="11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8" name="Rectangle 3157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6527" y="1"/>
            <a:ext cx="5567473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1" y="1661364"/>
            <a:ext cx="6732239" cy="4714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457200"/>
            <a:r>
              <a:rPr lang="en-US" sz="3600" dirty="0" err="1">
                <a:solidFill>
                  <a:schemeClr val="bg1"/>
                </a:solidFill>
              </a:rPr>
              <a:t>Proyectar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dirigir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controlar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operación</a:t>
            </a:r>
            <a:r>
              <a:rPr lang="en-US" sz="3600" dirty="0">
                <a:solidFill>
                  <a:schemeClr val="bg1"/>
                </a:solidFill>
              </a:rPr>
              <a:t> y </a:t>
            </a:r>
            <a:r>
              <a:rPr lang="en-US" sz="3600" dirty="0" err="1">
                <a:solidFill>
                  <a:schemeClr val="bg1"/>
                </a:solidFill>
              </a:rPr>
              <a:t>mantenimiento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457200"/>
            <a:r>
              <a:rPr lang="en-US" sz="3600" dirty="0" err="1">
                <a:solidFill>
                  <a:schemeClr val="bg1"/>
                </a:solidFill>
              </a:rPr>
              <a:t>Operar</a:t>
            </a:r>
            <a:r>
              <a:rPr lang="en-US" sz="3600" dirty="0">
                <a:solidFill>
                  <a:schemeClr val="bg1"/>
                </a:solidFill>
              </a:rPr>
              <a:t> y </a:t>
            </a:r>
            <a:r>
              <a:rPr lang="en-US" sz="3600" dirty="0" err="1">
                <a:solidFill>
                  <a:schemeClr val="bg1"/>
                </a:solidFill>
              </a:rPr>
              <a:t>controlar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laboratorios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457200"/>
            <a:r>
              <a:rPr lang="en-US" sz="3600" dirty="0" err="1">
                <a:solidFill>
                  <a:schemeClr val="bg1"/>
                </a:solidFill>
              </a:rPr>
              <a:t>Asesorar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certificar</a:t>
            </a:r>
            <a:r>
              <a:rPr lang="en-US" sz="3600" dirty="0">
                <a:solidFill>
                  <a:schemeClr val="bg1"/>
                </a:solidFill>
              </a:rPr>
              <a:t> y </a:t>
            </a:r>
            <a:r>
              <a:rPr lang="en-US" sz="3600" dirty="0" err="1">
                <a:solidFill>
                  <a:schemeClr val="bg1"/>
                </a:solidFill>
              </a:rPr>
              <a:t>peritar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457200"/>
            <a:r>
              <a:rPr lang="en-US" sz="3600" dirty="0">
                <a:solidFill>
                  <a:schemeClr val="bg1"/>
                </a:solidFill>
              </a:rPr>
              <a:t>H y S T, </a:t>
            </a:r>
            <a:r>
              <a:rPr lang="en-US" sz="3600" dirty="0" err="1">
                <a:solidFill>
                  <a:schemeClr val="bg1"/>
                </a:solidFill>
              </a:rPr>
              <a:t>eficiencia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energética</a:t>
            </a:r>
            <a:r>
              <a:rPr lang="en-US" sz="3600" dirty="0">
                <a:solidFill>
                  <a:schemeClr val="bg1"/>
                </a:solidFill>
              </a:rPr>
              <a:t>, medio </a:t>
            </a:r>
            <a:r>
              <a:rPr lang="en-US" sz="3600" dirty="0" err="1">
                <a:solidFill>
                  <a:schemeClr val="bg1"/>
                </a:solidFill>
              </a:rPr>
              <a:t>ambiente</a:t>
            </a:r>
            <a:endParaRPr lang="en-US" sz="3600" dirty="0">
              <a:solidFill>
                <a:schemeClr val="bg1"/>
              </a:solidFill>
            </a:endParaRPr>
          </a:p>
          <a:p>
            <a:pPr marL="685800" indent="-571500"/>
            <a:endParaRPr lang="en-US" sz="3600" dirty="0">
              <a:solidFill>
                <a:schemeClr val="bg1"/>
              </a:solidFill>
            </a:endParaRPr>
          </a:p>
          <a:p>
            <a:pPr indent="-228600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175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84" y="1299605"/>
            <a:ext cx="4666232" cy="425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45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175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debe ser un ingeniero:</a:t>
            </a:r>
          </a:p>
          <a:p>
            <a:pPr marL="0" indent="0">
              <a:buNone/>
            </a:pPr>
            <a:endParaRPr lang="es-AR" sz="2400" dirty="0">
              <a:solidFill>
                <a:schemeClr val="bg1"/>
              </a:solidFill>
            </a:endParaRPr>
          </a:p>
          <a:p>
            <a:r>
              <a:rPr lang="es-AR" dirty="0">
                <a:solidFill>
                  <a:schemeClr val="bg1"/>
                </a:solidFill>
              </a:rPr>
              <a:t>Global con compromiso y pertinencia local</a:t>
            </a:r>
          </a:p>
          <a:p>
            <a:r>
              <a:rPr lang="es-AR" dirty="0">
                <a:solidFill>
                  <a:schemeClr val="bg1"/>
                </a:solidFill>
              </a:rPr>
              <a:t>Con sólidas bases científicas, técnicas, tecnológicas, culturales</a:t>
            </a:r>
          </a:p>
          <a:p>
            <a:r>
              <a:rPr lang="es-AR" dirty="0">
                <a:solidFill>
                  <a:schemeClr val="bg1"/>
                </a:solidFill>
              </a:rPr>
              <a:t>Con arraigados valores y principios</a:t>
            </a:r>
          </a:p>
          <a:p>
            <a:r>
              <a:rPr lang="es-AR" dirty="0">
                <a:solidFill>
                  <a:schemeClr val="bg1"/>
                </a:solidFill>
              </a:rPr>
              <a:t>Consciente de la importancia del desarrollo regional</a:t>
            </a:r>
          </a:p>
          <a:p>
            <a:r>
              <a:rPr lang="es-AR" dirty="0">
                <a:solidFill>
                  <a:schemeClr val="bg1"/>
                </a:solidFill>
              </a:rPr>
              <a:t>Fiel a sus  compromisos sociales y ambientales</a:t>
            </a:r>
          </a:p>
          <a:p>
            <a:r>
              <a:rPr lang="es-AR" dirty="0">
                <a:solidFill>
                  <a:schemeClr val="bg1"/>
                </a:solidFill>
              </a:rPr>
              <a:t>Competente en escenario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8814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992" y="404664"/>
            <a:ext cx="8686007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Movilización  de saberes en un contexto de competencias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916609" y="2708920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</a:t>
            </a:r>
          </a:p>
        </p:txBody>
      </p:sp>
    </p:spTree>
    <p:extLst>
      <p:ext uri="{BB962C8B-B14F-4D97-AF65-F5344CB8AC3E}">
        <p14:creationId xmlns:p14="http://schemas.microsoft.com/office/powerpoint/2010/main" val="251730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0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32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Rectangle 1034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5" name="Picture 1036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046" name="Rectangle 1038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914169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95936" y="2780927"/>
            <a:ext cx="4968552" cy="1296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AR" sz="4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ED202974-5E02-EBDF-3D11-76EED63FE77D}"/>
              </a:ext>
            </a:extLst>
          </p:cNvPr>
          <p:cNvSpPr txBox="1">
            <a:spLocks/>
          </p:cNvSpPr>
          <p:nvPr/>
        </p:nvSpPr>
        <p:spPr>
          <a:xfrm>
            <a:off x="611560" y="4581128"/>
            <a:ext cx="7920880" cy="2016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AR" sz="4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sumir responsablemente el ejercicio profesional, a partir de una formación holística</a:t>
            </a:r>
          </a:p>
        </p:txBody>
      </p:sp>
    </p:spTree>
    <p:extLst>
      <p:ext uri="{BB962C8B-B14F-4D97-AF65-F5344CB8AC3E}">
        <p14:creationId xmlns:p14="http://schemas.microsoft.com/office/powerpoint/2010/main" val="20998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175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7" y="188640"/>
            <a:ext cx="6192689" cy="994122"/>
          </a:xfrm>
        </p:spPr>
        <p:txBody>
          <a:bodyPr>
            <a:normAutofit/>
          </a:bodyPr>
          <a:lstStyle/>
          <a:p>
            <a:pPr algn="l"/>
            <a:r>
              <a:rPr lang="es-A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se aprende en la universidad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99911"/>
              </p:ext>
            </p:extLst>
          </p:nvPr>
        </p:nvGraphicFramePr>
        <p:xfrm>
          <a:off x="899592" y="1556792"/>
          <a:ext cx="6120681" cy="474099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43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75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SABERES</a:t>
                      </a:r>
                      <a:endParaRPr lang="es-E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6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CONOCER </a:t>
                      </a:r>
                      <a:endParaRPr lang="es-E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Conceptos 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Hechos o datos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Teorías 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Principios 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64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HACER</a:t>
                      </a:r>
                      <a:endParaRPr lang="es-E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PROCEDIMIENTOS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Cognitivos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8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Cognitivo – motrices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8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Algorítmicos 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8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Heurísticos 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8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Técnicas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8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Métodos 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86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</a:t>
                      </a:r>
                      <a:endParaRPr lang="es-E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Valores 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8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Actitudes 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8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Normas 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815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175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3" cy="6480720"/>
          </a:xfrm>
        </p:spPr>
        <p:txBody>
          <a:bodyPr>
            <a:normAutofit/>
          </a:bodyPr>
          <a:lstStyle/>
          <a:p>
            <a:r>
              <a:rPr lang="es-A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descriptivo de aplicación profesional</a:t>
            </a:r>
            <a:br>
              <a:rPr lang="es-A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A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Plazo entrega 15 días</a:t>
            </a:r>
            <a:br>
              <a:rPr lang="es-E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en equipo</a:t>
            </a:r>
            <a:br>
              <a:rPr lang="es-E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escrita en pdf </a:t>
            </a:r>
            <a:br>
              <a:rPr lang="es-E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Defensa oral frente a pares estudiantes</a:t>
            </a:r>
            <a:br>
              <a:rPr lang="es-A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A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64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175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68F008-3301-D56B-8EE9-38636ACDB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16" y="1203767"/>
            <a:ext cx="8663167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03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175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820472" cy="3528392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de evaluación</a:t>
            </a:r>
            <a:b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 conceptual de normas h y s, ambiental </a:t>
            </a:r>
            <a:b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Desempeño acorde al rol en el equipo</a:t>
            </a:r>
            <a:b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Recolección de información, datos, documentación</a:t>
            </a:r>
            <a:b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permisos e interferencias con otros servicios</a:t>
            </a:r>
            <a:b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Demostración de trabajo interdisciplinario</a:t>
            </a:r>
            <a:b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 y respeto a la opinión pública</a:t>
            </a:r>
            <a:b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 técnicas y económicas</a:t>
            </a:r>
            <a:br>
              <a:rPr lang="es-A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AR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A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A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A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A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732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0" name="Rectangle 308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303414" y="3091928"/>
            <a:ext cx="680892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Preguntas</a:t>
            </a:r>
          </a:p>
        </p:txBody>
      </p:sp>
      <p:sp>
        <p:nvSpPr>
          <p:cNvPr id="3092" name="Rectangle: Rounded Corners 309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211FCF-C2D2-C021-E56C-1A086D9B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8"/>
            <a:ext cx="9144000" cy="68420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1794C6-B574-4CEA-F8FA-516B70E4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INTRODUCCIÓN</a:t>
            </a:r>
            <a:b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Sistema universitario argentino de formación de ingenieros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AF93F9-FA76-963F-A1E9-D9F84849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701008"/>
          </a:xfrm>
        </p:spPr>
        <p:txBody>
          <a:bodyPr/>
          <a:lstStyle/>
          <a:p>
            <a:r>
              <a:rPr lang="es-ES" sz="3600" dirty="0">
                <a:solidFill>
                  <a:schemeClr val="bg1"/>
                </a:solidFill>
              </a:rPr>
              <a:t>Universidades Nacionales (UUNN)</a:t>
            </a:r>
          </a:p>
          <a:p>
            <a:r>
              <a:rPr lang="es-ES" sz="3600" dirty="0">
                <a:solidFill>
                  <a:schemeClr val="bg1"/>
                </a:solidFill>
              </a:rPr>
              <a:t>Consejo Federal de Decanos de Ingeniería (CONFEDI) </a:t>
            </a:r>
          </a:p>
          <a:p>
            <a:r>
              <a:rPr lang="es-ES" sz="3600" dirty="0">
                <a:solidFill>
                  <a:schemeClr val="bg1"/>
                </a:solidFill>
              </a:rPr>
              <a:t>Consejo Interuniversitario Nacional (CIN)</a:t>
            </a:r>
          </a:p>
          <a:p>
            <a:r>
              <a:rPr lang="es-ES" sz="3600" dirty="0">
                <a:solidFill>
                  <a:schemeClr val="bg1"/>
                </a:solidFill>
              </a:rPr>
              <a:t>Ministerio de Educación de la Nación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916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211FCF-C2D2-C021-E56C-1A086D9B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8"/>
            <a:ext cx="9144000" cy="68420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1794C6-B574-4CEA-F8FA-516B70E4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Formación del Ingeniero Iberoamericano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AF93F9-FA76-963F-A1E9-D9F84849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701008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El contexto iberoamericano</a:t>
            </a:r>
          </a:p>
          <a:p>
            <a:r>
              <a:rPr lang="es-ES" sz="3600" dirty="0">
                <a:solidFill>
                  <a:schemeClr val="bg1"/>
                </a:solidFill>
              </a:rPr>
              <a:t>Necesidades y oportunidades significativas</a:t>
            </a:r>
          </a:p>
          <a:p>
            <a:r>
              <a:rPr lang="es-ES" sz="3600" dirty="0">
                <a:solidFill>
                  <a:schemeClr val="bg1"/>
                </a:solidFill>
              </a:rPr>
              <a:t>Crear y proponer soluciones </a:t>
            </a:r>
          </a:p>
          <a:p>
            <a:r>
              <a:rPr lang="es-ES" sz="3600" dirty="0">
                <a:solidFill>
                  <a:schemeClr val="bg1"/>
                </a:solidFill>
              </a:rPr>
              <a:t>Reflexión y análisis </a:t>
            </a:r>
            <a:endParaRPr lang="es-A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211FCF-C2D2-C021-E56C-1A086D9B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8"/>
            <a:ext cx="9144000" cy="68420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1794C6-B574-4CEA-F8FA-516B70E4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Dimensiones del Ingeniero Iberoamericano</a:t>
            </a:r>
            <a:endParaRPr lang="es-A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41E6350-72A5-4ACE-3A19-C23EFFC17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645" y="1600200"/>
            <a:ext cx="6738683" cy="402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8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211FCF-C2D2-C021-E56C-1A086D9B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8"/>
            <a:ext cx="9144000" cy="68420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1794C6-B574-4CEA-F8FA-516B70E4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283"/>
            <a:ext cx="8229600" cy="1143000"/>
          </a:xfrm>
        </p:spPr>
        <p:txBody>
          <a:bodyPr/>
          <a:lstStyle/>
          <a:p>
            <a:r>
              <a:rPr lang="es-E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Características del Ingeniero Iberoamericano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AF93F9-FA76-963F-A1E9-D9F84849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16537"/>
            <a:ext cx="8229600" cy="5472608"/>
          </a:xfrm>
        </p:spPr>
        <p:txBody>
          <a:bodyPr>
            <a:noAutofit/>
          </a:bodyPr>
          <a:lstStyle/>
          <a:p>
            <a:r>
              <a:rPr lang="es-ES" sz="3400" dirty="0">
                <a:solidFill>
                  <a:schemeClr val="bg1"/>
                </a:solidFill>
              </a:rPr>
              <a:t>Capacidad de autoaprendizaje</a:t>
            </a:r>
          </a:p>
          <a:p>
            <a:r>
              <a:rPr lang="es-ES" sz="3400" dirty="0">
                <a:solidFill>
                  <a:schemeClr val="bg1"/>
                </a:solidFill>
              </a:rPr>
              <a:t>Habilidad de analizar, modelar, experimentar y resolver problemas de diseño</a:t>
            </a:r>
          </a:p>
          <a:p>
            <a:r>
              <a:rPr lang="es-ES" sz="3400" dirty="0">
                <a:solidFill>
                  <a:schemeClr val="bg1"/>
                </a:solidFill>
              </a:rPr>
              <a:t>Liderazgo y comunicación </a:t>
            </a:r>
          </a:p>
          <a:p>
            <a:r>
              <a:rPr lang="es-ES" sz="3400" dirty="0">
                <a:solidFill>
                  <a:schemeClr val="bg1"/>
                </a:solidFill>
              </a:rPr>
              <a:t>Interacción ingeniería, desarrollo y sociedad</a:t>
            </a:r>
          </a:p>
          <a:p>
            <a:r>
              <a:rPr lang="es-ES" sz="3400" dirty="0">
                <a:solidFill>
                  <a:schemeClr val="bg1"/>
                </a:solidFill>
              </a:rPr>
              <a:t>Fundamentación ética, valores, cultura</a:t>
            </a:r>
          </a:p>
          <a:p>
            <a:r>
              <a:rPr lang="es-ES" sz="3400" dirty="0">
                <a:solidFill>
                  <a:schemeClr val="bg1"/>
                </a:solidFill>
              </a:rPr>
              <a:t>Manejo de herramientas informáticas </a:t>
            </a:r>
            <a:endParaRPr lang="es-AR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es-A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CONFEDI Ingeniería es: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>
                <a:solidFill>
                  <a:schemeClr val="bg1"/>
                </a:solidFill>
              </a:rPr>
              <a:t>La profesión en la que el </a:t>
            </a:r>
            <a:r>
              <a:rPr lang="es-AR" u="sng" dirty="0">
                <a:solidFill>
                  <a:schemeClr val="bg1"/>
                </a:solidFill>
              </a:rPr>
              <a:t>conocimiento</a:t>
            </a:r>
            <a:r>
              <a:rPr lang="es-AR" dirty="0">
                <a:solidFill>
                  <a:schemeClr val="bg1"/>
                </a:solidFill>
              </a:rPr>
              <a:t> de las ciencias adquiridas mediante el estudio, la experiencia y la práctica se emplea con buen juicio </a:t>
            </a:r>
            <a:r>
              <a:rPr lang="es-AR" u="sng" dirty="0">
                <a:solidFill>
                  <a:schemeClr val="bg1"/>
                </a:solidFill>
              </a:rPr>
              <a:t>en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u="sng" dirty="0">
                <a:solidFill>
                  <a:schemeClr val="bg1"/>
                </a:solidFill>
              </a:rPr>
              <a:t>beneficio de la humanidad</a:t>
            </a:r>
            <a:r>
              <a:rPr lang="es-AR" dirty="0">
                <a:solidFill>
                  <a:schemeClr val="bg1"/>
                </a:solidFill>
              </a:rPr>
              <a:t> en el contexto de condiciones éticas, físicas, económicas, ambientales, humanas, políticas, legales, históricas y culturales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4678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r="-2" b="-2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22362"/>
            <a:ext cx="8388424" cy="4394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</a:t>
            </a:r>
            <a:br>
              <a:rPr lang="en-US" sz="5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</a:t>
            </a:r>
            <a:r>
              <a:rPr lang="en-US" sz="5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clara</a:t>
            </a:r>
            <a:r>
              <a:rPr lang="en-US" sz="5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conjunto de </a:t>
            </a:r>
            <a:r>
              <a:rPr lang="en-US" sz="5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capacidades</a:t>
            </a:r>
            <a:r>
              <a:rPr lang="en-US" sz="5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5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competencias</a:t>
            </a:r>
            <a:r>
              <a:rPr lang="en-US" sz="5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n-US" sz="5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identifican</a:t>
            </a:r>
            <a:r>
              <a:rPr lang="en-US" sz="5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5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</a:t>
            </a:r>
            <a:endParaRPr lang="en-US" sz="5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012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175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3641" y="1700808"/>
            <a:ext cx="8280920" cy="3960440"/>
          </a:xfrm>
        </p:spPr>
        <p:txBody>
          <a:bodyPr>
            <a:noAutofit/>
          </a:bodyPr>
          <a:lstStyle/>
          <a:p>
            <a:r>
              <a:rPr lang="es-AR" sz="3600" dirty="0">
                <a:solidFill>
                  <a:schemeClr val="bg1"/>
                </a:solidFill>
              </a:rPr>
              <a:t>El estudio de factibilidad técnico-económica</a:t>
            </a:r>
          </a:p>
          <a:p>
            <a:r>
              <a:rPr lang="es-AR" sz="3600" dirty="0">
                <a:solidFill>
                  <a:schemeClr val="bg1"/>
                </a:solidFill>
              </a:rPr>
              <a:t>Investigación, desarrollo e innovación</a:t>
            </a:r>
          </a:p>
          <a:p>
            <a:r>
              <a:rPr lang="es-AR" sz="3600" dirty="0">
                <a:solidFill>
                  <a:schemeClr val="bg1"/>
                </a:solidFill>
              </a:rPr>
              <a:t>Diseño, proyecto y modelación</a:t>
            </a:r>
          </a:p>
          <a:p>
            <a:r>
              <a:rPr lang="es-AR" sz="3600" dirty="0">
                <a:solidFill>
                  <a:schemeClr val="bg1"/>
                </a:solidFill>
              </a:rPr>
              <a:t>Construcción, pruebas, optimización y evaluación</a:t>
            </a:r>
          </a:p>
          <a:p>
            <a:pPr algn="just"/>
            <a:endParaRPr lang="es-AR" sz="2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539552" y="2606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Perfil genérico y específico del Ingeniero Electromecánico – UTN</a:t>
            </a:r>
          </a:p>
        </p:txBody>
      </p:sp>
    </p:spTree>
    <p:extLst>
      <p:ext uri="{BB962C8B-B14F-4D97-AF65-F5344CB8AC3E}">
        <p14:creationId xmlns:p14="http://schemas.microsoft.com/office/powerpoint/2010/main" val="4349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521</Words>
  <Application>Microsoft Office PowerPoint</Application>
  <PresentationFormat>Presentación en pantalla (4:3)</PresentationFormat>
  <Paragraphs>92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de Office</vt:lpstr>
      <vt:lpstr>Perfil y competencias del Ingeniero Electromecánico </vt:lpstr>
      <vt:lpstr>Objetivo</vt:lpstr>
      <vt:lpstr>INTRODUCCIÓN Sistema universitario argentino de formación de ingenieros</vt:lpstr>
      <vt:lpstr>Formación del Ingeniero Iberoamericano</vt:lpstr>
      <vt:lpstr>Dimensiones del Ingeniero Iberoamericano</vt:lpstr>
      <vt:lpstr>Características del Ingeniero Iberoamericano</vt:lpstr>
      <vt:lpstr>CONFEDI Ingeniería es: </vt:lpstr>
      <vt:lpstr>Perfil  Descripción clara del conjunto de capacidades y competencias que identifican la 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 que se aprende en la universidad</vt:lpstr>
      <vt:lpstr>Proyecto descriptivo de aplicación profesional  Plazo entrega 15 días Trabajo en equipo Presentación escrita en pdf  Defensa oral frente a pares estudiantes  </vt:lpstr>
      <vt:lpstr>Presentación de PowerPoint</vt:lpstr>
      <vt:lpstr>Criterios de evaluación  Aplicación conceptual de normas h y s, ambiental  Desempeño acorde al rol en el equipo Recolección de información, datos, documentación Gestión de permisos e interferencias con otros servicios Demostración de trabajo interdisciplinario Actitud y respeto a la opinión pública Consideraciones técnicas y económicas   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Dana Noetzel (estud.)</cp:lastModifiedBy>
  <cp:revision>99</cp:revision>
  <dcterms:created xsi:type="dcterms:W3CDTF">2019-05-30T20:19:47Z</dcterms:created>
  <dcterms:modified xsi:type="dcterms:W3CDTF">2023-11-06T10:49:26Z</dcterms:modified>
</cp:coreProperties>
</file>