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324" r:id="rId3"/>
    <p:sldId id="348" r:id="rId4"/>
    <p:sldId id="354" r:id="rId5"/>
    <p:sldId id="355" r:id="rId6"/>
    <p:sldId id="356" r:id="rId7"/>
    <p:sldId id="357" r:id="rId8"/>
    <p:sldId id="325" r:id="rId9"/>
    <p:sldId id="326" r:id="rId10"/>
    <p:sldId id="327" r:id="rId11"/>
    <p:sldId id="328" r:id="rId12"/>
    <p:sldId id="329" r:id="rId13"/>
    <p:sldId id="330" r:id="rId14"/>
    <p:sldId id="331" r:id="rId15"/>
    <p:sldId id="332" r:id="rId16"/>
    <p:sldId id="333" r:id="rId17"/>
    <p:sldId id="334" r:id="rId18"/>
    <p:sldId id="335" r:id="rId19"/>
    <p:sldId id="350" r:id="rId20"/>
    <p:sldId id="336" r:id="rId21"/>
    <p:sldId id="337" r:id="rId22"/>
    <p:sldId id="338" r:id="rId23"/>
    <p:sldId id="339" r:id="rId24"/>
    <p:sldId id="340" r:id="rId25"/>
    <p:sldId id="352" r:id="rId26"/>
    <p:sldId id="341" r:id="rId27"/>
    <p:sldId id="342" r:id="rId28"/>
    <p:sldId id="343" r:id="rId29"/>
    <p:sldId id="345" r:id="rId30"/>
    <p:sldId id="344" r:id="rId31"/>
    <p:sldId id="349" r:id="rId32"/>
    <p:sldId id="351" r:id="rId33"/>
    <p:sldId id="347" r:id="rId3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5" y="-67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FAFB9-E0F1-4365-BDCC-4411A3FC7B08}" type="datetimeFigureOut">
              <a:rPr lang="es-AR" smtClean="0"/>
              <a:t>17/06/2022</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B64BF-3972-4644-91AA-452FC962AA7A}" type="slidenum">
              <a:rPr lang="es-AR" smtClean="0"/>
              <a:t>‹Nº›</a:t>
            </a:fld>
            <a:endParaRPr lang="es-AR"/>
          </a:p>
        </p:txBody>
      </p:sp>
    </p:spTree>
    <p:extLst>
      <p:ext uri="{BB962C8B-B14F-4D97-AF65-F5344CB8AC3E}">
        <p14:creationId xmlns:p14="http://schemas.microsoft.com/office/powerpoint/2010/main" val="14551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5EB64BF-3972-4644-91AA-452FC962AA7A}" type="slidenum">
              <a:rPr lang="es-AR" smtClean="0"/>
              <a:t>1</a:t>
            </a:fld>
            <a:endParaRPr lang="es-AR"/>
          </a:p>
        </p:txBody>
      </p:sp>
    </p:spTree>
    <p:extLst>
      <p:ext uri="{BB962C8B-B14F-4D97-AF65-F5344CB8AC3E}">
        <p14:creationId xmlns:p14="http://schemas.microsoft.com/office/powerpoint/2010/main" val="263697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EB64BF-3972-4644-91AA-452FC962AA7A}" type="slidenum">
              <a:rPr lang="es-AR" smtClean="0"/>
              <a:t>4</a:t>
            </a:fld>
            <a:endParaRPr lang="es-AR"/>
          </a:p>
        </p:txBody>
      </p:sp>
    </p:spTree>
    <p:extLst>
      <p:ext uri="{BB962C8B-B14F-4D97-AF65-F5344CB8AC3E}">
        <p14:creationId xmlns:p14="http://schemas.microsoft.com/office/powerpoint/2010/main" val="1899796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09A3A0D-2651-48F6-9C08-181DAC928135}" type="datetime1">
              <a:rPr lang="es-AR" smtClean="0"/>
              <a:t>17/06/2022</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85374FF-D294-48DD-85F5-49459A25BB69}" type="datetime1">
              <a:rPr lang="es-AR" smtClean="0"/>
              <a:t>17/06/2022</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9C4359-50A4-4042-8F0D-556196525E80}" type="datetime1">
              <a:rPr lang="es-AR" smtClean="0"/>
              <a:t>17/06/2022</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5450228D-DDDD-4AE7-B68E-2A7455AAAF37}" type="datetime1">
              <a:rPr lang="es-AR" smtClean="0"/>
              <a:t>17/06/2022</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
        <p:nvSpPr>
          <p:cNvPr id="8" name="Content Placeholder 7"/>
          <p:cNvSpPr>
            <a:spLocks noGrp="1"/>
          </p:cNvSpPr>
          <p:nvPr>
            <p:ph sz="quarter" idx="13"/>
          </p:nvPr>
        </p:nvSpPr>
        <p:spPr>
          <a:xfrm>
            <a:off x="609600" y="1600200"/>
            <a:ext cx="792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517D133-940E-4205-A756-BA220DB8EABF}" type="datetime1">
              <a:rPr lang="es-AR" smtClean="0"/>
              <a:t>17/06/2022</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5" name="Date Placeholder 4"/>
          <p:cNvSpPr>
            <a:spLocks noGrp="1"/>
          </p:cNvSpPr>
          <p:nvPr>
            <p:ph type="dt" sz="half" idx="10"/>
          </p:nvPr>
        </p:nvSpPr>
        <p:spPr/>
        <p:txBody>
          <a:bodyPr/>
          <a:lstStyle/>
          <a:p>
            <a:fld id="{920FE94F-05D7-41B5-985C-A4B35C8B7210}" type="datetime1">
              <a:rPr lang="es-AR" smtClean="0"/>
              <a:t>17/06/2022</a:t>
            </a:fld>
            <a:endParaRPr lang="es-AR" dirty="0"/>
          </a:p>
        </p:txBody>
      </p:sp>
      <p:sp>
        <p:nvSpPr>
          <p:cNvPr id="6" name="Footer Placeholder 5"/>
          <p:cNvSpPr>
            <a:spLocks noGrp="1"/>
          </p:cNvSpPr>
          <p:nvPr>
            <p:ph type="ftr" sz="quarter" idx="11"/>
          </p:nvPr>
        </p:nvSpPr>
        <p:spPr/>
        <p:txBody>
          <a:bodyPr/>
          <a:lstStyle/>
          <a:p>
            <a:r>
              <a:rPr lang="es-AR" smtClean="0"/>
              <a:t>Dr. Gustavo A. Argañaraz</a:t>
            </a:r>
            <a:endParaRPr lang="es-AR" dirty="0"/>
          </a:p>
        </p:txBody>
      </p:sp>
      <p:sp>
        <p:nvSpPr>
          <p:cNvPr id="7" name="Slide Number Placeholder 6"/>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1A37AFF8-D178-4C98-A6BF-759E815ADD3E}" type="datetime1">
              <a:rPr lang="es-AR" smtClean="0"/>
              <a:t>17/06/2022</a:t>
            </a:fld>
            <a:endParaRPr lang="es-AR" dirty="0"/>
          </a:p>
        </p:txBody>
      </p:sp>
      <p:sp>
        <p:nvSpPr>
          <p:cNvPr id="8" name="Footer Placeholder 7"/>
          <p:cNvSpPr>
            <a:spLocks noGrp="1"/>
          </p:cNvSpPr>
          <p:nvPr>
            <p:ph type="ftr" sz="quarter" idx="11"/>
          </p:nvPr>
        </p:nvSpPr>
        <p:spPr/>
        <p:txBody>
          <a:bodyPr/>
          <a:lstStyle/>
          <a:p>
            <a:r>
              <a:rPr lang="es-AR" smtClean="0"/>
              <a:t>Dr. Gustavo A. Argañaraz</a:t>
            </a:r>
            <a:endParaRPr lang="es-AR" dirty="0"/>
          </a:p>
        </p:txBody>
      </p:sp>
      <p:sp>
        <p:nvSpPr>
          <p:cNvPr id="9" name="Slide Number Placeholder 8"/>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6D0B653-2EA7-4076-A3E1-9CD9CC4BD016}" type="datetime1">
              <a:rPr lang="es-AR" smtClean="0"/>
              <a:t>17/06/2022</a:t>
            </a:fld>
            <a:endParaRPr lang="es-AR" dirty="0"/>
          </a:p>
        </p:txBody>
      </p:sp>
      <p:sp>
        <p:nvSpPr>
          <p:cNvPr id="4" name="Footer Placeholder 3"/>
          <p:cNvSpPr>
            <a:spLocks noGrp="1"/>
          </p:cNvSpPr>
          <p:nvPr>
            <p:ph type="ftr" sz="quarter" idx="11"/>
          </p:nvPr>
        </p:nvSpPr>
        <p:spPr/>
        <p:txBody>
          <a:bodyPr/>
          <a:lstStyle/>
          <a:p>
            <a:r>
              <a:rPr lang="es-AR" smtClean="0"/>
              <a:t>Dr. Gustavo A. Argañaraz</a:t>
            </a:r>
            <a:endParaRPr lang="es-AR" dirty="0"/>
          </a:p>
        </p:txBody>
      </p:sp>
      <p:sp>
        <p:nvSpPr>
          <p:cNvPr id="5" name="Slide Number Placeholder 4"/>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EFC98-9804-412D-8E69-BFE47C6F35D1}" type="datetime1">
              <a:rPr lang="es-AR" smtClean="0"/>
              <a:t>17/06/2022</a:t>
            </a:fld>
            <a:endParaRPr lang="es-AR" dirty="0"/>
          </a:p>
        </p:txBody>
      </p:sp>
      <p:sp>
        <p:nvSpPr>
          <p:cNvPr id="3" name="Footer Placeholder 2"/>
          <p:cNvSpPr>
            <a:spLocks noGrp="1"/>
          </p:cNvSpPr>
          <p:nvPr>
            <p:ph type="ftr" sz="quarter" idx="11"/>
          </p:nvPr>
        </p:nvSpPr>
        <p:spPr/>
        <p:txBody>
          <a:bodyPr/>
          <a:lstStyle/>
          <a:p>
            <a:r>
              <a:rPr lang="es-AR" smtClean="0"/>
              <a:t>Dr. Gustavo A. Argañaraz</a:t>
            </a:r>
            <a:endParaRPr lang="es-AR" dirty="0"/>
          </a:p>
        </p:txBody>
      </p:sp>
      <p:sp>
        <p:nvSpPr>
          <p:cNvPr id="4" name="Slide Number Placeholder 3"/>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E9BC148-CE58-424B-8CBE-B47D2CD3521A}" type="datetime1">
              <a:rPr lang="es-AR" smtClean="0"/>
              <a:t>17/06/2022</a:t>
            </a:fld>
            <a:endParaRPr lang="es-AR" dirty="0"/>
          </a:p>
        </p:txBody>
      </p:sp>
      <p:sp>
        <p:nvSpPr>
          <p:cNvPr id="6" name="Footer Placeholder 5"/>
          <p:cNvSpPr>
            <a:spLocks noGrp="1"/>
          </p:cNvSpPr>
          <p:nvPr>
            <p:ph type="ftr" sz="quarter" idx="11"/>
          </p:nvPr>
        </p:nvSpPr>
        <p:spPr/>
        <p:txBody>
          <a:bodyPr/>
          <a:lstStyle/>
          <a:p>
            <a:r>
              <a:rPr lang="es-AR" smtClean="0"/>
              <a:t>Dr. Gustavo A. Argañaraz</a:t>
            </a:r>
            <a:endParaRPr lang="es-AR" dirty="0"/>
          </a:p>
        </p:txBody>
      </p:sp>
      <p:sp>
        <p:nvSpPr>
          <p:cNvPr id="7" name="Slide Number Placeholder 6"/>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40E61A8-8E76-49AB-8159-9ABBA3D9A4C1}" type="datetime1">
              <a:rPr lang="es-AR" smtClean="0"/>
              <a:t>17/06/2022</a:t>
            </a:fld>
            <a:endParaRPr lang="es-AR" dirty="0"/>
          </a:p>
        </p:txBody>
      </p:sp>
      <p:sp>
        <p:nvSpPr>
          <p:cNvPr id="6" name="Footer Placeholder 5"/>
          <p:cNvSpPr>
            <a:spLocks noGrp="1"/>
          </p:cNvSpPr>
          <p:nvPr>
            <p:ph type="ftr" sz="quarter" idx="11"/>
          </p:nvPr>
        </p:nvSpPr>
        <p:spPr/>
        <p:txBody>
          <a:bodyPr/>
          <a:lstStyle/>
          <a:p>
            <a:r>
              <a:rPr lang="es-AR" smtClean="0"/>
              <a:t>Dr. Gustavo A. Argañaraz</a:t>
            </a:r>
            <a:endParaRPr lang="es-AR" dirty="0"/>
          </a:p>
        </p:txBody>
      </p:sp>
      <p:sp>
        <p:nvSpPr>
          <p:cNvPr id="7" name="Slide Number Placeholder 6"/>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3EFAE08-59FF-4133-92EF-780AFB958488}" type="datetime1">
              <a:rPr lang="es-AR" smtClean="0"/>
              <a:t>17/06/2022</a:t>
            </a:fld>
            <a:endParaRPr lang="es-AR"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s-AR" smtClean="0"/>
              <a:t>Dr. Gustavo A. Argañaraz</a:t>
            </a:r>
            <a:endParaRPr lang="es-AR"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C489DF1-F24F-4AB6-9B8B-E33E725667BA}" type="slidenum">
              <a:rPr lang="es-AR" smtClean="0"/>
              <a:pPr/>
              <a:t>‹Nº›</a:t>
            </a:fld>
            <a:endParaRPr lang="es-A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214414" y="428604"/>
            <a:ext cx="6624736" cy="2123658"/>
          </a:xfrm>
          <a:prstGeom prst="rect">
            <a:avLst/>
          </a:prstGeom>
          <a:noFill/>
        </p:spPr>
        <p:txBody>
          <a:bodyPr wrap="square" rtlCol="0">
            <a:spAutoFit/>
          </a:bodyPr>
          <a:lstStyle/>
          <a:p>
            <a:pPr algn="ctr"/>
            <a:endParaRPr lang="es-ES" sz="6600" dirty="0">
              <a:latin typeface="Book Antiqua" pitchFamily="18" charset="0"/>
            </a:endParaRPr>
          </a:p>
          <a:p>
            <a:pPr algn="ctr"/>
            <a:r>
              <a:rPr lang="es-ES" sz="6600" dirty="0">
                <a:latin typeface="Book Antiqua" pitchFamily="18" charset="0"/>
              </a:rPr>
              <a:t>RCP</a:t>
            </a:r>
            <a:endParaRPr lang="es-AR" sz="6600" dirty="0">
              <a:latin typeface="Book Antiqua" pitchFamily="18" charset="0"/>
            </a:endParaRPr>
          </a:p>
        </p:txBody>
      </p:sp>
      <p:pic>
        <p:nvPicPr>
          <p:cNvPr id="7" name="Picture 5" descr="images5"/>
          <p:cNvPicPr>
            <a:picLocks noChangeAspect="1" noChangeArrowheads="1"/>
          </p:cNvPicPr>
          <p:nvPr/>
        </p:nvPicPr>
        <p:blipFill>
          <a:blip r:embed="rId3" cstate="print"/>
          <a:srcRect/>
          <a:stretch>
            <a:fillRect/>
          </a:stretch>
        </p:blipFill>
        <p:spPr bwMode="auto">
          <a:xfrm>
            <a:off x="4694238" y="4778896"/>
            <a:ext cx="1390650" cy="954360"/>
          </a:xfrm>
          <a:prstGeom prst="rect">
            <a:avLst/>
          </a:prstGeom>
          <a:noFill/>
          <a:ln w="57150">
            <a:solidFill>
              <a:srgbClr val="000000"/>
            </a:solidFill>
            <a:miter lim="800000"/>
            <a:headEnd/>
            <a:tailEnd/>
          </a:ln>
        </p:spPr>
      </p:pic>
      <p:pic>
        <p:nvPicPr>
          <p:cNvPr id="8" name="Picture 6" descr="images2"/>
          <p:cNvPicPr>
            <a:picLocks noChangeAspect="1" noChangeArrowheads="1"/>
          </p:cNvPicPr>
          <p:nvPr/>
        </p:nvPicPr>
        <p:blipFill>
          <a:blip r:embed="rId4" cstate="print"/>
          <a:srcRect/>
          <a:stretch>
            <a:fillRect/>
          </a:stretch>
        </p:blipFill>
        <p:spPr bwMode="auto">
          <a:xfrm>
            <a:off x="1619250" y="4780484"/>
            <a:ext cx="1368425" cy="942975"/>
          </a:xfrm>
          <a:prstGeom prst="rect">
            <a:avLst/>
          </a:prstGeom>
          <a:noFill/>
          <a:ln w="57150">
            <a:solidFill>
              <a:srgbClr val="000000"/>
            </a:solidFill>
            <a:miter lim="800000"/>
            <a:headEnd/>
            <a:tailEnd/>
          </a:ln>
        </p:spPr>
      </p:pic>
      <p:pic>
        <p:nvPicPr>
          <p:cNvPr id="9" name="Picture 7" descr="images3"/>
          <p:cNvPicPr>
            <a:picLocks noChangeAspect="1" noChangeArrowheads="1"/>
          </p:cNvPicPr>
          <p:nvPr/>
        </p:nvPicPr>
        <p:blipFill>
          <a:blip r:embed="rId5" cstate="print"/>
          <a:srcRect/>
          <a:stretch>
            <a:fillRect/>
          </a:stretch>
        </p:blipFill>
        <p:spPr bwMode="auto">
          <a:xfrm>
            <a:off x="3151188" y="4777309"/>
            <a:ext cx="1368425" cy="946150"/>
          </a:xfrm>
          <a:prstGeom prst="rect">
            <a:avLst/>
          </a:prstGeom>
          <a:noFill/>
          <a:ln w="57150">
            <a:solidFill>
              <a:srgbClr val="000000"/>
            </a:solidFill>
            <a:miter lim="800000"/>
            <a:headEnd/>
            <a:tailEnd/>
          </a:ln>
        </p:spPr>
      </p:pic>
      <p:pic>
        <p:nvPicPr>
          <p:cNvPr id="10" name="Picture 8" descr="images4"/>
          <p:cNvPicPr>
            <a:picLocks noChangeAspect="1" noChangeArrowheads="1"/>
          </p:cNvPicPr>
          <p:nvPr/>
        </p:nvPicPr>
        <p:blipFill>
          <a:blip r:embed="rId6" cstate="print"/>
          <a:srcRect/>
          <a:stretch>
            <a:fillRect/>
          </a:stretch>
        </p:blipFill>
        <p:spPr bwMode="auto">
          <a:xfrm>
            <a:off x="6269127" y="4774134"/>
            <a:ext cx="1368425" cy="950912"/>
          </a:xfrm>
          <a:prstGeom prst="rect">
            <a:avLst/>
          </a:prstGeom>
          <a:noFill/>
          <a:ln w="57150">
            <a:solidFill>
              <a:srgbClr val="000000"/>
            </a:solidFill>
            <a:miter lim="800000"/>
            <a:headEnd/>
            <a:tailEnd/>
          </a:ln>
        </p:spPr>
      </p:pic>
      <p:sp>
        <p:nvSpPr>
          <p:cNvPr id="2" name="Marcador de pie de página 1"/>
          <p:cNvSpPr>
            <a:spLocks noGrp="1"/>
          </p:cNvSpPr>
          <p:nvPr>
            <p:ph type="ftr" sz="quarter" idx="11"/>
          </p:nvPr>
        </p:nvSpPr>
        <p:spPr/>
        <p:txBody>
          <a:bodyPr/>
          <a:lstStyle/>
          <a:p>
            <a:r>
              <a:rPr lang="es-AR" smtClean="0"/>
              <a:t>Dr. Gustavo A. Argañaraz</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22114"/>
          </a:xfrm>
        </p:spPr>
        <p:txBody>
          <a:bodyPr/>
          <a:lstStyle/>
          <a:p>
            <a:r>
              <a:rPr lang="es-ES" sz="3200" dirty="0">
                <a:ln w="17780" cmpd="sng">
                  <a:solidFill>
                    <a:schemeClr val="accent1">
                      <a:tint val="3000"/>
                    </a:schemeClr>
                  </a:solidFill>
                  <a:prstDash val="solid"/>
                  <a:miter lim="800000"/>
                </a:ln>
              </a:rPr>
              <a:t>VERIFICAR ESTADO DE CONCIENCIA</a:t>
            </a:r>
            <a:r>
              <a:rPr lang="es-ES" sz="32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a:t>
            </a:r>
            <a:endParaRPr lang="es-ES" dirty="0"/>
          </a:p>
        </p:txBody>
      </p:sp>
      <p:pic>
        <p:nvPicPr>
          <p:cNvPr id="4" name="3 Marcador de contenido" descr="Imagen0421.jpg"/>
          <p:cNvPicPr>
            <a:picLocks noGrp="1" noChangeAspect="1"/>
          </p:cNvPicPr>
          <p:nvPr>
            <p:ph sz="quarter" idx="13"/>
          </p:nvPr>
        </p:nvPicPr>
        <p:blipFill>
          <a:blip r:embed="rId2" cstate="print">
            <a:lum contrast="20000"/>
          </a:blip>
          <a:stretch>
            <a:fillRect/>
          </a:stretch>
        </p:blipFill>
        <p:spPr>
          <a:xfrm>
            <a:off x="1547664" y="1340768"/>
            <a:ext cx="4857444" cy="27933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Rectángulo"/>
          <p:cNvSpPr/>
          <p:nvPr/>
        </p:nvSpPr>
        <p:spPr>
          <a:xfrm>
            <a:off x="1619672" y="4005064"/>
            <a:ext cx="4824536" cy="1754326"/>
          </a:xfrm>
          <a:prstGeom prst="rect">
            <a:avLst/>
          </a:prstGeom>
        </p:spPr>
        <p:txBody>
          <a:bodyPr wrap="square">
            <a:spAutoFit/>
          </a:bodyPr>
          <a:lstStyle/>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“SEÑOR SE ENCUENTRA UD BIEN?”</a:t>
            </a:r>
          </a:p>
          <a:p>
            <a:r>
              <a:rPr lang="es-ES" dirty="0">
                <a:latin typeface="Arial Unicode MS" pitchFamily="34" charset="-128"/>
                <a:ea typeface="Arial Unicode MS" pitchFamily="34" charset="-128"/>
                <a:cs typeface="Arial Unicode MS" pitchFamily="34" charset="-128"/>
              </a:rPr>
              <a:t>“SEÑOR QUE FUE LO QUE LE PASO?”</a:t>
            </a:r>
          </a:p>
          <a:p>
            <a:r>
              <a:rPr lang="es-ES" dirty="0">
                <a:latin typeface="Arial Unicode MS" pitchFamily="34" charset="-128"/>
                <a:ea typeface="Arial Unicode MS" pitchFamily="34" charset="-128"/>
                <a:cs typeface="Arial Unicode MS" pitchFamily="34" charset="-128"/>
              </a:rPr>
              <a:t>“CUAL ES SU NOMBRE?”</a:t>
            </a:r>
          </a:p>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INCONCIENTE: NO RESPONDE!!!</a:t>
            </a:r>
          </a:p>
        </p:txBody>
      </p:sp>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923046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354162"/>
          </a:xfrm>
        </p:spPr>
        <p:txBody>
          <a:bodyPr/>
          <a:lstStyle/>
          <a:p>
            <a: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ACTIVAR EL SISTEMA DE EMERGENCIAS:  “LLAME AL 107”</a:t>
            </a:r>
            <a:b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br>
            <a: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
            </a:r>
            <a:b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br>
            <a: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CORRECTA POSICION DE LA VICTIMA Y DEL RESCATISTA.</a:t>
            </a:r>
            <a:endParaRPr lang="es-E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3 Marcador de contenido" descr="Imagen0420.jpg"/>
          <p:cNvPicPr>
            <a:picLocks noGrp="1" noChangeAspect="1"/>
          </p:cNvPicPr>
          <p:nvPr>
            <p:ph sz="quarter" idx="13"/>
          </p:nvPr>
        </p:nvPicPr>
        <p:blipFill>
          <a:blip r:embed="rId2" cstate="print">
            <a:lum contrast="30000"/>
          </a:blip>
          <a:stretch>
            <a:fillRect/>
          </a:stretch>
        </p:blipFill>
        <p:spPr>
          <a:xfrm>
            <a:off x="2242554" y="1905275"/>
            <a:ext cx="4201654" cy="32519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739218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778824" cy="1138138"/>
          </a:xfrm>
        </p:spPr>
        <p:txBody>
          <a:bodyPr/>
          <a:lstStyle/>
          <a:p>
            <a:r>
              <a:rPr lang="es-ES" sz="2400" b="1"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CORRECTA POSICION DE LA VICTIMA Y DEL RESCATISTA:</a:t>
            </a:r>
            <a:endParaRPr lang="es-ES"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p:txBody>
          <a:bodyPr/>
          <a:lstStyle/>
          <a:p>
            <a:r>
              <a:rPr lang="es-ES" dirty="0">
                <a:latin typeface="Arial Unicode MS" pitchFamily="34" charset="-128"/>
                <a:ea typeface="Arial Unicode MS" pitchFamily="34" charset="-128"/>
                <a:cs typeface="Arial Unicode MS" pitchFamily="34" charset="-128"/>
              </a:rPr>
              <a:t>LA VICTIMA DEBE COLOCARSE EN DECUBITO SUPINO (ABDOMEN HACIA ARRIBA) CON LOS BRAZOS A LOS COSTADOS DEL CUERPO EN UN LUGAR FIRME Y PLANO. </a:t>
            </a:r>
          </a:p>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SI ES NECESARIO MOVER AL PACIENTE SE DEBE TRATAR DE MANTENER LA CABEZA, CUELLO Y TRONCO EN LINEA RECTA PARA ESTABILIZAR LA COLUMNA VERTEBRAL.</a:t>
            </a:r>
          </a:p>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EL REANIMADOR DEBE COLOCARSE DE RODILLAS AL LADO DEL PACIENTE, A LA ALTURA DE LOS HOMBROS PARA FACILITAR LA PRACTICA DE LA RESPIRACION ARTIFICIAL Y LAS COMPRESIONES TORACICAS.</a:t>
            </a:r>
          </a:p>
          <a:p>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064745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066130"/>
          </a:xfrm>
        </p:spPr>
        <p:txBody>
          <a:bodyPr/>
          <a:lstStyle/>
          <a:p>
            <a:r>
              <a:rPr lang="es-ES" sz="28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APERTURA DE LA VIA AEREA</a:t>
            </a:r>
            <a:endParaRPr lang="es-E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3 Marcador de contenido" descr="Imagen0389.jpg"/>
          <p:cNvPicPr>
            <a:picLocks noGrp="1" noChangeAspect="1"/>
          </p:cNvPicPr>
          <p:nvPr>
            <p:ph sz="quarter" idx="13"/>
          </p:nvPr>
        </p:nvPicPr>
        <p:blipFill>
          <a:blip r:embed="rId2" cstate="print">
            <a:lum contrast="30000"/>
          </a:blip>
          <a:stretch>
            <a:fillRect/>
          </a:stretch>
        </p:blipFill>
        <p:spPr>
          <a:xfrm>
            <a:off x="1431268" y="1340768"/>
            <a:ext cx="6281464" cy="42250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165492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418784" cy="562074"/>
          </a:xfrm>
        </p:spPr>
        <p:txBody>
          <a:bodyPr/>
          <a:lstStyle/>
          <a:p>
            <a:endParaRPr lang="es-ES" dirty="0"/>
          </a:p>
        </p:txBody>
      </p:sp>
      <p:sp>
        <p:nvSpPr>
          <p:cNvPr id="3" name="2 Marcador de contenido"/>
          <p:cNvSpPr>
            <a:spLocks noGrp="1"/>
          </p:cNvSpPr>
          <p:nvPr>
            <p:ph sz="quarter" idx="13"/>
          </p:nvPr>
        </p:nvSpPr>
        <p:spPr>
          <a:xfrm>
            <a:off x="609600" y="1340768"/>
            <a:ext cx="7924800" cy="4374232"/>
          </a:xfrm>
        </p:spPr>
        <p:txBody>
          <a:bodyPr/>
          <a:lstStyle/>
          <a:p>
            <a:pPr marL="0" indent="0">
              <a:buNone/>
            </a:pPr>
            <a:r>
              <a:rPr lang="es-ES" b="1" u="sng" dirty="0">
                <a:latin typeface="Arial Unicode MS" panose="020B0604020202020204" pitchFamily="34" charset="-128"/>
                <a:ea typeface="Arial Unicode MS" panose="020B0604020202020204" pitchFamily="34" charset="-128"/>
                <a:cs typeface="Arial Unicode MS" panose="020B0604020202020204" pitchFamily="34" charset="-128"/>
              </a:rPr>
              <a:t>Abrir vía aérea</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a) Ponga una manos sobre la frente de la víctima e incline su cabeza hacia atrás con sumo cuidado. </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b) Retire cualquier obstrucción visible de la boca de la víctima. Eleve la barbilla. </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c) Si sospecha de lesión de cuello (espinal), abra la vía elevando un poco la mandíbula pero sin inclinar el cuello (elevación de mandíbula).</a:t>
            </a:r>
          </a:p>
          <a:p>
            <a:pPr marL="0" indent="0">
              <a:buNone/>
            </a:pPr>
            <a:r>
              <a:rPr lang="es-ES" b="1" u="sng" dirty="0">
                <a:latin typeface="Arial Unicode MS" panose="020B0604020202020204" pitchFamily="34" charset="-128"/>
                <a:ea typeface="Arial Unicode MS" panose="020B0604020202020204" pitchFamily="34" charset="-128"/>
                <a:cs typeface="Arial Unicode MS" panose="020B0604020202020204" pitchFamily="34" charset="-128"/>
              </a:rPr>
              <a:t>Comprobar respiración</a:t>
            </a:r>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Busque movimiento del pecho, escuche el sonido de la respiración y siéntala en la mejilla. Como mucho durante 10 segundos. b) Si la víctima no respira, envía a alguien a llamar a emergencias y empiece la respiración artificial.</a:t>
            </a:r>
            <a:endParaRPr lang="es-E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02131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endParaRPr lang="es-ES" dirty="0"/>
          </a:p>
        </p:txBody>
      </p:sp>
      <p:sp>
        <p:nvSpPr>
          <p:cNvPr id="3" name="2 Marcador de contenido"/>
          <p:cNvSpPr>
            <a:spLocks noGrp="1"/>
          </p:cNvSpPr>
          <p:nvPr>
            <p:ph sz="quarter" idx="13"/>
          </p:nvPr>
        </p:nvSpPr>
        <p:spPr>
          <a:xfrm>
            <a:off x="609600" y="1124744"/>
            <a:ext cx="7924800" cy="4590256"/>
          </a:xfrm>
        </p:spPr>
        <p:txBody>
          <a:bodyPr>
            <a:normAutofit/>
          </a:bodyPr>
          <a:lstStyle/>
          <a:p>
            <a:pPr marL="0" indent="0">
              <a:buNone/>
            </a:pPr>
            <a:r>
              <a:rPr lang="es-ES" b="1" u="sng" dirty="0">
                <a:latin typeface="Arial Unicode MS" panose="020B0604020202020204" pitchFamily="34" charset="-128"/>
                <a:ea typeface="Arial Unicode MS" panose="020B0604020202020204" pitchFamily="34" charset="-128"/>
                <a:cs typeface="Arial Unicode MS" panose="020B0604020202020204" pitchFamily="34" charset="-128"/>
              </a:rPr>
              <a:t>Comprobar respiración.</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Busque movimiento del pecho, escuche el sonido de la respiración y siéntala en la mejilla. Como mucho durante 10 segundos.</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 Si la víctima no respira, envía a alguien a llamar a emergencias y empiece la respiración artificial.</a:t>
            </a:r>
          </a:p>
          <a:p>
            <a:endParaRPr lang="es-ES"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ES" dirty="0">
                <a:latin typeface="Arial Unicode MS" panose="020B0604020202020204" pitchFamily="34" charset="-128"/>
                <a:ea typeface="Arial Unicode MS" panose="020B0604020202020204" pitchFamily="34" charset="-128"/>
                <a:cs typeface="Arial Unicode MS" panose="020B0604020202020204" pitchFamily="34" charset="-128"/>
              </a:rPr>
              <a:t>DETERMINAR SI HAY PARO RESPIRATORIO:</a:t>
            </a:r>
          </a:p>
          <a:p>
            <a:pPr lvl="1"/>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M</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IRO</a:t>
            </a:r>
          </a:p>
          <a:p>
            <a:pPr lvl="1"/>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SCUCHO	</a:t>
            </a:r>
            <a:endParaRPr lang="es-E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IENTO</a:t>
            </a:r>
          </a:p>
          <a:p>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91858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RESPIRACION</a:t>
            </a:r>
            <a:b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MIRO – ESCUCHO - SIENTO</a:t>
            </a:r>
            <a:endParaRPr lang="es-ES" sz="28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3 Marcador de contenido" descr="Imagen0392.jpg"/>
          <p:cNvPicPr>
            <a:picLocks noGrp="1" noChangeAspect="1"/>
          </p:cNvPicPr>
          <p:nvPr>
            <p:ph sz="quarter" idx="13"/>
          </p:nvPr>
        </p:nvPicPr>
        <p:blipFill>
          <a:blip r:embed="rId2" cstate="print">
            <a:lum contrast="40000"/>
          </a:blip>
          <a:stretch>
            <a:fillRect/>
          </a:stretch>
        </p:blipFill>
        <p:spPr>
          <a:xfrm>
            <a:off x="1479273" y="1417638"/>
            <a:ext cx="6185453" cy="431505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48930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Respiración De Salvamento</a:t>
            </a:r>
            <a:endParaRPr lang="es-ES" dirty="0"/>
          </a:p>
        </p:txBody>
      </p:sp>
      <p:sp>
        <p:nvSpPr>
          <p:cNvPr id="3" name="2 Marcador de contenido"/>
          <p:cNvSpPr>
            <a:spLocks noGrp="1"/>
          </p:cNvSpPr>
          <p:nvPr>
            <p:ph sz="quarter" idx="13"/>
          </p:nvPr>
        </p:nvSpPr>
        <p:spPr/>
        <p:txBody>
          <a:bodyPr>
            <a:normAutofit fontScale="85000" lnSpcReduction="10000"/>
          </a:bodyPr>
          <a:lstStyle/>
          <a:p>
            <a:pPr marL="0" indent="0">
              <a:buNone/>
            </a:pPr>
            <a:r>
              <a:rPr lang="es-ES" dirty="0">
                <a:latin typeface="Arial Unicode MS" panose="020B0604020202020204" pitchFamily="34" charset="-128"/>
                <a:ea typeface="Arial Unicode MS" panose="020B0604020202020204" pitchFamily="34" charset="-128"/>
                <a:cs typeface="Arial Unicode MS" panose="020B0604020202020204" pitchFamily="34" charset="-128"/>
              </a:rPr>
              <a:t>Siga los siguientes pasos.</a:t>
            </a:r>
          </a:p>
          <a:p>
            <a:r>
              <a:rPr lang="es-ES" u="sng" dirty="0">
                <a:latin typeface="Arial Unicode MS" panose="020B0604020202020204" pitchFamily="34" charset="-128"/>
                <a:ea typeface="Arial Unicode MS" panose="020B0604020202020204" pitchFamily="34" charset="-128"/>
                <a:cs typeface="Arial Unicode MS" panose="020B0604020202020204" pitchFamily="34" charset="-128"/>
              </a:rPr>
              <a:t>A. Asegúrese de que la vía aérea permanece abierta</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a) Asegúrese que la cabeza de la víctima permanezca levantada manteniendo una mano sobre su frente y dos dedos de la otra mano bajo el mentón.</a:t>
            </a:r>
          </a:p>
          <a:p>
            <a:r>
              <a:rPr lang="es-ES" u="sng" dirty="0">
                <a:latin typeface="Arial Unicode MS" panose="020B0604020202020204" pitchFamily="34" charset="-128"/>
                <a:ea typeface="Arial Unicode MS" panose="020B0604020202020204" pitchFamily="34" charset="-128"/>
                <a:cs typeface="Arial Unicode MS" panose="020B0604020202020204" pitchFamily="34" charset="-128"/>
              </a:rPr>
              <a:t>B. Pinzar la nariz y abrir la boca.</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a) Use pulgar e índice para pinzar firmemente la parte blanda de la nariz de la víctima. b) Asegúrese de que la nariz esté cerrada para evitar la salida del aire. c) Ábrale la boca.</a:t>
            </a:r>
          </a:p>
          <a:p>
            <a:r>
              <a:rPr lang="es-ES" u="sng" dirty="0">
                <a:latin typeface="Arial Unicode MS" panose="020B0604020202020204" pitchFamily="34" charset="-128"/>
                <a:ea typeface="Arial Unicode MS" panose="020B0604020202020204" pitchFamily="34" charset="-128"/>
                <a:cs typeface="Arial Unicode MS" panose="020B0604020202020204" pitchFamily="34" charset="-128"/>
              </a:rPr>
              <a:t>C. Dar respiración artificial.</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a) Haga una inspiración profunda. Rodee los labios de la víctima con los suyos, creando un sellado completo.</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b) Insufle aire hasta que se eleve el pecho. Esto le llevará dos segundos. Manténgale la cabeza inclinada y la barbilla arriba; retire la boca y vigila la bajada del pecho. Si baja visiblemente y por completo, habrá dado una insuflación efectiva.</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c) Haga dos insuflaciones efectivas.</a:t>
            </a:r>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009767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3"/>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92696"/>
            <a:ext cx="5616624" cy="484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81060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Posicionamiento de la cabeza-Insuflaciones:</a:t>
            </a:r>
            <a:endParaRPr lang="es-AR" dirty="0"/>
          </a:p>
        </p:txBody>
      </p:sp>
      <p:pic>
        <p:nvPicPr>
          <p:cNvPr id="4" name="Marcador de contenido 3"/>
          <p:cNvPicPr>
            <a:picLocks noGrp="1" noChangeAspect="1"/>
          </p:cNvPicPr>
          <p:nvPr>
            <p:ph sz="quarter" idx="13"/>
          </p:nvPr>
        </p:nvPicPr>
        <p:blipFill>
          <a:blip r:embed="rId2"/>
          <a:stretch>
            <a:fillRect/>
          </a:stretch>
        </p:blipFill>
        <p:spPr>
          <a:xfrm>
            <a:off x="971600" y="1628800"/>
            <a:ext cx="6768752" cy="3422403"/>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301535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3"/>
          </p:nvPr>
        </p:nvSpPr>
        <p:spPr/>
        <p:txBody>
          <a:bodyPr>
            <a:normAutofit/>
          </a:bodyPr>
          <a:lstStyle/>
          <a:p>
            <a:endParaRPr lang="es-ES" sz="3200" b="1" cap="all" dirty="0">
              <a:ln w="0"/>
              <a:effectLst>
                <a:reflection blurRad="12700" stA="50000" endPos="50000" dist="5000" dir="5400000" sy="-100000" rotWithShape="0"/>
              </a:effectLst>
            </a:endParaRPr>
          </a:p>
          <a:p>
            <a:pPr marL="0" indent="0">
              <a:buNone/>
            </a:pPr>
            <a:r>
              <a:rPr lang="es-ES" sz="3600" b="1" cap="all" dirty="0">
                <a:ln w="0"/>
                <a:effectLst>
                  <a:reflection blurRad="12700" stA="50000" endPos="50000" dist="5000" dir="5400000" sy="-100000" rotWithShape="0"/>
                </a:effectLst>
              </a:rPr>
              <a:t>RESUCITACION CARDIOPULMONAR</a:t>
            </a:r>
            <a:endParaRPr lang="es-ES" sz="3600"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052254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706090"/>
          </a:xfrm>
        </p:spPr>
        <p:txBody>
          <a:bodyPr/>
          <a:lstStyle/>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Reanimación Cardiopulmonar</a:t>
            </a:r>
            <a:endParaRPr lang="es-E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a:xfrm>
            <a:off x="609600" y="1268760"/>
            <a:ext cx="7924800" cy="4446240"/>
          </a:xfrm>
        </p:spPr>
        <p:txBody>
          <a:bodyPr/>
          <a:lstStyle/>
          <a:p>
            <a:pPr marL="0" indent="0">
              <a:buNone/>
            </a:pPr>
            <a:r>
              <a:rPr lang="es-ES" sz="1800" dirty="0">
                <a:latin typeface="Arial Unicode MS" pitchFamily="34" charset="-128"/>
                <a:ea typeface="Arial Unicode MS" pitchFamily="34" charset="-128"/>
                <a:cs typeface="Arial Unicode MS" pitchFamily="34" charset="-128"/>
              </a:rPr>
              <a:t>DETERMINAR SI HAY PARO CIRCULATORIO</a:t>
            </a:r>
          </a:p>
          <a:p>
            <a:r>
              <a:rPr lang="es-ES" sz="1800" dirty="0"/>
              <a:t>EVALUAR PULSO CAROTIDEO DURANTE 5 A 10 SEGUNDOS.</a:t>
            </a:r>
          </a:p>
          <a:p>
            <a:endParaRPr lang="es-ES" dirty="0"/>
          </a:p>
        </p:txBody>
      </p:sp>
      <p:pic>
        <p:nvPicPr>
          <p:cNvPr id="4" name="3 Marcador de contenido" descr="Imagen0398.jpg"/>
          <p:cNvPicPr>
            <a:picLocks noChangeAspect="1"/>
          </p:cNvPicPr>
          <p:nvPr/>
        </p:nvPicPr>
        <p:blipFill>
          <a:blip r:embed="rId2" cstate="print">
            <a:lum bright="-10000" contrast="20000"/>
          </a:blip>
          <a:stretch>
            <a:fillRect/>
          </a:stretch>
        </p:blipFill>
        <p:spPr>
          <a:xfrm>
            <a:off x="2195736" y="2276872"/>
            <a:ext cx="4752528" cy="32360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Marcador de pie de página 4"/>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053998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DESCUBRIR EL TORAX DE LA VICTIMA</a:t>
            </a:r>
          </a:p>
        </p:txBody>
      </p:sp>
      <p:pic>
        <p:nvPicPr>
          <p:cNvPr id="4" name="3 Marcador de contenido" descr="Imagen0399.jpg"/>
          <p:cNvPicPr>
            <a:picLocks noGrp="1" noChangeAspect="1"/>
          </p:cNvPicPr>
          <p:nvPr>
            <p:ph sz="quarter" idx="13"/>
          </p:nvPr>
        </p:nvPicPr>
        <p:blipFill>
          <a:blip r:embed="rId2" cstate="print">
            <a:lum bright="-10000" contrast="10000"/>
          </a:blip>
          <a:stretch>
            <a:fillRect/>
          </a:stretch>
        </p:blipFill>
        <p:spPr>
          <a:xfrm>
            <a:off x="1803309" y="1340768"/>
            <a:ext cx="5537381" cy="4153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799488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COLOCAR EL TALON DE LA MANO SOBRE EL ESTERNON, ENTRE AMBOS PEZONES .</a:t>
            </a:r>
          </a:p>
        </p:txBody>
      </p:sp>
      <p:pic>
        <p:nvPicPr>
          <p:cNvPr id="4" name="3 Marcador de contenido" descr="Imagen0400.jpg"/>
          <p:cNvPicPr>
            <a:picLocks noGrp="1" noChangeAspect="1"/>
          </p:cNvPicPr>
          <p:nvPr>
            <p:ph sz="quarter" idx="13"/>
          </p:nvPr>
        </p:nvPicPr>
        <p:blipFill>
          <a:blip r:embed="rId2" cstate="print">
            <a:lum bright="-10000" contrast="20000"/>
          </a:blip>
          <a:stretch>
            <a:fillRect/>
          </a:stretch>
        </p:blipFill>
        <p:spPr>
          <a:xfrm>
            <a:off x="1815310" y="1434530"/>
            <a:ext cx="5513379" cy="41350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285867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COLOCAR LA SEGUNDA MANO SOBRE LA PRIMERA ENTRELAZANDO LOS DEDOS</a:t>
            </a:r>
            <a:r>
              <a:rPr lang="es-ES" sz="3200" dirty="0"/>
              <a:t>.</a:t>
            </a:r>
            <a:endParaRPr lang="es-ES" dirty="0"/>
          </a:p>
        </p:txBody>
      </p:sp>
      <p:pic>
        <p:nvPicPr>
          <p:cNvPr id="4" name="3 Marcador de contenido" descr="Imagen0401.jpg"/>
          <p:cNvPicPr>
            <a:picLocks noGrp="1" noChangeAspect="1"/>
          </p:cNvPicPr>
          <p:nvPr>
            <p:ph sz="quarter" idx="13"/>
          </p:nvPr>
        </p:nvPicPr>
        <p:blipFill>
          <a:blip r:embed="rId2" cstate="print">
            <a:lum bright="-10000" contrast="10000"/>
          </a:blip>
          <a:stretch>
            <a:fillRect/>
          </a:stretch>
        </p:blipFill>
        <p:spPr>
          <a:xfrm>
            <a:off x="1838536" y="1484784"/>
            <a:ext cx="5466928" cy="41001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980095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354162"/>
          </a:xfrm>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ESTIRAR LOS BRAZOS, LOS HOMBROS DEBEN QUEDAR POR ENCIMA DE LAS MANOS.</a:t>
            </a:r>
          </a:p>
        </p:txBody>
      </p:sp>
      <p:pic>
        <p:nvPicPr>
          <p:cNvPr id="4" name="3 Marcador de contenido" descr="Imagen0402.jpg"/>
          <p:cNvPicPr>
            <a:picLocks noGrp="1" noChangeAspect="1"/>
          </p:cNvPicPr>
          <p:nvPr>
            <p:ph sz="quarter" idx="13"/>
          </p:nvPr>
        </p:nvPicPr>
        <p:blipFill>
          <a:blip r:embed="rId2" cstate="print">
            <a:lum bright="-10000" contrast="20000"/>
          </a:blip>
          <a:stretch>
            <a:fillRect/>
          </a:stretch>
        </p:blipFill>
        <p:spPr>
          <a:xfrm>
            <a:off x="755576" y="1700808"/>
            <a:ext cx="3240360" cy="37444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3 Marcador de contenido" descr="Imagen0403.jpg"/>
          <p:cNvPicPr>
            <a:picLocks noChangeAspect="1"/>
          </p:cNvPicPr>
          <p:nvPr/>
        </p:nvPicPr>
        <p:blipFill>
          <a:blip r:embed="rId3" cstate="print">
            <a:lum bright="-10000" contrast="40000"/>
          </a:blip>
          <a:stretch>
            <a:fillRect/>
          </a:stretch>
        </p:blipFill>
        <p:spPr>
          <a:xfrm>
            <a:off x="4211960" y="1628800"/>
            <a:ext cx="4117032" cy="38164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389566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Posicion manos, brazo y cuerpo del socorrista:</a:t>
            </a:r>
            <a:endParaRPr lang="es-AR" dirty="0"/>
          </a:p>
        </p:txBody>
      </p:sp>
      <p:pic>
        <p:nvPicPr>
          <p:cNvPr id="4" name="Marcador de contenido 3"/>
          <p:cNvPicPr>
            <a:picLocks noGrp="1" noChangeAspect="1"/>
          </p:cNvPicPr>
          <p:nvPr>
            <p:ph sz="quarter" idx="13"/>
          </p:nvPr>
        </p:nvPicPr>
        <p:blipFill>
          <a:blip r:embed="rId2"/>
          <a:stretch>
            <a:fillRect/>
          </a:stretch>
        </p:blipFill>
        <p:spPr>
          <a:xfrm>
            <a:off x="1073150" y="1772816"/>
            <a:ext cx="6997699" cy="3384376"/>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969750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282154"/>
          </a:xfrm>
        </p:spPr>
        <p:txBody>
          <a:bodyPr/>
          <a:lstStyle/>
          <a:p>
            <a:r>
              <a:rPr lang="es-ES" sz="2000" u="sng" dirty="0">
                <a:latin typeface="Arial Unicode MS" panose="020B0604020202020204" pitchFamily="34" charset="-128"/>
                <a:ea typeface="Arial Unicode MS" panose="020B0604020202020204" pitchFamily="34" charset="-128"/>
                <a:cs typeface="Arial Unicode MS" panose="020B0604020202020204" pitchFamily="34" charset="-128"/>
              </a:rPr>
              <a:t>SE COMIENZA CON 100 COMPRESIONES POR MINUTO.</a:t>
            </a:r>
            <a:br>
              <a:rPr lang="es-ES" sz="2000" u="sng" dirty="0">
                <a:latin typeface="Arial Unicode MS" panose="020B0604020202020204" pitchFamily="34" charset="-128"/>
                <a:ea typeface="Arial Unicode MS" panose="020B0604020202020204" pitchFamily="34" charset="-128"/>
                <a:cs typeface="Arial Unicode MS" panose="020B0604020202020204" pitchFamily="34" charset="-128"/>
              </a:rPr>
            </a:br>
            <a:r>
              <a:rPr lang="es-ES" sz="2000" u="sng" dirty="0" smtClean="0">
                <a:latin typeface="Arial Unicode MS" panose="020B0604020202020204" pitchFamily="34" charset="-128"/>
                <a:ea typeface="Arial Unicode MS" panose="020B0604020202020204" pitchFamily="34" charset="-128"/>
                <a:cs typeface="Arial Unicode MS" panose="020B0604020202020204" pitchFamily="34" charset="-128"/>
              </a:rPr>
              <a:t>EL </a:t>
            </a:r>
            <a:r>
              <a:rPr lang="es-ES" sz="2000" u="sng" dirty="0">
                <a:latin typeface="Arial Unicode MS" panose="020B0604020202020204" pitchFamily="34" charset="-128"/>
                <a:ea typeface="Arial Unicode MS" panose="020B0604020202020204" pitchFamily="34" charset="-128"/>
                <a:cs typeface="Arial Unicode MS" panose="020B0604020202020204" pitchFamily="34" charset="-128"/>
              </a:rPr>
              <a:t>TIEMPO DE COMPRESION Y RELAJACION DEL TORAX DEBE SER IGUAL.</a:t>
            </a:r>
          </a:p>
        </p:txBody>
      </p:sp>
      <p:sp>
        <p:nvSpPr>
          <p:cNvPr id="3" name="2 Marcador de contenido"/>
          <p:cNvSpPr>
            <a:spLocks noGrp="1"/>
          </p:cNvSpPr>
          <p:nvPr>
            <p:ph sz="quarter" idx="13"/>
          </p:nvPr>
        </p:nvSpPr>
        <p:spPr>
          <a:xfrm>
            <a:off x="609600" y="1556793"/>
            <a:ext cx="7924800" cy="4158208"/>
          </a:xfrm>
        </p:spPr>
        <p:txBody>
          <a:bodyPr/>
          <a:lstStyle/>
          <a:p>
            <a:r>
              <a:rPr lang="es-ES" sz="1800" dirty="0"/>
              <a:t>COMPRIMIR FUERTE, RAPIDO Y SIN INTERRUPCION PERMITIENDO QUE EL PECHO DE LA VICTIMA SE RECUPERE Y SE EXPANDA COMPLETAMENTE  (4-5 CM).</a:t>
            </a:r>
          </a:p>
          <a:p>
            <a:endParaRPr lang="es-ES" sz="1800" dirty="0"/>
          </a:p>
          <a:p>
            <a:endParaRPr lang="es-ES" dirty="0"/>
          </a:p>
        </p:txBody>
      </p:sp>
      <p:pic>
        <p:nvPicPr>
          <p:cNvPr id="4" name="5 Marcador de contenido" descr="Imagen0406.jpg"/>
          <p:cNvPicPr>
            <a:picLocks noChangeAspect="1"/>
          </p:cNvPicPr>
          <p:nvPr/>
        </p:nvPicPr>
        <p:blipFill>
          <a:blip r:embed="rId2" cstate="print">
            <a:lum bright="-20000" contrast="40000"/>
          </a:blip>
          <a:stretch>
            <a:fillRect/>
          </a:stretch>
        </p:blipFill>
        <p:spPr>
          <a:xfrm>
            <a:off x="2411760" y="2348880"/>
            <a:ext cx="3958952" cy="30726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Marcador de pie de página 4"/>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434157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706090"/>
          </a:xfrm>
        </p:spPr>
        <p:txBody>
          <a:bodyPr/>
          <a:lstStyle/>
          <a:p>
            <a:endParaRPr lang="es-ES" dirty="0"/>
          </a:p>
        </p:txBody>
      </p:sp>
      <p:sp>
        <p:nvSpPr>
          <p:cNvPr id="3" name="2 Marcador de contenido"/>
          <p:cNvSpPr>
            <a:spLocks noGrp="1"/>
          </p:cNvSpPr>
          <p:nvPr>
            <p:ph sz="quarter" idx="13"/>
          </p:nvPr>
        </p:nvSpPr>
        <p:spPr>
          <a:xfrm>
            <a:off x="609600" y="1196752"/>
            <a:ext cx="7924800" cy="4518248"/>
          </a:xfrm>
        </p:spPr>
        <p:txBody>
          <a:bodyPr>
            <a:normAutofit/>
          </a:bodyPr>
          <a:lstStyle/>
          <a:p>
            <a:r>
              <a:rPr lang="es-ES" sz="1800" dirty="0">
                <a:latin typeface="Arial Unicode MS" pitchFamily="34" charset="-128"/>
                <a:ea typeface="Arial Unicode MS" pitchFamily="34" charset="-128"/>
                <a:cs typeface="Arial Unicode MS" pitchFamily="34" charset="-128"/>
              </a:rPr>
              <a:t>SE CONTINUA CON 30 COMPRESIONES TORACICAS POR MINUTO.</a:t>
            </a:r>
          </a:p>
          <a:p>
            <a:endParaRPr lang="es-ES" sz="1800" dirty="0">
              <a:latin typeface="Arial Unicode MS" pitchFamily="34" charset="-128"/>
              <a:ea typeface="Arial Unicode MS" pitchFamily="34" charset="-128"/>
              <a:cs typeface="Arial Unicode MS" pitchFamily="34" charset="-128"/>
            </a:endParaRPr>
          </a:p>
          <a:p>
            <a:r>
              <a:rPr lang="es-ES" sz="1800" dirty="0">
                <a:latin typeface="Arial Unicode MS" pitchFamily="34" charset="-128"/>
                <a:ea typeface="Arial Unicode MS" pitchFamily="34" charset="-128"/>
                <a:cs typeface="Arial Unicode MS" pitchFamily="34" charset="-128"/>
              </a:rPr>
              <a:t>LUEGO DAR 2 RESPIRACIONES EFECTIVAS Y REANUDAR INMEDIATAMENTE LAS COMPRESIONES.</a:t>
            </a:r>
          </a:p>
          <a:p>
            <a:endParaRPr lang="es-ES" sz="1800" dirty="0">
              <a:latin typeface="Arial Unicode MS" pitchFamily="34" charset="-128"/>
              <a:ea typeface="Arial Unicode MS" pitchFamily="34" charset="-128"/>
              <a:cs typeface="Arial Unicode MS" pitchFamily="34" charset="-128"/>
            </a:endParaRPr>
          </a:p>
          <a:p>
            <a:r>
              <a:rPr lang="es-ES" sz="1800" dirty="0">
                <a:latin typeface="Arial Unicode MS" pitchFamily="34" charset="-128"/>
                <a:ea typeface="Arial Unicode MS" pitchFamily="34" charset="-128"/>
                <a:cs typeface="Arial Unicode MS" pitchFamily="34" charset="-128"/>
              </a:rPr>
              <a:t>RELACION COMPRESION-VENTILACION 30:2</a:t>
            </a:r>
          </a:p>
          <a:p>
            <a:endParaRPr lang="es-ES" sz="1800" dirty="0">
              <a:latin typeface="Arial Unicode MS" pitchFamily="34" charset="-128"/>
              <a:ea typeface="Arial Unicode MS" pitchFamily="34" charset="-128"/>
              <a:cs typeface="Arial Unicode MS" pitchFamily="34" charset="-128"/>
            </a:endParaRPr>
          </a:p>
          <a:p>
            <a:r>
              <a:rPr lang="es-ES" sz="1800" dirty="0">
                <a:latin typeface="Arial Unicode MS" pitchFamily="34" charset="-128"/>
                <a:ea typeface="Arial Unicode MS" pitchFamily="34" charset="-128"/>
                <a:cs typeface="Arial Unicode MS" pitchFamily="34" charset="-128"/>
              </a:rPr>
              <a:t>CADA 5 CICLOS O CADA 2 MINUTOS SE DEBE REEVALUAR EL PULSO CAROTIDEO.</a:t>
            </a:r>
          </a:p>
          <a:p>
            <a:endParaRPr lang="es-ES" sz="1800" dirty="0">
              <a:latin typeface="Arial Unicode MS" pitchFamily="34" charset="-128"/>
              <a:ea typeface="Arial Unicode MS" pitchFamily="34" charset="-128"/>
              <a:cs typeface="Arial Unicode MS" pitchFamily="34" charset="-128"/>
            </a:endParaRPr>
          </a:p>
          <a:p>
            <a:r>
              <a:rPr lang="es-ES" sz="1800" dirty="0">
                <a:solidFill>
                  <a:srgbClr val="FF0000"/>
                </a:solidFill>
                <a:latin typeface="Arial Unicode MS" pitchFamily="34" charset="-128"/>
                <a:ea typeface="Arial Unicode MS" pitchFamily="34" charset="-128"/>
                <a:cs typeface="Arial Unicode MS" pitchFamily="34" charset="-128"/>
              </a:rPr>
              <a:t>SI NO HAY PULSO SE DEBE CONTINUAR CON RCP</a:t>
            </a:r>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716530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REEVALUAR PULSO Y RESPIRACION</a:t>
            </a:r>
            <a:endParaRPr lang="es-E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p:txBody>
          <a:bodyPr/>
          <a:lstStyle/>
          <a:p>
            <a:pPr marL="0" indent="0">
              <a:buNone/>
            </a:pPr>
            <a:r>
              <a:rPr lang="es-ES" dirty="0">
                <a:latin typeface="Arial Unicode MS" pitchFamily="34" charset="-128"/>
                <a:ea typeface="Arial Unicode MS" pitchFamily="34" charset="-128"/>
                <a:cs typeface="Arial Unicode MS" pitchFamily="34" charset="-128"/>
              </a:rPr>
              <a:t>SI HAY PULSO Y NO RESPIRA (PARO RESPIRATORIO) CONTINUAR CON LAS RESPIRACIONES:</a:t>
            </a:r>
          </a:p>
          <a:p>
            <a:pPr lvl="1"/>
            <a:r>
              <a:rPr lang="es-ES" dirty="0">
                <a:latin typeface="Arial Unicode MS" pitchFamily="34" charset="-128"/>
                <a:ea typeface="Arial Unicode MS" pitchFamily="34" charset="-128"/>
                <a:cs typeface="Arial Unicode MS" pitchFamily="34" charset="-128"/>
              </a:rPr>
              <a:t>1 CADA 5-6 SEGUNDOS (10-12 POR MINUTO)</a:t>
            </a:r>
          </a:p>
          <a:p>
            <a:pPr lvl="1"/>
            <a:r>
              <a:rPr lang="es-ES" dirty="0">
                <a:latin typeface="Arial Unicode MS" pitchFamily="34" charset="-128"/>
                <a:ea typeface="Arial Unicode MS" pitchFamily="34" charset="-128"/>
                <a:cs typeface="Arial Unicode MS" pitchFamily="34" charset="-128"/>
              </a:rPr>
              <a:t>REEVALUAR PULSO CADA MINUTO</a:t>
            </a:r>
          </a:p>
          <a:p>
            <a:pPr marL="0" indent="0">
              <a:buNone/>
            </a:pPr>
            <a:r>
              <a:rPr lang="es-ES" dirty="0">
                <a:latin typeface="Arial Unicode MS" pitchFamily="34" charset="-128"/>
                <a:ea typeface="Arial Unicode MS" pitchFamily="34" charset="-128"/>
                <a:cs typeface="Arial Unicode MS" pitchFamily="34" charset="-128"/>
              </a:rPr>
              <a:t>SI HAY PULSO Y RESPIRA COLOCAR EN POSICION LATERAL DE SEGURIDAD.</a:t>
            </a:r>
          </a:p>
          <a:p>
            <a:endParaRPr lang="es-ES" dirty="0"/>
          </a:p>
        </p:txBody>
      </p:sp>
      <p:pic>
        <p:nvPicPr>
          <p:cNvPr id="4" name="3 Marcador de contenido" descr="Imagen0407.jpg"/>
          <p:cNvPicPr>
            <a:picLocks noChangeAspect="1"/>
          </p:cNvPicPr>
          <p:nvPr/>
        </p:nvPicPr>
        <p:blipFill>
          <a:blip r:embed="rId2" cstate="print"/>
          <a:stretch>
            <a:fillRect/>
          </a:stretch>
        </p:blipFill>
        <p:spPr>
          <a:xfrm>
            <a:off x="899592" y="3657600"/>
            <a:ext cx="3024336" cy="1828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5 Marcador de contenido" descr="Imagen0408.jpg"/>
          <p:cNvPicPr>
            <a:picLocks noChangeAspect="1"/>
          </p:cNvPicPr>
          <p:nvPr/>
        </p:nvPicPr>
        <p:blipFill>
          <a:blip r:embed="rId3" cstate="print"/>
          <a:stretch>
            <a:fillRect/>
          </a:stretch>
        </p:blipFill>
        <p:spPr>
          <a:xfrm>
            <a:off x="4679911" y="3634583"/>
            <a:ext cx="3096344" cy="1874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arcador de pie de página 5"/>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764949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atin typeface="Arial Unicode MS" panose="020B0604020202020204" pitchFamily="34" charset="-128"/>
                <a:ea typeface="Arial Unicode MS" panose="020B0604020202020204" pitchFamily="34" charset="-128"/>
                <a:cs typeface="Arial Unicode MS" panose="020B0604020202020204" pitchFamily="34" charset="-128"/>
              </a:rPr>
              <a:t>Posición de Seguridad</a:t>
            </a:r>
            <a:endParaRPr lang="es-E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a:xfrm>
            <a:off x="609600" y="1484784"/>
            <a:ext cx="7924800" cy="4230216"/>
          </a:xfrm>
        </p:spPr>
        <p:txBody>
          <a:bodyPr>
            <a:normAutofit lnSpcReduction="10000"/>
          </a:bodyPr>
          <a:lstStyle/>
          <a:p>
            <a:pPr marL="0" indent="0">
              <a:buNone/>
            </a:pPr>
            <a:r>
              <a:rPr lang="es-ES" dirty="0"/>
              <a:t>A. </a:t>
            </a:r>
            <a:r>
              <a:rPr lang="es-ES" u="sng" dirty="0"/>
              <a:t>Extender brazo y estirar piernas</a:t>
            </a:r>
            <a:r>
              <a:rPr lang="es-ES" dirty="0"/>
              <a:t>.</a:t>
            </a:r>
          </a:p>
          <a:p>
            <a:r>
              <a:rPr lang="es-ES" dirty="0"/>
              <a:t> Arrodíllese junto a la víctima. Elimine las gafas y cualquier objeto voluminoso de los bolsillos (como teléfono móvil o llaveros). Estire las piernas. Ponga el brazo de la víctima más cercano a usted formando ángulo recto con el cuerpo, con el codo doblado y la palma de la mano hacia arriba.</a:t>
            </a:r>
          </a:p>
          <a:p>
            <a:pPr marL="0" indent="0">
              <a:buNone/>
            </a:pPr>
            <a:r>
              <a:rPr lang="es-ES" dirty="0"/>
              <a:t>B. </a:t>
            </a:r>
            <a:r>
              <a:rPr lang="es-ES" u="sng" dirty="0"/>
              <a:t>Colocar el otro brazo, mano y rodilla</a:t>
            </a:r>
            <a:r>
              <a:rPr lang="es-ES" dirty="0"/>
              <a:t>.</a:t>
            </a:r>
          </a:p>
          <a:p>
            <a:r>
              <a:rPr lang="es-ES" dirty="0"/>
              <a:t> Lleve el brazo mas alejado de usted sobre el pecho de la víctima y apoye el dorso de esa mano contra la mejilla más cercana a usted. Use su otra mano para agarrar la rodilla lejana y levantarla hasta que el pie quede apoyado en el suelo.</a:t>
            </a:r>
          </a:p>
          <a:p>
            <a:pPr marL="0" indent="0">
              <a:buNone/>
            </a:pPr>
            <a:r>
              <a:rPr lang="es-ES" dirty="0"/>
              <a:t>C. </a:t>
            </a:r>
            <a:r>
              <a:rPr lang="es-ES" u="sng" dirty="0"/>
              <a:t>Girar a la víctima hacia usted</a:t>
            </a:r>
            <a:r>
              <a:rPr lang="es-ES" dirty="0"/>
              <a:t>. </a:t>
            </a:r>
          </a:p>
          <a:p>
            <a:r>
              <a:rPr lang="es-ES" dirty="0"/>
              <a:t>Manteniendo la mano de la víctima pegada a la mejilla, tire de la pierna más alejada y hágalo rodar hacia usted sobre ese lado. Acomode la pierna superior de forma que cadera y rodilla queden dobladas en ángulos rectos. Incline un poco la cabeza para que quede abierta la vía aérea.</a:t>
            </a:r>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4083304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274042"/>
          </a:xfrm>
        </p:spPr>
        <p:txBody>
          <a:bodyPr/>
          <a:lstStyle/>
          <a:p>
            <a:endParaRPr lang="es-AR" dirty="0"/>
          </a:p>
        </p:txBody>
      </p:sp>
      <p:sp>
        <p:nvSpPr>
          <p:cNvPr id="3" name="2 Marcador de contenido"/>
          <p:cNvSpPr>
            <a:spLocks noGrp="1"/>
          </p:cNvSpPr>
          <p:nvPr>
            <p:ph sz="quarter" idx="13"/>
          </p:nvPr>
        </p:nvSpPr>
        <p:spPr>
          <a:xfrm>
            <a:off x="609600" y="274638"/>
            <a:ext cx="7924800" cy="5818658"/>
          </a:xfrm>
        </p:spPr>
        <p:txBody>
          <a:bodyPr>
            <a:normAutofit fontScale="62500" lnSpcReduction="20000"/>
          </a:bodyPr>
          <a:lstStyle/>
          <a:p>
            <a:r>
              <a:rPr lang="es-AR" u="sng" dirty="0">
                <a:latin typeface="Arial Unicode MS" pitchFamily="34" charset="-128"/>
                <a:ea typeface="Arial Unicode MS" pitchFamily="34" charset="-128"/>
                <a:cs typeface="Arial Unicode MS" pitchFamily="34" charset="-128"/>
              </a:rPr>
              <a:t>La Enfermedad cardiovascular es la principal causa de muerte en todo el mundo</a:t>
            </a:r>
            <a:r>
              <a:rPr lang="es-AR" u="sng" dirty="0" smtClean="0">
                <a:latin typeface="Arial Unicode MS" pitchFamily="34" charset="-128"/>
                <a:ea typeface="Arial Unicode MS" pitchFamily="34" charset="-128"/>
                <a:cs typeface="Arial Unicode MS" pitchFamily="34" charset="-128"/>
              </a:rPr>
              <a:t>.(OMS)</a:t>
            </a:r>
          </a:p>
          <a:p>
            <a:r>
              <a:rPr lang="es-AR" u="sng" dirty="0" smtClean="0">
                <a:latin typeface="Arial Unicode MS" pitchFamily="34" charset="-128"/>
                <a:ea typeface="Arial Unicode MS" pitchFamily="34" charset="-128"/>
                <a:cs typeface="Arial Unicode MS" pitchFamily="34" charset="-128"/>
              </a:rPr>
              <a:t>Enfermedad Cardiovascular 35% del total de muertes.</a:t>
            </a:r>
          </a:p>
          <a:p>
            <a:r>
              <a:rPr lang="es-AR" dirty="0" smtClean="0">
                <a:latin typeface="Arial Unicode MS" pitchFamily="34" charset="-128"/>
                <a:ea typeface="Arial Unicode MS" pitchFamily="34" charset="-128"/>
                <a:cs typeface="Arial Unicode MS" pitchFamily="34" charset="-128"/>
              </a:rPr>
              <a:t>Cáncer 21% del total de muertes.</a:t>
            </a:r>
          </a:p>
          <a:p>
            <a:r>
              <a:rPr lang="es-AR" dirty="0" smtClean="0">
                <a:latin typeface="Arial Unicode MS" pitchFamily="34" charset="-128"/>
                <a:ea typeface="Arial Unicode MS" pitchFamily="34" charset="-128"/>
                <a:cs typeface="Arial Unicode MS" pitchFamily="34" charset="-128"/>
              </a:rPr>
              <a:t>Enfermedades Respiratorias 18% del total de muertes.</a:t>
            </a:r>
          </a:p>
          <a:p>
            <a:r>
              <a:rPr lang="es-AR" dirty="0" smtClean="0">
                <a:latin typeface="Arial Unicode MS" pitchFamily="34" charset="-128"/>
                <a:ea typeface="Arial Unicode MS" pitchFamily="34" charset="-128"/>
                <a:cs typeface="Arial Unicode MS" pitchFamily="34" charset="-128"/>
              </a:rPr>
              <a:t>Accidentes de tránsitos, según la Asociación Luchemos por la Vida hay 20 muertes por día victima de accidente de transito.</a:t>
            </a:r>
            <a:endParaRPr lang="es-AR" dirty="0">
              <a:latin typeface="Arial Unicode MS" pitchFamily="34" charset="-128"/>
              <a:ea typeface="Arial Unicode MS" pitchFamily="34" charset="-128"/>
              <a:cs typeface="Arial Unicode MS" pitchFamily="34" charset="-128"/>
            </a:endParaRPr>
          </a:p>
          <a:p>
            <a:r>
              <a:rPr lang="es-AR" u="sng" dirty="0">
                <a:latin typeface="Arial Unicode MS" pitchFamily="34" charset="-128"/>
                <a:ea typeface="Arial Unicode MS" pitchFamily="34" charset="-128"/>
                <a:cs typeface="Arial Unicode MS" pitchFamily="34" charset="-128"/>
              </a:rPr>
              <a:t> Entre </a:t>
            </a:r>
            <a:r>
              <a:rPr lang="es-AR" u="sng" dirty="0" smtClean="0">
                <a:latin typeface="Arial Unicode MS" pitchFamily="34" charset="-128"/>
                <a:ea typeface="Arial Unicode MS" pitchFamily="34" charset="-128"/>
                <a:cs typeface="Arial Unicode MS" pitchFamily="34" charset="-128"/>
              </a:rPr>
              <a:t>95</a:t>
            </a:r>
            <a:r>
              <a:rPr lang="es-AR" u="sng" dirty="0" smtClean="0">
                <a:latin typeface="Arial Unicode MS" pitchFamily="34" charset="-128"/>
                <a:ea typeface="Arial Unicode MS" pitchFamily="34" charset="-128"/>
                <a:cs typeface="Arial Unicode MS" pitchFamily="34" charset="-128"/>
              </a:rPr>
              <a:t>.000 </a:t>
            </a:r>
            <a:r>
              <a:rPr lang="es-AR" u="sng" dirty="0">
                <a:latin typeface="Arial Unicode MS" pitchFamily="34" charset="-128"/>
                <a:ea typeface="Arial Unicode MS" pitchFamily="34" charset="-128"/>
                <a:cs typeface="Arial Unicode MS" pitchFamily="34" charset="-128"/>
              </a:rPr>
              <a:t>y </a:t>
            </a:r>
            <a:r>
              <a:rPr lang="es-AR" u="sng" dirty="0" smtClean="0">
                <a:latin typeface="Arial Unicode MS" pitchFamily="34" charset="-128"/>
                <a:ea typeface="Arial Unicode MS" pitchFamily="34" charset="-128"/>
                <a:cs typeface="Arial Unicode MS" pitchFamily="34" charset="-128"/>
              </a:rPr>
              <a:t>100</a:t>
            </a:r>
            <a:r>
              <a:rPr lang="es-AR" u="sng" dirty="0" smtClean="0">
                <a:latin typeface="Arial Unicode MS" pitchFamily="34" charset="-128"/>
                <a:ea typeface="Arial Unicode MS" pitchFamily="34" charset="-128"/>
                <a:cs typeface="Arial Unicode MS" pitchFamily="34" charset="-128"/>
              </a:rPr>
              <a:t>.000 muertes anuales en Argentina por enfermedad cardiovascular (35%).</a:t>
            </a:r>
            <a:endParaRPr lang="es-AR" u="sng" dirty="0" smtClean="0">
              <a:latin typeface="Arial Unicode MS" pitchFamily="34" charset="-128"/>
              <a:ea typeface="Arial Unicode MS" pitchFamily="34" charset="-128"/>
              <a:cs typeface="Arial Unicode MS" pitchFamily="34" charset="-128"/>
            </a:endParaRPr>
          </a:p>
          <a:p>
            <a:r>
              <a:rPr lang="es-AR" u="sng" dirty="0" smtClean="0">
                <a:latin typeface="Arial Unicode MS" pitchFamily="34" charset="-128"/>
                <a:ea typeface="Arial Unicode MS" pitchFamily="34" charset="-128"/>
                <a:cs typeface="Arial Unicode MS" pitchFamily="34" charset="-128"/>
              </a:rPr>
              <a:t>280 muertes por día por Enfermedad Cardiovascular.</a:t>
            </a:r>
            <a:endParaRPr lang="es-AR" u="sng" dirty="0" smtClean="0">
              <a:latin typeface="Arial Unicode MS" pitchFamily="34" charset="-128"/>
              <a:ea typeface="Arial Unicode MS" pitchFamily="34" charset="-128"/>
              <a:cs typeface="Arial Unicode MS" pitchFamily="34" charset="-128"/>
            </a:endParaRPr>
          </a:p>
          <a:p>
            <a:r>
              <a:rPr lang="es-AR" u="sng" dirty="0" smtClean="0">
                <a:latin typeface="Arial Unicode MS" pitchFamily="34" charset="-128"/>
                <a:ea typeface="Arial Unicode MS" pitchFamily="34" charset="-128"/>
                <a:cs typeface="Arial Unicode MS" pitchFamily="34" charset="-128"/>
              </a:rPr>
              <a:t>1 Infarto cada 13 minutos</a:t>
            </a:r>
            <a:r>
              <a:rPr lang="es-AR" u="sng" dirty="0" smtClean="0">
                <a:latin typeface="Arial Unicode MS" pitchFamily="34" charset="-128"/>
                <a:ea typeface="Arial Unicode MS" pitchFamily="34" charset="-128"/>
                <a:cs typeface="Arial Unicode MS" pitchFamily="34" charset="-128"/>
              </a:rPr>
              <a:t>.</a:t>
            </a:r>
          </a:p>
          <a:p>
            <a:r>
              <a:rPr lang="es-AR" u="sng" dirty="0" smtClean="0">
                <a:latin typeface="Arial Unicode MS" pitchFamily="34" charset="-128"/>
                <a:ea typeface="Arial Unicode MS" pitchFamily="34" charset="-128"/>
                <a:cs typeface="Arial Unicode MS" pitchFamily="34" charset="-128"/>
              </a:rPr>
              <a:t>1 Fallecimiento cada 3 episodios.</a:t>
            </a:r>
          </a:p>
          <a:p>
            <a:r>
              <a:rPr lang="es-AR" dirty="0" smtClean="0">
                <a:latin typeface="Arial Unicode MS" pitchFamily="34" charset="-128"/>
                <a:ea typeface="Arial Unicode MS" pitchFamily="34" charset="-128"/>
                <a:cs typeface="Arial Unicode MS" pitchFamily="34" charset="-128"/>
              </a:rPr>
              <a:t>9 De cada 10 muertes por infarto se dan en personas que no recibieron atención hospitalaria.</a:t>
            </a:r>
          </a:p>
          <a:p>
            <a:r>
              <a:rPr lang="es-AR" dirty="0" smtClean="0">
                <a:latin typeface="Arial Unicode MS" pitchFamily="34" charset="-128"/>
                <a:ea typeface="Arial Unicode MS" pitchFamily="34" charset="-128"/>
                <a:cs typeface="Arial Unicode MS" pitchFamily="34" charset="-128"/>
              </a:rPr>
              <a:t>1 De cada 10 infartos  ocurre en personas menores de 45 años.</a:t>
            </a:r>
          </a:p>
          <a:p>
            <a:r>
              <a:rPr lang="es-AR" dirty="0" smtClean="0">
                <a:latin typeface="Arial Unicode MS" pitchFamily="34" charset="-128"/>
                <a:ea typeface="Arial Unicode MS" pitchFamily="34" charset="-128"/>
                <a:cs typeface="Arial Unicode MS" pitchFamily="34" charset="-128"/>
              </a:rPr>
              <a:t>4 De cada 10 infartos ocurre en mujeres.</a:t>
            </a:r>
            <a:endParaRPr lang="es-AR" dirty="0">
              <a:latin typeface="Arial Unicode MS" pitchFamily="34" charset="-128"/>
              <a:ea typeface="Arial Unicode MS" pitchFamily="34" charset="-128"/>
              <a:cs typeface="Arial Unicode MS" pitchFamily="34" charset="-128"/>
            </a:endParaRPr>
          </a:p>
          <a:p>
            <a:r>
              <a:rPr lang="es-AR" dirty="0">
                <a:latin typeface="Arial Unicode MS" pitchFamily="34" charset="-128"/>
                <a:ea typeface="Arial Unicode MS" pitchFamily="34" charset="-128"/>
                <a:cs typeface="Arial Unicode MS" pitchFamily="34" charset="-128"/>
              </a:rPr>
              <a:t>El 70% de los casos de ataque cardíaco se produce en el ámbito extra hospitalario, de los cuales el 40% en la vía publica y el 60% en el hogar.</a:t>
            </a:r>
          </a:p>
          <a:p>
            <a:r>
              <a:rPr lang="es-AR" dirty="0">
                <a:latin typeface="Arial Unicode MS" pitchFamily="34" charset="-128"/>
                <a:ea typeface="Arial Unicode MS" pitchFamily="34" charset="-128"/>
                <a:cs typeface="Arial Unicode MS" pitchFamily="34" charset="-128"/>
              </a:rPr>
              <a:t>Las causas de la muerte súbita son en un 90% a 95% por un ataque cardíaco. El porcentaje restante, entre un 5% y 10%, tiene su origen en una multiplicidad de causas también frecuentes, tales como asfixia, intoxicación por gases tóxicos, electrocución, sobredosis de droga, traumatismos, accidentes cerebro-vasculares, atragantamiento etc.</a:t>
            </a:r>
          </a:p>
          <a:p>
            <a:r>
              <a:rPr lang="es-AR" u="sng" dirty="0">
                <a:latin typeface="Arial Unicode MS" pitchFamily="34" charset="-128"/>
                <a:ea typeface="Arial Unicode MS" pitchFamily="34" charset="-128"/>
                <a:cs typeface="Arial Unicode MS" pitchFamily="34" charset="-128"/>
              </a:rPr>
              <a:t>Menos de un tercio de las victimas reciben RCP.</a:t>
            </a:r>
          </a:p>
          <a:p>
            <a:r>
              <a:rPr lang="es-AR" dirty="0">
                <a:latin typeface="Arial Unicode MS" pitchFamily="34" charset="-128"/>
                <a:ea typeface="Arial Unicode MS" pitchFamily="34" charset="-128"/>
                <a:cs typeface="Arial Unicode MS" pitchFamily="34" charset="-128"/>
              </a:rPr>
              <a:t>Por cada minuto que un paciente transcurre sin atención, disminuye un 10% su posibilidad de sobrevida.</a:t>
            </a:r>
          </a:p>
          <a:p>
            <a:r>
              <a:rPr lang="es-AR" u="sng" dirty="0">
                <a:latin typeface="Arial Unicode MS" pitchFamily="34" charset="-128"/>
                <a:ea typeface="Arial Unicode MS" pitchFamily="34" charset="-128"/>
                <a:cs typeface="Arial Unicode MS" pitchFamily="34" charset="-128"/>
              </a:rPr>
              <a:t>Entre 3 y 5 minutos después de producido el paro cardiorespiratorio, comienza la muerte cerebral.</a:t>
            </a:r>
          </a:p>
          <a:p>
            <a:r>
              <a:rPr lang="es-AR" dirty="0">
                <a:latin typeface="Arial Unicode MS" pitchFamily="34" charset="-128"/>
                <a:ea typeface="Arial Unicode MS" pitchFamily="34" charset="-128"/>
                <a:cs typeface="Arial Unicode MS" pitchFamily="34" charset="-128"/>
              </a:rPr>
              <a:t>La reanimación cardiopulmonar precoz y efectiva aumenta entre 2 y 3 veces la posibilidad a vivir de una víctima con paro cardiorespiratorio y sólo puede ser realizada por la persona que se encuentra circunstancialmente próxima a la víctima.</a:t>
            </a:r>
          </a:p>
          <a:p>
            <a:endParaRPr lang="es-AR"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POSICION LATERAL DE SEGURIDAD</a:t>
            </a:r>
            <a:endParaRPr lang="es-E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7 Marcador de contenido" descr="Imagen0409.jpg"/>
          <p:cNvPicPr>
            <a:picLocks noGrp="1" noChangeAspect="1"/>
          </p:cNvPicPr>
          <p:nvPr>
            <p:ph sz="quarter" idx="13"/>
          </p:nvPr>
        </p:nvPicPr>
        <p:blipFill>
          <a:blip r:embed="rId2" cstate="print"/>
          <a:stretch>
            <a:fillRect/>
          </a:stretch>
        </p:blipFill>
        <p:spPr>
          <a:xfrm>
            <a:off x="2699792" y="1556792"/>
            <a:ext cx="2742808" cy="2057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3 Marcador de contenido" descr="Imagen0410.jpg"/>
          <p:cNvPicPr>
            <a:picLocks noChangeAspect="1"/>
          </p:cNvPicPr>
          <p:nvPr/>
        </p:nvPicPr>
        <p:blipFill>
          <a:blip r:embed="rId3" cstate="print"/>
          <a:stretch>
            <a:fillRect/>
          </a:stretch>
        </p:blipFill>
        <p:spPr>
          <a:xfrm>
            <a:off x="683568" y="3717032"/>
            <a:ext cx="3398912" cy="1858780"/>
          </a:xfrm>
          <a:prstGeom prst="rect">
            <a:avLst/>
          </a:prstGeom>
        </p:spPr>
      </p:pic>
      <p:pic>
        <p:nvPicPr>
          <p:cNvPr id="6" name="5 Marcador de contenido" descr="Imagen0411.jpg"/>
          <p:cNvPicPr>
            <a:picLocks noChangeAspect="1"/>
          </p:cNvPicPr>
          <p:nvPr/>
        </p:nvPicPr>
        <p:blipFill>
          <a:blip r:embed="rId4" cstate="print"/>
          <a:stretch>
            <a:fillRect/>
          </a:stretch>
        </p:blipFill>
        <p:spPr>
          <a:xfrm>
            <a:off x="4106550" y="3717032"/>
            <a:ext cx="3398912" cy="1858780"/>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313798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Algoritmo RCP</a:t>
            </a:r>
            <a:endParaRPr lang="es-AR" dirty="0"/>
          </a:p>
        </p:txBody>
      </p:sp>
      <p:pic>
        <p:nvPicPr>
          <p:cNvPr id="4" name="Marcador de contenido 3"/>
          <p:cNvPicPr>
            <a:picLocks noGrp="1" noChangeAspect="1"/>
          </p:cNvPicPr>
          <p:nvPr>
            <p:ph sz="quarter" idx="13"/>
          </p:nvPr>
        </p:nvPicPr>
        <p:blipFill>
          <a:blip r:embed="rId2"/>
          <a:stretch>
            <a:fillRect/>
          </a:stretch>
        </p:blipFill>
        <p:spPr>
          <a:xfrm>
            <a:off x="1547664" y="1442666"/>
            <a:ext cx="6048672" cy="4202698"/>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978338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Recuerde:</a:t>
            </a:r>
            <a:endParaRPr lang="es-AR" dirty="0"/>
          </a:p>
        </p:txBody>
      </p:sp>
      <p:pic>
        <p:nvPicPr>
          <p:cNvPr id="4" name="Marcador de contenido 3"/>
          <p:cNvPicPr>
            <a:picLocks noGrp="1" noChangeAspect="1"/>
          </p:cNvPicPr>
          <p:nvPr>
            <p:ph sz="quarter" idx="13"/>
          </p:nvPr>
        </p:nvPicPr>
        <p:blipFill>
          <a:blip r:embed="rId2"/>
          <a:stretch>
            <a:fillRect/>
          </a:stretch>
        </p:blipFill>
        <p:spPr>
          <a:xfrm>
            <a:off x="1475656" y="1417638"/>
            <a:ext cx="6192688" cy="3846031"/>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248426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sz="quarter" idx="13"/>
          </p:nvPr>
        </p:nvSpPr>
        <p:spPr/>
        <p:txBody>
          <a:bodyPr>
            <a:normAutofit/>
          </a:bodyPr>
          <a:lstStyle/>
          <a:p>
            <a:endParaRPr lang="es-AR" sz="3600" dirty="0"/>
          </a:p>
          <a:p>
            <a:endParaRPr lang="es-AR" sz="3600" dirty="0" smtClean="0"/>
          </a:p>
          <a:p>
            <a:pPr algn="ctr">
              <a:buNone/>
            </a:pPr>
            <a:r>
              <a:rPr lang="es-AR" sz="3600" b="1" u="sng" dirty="0" smtClean="0"/>
              <a:t>GRACIAS POR SU ATENCION</a:t>
            </a:r>
            <a:endParaRPr lang="es-AR" sz="3600" b="1" u="sng"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188913"/>
            <a:ext cx="7772400" cy="1143000"/>
          </a:xfrm>
        </p:spPr>
        <p:txBody>
          <a:bodyPr/>
          <a:lstStyle/>
          <a:p>
            <a:pPr eaLnBrk="1" hangingPunct="1"/>
            <a:r>
              <a:rPr lang="es-MX" altLang="es-ES" sz="3200" u="sng" dirty="0" smtClean="0"/>
              <a:t>Factores intervinientes en la Resucitación</a:t>
            </a:r>
            <a:endParaRPr lang="es-AR" altLang="es-ES" sz="3200" u="sng" dirty="0" smtClean="0"/>
          </a:p>
        </p:txBody>
      </p:sp>
      <p:sp>
        <p:nvSpPr>
          <p:cNvPr id="165891" name="Rectangle 3"/>
          <p:cNvSpPr>
            <a:spLocks noGrp="1" noChangeArrowheads="1"/>
          </p:cNvSpPr>
          <p:nvPr>
            <p:ph idx="4294967295"/>
          </p:nvPr>
        </p:nvSpPr>
        <p:spPr>
          <a:xfrm>
            <a:off x="468313" y="1412875"/>
            <a:ext cx="8229600" cy="4968875"/>
          </a:xfrm>
        </p:spPr>
        <p:txBody>
          <a:bodyPr rtlCol="0">
            <a:normAutofit/>
          </a:bodyPr>
          <a:lstStyle/>
          <a:p>
            <a:pPr marL="457200" indent="-4572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s-MX" b="1" dirty="0" smtClean="0"/>
          </a:p>
          <a:p>
            <a:pPr marL="457200" indent="-4572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s-MX" sz="1400" b="1" dirty="0" smtClean="0"/>
              <a:t> </a:t>
            </a:r>
          </a:p>
          <a:p>
            <a:pPr marL="457200" indent="-4572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s-MX" sz="1400" b="1" dirty="0"/>
          </a:p>
          <a:p>
            <a:pPr marL="457200" indent="-4572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r>
              <a:rPr lang="es-MX" b="1" dirty="0" smtClean="0">
                <a:solidFill>
                  <a:srgbClr val="FFFF00"/>
                </a:solidFill>
              </a:rPr>
              <a:t>La Fibrilación Ventricular (FV) es la arritmia en el 60- 80 % de los casos</a:t>
            </a:r>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Tx/>
              <a:buAutoNum type="arabicPeriod"/>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Tx/>
              <a:buAutoNum type="arabicPeriod"/>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Tx/>
              <a:buAutoNum type="arabicPeriod"/>
              <a:defRPr/>
            </a:pPr>
            <a:endParaRPr lang="es-MX" sz="1400" b="1" dirty="0" smtClean="0"/>
          </a:p>
          <a:p>
            <a:pPr marL="457200" indent="-457200" defTabSz="457207" eaLnBrk="1" fontAlgn="auto" hangingPunct="1">
              <a:lnSpc>
                <a:spcPct val="90000"/>
              </a:lnSpc>
              <a:spcAft>
                <a:spcPts val="0"/>
              </a:spcAft>
              <a:buClr>
                <a:schemeClr val="bg2">
                  <a:lumMod val="40000"/>
                  <a:lumOff val="60000"/>
                </a:schemeClr>
              </a:buClr>
              <a:buFont typeface="Wingdings 3" charset="2"/>
              <a:buChar char=""/>
              <a:defRPr/>
            </a:pPr>
            <a:r>
              <a:rPr lang="es-MX" b="1" dirty="0" smtClean="0">
                <a:solidFill>
                  <a:srgbClr val="FFFF00"/>
                </a:solidFill>
              </a:rPr>
              <a:t>El 50% fallece dentro de las 2 Hs. El 60 % de ellos lo hace antes de la llegada al hospital.</a:t>
            </a:r>
            <a:endParaRPr lang="es-AR" b="1" dirty="0" smtClean="0">
              <a:solidFill>
                <a:srgbClr val="FFFF00"/>
              </a:solidFill>
            </a:endParaRPr>
          </a:p>
        </p:txBody>
      </p:sp>
      <p:pic>
        <p:nvPicPr>
          <p:cNvPr id="165892" name="Picture 4" descr="VF"/>
          <p:cNvPicPr>
            <a:picLocks noChangeAspect="1" noChangeArrowheads="1"/>
          </p:cNvPicPr>
          <p:nvPr/>
        </p:nvPicPr>
        <p:blipFill>
          <a:blip r:embed="rId3">
            <a:extLst>
              <a:ext uri="{28A0092B-C50C-407E-A947-70E740481C1C}">
                <a14:useLocalDpi xmlns:a14="http://schemas.microsoft.com/office/drawing/2010/main" val="0"/>
              </a:ext>
            </a:extLst>
          </a:blip>
          <a:srcRect t="6577" b="4659"/>
          <a:stretch>
            <a:fillRect/>
          </a:stretch>
        </p:blipFill>
        <p:spPr bwMode="auto">
          <a:xfrm>
            <a:off x="4643438" y="4338638"/>
            <a:ext cx="2808287" cy="890587"/>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197" name="Freeform 5"/>
          <p:cNvSpPr>
            <a:spLocks/>
          </p:cNvSpPr>
          <p:nvPr/>
        </p:nvSpPr>
        <p:spPr bwMode="auto">
          <a:xfrm>
            <a:off x="6357938" y="3076575"/>
            <a:ext cx="11112" cy="1588"/>
          </a:xfrm>
          <a:custGeom>
            <a:avLst/>
            <a:gdLst>
              <a:gd name="T0" fmla="*/ 0 w 20"/>
              <a:gd name="T1" fmla="*/ 0 h 1588"/>
              <a:gd name="T2" fmla="*/ 2147483646 w 20"/>
              <a:gd name="T3" fmla="*/ 0 h 1588"/>
              <a:gd name="T4" fmla="*/ 2147483646 w 20"/>
              <a:gd name="T5" fmla="*/ 0 h 1588"/>
              <a:gd name="T6" fmla="*/ 0 w 20"/>
              <a:gd name="T7" fmla="*/ 0 h 1588"/>
              <a:gd name="T8" fmla="*/ 0 w 20"/>
              <a:gd name="T9" fmla="*/ 0 h 1588"/>
              <a:gd name="T10" fmla="*/ 0 60000 65536"/>
              <a:gd name="T11" fmla="*/ 0 60000 65536"/>
              <a:gd name="T12" fmla="*/ 0 60000 65536"/>
              <a:gd name="T13" fmla="*/ 0 60000 65536"/>
              <a:gd name="T14" fmla="*/ 0 60000 65536"/>
              <a:gd name="T15" fmla="*/ 0 w 20"/>
              <a:gd name="T16" fmla="*/ 0 h 1588"/>
              <a:gd name="T17" fmla="*/ 20 w 20"/>
              <a:gd name="T18" fmla="*/ 1588 h 1588"/>
            </a:gdLst>
            <a:ahLst/>
            <a:cxnLst>
              <a:cxn ang="T10">
                <a:pos x="T0" y="T1"/>
              </a:cxn>
              <a:cxn ang="T11">
                <a:pos x="T2" y="T3"/>
              </a:cxn>
              <a:cxn ang="T12">
                <a:pos x="T4" y="T5"/>
              </a:cxn>
              <a:cxn ang="T13">
                <a:pos x="T6" y="T7"/>
              </a:cxn>
              <a:cxn ang="T14">
                <a:pos x="T8" y="T9"/>
              </a:cxn>
            </a:cxnLst>
            <a:rect l="T15" t="T16" r="T17" b="T18"/>
            <a:pathLst>
              <a:path w="20" h="1588">
                <a:moveTo>
                  <a:pt x="0" y="0"/>
                </a:moveTo>
                <a:lnTo>
                  <a:pt x="20" y="0"/>
                </a:lnTo>
                <a:lnTo>
                  <a:pt x="18" y="0"/>
                </a:lnTo>
                <a:lnTo>
                  <a:pt x="0" y="0"/>
                </a:lnTo>
                <a:close/>
              </a:path>
            </a:pathLst>
          </a:custGeom>
          <a:solidFill>
            <a:srgbClr val="FFDE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198" name="Freeform 6"/>
          <p:cNvSpPr>
            <a:spLocks/>
          </p:cNvSpPr>
          <p:nvPr/>
        </p:nvSpPr>
        <p:spPr bwMode="auto">
          <a:xfrm>
            <a:off x="6353175" y="3071813"/>
            <a:ext cx="22225" cy="0"/>
          </a:xfrm>
          <a:custGeom>
            <a:avLst/>
            <a:gdLst>
              <a:gd name="T0" fmla="*/ 0 w 38"/>
              <a:gd name="T1" fmla="*/ 0 h 1"/>
              <a:gd name="T2" fmla="*/ 2147483646 w 38"/>
              <a:gd name="T3" fmla="*/ 0 h 1"/>
              <a:gd name="T4" fmla="*/ 2147483646 w 38"/>
              <a:gd name="T5" fmla="*/ 1 h 1"/>
              <a:gd name="T6" fmla="*/ 2147483646 w 38"/>
              <a:gd name="T7" fmla="*/ 1 h 1"/>
              <a:gd name="T8" fmla="*/ 0 w 38"/>
              <a:gd name="T9" fmla="*/ 0 h 1"/>
              <a:gd name="T10" fmla="*/ 0 60000 65536"/>
              <a:gd name="T11" fmla="*/ 0 60000 65536"/>
              <a:gd name="T12" fmla="*/ 0 60000 65536"/>
              <a:gd name="T13" fmla="*/ 0 60000 65536"/>
              <a:gd name="T14" fmla="*/ 0 60000 65536"/>
              <a:gd name="T15" fmla="*/ 0 w 38"/>
              <a:gd name="T16" fmla="*/ 0 h 1"/>
              <a:gd name="T17" fmla="*/ 38 w 38"/>
              <a:gd name="T18" fmla="*/ 0 h 1"/>
            </a:gdLst>
            <a:ahLst/>
            <a:cxnLst>
              <a:cxn ang="T10">
                <a:pos x="T0" y="T1"/>
              </a:cxn>
              <a:cxn ang="T11">
                <a:pos x="T2" y="T3"/>
              </a:cxn>
              <a:cxn ang="T12">
                <a:pos x="T4" y="T5"/>
              </a:cxn>
              <a:cxn ang="T13">
                <a:pos x="T6" y="T7"/>
              </a:cxn>
              <a:cxn ang="T14">
                <a:pos x="T8" y="T9"/>
              </a:cxn>
            </a:cxnLst>
            <a:rect l="T15" t="T16" r="T17" b="T18"/>
            <a:pathLst>
              <a:path w="38" h="1">
                <a:moveTo>
                  <a:pt x="0" y="0"/>
                </a:moveTo>
                <a:lnTo>
                  <a:pt x="38" y="0"/>
                </a:lnTo>
                <a:lnTo>
                  <a:pt x="37" y="1"/>
                </a:lnTo>
                <a:lnTo>
                  <a:pt x="2" y="1"/>
                </a:lnTo>
                <a:lnTo>
                  <a:pt x="0" y="0"/>
                </a:lnTo>
                <a:close/>
              </a:path>
            </a:pathLst>
          </a:custGeom>
          <a:solidFill>
            <a:srgbClr val="FFCC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199" name="Freeform 7"/>
          <p:cNvSpPr>
            <a:spLocks/>
          </p:cNvSpPr>
          <p:nvPr/>
        </p:nvSpPr>
        <p:spPr bwMode="auto">
          <a:xfrm>
            <a:off x="6356350" y="3074988"/>
            <a:ext cx="15875" cy="0"/>
          </a:xfrm>
          <a:custGeom>
            <a:avLst/>
            <a:gdLst>
              <a:gd name="T0" fmla="*/ 0 w 29"/>
              <a:gd name="T1" fmla="*/ 0 h 2"/>
              <a:gd name="T2" fmla="*/ 2147483646 w 29"/>
              <a:gd name="T3" fmla="*/ 0 h 2"/>
              <a:gd name="T4" fmla="*/ 2147483646 w 29"/>
              <a:gd name="T5" fmla="*/ 1 h 2"/>
              <a:gd name="T6" fmla="*/ 2147483646 w 29"/>
              <a:gd name="T7" fmla="*/ 1 h 2"/>
              <a:gd name="T8" fmla="*/ 0 w 29"/>
              <a:gd name="T9" fmla="*/ 0 h 2"/>
              <a:gd name="T10" fmla="*/ 0 60000 65536"/>
              <a:gd name="T11" fmla="*/ 0 60000 65536"/>
              <a:gd name="T12" fmla="*/ 0 60000 65536"/>
              <a:gd name="T13" fmla="*/ 0 60000 65536"/>
              <a:gd name="T14" fmla="*/ 0 60000 65536"/>
              <a:gd name="T15" fmla="*/ 0 w 29"/>
              <a:gd name="T16" fmla="*/ 0 h 2"/>
              <a:gd name="T17" fmla="*/ 29 w 29"/>
              <a:gd name="T18" fmla="*/ 0 h 2"/>
            </a:gdLst>
            <a:ahLst/>
            <a:cxnLst>
              <a:cxn ang="T10">
                <a:pos x="T0" y="T1"/>
              </a:cxn>
              <a:cxn ang="T11">
                <a:pos x="T2" y="T3"/>
              </a:cxn>
              <a:cxn ang="T12">
                <a:pos x="T4" y="T5"/>
              </a:cxn>
              <a:cxn ang="T13">
                <a:pos x="T6" y="T7"/>
              </a:cxn>
              <a:cxn ang="T14">
                <a:pos x="T8" y="T9"/>
              </a:cxn>
            </a:cxnLst>
            <a:rect l="T15" t="T16" r="T17" b="T18"/>
            <a:pathLst>
              <a:path w="29" h="2">
                <a:moveTo>
                  <a:pt x="0" y="0"/>
                </a:moveTo>
                <a:lnTo>
                  <a:pt x="29" y="0"/>
                </a:lnTo>
                <a:lnTo>
                  <a:pt x="27" y="2"/>
                </a:lnTo>
                <a:lnTo>
                  <a:pt x="1" y="2"/>
                </a:lnTo>
                <a:lnTo>
                  <a:pt x="0" y="0"/>
                </a:lnTo>
                <a:close/>
              </a:path>
            </a:pathLst>
          </a:custGeom>
          <a:solidFill>
            <a:srgbClr val="FFD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200" name="Freeform 8"/>
          <p:cNvSpPr>
            <a:spLocks/>
          </p:cNvSpPr>
          <p:nvPr/>
        </p:nvSpPr>
        <p:spPr bwMode="auto">
          <a:xfrm>
            <a:off x="6357938" y="3076575"/>
            <a:ext cx="12700" cy="0"/>
          </a:xfrm>
          <a:custGeom>
            <a:avLst/>
            <a:gdLst>
              <a:gd name="T0" fmla="*/ 0 w 22"/>
              <a:gd name="T1" fmla="*/ 0 h 2"/>
              <a:gd name="T2" fmla="*/ 2147483646 w 22"/>
              <a:gd name="T3" fmla="*/ 0 h 2"/>
              <a:gd name="T4" fmla="*/ 2147483646 w 22"/>
              <a:gd name="T5" fmla="*/ 1 h 2"/>
              <a:gd name="T6" fmla="*/ 2147483646 w 22"/>
              <a:gd name="T7" fmla="*/ 1 h 2"/>
              <a:gd name="T8" fmla="*/ 0 w 22"/>
              <a:gd name="T9" fmla="*/ 0 h 2"/>
              <a:gd name="T10" fmla="*/ 0 60000 65536"/>
              <a:gd name="T11" fmla="*/ 0 60000 65536"/>
              <a:gd name="T12" fmla="*/ 0 60000 65536"/>
              <a:gd name="T13" fmla="*/ 0 60000 65536"/>
              <a:gd name="T14" fmla="*/ 0 60000 65536"/>
              <a:gd name="T15" fmla="*/ 0 w 22"/>
              <a:gd name="T16" fmla="*/ 0 h 2"/>
              <a:gd name="T17" fmla="*/ 22 w 22"/>
              <a:gd name="T18" fmla="*/ 0 h 2"/>
            </a:gdLst>
            <a:ahLst/>
            <a:cxnLst>
              <a:cxn ang="T10">
                <a:pos x="T0" y="T1"/>
              </a:cxn>
              <a:cxn ang="T11">
                <a:pos x="T2" y="T3"/>
              </a:cxn>
              <a:cxn ang="T12">
                <a:pos x="T4" y="T5"/>
              </a:cxn>
              <a:cxn ang="T13">
                <a:pos x="T6" y="T7"/>
              </a:cxn>
              <a:cxn ang="T14">
                <a:pos x="T8" y="T9"/>
              </a:cxn>
            </a:cxnLst>
            <a:rect l="T15" t="T16" r="T17" b="T18"/>
            <a:pathLst>
              <a:path w="22" h="2">
                <a:moveTo>
                  <a:pt x="0" y="0"/>
                </a:moveTo>
                <a:lnTo>
                  <a:pt x="22" y="0"/>
                </a:lnTo>
                <a:lnTo>
                  <a:pt x="21" y="2"/>
                </a:lnTo>
                <a:lnTo>
                  <a:pt x="1" y="2"/>
                </a:lnTo>
                <a:lnTo>
                  <a:pt x="0" y="0"/>
                </a:lnTo>
                <a:close/>
              </a:path>
            </a:pathLst>
          </a:custGeom>
          <a:solidFill>
            <a:srgbClr val="FFD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201" name="Freeform 9"/>
          <p:cNvSpPr>
            <a:spLocks/>
          </p:cNvSpPr>
          <p:nvPr/>
        </p:nvSpPr>
        <p:spPr bwMode="auto">
          <a:xfrm>
            <a:off x="6359525" y="3078163"/>
            <a:ext cx="9525" cy="0"/>
          </a:xfrm>
          <a:custGeom>
            <a:avLst/>
            <a:gdLst>
              <a:gd name="T0" fmla="*/ 0 w 16"/>
              <a:gd name="T1" fmla="*/ 0 h 2"/>
              <a:gd name="T2" fmla="*/ 2147483646 w 16"/>
              <a:gd name="T3" fmla="*/ 0 h 2"/>
              <a:gd name="T4" fmla="*/ 2147483646 w 16"/>
              <a:gd name="T5" fmla="*/ 1 h 2"/>
              <a:gd name="T6" fmla="*/ 2147483646 w 16"/>
              <a:gd name="T7" fmla="*/ 1 h 2"/>
              <a:gd name="T8" fmla="*/ 0 w 16"/>
              <a:gd name="T9" fmla="*/ 0 h 2"/>
              <a:gd name="T10" fmla="*/ 0 60000 65536"/>
              <a:gd name="T11" fmla="*/ 0 60000 65536"/>
              <a:gd name="T12" fmla="*/ 0 60000 65536"/>
              <a:gd name="T13" fmla="*/ 0 60000 65536"/>
              <a:gd name="T14" fmla="*/ 0 60000 65536"/>
              <a:gd name="T15" fmla="*/ 0 w 16"/>
              <a:gd name="T16" fmla="*/ 0 h 2"/>
              <a:gd name="T17" fmla="*/ 16 w 16"/>
              <a:gd name="T18" fmla="*/ 0 h 2"/>
            </a:gdLst>
            <a:ahLst/>
            <a:cxnLst>
              <a:cxn ang="T10">
                <a:pos x="T0" y="T1"/>
              </a:cxn>
              <a:cxn ang="T11">
                <a:pos x="T2" y="T3"/>
              </a:cxn>
              <a:cxn ang="T12">
                <a:pos x="T4" y="T5"/>
              </a:cxn>
              <a:cxn ang="T13">
                <a:pos x="T6" y="T7"/>
              </a:cxn>
              <a:cxn ang="T14">
                <a:pos x="T8" y="T9"/>
              </a:cxn>
            </a:cxnLst>
            <a:rect l="T15" t="T16" r="T17" b="T18"/>
            <a:pathLst>
              <a:path w="16" h="2">
                <a:moveTo>
                  <a:pt x="0" y="0"/>
                </a:moveTo>
                <a:lnTo>
                  <a:pt x="16" y="0"/>
                </a:lnTo>
                <a:lnTo>
                  <a:pt x="15" y="2"/>
                </a:lnTo>
                <a:lnTo>
                  <a:pt x="1" y="2"/>
                </a:lnTo>
                <a:lnTo>
                  <a:pt x="0" y="0"/>
                </a:lnTo>
                <a:close/>
              </a:path>
            </a:pathLst>
          </a:custGeom>
          <a:solidFill>
            <a:srgbClr val="FFE2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202" name="Freeform 10"/>
          <p:cNvSpPr>
            <a:spLocks/>
          </p:cNvSpPr>
          <p:nvPr/>
        </p:nvSpPr>
        <p:spPr bwMode="auto">
          <a:xfrm>
            <a:off x="6361113" y="3079750"/>
            <a:ext cx="6350" cy="0"/>
          </a:xfrm>
          <a:custGeom>
            <a:avLst/>
            <a:gdLst>
              <a:gd name="T0" fmla="*/ 0 w 10"/>
              <a:gd name="T1" fmla="*/ 0 h 2"/>
              <a:gd name="T2" fmla="*/ 2147483646 w 10"/>
              <a:gd name="T3" fmla="*/ 0 h 2"/>
              <a:gd name="T4" fmla="*/ 2147483646 w 10"/>
              <a:gd name="T5" fmla="*/ 1 h 2"/>
              <a:gd name="T6" fmla="*/ 2147483646 w 10"/>
              <a:gd name="T7" fmla="*/ 1 h 2"/>
              <a:gd name="T8" fmla="*/ 0 w 10"/>
              <a:gd name="T9" fmla="*/ 0 h 2"/>
              <a:gd name="T10" fmla="*/ 0 60000 65536"/>
              <a:gd name="T11" fmla="*/ 0 60000 65536"/>
              <a:gd name="T12" fmla="*/ 0 60000 65536"/>
              <a:gd name="T13" fmla="*/ 0 60000 65536"/>
              <a:gd name="T14" fmla="*/ 0 60000 65536"/>
              <a:gd name="T15" fmla="*/ 0 w 10"/>
              <a:gd name="T16" fmla="*/ 0 h 2"/>
              <a:gd name="T17" fmla="*/ 10 w 10"/>
              <a:gd name="T18" fmla="*/ 0 h 2"/>
            </a:gdLst>
            <a:ahLst/>
            <a:cxnLst>
              <a:cxn ang="T10">
                <a:pos x="T0" y="T1"/>
              </a:cxn>
              <a:cxn ang="T11">
                <a:pos x="T2" y="T3"/>
              </a:cxn>
              <a:cxn ang="T12">
                <a:pos x="T4" y="T5"/>
              </a:cxn>
              <a:cxn ang="T13">
                <a:pos x="T6" y="T7"/>
              </a:cxn>
              <a:cxn ang="T14">
                <a:pos x="T8" y="T9"/>
              </a:cxn>
            </a:cxnLst>
            <a:rect l="T15" t="T16" r="T17" b="T18"/>
            <a:pathLst>
              <a:path w="10" h="2">
                <a:moveTo>
                  <a:pt x="0" y="0"/>
                </a:moveTo>
                <a:lnTo>
                  <a:pt x="10" y="0"/>
                </a:lnTo>
                <a:lnTo>
                  <a:pt x="9" y="2"/>
                </a:lnTo>
                <a:lnTo>
                  <a:pt x="1" y="2"/>
                </a:lnTo>
                <a:lnTo>
                  <a:pt x="0" y="0"/>
                </a:lnTo>
                <a:close/>
              </a:path>
            </a:pathLst>
          </a:custGeom>
          <a:solidFill>
            <a:srgbClr val="FFE6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203" name="Freeform 11"/>
          <p:cNvSpPr>
            <a:spLocks/>
          </p:cNvSpPr>
          <p:nvPr/>
        </p:nvSpPr>
        <p:spPr bwMode="auto">
          <a:xfrm>
            <a:off x="6362700" y="3081338"/>
            <a:ext cx="3175" cy="0"/>
          </a:xfrm>
          <a:custGeom>
            <a:avLst/>
            <a:gdLst>
              <a:gd name="T0" fmla="*/ 0 w 4"/>
              <a:gd name="T1" fmla="*/ 0 h 2"/>
              <a:gd name="T2" fmla="*/ 2147483646 w 4"/>
              <a:gd name="T3" fmla="*/ 0 h 2"/>
              <a:gd name="T4" fmla="*/ 2147483646 w 4"/>
              <a:gd name="T5" fmla="*/ 1 h 2"/>
              <a:gd name="T6" fmla="*/ 2147483646 w 4"/>
              <a:gd name="T7" fmla="*/ 1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0 h 2"/>
            </a:gdLst>
            <a:ahLst/>
            <a:cxnLst>
              <a:cxn ang="T10">
                <a:pos x="T0" y="T1"/>
              </a:cxn>
              <a:cxn ang="T11">
                <a:pos x="T2" y="T3"/>
              </a:cxn>
              <a:cxn ang="T12">
                <a:pos x="T4" y="T5"/>
              </a:cxn>
              <a:cxn ang="T13">
                <a:pos x="T6" y="T7"/>
              </a:cxn>
              <a:cxn ang="T14">
                <a:pos x="T8" y="T9"/>
              </a:cxn>
            </a:cxnLst>
            <a:rect l="T15" t="T16" r="T17" b="T18"/>
            <a:pathLst>
              <a:path w="4" h="2">
                <a:moveTo>
                  <a:pt x="0" y="0"/>
                </a:moveTo>
                <a:lnTo>
                  <a:pt x="4" y="0"/>
                </a:lnTo>
                <a:lnTo>
                  <a:pt x="3" y="2"/>
                </a:lnTo>
                <a:lnTo>
                  <a:pt x="1" y="2"/>
                </a:lnTo>
                <a:lnTo>
                  <a:pt x="0" y="0"/>
                </a:lnTo>
                <a:close/>
              </a:path>
            </a:pathLst>
          </a:custGeom>
          <a:solidFill>
            <a:srgbClr val="FFED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204" name="Freeform 12"/>
          <p:cNvSpPr>
            <a:spLocks/>
          </p:cNvSpPr>
          <p:nvPr/>
        </p:nvSpPr>
        <p:spPr bwMode="auto">
          <a:xfrm>
            <a:off x="6362700" y="3081338"/>
            <a:ext cx="1588" cy="1587"/>
          </a:xfrm>
          <a:custGeom>
            <a:avLst/>
            <a:gdLst>
              <a:gd name="T0" fmla="*/ 0 w 2"/>
              <a:gd name="T1" fmla="*/ 0 h 1587"/>
              <a:gd name="T2" fmla="*/ 2147483646 w 2"/>
              <a:gd name="T3" fmla="*/ 0 h 1587"/>
              <a:gd name="T4" fmla="*/ 0 w 2"/>
              <a:gd name="T5" fmla="*/ 0 h 1587"/>
              <a:gd name="T6" fmla="*/ 0 w 2"/>
              <a:gd name="T7" fmla="*/ 0 h 1587"/>
              <a:gd name="T8" fmla="*/ 0 60000 65536"/>
              <a:gd name="T9" fmla="*/ 0 60000 65536"/>
              <a:gd name="T10" fmla="*/ 0 60000 65536"/>
              <a:gd name="T11" fmla="*/ 0 60000 65536"/>
              <a:gd name="T12" fmla="*/ 0 w 2"/>
              <a:gd name="T13" fmla="*/ 0 h 1587"/>
              <a:gd name="T14" fmla="*/ 2 w 2"/>
              <a:gd name="T15" fmla="*/ 1587 h 1587"/>
            </a:gdLst>
            <a:ahLst/>
            <a:cxnLst>
              <a:cxn ang="T8">
                <a:pos x="T0" y="T1"/>
              </a:cxn>
              <a:cxn ang="T9">
                <a:pos x="T2" y="T3"/>
              </a:cxn>
              <a:cxn ang="T10">
                <a:pos x="T4" y="T5"/>
              </a:cxn>
              <a:cxn ang="T11">
                <a:pos x="T6" y="T7"/>
              </a:cxn>
            </a:cxnLst>
            <a:rect l="T12" t="T13" r="T14" b="T15"/>
            <a:pathLst>
              <a:path w="2" h="1587">
                <a:moveTo>
                  <a:pt x="0" y="0"/>
                </a:moveTo>
                <a:lnTo>
                  <a:pt x="2" y="0"/>
                </a:lnTo>
                <a:lnTo>
                  <a:pt x="0" y="0"/>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pic>
        <p:nvPicPr>
          <p:cNvPr id="166608" name="Picture 720" descr="Ritmo sinus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346575"/>
            <a:ext cx="3240087" cy="8826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1445956" y="1682144"/>
            <a:ext cx="6252087" cy="1826835"/>
          </a:xfrm>
          <a:prstGeom prst="rect">
            <a:avLst/>
          </a:prstGeom>
        </p:spPr>
      </p:pic>
    </p:spTree>
    <p:extLst>
      <p:ext uri="{BB962C8B-B14F-4D97-AF65-F5344CB8AC3E}">
        <p14:creationId xmlns:p14="http://schemas.microsoft.com/office/powerpoint/2010/main" val="3297599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pie de página 2"/>
          <p:cNvSpPr>
            <a:spLocks noGrp="1"/>
          </p:cNvSpPr>
          <p:nvPr>
            <p:ph type="ftr" sz="quarter" idx="11"/>
          </p:nvPr>
        </p:nvSpPr>
        <p:spPr/>
        <p:txBody>
          <a:bodyPr/>
          <a:lstStyle/>
          <a:p>
            <a:r>
              <a:rPr lang="es-AR" smtClean="0"/>
              <a:t>Dr. Gustavo A. Argañaraz</a:t>
            </a:r>
            <a:endParaRPr lang="es-AR" dirty="0"/>
          </a:p>
        </p:txBody>
      </p:sp>
      <p:pic>
        <p:nvPicPr>
          <p:cNvPr id="5" name="Marcador de contenido 4"/>
          <p:cNvPicPr>
            <a:picLocks noGrp="1" noChangeAspect="1"/>
          </p:cNvPicPr>
          <p:nvPr>
            <p:ph sz="quarter" idx="13"/>
          </p:nvPr>
        </p:nvPicPr>
        <p:blipFill>
          <a:blip r:embed="rId2"/>
          <a:stretch>
            <a:fillRect/>
          </a:stretch>
        </p:blipFill>
        <p:spPr>
          <a:xfrm>
            <a:off x="791580" y="692696"/>
            <a:ext cx="7560840" cy="4690492"/>
          </a:xfrm>
          <a:prstGeom prst="rect">
            <a:avLst/>
          </a:prstGeom>
        </p:spPr>
      </p:pic>
    </p:spTree>
    <p:extLst>
      <p:ext uri="{BB962C8B-B14F-4D97-AF65-F5344CB8AC3E}">
        <p14:creationId xmlns:p14="http://schemas.microsoft.com/office/powerpoint/2010/main" val="2319206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pie de página 2"/>
          <p:cNvSpPr>
            <a:spLocks noGrp="1"/>
          </p:cNvSpPr>
          <p:nvPr>
            <p:ph type="ftr" sz="quarter" idx="11"/>
          </p:nvPr>
        </p:nvSpPr>
        <p:spPr/>
        <p:txBody>
          <a:bodyPr/>
          <a:lstStyle/>
          <a:p>
            <a:r>
              <a:rPr lang="es-AR" smtClean="0"/>
              <a:t>Dr. Gustavo A. Argañaraz</a:t>
            </a:r>
            <a:endParaRPr lang="es-AR" dirty="0"/>
          </a:p>
        </p:txBody>
      </p:sp>
      <p:pic>
        <p:nvPicPr>
          <p:cNvPr id="5" name="Marcador de contenido 4"/>
          <p:cNvPicPr>
            <a:picLocks noGrp="1" noChangeAspect="1"/>
          </p:cNvPicPr>
          <p:nvPr>
            <p:ph sz="quarter" idx="13"/>
          </p:nvPr>
        </p:nvPicPr>
        <p:blipFill>
          <a:blip r:embed="rId2"/>
          <a:stretch>
            <a:fillRect/>
          </a:stretch>
        </p:blipFill>
        <p:spPr>
          <a:xfrm>
            <a:off x="682588" y="476672"/>
            <a:ext cx="7778824" cy="5039274"/>
          </a:xfrm>
          <a:prstGeom prst="rect">
            <a:avLst/>
          </a:prstGeom>
        </p:spPr>
      </p:pic>
    </p:spTree>
    <p:extLst>
      <p:ext uri="{BB962C8B-B14F-4D97-AF65-F5344CB8AC3E}">
        <p14:creationId xmlns:p14="http://schemas.microsoft.com/office/powerpoint/2010/main" val="39440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pie de página 2"/>
          <p:cNvSpPr>
            <a:spLocks noGrp="1"/>
          </p:cNvSpPr>
          <p:nvPr>
            <p:ph type="ftr" sz="quarter" idx="11"/>
          </p:nvPr>
        </p:nvSpPr>
        <p:spPr/>
        <p:txBody>
          <a:bodyPr/>
          <a:lstStyle/>
          <a:p>
            <a:r>
              <a:rPr lang="es-AR" smtClean="0"/>
              <a:t>Dr. Gustavo A. Argañaraz</a:t>
            </a:r>
            <a:endParaRPr lang="es-AR" dirty="0"/>
          </a:p>
        </p:txBody>
      </p:sp>
      <p:pic>
        <p:nvPicPr>
          <p:cNvPr id="5" name="Marcador de contenido 4"/>
          <p:cNvPicPr>
            <a:picLocks noGrp="1" noChangeAspect="1"/>
          </p:cNvPicPr>
          <p:nvPr>
            <p:ph sz="quarter" idx="13"/>
          </p:nvPr>
        </p:nvPicPr>
        <p:blipFill>
          <a:blip r:embed="rId2"/>
          <a:stretch>
            <a:fillRect/>
          </a:stretch>
        </p:blipFill>
        <p:spPr>
          <a:xfrm>
            <a:off x="609600" y="274638"/>
            <a:ext cx="7924800" cy="5439475"/>
          </a:xfrm>
          <a:prstGeom prst="rect">
            <a:avLst/>
          </a:prstGeom>
        </p:spPr>
      </p:pic>
    </p:spTree>
    <p:extLst>
      <p:ext uri="{BB962C8B-B14F-4D97-AF65-F5344CB8AC3E}">
        <p14:creationId xmlns:p14="http://schemas.microsoft.com/office/powerpoint/2010/main" val="2185457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22114"/>
          </a:xfrm>
          <a:solidFill>
            <a:schemeClr val="bg1">
              <a:lumMod val="85000"/>
              <a:lumOff val="15000"/>
            </a:schemeClr>
          </a:solidFill>
          <a:ln>
            <a:noFill/>
          </a:ln>
        </p:spPr>
        <p:txBody>
          <a:bodyPr/>
          <a:lstStyle/>
          <a:p>
            <a:r>
              <a:rPr lang="es-ES" sz="3200" dirty="0">
                <a:ln w="17780" cmpd="sng">
                  <a:solidFill>
                    <a:schemeClr val="accent1">
                      <a:tint val="3000"/>
                    </a:schemeClr>
                  </a:solidFill>
                  <a:prstDash val="solid"/>
                  <a:miter lim="800000"/>
                </a:ln>
              </a:rPr>
              <a:t>CUANDO ESTA INDICADA?:</a:t>
            </a:r>
            <a:endParaRPr lang="es-ES" sz="3200" dirty="0"/>
          </a:p>
        </p:txBody>
      </p:sp>
      <p:sp>
        <p:nvSpPr>
          <p:cNvPr id="3" name="2 Marcador de contenido"/>
          <p:cNvSpPr>
            <a:spLocks noGrp="1"/>
          </p:cNvSpPr>
          <p:nvPr>
            <p:ph sz="quarter" idx="13"/>
          </p:nvPr>
        </p:nvSpPr>
        <p:spPr/>
        <p:txBody>
          <a:bodyPr/>
          <a:lstStyle/>
          <a:p>
            <a:r>
              <a:rPr lang="es-ES" sz="1800" u="sng" dirty="0">
                <a:latin typeface="Arial Unicode MS" pitchFamily="34" charset="-128"/>
                <a:ea typeface="Arial Unicode MS" pitchFamily="34" charset="-128"/>
                <a:cs typeface="Arial Unicode MS" pitchFamily="34" charset="-128"/>
              </a:rPr>
              <a:t>PARO RESPIRATORIO</a:t>
            </a:r>
            <a:r>
              <a:rPr lang="es-ES" sz="1800" dirty="0">
                <a:latin typeface="Arial Unicode MS" pitchFamily="34" charset="-128"/>
                <a:ea typeface="Arial Unicode MS" pitchFamily="34" charset="-128"/>
                <a:cs typeface="Arial Unicode MS" pitchFamily="34" charset="-128"/>
              </a:rPr>
              <a:t>: EL OBJETIVO ES REESTABLECER LA OXIGENACION DEL PACIENTE PARA EVITAR EL PARO CARDIACO.</a:t>
            </a:r>
          </a:p>
          <a:p>
            <a:pPr marL="0" indent="0">
              <a:buNone/>
            </a:pPr>
            <a:endParaRPr lang="es-ES" sz="1800" dirty="0">
              <a:latin typeface="Arial Unicode MS" pitchFamily="34" charset="-128"/>
              <a:ea typeface="Arial Unicode MS" pitchFamily="34" charset="-128"/>
              <a:cs typeface="Arial Unicode MS" pitchFamily="34" charset="-128"/>
            </a:endParaRPr>
          </a:p>
          <a:p>
            <a:r>
              <a:rPr lang="es-ES" sz="1800" u="sng" dirty="0">
                <a:latin typeface="Arial Unicode MS" pitchFamily="34" charset="-128"/>
                <a:ea typeface="Arial Unicode MS" pitchFamily="34" charset="-128"/>
                <a:cs typeface="Arial Unicode MS" pitchFamily="34" charset="-128"/>
              </a:rPr>
              <a:t>PARO CARDIACO</a:t>
            </a:r>
            <a:r>
              <a:rPr lang="es-ES" sz="1800" dirty="0">
                <a:latin typeface="Arial Unicode MS" pitchFamily="34" charset="-128"/>
                <a:ea typeface="Arial Unicode MS" pitchFamily="34" charset="-128"/>
                <a:cs typeface="Arial Unicode MS" pitchFamily="34" charset="-128"/>
              </a:rPr>
              <a:t>: AQUÍ EL CORAZON PARA, LA CIRCULACION SE DETIENE Y LOS ORGANOS NO RECIBEN OXIGENO.</a:t>
            </a:r>
          </a:p>
          <a:p>
            <a:pPr marL="0" indent="0">
              <a:buNone/>
            </a:pPr>
            <a:endParaRPr lang="es-ES" sz="1800" dirty="0">
              <a:latin typeface="Arial Unicode MS" pitchFamily="34" charset="-128"/>
              <a:ea typeface="Arial Unicode MS" pitchFamily="34" charset="-128"/>
              <a:cs typeface="Arial Unicode MS" pitchFamily="34" charset="-128"/>
            </a:endParaRPr>
          </a:p>
          <a:p>
            <a:r>
              <a:rPr lang="es-ES" sz="1800" u="sng" dirty="0">
                <a:latin typeface="Arial Unicode MS" pitchFamily="34" charset="-128"/>
                <a:ea typeface="Arial Unicode MS" pitchFamily="34" charset="-128"/>
                <a:cs typeface="Arial Unicode MS" pitchFamily="34" charset="-128"/>
              </a:rPr>
              <a:t>PARO CARDIORESPIRATORIO</a:t>
            </a:r>
            <a:r>
              <a:rPr lang="es-ES" sz="1800" dirty="0">
                <a:latin typeface="Arial Unicode MS" pitchFamily="34" charset="-128"/>
                <a:ea typeface="Arial Unicode MS" pitchFamily="34" charset="-128"/>
                <a:cs typeface="Arial Unicode MS" pitchFamily="34" charset="-128"/>
              </a:rPr>
              <a:t>: CIRCULACION DETENIDA Y OXIGENACION NULA.</a:t>
            </a:r>
          </a:p>
          <a:p>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014006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solidFill>
          <a:ln>
            <a:solidFill>
              <a:schemeClr val="bg2"/>
            </a:solidFill>
          </a:ln>
        </p:spPr>
        <p:txBody>
          <a:bodyPr/>
          <a:lstStyle/>
          <a:p>
            <a:r>
              <a:rPr lang="es-ES" sz="3200" dirty="0">
                <a:ln w="17780" cmpd="sng">
                  <a:solidFill>
                    <a:schemeClr val="accent1">
                      <a:tint val="3000"/>
                    </a:schemeClr>
                  </a:solidFill>
                  <a:prstDash val="solid"/>
                  <a:miter lim="800000"/>
                </a:ln>
                <a:latin typeface="+mn-lt"/>
                <a:cs typeface="Arial" panose="020B0604020202020204" pitchFamily="34" charset="0"/>
              </a:rPr>
              <a:t>SEGURIDAD DE LA ESCENA</a:t>
            </a:r>
            <a:endParaRPr lang="es-ES" dirty="0">
              <a:latin typeface="+mn-lt"/>
              <a:cs typeface="Arial" panose="020B0604020202020204" pitchFamily="34" charset="0"/>
            </a:endParaRPr>
          </a:p>
        </p:txBody>
      </p:sp>
      <p:sp>
        <p:nvSpPr>
          <p:cNvPr id="3" name="2 Marcador de contenido"/>
          <p:cNvSpPr>
            <a:spLocks noGrp="1"/>
          </p:cNvSpPr>
          <p:nvPr>
            <p:ph sz="quarter" idx="13"/>
          </p:nvPr>
        </p:nvSpPr>
        <p:spPr/>
        <p:txBody>
          <a:bodyPr/>
          <a:lstStyle/>
          <a:p>
            <a:pPr marL="0" indent="0">
              <a:buNone/>
            </a:pPr>
            <a:endParaRPr lang="es-ES" dirty="0">
              <a:latin typeface="Arial Unicode MS" pitchFamily="34" charset="-128"/>
              <a:ea typeface="Arial Unicode MS" pitchFamily="34" charset="-128"/>
              <a:cs typeface="Arial Unicode MS" pitchFamily="34" charset="-128"/>
            </a:endParaRPr>
          </a:p>
          <a:p>
            <a:pPr marL="0" indent="0">
              <a:buNone/>
            </a:pPr>
            <a:r>
              <a:rPr lang="es-ES" dirty="0">
                <a:latin typeface="Arial Unicode MS" pitchFamily="34" charset="-128"/>
                <a:ea typeface="Arial Unicode MS" pitchFamily="34" charset="-128"/>
                <a:cs typeface="Arial Unicode MS" pitchFamily="34" charset="-128"/>
              </a:rPr>
              <a:t>VERIFICAR QUE EL AREA SEA SEGURA PARA LA VICTIMA Y PARA EL RESCATADOR:</a:t>
            </a:r>
          </a:p>
          <a:p>
            <a:pPr marL="0" indent="0">
              <a:buNone/>
            </a:pPr>
            <a:endParaRPr lang="es-ES" dirty="0">
              <a:latin typeface="Arial Unicode MS" pitchFamily="34" charset="-128"/>
              <a:ea typeface="Arial Unicode MS" pitchFamily="34" charset="-128"/>
              <a:cs typeface="Arial Unicode MS" pitchFamily="34" charset="-128"/>
            </a:endParaRPr>
          </a:p>
          <a:p>
            <a:pPr lvl="1"/>
            <a:r>
              <a:rPr lang="es-ES" dirty="0">
                <a:latin typeface="Arial Unicode MS" pitchFamily="34" charset="-128"/>
                <a:ea typeface="Arial Unicode MS" pitchFamily="34" charset="-128"/>
                <a:cs typeface="Arial Unicode MS" pitchFamily="34" charset="-128"/>
              </a:rPr>
              <a:t>DERRUMBE			- VIA PUBLICA</a:t>
            </a:r>
          </a:p>
          <a:p>
            <a:pPr lvl="1"/>
            <a:r>
              <a:rPr lang="es-ES" dirty="0">
                <a:latin typeface="Arial Unicode MS" pitchFamily="34" charset="-128"/>
                <a:ea typeface="Arial Unicode MS" pitchFamily="34" charset="-128"/>
                <a:cs typeface="Arial Unicode MS" pitchFamily="34" charset="-128"/>
              </a:rPr>
              <a:t>INCENDIO			- RUTA O AUTOPISTA</a:t>
            </a:r>
          </a:p>
          <a:p>
            <a:pPr lvl="1"/>
            <a:r>
              <a:rPr lang="es-ES" dirty="0">
                <a:latin typeface="Arial Unicode MS" pitchFamily="34" charset="-128"/>
                <a:ea typeface="Arial Unicode MS" pitchFamily="34" charset="-128"/>
                <a:cs typeface="Arial Unicode MS" pitchFamily="34" charset="-128"/>
              </a:rPr>
              <a:t>EXPLOSION			- TERRENO HUMEDO</a:t>
            </a:r>
          </a:p>
          <a:p>
            <a:pPr lvl="1"/>
            <a:r>
              <a:rPr lang="es-ES" dirty="0">
                <a:latin typeface="Arial Unicode MS" pitchFamily="34" charset="-128"/>
                <a:ea typeface="Arial Unicode MS" pitchFamily="34" charset="-128"/>
                <a:cs typeface="Arial Unicode MS" pitchFamily="34" charset="-128"/>
              </a:rPr>
              <a:t>INHALACION DE GASES	               - TOXICOS</a:t>
            </a:r>
          </a:p>
          <a:p>
            <a:pPr lvl="1"/>
            <a:r>
              <a:rPr lang="es-ES" dirty="0">
                <a:latin typeface="Arial Unicode MS" pitchFamily="34" charset="-128"/>
                <a:ea typeface="Arial Unicode MS" pitchFamily="34" charset="-128"/>
                <a:cs typeface="Arial Unicode MS" pitchFamily="34" charset="-128"/>
              </a:rPr>
              <a:t>ELECTROCUCION		               - MEDIO ACUATICO</a:t>
            </a:r>
          </a:p>
          <a:p>
            <a:pPr lvl="1"/>
            <a:r>
              <a:rPr lang="es-ES" dirty="0">
                <a:latin typeface="Arial Unicode MS" pitchFamily="34" charset="-128"/>
                <a:ea typeface="Arial Unicode MS" pitchFamily="34" charset="-128"/>
                <a:cs typeface="Arial Unicode MS" pitchFamily="34" charset="-128"/>
              </a:rPr>
              <a:t>DERRAME DE COMBUSTIBLE	 -OFICINA</a:t>
            </a:r>
          </a:p>
          <a:p>
            <a:pPr marL="0" indent="0">
              <a:buNone/>
            </a:pPr>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481980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1713</TotalTime>
  <Words>1531</Words>
  <Application>Microsoft Office PowerPoint</Application>
  <PresentationFormat>Presentación en pantalla (4:3)</PresentationFormat>
  <Paragraphs>169</Paragraphs>
  <Slides>33</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 Unicode MS</vt:lpstr>
      <vt:lpstr>Arial</vt:lpstr>
      <vt:lpstr>Arial Narrow</vt:lpstr>
      <vt:lpstr>Book Antiqua</vt:lpstr>
      <vt:lpstr>Calibri</vt:lpstr>
      <vt:lpstr>Wingdings</vt:lpstr>
      <vt:lpstr>Wingdings 3</vt:lpstr>
      <vt:lpstr>Horizonte</vt:lpstr>
      <vt:lpstr>Presentación de PowerPoint</vt:lpstr>
      <vt:lpstr>Presentación de PowerPoint</vt:lpstr>
      <vt:lpstr>Presentación de PowerPoint</vt:lpstr>
      <vt:lpstr>Factores intervinientes en la Resucitación</vt:lpstr>
      <vt:lpstr>Presentación de PowerPoint</vt:lpstr>
      <vt:lpstr>Presentación de PowerPoint</vt:lpstr>
      <vt:lpstr>Presentación de PowerPoint</vt:lpstr>
      <vt:lpstr>CUANDO ESTA INDICADA?:</vt:lpstr>
      <vt:lpstr>SEGURIDAD DE LA ESCENA</vt:lpstr>
      <vt:lpstr>VERIFICAR ESTADO DE CONCIENCIA:</vt:lpstr>
      <vt:lpstr>ACTIVAR EL SISTEMA DE EMERGENCIAS:  “LLAME AL 107”  CORRECTA POSICION DE LA VICTIMA Y DEL RESCATISTA.</vt:lpstr>
      <vt:lpstr>CORRECTA POSICION DE LA VICTIMA Y DEL RESCATISTA:</vt:lpstr>
      <vt:lpstr>APERTURA DE LA VIA AEREA</vt:lpstr>
      <vt:lpstr>Presentación de PowerPoint</vt:lpstr>
      <vt:lpstr>Presentación de PowerPoint</vt:lpstr>
      <vt:lpstr>RESPIRACION MIRO – ESCUCHO - SIENTO</vt:lpstr>
      <vt:lpstr>Respiración De Salvamento</vt:lpstr>
      <vt:lpstr>Presentación de PowerPoint</vt:lpstr>
      <vt:lpstr>Posicionamiento de la cabeza-Insuflaciones:</vt:lpstr>
      <vt:lpstr>Reanimación Cardiopulmonar</vt:lpstr>
      <vt:lpstr>DESCUBRIR EL TORAX DE LA VICTIMA</vt:lpstr>
      <vt:lpstr>COLOCAR EL TALON DE LA MANO SOBRE EL ESTERNON, ENTRE AMBOS PEZONES .</vt:lpstr>
      <vt:lpstr>COLOCAR LA SEGUNDA MANO SOBRE LA PRIMERA ENTRELAZANDO LOS DEDOS.</vt:lpstr>
      <vt:lpstr>ESTIRAR LOS BRAZOS, LOS HOMBROS DEBEN QUEDAR POR ENCIMA DE LAS MANOS.</vt:lpstr>
      <vt:lpstr>Posicion manos, brazo y cuerpo del socorrista:</vt:lpstr>
      <vt:lpstr>SE COMIENZA CON 100 COMPRESIONES POR MINUTO. EL TIEMPO DE COMPRESION Y RELAJACION DEL TORAX DEBE SER IGUAL.</vt:lpstr>
      <vt:lpstr>Presentación de PowerPoint</vt:lpstr>
      <vt:lpstr>REEVALUAR PULSO Y RESPIRACION</vt:lpstr>
      <vt:lpstr>Posición de Seguridad</vt:lpstr>
      <vt:lpstr>POSICION LATERAL DE SEGURIDAD</vt:lpstr>
      <vt:lpstr>Algoritmo RCP</vt:lpstr>
      <vt:lpstr>Recuerde: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Accidentes en el Hogar</dc:title>
  <dc:creator>V.E.S-107</dc:creator>
  <cp:lastModifiedBy>Usuario</cp:lastModifiedBy>
  <cp:revision>146</cp:revision>
  <dcterms:created xsi:type="dcterms:W3CDTF">2011-10-12T22:04:05Z</dcterms:created>
  <dcterms:modified xsi:type="dcterms:W3CDTF">2022-06-17T13:08:30Z</dcterms:modified>
</cp:coreProperties>
</file>