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9" r:id="rId4"/>
    <p:sldId id="260" r:id="rId5"/>
    <p:sldId id="261" r:id="rId6"/>
    <p:sldId id="265" r:id="rId7"/>
    <p:sldId id="266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6" r:id="rId28"/>
    <p:sldId id="282" r:id="rId29"/>
    <p:sldId id="285" r:id="rId30"/>
    <p:sldId id="288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5062" y="748861"/>
            <a:ext cx="8825658" cy="654270"/>
          </a:xfrm>
        </p:spPr>
        <p:txBody>
          <a:bodyPr/>
          <a:lstStyle/>
          <a:p>
            <a:r>
              <a:rPr lang="es-ES" sz="3200" b="1" dirty="0" smtClean="0"/>
              <a:t>Unidad: 1 - Introducción</a:t>
            </a:r>
            <a:endParaRPr lang="es-ES" sz="3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976" y="2293930"/>
            <a:ext cx="3035835" cy="385999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825061" y="1753282"/>
            <a:ext cx="64650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       Estructura atómica. </a:t>
            </a:r>
            <a:r>
              <a:rPr lang="es-ES" dirty="0"/>
              <a:t>Enlaces de los elementos. Clasificación de los elementos. Metales. Propiedades físicas, </a:t>
            </a:r>
            <a:r>
              <a:rPr lang="es-ES" dirty="0" smtClean="0"/>
              <a:t>químicas, tecnológicas </a:t>
            </a:r>
            <a:r>
              <a:rPr lang="es-ES" dirty="0"/>
              <a:t>y mecánicas. Aleaciones. Curvas de enfriamiento y diagramas de </a:t>
            </a:r>
            <a:r>
              <a:rPr lang="es-ES" dirty="0" smtClean="0"/>
              <a:t>equilibrio, Regla de la palanca.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637" y="3923107"/>
            <a:ext cx="4085357" cy="22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93" y="2602611"/>
            <a:ext cx="4617992" cy="346711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25062" y="748861"/>
            <a:ext cx="8825658" cy="65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Estructura de los metales - Continuación</a:t>
            </a:r>
            <a:endParaRPr lang="es-ES" sz="320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1765737" y="2995448"/>
            <a:ext cx="269590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88" y="4391671"/>
            <a:ext cx="1764528" cy="130788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769481" y="2734543"/>
            <a:ext cx="3752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Los granos son de forma irregular y de un tamaño que oscila entre 0,02 y 0,2mm.</a:t>
            </a:r>
          </a:p>
          <a:p>
            <a:pPr marL="285750" indent="-285750">
              <a:buFontTx/>
              <a:buChar char="-"/>
            </a:pPr>
            <a:endParaRPr lang="es-ES" sz="1600" dirty="0" smtClean="0"/>
          </a:p>
          <a:p>
            <a:pPr marL="285750" indent="-285750">
              <a:buFontTx/>
              <a:buChar char="-"/>
            </a:pP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 smtClean="0"/>
              <a:t>El tamaño depende de;</a:t>
            </a:r>
          </a:p>
          <a:p>
            <a:r>
              <a:rPr lang="es-ES" sz="1600" dirty="0"/>
              <a:t>	</a:t>
            </a:r>
            <a:r>
              <a:rPr lang="es-ES" sz="1600" dirty="0" smtClean="0"/>
              <a:t>	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4693" y="1660962"/>
            <a:ext cx="615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En la estructura granular el elemento principal es el grano el cual es una agrupación de cristales.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720" y="2734543"/>
            <a:ext cx="1292772" cy="12985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726" y="4391671"/>
            <a:ext cx="2619375" cy="174307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968726" y="6207553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Proceso de Fabricación</a:t>
            </a:r>
            <a:endParaRPr lang="es-ES" sz="16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522" y="4391671"/>
            <a:ext cx="2021974" cy="1023023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8787346" y="5558549"/>
            <a:ext cx="232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De procesos térmicos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9423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528"/>
          </a:xfrm>
        </p:spPr>
        <p:txBody>
          <a:bodyPr/>
          <a:lstStyle/>
          <a:p>
            <a:r>
              <a:rPr lang="es-ES" sz="3200" dirty="0" smtClean="0"/>
              <a:t>Influencia de la estructura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6111" y="1502518"/>
            <a:ext cx="615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Las propiedades de un metal varían según el tamaño de de sus granos o cristales.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23" y="2374565"/>
            <a:ext cx="4809845" cy="292264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069723" y="2431460"/>
            <a:ext cx="4361277" cy="95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Cuanto </a:t>
            </a:r>
            <a:r>
              <a:rPr lang="es-ES" sz="1600" dirty="0">
                <a:ea typeface="Times New Roman" panose="02020603050405020304" pitchFamily="18" charset="0"/>
                <a:cs typeface="Arial" panose="020B0604020202020204" pitchFamily="34" charset="0"/>
              </a:rPr>
              <a:t>más grandes sean los granos, tanto más frágil y menos resistente será el cuerpo.</a:t>
            </a:r>
            <a:endParaRPr lang="es-E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06250" y="3727554"/>
            <a:ext cx="43612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ES" sz="1600" dirty="0">
                <a:ea typeface="Calibri" panose="020F0502020204030204" pitchFamily="34" charset="0"/>
                <a:cs typeface="Arial" panose="020B0604020202020204" pitchFamily="34" charset="0"/>
              </a:rPr>
              <a:t>metales, es preferible un grano de tamaño pequeño ya que este metal tendrá mayor resistencia a la tracción, mayor dureza y se distorsiona menos durante el temple, siendo a la vez menos susceptible al agrietamiento.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394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528"/>
          </a:xfrm>
        </p:spPr>
        <p:txBody>
          <a:bodyPr/>
          <a:lstStyle/>
          <a:p>
            <a:r>
              <a:rPr lang="es-ES" sz="3200" dirty="0" smtClean="0"/>
              <a:t>Curvas de enfriamiento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29" y="1215246"/>
            <a:ext cx="4919949" cy="17310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29" y="3163577"/>
            <a:ext cx="3231725" cy="198875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974354" y="1376679"/>
            <a:ext cx="4456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a) Curva ideal de enfriamiento.</a:t>
            </a:r>
          </a:p>
          <a:p>
            <a:r>
              <a:rPr lang="es-ES" sz="1600" dirty="0" smtClean="0">
                <a:cs typeface="Arial" panose="020B0604020202020204" pitchFamily="34" charset="0"/>
              </a:rPr>
              <a:t>b) Curva que resulta en la practica, presenta fenómenos de </a:t>
            </a:r>
            <a:r>
              <a:rPr lang="es-ES" sz="1600" dirty="0" err="1" smtClean="0">
                <a:cs typeface="Arial" panose="020B0604020202020204" pitchFamily="34" charset="0"/>
              </a:rPr>
              <a:t>sobreenfriamiento</a:t>
            </a:r>
            <a:r>
              <a:rPr lang="es-ES" sz="1600" dirty="0" smtClean="0">
                <a:cs typeface="Arial" panose="020B0604020202020204" pitchFamily="34" charset="0"/>
              </a:rPr>
              <a:t>.</a:t>
            </a:r>
          </a:p>
          <a:p>
            <a:r>
              <a:rPr lang="es-ES" sz="1600" dirty="0" smtClean="0">
                <a:cs typeface="Arial" panose="020B0604020202020204" pitchFamily="34" charset="0"/>
              </a:rPr>
              <a:t>c) Curva que muestra el enfriamiento de una metal que no experimenta cambio de estado.</a:t>
            </a:r>
            <a:endParaRPr lang="es-ES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559" y="3163577"/>
            <a:ext cx="2554999" cy="199169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095539" y="3155996"/>
            <a:ext cx="44566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Nucleación;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grupos de átomos ordenados.</a:t>
            </a:r>
          </a:p>
          <a:p>
            <a:pPr algn="just"/>
            <a:r>
              <a:rPr lang="es-ES" sz="16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Crecimiento;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incorporación de nuevos átomos en los gérmenes.</a:t>
            </a:r>
          </a:p>
          <a:p>
            <a:pPr algn="just"/>
            <a:r>
              <a:rPr lang="es-ES" sz="16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Granos;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los crecimientos hacen contacto, se tocan, y el último líquido en solidificar une o sella los granos, se conoce como “borde de grano”.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663" y="5130917"/>
            <a:ext cx="359695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Tamaño del grano en función a la velocidad de enfriamiento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46111" y="1853248"/>
            <a:ext cx="8072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    Todos los materiales metálicos están constituidos por granos (agrupación ordenada de átomos y bordes de granos que no poseen orden definido.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227" y="3712428"/>
            <a:ext cx="1506109" cy="18155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03186" y="2712154"/>
            <a:ext cx="3935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a) Velocidad Normal: cuando se corta el suministro de calor y se deja que el metal se enfríe naturalmente.</a:t>
            </a:r>
            <a:endParaRPr lang="es-ES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638612" y="2712153"/>
            <a:ext cx="348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b</a:t>
            </a:r>
            <a:r>
              <a:rPr lang="es-ES" sz="1600" dirty="0" smtClean="0"/>
              <a:t>) Velocidad Menor: se reduce el suministro de calor por lo que el enfriamiento es más lento.</a:t>
            </a:r>
            <a:endParaRPr lang="es-ES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496" y="3817280"/>
            <a:ext cx="1448380" cy="174599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19241" y="2712152"/>
            <a:ext cx="348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c) Velocidad Mayor: se corta el suministro de calor y se acelera el enfriamiento por algún medio mecánico.</a:t>
            </a:r>
            <a:endParaRPr lang="es-ES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306" y="3923892"/>
            <a:ext cx="1268497" cy="15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s-ES" sz="3200" dirty="0" smtClean="0"/>
              <a:t>Metales con cambios alotrópicos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440" y="1695593"/>
            <a:ext cx="3648394" cy="381907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60876" y="1853248"/>
            <a:ext cx="53246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Existen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metales que pueden experimentar cambios alotrópicos, es decir, </a:t>
            </a:r>
            <a:r>
              <a:rPr lang="es-ES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cambios de estructura cristalina a determinadas temperaturas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llamadas puntos críticos. 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En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estos casos, a la curva de enfriamiento básica deben añadirse otras curvas, que representan dichas variaciones de temperatura. 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Estos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cambios son reversibles y a cada variedad alotrópica se le designa con letras griegas α, β,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nombrar las más conocidas.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81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2696"/>
          </a:xfrm>
        </p:spPr>
        <p:txBody>
          <a:bodyPr/>
          <a:lstStyle/>
          <a:p>
            <a:r>
              <a:rPr lang="es-ES" sz="3200" dirty="0" smtClean="0"/>
              <a:t>Metales con cambios alotrópicos - continuación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453" y="2306902"/>
            <a:ext cx="4834547" cy="25605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1" y="1854467"/>
            <a:ext cx="3755910" cy="393147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654560" y="2955061"/>
            <a:ext cx="1822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Hierro  delta  en C.C.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43746" y="3341344"/>
            <a:ext cx="144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Hierro  gamma en C.C.C.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09848" y="4221113"/>
            <a:ext cx="7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Hierro  alfa </a:t>
            </a:r>
          </a:p>
          <a:p>
            <a:r>
              <a:rPr lang="es-ES" sz="1200" dirty="0" smtClean="0">
                <a:solidFill>
                  <a:srgbClr val="FF0000"/>
                </a:solidFill>
              </a:rPr>
              <a:t>en C.C.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9" name="Cerrar llave 18"/>
          <p:cNvSpPr/>
          <p:nvPr/>
        </p:nvSpPr>
        <p:spPr>
          <a:xfrm>
            <a:off x="3613899" y="3926900"/>
            <a:ext cx="295949" cy="11642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788959" y="4921827"/>
            <a:ext cx="12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Cúbica</a:t>
            </a:r>
            <a:endParaRPr lang="es-ES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488677" y="4937369"/>
            <a:ext cx="12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Cúbica</a:t>
            </a:r>
          </a:p>
          <a:p>
            <a:r>
              <a:rPr lang="es-ES" sz="1600" dirty="0" smtClean="0"/>
              <a:t>centrada</a:t>
            </a:r>
            <a:endParaRPr lang="es-ES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75984" y="4954948"/>
            <a:ext cx="150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Cúbica de </a:t>
            </a:r>
          </a:p>
          <a:p>
            <a:r>
              <a:rPr lang="es-ES" sz="1600" dirty="0" smtClean="0"/>
              <a:t>cara</a:t>
            </a:r>
          </a:p>
          <a:p>
            <a:r>
              <a:rPr lang="es-ES" sz="1600" dirty="0" smtClean="0"/>
              <a:t>centrada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0942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2696"/>
          </a:xfrm>
        </p:spPr>
        <p:txBody>
          <a:bodyPr/>
          <a:lstStyle/>
          <a:p>
            <a:r>
              <a:rPr lang="es-ES" sz="3200" dirty="0" smtClean="0"/>
              <a:t>Propiedades de los Metales</a:t>
            </a: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803766" y="1645414"/>
            <a:ext cx="3074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s-ES" sz="16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Propiedades Físicas: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78015" y="2203112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Conducción del calor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78015" y="4151407"/>
            <a:ext cx="3578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Conducción de la electricidad</a:t>
            </a:r>
            <a:endParaRPr lang="es-ES" sz="1600" dirty="0"/>
          </a:p>
        </p:txBody>
      </p:sp>
      <p:sp>
        <p:nvSpPr>
          <p:cNvPr id="9" name="Rectángulo 8"/>
          <p:cNvSpPr/>
          <p:nvPr/>
        </p:nvSpPr>
        <p:spPr>
          <a:xfrm>
            <a:off x="4556233" y="1645414"/>
            <a:ext cx="3074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s-ES" sz="16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Propiedades Químicas: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865750" y="3864131"/>
            <a:ext cx="3048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Corrosión: Producido por efecto combinado del O2 del aire más la humedad atmosférica.</a:t>
            </a:r>
            <a:endParaRPr lang="es-ES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65972" y="2203112"/>
            <a:ext cx="3290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Oxidación; producido por el O2 del aire.</a:t>
            </a:r>
            <a:endParaRPr lang="es-ES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67" y="2659283"/>
            <a:ext cx="2689050" cy="12625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81" y="4695128"/>
            <a:ext cx="1891717" cy="150586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132" y="2767682"/>
            <a:ext cx="1881892" cy="9409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132" y="4941349"/>
            <a:ext cx="1941666" cy="125964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210432" y="2123279"/>
            <a:ext cx="334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Corrosión: química, originada por los ácidos y los álcalis.</a:t>
            </a:r>
            <a:endParaRPr lang="es-ES" sz="16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581" y="2837753"/>
            <a:ext cx="2466975" cy="18573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8898" y="4695128"/>
            <a:ext cx="1856914" cy="1596025"/>
          </a:xfrm>
          <a:prstGeom prst="rect">
            <a:avLst/>
          </a:prstGeom>
        </p:spPr>
      </p:pic>
      <p:cxnSp>
        <p:nvCxnSpPr>
          <p:cNvPr id="20" name="Conector recto 19"/>
          <p:cNvCxnSpPr/>
          <p:nvPr/>
        </p:nvCxnSpPr>
        <p:spPr>
          <a:xfrm>
            <a:off x="4587763" y="1456188"/>
            <a:ext cx="0" cy="49661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8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2696"/>
          </a:xfrm>
        </p:spPr>
        <p:txBody>
          <a:bodyPr/>
          <a:lstStyle/>
          <a:p>
            <a:r>
              <a:rPr lang="es-ES" sz="3200" dirty="0" smtClean="0"/>
              <a:t>Propiedades de los Metales – Continuación.</a:t>
            </a: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803766" y="1645414"/>
            <a:ext cx="332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s-ES" sz="16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Propiedades Tecnológicas: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17015" y="2124285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</a:t>
            </a:r>
            <a:r>
              <a:rPr lang="es-ES" sz="1600" dirty="0" err="1"/>
              <a:t>M</a:t>
            </a:r>
            <a:r>
              <a:rPr lang="es-ES" sz="1600" dirty="0" err="1" smtClean="0"/>
              <a:t>aquinabilidad</a:t>
            </a:r>
            <a:endParaRPr lang="es-ES" sz="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39" y="2603156"/>
            <a:ext cx="3190875" cy="14287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17015" y="4182356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</a:t>
            </a:r>
            <a:r>
              <a:rPr lang="es-ES" sz="1600" dirty="0" err="1" smtClean="0"/>
              <a:t>Colabilidad</a:t>
            </a:r>
            <a:r>
              <a:rPr lang="es-ES" sz="1600" dirty="0" smtClean="0"/>
              <a:t>, Fusibilidad</a:t>
            </a:r>
            <a:endParaRPr lang="es-ES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826107" y="2141623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Soldabilidad</a:t>
            </a:r>
            <a:endParaRPr lang="es-ES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822" y="2603156"/>
            <a:ext cx="2762250" cy="1428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139" y="4671360"/>
            <a:ext cx="2657475" cy="172402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826107" y="4182349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Ductilidad</a:t>
            </a:r>
            <a:endParaRPr lang="es-ES" sz="16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821" y="4671360"/>
            <a:ext cx="2762250" cy="165735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213509" y="2124285"/>
            <a:ext cx="221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Maleabilidad</a:t>
            </a:r>
            <a:endParaRPr lang="es-ES" sz="16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2318" y="2603156"/>
            <a:ext cx="1949165" cy="14287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6993" y="4785559"/>
            <a:ext cx="3035412" cy="142895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8182318" y="4182349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Templabilidad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921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2696"/>
          </a:xfrm>
        </p:spPr>
        <p:txBody>
          <a:bodyPr/>
          <a:lstStyle/>
          <a:p>
            <a:r>
              <a:rPr lang="es-ES" sz="3200" dirty="0" smtClean="0"/>
              <a:t>Propiedades de los Metales – Continuación.</a:t>
            </a: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803766" y="1645414"/>
            <a:ext cx="332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s-ES" sz="16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Propiedades mecánicas: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17015" y="2124285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Resistencia</a:t>
            </a:r>
            <a:endParaRPr lang="es-ES" sz="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17" y="2603156"/>
            <a:ext cx="2781300" cy="16383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17015" y="4436632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Dureza (física)</a:t>
            </a:r>
            <a:endParaRPr lang="es-ES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17" y="4970362"/>
            <a:ext cx="3120673" cy="131445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612642" y="2104460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Dureza (Técnica)</a:t>
            </a:r>
            <a:endParaRPr lang="es-ES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642" y="2603156"/>
            <a:ext cx="1927649" cy="144387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512944" y="2104460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Elasticidad y Plasticidad</a:t>
            </a:r>
            <a:endParaRPr lang="es-ES" sz="16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915" y="2622410"/>
            <a:ext cx="3798360" cy="236720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356388" y="6284812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Oposición a ser rayado.</a:t>
            </a:r>
            <a:endParaRPr lang="es-ES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186697" y="4047033"/>
            <a:ext cx="290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Oposición a ser</a:t>
            </a:r>
          </a:p>
          <a:p>
            <a:pPr algn="ctr"/>
            <a:r>
              <a:rPr lang="es-ES" sz="1600" dirty="0" smtClean="0"/>
              <a:t>penetrado.</a:t>
            </a:r>
            <a:endParaRPr lang="es-ES" sz="1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688353" y="5088978"/>
            <a:ext cx="2900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Elasticidad; capacidad de recuperar su forma original.</a:t>
            </a:r>
          </a:p>
          <a:p>
            <a:r>
              <a:rPr lang="es-ES" sz="1600" dirty="0" smtClean="0"/>
              <a:t>Plasticidad: capacidad de deformarse sin romperse.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654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2696"/>
          </a:xfrm>
        </p:spPr>
        <p:txBody>
          <a:bodyPr/>
          <a:lstStyle/>
          <a:p>
            <a:r>
              <a:rPr lang="es-ES" sz="3200" dirty="0" smtClean="0"/>
              <a:t>Propiedades de los Metales – Continuación.</a:t>
            </a: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803766" y="1645414"/>
            <a:ext cx="332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s-ES" sz="16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Propiedades mecánicas: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931707" y="2139563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Fatiga</a:t>
            </a:r>
            <a:endParaRPr lang="es-ES" sz="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753" y="2600744"/>
            <a:ext cx="2970096" cy="206471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421431" y="2160104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Resiliencia</a:t>
            </a:r>
            <a:endParaRPr lang="es-ES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420753" y="4860718"/>
            <a:ext cx="335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Resistencia de un metal a su rotura por choque o impacto.</a:t>
            </a:r>
            <a:endParaRPr lang="es-ES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936" y="2600744"/>
            <a:ext cx="3000375" cy="224738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31405" y="2160104"/>
            <a:ext cx="290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Fragilidad y Tenacidad</a:t>
            </a:r>
            <a:endParaRPr lang="es-ES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936" y="4848129"/>
            <a:ext cx="3000375" cy="1524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405" y="2600744"/>
            <a:ext cx="2644090" cy="18937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951" y="4524881"/>
            <a:ext cx="24629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5062" y="748861"/>
            <a:ext cx="8825658" cy="65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Unidad: 1 – Conceptos preliminares</a:t>
            </a:r>
            <a:endParaRPr lang="es-ES" sz="3200" dirty="0"/>
          </a:p>
        </p:txBody>
      </p:sp>
      <p:sp>
        <p:nvSpPr>
          <p:cNvPr id="7" name="Rectángulo 6"/>
          <p:cNvSpPr/>
          <p:nvPr/>
        </p:nvSpPr>
        <p:spPr>
          <a:xfrm>
            <a:off x="825062" y="1706209"/>
            <a:ext cx="6490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entury Gothic" panose="020B0502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u="sng" dirty="0" smtClean="0">
                <a:latin typeface="Century Gothic" panose="020B0502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</a:t>
            </a:r>
            <a:r>
              <a:rPr lang="es-ES" dirty="0" smtClean="0">
                <a:latin typeface="Century Gothic" panose="020B0502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 </a:t>
            </a:r>
            <a:r>
              <a:rPr lang="es-ES" dirty="0">
                <a:latin typeface="Century Gothic" panose="020B0502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 materia a la sustancia de la que están hechas las cosas, a la vez, según la teoría atómica la materia está constituida por partículas de pequeño tamaño denominadas </a:t>
            </a:r>
            <a:r>
              <a:rPr lang="es-ES" dirty="0" smtClean="0">
                <a:latin typeface="Century Gothic" panose="020B0502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átomos.</a:t>
            </a:r>
            <a:endParaRPr lang="es-ES" dirty="0">
              <a:latin typeface="Century Gothic" panose="020B050202020209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5062" y="3136471"/>
            <a:ext cx="649013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 smtClean="0"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s-ES" u="sng" dirty="0" smtClean="0">
                <a:ea typeface="Calibri" panose="020F0502020204030204" pitchFamily="34" charset="0"/>
                <a:cs typeface="Arial" panose="020B0604020202020204" pitchFamily="34" charset="0"/>
              </a:rPr>
              <a:t>Sustancias simples:</a:t>
            </a:r>
            <a:r>
              <a:rPr lang="es-ES" dirty="0" smtClean="0">
                <a:ea typeface="Calibri" panose="020F0502020204030204" pitchFamily="34" charset="0"/>
                <a:cs typeface="Arial" panose="020B0604020202020204" pitchFamily="34" charset="0"/>
              </a:rPr>
              <a:t> son </a:t>
            </a:r>
            <a:r>
              <a:rPr lang="es-ES" dirty="0">
                <a:ea typeface="Calibri" panose="020F0502020204030204" pitchFamily="34" charset="0"/>
                <a:cs typeface="Arial" panose="020B0604020202020204" pitchFamily="34" charset="0"/>
              </a:rPr>
              <a:t>constituidas por una sola clase de átomos, por lo que no pueden ser descompuestos por ninguno de los métodos físicos y químicos usuales.</a:t>
            </a:r>
            <a:endParaRPr lang="es-E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5062" y="4414383"/>
            <a:ext cx="6490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s-ES" u="sng" dirty="0" smtClean="0">
                <a:ea typeface="Calibri" panose="020F0502020204030204" pitchFamily="34" charset="0"/>
                <a:cs typeface="Arial" panose="020B0604020202020204" pitchFamily="34" charset="0"/>
              </a:rPr>
              <a:t>Cuerpos compuestos:</a:t>
            </a:r>
            <a:r>
              <a:rPr lang="es-ES" dirty="0" smtClean="0">
                <a:ea typeface="Calibri" panose="020F0502020204030204" pitchFamily="34" charset="0"/>
                <a:cs typeface="Arial" panose="020B0604020202020204" pitchFamily="34" charset="0"/>
              </a:rPr>
              <a:t> son </a:t>
            </a:r>
            <a:r>
              <a:rPr lang="es-ES" dirty="0">
                <a:ea typeface="Calibri" panose="020F0502020204030204" pitchFamily="34" charset="0"/>
                <a:cs typeface="Arial" panose="020B0604020202020204" pitchFamily="34" charset="0"/>
              </a:rPr>
              <a:t>aquellas sustancias constituidas de moléculas conformadas por distintas clases de átomos o elementos y que por lo tanto pueden ser descompuestas en elementos o cuerpos </a:t>
            </a:r>
            <a:r>
              <a:rPr lang="es-ES" dirty="0" smtClean="0">
                <a:ea typeface="Calibri" panose="020F0502020204030204" pitchFamily="34" charset="0"/>
                <a:cs typeface="Arial" panose="020B0604020202020204" pitchFamily="34" charset="0"/>
              </a:rPr>
              <a:t>simples.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869" y="1654877"/>
            <a:ext cx="2259126" cy="21319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869" y="4490933"/>
            <a:ext cx="2256276" cy="13884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055786" y="5917789"/>
            <a:ext cx="1404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Agua: H2O</a:t>
            </a:r>
            <a:endParaRPr lang="es-ES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026062" y="3826820"/>
            <a:ext cx="1404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Cobre; Cu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6857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2696"/>
          </a:xfrm>
        </p:spPr>
        <p:txBody>
          <a:bodyPr/>
          <a:lstStyle/>
          <a:p>
            <a:r>
              <a:rPr lang="es-ES" sz="3200" dirty="0" smtClean="0"/>
              <a:t>Aleaciones</a:t>
            </a:r>
            <a:endParaRPr lang="es-ES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784" y="1645413"/>
            <a:ext cx="3362325" cy="160020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H="1">
            <a:off x="7094483" y="3244016"/>
            <a:ext cx="299545" cy="5963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8521981" y="3244015"/>
            <a:ext cx="25805" cy="5963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9684341" y="3244014"/>
            <a:ext cx="232170" cy="5963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608173" y="3867069"/>
            <a:ext cx="97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Cobre y Cinc</a:t>
            </a:r>
            <a:endParaRPr lang="es-ES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119040" y="3894408"/>
            <a:ext cx="100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Cobre </a:t>
            </a:r>
          </a:p>
          <a:p>
            <a:r>
              <a:rPr lang="es-ES" sz="1600" dirty="0" smtClean="0"/>
              <a:t>y Estaño</a:t>
            </a:r>
            <a:endParaRPr lang="es-ES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550497" y="3840363"/>
            <a:ext cx="115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Hierro y Carbono</a:t>
            </a:r>
            <a:endParaRPr lang="es-ES" sz="1600" dirty="0"/>
          </a:p>
        </p:txBody>
      </p:sp>
      <p:sp>
        <p:nvSpPr>
          <p:cNvPr id="17" name="Rectángulo 16"/>
          <p:cNvSpPr/>
          <p:nvPr/>
        </p:nvSpPr>
        <p:spPr>
          <a:xfrm>
            <a:off x="848961" y="1645413"/>
            <a:ext cx="53246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Las aleaciones son </a:t>
            </a:r>
            <a:r>
              <a:rPr lang="es-E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combinaciones de dos o más elementos químicos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donde uno al menos es metal y presenta carácter metálico.</a:t>
            </a:r>
          </a:p>
          <a:p>
            <a:pPr algn="just"/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El fin de una aleación es acentuar o mejorar una propiedad mecánica y/o conferirle una nueva propiedad.</a:t>
            </a:r>
          </a:p>
          <a:p>
            <a:pPr algn="just"/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Para obtener una aleación se debe cumplir </a:t>
            </a:r>
            <a:r>
              <a:rPr lang="es-ES" u="sng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requisitos: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Los componentes deben ser miscibles en estado líquido y así cuando solidifican formen un cuerpo homogéneo.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El producto obtenido debe tener un carácter metálico.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8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92696"/>
          </a:xfrm>
        </p:spPr>
        <p:txBody>
          <a:bodyPr/>
          <a:lstStyle/>
          <a:p>
            <a:r>
              <a:rPr lang="es-ES" sz="3200" dirty="0" smtClean="0"/>
              <a:t>Clasificación de las aleaciones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63012" y="1404159"/>
            <a:ext cx="440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Se pueden clasificar según el número de elementos que la conforman:</a:t>
            </a:r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66779" y="1404158"/>
            <a:ext cx="374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Se pueden clasificar según la naturaleza de sus componentes:</a:t>
            </a:r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28946" y="2166686"/>
            <a:ext cx="4252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- Aleaciones binarias; conformado por dos elementos.</a:t>
            </a:r>
          </a:p>
          <a:p>
            <a:r>
              <a:rPr lang="es-ES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 - Aleaciones ternarias</a:t>
            </a:r>
            <a:r>
              <a:rPr lang="es-ES" dirty="0">
                <a:latin typeface="Calibri" panose="020F0502020204030204" pitchFamily="34" charset="0"/>
                <a:cs typeface="Arial" panose="020B0604020202020204" pitchFamily="34" charset="0"/>
              </a:rPr>
              <a:t>; conformado por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tres </a:t>
            </a:r>
            <a:r>
              <a:rPr lang="es-ES" dirty="0">
                <a:latin typeface="Calibri" panose="020F0502020204030204" pitchFamily="34" charset="0"/>
                <a:cs typeface="Arial" panose="020B0604020202020204" pitchFamily="34" charset="0"/>
              </a:rPr>
              <a:t>elementos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 - Aleaciones de hasta 6 y 7 elementos, como por ejemplo los aceros rápidos que contienen: Fe, C, Co, W, Cr, V y Mo.</a:t>
            </a: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74" y="4475010"/>
            <a:ext cx="2215652" cy="156838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951282" y="2166686"/>
            <a:ext cx="51625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- Aleaciones férreas; las que poseen Fe como elemento dominante.</a:t>
            </a:r>
          </a:p>
          <a:p>
            <a:r>
              <a:rPr lang="es-ES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 - Aleaciones no férreas; cuyo elemento predominante no es el Fe.</a:t>
            </a:r>
          </a:p>
          <a:p>
            <a:r>
              <a:rPr lang="es-ES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 - Aleaciones pesadas; cuyo peso específico es mayo a 7kg/dm3.</a:t>
            </a:r>
          </a:p>
          <a:p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  - Aleaciones ligeras; aquellas cuyo peso específico es menor a 7kg/dm3, como por ejemplo las de aluminio y las ultra-ligeras las de magnesio.</a:t>
            </a: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68" y="4833723"/>
            <a:ext cx="1715500" cy="11467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353" y="4833723"/>
            <a:ext cx="2006274" cy="11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Aleaciones - Constituyentes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46111" y="1362644"/>
            <a:ext cx="5675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- Al solidificarse las aleaciones dan origen a los constituyentes estructurales que no son homogéneos, es decir, hay granos de distinta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composición, a diferencia de los metales puros que poseen granos </a:t>
            </a:r>
            <a:r>
              <a:rPr lang="es-ES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de igual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composición.</a:t>
            </a:r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    El cambio en la estructura del metal base es debido a los elementos aleantes.</a:t>
            </a: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926" y="1362644"/>
            <a:ext cx="2151858" cy="175432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46111" y="3369191"/>
            <a:ext cx="5675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s-ES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Los constituyentes estructurales formados pueden ser los siguientes:</a:t>
            </a:r>
            <a:endParaRPr lang="es-ES" u="sng" dirty="0"/>
          </a:p>
        </p:txBody>
      </p:sp>
      <p:sp>
        <p:nvSpPr>
          <p:cNvPr id="8" name="Rectángulo 7"/>
          <p:cNvSpPr/>
          <p:nvPr/>
        </p:nvSpPr>
        <p:spPr>
          <a:xfrm>
            <a:off x="646109" y="4267742"/>
            <a:ext cx="97848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1" dirty="0" smtClean="0">
                <a:latin typeface="Calibri" panose="020F0502020204030204" pitchFamily="34" charset="0"/>
                <a:cs typeface="Arial" panose="020B0604020202020204" pitchFamily="34" charset="0"/>
              </a:rPr>
              <a:t>Granos de metal puro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, metales insolubles, solidificados de forma independiente.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1" dirty="0" smtClean="0">
                <a:latin typeface="Calibri" panose="020F0502020204030204" pitchFamily="34" charset="0"/>
                <a:cs typeface="Arial" panose="020B0604020202020204" pitchFamily="34" charset="0"/>
              </a:rPr>
              <a:t>Compuestos químicos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; La heterogeneidad química en los cristales se debe a que al solidificarse el líquido que era homogéneo (elementos completamente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disueltos unos en otros),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el metal y el soluto dejan de ser solubles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unos en otros dando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lugar a cristales de diferente composición química, por lo que las propiedades de la aleación se deberá a; el tamaño de grano, de los constituyentes formados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al solidificarse y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de la proporción  o concentración de los mismos.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0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Constituyentes - Continuación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46111" y="4670680"/>
            <a:ext cx="5675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Soluciones sólidas por inserción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; este caso se da cuando los átomos del soluto son de diámetro muy pequeño respecto al del disolvente, por lo que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soluto “se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inserta”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en los espacios interatómicos de los cristales del disolvente.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723" y="4547158"/>
            <a:ext cx="1836243" cy="17275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386" y="4563893"/>
            <a:ext cx="2223439" cy="169404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35293" y="3747350"/>
            <a:ext cx="5675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21935" y="1362644"/>
            <a:ext cx="5675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Solutos;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pueden ser el Hidrógeno, el Boro, el Carbono y el Nitrógeno.</a:t>
            </a:r>
          </a:p>
          <a:p>
            <a:pPr algn="just"/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S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disolvente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 puede ser; los metales de transición como el Cromo, el Manganeso, el Hierro, el Cobalto y el Níquel.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6110" y="2932304"/>
            <a:ext cx="56758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Soluciones sólidas por sustitución;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 los átomos disueltos o soluto (aleantes) ocupan el lugar que ocupaban los átomos del metal base (disolvente).</a:t>
            </a: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23" y="2932304"/>
            <a:ext cx="1484592" cy="139948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334" y="2922518"/>
            <a:ext cx="1848632" cy="150629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8589266" y="2885016"/>
            <a:ext cx="23565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- Los cristales deben cristalizar en el mismo sistema.</a:t>
            </a:r>
          </a:p>
          <a:p>
            <a:pPr algn="just"/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  - La diferencia de radios atómicos debe ser inferior o igual al 15%.</a:t>
            </a:r>
          </a:p>
          <a:p>
            <a:pPr algn="just"/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   -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 Menor afinidad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química.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12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Aleaciones - propiedades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46111" y="1362644"/>
            <a:ext cx="56758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Silicio;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 Reduce el coeficiente de dilatación del aluminio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Níquel y Cromo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;  dan resistencia a la corrosión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Carbono;</a:t>
            </a:r>
            <a:r>
              <a:rPr lang="es-ES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endurece el hierro</a:t>
            </a: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925" y="2089442"/>
            <a:ext cx="1088806" cy="8487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448" y="3483112"/>
            <a:ext cx="1713111" cy="1018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897" y="5058664"/>
            <a:ext cx="1818862" cy="118422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589985" y="1639642"/>
            <a:ext cx="45238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    Cuando las aleaciones están formadas por soluciones sólidas, resulta más elevada su dureza y resistencia a la tracción que el metal base, aunque es inferior su plasticidad y conductividad eléctrica y calorífica.</a:t>
            </a: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009" y="3347803"/>
            <a:ext cx="2801776" cy="275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7309" y="1497781"/>
            <a:ext cx="7956331" cy="501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Aluminio,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s-E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Afina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el tamaño de grano. Se combina con el </a:t>
            </a:r>
            <a:r>
              <a:rPr lang="es-ES" i="1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para formar nitruros de alta dureza.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Azufre, </a:t>
            </a:r>
            <a:r>
              <a:rPr lang="es-ES" i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sz="2000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Aumenta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fragilidad en caliente, además facilita el arranque de viruta en aceros mecanizables.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Aumenta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templabilidad. Es elemento endurecedor por solución intersticial.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Calcio, </a:t>
            </a:r>
            <a:r>
              <a:rPr lang="es-ES" i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s-ES" sz="2000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Inmiscible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. Modifica la geometría  y distribución de las inclusiones no metálicas, disminuyendo su efecto negativo.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Es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el elemento por excelencia del acero. Aumenta la resistencia y la dureza disminuyendo a la vez la tenacidad y la ductilidad. También aumenta la templabilidad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es-ES" dirty="0" smtClean="0">
                <a:solidFill>
                  <a:srgbClr val="00B050"/>
                </a:solidFill>
                <a:latin typeface="Calibri" panose="020F0502020204030204" pitchFamily="34" charset="0"/>
              </a:rPr>
              <a:t>Molibdeno</a:t>
            </a:r>
            <a:r>
              <a:rPr lang="es-ES" dirty="0">
                <a:solidFill>
                  <a:srgbClr val="00B050"/>
                </a:solidFill>
                <a:latin typeface="Calibri" panose="020F0502020204030204" pitchFamily="34" charset="0"/>
              </a:rPr>
              <a:t>, </a:t>
            </a:r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Mo</a:t>
            </a:r>
            <a:r>
              <a:rPr lang="es-ES" dirty="0" smtClean="0">
                <a:solidFill>
                  <a:srgbClr val="00B050"/>
                </a:solidFill>
                <a:latin typeface="Calibri" panose="020F0502020204030204" pitchFamily="34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</a:rPr>
              <a:t>Mejora </a:t>
            </a:r>
            <a:r>
              <a:rPr lang="es-ES" dirty="0">
                <a:latin typeface="Calibri" panose="020F0502020204030204" pitchFamily="34" charset="0"/>
              </a:rPr>
              <a:t>la resistencia a la fluencia en caliente. </a:t>
            </a:r>
            <a:endParaRPr lang="es-ES" dirty="0" smtClean="0">
              <a:latin typeface="Calibri" panose="020F0502020204030204" pitchFamily="34" charset="0"/>
            </a:endParaRPr>
          </a:p>
          <a:p>
            <a:pPr lvl="0"/>
            <a:r>
              <a:rPr lang="es-ES" dirty="0">
                <a:latin typeface="Calibri" panose="020F0502020204030204" pitchFamily="34" charset="0"/>
              </a:rPr>
              <a:t>	</a:t>
            </a:r>
            <a:r>
              <a:rPr lang="es-ES" dirty="0" smtClean="0">
                <a:latin typeface="Calibri" panose="020F0502020204030204" pitchFamily="34" charset="0"/>
              </a:rPr>
              <a:t>			Aumenta </a:t>
            </a:r>
            <a:r>
              <a:rPr lang="es-ES" dirty="0">
                <a:latin typeface="Calibri" panose="020F0502020204030204" pitchFamily="34" charset="0"/>
              </a:rPr>
              <a:t>la resistencia a la corrosión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61876" y="282477"/>
            <a:ext cx="9404723" cy="1092303"/>
          </a:xfrm>
        </p:spPr>
        <p:txBody>
          <a:bodyPr/>
          <a:lstStyle/>
          <a:p>
            <a:r>
              <a:rPr lang="es-ES" sz="3200" dirty="0" smtClean="0"/>
              <a:t>Elementos que pueden estar presentes en la composición química de los aceros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8385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98482" y="563814"/>
            <a:ext cx="7546428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Circonio,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Afina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el tamaño de grano. Neutraliza el efecto nocivo del N.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Cobalto, </a:t>
            </a:r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Aumenta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resistencia a la corrosión, a la abrasión y a la oxidación en caliente. Reduce la templabilidad. Aumenta la resistencia y el límite elástico.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Cobre,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Mejora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resistencia a la corrosión. Dificulta la deformación en caliente por conferir fragilidad.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Cromo, </a:t>
            </a:r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Aumenta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resistencia a la corrosión, a la abrasión y a la oxidación en caliente. Además aumenta la resistencia a altas temperaturas.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Fósforo,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Eleva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resistencia de los aceros bajos en carbono. Disminuye la tenacidad.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Hidrógeno, </a:t>
            </a:r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Produce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fragilidad en el acero, este elemento es muy nocivo en procesos de soldadura.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Manganeso,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Elimina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fragilidad en caliente del S. Aumenta la templabilidad y la resistencia mecánica y al desgaste.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51339" y="522698"/>
            <a:ext cx="9522372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Niobio,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Afina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el tamaño de grano y confiere una mayor ductilidad.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Níquel, </a:t>
            </a:r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Aumenta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resistencia a bajas temperaturas. Mejora la resistencia a la corrosión.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Nitrógeno,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Afina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el tamaño de grano. Puede disminuir la ductilidad por efecto de envejecimiento.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Oxígeno, </a:t>
            </a:r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Aumenta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fragilidad del acero. Disminuye la tenacidad.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Plomo,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Mejora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el mecanizado por arranque de viruta pero a la vez dificulta el trabajo en caliente.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Silicio, </a:t>
            </a:r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Facilita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desoxidación, mejora la permeabilidad magnética y aumenta ligeramente la resistencia.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Titanio,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Afina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el tamaño de grano. Mejora la maleabilidad en frío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Vanadio, </a:t>
            </a:r>
            <a:r>
              <a:rPr lang="es-ES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Afina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el grano y mejora la templabilidad. Mejora la resistencia y la ductilidad.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Volframio, </a:t>
            </a:r>
            <a:r>
              <a:rPr lang="es-ES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Aumenta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la resistencia, la dureza y la resistencia al desgaste.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Aleaciones – Curva de enfriamiento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66" y="1507905"/>
            <a:ext cx="5213151" cy="25828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47896" y="4260062"/>
            <a:ext cx="147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Metal puro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332683" y="4260062"/>
            <a:ext cx="147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Aleación</a:t>
            </a:r>
            <a:endParaRPr lang="es-ES" sz="1600" dirty="0"/>
          </a:p>
        </p:txBody>
      </p:sp>
      <p:sp>
        <p:nvSpPr>
          <p:cNvPr id="9" name="Cerrar llave 8"/>
          <p:cNvSpPr/>
          <p:nvPr/>
        </p:nvSpPr>
        <p:spPr>
          <a:xfrm>
            <a:off x="6305145" y="2301766"/>
            <a:ext cx="378372" cy="3834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4745421" y="2301766"/>
            <a:ext cx="1488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5072452" y="2682602"/>
            <a:ext cx="1170693" cy="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819081" y="2007876"/>
            <a:ext cx="3512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Existencia de una fase líquida y otra fase solida; aleación líquida en presencia de cristales de solución solida.</a:t>
            </a:r>
            <a:endParaRPr lang="es-ES" sz="1600" dirty="0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5657798" y="2301766"/>
            <a:ext cx="1471114" cy="1315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5489578" y="2677699"/>
            <a:ext cx="1665944" cy="205195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7128912" y="3429065"/>
            <a:ext cx="3512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B</a:t>
            </a:r>
            <a:r>
              <a:rPr lang="es-ES" sz="1600" dirty="0" smtClean="0"/>
              <a:t>: Al empezar la solidificación, la solución es más rica en </a:t>
            </a:r>
            <a:r>
              <a:rPr lang="es-ES" sz="1600" dirty="0"/>
              <a:t>e</a:t>
            </a:r>
            <a:r>
              <a:rPr lang="es-ES" sz="1600" dirty="0" smtClean="0"/>
              <a:t>l metal de punto de fusión más alto.</a:t>
            </a:r>
            <a:endParaRPr lang="es-ES" sz="16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128912" y="4604033"/>
            <a:ext cx="3512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050"/>
                </a:solidFill>
              </a:rPr>
              <a:t>C</a:t>
            </a:r>
            <a:r>
              <a:rPr lang="es-ES" sz="1600" dirty="0" smtClean="0"/>
              <a:t>: Al finalizar la solidificación, la solución es más rica en </a:t>
            </a:r>
            <a:r>
              <a:rPr lang="es-ES" sz="1600" dirty="0"/>
              <a:t>e</a:t>
            </a:r>
            <a:r>
              <a:rPr lang="es-ES" sz="1600" dirty="0" smtClean="0"/>
              <a:t>l metal de punto de fusión más bajo.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174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Aleaciones – Diagramas de equilibrio</a:t>
            </a: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835293" y="1362644"/>
            <a:ext cx="49191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El proceso de solidificación de las aleaciones se representa gráficamente mediante diagramas obtenidos con ayuda de las curvas de enfriamientos.</a:t>
            </a:r>
          </a:p>
          <a:p>
            <a:pPr algn="just"/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	Atendiendo a la solubilidad de los metales en estado líquido y en estado sólido, es posible formar tres grupos principales:</a:t>
            </a:r>
          </a:p>
          <a:p>
            <a:pPr algn="just"/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	- De sus componentes en estado líquido </a:t>
            </a:r>
            <a:r>
              <a:rPr lang="es-ES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completamente soluble.</a:t>
            </a:r>
          </a:p>
          <a:p>
            <a:pPr algn="just"/>
            <a:r>
              <a:rPr lang="es-ES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- De los componentes en estado líquido y </a:t>
            </a:r>
            <a:r>
              <a:rPr lang="es-ES" dirty="0" smtClean="0">
                <a:solidFill>
                  <a:srgbClr val="92D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parcialmente soluble</a:t>
            </a:r>
          </a:p>
          <a:p>
            <a:pPr algn="just"/>
            <a:r>
              <a:rPr lang="es-ES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- De los componentes en estado líquido y </a:t>
            </a:r>
            <a:r>
              <a:rPr lang="es-ES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totalmente insolubles</a:t>
            </a:r>
            <a:r>
              <a:rPr lang="es-ES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227376" y="2400452"/>
            <a:ext cx="4695825" cy="2171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27376" y="1668279"/>
            <a:ext cx="457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Ejemplo de dos metales totalmente solubles en estado líquido y en estado sólido.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9774621" y="3344355"/>
            <a:ext cx="126124" cy="155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227376" y="4926361"/>
            <a:ext cx="117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libri" panose="020F0502020204030204" pitchFamily="34" charset="0"/>
              </a:rPr>
              <a:t>Metal A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6613635" y="3486302"/>
            <a:ext cx="236481" cy="14400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9217055" y="4876682"/>
            <a:ext cx="242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libri" panose="020F0502020204030204" pitchFamily="34" charset="0"/>
              </a:rPr>
              <a:t>La aleación está parcialmente líquida y parcialmente sólida.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8471245" y="3852122"/>
            <a:ext cx="125065" cy="107423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038415" y="4937093"/>
            <a:ext cx="117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libri" panose="020F0502020204030204" pitchFamily="34" charset="0"/>
              </a:rPr>
              <a:t>Metal B</a:t>
            </a:r>
          </a:p>
        </p:txBody>
      </p:sp>
    </p:spTree>
    <p:extLst>
      <p:ext uri="{BB962C8B-B14F-4D97-AF65-F5344CB8AC3E}">
        <p14:creationId xmlns:p14="http://schemas.microsoft.com/office/powerpoint/2010/main" val="7049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5062" y="748861"/>
            <a:ext cx="8825658" cy="65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Enlaces de los elementos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95" y="1689558"/>
            <a:ext cx="5684052" cy="17030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13683" y="3392562"/>
            <a:ext cx="3224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a) Enlace Heteropolar (iónico)</a:t>
            </a:r>
            <a:endParaRPr lang="es-ES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213683" y="5758566"/>
            <a:ext cx="356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b</a:t>
            </a:r>
            <a:r>
              <a:rPr lang="es-ES" sz="1600" dirty="0" smtClean="0"/>
              <a:t>) Enlace Homopolar (covalente)</a:t>
            </a:r>
            <a:endParaRPr lang="es-ES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47" y="4199743"/>
            <a:ext cx="5715000" cy="142875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300032" y="2530787"/>
            <a:ext cx="2392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c) Enlace </a:t>
            </a:r>
          </a:p>
          <a:p>
            <a:r>
              <a:rPr lang="es-ES" sz="1600" dirty="0" smtClean="0"/>
              <a:t>Intermolecular (Van Der Waals)</a:t>
            </a:r>
          </a:p>
          <a:p>
            <a:r>
              <a:rPr lang="es-ES" sz="1600" dirty="0" smtClean="0"/>
              <a:t>H-F, H-O, H-N.</a:t>
            </a:r>
          </a:p>
          <a:p>
            <a:r>
              <a:rPr lang="es-ES" sz="1600" dirty="0" smtClean="0"/>
              <a:t>El Hidrógeno es   el extremo positivo de enlace y asume el papel del puente de ambas.</a:t>
            </a:r>
            <a:endParaRPr lang="es-ES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719" y="1526717"/>
            <a:ext cx="2114550" cy="21717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719" y="3822003"/>
            <a:ext cx="2119964" cy="21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6111" y="452718"/>
            <a:ext cx="9404723" cy="909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Aleaciones – Diagramas de equilibrio – Cont.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13" y="2272570"/>
            <a:ext cx="7653436" cy="324536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46111" y="1362644"/>
            <a:ext cx="8324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</a:rPr>
              <a:t>     Los </a:t>
            </a:r>
            <a:r>
              <a:rPr lang="es-ES" dirty="0">
                <a:latin typeface="Calibri" panose="020F0502020204030204" pitchFamily="34" charset="0"/>
              </a:rPr>
              <a:t>diagramas de equilibrio representan los estados estables, es decir, los estados que en esas condiciones poseen el mínimo de energía libre.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549" y="2272570"/>
            <a:ext cx="3288798" cy="3245361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9254359" y="4146331"/>
            <a:ext cx="425670" cy="163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144815" y="588746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</a:rPr>
              <a:t>En la zona delimitada por las líneas de </a:t>
            </a:r>
            <a:r>
              <a:rPr lang="es-ES" sz="1600" dirty="0" err="1">
                <a:latin typeface="Calibri" panose="020F0502020204030204" pitchFamily="34" charset="0"/>
              </a:rPr>
              <a:t>solidus</a:t>
            </a:r>
            <a:r>
              <a:rPr lang="es-ES" sz="1600" dirty="0">
                <a:latin typeface="Calibri" panose="020F0502020204030204" pitchFamily="34" charset="0"/>
              </a:rPr>
              <a:t> y </a:t>
            </a:r>
            <a:r>
              <a:rPr lang="es-ES" sz="1600" dirty="0" err="1">
                <a:latin typeface="Calibri" panose="020F0502020204030204" pitchFamily="34" charset="0"/>
              </a:rPr>
              <a:t>liquidus</a:t>
            </a:r>
            <a:r>
              <a:rPr lang="es-ES" sz="1600" dirty="0">
                <a:latin typeface="Calibri" panose="020F0502020204030204" pitchFamily="34" charset="0"/>
              </a:rPr>
              <a:t> la aleación se encuentra en una zona bifásica, donde coexisten sólido y líquido (</a:t>
            </a:r>
            <a:r>
              <a:rPr lang="es-ES" sz="1600" dirty="0" smtClean="0">
                <a:latin typeface="Calibri" panose="020F0502020204030204" pitchFamily="34" charset="0"/>
              </a:rPr>
              <a:t>L+</a:t>
            </a:r>
            <a:r>
              <a:rPr lang="el-GR" sz="1600" dirty="0" smtClean="0">
                <a:latin typeface="Calibri" panose="020F0502020204030204" pitchFamily="34" charset="0"/>
              </a:rPr>
              <a:t>α</a:t>
            </a:r>
            <a:r>
              <a:rPr lang="es-ES" sz="1600" dirty="0" smtClean="0">
                <a:latin typeface="Calibri" panose="020F0502020204030204" pitchFamily="34" charset="0"/>
              </a:rPr>
              <a:t>).</a:t>
            </a:r>
            <a:endParaRPr lang="es-ES" sz="1600" dirty="0"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13" y="2918901"/>
            <a:ext cx="3350328" cy="17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Aleaciones – Mezclas Eutécticas</a:t>
            </a:r>
            <a:endParaRPr lang="es-E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46111" y="1246540"/>
            <a:ext cx="632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    Se denomina </a:t>
            </a:r>
            <a:r>
              <a:rPr lang="es-ES" sz="1600" u="sng" dirty="0" smtClean="0"/>
              <a:t>mezcla eutéctica</a:t>
            </a:r>
            <a:r>
              <a:rPr lang="es-ES" sz="1600" dirty="0" smtClean="0"/>
              <a:t> a la que se forma por metales completamente</a:t>
            </a:r>
            <a:r>
              <a:rPr lang="es-ES" sz="1600" dirty="0" smtClean="0">
                <a:solidFill>
                  <a:srgbClr val="92D050"/>
                </a:solidFill>
              </a:rPr>
              <a:t> solubles en estado líquido </a:t>
            </a:r>
            <a:r>
              <a:rPr lang="es-ES" sz="1600" dirty="0" smtClean="0"/>
              <a:t>pero que son</a:t>
            </a:r>
            <a:r>
              <a:rPr lang="es-ES" sz="1600" dirty="0" smtClean="0">
                <a:solidFill>
                  <a:srgbClr val="FFFF00"/>
                </a:solidFill>
              </a:rPr>
              <a:t> insolubles en estado sólido.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18" y="2117001"/>
            <a:ext cx="5669433" cy="2684914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4992120" y="2750701"/>
            <a:ext cx="1865880" cy="94923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46111" y="4841380"/>
            <a:ext cx="632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    La mezcla eutéctica se caracteriza por:</a:t>
            </a:r>
          </a:p>
          <a:p>
            <a:pPr marL="285750" indent="-285750" algn="just">
              <a:buFontTx/>
              <a:buChar char="-"/>
            </a:pPr>
            <a:r>
              <a:rPr lang="es-ES" sz="1600" dirty="0" smtClean="0"/>
              <a:t>Estar formada por una composición fija para cada elemento.</a:t>
            </a:r>
          </a:p>
          <a:p>
            <a:pPr marL="285750" indent="-285750" algn="just">
              <a:buFontTx/>
              <a:buChar char="-"/>
            </a:pPr>
            <a:r>
              <a:rPr lang="es-ES" sz="1600" dirty="0" smtClean="0"/>
              <a:t>Solidificarse a temperatura constante.</a:t>
            </a:r>
          </a:p>
          <a:p>
            <a:pPr marL="285750" indent="-285750" algn="just">
              <a:buFontTx/>
              <a:buChar char="-"/>
            </a:pPr>
            <a:r>
              <a:rPr lang="es-ES" sz="1600" dirty="0" smtClean="0"/>
              <a:t>Tener la temperatura de solidificación más baja de todas las aleaciones que puedan formarse entre los componentes presentes.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968359" y="2428847"/>
            <a:ext cx="1939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Mezcla Eutéctica;</a:t>
            </a:r>
          </a:p>
          <a:p>
            <a:r>
              <a:rPr lang="es-ES" sz="1400" dirty="0" smtClean="0"/>
              <a:t>Es una estructura especial.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628206" y="3739405"/>
            <a:ext cx="1180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Fase Sólida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294236" y="2755943"/>
            <a:ext cx="924151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Fase líquida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168111" y="3999189"/>
            <a:ext cx="1180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Hipoeutéctica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092261" y="4004431"/>
            <a:ext cx="1180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Hipereutéctica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972518" y="2060524"/>
            <a:ext cx="566943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Diag. de fase; solubles en estado líquido e insolubles en estado sólido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643" y="3319895"/>
            <a:ext cx="3851747" cy="14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Aleaciones – Regla de la palanca</a:t>
            </a: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646111" y="1256976"/>
            <a:ext cx="8750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    </a:t>
            </a:r>
            <a:r>
              <a:rPr lang="es-ES" u="sng" dirty="0" smtClean="0"/>
              <a:t>La </a:t>
            </a:r>
            <a:r>
              <a:rPr lang="es-ES" u="sng" dirty="0"/>
              <a:t>regla de la palanca</a:t>
            </a:r>
            <a:r>
              <a:rPr lang="es-ES" dirty="0"/>
              <a:t> es el método empleado para </a:t>
            </a:r>
            <a:r>
              <a:rPr lang="es-ES" dirty="0">
                <a:solidFill>
                  <a:srgbClr val="FFFF00"/>
                </a:solidFill>
              </a:rPr>
              <a:t>conocer el porcentaje de fase sólida y líquida</a:t>
            </a:r>
            <a:r>
              <a:rPr lang="es-ES" dirty="0"/>
              <a:t> presentes en una aleación de una cierta concentración cuando se encuentra a una determinada temperatura.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725" y="2191289"/>
            <a:ext cx="4407086" cy="339266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46111" y="2180306"/>
            <a:ext cx="5943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Calibri" panose="020F0502020204030204" pitchFamily="34" charset="0"/>
              </a:rPr>
              <a:t>	</a:t>
            </a:r>
            <a:r>
              <a:rPr lang="es-ES" dirty="0" smtClean="0">
                <a:latin typeface="Calibri" panose="020F0502020204030204" pitchFamily="34" charset="0"/>
              </a:rPr>
              <a:t>El </a:t>
            </a:r>
            <a:r>
              <a:rPr lang="es-ES" dirty="0">
                <a:latin typeface="Calibri" panose="020F0502020204030204" pitchFamily="34" charset="0"/>
              </a:rPr>
              <a:t>protocolo a seguir consiste en entrar en el diagrama de equilibrio de la aleación AB por la línea de concentración que deseamos analizar, línea vertical X y por la línea isoterma de la temperatura indicada, línea horizontal L-O-S.</a:t>
            </a:r>
          </a:p>
          <a:p>
            <a:pPr algn="just"/>
            <a:r>
              <a:rPr lang="es-ES" dirty="0" smtClean="0">
                <a:latin typeface="Calibri" panose="020F0502020204030204" pitchFamily="34" charset="0"/>
              </a:rPr>
              <a:t>	La </a:t>
            </a:r>
            <a:r>
              <a:rPr lang="es-ES" dirty="0">
                <a:latin typeface="Calibri" panose="020F0502020204030204" pitchFamily="34" charset="0"/>
              </a:rPr>
              <a:t>intersección de la isoterma con las líneas de </a:t>
            </a:r>
            <a:r>
              <a:rPr lang="es-ES" dirty="0" smtClean="0">
                <a:latin typeface="Calibri" panose="020F0502020204030204" pitchFamily="34" charset="0"/>
              </a:rPr>
              <a:t>líquidos </a:t>
            </a:r>
            <a:r>
              <a:rPr lang="es-ES" dirty="0">
                <a:latin typeface="Calibri" panose="020F0502020204030204" pitchFamily="34" charset="0"/>
              </a:rPr>
              <a:t>y de </a:t>
            </a:r>
            <a:r>
              <a:rPr lang="es-ES" dirty="0" smtClean="0">
                <a:latin typeface="Calibri" panose="020F0502020204030204" pitchFamily="34" charset="0"/>
              </a:rPr>
              <a:t>sólidos </a:t>
            </a:r>
            <a:r>
              <a:rPr lang="es-ES" dirty="0">
                <a:latin typeface="Calibri" panose="020F0502020204030204" pitchFamily="34" charset="0"/>
              </a:rPr>
              <a:t>determina unos puntos de </a:t>
            </a:r>
            <a:r>
              <a:rPr lang="es-ES" dirty="0" smtClean="0">
                <a:latin typeface="Calibri" panose="020F0502020204030204" pitchFamily="34" charset="0"/>
              </a:rPr>
              <a:t>intersección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</a:rPr>
              <a:t>que son los </a:t>
            </a:r>
            <a:r>
              <a:rPr lang="es-ES" dirty="0">
                <a:latin typeface="Calibri" panose="020F0502020204030204" pitchFamily="34" charset="0"/>
              </a:rPr>
              <a:t>puntos L y S.</a:t>
            </a:r>
          </a:p>
          <a:p>
            <a:pPr algn="just"/>
            <a:r>
              <a:rPr lang="es-ES" dirty="0" smtClean="0">
                <a:latin typeface="Calibri" panose="020F0502020204030204" pitchFamily="34" charset="0"/>
              </a:rPr>
              <a:t>	La </a:t>
            </a:r>
            <a:r>
              <a:rPr lang="es-ES" dirty="0">
                <a:latin typeface="Calibri" panose="020F0502020204030204" pitchFamily="34" charset="0"/>
              </a:rPr>
              <a:t>intersección de la isoterma con la línea de concentración de nuestra aleación determina el punto O.</a:t>
            </a:r>
          </a:p>
          <a:p>
            <a:pPr algn="just"/>
            <a:r>
              <a:rPr lang="es-ES" dirty="0" smtClean="0">
                <a:latin typeface="Calibri" panose="020F0502020204030204" pitchFamily="34" charset="0"/>
              </a:rPr>
              <a:t>	Si </a:t>
            </a:r>
            <a:r>
              <a:rPr lang="es-ES" dirty="0">
                <a:latin typeface="Calibri" panose="020F0502020204030204" pitchFamily="34" charset="0"/>
              </a:rPr>
              <a:t>proyectamos sobre el eje de concentraciones esos puntos de intersección se obtienen las concentraciones de la fase líquida, </a:t>
            </a:r>
            <a:r>
              <a:rPr lang="es-ES" dirty="0" err="1">
                <a:latin typeface="Calibri" panose="020F0502020204030204" pitchFamily="34" charset="0"/>
              </a:rPr>
              <a:t>w</a:t>
            </a:r>
            <a:r>
              <a:rPr lang="es-ES" baseline="-25000" dirty="0" err="1">
                <a:latin typeface="Calibri" panose="020F0502020204030204" pitchFamily="34" charset="0"/>
              </a:rPr>
              <a:t>L</a:t>
            </a:r>
            <a:r>
              <a:rPr lang="es-ES" dirty="0">
                <a:latin typeface="Calibri" panose="020F0502020204030204" pitchFamily="34" charset="0"/>
              </a:rPr>
              <a:t> y de la fase sólida, </a:t>
            </a:r>
            <a:r>
              <a:rPr lang="es-ES" dirty="0" err="1">
                <a:latin typeface="Calibri" panose="020F0502020204030204" pitchFamily="34" charset="0"/>
              </a:rPr>
              <a:t>w</a:t>
            </a:r>
            <a:r>
              <a:rPr lang="es-ES" baseline="-25000" dirty="0" err="1">
                <a:latin typeface="Calibri" panose="020F0502020204030204" pitchFamily="34" charset="0"/>
              </a:rPr>
              <a:t>S</a:t>
            </a:r>
            <a:r>
              <a:rPr lang="es-ES" dirty="0">
                <a:latin typeface="Calibri" panose="020F0502020204030204" pitchFamily="34" charset="0"/>
              </a:rPr>
              <a:t>, así como de la muestra que vamos a estudiar.</a:t>
            </a:r>
          </a:p>
          <a:p>
            <a:pPr algn="just"/>
            <a:r>
              <a:rPr lang="es-ES" dirty="0" smtClean="0">
                <a:latin typeface="Calibri" panose="020F0502020204030204" pitchFamily="34" charset="0"/>
              </a:rPr>
              <a:t>	Una </a:t>
            </a:r>
            <a:r>
              <a:rPr lang="es-ES" dirty="0">
                <a:latin typeface="Calibri" panose="020F0502020204030204" pitchFamily="34" charset="0"/>
              </a:rPr>
              <a:t>vez determinadas estas concentraciones, aplicando la regla de la palanca podemos obtener el porcentaje de cada una de las fases en las condiciones del problema.</a:t>
            </a:r>
            <a:endParaRPr lang="es-ES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304" y="5594940"/>
            <a:ext cx="2418196" cy="9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92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Aleaciones – Ejercicio 1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78" y="1215246"/>
            <a:ext cx="8146870" cy="48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Aleaciones – Ejercicio 1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387" y="1215246"/>
            <a:ext cx="7390170" cy="11495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597" y="2497556"/>
            <a:ext cx="40957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Aleaciones – Ejercicio 1 </a:t>
            </a:r>
            <a:endParaRPr lang="es-ES" sz="3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25" y="1215246"/>
            <a:ext cx="6790694" cy="50280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470" y="4017044"/>
            <a:ext cx="1762003" cy="2610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754" y="4017044"/>
            <a:ext cx="1605214" cy="2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26"/>
          </a:xfrm>
        </p:spPr>
        <p:txBody>
          <a:bodyPr/>
          <a:lstStyle/>
          <a:p>
            <a:r>
              <a:rPr lang="es-ES" sz="3200" dirty="0" smtClean="0"/>
              <a:t>Aleaciones – Ejercicio 2 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710" y="1362644"/>
            <a:ext cx="7599622" cy="44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6111" y="452718"/>
            <a:ext cx="9404723" cy="909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Aleaciones – Ejercicio 2 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92" y="1215246"/>
            <a:ext cx="8018128" cy="42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8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46111" y="452718"/>
            <a:ext cx="9404723" cy="909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Aleaciones – Ejercicio 2 </a:t>
            </a:r>
            <a:endParaRPr lang="es-ES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12" y="1362644"/>
            <a:ext cx="7880921" cy="431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44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6111" y="452718"/>
            <a:ext cx="9404723" cy="909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Aleaciones – Ejercicio 2 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10" y="1536064"/>
            <a:ext cx="8146647" cy="38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9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5062" y="748861"/>
            <a:ext cx="8825658" cy="65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Enlaces de los elementos - Continuación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10" y="1725854"/>
            <a:ext cx="4918841" cy="368913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11724" y="4832622"/>
            <a:ext cx="2438996" cy="33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d) Enlace Metálico</a:t>
            </a:r>
            <a:endParaRPr lang="es-ES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97" y="2455009"/>
            <a:ext cx="4085357" cy="22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5062" y="748861"/>
            <a:ext cx="8825658" cy="65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Clasificación de los elementos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26" y="1560786"/>
            <a:ext cx="9085074" cy="465882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869" y="2000919"/>
            <a:ext cx="5636395" cy="37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5061" y="748861"/>
            <a:ext cx="9390993" cy="65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Clasificación de los elementos - Continuación</a:t>
            </a:r>
            <a:endParaRPr lang="es-ES" sz="3200" dirty="0"/>
          </a:p>
        </p:txBody>
      </p:sp>
      <p:sp>
        <p:nvSpPr>
          <p:cNvPr id="2" name="Rectángulo 1"/>
          <p:cNvSpPr/>
          <p:nvPr/>
        </p:nvSpPr>
        <p:spPr>
          <a:xfrm>
            <a:off x="825061" y="1674874"/>
            <a:ext cx="60960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A</a:t>
            </a:r>
          </a:p>
          <a:p>
            <a:pPr marL="89916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grupo es considerado como el de los verdaderos metales y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comprende;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just">
              <a:lnSpc>
                <a:spcPct val="115000"/>
              </a:lnSpc>
              <a:spcAft>
                <a:spcPts val="0"/>
              </a:spcAft>
            </a:pPr>
            <a:r>
              <a:rPr lang="es-ES" i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Alcalíneos</a:t>
            </a:r>
            <a:r>
              <a:rPr lang="es-ES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(IA)</a:t>
            </a:r>
            <a:r>
              <a:rPr lang="es-E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odio, Potasio, Rubidio y Cesio.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just">
              <a:lnSpc>
                <a:spcPct val="115000"/>
              </a:lnSpc>
              <a:spcAft>
                <a:spcPts val="0"/>
              </a:spcAft>
            </a:pPr>
            <a:r>
              <a:rPr lang="es-ES" i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Alcalíneos</a:t>
            </a:r>
            <a:r>
              <a:rPr lang="es-E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térreos (IIA):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Berilio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Magnesio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Estroncio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99160" algn="just">
              <a:lnSpc>
                <a:spcPct val="115000"/>
              </a:lnSpc>
              <a:spcAft>
                <a:spcPts val="0"/>
              </a:spcAft>
            </a:pPr>
            <a:r>
              <a:rPr lang="es-E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Metales de transición: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Titanio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Vanadio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Cromo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Manganeso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Hierro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Cobalto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Níquel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Cobre, Cinc, Molibdeno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Wolframio (Tungsteno), Oro, Mercurio, Platino,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nombrar los más conocidos.</a:t>
            </a:r>
          </a:p>
          <a:p>
            <a:pPr marL="899160"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metales de este grupo poseen uniones o enlaces metálicos y de ahí que sus características son más acentuadas que los del grupo B.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785" y="2127848"/>
            <a:ext cx="1113462" cy="39378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237" y="3499945"/>
            <a:ext cx="2684574" cy="1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5061" y="748861"/>
            <a:ext cx="9390993" cy="65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Clasificación de los elementos - Continuación</a:t>
            </a:r>
            <a:endParaRPr lang="es-ES" sz="3200" dirty="0"/>
          </a:p>
        </p:txBody>
      </p:sp>
      <p:sp>
        <p:nvSpPr>
          <p:cNvPr id="8" name="Rectángulo 7"/>
          <p:cNvSpPr/>
          <p:nvPr/>
        </p:nvSpPr>
        <p:spPr>
          <a:xfrm>
            <a:off x="825061" y="2140170"/>
            <a:ext cx="6096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B</a:t>
            </a:r>
          </a:p>
          <a:p>
            <a:pPr marL="91440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grupo está formado por; el 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luminio, Plomo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Bismuto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Silicio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Estaño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Arsénico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ntimonio y Teluro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14400"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Estos metales se caracterizan porque sus átomos no tienen un enlace exclusivamente metálico, pues en ellos intervienen enlaces homopolares.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34" y="2470259"/>
            <a:ext cx="1972497" cy="2892996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8339959" y="2822028"/>
            <a:ext cx="630620" cy="788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80947">
            <a:off x="8269416" y="2765022"/>
            <a:ext cx="74377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5062" y="748861"/>
            <a:ext cx="8825658" cy="65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Los metales - propiedades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79" y="1750208"/>
            <a:ext cx="3780465" cy="24302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22266" y="4378582"/>
            <a:ext cx="464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   Su naturaleza depende de los átomos            	que los constituyen y de sus enlaces</a:t>
            </a:r>
            <a:endParaRPr lang="es-ES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922267" y="5161432"/>
            <a:ext cx="423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Son solidos a temperatura ambiente </a:t>
            </a:r>
          </a:p>
          <a:p>
            <a:r>
              <a:rPr lang="es-ES" sz="1600" dirty="0"/>
              <a:t> </a:t>
            </a:r>
            <a:r>
              <a:rPr lang="es-ES" sz="1600" dirty="0" smtClean="0"/>
              <a:t>    salvo el Mercurio.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559" y="1772710"/>
            <a:ext cx="2784725" cy="19493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450" y="4394554"/>
            <a:ext cx="2460942" cy="153375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210040" y="3722018"/>
            <a:ext cx="3196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Son blanco Argentino salvo el Oro y el Cobre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436559" y="5928310"/>
            <a:ext cx="3196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Conducen el calor y la electricidad.</a:t>
            </a:r>
          </a:p>
        </p:txBody>
      </p:sp>
    </p:spTree>
    <p:extLst>
      <p:ext uri="{BB962C8B-B14F-4D97-AF65-F5344CB8AC3E}">
        <p14:creationId xmlns:p14="http://schemas.microsoft.com/office/powerpoint/2010/main" val="40560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00" y="282477"/>
            <a:ext cx="682811" cy="93276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5062" y="748861"/>
            <a:ext cx="8825658" cy="65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Estructura de los metales</a:t>
            </a:r>
            <a:endParaRPr lang="es-E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25062" y="1745740"/>
            <a:ext cx="4809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Se llama estructura a la disposición ordenada y geométrica en el espacio de los átomos o moléculas de la materia en estado solido.</a:t>
            </a:r>
          </a:p>
          <a:p>
            <a:pPr marL="285750" indent="-285750">
              <a:buFontTx/>
              <a:buChar char="-"/>
            </a:pPr>
            <a:r>
              <a:rPr lang="es-ES" sz="1600" dirty="0" smtClean="0"/>
              <a:t>La estructura está íntimamente ligada con el comportamiento del metal. Por lo que hay que considerar 2 tipos de estructuras.</a:t>
            </a:r>
            <a:endParaRPr lang="es-E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82" y="1530962"/>
            <a:ext cx="5181600" cy="39719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11637" y="3997817"/>
            <a:ext cx="44563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a) </a:t>
            </a:r>
            <a:r>
              <a:rPr lang="es-ES" dirty="0" smtClean="0"/>
              <a:t>Estructura cristalina;</a:t>
            </a:r>
          </a:p>
          <a:p>
            <a:r>
              <a:rPr lang="es-ES" sz="1600" dirty="0"/>
              <a:t> </a:t>
            </a:r>
            <a:r>
              <a:rPr lang="es-ES" sz="1600" dirty="0" smtClean="0"/>
              <a:t>   </a:t>
            </a:r>
          </a:p>
          <a:p>
            <a:r>
              <a:rPr lang="es-ES" sz="1600" dirty="0" smtClean="0"/>
              <a:t>   En esta, los átomos están ordenados en el espacio según una red geométrica, constituida por repetición de un elemento básico llamado cristal.</a:t>
            </a:r>
            <a:endParaRPr lang="es-ES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623478" y="5690772"/>
            <a:ext cx="2027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Redes espaciales</a:t>
            </a:r>
            <a:endParaRPr lang="es-ES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373" y="2235811"/>
            <a:ext cx="4838700" cy="256222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790759" y="4858074"/>
            <a:ext cx="3196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Redes cristalinas principales de la mayoría de los metales.</a:t>
            </a:r>
          </a:p>
        </p:txBody>
      </p:sp>
    </p:spTree>
    <p:extLst>
      <p:ext uri="{BB962C8B-B14F-4D97-AF65-F5344CB8AC3E}">
        <p14:creationId xmlns:p14="http://schemas.microsoft.com/office/powerpoint/2010/main" val="945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1448</TotalTime>
  <Words>2478</Words>
  <Application>Microsoft Office PowerPoint</Application>
  <PresentationFormat>Panorámica</PresentationFormat>
  <Paragraphs>243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Gothic</vt:lpstr>
      <vt:lpstr>Symbol</vt:lpstr>
      <vt:lpstr>Times New Roman</vt:lpstr>
      <vt:lpstr>Wingdings 3</vt:lpstr>
      <vt:lpstr>Ion</vt:lpstr>
      <vt:lpstr>Unidad: 1 - 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Influencia de la estructura</vt:lpstr>
      <vt:lpstr>Curvas de enfriamiento</vt:lpstr>
      <vt:lpstr>Tamaño del grano en función a la velocidad de enfriamiento</vt:lpstr>
      <vt:lpstr>Metales con cambios alotrópicos</vt:lpstr>
      <vt:lpstr>Metales con cambios alotrópicos - continuación</vt:lpstr>
      <vt:lpstr>Propiedades de los Metales</vt:lpstr>
      <vt:lpstr>Propiedades de los Metales – Continuación.</vt:lpstr>
      <vt:lpstr>Propiedades de los Metales – Continuación.</vt:lpstr>
      <vt:lpstr>Propiedades de los Metales – Continuación.</vt:lpstr>
      <vt:lpstr>Aleaciones</vt:lpstr>
      <vt:lpstr>Clasificación de las aleaciones</vt:lpstr>
      <vt:lpstr>Aleaciones - Constituyentes</vt:lpstr>
      <vt:lpstr>Constituyentes - Continuación</vt:lpstr>
      <vt:lpstr>Aleaciones - propiedades</vt:lpstr>
      <vt:lpstr>Elementos que pueden estar presentes en la composición química de los aceros</vt:lpstr>
      <vt:lpstr>Presentación de PowerPoint</vt:lpstr>
      <vt:lpstr>Presentación de PowerPoint</vt:lpstr>
      <vt:lpstr>Aleaciones – Curva de enfriamiento</vt:lpstr>
      <vt:lpstr>Aleaciones – Diagramas de equilibrio</vt:lpstr>
      <vt:lpstr>Presentación de PowerPoint</vt:lpstr>
      <vt:lpstr>Aleaciones – Mezclas Eutécticas</vt:lpstr>
      <vt:lpstr>Aleaciones – Regla de la palanca</vt:lpstr>
      <vt:lpstr>Aleaciones – Ejercicio 1</vt:lpstr>
      <vt:lpstr>Aleaciones – Ejercicio 1</vt:lpstr>
      <vt:lpstr>Aleaciones – Ejercicio 1 </vt:lpstr>
      <vt:lpstr>Aleaciones – Ejercicio 2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</dc:creator>
  <cp:lastModifiedBy>Ros</cp:lastModifiedBy>
  <cp:revision>154</cp:revision>
  <dcterms:created xsi:type="dcterms:W3CDTF">2020-01-21T14:19:40Z</dcterms:created>
  <dcterms:modified xsi:type="dcterms:W3CDTF">2020-03-13T01:45:42Z</dcterms:modified>
</cp:coreProperties>
</file>