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71" r:id="rId4"/>
    <p:sldId id="258" r:id="rId5"/>
    <p:sldId id="266" r:id="rId6"/>
    <p:sldId id="259" r:id="rId7"/>
    <p:sldId id="260" r:id="rId8"/>
    <p:sldId id="265" r:id="rId9"/>
    <p:sldId id="261" r:id="rId10"/>
    <p:sldId id="262" r:id="rId11"/>
    <p:sldId id="264" r:id="rId12"/>
    <p:sldId id="263" r:id="rId13"/>
    <p:sldId id="267" r:id="rId14"/>
    <p:sldId id="270" r:id="rId15"/>
    <p:sldId id="268" r:id="rId16"/>
    <p:sldId id="273" r:id="rId17"/>
    <p:sldId id="272" r:id="rId18"/>
    <p:sldId id="275" r:id="rId19"/>
    <p:sldId id="274" r:id="rId20"/>
    <p:sldId id="276" r:id="rId21"/>
    <p:sldId id="277" r:id="rId22"/>
    <p:sldId id="278" r:id="rId23"/>
    <p:sldId id="279" r:id="rId24"/>
    <p:sldId id="280" r:id="rId25"/>
    <p:sldId id="281" r:id="rId2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1D44"/>
    <a:srgbClr val="451C44"/>
    <a:srgbClr val="9227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60"/>
  </p:normalViewPr>
  <p:slideViewPr>
    <p:cSldViewPr snapToGrid="0">
      <p:cViewPr varScale="1">
        <p:scale>
          <a:sx n="71" d="100"/>
          <a:sy n="71" d="100"/>
        </p:scale>
        <p:origin x="4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C60CE02-AABE-4A74-8C0E-E20915C5DCF0}" type="datetimeFigureOut">
              <a:rPr lang="es-MX" smtClean="0"/>
              <a:t>08/06/2021</a:t>
            </a:fld>
            <a:endParaRPr lang="es-MX"/>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s-MX"/>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149197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C60CE02-AABE-4A74-8C0E-E20915C5DCF0}"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1287335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C60CE02-AABE-4A74-8C0E-E20915C5DCF0}"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320244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C60CE02-AABE-4A74-8C0E-E20915C5DCF0}"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3975010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C60CE02-AABE-4A74-8C0E-E20915C5DCF0}"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275425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C60CE02-AABE-4A74-8C0E-E20915C5DCF0}" type="datetimeFigureOut">
              <a:rPr lang="es-MX" smtClean="0"/>
              <a:t>08/06/2021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1584105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C60CE02-AABE-4A74-8C0E-E20915C5DCF0}" type="datetimeFigureOut">
              <a:rPr lang="es-MX" smtClean="0"/>
              <a:t>08/06/2021</a:t>
            </a:fld>
            <a:endParaRPr lang="es-MX"/>
          </a:p>
        </p:txBody>
      </p:sp>
      <p:sp>
        <p:nvSpPr>
          <p:cNvPr id="8" name="Footer Placeholder 7"/>
          <p:cNvSpPr>
            <a:spLocks noGrp="1"/>
          </p:cNvSpPr>
          <p:nvPr>
            <p:ph type="ftr" sz="quarter" idx="11"/>
          </p:nvPr>
        </p:nvSpPr>
        <p:spPr>
          <a:xfrm>
            <a:off x="561111" y="6391838"/>
            <a:ext cx="3644282" cy="304801"/>
          </a:xfrm>
        </p:spPr>
        <p:txBody>
          <a:bodyPr/>
          <a:lstStyle/>
          <a:p>
            <a:endParaRPr lang="es-MX"/>
          </a:p>
        </p:txBody>
      </p:sp>
      <p:sp>
        <p:nvSpPr>
          <p:cNvPr id="9" name="Slide Number Placeholder 8"/>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302725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C60CE02-AABE-4A74-8C0E-E20915C5DCF0}"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720586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C60CE02-AABE-4A74-8C0E-E20915C5DCF0}"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302023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C60CE02-AABE-4A74-8C0E-E20915C5DCF0}"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100288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C60CE02-AABE-4A74-8C0E-E20915C5DCF0}"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175076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C60CE02-AABE-4A74-8C0E-E20915C5DCF0}"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34070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C60CE02-AABE-4A74-8C0E-E20915C5DCF0}" type="datetimeFigureOut">
              <a:rPr lang="es-MX" smtClean="0"/>
              <a:t>08/06/2021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1212083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C60CE02-AABE-4A74-8C0E-E20915C5DCF0}" type="datetimeFigureOut">
              <a:rPr lang="es-MX" smtClean="0"/>
              <a:t>08/06/2021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20503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0CE02-AABE-4A74-8C0E-E20915C5DCF0}" type="datetimeFigureOut">
              <a:rPr lang="es-MX" smtClean="0"/>
              <a:t>08/06/2021</a:t>
            </a:fld>
            <a:endParaRPr lang="es-MX"/>
          </a:p>
        </p:txBody>
      </p:sp>
      <p:sp>
        <p:nvSpPr>
          <p:cNvPr id="3" name="Footer Placeholder 2"/>
          <p:cNvSpPr>
            <a:spLocks noGrp="1"/>
          </p:cNvSpPr>
          <p:nvPr>
            <p:ph type="ftr" sz="quarter" idx="11"/>
          </p:nvPr>
        </p:nvSpPr>
        <p:spPr/>
        <p:txBody>
          <a:bodyPr/>
          <a:lstStyle/>
          <a:p>
            <a:endParaRPr lang="es-MX"/>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425685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C60CE02-AABE-4A74-8C0E-E20915C5DCF0}"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389924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C60CE02-AABE-4A74-8C0E-E20915C5DCF0}"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74A3007-8AE5-46CC-83F1-E9497D45A6FA}" type="slidenum">
              <a:rPr lang="es-MX" smtClean="0"/>
              <a:t>‹Nº›</a:t>
            </a:fld>
            <a:endParaRPr lang="es-MX"/>
          </a:p>
        </p:txBody>
      </p:sp>
    </p:spTree>
    <p:extLst>
      <p:ext uri="{BB962C8B-B14F-4D97-AF65-F5344CB8AC3E}">
        <p14:creationId xmlns:p14="http://schemas.microsoft.com/office/powerpoint/2010/main" val="317898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C60CE02-AABE-4A74-8C0E-E20915C5DCF0}" type="datetimeFigureOut">
              <a:rPr lang="es-MX" smtClean="0"/>
              <a:t>08/06/2021</a:t>
            </a:fld>
            <a:endParaRPr lang="es-MX"/>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s-MX"/>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974A3007-8AE5-46CC-83F1-E9497D45A6FA}" type="slidenum">
              <a:rPr lang="es-MX" smtClean="0"/>
              <a:t>‹Nº›</a:t>
            </a:fld>
            <a:endParaRPr lang="es-MX"/>
          </a:p>
        </p:txBody>
      </p:sp>
    </p:spTree>
    <p:extLst>
      <p:ext uri="{BB962C8B-B14F-4D97-AF65-F5344CB8AC3E}">
        <p14:creationId xmlns:p14="http://schemas.microsoft.com/office/powerpoint/2010/main" val="40501244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62318" y="1304365"/>
            <a:ext cx="9036423" cy="4154984"/>
          </a:xfrm>
          <a:prstGeom prst="rect">
            <a:avLst/>
          </a:prstGeom>
          <a:noFill/>
        </p:spPr>
        <p:txBody>
          <a:bodyPr wrap="square" rtlCol="0">
            <a:spAutoFit/>
          </a:bodyPr>
          <a:lstStyle/>
          <a:p>
            <a:r>
              <a:rPr lang="es-AR" sz="6000" b="1" dirty="0" smtClean="0">
                <a:solidFill>
                  <a:schemeClr val="bg1"/>
                </a:solidFill>
              </a:rPr>
              <a:t>Relaciones Humanas II</a:t>
            </a:r>
          </a:p>
          <a:p>
            <a:r>
              <a:rPr lang="es-AR" sz="6000" b="1" dirty="0" smtClean="0">
                <a:solidFill>
                  <a:schemeClr val="bg1"/>
                </a:solidFill>
              </a:rPr>
              <a:t>Unidad 3</a:t>
            </a:r>
          </a:p>
          <a:p>
            <a:endParaRPr lang="es-AR" sz="4800" b="1" dirty="0" smtClean="0">
              <a:solidFill>
                <a:schemeClr val="bg1"/>
              </a:solidFill>
            </a:endParaRPr>
          </a:p>
          <a:p>
            <a:r>
              <a:rPr lang="es-AR" sz="4800" b="1" dirty="0" smtClean="0">
                <a:solidFill>
                  <a:schemeClr val="bg1"/>
                </a:solidFill>
              </a:rPr>
              <a:t>Roles</a:t>
            </a:r>
          </a:p>
          <a:p>
            <a:r>
              <a:rPr lang="es-AR" sz="4800" b="1" dirty="0" smtClean="0">
                <a:solidFill>
                  <a:schemeClr val="bg1"/>
                </a:solidFill>
              </a:rPr>
              <a:t>Influencia social</a:t>
            </a:r>
            <a:endParaRPr lang="es-MX" sz="4800" b="1" dirty="0">
              <a:solidFill>
                <a:schemeClr val="bg1"/>
              </a:solidFill>
            </a:endParaRPr>
          </a:p>
        </p:txBody>
      </p:sp>
    </p:spTree>
    <p:extLst>
      <p:ext uri="{BB962C8B-B14F-4D97-AF65-F5344CB8AC3E}">
        <p14:creationId xmlns:p14="http://schemas.microsoft.com/office/powerpoint/2010/main" val="62771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half" idx="2"/>
          </p:nvPr>
        </p:nvSpPr>
        <p:spPr>
          <a:xfrm>
            <a:off x="618565" y="497541"/>
            <a:ext cx="4572000" cy="5849471"/>
          </a:xfrm>
        </p:spPr>
        <p:txBody>
          <a:bodyPr>
            <a:noAutofit/>
          </a:bodyPr>
          <a:lstStyle/>
          <a:p>
            <a:pPr algn="just"/>
            <a:r>
              <a:rPr lang="es-AR" sz="3200" b="1" dirty="0">
                <a:solidFill>
                  <a:schemeClr val="bg1"/>
                </a:solidFill>
              </a:rPr>
              <a:t>El prejuicio </a:t>
            </a:r>
            <a:endParaRPr lang="es-MX" sz="3200" b="1" dirty="0">
              <a:solidFill>
                <a:schemeClr val="bg1"/>
              </a:solidFill>
            </a:endParaRPr>
          </a:p>
          <a:p>
            <a:pPr algn="just"/>
            <a:r>
              <a:rPr lang="es-AR" sz="2400" b="1" dirty="0">
                <a:solidFill>
                  <a:schemeClr val="bg1"/>
                </a:solidFill>
              </a:rPr>
              <a:t>Es un juicio u opinión preconcebida y arbitraria que tiene por objeto a una persona o a un grupo y puede ser de naturaleza favorable o adversa. </a:t>
            </a:r>
            <a:endParaRPr lang="es-AR" sz="2400" b="1" dirty="0" smtClean="0">
              <a:solidFill>
                <a:schemeClr val="bg1"/>
              </a:solidFill>
            </a:endParaRPr>
          </a:p>
          <a:p>
            <a:pPr algn="just"/>
            <a:endParaRPr lang="es-AR" sz="1100" b="1" dirty="0" smtClean="0">
              <a:solidFill>
                <a:schemeClr val="bg1"/>
              </a:solidFill>
            </a:endParaRPr>
          </a:p>
          <a:p>
            <a:r>
              <a:rPr lang="es-AR" sz="2400" b="1" dirty="0" smtClean="0">
                <a:solidFill>
                  <a:schemeClr val="bg1"/>
                </a:solidFill>
              </a:rPr>
              <a:t>La </a:t>
            </a:r>
            <a:r>
              <a:rPr lang="es-AR" sz="2400" b="1" dirty="0">
                <a:solidFill>
                  <a:schemeClr val="bg1"/>
                </a:solidFill>
              </a:rPr>
              <a:t>característica diferenciadora de un prejuicio es que </a:t>
            </a:r>
            <a:r>
              <a:rPr lang="es-AR" sz="2400" b="1" u="sng" dirty="0">
                <a:solidFill>
                  <a:schemeClr val="bg1"/>
                </a:solidFill>
              </a:rPr>
              <a:t>se basa en estereotipos</a:t>
            </a:r>
            <a:r>
              <a:rPr lang="es-AR" sz="2400" b="1" dirty="0">
                <a:solidFill>
                  <a:schemeClr val="bg1"/>
                </a:solidFill>
              </a:rPr>
              <a:t> relativos al grupo contra el que va dirigido.</a:t>
            </a:r>
            <a:endParaRPr lang="es-MX" sz="2400" b="1" dirty="0">
              <a:solidFill>
                <a:schemeClr val="bg1"/>
              </a:solidFill>
            </a:endParaRPr>
          </a:p>
        </p:txBody>
      </p:sp>
      <p:sp>
        <p:nvSpPr>
          <p:cNvPr id="5" name="Marcador de texto 3"/>
          <p:cNvSpPr txBox="1">
            <a:spLocks/>
          </p:cNvSpPr>
          <p:nvPr/>
        </p:nvSpPr>
        <p:spPr bwMode="gray">
          <a:xfrm>
            <a:off x="6081061" y="1586753"/>
            <a:ext cx="5765798" cy="3899647"/>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pPr marL="457200" indent="-457200" algn="just">
              <a:buFontTx/>
              <a:buChar char="-"/>
            </a:pPr>
            <a:endParaRPr lang="es-MX" sz="2800" b="1" dirty="0" smtClean="0">
              <a:solidFill>
                <a:schemeClr val="tx1"/>
              </a:solidFill>
            </a:endParaRPr>
          </a:p>
          <a:p>
            <a:pPr marL="457200" indent="-457200" algn="just">
              <a:buFontTx/>
              <a:buChar char="-"/>
            </a:pPr>
            <a:r>
              <a:rPr lang="es-MX" sz="2800" b="1" dirty="0" smtClean="0">
                <a:solidFill>
                  <a:schemeClr val="tx1"/>
                </a:solidFill>
              </a:rPr>
              <a:t>¿En la película se observa la presencia de prejuicios?</a:t>
            </a:r>
          </a:p>
          <a:p>
            <a:pPr marL="457200" indent="-457200" algn="just">
              <a:buFontTx/>
              <a:buChar char="-"/>
            </a:pPr>
            <a:endParaRPr lang="es-MX" sz="2800" b="1" dirty="0" smtClean="0">
              <a:solidFill>
                <a:schemeClr val="tx1"/>
              </a:solidFill>
            </a:endParaRPr>
          </a:p>
          <a:p>
            <a:pPr marL="342900" indent="-342900" algn="just">
              <a:buFontTx/>
              <a:buChar char="-"/>
            </a:pPr>
            <a:r>
              <a:rPr lang="es-MX" sz="2800" b="1" dirty="0" smtClean="0">
                <a:solidFill>
                  <a:schemeClr val="tx1"/>
                </a:solidFill>
              </a:rPr>
              <a:t>- ¿Cuáles te parece que son los prejuicios más comunes en las organizaciones que </a:t>
            </a:r>
            <a:r>
              <a:rPr lang="es-MX" sz="2800" b="1" dirty="0" err="1" smtClean="0">
                <a:solidFill>
                  <a:schemeClr val="tx1"/>
                </a:solidFill>
              </a:rPr>
              <a:t>conocés</a:t>
            </a:r>
            <a:r>
              <a:rPr lang="es-MX" sz="2800" b="1" dirty="0" smtClean="0">
                <a:solidFill>
                  <a:schemeClr val="tx1"/>
                </a:solidFill>
              </a:rPr>
              <a:t>? </a:t>
            </a:r>
            <a:endParaRPr lang="es-MX" sz="2000" dirty="0">
              <a:solidFill>
                <a:schemeClr val="tx1"/>
              </a:solidFill>
            </a:endParaRPr>
          </a:p>
        </p:txBody>
      </p:sp>
    </p:spTree>
    <p:extLst>
      <p:ext uri="{BB962C8B-B14F-4D97-AF65-F5344CB8AC3E}">
        <p14:creationId xmlns:p14="http://schemas.microsoft.com/office/powerpoint/2010/main" val="3190096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3625" y="793376"/>
            <a:ext cx="8761413" cy="1115856"/>
          </a:xfrm>
        </p:spPr>
        <p:txBody>
          <a:bodyPr/>
          <a:lstStyle/>
          <a:p>
            <a:r>
              <a:rPr lang="es-AR" sz="4800" b="1" dirty="0"/>
              <a:t>Conformidad </a:t>
            </a:r>
            <a:r>
              <a:rPr lang="es-MX" sz="4800" dirty="0"/>
              <a:t/>
            </a:r>
            <a:br>
              <a:rPr lang="es-MX" sz="4800" dirty="0"/>
            </a:br>
            <a:endParaRPr lang="es-MX" sz="4800" dirty="0"/>
          </a:p>
        </p:txBody>
      </p:sp>
      <p:sp>
        <p:nvSpPr>
          <p:cNvPr id="3" name="CuadroTexto 2"/>
          <p:cNvSpPr txBox="1"/>
          <p:nvPr/>
        </p:nvSpPr>
        <p:spPr>
          <a:xfrm>
            <a:off x="389965" y="2420470"/>
            <a:ext cx="11376211" cy="3785652"/>
          </a:xfrm>
          <a:prstGeom prst="rect">
            <a:avLst/>
          </a:prstGeom>
          <a:noFill/>
        </p:spPr>
        <p:txBody>
          <a:bodyPr wrap="square" rtlCol="0">
            <a:spAutoFit/>
          </a:bodyPr>
          <a:lstStyle/>
          <a:p>
            <a:pPr marL="285750" indent="-285750" algn="just">
              <a:buFont typeface="Arial" panose="020B0604020202020204" pitchFamily="34" charset="0"/>
              <a:buChar char="•"/>
            </a:pPr>
            <a:r>
              <a:rPr lang="es-AR" sz="2000" dirty="0" smtClean="0"/>
              <a:t>Este </a:t>
            </a:r>
            <a:r>
              <a:rPr lang="es-AR" sz="2000" dirty="0"/>
              <a:t>tipo de influencia social puede entenderse como el </a:t>
            </a:r>
            <a:r>
              <a:rPr lang="es-AR" sz="2000" b="1" dirty="0"/>
              <a:t>cambio de comportamiento o actitudes generado por el deseo de seguir las creencias o normas de las demás personas</a:t>
            </a:r>
            <a:r>
              <a:rPr lang="es-AR" sz="2000" dirty="0"/>
              <a:t> (</a:t>
            </a:r>
            <a:r>
              <a:rPr lang="es-AR" sz="2000" dirty="0" err="1"/>
              <a:t>Feldman</a:t>
            </a:r>
            <a:r>
              <a:rPr lang="es-AR" sz="2000" dirty="0"/>
              <a:t>, 2005</a:t>
            </a:r>
            <a:r>
              <a:rPr lang="es-AR" sz="2000" dirty="0" smtClean="0"/>
              <a:t>).</a:t>
            </a:r>
          </a:p>
          <a:p>
            <a:pPr algn="just"/>
            <a:endParaRPr lang="es-AR" sz="2000" dirty="0" smtClean="0"/>
          </a:p>
          <a:p>
            <a:pPr marL="285750" indent="-285750" algn="just">
              <a:buFont typeface="Arial" panose="020B0604020202020204" pitchFamily="34" charset="0"/>
              <a:buChar char="•"/>
            </a:pPr>
            <a:r>
              <a:rPr lang="es-ES" sz="2000" b="1" u="sng" dirty="0" smtClean="0"/>
              <a:t>La </a:t>
            </a:r>
            <a:r>
              <a:rPr lang="es-ES" sz="2000" b="1" u="sng" dirty="0"/>
              <a:t>conformidad </a:t>
            </a:r>
            <a:r>
              <a:rPr lang="es-ES" sz="2000" b="1" dirty="0"/>
              <a:t>es la forma más común y omnipresente de la influencia social.</a:t>
            </a:r>
            <a:r>
              <a:rPr lang="es-ES" sz="2000" dirty="0"/>
              <a:t> Generalmente se define como </a:t>
            </a:r>
            <a:r>
              <a:rPr lang="es-ES" sz="2000" i="1" dirty="0">
                <a:effectLst>
                  <a:outerShdw blurRad="38100" dist="38100" dir="2700000" algn="tl">
                    <a:srgbClr val="000000">
                      <a:alpha val="43137"/>
                    </a:srgbClr>
                  </a:outerShdw>
                </a:effectLst>
              </a:rPr>
              <a:t>la tendencia de actuar o pensar como otros miembros de un grupo</a:t>
            </a:r>
            <a:r>
              <a:rPr lang="es-ES" sz="2000" dirty="0">
                <a:effectLst>
                  <a:outerShdw blurRad="38100" dist="38100" dir="2700000" algn="tl">
                    <a:srgbClr val="000000">
                      <a:alpha val="43137"/>
                    </a:srgbClr>
                  </a:outerShdw>
                </a:effectLst>
              </a:rPr>
              <a:t>.</a:t>
            </a:r>
            <a:r>
              <a:rPr lang="es-ES" sz="2000" dirty="0"/>
              <a:t> El tamaño del grupo, la unanimidad, la cohesión, el estatus y la dedicación ayudan a determinar el nivel de conformidad en un individuo. </a:t>
            </a:r>
            <a:endParaRPr lang="es-ES" sz="2000" dirty="0" smtClean="0"/>
          </a:p>
          <a:p>
            <a:pPr algn="just"/>
            <a:endParaRPr lang="es-ES" sz="2000" dirty="0" smtClean="0"/>
          </a:p>
          <a:p>
            <a:pPr marL="285750" indent="-285750" algn="just">
              <a:buFont typeface="Arial" panose="020B0604020202020204" pitchFamily="34" charset="0"/>
              <a:buChar char="•"/>
            </a:pPr>
            <a:r>
              <a:rPr lang="es-ES" sz="2000" dirty="0" smtClean="0"/>
              <a:t>Normalmente </a:t>
            </a:r>
            <a:r>
              <a:rPr lang="es-ES" sz="2000" dirty="0"/>
              <a:t>se ve como una tendencia negativa, pero una cierta cantidad de conformidad es no sólo necesaria y normal, sino probablemente esencial para que una comunidad funcione</a:t>
            </a:r>
            <a:r>
              <a:rPr lang="es-ES" sz="2000" dirty="0" smtClean="0"/>
              <a:t>.</a:t>
            </a:r>
            <a:endParaRPr lang="es-MX" sz="2000" dirty="0"/>
          </a:p>
        </p:txBody>
      </p:sp>
    </p:spTree>
    <p:extLst>
      <p:ext uri="{BB962C8B-B14F-4D97-AF65-F5344CB8AC3E}">
        <p14:creationId xmlns:p14="http://schemas.microsoft.com/office/powerpoint/2010/main" val="191381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03412" y="309282"/>
            <a:ext cx="11524129" cy="646331"/>
          </a:xfrm>
          <a:prstGeom prst="rect">
            <a:avLst/>
          </a:prstGeom>
          <a:noFill/>
        </p:spPr>
        <p:txBody>
          <a:bodyPr wrap="square" rtlCol="0">
            <a:spAutoFit/>
          </a:bodyPr>
          <a:lstStyle/>
          <a:p>
            <a:r>
              <a:rPr lang="es-AR" sz="3600" b="1" dirty="0" smtClean="0"/>
              <a:t>EXPERIMENTO DE ASCH Y LA CONFORMIDAD</a:t>
            </a:r>
            <a:endParaRPr lang="es-ES" dirty="0"/>
          </a:p>
        </p:txBody>
      </p:sp>
      <p:pic>
        <p:nvPicPr>
          <p:cNvPr id="4" name="_EXPERIMENTO_ASCH_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3035" y="1122829"/>
            <a:ext cx="9460005" cy="5321253"/>
          </a:xfrm>
          <a:prstGeom prst="rect">
            <a:avLst/>
          </a:prstGeom>
        </p:spPr>
      </p:pic>
    </p:spTree>
    <p:extLst>
      <p:ext uri="{BB962C8B-B14F-4D97-AF65-F5344CB8AC3E}">
        <p14:creationId xmlns:p14="http://schemas.microsoft.com/office/powerpoint/2010/main" val="461763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48485">
                <p:cTn id="13" fill="hold" display="0">
                  <p:stCondLst>
                    <p:cond delay="indefinite"/>
                  </p:stCondLst>
                </p:cTn>
                <p:tgtEl>
                  <p:spTgt spid="4"/>
                </p:tgtEl>
              </p:cMediaNode>
            </p:vide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6340" y="516467"/>
            <a:ext cx="8761413" cy="1446803"/>
          </a:xfrm>
        </p:spPr>
        <p:txBody>
          <a:bodyPr/>
          <a:lstStyle/>
          <a:p>
            <a:pPr algn="r"/>
            <a:r>
              <a:rPr lang="es-MX" sz="4400" b="1" dirty="0" smtClean="0"/>
              <a:t>Influencia Social </a:t>
            </a:r>
            <a:br>
              <a:rPr lang="es-MX" sz="4400" b="1" dirty="0" smtClean="0"/>
            </a:br>
            <a:r>
              <a:rPr lang="es-MX" sz="4400" b="1" dirty="0" smtClean="0"/>
              <a:t> Conformidad</a:t>
            </a:r>
            <a:endParaRPr lang="es-MX" sz="4400" b="1" dirty="0"/>
          </a:p>
        </p:txBody>
      </p:sp>
      <p:sp>
        <p:nvSpPr>
          <p:cNvPr id="3" name="Marcador de contenido 2"/>
          <p:cNvSpPr>
            <a:spLocks noGrp="1"/>
          </p:cNvSpPr>
          <p:nvPr>
            <p:ph idx="1"/>
          </p:nvPr>
        </p:nvSpPr>
        <p:spPr>
          <a:xfrm>
            <a:off x="282388" y="2460812"/>
            <a:ext cx="11591365" cy="4168588"/>
          </a:xfrm>
        </p:spPr>
        <p:txBody>
          <a:bodyPr>
            <a:noAutofit/>
          </a:bodyPr>
          <a:lstStyle/>
          <a:p>
            <a:pPr algn="just"/>
            <a:r>
              <a:rPr lang="es-ES" sz="2400" u="sng" dirty="0">
                <a:effectLst>
                  <a:outerShdw blurRad="38100" dist="38100" dir="2700000" algn="tl">
                    <a:srgbClr val="000000">
                      <a:alpha val="43137"/>
                    </a:srgbClr>
                  </a:outerShdw>
                </a:effectLst>
              </a:rPr>
              <a:t>La conformidad </a:t>
            </a:r>
            <a:r>
              <a:rPr lang="es-ES" sz="2400" dirty="0"/>
              <a:t>refiere a </a:t>
            </a:r>
            <a:r>
              <a:rPr lang="es-ES" sz="2400" b="1" dirty="0"/>
              <a:t>cualquier cambio de comportamiento debido a la influencia directa o indirecta de otra persona o grupo</a:t>
            </a:r>
            <a:r>
              <a:rPr lang="es-ES" sz="2400" dirty="0"/>
              <a:t>. </a:t>
            </a:r>
            <a:endParaRPr lang="es-ES" sz="2400" dirty="0" smtClean="0"/>
          </a:p>
          <a:p>
            <a:pPr algn="just"/>
            <a:r>
              <a:rPr lang="es-ES" sz="2400" b="1" dirty="0" smtClean="0"/>
              <a:t>Según </a:t>
            </a:r>
            <a:r>
              <a:rPr lang="es-ES" sz="2400" b="1" dirty="0" err="1"/>
              <a:t>Moscovici</a:t>
            </a:r>
            <a:r>
              <a:rPr lang="es-ES" sz="2400" b="1" dirty="0"/>
              <a:t> </a:t>
            </a:r>
            <a:r>
              <a:rPr lang="es-ES" sz="2400" dirty="0"/>
              <a:t>hace referencia al </a:t>
            </a:r>
            <a:r>
              <a:rPr lang="es-ES" sz="2400" b="1" dirty="0"/>
              <a:t>cambio en los juicios, opiniones o actitudes de un individuo al verse expuesto a los juicios, opiniones y actitudes de otros. </a:t>
            </a:r>
            <a:r>
              <a:rPr lang="es-ES" sz="2400" dirty="0"/>
              <a:t>Puede ser </a:t>
            </a:r>
            <a:r>
              <a:rPr lang="es-ES" sz="2400" b="1" dirty="0"/>
              <a:t>voluntaria o no </a:t>
            </a:r>
            <a:r>
              <a:rPr lang="es-ES" sz="2400" dirty="0"/>
              <a:t>y supone</a:t>
            </a:r>
            <a:r>
              <a:rPr lang="es-ES" sz="2400" b="1" dirty="0"/>
              <a:t> </a:t>
            </a:r>
            <a:r>
              <a:rPr lang="es-ES" sz="2400" dirty="0"/>
              <a:t>una presión ejercida por los miembros de la sociedad que </a:t>
            </a:r>
            <a:r>
              <a:rPr lang="es-ES" sz="2400" b="1" dirty="0"/>
              <a:t>se rigen por las mismas normas e interactúan en un nivel de igualdad</a:t>
            </a:r>
            <a:r>
              <a:rPr lang="es-ES" sz="2400" b="1" dirty="0" smtClean="0"/>
              <a:t>.</a:t>
            </a:r>
          </a:p>
          <a:p>
            <a:pPr algn="just"/>
            <a:r>
              <a:rPr lang="es-ES" sz="2400" b="1" dirty="0" smtClean="0"/>
              <a:t>En los grupos la conformidad </a:t>
            </a:r>
            <a:r>
              <a:rPr lang="es-ES" sz="2400" b="1" dirty="0" smtClean="0"/>
              <a:t>se </a:t>
            </a:r>
            <a:r>
              <a:rPr lang="es-ES" sz="2400" b="1" dirty="0" smtClean="0"/>
              <a:t>premia con aceptación y aprobación, mientras que la inconformidad </a:t>
            </a:r>
            <a:r>
              <a:rPr lang="es-ES" sz="2400" b="1" dirty="0" smtClean="0"/>
              <a:t>muchas veces se </a:t>
            </a:r>
            <a:r>
              <a:rPr lang="es-ES" sz="2400" b="1" dirty="0" smtClean="0"/>
              <a:t>amenaza con el rechazo o el ridículo</a:t>
            </a:r>
            <a:endParaRPr lang="es-MX" sz="2400" dirty="0"/>
          </a:p>
          <a:p>
            <a:pPr algn="just"/>
            <a:endParaRPr lang="es-MX" sz="2400" dirty="0"/>
          </a:p>
        </p:txBody>
      </p:sp>
    </p:spTree>
    <p:extLst>
      <p:ext uri="{BB962C8B-B14F-4D97-AF65-F5344CB8AC3E}">
        <p14:creationId xmlns:p14="http://schemas.microsoft.com/office/powerpoint/2010/main" val="49768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gray">
          <a:xfrm>
            <a:off x="600635" y="510988"/>
            <a:ext cx="4008716" cy="1290294"/>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3200" b="1" dirty="0" smtClean="0"/>
              <a:t>Influencia Social –</a:t>
            </a:r>
          </a:p>
          <a:p>
            <a:r>
              <a:rPr lang="es-MX" sz="3200" b="1" dirty="0" smtClean="0"/>
              <a:t> Obediencia</a:t>
            </a:r>
            <a:endParaRPr lang="es-MX" sz="3200" b="1" dirty="0"/>
          </a:p>
        </p:txBody>
      </p:sp>
      <p:sp>
        <p:nvSpPr>
          <p:cNvPr id="6" name="Marcador de contenido 2"/>
          <p:cNvSpPr txBox="1">
            <a:spLocks/>
          </p:cNvSpPr>
          <p:nvPr/>
        </p:nvSpPr>
        <p:spPr>
          <a:xfrm>
            <a:off x="600635" y="1801282"/>
            <a:ext cx="4213411" cy="4438153"/>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r>
              <a:rPr lang="es-MX" sz="2400" b="1" dirty="0" smtClean="0">
                <a:solidFill>
                  <a:schemeClr val="bg1"/>
                </a:solidFill>
              </a:rPr>
              <a:t>Es la forma más directa de influencia social</a:t>
            </a:r>
            <a:r>
              <a:rPr lang="es-MX" sz="2400" dirty="0" smtClean="0">
                <a:solidFill>
                  <a:schemeClr val="bg1"/>
                </a:solidFill>
              </a:rPr>
              <a:t>. </a:t>
            </a:r>
          </a:p>
          <a:p>
            <a:pPr algn="just"/>
            <a:endParaRPr lang="es-MX" sz="2400" dirty="0" smtClean="0">
              <a:solidFill>
                <a:schemeClr val="bg1"/>
              </a:solidFill>
            </a:endParaRPr>
          </a:p>
          <a:p>
            <a:pPr algn="just"/>
            <a:r>
              <a:rPr lang="es-MX" sz="2400" dirty="0" smtClean="0">
                <a:solidFill>
                  <a:schemeClr val="bg1"/>
                </a:solidFill>
              </a:rPr>
              <a:t>Ocurre cuando </a:t>
            </a:r>
            <a:r>
              <a:rPr lang="es-MX" sz="2400" b="1" dirty="0" smtClean="0">
                <a:solidFill>
                  <a:schemeClr val="bg1"/>
                </a:solidFill>
              </a:rPr>
              <a:t>se siguen órdenes directas, </a:t>
            </a:r>
            <a:r>
              <a:rPr lang="es-MX" sz="2400" dirty="0" smtClean="0">
                <a:solidFill>
                  <a:schemeClr val="bg1"/>
                </a:solidFill>
              </a:rPr>
              <a:t>generalmente provenientes de alguna autoridad.</a:t>
            </a:r>
            <a:endParaRPr lang="es-MX" sz="2400" dirty="0">
              <a:solidFill>
                <a:schemeClr val="bg1"/>
              </a:solidFill>
            </a:endParaRPr>
          </a:p>
        </p:txBody>
      </p:sp>
      <p:pic>
        <p:nvPicPr>
          <p:cNvPr id="7" name="Stanley_MILGRAM_Experimento_sobre_la_obediencia_a_la_autorid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37202" y="703711"/>
            <a:ext cx="6176255" cy="5626049"/>
          </a:xfrm>
          <a:prstGeom prst="rect">
            <a:avLst/>
          </a:prstGeom>
        </p:spPr>
      </p:pic>
      <p:sp>
        <p:nvSpPr>
          <p:cNvPr id="8" name="CuadroTexto 7"/>
          <p:cNvSpPr txBox="1"/>
          <p:nvPr/>
        </p:nvSpPr>
        <p:spPr>
          <a:xfrm>
            <a:off x="6252882" y="242046"/>
            <a:ext cx="4101353" cy="461665"/>
          </a:xfrm>
          <a:prstGeom prst="rect">
            <a:avLst/>
          </a:prstGeom>
          <a:noFill/>
        </p:spPr>
        <p:txBody>
          <a:bodyPr wrap="square" rtlCol="0">
            <a:spAutoFit/>
          </a:bodyPr>
          <a:lstStyle/>
          <a:p>
            <a:pPr algn="r"/>
            <a:r>
              <a:rPr lang="es-MX" sz="2400" b="1" dirty="0" smtClean="0">
                <a:solidFill>
                  <a:schemeClr val="accent1">
                    <a:lumMod val="75000"/>
                  </a:schemeClr>
                </a:solidFill>
              </a:rPr>
              <a:t>Experimento de </a:t>
            </a:r>
            <a:r>
              <a:rPr lang="es-MX" sz="2400" b="1" dirty="0" err="1" smtClean="0">
                <a:solidFill>
                  <a:schemeClr val="accent1">
                    <a:lumMod val="75000"/>
                  </a:schemeClr>
                </a:solidFill>
              </a:rPr>
              <a:t>Milgram</a:t>
            </a:r>
            <a:endParaRPr lang="es-MX" sz="2400" b="1" dirty="0">
              <a:solidFill>
                <a:schemeClr val="accent1">
                  <a:lumMod val="75000"/>
                </a:schemeClr>
              </a:solidFill>
            </a:endParaRPr>
          </a:p>
        </p:txBody>
      </p:sp>
    </p:spTree>
    <p:extLst>
      <p:ext uri="{BB962C8B-B14F-4D97-AF65-F5344CB8AC3E}">
        <p14:creationId xmlns:p14="http://schemas.microsoft.com/office/powerpoint/2010/main" val="286066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7"/>
                                        </p:tgtEl>
                                      </p:cBhvr>
                                    </p:cmd>
                                  </p:childTnLst>
                                </p:cTn>
                              </p:par>
                            </p:childTnLst>
                          </p:cTn>
                        </p:par>
                      </p:childTnLst>
                    </p:cTn>
                  </p:par>
                </p:childTnLst>
              </p:cTn>
              <p:nextCondLst>
                <p:cond evt="onClick" delay="0">
                  <p:tgtEl>
                    <p:spTgt spid="7"/>
                  </p:tgtEl>
                </p:cond>
              </p:nextCondLst>
            </p:seq>
            <p:video>
              <p:cMediaNode vol="100000">
                <p:cTn id="32" fill="hold" display="0">
                  <p:stCondLst>
                    <p:cond delay="indefinite"/>
                  </p:stCondLst>
                </p:cTn>
                <p:tgtEl>
                  <p:spTgt spid="7"/>
                </p:tgtEl>
              </p:cMediaNode>
            </p:video>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35424" y="973668"/>
            <a:ext cx="10098741" cy="5346450"/>
          </a:xfrm>
        </p:spPr>
        <p:txBody>
          <a:bodyPr anchor="t"/>
          <a:lstStyle/>
          <a:p>
            <a:pPr algn="ctr"/>
            <a:r>
              <a:rPr lang="es-MX" sz="4800" b="1" dirty="0" smtClean="0">
                <a:solidFill>
                  <a:schemeClr val="bg1"/>
                </a:solidFill>
              </a:rPr>
              <a:t>Para pensar…</a:t>
            </a:r>
            <a:br>
              <a:rPr lang="es-MX" sz="4800" b="1" dirty="0" smtClean="0">
                <a:solidFill>
                  <a:schemeClr val="bg1"/>
                </a:solidFill>
              </a:rPr>
            </a:br>
            <a:r>
              <a:rPr lang="es-MX" dirty="0" smtClean="0"/>
              <a:t/>
            </a:r>
            <a:br>
              <a:rPr lang="es-MX" dirty="0" smtClean="0"/>
            </a:br>
            <a:r>
              <a:rPr lang="es-MX" dirty="0"/>
              <a:t/>
            </a:r>
            <a:br>
              <a:rPr lang="es-MX" dirty="0"/>
            </a:br>
            <a:r>
              <a:rPr lang="es-MX" dirty="0" smtClean="0">
                <a:solidFill>
                  <a:schemeClr val="accent1">
                    <a:lumMod val="75000"/>
                  </a:schemeClr>
                </a:solidFill>
              </a:rPr>
              <a:t>¿Siempre es bueno obedecer?</a:t>
            </a:r>
            <a:br>
              <a:rPr lang="es-MX" dirty="0" smtClean="0">
                <a:solidFill>
                  <a:schemeClr val="accent1">
                    <a:lumMod val="75000"/>
                  </a:schemeClr>
                </a:solidFill>
              </a:rPr>
            </a:br>
            <a:r>
              <a:rPr lang="es-MX" dirty="0" smtClean="0">
                <a:solidFill>
                  <a:schemeClr val="accent1">
                    <a:lumMod val="75000"/>
                  </a:schemeClr>
                </a:solidFill>
              </a:rPr>
              <a:t/>
            </a:r>
            <a:br>
              <a:rPr lang="es-MX" dirty="0" smtClean="0">
                <a:solidFill>
                  <a:schemeClr val="accent1">
                    <a:lumMod val="75000"/>
                  </a:schemeClr>
                </a:solidFill>
              </a:rPr>
            </a:br>
            <a:r>
              <a:rPr lang="es-MX" dirty="0" smtClean="0">
                <a:solidFill>
                  <a:schemeClr val="accent1">
                    <a:lumMod val="75000"/>
                  </a:schemeClr>
                </a:solidFill>
              </a:rPr>
              <a:t>¿Soy menos responsable de lo que hago porque “sólo sigo órdenes”?</a:t>
            </a:r>
            <a:r>
              <a:rPr lang="es-MX" dirty="0">
                <a:solidFill>
                  <a:schemeClr val="accent1">
                    <a:lumMod val="75000"/>
                  </a:schemeClr>
                </a:solidFill>
              </a:rPr>
              <a:t/>
            </a:r>
            <a:br>
              <a:rPr lang="es-MX" dirty="0">
                <a:solidFill>
                  <a:schemeClr val="accent1">
                    <a:lumMod val="75000"/>
                  </a:schemeClr>
                </a:solidFill>
              </a:rPr>
            </a:br>
            <a:r>
              <a:rPr lang="es-MX" dirty="0" smtClean="0">
                <a:solidFill>
                  <a:schemeClr val="accent1">
                    <a:lumMod val="75000"/>
                  </a:schemeClr>
                </a:solidFill>
              </a:rPr>
              <a:t/>
            </a:r>
            <a:br>
              <a:rPr lang="es-MX" dirty="0" smtClean="0">
                <a:solidFill>
                  <a:schemeClr val="accent1">
                    <a:lumMod val="75000"/>
                  </a:schemeClr>
                </a:solidFill>
              </a:rPr>
            </a:br>
            <a:r>
              <a:rPr lang="es-MX" dirty="0" smtClean="0">
                <a:solidFill>
                  <a:schemeClr val="accent1">
                    <a:lumMod val="75000"/>
                  </a:schemeClr>
                </a:solidFill>
              </a:rPr>
              <a:t>¿Qué significa ser sujeto crítico?</a:t>
            </a:r>
            <a:endParaRPr lang="es-MX" dirty="0">
              <a:solidFill>
                <a:schemeClr val="accent1">
                  <a:lumMod val="75000"/>
                </a:schemeClr>
              </a:solidFill>
            </a:endParaRPr>
          </a:p>
        </p:txBody>
      </p:sp>
    </p:spTree>
    <p:extLst>
      <p:ext uri="{BB962C8B-B14F-4D97-AF65-F5344CB8AC3E}">
        <p14:creationId xmlns:p14="http://schemas.microsoft.com/office/powerpoint/2010/main" val="2716626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 sz="6000" b="1" dirty="0"/>
              <a:t>El liderazgo</a:t>
            </a:r>
            <a:endParaRPr lang="es-MX" sz="6000" b="1" dirty="0"/>
          </a:p>
        </p:txBody>
      </p:sp>
      <p:sp>
        <p:nvSpPr>
          <p:cNvPr id="3" name="Marcador de contenido 2"/>
          <p:cNvSpPr>
            <a:spLocks noGrp="1"/>
          </p:cNvSpPr>
          <p:nvPr>
            <p:ph idx="1"/>
          </p:nvPr>
        </p:nvSpPr>
        <p:spPr>
          <a:xfrm>
            <a:off x="509496" y="2253877"/>
            <a:ext cx="11216339" cy="4308288"/>
          </a:xfrm>
        </p:spPr>
        <p:txBody>
          <a:bodyPr>
            <a:normAutofit/>
          </a:bodyPr>
          <a:lstStyle/>
          <a:p>
            <a:pPr marL="0" indent="0" algn="just">
              <a:buNone/>
            </a:pPr>
            <a:r>
              <a:rPr lang="es-AR" b="1" dirty="0" smtClean="0"/>
              <a:t>Chiavenato: </a:t>
            </a:r>
            <a:r>
              <a:rPr lang="es-AR" dirty="0" smtClean="0"/>
              <a:t>Liderazgo es </a:t>
            </a:r>
            <a:r>
              <a:rPr lang="es-AR" dirty="0"/>
              <a:t>la </a:t>
            </a:r>
            <a:r>
              <a:rPr lang="es-AR" b="1" dirty="0"/>
              <a:t>influencia interpersonal</a:t>
            </a:r>
            <a:r>
              <a:rPr lang="es-AR" dirty="0"/>
              <a:t> ejercida en una situación, dirigida a través del proceso de comunicación humana a la consecución de uno o diversos objetivos específicos.</a:t>
            </a:r>
            <a:endParaRPr lang="es-MX" dirty="0"/>
          </a:p>
          <a:p>
            <a:pPr marL="0" indent="0" algn="just">
              <a:buNone/>
            </a:pPr>
            <a:endParaRPr lang="es-MX" b="1" dirty="0" smtClean="0"/>
          </a:p>
          <a:p>
            <a:pPr marL="0" indent="0" algn="just">
              <a:buNone/>
            </a:pPr>
            <a:r>
              <a:rPr lang="es-MX" b="1" dirty="0" smtClean="0"/>
              <a:t>LÍDER:</a:t>
            </a:r>
          </a:p>
          <a:p>
            <a:pPr algn="just"/>
            <a:r>
              <a:rPr lang="es-AR" dirty="0"/>
              <a:t>se diferencia de los demás miembros de un grupo por ejercer mayor influencia en las actividades y en </a:t>
            </a:r>
            <a:r>
              <a:rPr lang="es-AR" dirty="0" smtClean="0"/>
              <a:t>su organización.</a:t>
            </a:r>
          </a:p>
          <a:p>
            <a:pPr algn="just"/>
            <a:r>
              <a:rPr lang="es-AR" dirty="0"/>
              <a:t>adquiere estatus al lograr que el grupo </a:t>
            </a:r>
            <a:r>
              <a:rPr lang="es-AR" dirty="0" smtClean="0"/>
              <a:t>llegue a sus metas</a:t>
            </a:r>
          </a:p>
          <a:p>
            <a:pPr algn="just"/>
            <a:r>
              <a:rPr lang="es-AR" dirty="0"/>
              <a:t>Tiene que distribuir el poder y la responsabilidad entre los miembros de su </a:t>
            </a:r>
            <a:r>
              <a:rPr lang="es-AR" dirty="0" smtClean="0"/>
              <a:t>grupo, </a:t>
            </a:r>
            <a:r>
              <a:rPr lang="es-AR" dirty="0"/>
              <a:t>lo cual juega un papel importante en la toma de decisiones y, por lo tanto, también en el apoyo que el grupo le </a:t>
            </a:r>
            <a:r>
              <a:rPr lang="es-AR" dirty="0" smtClean="0"/>
              <a:t>otorga</a:t>
            </a:r>
          </a:p>
          <a:p>
            <a:pPr algn="just"/>
            <a:r>
              <a:rPr lang="es-AR" dirty="0"/>
              <a:t>debe tener autoridad para actuar de manera que estimule una respuesta positiva de aquellos que trabajan con </a:t>
            </a:r>
            <a:r>
              <a:rPr lang="es-AR" dirty="0" smtClean="0"/>
              <a:t>él</a:t>
            </a:r>
          </a:p>
        </p:txBody>
      </p:sp>
    </p:spTree>
    <p:extLst>
      <p:ext uri="{BB962C8B-B14F-4D97-AF65-F5344CB8AC3E}">
        <p14:creationId xmlns:p14="http://schemas.microsoft.com/office/powerpoint/2010/main" val="2269595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85801" y="632012"/>
            <a:ext cx="9547412" cy="5693866"/>
          </a:xfrm>
          <a:prstGeom prst="rect">
            <a:avLst/>
          </a:prstGeom>
          <a:noFill/>
        </p:spPr>
        <p:txBody>
          <a:bodyPr wrap="square" rtlCol="0">
            <a:spAutoFit/>
          </a:bodyPr>
          <a:lstStyle/>
          <a:p>
            <a:pPr algn="ctr"/>
            <a:r>
              <a:rPr lang="es-AR" sz="3200" b="1" dirty="0"/>
              <a:t>El líder es resultado de las </a:t>
            </a:r>
            <a:endParaRPr lang="es-AR" sz="3200" b="1" dirty="0" smtClean="0"/>
          </a:p>
          <a:p>
            <a:pPr algn="ctr"/>
            <a:r>
              <a:rPr lang="es-AR" sz="3200" b="1" dirty="0" smtClean="0"/>
              <a:t>necesidades </a:t>
            </a:r>
            <a:r>
              <a:rPr lang="es-AR" sz="3200" b="1" dirty="0"/>
              <a:t>de un grupo</a:t>
            </a:r>
            <a:r>
              <a:rPr lang="es-AR" sz="3200" b="1" dirty="0" smtClean="0"/>
              <a:t>.</a:t>
            </a:r>
          </a:p>
          <a:p>
            <a:endParaRPr lang="es-AR" sz="2400" dirty="0"/>
          </a:p>
          <a:p>
            <a:pPr algn="just">
              <a:lnSpc>
                <a:spcPct val="150000"/>
              </a:lnSpc>
            </a:pPr>
            <a:r>
              <a:rPr lang="es-AR" sz="2400" dirty="0" smtClean="0"/>
              <a:t>Un </a:t>
            </a:r>
            <a:r>
              <a:rPr lang="es-AR" sz="2400" dirty="0"/>
              <a:t>grupo tiende a manifestarse a través de uno de sus miembros. Esta necesidad aumenta conforme los objetivos del grupo son más complejos. Para organizarse y actuar como una unidad, los miembros de un grupo eligen a un líder</a:t>
            </a:r>
            <a:r>
              <a:rPr lang="es-AR" sz="2400" dirty="0">
                <a:effectLst>
                  <a:outerShdw blurRad="38100" dist="38100" dir="2700000" algn="tl">
                    <a:srgbClr val="000000">
                      <a:alpha val="43137"/>
                    </a:srgbClr>
                  </a:outerShdw>
                </a:effectLst>
              </a:rPr>
              <a:t>. Este individuo es un instrumento del grupo para lograr sus objetivos y sus habilidades personales son valoradas en la medida que le son útiles al grupo.</a:t>
            </a:r>
            <a:endParaRPr lang="es-MX" sz="2400" dirty="0">
              <a:effectLst>
                <a:outerShdw blurRad="38100" dist="38100" dir="2700000" algn="tl">
                  <a:srgbClr val="000000">
                    <a:alpha val="43137"/>
                  </a:srgbClr>
                </a:outerShdw>
              </a:effectLst>
            </a:endParaRPr>
          </a:p>
          <a:p>
            <a:endParaRPr lang="es-MX" sz="2400" dirty="0"/>
          </a:p>
        </p:txBody>
      </p:sp>
    </p:spTree>
    <p:extLst>
      <p:ext uri="{BB962C8B-B14F-4D97-AF65-F5344CB8AC3E}">
        <p14:creationId xmlns:p14="http://schemas.microsoft.com/office/powerpoint/2010/main" val="1568214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Entre los estilos de liderazgo podemos mencionar:</a:t>
            </a:r>
            <a:endParaRPr lang="es-MX" dirty="0"/>
          </a:p>
        </p:txBody>
      </p:sp>
      <p:sp>
        <p:nvSpPr>
          <p:cNvPr id="3" name="Marcador de contenido 2"/>
          <p:cNvSpPr>
            <a:spLocks noGrp="1"/>
          </p:cNvSpPr>
          <p:nvPr>
            <p:ph idx="1"/>
          </p:nvPr>
        </p:nvSpPr>
        <p:spPr>
          <a:xfrm>
            <a:off x="403412" y="2339787"/>
            <a:ext cx="11228294" cy="4289611"/>
          </a:xfrm>
        </p:spPr>
        <p:txBody>
          <a:bodyPr>
            <a:normAutofit fontScale="92500" lnSpcReduction="20000"/>
          </a:bodyPr>
          <a:lstStyle/>
          <a:p>
            <a:pPr algn="just"/>
            <a:r>
              <a:rPr lang="es-AR" b="1" dirty="0" smtClean="0"/>
              <a:t>EL </a:t>
            </a:r>
            <a:r>
              <a:rPr lang="es-AR" b="1" dirty="0"/>
              <a:t>LÍDER AUTÓCRATA:</a:t>
            </a:r>
            <a:r>
              <a:rPr lang="es-AR" dirty="0"/>
              <a:t> asume toda la responsabilidad de la toma de decisiones, inicia las acciones, dirige, motiva y controla al </a:t>
            </a:r>
            <a:r>
              <a:rPr lang="es-AR" dirty="0" smtClean="0"/>
              <a:t>empleado. </a:t>
            </a:r>
            <a:r>
              <a:rPr lang="es-AR" dirty="0"/>
              <a:t>La decisión se centralizan en el líder. </a:t>
            </a:r>
            <a:r>
              <a:rPr lang="es-AR" dirty="0" smtClean="0"/>
              <a:t>La </a:t>
            </a:r>
            <a:r>
              <a:rPr lang="es-AR" dirty="0"/>
              <a:t>respuesta pedida a los subalternos es la obediencia y adhesión a sus decisiones. </a:t>
            </a:r>
            <a:endParaRPr lang="es-AR" dirty="0" smtClean="0"/>
          </a:p>
          <a:p>
            <a:pPr marL="0" indent="0" algn="just">
              <a:buNone/>
            </a:pPr>
            <a:endParaRPr lang="es-MX" dirty="0"/>
          </a:p>
          <a:p>
            <a:pPr algn="just"/>
            <a:r>
              <a:rPr lang="es-AR" b="1" dirty="0" smtClean="0"/>
              <a:t>EL </a:t>
            </a:r>
            <a:r>
              <a:rPr lang="es-AR" b="1" dirty="0"/>
              <a:t>LÍDER PARTICIPATIVO:</a:t>
            </a:r>
            <a:r>
              <a:rPr lang="es-AR" dirty="0"/>
              <a:t> No delega su derecho a tomar decisiones finales y señala directrices específicas a sus </a:t>
            </a:r>
            <a:r>
              <a:rPr lang="es-AR" dirty="0" smtClean="0"/>
              <a:t>empleados, </a:t>
            </a:r>
            <a:r>
              <a:rPr lang="es-AR" dirty="0"/>
              <a:t>pero consulta sus ideas y opiniones sobre muchas decisiones que les incumben. Cultiva la toma de decisiones de sus empleados para que sus ideas sean cada vez más útiles y </a:t>
            </a:r>
            <a:r>
              <a:rPr lang="es-AR" dirty="0" smtClean="0"/>
              <a:t>maduras.</a:t>
            </a:r>
            <a:endParaRPr lang="es-MX" dirty="0"/>
          </a:p>
          <a:p>
            <a:pPr marL="363538" indent="0" algn="just">
              <a:buNone/>
            </a:pPr>
            <a:r>
              <a:rPr lang="es-AR" dirty="0" smtClean="0"/>
              <a:t>Es </a:t>
            </a:r>
            <a:r>
              <a:rPr lang="es-AR" dirty="0"/>
              <a:t>un líder que apoya a sus empleados pero la autoridad final en asuntos de importancia sigue en sus manos. </a:t>
            </a:r>
            <a:endParaRPr lang="es-AR" dirty="0"/>
          </a:p>
          <a:p>
            <a:pPr marL="363538" indent="0" algn="just">
              <a:buNone/>
            </a:pPr>
            <a:endParaRPr lang="es-MX" dirty="0"/>
          </a:p>
          <a:p>
            <a:pPr algn="just"/>
            <a:r>
              <a:rPr lang="es-AR" b="1" dirty="0" smtClean="0"/>
              <a:t>EL </a:t>
            </a:r>
            <a:r>
              <a:rPr lang="es-AR" b="1" dirty="0"/>
              <a:t>LÍDER DE RIENDA SUELTA O LÍDER LIBERAL</a:t>
            </a:r>
            <a:r>
              <a:rPr lang="es-AR" dirty="0"/>
              <a:t>: el líder delega en sus empleados la autoridad para tomar decisiones esperando que asuman la responsabilidad por su propia motivación, guía y control. Excepto por la estipulación de un número mínimo de reglas, este estilo de liderazgo proporciona muy poco contacto y apoyo para los seguidores. El empleado tiene que ser altamente calificado y capaz para que este enfoque tenga un resultado final satisfactorio.</a:t>
            </a:r>
            <a:endParaRPr lang="es-MX" dirty="0"/>
          </a:p>
          <a:p>
            <a:pPr algn="just"/>
            <a:endParaRPr lang="es-MX" dirty="0"/>
          </a:p>
        </p:txBody>
      </p:sp>
    </p:spTree>
    <p:extLst>
      <p:ext uri="{BB962C8B-B14F-4D97-AF65-F5344CB8AC3E}">
        <p14:creationId xmlns:p14="http://schemas.microsoft.com/office/powerpoint/2010/main" val="1244054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68188" y="1129553"/>
            <a:ext cx="10112188" cy="4801314"/>
          </a:xfrm>
          <a:prstGeom prst="rect">
            <a:avLst/>
          </a:prstGeom>
          <a:solidFill>
            <a:schemeClr val="accent1">
              <a:lumMod val="60000"/>
              <a:lumOff val="40000"/>
            </a:schemeClr>
          </a:solidFill>
          <a:ln>
            <a:noFill/>
          </a:ln>
        </p:spPr>
        <p:txBody>
          <a:bodyPr wrap="square" rtlCol="0">
            <a:spAutoFit/>
          </a:bodyPr>
          <a:lstStyle/>
          <a:p>
            <a:pPr algn="just">
              <a:lnSpc>
                <a:spcPct val="150000"/>
              </a:lnSpc>
            </a:pPr>
            <a:r>
              <a:rPr lang="es-AR" sz="2000" b="1" dirty="0" smtClean="0"/>
              <a:t>En palabras de </a:t>
            </a:r>
            <a:r>
              <a:rPr lang="es-AR" sz="2000" b="1" dirty="0"/>
              <a:t>Eduardo </a:t>
            </a:r>
            <a:r>
              <a:rPr lang="es-AR" sz="2000" b="1" dirty="0" err="1"/>
              <a:t>Press</a:t>
            </a:r>
            <a:r>
              <a:rPr lang="es-AR" sz="2000" b="1" dirty="0"/>
              <a:t>: </a:t>
            </a:r>
            <a:endParaRPr lang="es-AR" sz="2000" b="1" dirty="0" smtClean="0"/>
          </a:p>
          <a:p>
            <a:pPr algn="just">
              <a:lnSpc>
                <a:spcPct val="150000"/>
              </a:lnSpc>
            </a:pPr>
            <a:endParaRPr lang="es-AR" dirty="0" smtClean="0"/>
          </a:p>
          <a:p>
            <a:pPr algn="just">
              <a:lnSpc>
                <a:spcPct val="150000"/>
              </a:lnSpc>
            </a:pPr>
            <a:r>
              <a:rPr lang="es-AR" sz="2400" b="1" dirty="0" smtClean="0"/>
              <a:t>El </a:t>
            </a:r>
            <a:r>
              <a:rPr lang="es-AR" sz="2400" b="1" dirty="0"/>
              <a:t>arte de conducir, de liderar, de ejercer autoridad, está basado en el conocimiento, en la experiencia, en la capacidad para hacer participar a los otros, en la confianza propia y de los otros, en la motivación para hacerlo, en la capacitación, más que en el uso de la fuerza, la amenaza, el creerse el dueño de la verdad, el único poseedor del conocimiento y el conocedor de todas las respuestas</a:t>
            </a:r>
            <a:r>
              <a:rPr lang="es-AR" sz="2400" b="1" dirty="0" smtClean="0"/>
              <a:t>.</a:t>
            </a:r>
            <a:endParaRPr lang="es-MX" sz="2400" b="1" dirty="0"/>
          </a:p>
        </p:txBody>
      </p:sp>
    </p:spTree>
    <p:extLst>
      <p:ext uri="{BB962C8B-B14F-4D97-AF65-F5344CB8AC3E}">
        <p14:creationId xmlns:p14="http://schemas.microsoft.com/office/powerpoint/2010/main" val="2937329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ilip Zimbardo días antes del comienzo del experimento. Foto de Philip Zimbardo, vía [CBS](http://www.cbsnews.com/pictures/shocking-prison-study-40-years-later-what-happened-at-stanford/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70" y="2399883"/>
            <a:ext cx="5088778" cy="374567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87307" y="5991669"/>
            <a:ext cx="4780476" cy="307777"/>
          </a:xfrm>
          <a:prstGeom prst="rect">
            <a:avLst/>
          </a:prstGeom>
          <a:solidFill>
            <a:schemeClr val="bg1"/>
          </a:solidFill>
        </p:spPr>
        <p:txBody>
          <a:bodyPr wrap="none">
            <a:spAutoFit/>
          </a:bodyPr>
          <a:lstStyle/>
          <a:p>
            <a:r>
              <a:rPr lang="es-MX" sz="1400" b="0" i="0" dirty="0" smtClean="0">
                <a:effectLst/>
                <a:latin typeface="-apple-system"/>
              </a:rPr>
              <a:t>Philip </a:t>
            </a:r>
            <a:r>
              <a:rPr lang="es-MX" sz="1400" b="0" i="0" dirty="0" err="1" smtClean="0">
                <a:effectLst/>
                <a:latin typeface="-apple-system"/>
              </a:rPr>
              <a:t>Zimbardo</a:t>
            </a:r>
            <a:r>
              <a:rPr lang="es-MX" sz="1400" b="0" i="0" dirty="0" smtClean="0">
                <a:effectLst/>
                <a:latin typeface="-apple-system"/>
              </a:rPr>
              <a:t> días antes del comienzo del experimento.</a:t>
            </a:r>
            <a:endParaRPr lang="es-MX" sz="1400" dirty="0"/>
          </a:p>
        </p:txBody>
      </p:sp>
      <p:pic>
        <p:nvPicPr>
          <p:cNvPr id="7" name="Imagen 6"/>
          <p:cNvPicPr>
            <a:picLocks noChangeAspect="1"/>
          </p:cNvPicPr>
          <p:nvPr/>
        </p:nvPicPr>
        <p:blipFill>
          <a:blip r:embed="rId3"/>
          <a:stretch>
            <a:fillRect/>
          </a:stretch>
        </p:blipFill>
        <p:spPr>
          <a:xfrm>
            <a:off x="5957050" y="1601528"/>
            <a:ext cx="5553634" cy="3531804"/>
          </a:xfrm>
          <a:prstGeom prst="rect">
            <a:avLst/>
          </a:prstGeom>
        </p:spPr>
      </p:pic>
      <p:sp>
        <p:nvSpPr>
          <p:cNvPr id="8" name="CuadroTexto 7"/>
          <p:cNvSpPr txBox="1"/>
          <p:nvPr/>
        </p:nvSpPr>
        <p:spPr>
          <a:xfrm>
            <a:off x="268941" y="228600"/>
            <a:ext cx="5136777" cy="1754326"/>
          </a:xfrm>
          <a:prstGeom prst="rect">
            <a:avLst/>
          </a:prstGeom>
          <a:noFill/>
        </p:spPr>
        <p:txBody>
          <a:bodyPr wrap="square" rtlCol="0">
            <a:spAutoFit/>
          </a:bodyPr>
          <a:lstStyle/>
          <a:p>
            <a:r>
              <a:rPr lang="es-MX" sz="5400" dirty="0"/>
              <a:t>E</a:t>
            </a:r>
            <a:r>
              <a:rPr lang="es-MX" sz="5400" dirty="0" smtClean="0"/>
              <a:t>xperimento de Stanford</a:t>
            </a:r>
            <a:endParaRPr lang="es-MX" sz="5400" dirty="0"/>
          </a:p>
        </p:txBody>
      </p:sp>
    </p:spTree>
    <p:extLst>
      <p:ext uri="{BB962C8B-B14F-4D97-AF65-F5344CB8AC3E}">
        <p14:creationId xmlns:p14="http://schemas.microsoft.com/office/powerpoint/2010/main" val="3535821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91671" y="564776"/>
            <a:ext cx="10824882" cy="6001643"/>
          </a:xfrm>
          <a:prstGeom prst="rect">
            <a:avLst/>
          </a:prstGeom>
          <a:noFill/>
        </p:spPr>
        <p:txBody>
          <a:bodyPr wrap="square" rtlCol="0">
            <a:spAutoFit/>
          </a:bodyPr>
          <a:lstStyle/>
          <a:p>
            <a:r>
              <a:rPr lang="es-ES" sz="2400" u="sng" dirty="0"/>
              <a:t>Motivación y liderazgo en la empresa</a:t>
            </a:r>
            <a:endParaRPr lang="es-MX" sz="2400" dirty="0"/>
          </a:p>
          <a:p>
            <a:endParaRPr lang="es-MX" sz="2400" dirty="0" smtClean="0"/>
          </a:p>
          <a:p>
            <a:r>
              <a:rPr lang="es-AR" sz="2400" dirty="0"/>
              <a:t>La </a:t>
            </a:r>
            <a:r>
              <a:rPr lang="es-AR" sz="2400" b="1" dirty="0"/>
              <a:t>motivación</a:t>
            </a:r>
            <a:r>
              <a:rPr lang="es-AR" sz="2400" dirty="0"/>
              <a:t> del recurso humano en las organizaciones es un asunto fundamental para el desarrollo de estas. Se traduce en </a:t>
            </a:r>
            <a:r>
              <a:rPr lang="es-AR" sz="2400" u="sng" dirty="0"/>
              <a:t>crecimiento tanto individual como colectivo, dando como resultado un cumplimiento de los objetivos trazados</a:t>
            </a:r>
            <a:r>
              <a:rPr lang="es-AR" sz="2400" dirty="0"/>
              <a:t>, lo cual a su vez se convertirá en motivación para los integrantes de los grupos de trabajo. </a:t>
            </a:r>
            <a:endParaRPr lang="es-AR" sz="2400" dirty="0" smtClean="0"/>
          </a:p>
          <a:p>
            <a:endParaRPr lang="es-MX" sz="2400" dirty="0"/>
          </a:p>
          <a:p>
            <a:r>
              <a:rPr lang="es-AR" sz="2400" dirty="0"/>
              <a:t>El</a:t>
            </a:r>
            <a:r>
              <a:rPr lang="es-AR" sz="2400" b="1" dirty="0"/>
              <a:t> liderazgo </a:t>
            </a:r>
            <a:r>
              <a:rPr lang="es-AR" sz="2400" dirty="0"/>
              <a:t>bien entendido no debe confundirse con la dominación y el ejercicio del poder</a:t>
            </a:r>
            <a:r>
              <a:rPr lang="es-AR" sz="2400" b="1" dirty="0"/>
              <a:t>; </a:t>
            </a:r>
            <a:r>
              <a:rPr lang="es-AR" sz="2400" u="sng" dirty="0"/>
              <a:t>los verdaderos líderes respetan la integridad de los demás y saben despertar el entusiasmo de sus colaboradores</a:t>
            </a:r>
            <a:r>
              <a:rPr lang="es-AR" sz="2400" dirty="0"/>
              <a:t>. </a:t>
            </a:r>
            <a:endParaRPr lang="es-MX" sz="2400" dirty="0"/>
          </a:p>
          <a:p>
            <a:r>
              <a:rPr lang="es-AR" sz="2400" dirty="0"/>
              <a:t>Las personas que conforman un grupo de trabajo deben </a:t>
            </a:r>
            <a:r>
              <a:rPr lang="es-AR" sz="2400" u="sng" dirty="0"/>
              <a:t>identificarse con un ideal común para poder sentirse a gusto y lograr los objetivos </a:t>
            </a:r>
            <a:r>
              <a:rPr lang="es-AR" sz="2400" dirty="0"/>
              <a:t>proyectados, además debe haber una perfecta interacción entre los factores equipo-tarea-individuo para poder atender las necesidades correspondientes a cada problema. </a:t>
            </a:r>
            <a:endParaRPr lang="es-MX" sz="2400" dirty="0"/>
          </a:p>
        </p:txBody>
      </p:sp>
    </p:spTree>
    <p:extLst>
      <p:ext uri="{BB962C8B-B14F-4D97-AF65-F5344CB8AC3E}">
        <p14:creationId xmlns:p14="http://schemas.microsoft.com/office/powerpoint/2010/main" val="4115734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1329" y="416859"/>
            <a:ext cx="10623177" cy="5232202"/>
          </a:xfrm>
          <a:prstGeom prst="rect">
            <a:avLst/>
          </a:prstGeom>
          <a:noFill/>
        </p:spPr>
        <p:txBody>
          <a:bodyPr wrap="square" rtlCol="0">
            <a:spAutoFit/>
          </a:bodyPr>
          <a:lstStyle/>
          <a:p>
            <a:pPr algn="just"/>
            <a:r>
              <a:rPr lang="es-AR" sz="2800" b="1" u="sng" dirty="0"/>
              <a:t>Incentivos y motivaciones</a:t>
            </a:r>
            <a:endParaRPr lang="es-MX" sz="2800" b="1" dirty="0"/>
          </a:p>
          <a:p>
            <a:pPr algn="just"/>
            <a:endParaRPr lang="es-AR" b="1" dirty="0"/>
          </a:p>
          <a:p>
            <a:pPr algn="just"/>
            <a:r>
              <a:rPr lang="es-AR" b="1" dirty="0"/>
              <a:t>T</a:t>
            </a:r>
            <a:r>
              <a:rPr lang="es-AR" b="1" dirty="0" smtClean="0"/>
              <a:t>odo </a:t>
            </a:r>
            <a:r>
              <a:rPr lang="es-AR" b="1" dirty="0"/>
              <a:t>trabajo obedece a un motivo que es el motor afectivo que impulsa a la acción</a:t>
            </a:r>
            <a:r>
              <a:rPr lang="es-AR" dirty="0"/>
              <a:t>. Pero como existe un motivo para la actividad, puede haber otro para la inactividad o la ociosidad, también de orden afectivo, que inhiba toda acción. </a:t>
            </a:r>
            <a:r>
              <a:rPr lang="es-AR" dirty="0" smtClean="0"/>
              <a:t>El </a:t>
            </a:r>
            <a:r>
              <a:rPr lang="es-AR" dirty="0"/>
              <a:t>factor afectivo desempeña un papel predominante en la conducta humana. </a:t>
            </a:r>
            <a:endParaRPr lang="es-AR" dirty="0" smtClean="0"/>
          </a:p>
          <a:p>
            <a:pPr algn="just"/>
            <a:endParaRPr lang="es-AR" dirty="0"/>
          </a:p>
          <a:p>
            <a:pPr algn="just"/>
            <a:r>
              <a:rPr lang="es-AR" u="sng" dirty="0" smtClean="0"/>
              <a:t>Factor intelectual:</a:t>
            </a:r>
            <a:r>
              <a:rPr lang="es-AR" dirty="0" smtClean="0"/>
              <a:t> </a:t>
            </a:r>
            <a:r>
              <a:rPr lang="es-AR" dirty="0"/>
              <a:t>mediante las representaciones y percepciones nos aporta un conocimiento del mundo </a:t>
            </a:r>
            <a:r>
              <a:rPr lang="es-AR" dirty="0" smtClean="0"/>
              <a:t>exterior</a:t>
            </a:r>
          </a:p>
          <a:p>
            <a:pPr algn="just"/>
            <a:r>
              <a:rPr lang="es-AR" u="sng" dirty="0" smtClean="0"/>
              <a:t>Factor afectivo</a:t>
            </a:r>
            <a:r>
              <a:rPr lang="es-AR" dirty="0" smtClean="0"/>
              <a:t>: nos </a:t>
            </a:r>
            <a:r>
              <a:rPr lang="es-AR" dirty="0"/>
              <a:t>suministra un conocimiento de nuestra vida interior con nuestras preferencias y deseos</a:t>
            </a:r>
            <a:r>
              <a:rPr lang="es-AR" dirty="0" smtClean="0"/>
              <a:t>.</a:t>
            </a:r>
          </a:p>
          <a:p>
            <a:pPr algn="just"/>
            <a:r>
              <a:rPr lang="es-AR" sz="2000" b="1" dirty="0" smtClean="0"/>
              <a:t>Fusionados</a:t>
            </a:r>
            <a:r>
              <a:rPr lang="es-AR" sz="2000" b="1" dirty="0"/>
              <a:t>, estos dos elementos dan como resultado las motivaciones</a:t>
            </a:r>
            <a:r>
              <a:rPr lang="es-AR" sz="2000" b="1" dirty="0" smtClean="0"/>
              <a:t>.</a:t>
            </a:r>
          </a:p>
          <a:p>
            <a:pPr algn="just"/>
            <a:endParaRPr lang="es-AR" b="1" dirty="0"/>
          </a:p>
          <a:p>
            <a:pPr algn="just"/>
            <a:r>
              <a:rPr lang="es-AR" dirty="0"/>
              <a:t>El factor intelectual </a:t>
            </a:r>
            <a:r>
              <a:rPr lang="es-AR" dirty="0" smtClean="0"/>
              <a:t>es </a:t>
            </a:r>
            <a:r>
              <a:rPr lang="es-AR" dirty="0"/>
              <a:t>el estímulo objetivo que provoca el brote del elemento emocional, pero es este último factor el que va a decidir la acción, ya en forma positiva o negativa, según el grado de intensidad.</a:t>
            </a:r>
            <a:endParaRPr lang="es-MX" dirty="0"/>
          </a:p>
          <a:p>
            <a:pPr algn="just"/>
            <a:endParaRPr lang="es-AR" b="1" dirty="0" smtClean="0"/>
          </a:p>
          <a:p>
            <a:pPr algn="just"/>
            <a:endParaRPr lang="es-MX" b="1" dirty="0"/>
          </a:p>
        </p:txBody>
      </p:sp>
    </p:spTree>
    <p:extLst>
      <p:ext uri="{BB962C8B-B14F-4D97-AF65-F5344CB8AC3E}">
        <p14:creationId xmlns:p14="http://schemas.microsoft.com/office/powerpoint/2010/main" val="3535753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7541" y="510988"/>
            <a:ext cx="9991165" cy="5570756"/>
          </a:xfrm>
          <a:prstGeom prst="rect">
            <a:avLst/>
          </a:prstGeom>
          <a:noFill/>
        </p:spPr>
        <p:txBody>
          <a:bodyPr wrap="square" rtlCol="0">
            <a:spAutoFit/>
          </a:bodyPr>
          <a:lstStyle/>
          <a:p>
            <a:pPr algn="just"/>
            <a:r>
              <a:rPr lang="es-AR" sz="2000" b="1" dirty="0"/>
              <a:t>Los incentivos </a:t>
            </a:r>
            <a:endParaRPr lang="es-AR" sz="2000" b="1" dirty="0" smtClean="0"/>
          </a:p>
          <a:p>
            <a:pPr algn="just"/>
            <a:r>
              <a:rPr lang="es-AR" sz="2000" dirty="0" smtClean="0"/>
              <a:t>Son </a:t>
            </a:r>
            <a:r>
              <a:rPr lang="es-AR" sz="2000" dirty="0"/>
              <a:t>los </a:t>
            </a:r>
            <a:r>
              <a:rPr lang="es-AR" sz="2000" b="1" dirty="0"/>
              <a:t>estímulos objetivos que están en las cosas materiales, </a:t>
            </a:r>
            <a:r>
              <a:rPr lang="es-AR" sz="2000" dirty="0"/>
              <a:t>en los salarios, en la atmósfera laboral, en la temperatura, en los instrumentos de trabajo y otras condiciones externas que hacen menos pesada la labor, porque provocan estados afectivos de signo positivo e influyen consiguientemente en el rendimiento</a:t>
            </a:r>
            <a:r>
              <a:rPr lang="es-AR" sz="2000" dirty="0" smtClean="0"/>
              <a:t>.</a:t>
            </a:r>
          </a:p>
          <a:p>
            <a:pPr algn="just"/>
            <a:endParaRPr lang="es-AR" sz="2000" dirty="0"/>
          </a:p>
          <a:p>
            <a:pPr algn="just"/>
            <a:r>
              <a:rPr lang="es-AR" sz="2000" dirty="0" smtClean="0"/>
              <a:t>Brown: </a:t>
            </a:r>
            <a:r>
              <a:rPr lang="es-AR" sz="2000" i="1" dirty="0" smtClean="0"/>
              <a:t>“un </a:t>
            </a:r>
            <a:r>
              <a:rPr lang="es-AR" sz="2000" i="1" u="sng" dirty="0"/>
              <a:t>incentivo</a:t>
            </a:r>
            <a:r>
              <a:rPr lang="es-AR" sz="2000" i="1" dirty="0"/>
              <a:t> es una </a:t>
            </a:r>
            <a:r>
              <a:rPr lang="es-AR" sz="2000" i="1" u="sng" dirty="0"/>
              <a:t>meta objetiva</a:t>
            </a:r>
            <a:r>
              <a:rPr lang="es-AR" sz="2000" i="1" dirty="0"/>
              <a:t> capaz de satisfacer lo que subjetivamente consideramos como necesidad, impulso o </a:t>
            </a:r>
            <a:r>
              <a:rPr lang="es-AR" sz="2000" i="1" dirty="0" smtClean="0"/>
              <a:t>deseo”</a:t>
            </a:r>
          </a:p>
          <a:p>
            <a:pPr algn="just"/>
            <a:endParaRPr lang="es-AR" sz="2000" i="1" dirty="0"/>
          </a:p>
          <a:p>
            <a:pPr algn="just"/>
            <a:r>
              <a:rPr lang="es-AR" sz="2000" b="1" dirty="0"/>
              <a:t>Las </a:t>
            </a:r>
            <a:r>
              <a:rPr lang="es-AR" sz="2000" b="1" dirty="0" smtClean="0"/>
              <a:t>motivaciones</a:t>
            </a:r>
            <a:endParaRPr lang="es-AR" sz="2000" dirty="0"/>
          </a:p>
          <a:p>
            <a:pPr algn="just"/>
            <a:r>
              <a:rPr lang="es-AR" sz="2000" dirty="0" smtClean="0"/>
              <a:t>Impulsan </a:t>
            </a:r>
            <a:r>
              <a:rPr lang="es-AR" sz="2000" dirty="0"/>
              <a:t>las acciones y tienen una </a:t>
            </a:r>
            <a:r>
              <a:rPr lang="es-AR" sz="2000" u="sng" dirty="0"/>
              <a:t>raíz subjetiva</a:t>
            </a:r>
            <a:r>
              <a:rPr lang="es-AR" sz="2000" dirty="0"/>
              <a:t>. Dependen de la constitución física y psíquica del empleado, de sus aptitudes y capacidades, de sus aspiraciones y anhelos, de sus esperanzas y ambiciones, de sus ideas y de sus semejantes. </a:t>
            </a:r>
            <a:endParaRPr lang="es-AR" sz="2000" dirty="0" smtClean="0"/>
          </a:p>
          <a:p>
            <a:pPr algn="just"/>
            <a:endParaRPr lang="es-AR" sz="2000" dirty="0" smtClean="0"/>
          </a:p>
          <a:p>
            <a:pPr algn="just"/>
            <a:r>
              <a:rPr lang="es-AR" dirty="0" smtClean="0"/>
              <a:t>Sobre motivaciones hemos hablado ya anteriormente, veamos </a:t>
            </a:r>
            <a:r>
              <a:rPr lang="es-AR" dirty="0" err="1" smtClean="0"/>
              <a:t>unpoco</a:t>
            </a:r>
            <a:r>
              <a:rPr lang="es-AR" dirty="0" smtClean="0"/>
              <a:t> más sobre incentivos…</a:t>
            </a:r>
            <a:endParaRPr lang="es-MX" dirty="0"/>
          </a:p>
        </p:txBody>
      </p:sp>
    </p:spTree>
    <p:extLst>
      <p:ext uri="{BB962C8B-B14F-4D97-AF65-F5344CB8AC3E}">
        <p14:creationId xmlns:p14="http://schemas.microsoft.com/office/powerpoint/2010/main" val="1646796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1706" y="94129"/>
            <a:ext cx="11187953" cy="6647974"/>
          </a:xfrm>
          <a:prstGeom prst="rect">
            <a:avLst/>
          </a:prstGeom>
          <a:noFill/>
        </p:spPr>
        <p:txBody>
          <a:bodyPr wrap="square" rtlCol="0">
            <a:spAutoFit/>
          </a:bodyPr>
          <a:lstStyle/>
          <a:p>
            <a:r>
              <a:rPr lang="es-MX" sz="2400" b="1" dirty="0" smtClean="0"/>
              <a:t>INCENTIVOS</a:t>
            </a:r>
          </a:p>
          <a:p>
            <a:r>
              <a:rPr lang="es-MX" b="1" dirty="0" smtClean="0"/>
              <a:t>Incentivos económicos</a:t>
            </a:r>
            <a:r>
              <a:rPr lang="es-MX" dirty="0" smtClean="0"/>
              <a:t>:</a:t>
            </a:r>
          </a:p>
          <a:p>
            <a:r>
              <a:rPr lang="es-AR" sz="1600" u="sng" dirty="0"/>
              <a:t>El principio de las </a:t>
            </a:r>
            <a:r>
              <a:rPr lang="es-AR" sz="1600" u="sng" dirty="0" smtClean="0"/>
              <a:t>primas:</a:t>
            </a:r>
            <a:r>
              <a:rPr lang="es-AR" sz="1600" dirty="0" smtClean="0"/>
              <a:t> </a:t>
            </a:r>
            <a:r>
              <a:rPr lang="es-AR" sz="1600" dirty="0"/>
              <a:t>gratificar con una determinada suma, ya sea individualmente al trabajador o a todo un equipo, cuando ha sobrepasado el término medio de la cantidad que produce normalmente.</a:t>
            </a:r>
            <a:endParaRPr lang="es-MX" sz="1600" dirty="0"/>
          </a:p>
          <a:p>
            <a:r>
              <a:rPr lang="es-AR" sz="1600" dirty="0"/>
              <a:t>Es indudable que la bonificación colectiva ofrece la ventaja de estimular el espíritu de equipo, porque todos sus miembros colaboran y procuran aumentar la producción</a:t>
            </a:r>
            <a:r>
              <a:rPr lang="es-AR" sz="1600" dirty="0" smtClean="0"/>
              <a:t>.</a:t>
            </a:r>
          </a:p>
          <a:p>
            <a:endParaRPr lang="es-MX" sz="1600" dirty="0"/>
          </a:p>
          <a:p>
            <a:r>
              <a:rPr lang="es-AR" sz="1600" u="sng" dirty="0"/>
              <a:t>El trabajo a </a:t>
            </a:r>
            <a:r>
              <a:rPr lang="es-AR" sz="1600" u="sng" dirty="0" smtClean="0"/>
              <a:t>destajo: </a:t>
            </a:r>
            <a:r>
              <a:rPr lang="es-AR" sz="1600" dirty="0" smtClean="0"/>
              <a:t> </a:t>
            </a:r>
            <a:r>
              <a:rPr lang="es-AR" sz="1600" dirty="0"/>
              <a:t>la remuneración de acuerdo con el trabajo realizado, la paga se efectúa por pieza por la cantidad de unidades producidas por hora. </a:t>
            </a:r>
            <a:endParaRPr lang="es-AR" sz="1600" dirty="0" smtClean="0"/>
          </a:p>
          <a:p>
            <a:r>
              <a:rPr lang="es-AR" sz="1600" dirty="0"/>
              <a:t>Este sistema tiene un doble peligro, especialmente para el trabajador. </a:t>
            </a:r>
            <a:r>
              <a:rPr lang="es-AR" sz="1600" dirty="0" smtClean="0"/>
              <a:t>1) el </a:t>
            </a:r>
            <a:r>
              <a:rPr lang="es-AR" sz="1600" dirty="0"/>
              <a:t>obrero al aspirar a una ganancia mayor, dedica al trabajo un esfuerzo y una atención mayor, lo que va en detrimento de la salud física y mental. </a:t>
            </a:r>
            <a:r>
              <a:rPr lang="es-AR" sz="1600" dirty="0" smtClean="0"/>
              <a:t>2) dirigentes </a:t>
            </a:r>
            <a:r>
              <a:rPr lang="es-AR" sz="1600" dirty="0"/>
              <a:t>que al ver que los operarios ganan más con este sistema, </a:t>
            </a:r>
            <a:r>
              <a:rPr lang="es-AR" sz="1600" dirty="0" smtClean="0"/>
              <a:t>rebajan </a:t>
            </a:r>
            <a:r>
              <a:rPr lang="es-AR" sz="1600" dirty="0"/>
              <a:t>la tarifa de los productos por </a:t>
            </a:r>
            <a:r>
              <a:rPr lang="es-AR" sz="1600" dirty="0" smtClean="0"/>
              <a:t>pieza</a:t>
            </a:r>
          </a:p>
          <a:p>
            <a:endParaRPr lang="es-MX" sz="1600" dirty="0"/>
          </a:p>
          <a:p>
            <a:r>
              <a:rPr lang="es-AR" sz="1600" u="sng" dirty="0"/>
              <a:t>El salario </a:t>
            </a:r>
            <a:r>
              <a:rPr lang="es-AR" sz="1600" u="sng" dirty="0" smtClean="0"/>
              <a:t>proporcional:</a:t>
            </a:r>
            <a:r>
              <a:rPr lang="es-AR" sz="1600" dirty="0" smtClean="0"/>
              <a:t> regular </a:t>
            </a:r>
            <a:r>
              <a:rPr lang="es-AR" sz="1600" dirty="0"/>
              <a:t>las retribuciones, de acuerdo con el volumen de lo producido por la empresa, y premiar de este modo al conjunto del personal y a cada uno de sus elementos, desde los </a:t>
            </a:r>
            <a:r>
              <a:rPr lang="es-AR" sz="1600" dirty="0" smtClean="0"/>
              <a:t>obreros hasta </a:t>
            </a:r>
            <a:r>
              <a:rPr lang="es-AR" sz="1600" dirty="0"/>
              <a:t>los </a:t>
            </a:r>
            <a:r>
              <a:rPr lang="es-AR" sz="1600" dirty="0" smtClean="0"/>
              <a:t>directivos.</a:t>
            </a:r>
          </a:p>
          <a:p>
            <a:endParaRPr lang="es-AR" sz="1600" dirty="0" smtClean="0"/>
          </a:p>
          <a:p>
            <a:r>
              <a:rPr lang="es-AR" sz="1600" u="sng" dirty="0"/>
              <a:t>La participación en los beneficios o ganancias. </a:t>
            </a:r>
            <a:endParaRPr lang="es-MX" sz="1600" dirty="0"/>
          </a:p>
          <a:p>
            <a:r>
              <a:rPr lang="es-AR" sz="1600" dirty="0"/>
              <a:t>Este sistema de retribución se ha adoptado desde hace poco tiempo. Parece ser el estímulo más poderoso para el trabajo y puede utilizarse, según Drucker, para fortalecer un esfuerzo por prever la ocupación y los ingresos.</a:t>
            </a:r>
            <a:endParaRPr lang="es-MX" sz="1600" dirty="0"/>
          </a:p>
          <a:p>
            <a:r>
              <a:rPr lang="es-AR" sz="1600" dirty="0"/>
              <a:t>La ventaja del sistema consiste, indudablemente en que el trabajador interviene y en cierto modo vigila la marcha de la empresa y propende al progreso de ésta, puesto que redunda en su beneficio. Cuando se han hecho los cálculos de las ganancias y se ha deducido el porcentaje para el fondo de reserva, la mitad del beneficio anual se distribuye entre el personal</a:t>
            </a:r>
            <a:r>
              <a:rPr lang="es-AR" sz="1600" dirty="0" smtClean="0"/>
              <a:t>.</a:t>
            </a:r>
            <a:endParaRPr lang="es-MX" dirty="0"/>
          </a:p>
        </p:txBody>
      </p:sp>
    </p:spTree>
    <p:extLst>
      <p:ext uri="{BB962C8B-B14F-4D97-AF65-F5344CB8AC3E}">
        <p14:creationId xmlns:p14="http://schemas.microsoft.com/office/powerpoint/2010/main" val="1445098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37883" y="927847"/>
            <a:ext cx="10865224" cy="5078313"/>
          </a:xfrm>
          <a:prstGeom prst="rect">
            <a:avLst/>
          </a:prstGeom>
          <a:noFill/>
        </p:spPr>
        <p:txBody>
          <a:bodyPr wrap="square" rtlCol="0">
            <a:spAutoFit/>
          </a:bodyPr>
          <a:lstStyle/>
          <a:p>
            <a:pPr algn="just"/>
            <a:r>
              <a:rPr lang="es-MX" b="1" dirty="0" smtClean="0"/>
              <a:t>INCENTIVOS</a:t>
            </a:r>
          </a:p>
          <a:p>
            <a:pPr algn="just"/>
            <a:endParaRPr lang="es-MX" b="1" dirty="0"/>
          </a:p>
          <a:p>
            <a:pPr algn="just"/>
            <a:r>
              <a:rPr lang="es-MX" b="1" dirty="0" smtClean="0"/>
              <a:t>Incentivos materiales:</a:t>
            </a:r>
          </a:p>
          <a:p>
            <a:pPr algn="just"/>
            <a:r>
              <a:rPr lang="es-AR" dirty="0"/>
              <a:t>Esta categoría de incentivos se relaciona con el ambiente de trabajo que influye sobre la </a:t>
            </a:r>
            <a:r>
              <a:rPr lang="es-AR" dirty="0" smtClean="0"/>
              <a:t>productividad</a:t>
            </a:r>
          </a:p>
          <a:p>
            <a:pPr marL="285750" indent="-285750" algn="just">
              <a:buFontTx/>
              <a:buChar char="-"/>
            </a:pPr>
            <a:r>
              <a:rPr lang="es-AR" u="sng" dirty="0" smtClean="0"/>
              <a:t>Pausas obligatorias </a:t>
            </a:r>
            <a:endParaRPr lang="es-AR" dirty="0" smtClean="0"/>
          </a:p>
          <a:p>
            <a:pPr marL="285750" indent="-285750" algn="just">
              <a:buFontTx/>
              <a:buChar char="-"/>
            </a:pPr>
            <a:r>
              <a:rPr lang="es-AR" u="sng" dirty="0" smtClean="0"/>
              <a:t>Iluminación</a:t>
            </a:r>
          </a:p>
          <a:p>
            <a:pPr marL="285750" indent="-285750" algn="just">
              <a:buFontTx/>
              <a:buChar char="-"/>
            </a:pPr>
            <a:r>
              <a:rPr lang="es-AR" u="sng" dirty="0" smtClean="0"/>
              <a:t>Efectos de los colores</a:t>
            </a:r>
          </a:p>
          <a:p>
            <a:pPr marL="285750" indent="-285750" algn="just">
              <a:buFontTx/>
              <a:buChar char="-"/>
            </a:pPr>
            <a:endParaRPr lang="es-AR" u="sng" dirty="0" smtClean="0"/>
          </a:p>
          <a:p>
            <a:pPr marL="285750" indent="-285750" algn="just">
              <a:buFontTx/>
              <a:buChar char="-"/>
            </a:pPr>
            <a:endParaRPr lang="es-AR" u="sng" dirty="0"/>
          </a:p>
          <a:p>
            <a:pPr algn="just"/>
            <a:r>
              <a:rPr lang="es-AR" b="1" dirty="0" smtClean="0"/>
              <a:t>Incentivos Sociales:</a:t>
            </a:r>
          </a:p>
          <a:p>
            <a:pPr algn="just"/>
            <a:r>
              <a:rPr lang="es-AR" dirty="0" smtClean="0"/>
              <a:t>- </a:t>
            </a:r>
            <a:r>
              <a:rPr lang="es-AR" u="sng" dirty="0" smtClean="0"/>
              <a:t>Servicios sociales como los servicios sanitarios</a:t>
            </a:r>
            <a:r>
              <a:rPr lang="es-AR" dirty="0" smtClean="0"/>
              <a:t>: </a:t>
            </a:r>
            <a:r>
              <a:rPr lang="es-AR" dirty="0"/>
              <a:t>Abordan  problemas de la medicina e higiene del trabajo, prevención de accidentes, no sólo en beneficio del personal laboral sino también por razones económicas. </a:t>
            </a:r>
            <a:endParaRPr lang="es-MX" dirty="0"/>
          </a:p>
          <a:p>
            <a:pPr algn="just"/>
            <a:endParaRPr lang="es-AR" u="sng" dirty="0" smtClean="0"/>
          </a:p>
          <a:p>
            <a:pPr marL="285750" indent="-285750" algn="just">
              <a:buFontTx/>
              <a:buChar char="-"/>
            </a:pPr>
            <a:r>
              <a:rPr lang="es-MX" u="sng" dirty="0" smtClean="0"/>
              <a:t>Viviendas</a:t>
            </a:r>
          </a:p>
          <a:p>
            <a:pPr marL="285750" indent="-285750" algn="just">
              <a:buFontTx/>
              <a:buChar char="-"/>
            </a:pPr>
            <a:r>
              <a:rPr lang="es-MX" u="sng" dirty="0" smtClean="0"/>
              <a:t>Espacios de esparcimiento</a:t>
            </a:r>
            <a:endParaRPr lang="es-MX" dirty="0" smtClean="0"/>
          </a:p>
          <a:p>
            <a:pPr marL="285750" indent="-285750" algn="just">
              <a:buFontTx/>
              <a:buChar char="-"/>
            </a:pPr>
            <a:r>
              <a:rPr lang="es-MX" u="sng" dirty="0" smtClean="0"/>
              <a:t>Guarderías</a:t>
            </a:r>
          </a:p>
        </p:txBody>
      </p:sp>
    </p:spTree>
    <p:extLst>
      <p:ext uri="{BB962C8B-B14F-4D97-AF65-F5344CB8AC3E}">
        <p14:creationId xmlns:p14="http://schemas.microsoft.com/office/powerpoint/2010/main" val="1639728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16859" y="349624"/>
            <a:ext cx="10986247" cy="5232202"/>
          </a:xfrm>
          <a:prstGeom prst="rect">
            <a:avLst/>
          </a:prstGeom>
          <a:noFill/>
        </p:spPr>
        <p:txBody>
          <a:bodyPr wrap="square" rtlCol="0">
            <a:spAutoFit/>
          </a:bodyPr>
          <a:lstStyle/>
          <a:p>
            <a:pPr algn="just"/>
            <a:r>
              <a:rPr lang="es-MX" sz="3200" b="1" u="sng" dirty="0"/>
              <a:t>T</a:t>
            </a:r>
            <a:r>
              <a:rPr lang="es-MX" sz="3200" b="1" u="sng" dirty="0" smtClean="0"/>
              <a:t>area </a:t>
            </a:r>
            <a:r>
              <a:rPr lang="es-MX" sz="3200" b="1" u="sng" dirty="0"/>
              <a:t>grupal para la clase del 16/6/21</a:t>
            </a:r>
            <a:r>
              <a:rPr lang="es-MX" sz="3200" b="1" u="sng" dirty="0" smtClean="0"/>
              <a:t>:</a:t>
            </a:r>
          </a:p>
          <a:p>
            <a:pPr algn="just"/>
            <a:endParaRPr lang="es-MX" sz="3200" b="1" u="sng" dirty="0"/>
          </a:p>
          <a:p>
            <a:pPr algn="just"/>
            <a:endParaRPr lang="es-MX" sz="900" b="1" u="sng" dirty="0"/>
          </a:p>
          <a:p>
            <a:pPr marL="342900" lvl="0" indent="-342900" algn="just">
              <a:lnSpc>
                <a:spcPct val="150000"/>
              </a:lnSpc>
              <a:buFont typeface="+mj-lt"/>
              <a:buAutoNum type="arabicPeriod"/>
            </a:pPr>
            <a:r>
              <a:rPr lang="es-MX" sz="2400" dirty="0"/>
              <a:t>Conflicto: definir y explicar los diferentes enfoques que se mencionan.</a:t>
            </a:r>
          </a:p>
          <a:p>
            <a:pPr marL="342900" lvl="0" indent="-342900" algn="just">
              <a:lnSpc>
                <a:spcPct val="150000"/>
              </a:lnSpc>
              <a:buFont typeface="+mj-lt"/>
              <a:buAutoNum type="arabicPeriod"/>
            </a:pPr>
            <a:r>
              <a:rPr lang="es-MX" sz="2400" dirty="0"/>
              <a:t>¿Cuáles son los elementos presentes en toda situación conflictiva? Nombrar y explicar cada uno.</a:t>
            </a:r>
          </a:p>
          <a:p>
            <a:pPr marL="342900" lvl="0" indent="-342900" algn="just">
              <a:lnSpc>
                <a:spcPct val="150000"/>
              </a:lnSpc>
              <a:buFont typeface="+mj-lt"/>
              <a:buAutoNum type="arabicPeriod"/>
            </a:pPr>
            <a:r>
              <a:rPr lang="es-MX" sz="2400" dirty="0"/>
              <a:t>Describir tipos de conflictos. </a:t>
            </a:r>
          </a:p>
          <a:p>
            <a:pPr marL="342900" lvl="0" indent="-342900" algn="just">
              <a:lnSpc>
                <a:spcPct val="150000"/>
              </a:lnSpc>
              <a:buFont typeface="+mj-lt"/>
              <a:buAutoNum type="arabicPeriod"/>
            </a:pPr>
            <a:r>
              <a:rPr lang="es-MX" sz="2400" dirty="0"/>
              <a:t>Describir formas de abordaje de los conflictos y mecanismos de resolución alternativa</a:t>
            </a:r>
          </a:p>
          <a:p>
            <a:pPr marL="342900" indent="-342900" algn="just">
              <a:lnSpc>
                <a:spcPct val="150000"/>
              </a:lnSpc>
              <a:buFont typeface="+mj-lt"/>
              <a:buAutoNum type="arabicPeriod"/>
            </a:pPr>
            <a:endParaRPr lang="es-MX" sz="2400" dirty="0"/>
          </a:p>
        </p:txBody>
      </p:sp>
    </p:spTree>
    <p:extLst>
      <p:ext uri="{BB962C8B-B14F-4D97-AF65-F5344CB8AC3E}">
        <p14:creationId xmlns:p14="http://schemas.microsoft.com/office/powerpoint/2010/main" val="392878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25977" y="424099"/>
            <a:ext cx="5642799" cy="6186309"/>
          </a:xfrm>
          <a:prstGeom prst="rect">
            <a:avLst/>
          </a:prstGeom>
          <a:noFill/>
        </p:spPr>
        <p:txBody>
          <a:bodyPr wrap="square" rtlCol="0">
            <a:spAutoFit/>
          </a:bodyPr>
          <a:lstStyle/>
          <a:p>
            <a:pPr fontAlgn="base"/>
            <a:r>
              <a:rPr lang="es-MX" b="1" dirty="0"/>
              <a:t>El experimento</a:t>
            </a:r>
          </a:p>
          <a:p>
            <a:pPr algn="just" fontAlgn="base"/>
            <a:r>
              <a:rPr lang="es-MX" dirty="0"/>
              <a:t>El objetivo era </a:t>
            </a:r>
            <a:r>
              <a:rPr lang="es-MX" i="1" dirty="0"/>
              <a:t>analizar los efectos de las cárceles en el comportamiento humano para así entender los conflictos producidos en las mismas</a:t>
            </a:r>
            <a:r>
              <a:rPr lang="es-MX" dirty="0"/>
              <a:t>. Partiendo de la </a:t>
            </a:r>
            <a:r>
              <a:rPr lang="es-MX" u="sng" dirty="0"/>
              <a:t>hipótesis</a:t>
            </a:r>
            <a:r>
              <a:rPr lang="es-MX" dirty="0"/>
              <a:t> de que dichos enfrentamientos se generaban por la adopción y puesta en práctica de ciertos </a:t>
            </a:r>
            <a:r>
              <a:rPr lang="es-MX" i="1" dirty="0"/>
              <a:t>roles</a:t>
            </a:r>
            <a:r>
              <a:rPr lang="es-MX" dirty="0"/>
              <a:t> estipulados exclusivamente dentro de las prisiones. Bajo esta premisa se seleccionaron 24 participantes de sexo masculino, todos ellos estudiantes universitarios y a través de una entrevista se aseguró su estabilidad emocional. Fueron divididos en dos grupos: </a:t>
            </a:r>
            <a:r>
              <a:rPr lang="es-MX" b="1" dirty="0"/>
              <a:t>guardias y prisioneros</a:t>
            </a:r>
            <a:r>
              <a:rPr lang="es-MX" dirty="0"/>
              <a:t>, con el fin de cumplir dicho rol durante dos semanas, pero el experimento no se llevó a cabo dentro de una verdadera cárcel –</a:t>
            </a:r>
            <a:r>
              <a:rPr lang="es-MX" i="1" dirty="0"/>
              <a:t>como el </a:t>
            </a:r>
            <a:r>
              <a:rPr lang="es-MX" i="1" dirty="0" err="1"/>
              <a:t>Dr</a:t>
            </a:r>
            <a:r>
              <a:rPr lang="es-MX" i="1" dirty="0"/>
              <a:t> </a:t>
            </a:r>
            <a:r>
              <a:rPr lang="es-MX" i="1" dirty="0" err="1"/>
              <a:t>Zimbardo</a:t>
            </a:r>
            <a:r>
              <a:rPr lang="es-MX" i="1" dirty="0"/>
              <a:t> pretendía inicialmente</a:t>
            </a:r>
            <a:r>
              <a:rPr lang="es-MX" dirty="0"/>
              <a:t>– si no que </a:t>
            </a:r>
            <a:r>
              <a:rPr lang="es-MX" u="sng" dirty="0"/>
              <a:t>se acondicionó un piso dentro de la facultad de Stanford, colocando cámaras en los pasillos y utilizando las oficinas como celdas</a:t>
            </a:r>
            <a:r>
              <a:rPr lang="es-MX" u="sng" dirty="0" smtClean="0"/>
              <a:t>.</a:t>
            </a:r>
          </a:p>
          <a:p>
            <a:pPr algn="ctr" fontAlgn="base"/>
            <a:endParaRPr lang="es-MX" u="sng" dirty="0" smtClean="0"/>
          </a:p>
          <a:p>
            <a:pPr algn="ctr" fontAlgn="base"/>
            <a:r>
              <a:rPr lang="es-MX" u="sng" dirty="0" smtClean="0"/>
              <a:t>ROLES Y REFUERZOS VISUALES</a:t>
            </a:r>
            <a:endParaRPr lang="es-MX" dirty="0"/>
          </a:p>
        </p:txBody>
      </p:sp>
      <p:pic>
        <p:nvPicPr>
          <p:cNvPr id="1026" name="Picture 2" descr="https://i0.wp.com/cuatrobastardos.com/wp-content/uploads/2018/01/afg.jpg?resize=2000%2C2000&amp;ssl=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217" b="49771"/>
          <a:stretch/>
        </p:blipFill>
        <p:spPr bwMode="auto">
          <a:xfrm>
            <a:off x="6855469" y="1069145"/>
            <a:ext cx="4778612" cy="25869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3"/>
          <a:srcRect b="50154"/>
          <a:stretch/>
        </p:blipFill>
        <p:spPr>
          <a:xfrm>
            <a:off x="6855469" y="3754537"/>
            <a:ext cx="4778612" cy="2381954"/>
          </a:xfrm>
          <a:prstGeom prst="rect">
            <a:avLst/>
          </a:prstGeom>
        </p:spPr>
      </p:pic>
    </p:spTree>
    <p:extLst>
      <p:ext uri="{BB962C8B-B14F-4D97-AF65-F5344CB8AC3E}">
        <p14:creationId xmlns:p14="http://schemas.microsoft.com/office/powerpoint/2010/main" val="1440006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half" idx="2"/>
          </p:nvPr>
        </p:nvSpPr>
        <p:spPr>
          <a:xfrm>
            <a:off x="605118" y="612121"/>
            <a:ext cx="3792070" cy="5804435"/>
          </a:xfrm>
        </p:spPr>
        <p:txBody>
          <a:bodyPr>
            <a:noAutofit/>
          </a:bodyPr>
          <a:lstStyle/>
          <a:p>
            <a:pPr algn="just"/>
            <a:r>
              <a:rPr lang="es-MX" sz="2000" dirty="0">
                <a:solidFill>
                  <a:schemeClr val="bg1"/>
                </a:solidFill>
              </a:rPr>
              <a:t>Todos los participantes fueron escogidos mediante un proceso de selección homogéneo, sin distinguir entre prisioneros y guardianes. De los 70 candidatos, </a:t>
            </a:r>
            <a:r>
              <a:rPr lang="es-MX" sz="2000" b="1" dirty="0">
                <a:solidFill>
                  <a:schemeClr val="bg1"/>
                </a:solidFill>
              </a:rPr>
              <a:t>el equipo de investigadores se quedó con 24, imponiendo el equilibrio mental y una buena salud psicológica</a:t>
            </a:r>
            <a:r>
              <a:rPr lang="es-MX" sz="2000" dirty="0">
                <a:solidFill>
                  <a:schemeClr val="bg1"/>
                </a:solidFill>
              </a:rPr>
              <a:t> como principales factores de selección. </a:t>
            </a:r>
            <a:endParaRPr lang="es-MX" sz="2000" dirty="0" smtClean="0">
              <a:solidFill>
                <a:schemeClr val="bg1"/>
              </a:solidFill>
            </a:endParaRPr>
          </a:p>
          <a:p>
            <a:pPr algn="just"/>
            <a:r>
              <a:rPr lang="es-MX" sz="2000" dirty="0" smtClean="0">
                <a:solidFill>
                  <a:schemeClr val="bg1"/>
                </a:solidFill>
              </a:rPr>
              <a:t>De </a:t>
            </a:r>
            <a:r>
              <a:rPr lang="es-MX" sz="2000" dirty="0">
                <a:solidFill>
                  <a:schemeClr val="bg1"/>
                </a:solidFill>
              </a:rPr>
              <a:t>los 24, todos eran estudiantes universitarios y la mayoría respondían al habitual perfil de varón blanco de clase media.</a:t>
            </a:r>
          </a:p>
        </p:txBody>
      </p:sp>
      <p:pic>
        <p:nvPicPr>
          <p:cNvPr id="2050" name="Picture 2" descr="Recorte del anuncio en el periódico en el que se pedían candidatos para el experimento. Foto de Philip Zimbardo, vía [CBS](http://www.cbsnews.com/pictures/shocking-prison-study-40-years-later-what-happened-at-stanford/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3976" y="692804"/>
            <a:ext cx="4278453" cy="5804435"/>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p:cNvSpPr/>
          <p:nvPr/>
        </p:nvSpPr>
        <p:spPr>
          <a:xfrm>
            <a:off x="5634318" y="1882588"/>
            <a:ext cx="4184324" cy="2393577"/>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28183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494" y="295836"/>
            <a:ext cx="9991165" cy="1169894"/>
          </a:xfrm>
          <a:solidFill>
            <a:srgbClr val="451C44"/>
          </a:solidFill>
          <a:ln>
            <a:solidFill>
              <a:schemeClr val="accent1"/>
            </a:solidFill>
          </a:ln>
        </p:spPr>
        <p:txBody>
          <a:bodyPr/>
          <a:lstStyle/>
          <a:p>
            <a:pPr algn="ctr"/>
            <a:r>
              <a:rPr lang="es-MX" sz="2400" b="1" dirty="0" smtClean="0">
                <a:solidFill>
                  <a:schemeClr val="bg1"/>
                </a:solidFill>
              </a:rPr>
              <a:t>DE LOS CONCEPTOS QUE TRABAJAMOS EN LA CLASE ANTERIOR… </a:t>
            </a:r>
            <a:br>
              <a:rPr lang="es-MX" sz="2400" b="1" dirty="0" smtClean="0">
                <a:solidFill>
                  <a:schemeClr val="bg1"/>
                </a:solidFill>
              </a:rPr>
            </a:br>
            <a:r>
              <a:rPr lang="es-MX" sz="2400" b="1" dirty="0" smtClean="0">
                <a:solidFill>
                  <a:schemeClr val="bg1"/>
                </a:solidFill>
              </a:rPr>
              <a:t>CUÁLES OBSERVASTE EN LA PELÍCULA?</a:t>
            </a:r>
            <a:endParaRPr lang="es-MX" sz="2400" b="1" dirty="0">
              <a:solidFill>
                <a:schemeClr val="bg1"/>
              </a:solidFill>
            </a:endParaRPr>
          </a:p>
        </p:txBody>
      </p:sp>
      <p:sp>
        <p:nvSpPr>
          <p:cNvPr id="3" name="Marcador de texto 2"/>
          <p:cNvSpPr>
            <a:spLocks noGrp="1"/>
          </p:cNvSpPr>
          <p:nvPr>
            <p:ph type="body" idx="1"/>
          </p:nvPr>
        </p:nvSpPr>
        <p:spPr>
          <a:xfrm>
            <a:off x="578223" y="1465730"/>
            <a:ext cx="11389659" cy="4881282"/>
          </a:xfrm>
          <a:prstGeom prst="roundRect">
            <a:avLst/>
          </a:prstGeom>
          <a:ln w="57150">
            <a:solidFill>
              <a:srgbClr val="461D44"/>
            </a:solidFill>
          </a:ln>
        </p:spPr>
        <p:style>
          <a:lnRef idx="2">
            <a:schemeClr val="accent2"/>
          </a:lnRef>
          <a:fillRef idx="1">
            <a:schemeClr val="lt1"/>
          </a:fillRef>
          <a:effectRef idx="0">
            <a:schemeClr val="accent2"/>
          </a:effectRef>
          <a:fontRef idx="minor">
            <a:schemeClr val="dk1"/>
          </a:fontRef>
        </p:style>
        <p:txBody>
          <a:bodyPr anchor="t">
            <a:noAutofit/>
          </a:bodyPr>
          <a:lstStyle/>
          <a:p>
            <a:r>
              <a:rPr lang="es-AR" b="1" dirty="0">
                <a:solidFill>
                  <a:schemeClr val="tx1"/>
                </a:solidFill>
              </a:rPr>
              <a:t>Se denomina rol </a:t>
            </a:r>
            <a:r>
              <a:rPr lang="es-AR" dirty="0">
                <a:solidFill>
                  <a:schemeClr val="accent1">
                    <a:lumMod val="50000"/>
                  </a:schemeClr>
                </a:solidFill>
              </a:rPr>
              <a:t>al </a:t>
            </a:r>
            <a:r>
              <a:rPr lang="es-AR" b="1" dirty="0">
                <a:solidFill>
                  <a:schemeClr val="accent1">
                    <a:lumMod val="50000"/>
                  </a:schemeClr>
                </a:solidFill>
              </a:rPr>
              <a:t>desempeño de una persona en una situación dada</a:t>
            </a:r>
            <a:r>
              <a:rPr lang="es-AR" dirty="0">
                <a:solidFill>
                  <a:schemeClr val="accent1">
                    <a:lumMod val="50000"/>
                  </a:schemeClr>
                </a:solidFill>
              </a:rPr>
              <a:t>, es la manera en que una persona demuestra lo que se espera de su posición. </a:t>
            </a:r>
            <a:r>
              <a:rPr lang="es-AR" b="1" dirty="0">
                <a:solidFill>
                  <a:schemeClr val="accent1">
                    <a:lumMod val="50000"/>
                  </a:schemeClr>
                </a:solidFill>
              </a:rPr>
              <a:t>El rol es el papel que debe representarse</a:t>
            </a:r>
            <a:r>
              <a:rPr lang="es-MX" dirty="0" smtClean="0">
                <a:solidFill>
                  <a:schemeClr val="accent1">
                    <a:lumMod val="50000"/>
                  </a:schemeClr>
                </a:solidFill>
              </a:rPr>
              <a:t>.</a:t>
            </a:r>
          </a:p>
          <a:p>
            <a:pPr lvl="0" algn="just"/>
            <a:r>
              <a:rPr lang="es-AR" dirty="0" smtClean="0">
                <a:solidFill>
                  <a:schemeClr val="accent1">
                    <a:lumMod val="50000"/>
                  </a:schemeClr>
                </a:solidFill>
              </a:rPr>
              <a:t>El </a:t>
            </a:r>
            <a:r>
              <a:rPr lang="es-AR" b="1" dirty="0">
                <a:solidFill>
                  <a:schemeClr val="accent1">
                    <a:lumMod val="50000"/>
                  </a:schemeClr>
                </a:solidFill>
              </a:rPr>
              <a:t>portavoz</a:t>
            </a:r>
            <a:r>
              <a:rPr lang="es-AR" dirty="0">
                <a:solidFill>
                  <a:schemeClr val="accent1">
                    <a:lumMod val="50000"/>
                  </a:schemeClr>
                </a:solidFill>
              </a:rPr>
              <a:t> es el miembro que denuncia el acontecimiento grupal, las fantasías que lo mueven, las ansiedades y necesidades de la totalidad del grupo, es la persona que habla por todos. </a:t>
            </a:r>
          </a:p>
          <a:p>
            <a:pPr lvl="0" algn="just"/>
            <a:r>
              <a:rPr lang="es-AR" dirty="0" smtClean="0">
                <a:solidFill>
                  <a:schemeClr val="accent1">
                    <a:lumMod val="50000"/>
                  </a:schemeClr>
                </a:solidFill>
              </a:rPr>
              <a:t>El </a:t>
            </a:r>
            <a:r>
              <a:rPr lang="es-AR" b="1" dirty="0">
                <a:solidFill>
                  <a:schemeClr val="accent1">
                    <a:lumMod val="50000"/>
                  </a:schemeClr>
                </a:solidFill>
              </a:rPr>
              <a:t>chivo emisario</a:t>
            </a:r>
            <a:r>
              <a:rPr lang="es-AR" dirty="0">
                <a:solidFill>
                  <a:schemeClr val="accent1">
                    <a:lumMod val="50000"/>
                  </a:schemeClr>
                </a:solidFill>
              </a:rPr>
              <a:t> en un miembro del grupo en el cual se vuelcan aspectos negativos o atemorizantes, apareciendo mecanismos de segregación frente a dicho integrante. </a:t>
            </a:r>
          </a:p>
          <a:p>
            <a:pPr lvl="0" algn="just"/>
            <a:r>
              <a:rPr lang="es-AR" dirty="0" smtClean="0">
                <a:solidFill>
                  <a:schemeClr val="accent1">
                    <a:lumMod val="50000"/>
                  </a:schemeClr>
                </a:solidFill>
              </a:rPr>
              <a:t>En </a:t>
            </a:r>
            <a:r>
              <a:rPr lang="es-AR" dirty="0">
                <a:solidFill>
                  <a:schemeClr val="accent1">
                    <a:lumMod val="50000"/>
                  </a:schemeClr>
                </a:solidFill>
              </a:rPr>
              <a:t>la otra cara encontramos al </a:t>
            </a:r>
            <a:r>
              <a:rPr lang="es-AR" b="1" dirty="0">
                <a:solidFill>
                  <a:schemeClr val="accent1">
                    <a:lumMod val="50000"/>
                  </a:schemeClr>
                </a:solidFill>
              </a:rPr>
              <a:t>líder</a:t>
            </a:r>
            <a:r>
              <a:rPr lang="es-AR" dirty="0">
                <a:solidFill>
                  <a:schemeClr val="accent1">
                    <a:lumMod val="50000"/>
                  </a:schemeClr>
                </a:solidFill>
              </a:rPr>
              <a:t>, los miembros del grupo depositan en él solamente aspectos positivos. </a:t>
            </a:r>
          </a:p>
          <a:p>
            <a:pPr lvl="0" algn="just"/>
            <a:r>
              <a:rPr lang="es-AR" dirty="0" smtClean="0">
                <a:solidFill>
                  <a:schemeClr val="accent1">
                    <a:lumMod val="50000"/>
                  </a:schemeClr>
                </a:solidFill>
              </a:rPr>
              <a:t>El </a:t>
            </a:r>
            <a:r>
              <a:rPr lang="es-AR" b="1" dirty="0">
                <a:solidFill>
                  <a:schemeClr val="accent1">
                    <a:lumMod val="50000"/>
                  </a:schemeClr>
                </a:solidFill>
              </a:rPr>
              <a:t>saboteador</a:t>
            </a:r>
            <a:r>
              <a:rPr lang="es-AR" dirty="0">
                <a:solidFill>
                  <a:schemeClr val="accent1">
                    <a:lumMod val="50000"/>
                  </a:schemeClr>
                </a:solidFill>
              </a:rPr>
              <a:t> se encargará de dificultar el cambio y atentará contra la tarea. </a:t>
            </a:r>
            <a:endParaRPr lang="es-MX" dirty="0">
              <a:solidFill>
                <a:schemeClr val="accent1">
                  <a:lumMod val="50000"/>
                </a:schemeClr>
              </a:solidFill>
            </a:endParaRPr>
          </a:p>
          <a:p>
            <a:endParaRPr lang="es-MX" sz="1600" dirty="0">
              <a:solidFill>
                <a:schemeClr val="accent1">
                  <a:lumMod val="50000"/>
                </a:schemeClr>
              </a:solidFill>
            </a:endParaRPr>
          </a:p>
          <a:p>
            <a:endParaRPr lang="es-MX" sz="1600" dirty="0"/>
          </a:p>
        </p:txBody>
      </p:sp>
    </p:spTree>
    <p:extLst>
      <p:ext uri="{BB962C8B-B14F-4D97-AF65-F5344CB8AC3E}">
        <p14:creationId xmlns:p14="http://schemas.microsoft.com/office/powerpoint/2010/main" val="3870774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4086" y="287867"/>
            <a:ext cx="8761413" cy="1124073"/>
          </a:xfrm>
        </p:spPr>
        <p:txBody>
          <a:bodyPr/>
          <a:lstStyle/>
          <a:p>
            <a:pPr algn="r"/>
            <a:r>
              <a:rPr lang="es-MX" sz="4800" b="1" dirty="0" smtClean="0"/>
              <a:t>Influencia Social</a:t>
            </a:r>
            <a:endParaRPr lang="es-MX" sz="4800" b="1" dirty="0"/>
          </a:p>
        </p:txBody>
      </p:sp>
      <p:sp>
        <p:nvSpPr>
          <p:cNvPr id="3" name="CuadroTexto 2"/>
          <p:cNvSpPr txBox="1"/>
          <p:nvPr/>
        </p:nvSpPr>
        <p:spPr>
          <a:xfrm>
            <a:off x="336176" y="2541495"/>
            <a:ext cx="11497235" cy="4154984"/>
          </a:xfrm>
          <a:prstGeom prst="rect">
            <a:avLst/>
          </a:prstGeom>
          <a:noFill/>
        </p:spPr>
        <p:txBody>
          <a:bodyPr wrap="square" rtlCol="0">
            <a:spAutoFit/>
          </a:bodyPr>
          <a:lstStyle/>
          <a:p>
            <a:pPr algn="just"/>
            <a:r>
              <a:rPr lang="es-AR" sz="2400" u="sng" dirty="0"/>
              <a:t>La influencia Social</a:t>
            </a:r>
            <a:r>
              <a:rPr lang="es-AR" sz="2400" dirty="0"/>
              <a:t> </a:t>
            </a:r>
            <a:r>
              <a:rPr lang="es-AR" sz="2400" b="1" dirty="0"/>
              <a:t>es el proceso mediante el cual las acciones de un individuo o grupo inciden en el comportamiento, actitudes o sentimientos de los demás</a:t>
            </a:r>
            <a:r>
              <a:rPr lang="es-AR" sz="2400" dirty="0"/>
              <a:t>. (</a:t>
            </a:r>
            <a:r>
              <a:rPr lang="es-AR" sz="2400" dirty="0" err="1"/>
              <a:t>Feldman</a:t>
            </a:r>
            <a:r>
              <a:rPr lang="es-AR" sz="2400" dirty="0"/>
              <a:t>, 2005). </a:t>
            </a:r>
            <a:endParaRPr lang="es-AR" sz="2400" dirty="0" smtClean="0"/>
          </a:p>
          <a:p>
            <a:pPr algn="just"/>
            <a:endParaRPr lang="es-AR" sz="2400" dirty="0"/>
          </a:p>
          <a:p>
            <a:pPr algn="just"/>
            <a:r>
              <a:rPr lang="es-AR" sz="2400" b="1" dirty="0"/>
              <a:t>E</a:t>
            </a:r>
            <a:r>
              <a:rPr lang="es-AR" sz="2400" b="1" dirty="0" smtClean="0"/>
              <a:t>s </a:t>
            </a:r>
            <a:r>
              <a:rPr lang="es-AR" sz="2400" b="1" dirty="0"/>
              <a:t>el poder que tiene una persona para influir en otra</a:t>
            </a:r>
            <a:r>
              <a:rPr lang="es-AR" sz="2400" dirty="0"/>
              <a:t>. </a:t>
            </a:r>
            <a:endParaRPr lang="es-AR" sz="2400" dirty="0" smtClean="0"/>
          </a:p>
          <a:p>
            <a:pPr algn="just"/>
            <a:endParaRPr lang="es-AR" sz="2400" dirty="0"/>
          </a:p>
          <a:p>
            <a:pPr algn="just"/>
            <a:r>
              <a:rPr lang="es-AR" sz="2400" b="1" dirty="0" smtClean="0"/>
              <a:t>El </a:t>
            </a:r>
            <a:r>
              <a:rPr lang="es-AR" sz="2400" b="1" dirty="0"/>
              <a:t>hecho de encontrarse el individuo formando parte de un grupo en un lugar </a:t>
            </a:r>
            <a:r>
              <a:rPr lang="es-AR" sz="2400" b="1" dirty="0" smtClean="0"/>
              <a:t>determinado, </a:t>
            </a:r>
            <a:r>
              <a:rPr lang="es-AR" sz="2400" b="1" dirty="0"/>
              <a:t>tiende a producir ciertos cambios en los individuos que afectan tanto a la forma en que definen la situación como la percepción de sí mismo y del grupo, produciéndose una transformación de su conducta. </a:t>
            </a:r>
            <a:r>
              <a:rPr lang="es-AR" sz="2400" dirty="0"/>
              <a:t>(</a:t>
            </a:r>
            <a:r>
              <a:rPr lang="es-AR" sz="2400" dirty="0" err="1"/>
              <a:t>Javaloy</a:t>
            </a:r>
            <a:r>
              <a:rPr lang="es-AR" sz="2400" dirty="0"/>
              <a:t>). </a:t>
            </a:r>
            <a:endParaRPr lang="es-MX" sz="2400" dirty="0"/>
          </a:p>
        </p:txBody>
      </p:sp>
    </p:spTree>
    <p:extLst>
      <p:ext uri="{BB962C8B-B14F-4D97-AF65-F5344CB8AC3E}">
        <p14:creationId xmlns:p14="http://schemas.microsoft.com/office/powerpoint/2010/main" val="414830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half" idx="2"/>
          </p:nvPr>
        </p:nvSpPr>
        <p:spPr>
          <a:xfrm>
            <a:off x="6024283" y="1237130"/>
            <a:ext cx="5688106" cy="3818964"/>
          </a:xfrm>
        </p:spPr>
        <p:txBody>
          <a:bodyPr anchor="b">
            <a:noAutofit/>
          </a:bodyPr>
          <a:lstStyle/>
          <a:p>
            <a:pPr marL="457200" indent="-457200" algn="just">
              <a:buFont typeface="Arial" panose="020B0604020202020204" pitchFamily="34" charset="0"/>
              <a:buChar char="•"/>
            </a:pPr>
            <a:r>
              <a:rPr lang="es-MX" sz="3200" b="1" dirty="0" smtClean="0"/>
              <a:t>¿Cómo se ve esto en la película? </a:t>
            </a:r>
          </a:p>
          <a:p>
            <a:pPr marL="457200" indent="-457200" algn="just">
              <a:buFont typeface="Arial" panose="020B0604020202020204" pitchFamily="34" charset="0"/>
              <a:buChar char="•"/>
            </a:pPr>
            <a:r>
              <a:rPr lang="es-MX" sz="3200" b="1" dirty="0" smtClean="0"/>
              <a:t>¿Cómo se ve en los que tienen el rol de guardias?</a:t>
            </a:r>
          </a:p>
          <a:p>
            <a:pPr marL="457200" indent="-457200" algn="just">
              <a:buFont typeface="Arial" panose="020B0604020202020204" pitchFamily="34" charset="0"/>
              <a:buChar char="•"/>
            </a:pPr>
            <a:r>
              <a:rPr lang="es-MX" sz="3200" b="1" dirty="0" smtClean="0"/>
              <a:t>¿</a:t>
            </a:r>
            <a:r>
              <a:rPr lang="es-MX" sz="3200" b="1" dirty="0" smtClean="0"/>
              <a:t>Y en </a:t>
            </a:r>
            <a:r>
              <a:rPr lang="es-MX" sz="3200" b="1" dirty="0" err="1" smtClean="0"/>
              <a:t>qui</a:t>
            </a:r>
            <a:r>
              <a:rPr lang="es-MX" sz="3200" b="1" dirty="0" smtClean="0"/>
              <a:t>	enes </a:t>
            </a:r>
            <a:r>
              <a:rPr lang="es-MX" sz="3200" b="1" dirty="0" smtClean="0"/>
              <a:t>tienen el rol de prisioneros?</a:t>
            </a:r>
            <a:endParaRPr lang="es-MX" sz="3200" b="1" dirty="0"/>
          </a:p>
        </p:txBody>
      </p:sp>
      <p:sp>
        <p:nvSpPr>
          <p:cNvPr id="5" name="CuadroTexto 4"/>
          <p:cNvSpPr txBox="1"/>
          <p:nvPr/>
        </p:nvSpPr>
        <p:spPr>
          <a:xfrm>
            <a:off x="672353" y="833718"/>
            <a:ext cx="4840941" cy="5632311"/>
          </a:xfrm>
          <a:prstGeom prst="rect">
            <a:avLst/>
          </a:prstGeom>
          <a:noFill/>
        </p:spPr>
        <p:txBody>
          <a:bodyPr wrap="square" rtlCol="0">
            <a:spAutoFit/>
          </a:bodyPr>
          <a:lstStyle/>
          <a:p>
            <a:r>
              <a:rPr lang="es-MX" sz="2400" b="1" dirty="0" smtClean="0">
                <a:solidFill>
                  <a:schemeClr val="bg1"/>
                </a:solidFill>
              </a:rPr>
              <a:t>Cuando un individuo forma parte de un grupo en un lugar determinado, generalmente se producen ciertos cambios en los individuos que afectan:</a:t>
            </a:r>
          </a:p>
          <a:p>
            <a:r>
              <a:rPr lang="es-MX" sz="2400" b="1" dirty="0" smtClean="0">
                <a:solidFill>
                  <a:schemeClr val="bg1"/>
                </a:solidFill>
              </a:rPr>
              <a:t/>
            </a:r>
            <a:br>
              <a:rPr lang="es-MX" sz="2400" b="1" dirty="0" smtClean="0">
                <a:solidFill>
                  <a:schemeClr val="bg1"/>
                </a:solidFill>
              </a:rPr>
            </a:br>
            <a:r>
              <a:rPr lang="es-MX" sz="2400" b="1" dirty="0" smtClean="0">
                <a:solidFill>
                  <a:schemeClr val="bg1"/>
                </a:solidFill>
              </a:rPr>
              <a:t>- la forma en que definen la situación. </a:t>
            </a:r>
          </a:p>
          <a:p>
            <a:r>
              <a:rPr lang="es-MX" sz="2400" b="1" dirty="0" smtClean="0">
                <a:solidFill>
                  <a:schemeClr val="bg1"/>
                </a:solidFill>
              </a:rPr>
              <a:t/>
            </a:r>
            <a:br>
              <a:rPr lang="es-MX" sz="2400" b="1" dirty="0" smtClean="0">
                <a:solidFill>
                  <a:schemeClr val="bg1"/>
                </a:solidFill>
              </a:rPr>
            </a:br>
            <a:r>
              <a:rPr lang="es-MX" sz="2400" b="1" dirty="0" smtClean="0">
                <a:solidFill>
                  <a:schemeClr val="bg1"/>
                </a:solidFill>
              </a:rPr>
              <a:t>- la percepción de sí mismo y del grupo,</a:t>
            </a:r>
          </a:p>
          <a:p>
            <a:r>
              <a:rPr lang="es-MX" sz="2400" b="1" dirty="0" smtClean="0">
                <a:solidFill>
                  <a:schemeClr val="bg1"/>
                </a:solidFill>
              </a:rPr>
              <a:t/>
            </a:r>
            <a:br>
              <a:rPr lang="es-MX" sz="2400" b="1" dirty="0" smtClean="0">
                <a:solidFill>
                  <a:schemeClr val="bg1"/>
                </a:solidFill>
              </a:rPr>
            </a:br>
            <a:r>
              <a:rPr lang="es-MX" sz="2400" b="1" dirty="0" smtClean="0">
                <a:solidFill>
                  <a:schemeClr val="bg1"/>
                </a:solidFill>
              </a:rPr>
              <a:t> - produciéndose una transformación de su conducta.</a:t>
            </a:r>
            <a:endParaRPr lang="es-MX" sz="2400" b="1" dirty="0">
              <a:solidFill>
                <a:schemeClr val="bg1"/>
              </a:solidFill>
            </a:endParaRPr>
          </a:p>
        </p:txBody>
      </p:sp>
    </p:spTree>
    <p:extLst>
      <p:ext uri="{BB962C8B-B14F-4D97-AF65-F5344CB8AC3E}">
        <p14:creationId xmlns:p14="http://schemas.microsoft.com/office/powerpoint/2010/main" val="3827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sicologa-_La_crcel_de_Stanfo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76" y="47064"/>
            <a:ext cx="11678024" cy="6568889"/>
          </a:xfrm>
          <a:prstGeom prst="rect">
            <a:avLst/>
          </a:prstGeom>
        </p:spPr>
      </p:pic>
    </p:spTree>
    <p:extLst>
      <p:ext uri="{BB962C8B-B14F-4D97-AF65-F5344CB8AC3E}">
        <p14:creationId xmlns:p14="http://schemas.microsoft.com/office/powerpoint/2010/main" val="274011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998" y="982734"/>
            <a:ext cx="8831816" cy="1372986"/>
          </a:xfrm>
        </p:spPr>
        <p:txBody>
          <a:bodyPr/>
          <a:lstStyle/>
          <a:p>
            <a:r>
              <a:rPr lang="es-MX" sz="4400" b="1" dirty="0" smtClean="0"/>
              <a:t>Influencia social</a:t>
            </a:r>
            <a:endParaRPr lang="es-MX" sz="4400" b="1" dirty="0"/>
          </a:p>
        </p:txBody>
      </p:sp>
      <p:sp>
        <p:nvSpPr>
          <p:cNvPr id="3" name="Marcador de texto 2"/>
          <p:cNvSpPr>
            <a:spLocks noGrp="1"/>
          </p:cNvSpPr>
          <p:nvPr>
            <p:ph type="body" sz="half" idx="2"/>
          </p:nvPr>
        </p:nvSpPr>
        <p:spPr>
          <a:xfrm>
            <a:off x="309282" y="3321422"/>
            <a:ext cx="11551024" cy="3021106"/>
          </a:xfrm>
        </p:spPr>
        <p:txBody>
          <a:bodyPr>
            <a:normAutofit/>
          </a:bodyPr>
          <a:lstStyle/>
          <a:p>
            <a:pPr algn="just"/>
            <a:r>
              <a:rPr lang="es-AR" sz="2400" b="1" dirty="0"/>
              <a:t>Este proceso </a:t>
            </a:r>
            <a:r>
              <a:rPr lang="es-AR" sz="2400" dirty="0"/>
              <a:t>se manifiesta cada vez que </a:t>
            </a:r>
            <a:r>
              <a:rPr lang="es-AR" sz="2400" b="1" dirty="0"/>
              <a:t>un individuo responde a la presencia real o implícita de otros. </a:t>
            </a:r>
            <a:r>
              <a:rPr lang="es-AR" sz="2400" dirty="0"/>
              <a:t>Refiere a</a:t>
            </a:r>
            <a:r>
              <a:rPr lang="es-AR" sz="2400" b="1" dirty="0"/>
              <a:t> la manera en que la gente influye en los pensamientos, sentimientos y comportamientos de otros. </a:t>
            </a:r>
            <a:endParaRPr lang="es-MX" sz="2400" b="1" dirty="0"/>
          </a:p>
          <a:p>
            <a:pPr algn="just"/>
            <a:r>
              <a:rPr lang="es-AR" sz="2400" dirty="0"/>
              <a:t>Puede estar relacionada con el efecto recíproco de una persona sobre otra en la interacción, la conformidad, el liderazgo, el prejuicio, la moral colectiva</a:t>
            </a:r>
            <a:r>
              <a:rPr lang="es-AR" sz="2400" dirty="0" smtClean="0"/>
              <a:t>.</a:t>
            </a:r>
            <a:endParaRPr lang="es-MX" sz="2400" dirty="0"/>
          </a:p>
        </p:txBody>
      </p:sp>
    </p:spTree>
    <p:extLst>
      <p:ext uri="{BB962C8B-B14F-4D97-AF65-F5344CB8AC3E}">
        <p14:creationId xmlns:p14="http://schemas.microsoft.com/office/powerpoint/2010/main" val="3865787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Violeta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Sala de reuniones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567</TotalTime>
  <Words>2139</Words>
  <Application>Microsoft Office PowerPoint</Application>
  <PresentationFormat>Panorámica</PresentationFormat>
  <Paragraphs>142</Paragraphs>
  <Slides>25</Slides>
  <Notes>0</Notes>
  <HiddenSlides>0</HiddenSlides>
  <MMClips>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-apple-system</vt:lpstr>
      <vt:lpstr>Arial</vt:lpstr>
      <vt:lpstr>Century Gothic</vt:lpstr>
      <vt:lpstr>Wingdings 3</vt:lpstr>
      <vt:lpstr>Sala de reuniones Ion</vt:lpstr>
      <vt:lpstr>Presentación de PowerPoint</vt:lpstr>
      <vt:lpstr>Presentación de PowerPoint</vt:lpstr>
      <vt:lpstr>Presentación de PowerPoint</vt:lpstr>
      <vt:lpstr>Presentación de PowerPoint</vt:lpstr>
      <vt:lpstr>DE LOS CONCEPTOS QUE TRABAJAMOS EN LA CLASE ANTERIOR…  CUÁLES OBSERVASTE EN LA PELÍCULA?</vt:lpstr>
      <vt:lpstr>Influencia Social</vt:lpstr>
      <vt:lpstr>Presentación de PowerPoint</vt:lpstr>
      <vt:lpstr>Presentación de PowerPoint</vt:lpstr>
      <vt:lpstr>Influencia social</vt:lpstr>
      <vt:lpstr>Presentación de PowerPoint</vt:lpstr>
      <vt:lpstr>Conformidad  </vt:lpstr>
      <vt:lpstr>Presentación de PowerPoint</vt:lpstr>
      <vt:lpstr>Influencia Social   Conformidad</vt:lpstr>
      <vt:lpstr>Presentación de PowerPoint</vt:lpstr>
      <vt:lpstr>Para pensar…   ¿Siempre es bueno obedecer?  ¿Soy menos responsable de lo que hago porque “sólo sigo órdenes”?  ¿Qué significa ser sujeto crítico?</vt:lpstr>
      <vt:lpstr>El liderazgo</vt:lpstr>
      <vt:lpstr>Presentación de PowerPoint</vt:lpstr>
      <vt:lpstr>Entre los estilos de liderazgo podemos mencionar: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Cuenta Microsoft</dc:creator>
  <cp:lastModifiedBy>Ambar</cp:lastModifiedBy>
  <cp:revision>38</cp:revision>
  <dcterms:created xsi:type="dcterms:W3CDTF">2020-05-11T23:49:51Z</dcterms:created>
  <dcterms:modified xsi:type="dcterms:W3CDTF">2021-06-08T19:22:01Z</dcterms:modified>
</cp:coreProperties>
</file>