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81" r:id="rId3"/>
    <p:sldId id="282" r:id="rId4"/>
    <p:sldId id="257" r:id="rId5"/>
    <p:sldId id="258" r:id="rId6"/>
    <p:sldId id="259" r:id="rId7"/>
    <p:sldId id="260" r:id="rId8"/>
    <p:sldId id="261" r:id="rId9"/>
    <p:sldId id="262" r:id="rId10"/>
    <p:sldId id="283" r:id="rId11"/>
    <p:sldId id="263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21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84311-D845-4CB7-8BD7-675A1C083D67}" type="datetimeFigureOut">
              <a:rPr lang="es-ES" smtClean="0"/>
              <a:t>14/04/2020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97B37-602B-4C86-8CBB-BD3A5F9025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259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ES" smtClean="0">
              <a:latin typeface="Arial" panose="020B0604020202020204" pitchFamily="34" charset="0"/>
            </a:endParaRPr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10ED4-3DFB-4FB0-802D-0BBD7E312058}" type="slidenum"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875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5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57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038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500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20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37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01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2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43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43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13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475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37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867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22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6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52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7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5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28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8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2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14/04/2020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0" y="987912"/>
            <a:ext cx="7620000" cy="1143000"/>
          </a:xfrm>
        </p:spPr>
        <p:txBody>
          <a:bodyPr/>
          <a:lstStyle/>
          <a:p>
            <a:pPr>
              <a:defRPr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CARRERA: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TECNICATURA UNIVESITARIA EN  </a:t>
            </a:r>
            <a:b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GESTION EMPRESAS TURISTICAS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3DBB5E73-C953-4975-993C-7E6D8A5AC582}" type="slidenum">
              <a:rPr lang="es-ES" sz="1400">
                <a:solidFill>
                  <a:srgbClr val="2F2B2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sz="1400">
              <a:solidFill>
                <a:srgbClr val="2F2B2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097464" y="5659438"/>
            <a:ext cx="5113337" cy="39846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s-ES" altLang="es-E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 MARCIO QUARIN</a:t>
            </a:r>
          </a:p>
        </p:txBody>
      </p:sp>
      <p:sp>
        <p:nvSpPr>
          <p:cNvPr id="5" name="Rectangle 45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2197509" y="2627800"/>
            <a:ext cx="72599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i="1" u="sng" dirty="0">
                <a:solidFill>
                  <a:srgbClr val="0070C0"/>
                </a:solidFill>
              </a:rPr>
              <a:t>CATEDRA:</a:t>
            </a:r>
            <a:r>
              <a:rPr lang="es-ES" sz="4000" b="1" i="1" u="sng" dirty="0">
                <a:solidFill>
                  <a:srgbClr val="0070C0"/>
                </a:solidFill>
              </a:rPr>
              <a:t> </a:t>
            </a:r>
            <a:r>
              <a:rPr lang="es-E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ADMINISTRACIÓN                    			DE EMPRESAS</a:t>
            </a:r>
          </a:p>
        </p:txBody>
      </p:sp>
      <p:pic>
        <p:nvPicPr>
          <p:cNvPr id="4104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25" y="782123"/>
            <a:ext cx="25463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524000" y="4266730"/>
            <a:ext cx="9614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III</a:t>
            </a:r>
            <a:r>
              <a:rPr lang="es-ES" sz="3200" b="1" i="1" dirty="0" smtClean="0">
                <a:solidFill>
                  <a:srgbClr val="00B0F0"/>
                </a:solidFill>
              </a:rPr>
              <a:t>:  </a:t>
            </a:r>
            <a:r>
              <a:rPr lang="es-ES" sz="3200" b="1" i="1" dirty="0" smtClean="0">
                <a:solidFill>
                  <a:srgbClr val="00B0F0"/>
                </a:solidFill>
              </a:rPr>
              <a:t>PROCESO DE PLANEAMIENTO</a:t>
            </a:r>
            <a:r>
              <a:rPr lang="es-ES" sz="3200" dirty="0" smtClean="0">
                <a:solidFill>
                  <a:srgbClr val="00B0F0"/>
                </a:solidFill>
              </a:rPr>
              <a:t>. </a:t>
            </a:r>
            <a:endParaRPr lang="es-E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1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067A53A-551C-4B2B-9F32-B6C92D6FB411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278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63040" y="476251"/>
            <a:ext cx="9046210" cy="720725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JERARQUIAS DE LAS ESTRATEGIAS </a:t>
            </a:r>
            <a:endParaRPr lang="es-ES" sz="2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843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E966F4C-E520-4C4B-A76B-B132C7ED455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843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6EC45-4953-4DF9-8F18-AC2BF3A9B3BF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843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DD78CCC-83AB-46DD-875C-54DE7E3F384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843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02E4B34-6648-43AB-BC92-2555E7ADD39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65E1FBF-D18B-489D-B73D-894A09F5B1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B70CE2E-6244-4733-944D-C975A3508CD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290321-AFDA-464C-81EA-67EC4B8D3AF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983E32F-DF60-4784-8FFA-EB4C74F0A65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07E04FE-09D7-4F67-8AEF-78268E0B285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5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CAE4EBA-EAA5-4551-BFD3-DB4314EEACE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10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6" name="Text Box 4"/>
          <p:cNvSpPr txBox="1">
            <a:spLocks noChangeArrowheads="1"/>
          </p:cNvSpPr>
          <p:nvPr/>
        </p:nvSpPr>
        <p:spPr bwMode="auto">
          <a:xfrm>
            <a:off x="2116138" y="1876426"/>
            <a:ext cx="184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800" b="1">
              <a:solidFill>
                <a:srgbClr val="9CBEBD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8476" t="28191" r="12095" b="18349"/>
          <a:stretch/>
        </p:blipFill>
        <p:spPr>
          <a:xfrm>
            <a:off x="1463040" y="1293408"/>
            <a:ext cx="8821782" cy="445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7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83346"/>
            <a:ext cx="10160000" cy="752973"/>
          </a:xfrm>
          <a:ln w="28575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s-ES" sz="3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PLANEACION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ES" altLang="en-US">
              <a:latin typeface="Verdana" panose="020B0604030504040204" pitchFamily="34" charset="0"/>
            </a:endParaRPr>
          </a:p>
        </p:txBody>
      </p:sp>
      <p:pic>
        <p:nvPicPr>
          <p:cNvPr id="4" name="Imagen 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5" b="7506"/>
          <a:stretch>
            <a:fillRect/>
          </a:stretch>
        </p:blipFill>
        <p:spPr bwMode="auto">
          <a:xfrm>
            <a:off x="3306809" y="1120548"/>
            <a:ext cx="5040313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echa derecha 4"/>
          <p:cNvSpPr/>
          <p:nvPr/>
        </p:nvSpPr>
        <p:spPr>
          <a:xfrm>
            <a:off x="3422469" y="3187338"/>
            <a:ext cx="1114697" cy="23513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4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73B79CB-C574-4843-9C80-A57DC626A30A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292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39931" y="1787526"/>
            <a:ext cx="6043749" cy="415607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LA PLANEACION: incluye seleccionar proyectos y objetivos, y decidir sobre los acciones para lograrlo.</a:t>
            </a:r>
            <a:endParaRPr lang="es-ES" altLang="es-ES" sz="2000" b="1" dirty="0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Requiere toma de decisiones. 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Innovación gerencial 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Cierra la brecha de donde estamos y a donde queremos ir.</a:t>
            </a:r>
            <a:endParaRPr lang="es-ES" altLang="es-ES" sz="2000" b="1" dirty="0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La planeación y el control son inseparables. </a:t>
            </a:r>
            <a:endParaRPr lang="es-ES" altLang="es-ES" sz="2000" b="1" dirty="0">
              <a:solidFill>
                <a:srgbClr val="0000CC"/>
              </a:solidFill>
            </a:endParaRPr>
          </a:p>
        </p:txBody>
      </p:sp>
      <p:sp>
        <p:nvSpPr>
          <p:cNvPr id="12293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E2B4EA0-E1DD-4E3F-8B48-EA685AF18E4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4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C947EAE-7F1A-4EE7-B205-55B20F6D1124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5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3D8E505-E904-4F9D-AA0F-857514C9E038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51387D9-CB1C-4E37-91EF-1E026C5E0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47D3C97-2E3C-4723-A298-372CD1299F2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A31CE8C-00E0-4D79-A45A-AA4B91BABF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76075BD-C117-4660-A9A5-318C81EEC2F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E748904-F376-47CD-A8FC-AFF8CE4B213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1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14EB9C2-6EFB-48F5-8351-7917B391AD0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2" name="5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BAE5509-33FA-4701-882B-A45663A14B9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3" name="Text Box 4"/>
          <p:cNvSpPr txBox="1">
            <a:spLocks noChangeArrowheads="1"/>
          </p:cNvSpPr>
          <p:nvPr/>
        </p:nvSpPr>
        <p:spPr bwMode="auto">
          <a:xfrm>
            <a:off x="2116138" y="17875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609600" y="283346"/>
            <a:ext cx="10160000" cy="752973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algn="ctr"/>
            <a:r>
              <a:rPr lang="es-ES" sz="3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PLANEACION</a:t>
            </a:r>
            <a:r>
              <a:rPr lang="es-ES" smtClean="0"/>
              <a:t> </a:t>
            </a:r>
            <a:endParaRPr lang="es-ES" dirty="0"/>
          </a:p>
        </p:txBody>
      </p:sp>
      <p:pic>
        <p:nvPicPr>
          <p:cNvPr id="1026" name="Picture 2" descr="Anuncio destacado por 90 días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512" y="2221638"/>
            <a:ext cx="3847088" cy="269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CDB8DAF-67B8-4B57-A269-279E4F4EE092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25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333376"/>
            <a:ext cx="8229600" cy="676277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PE" sz="38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PE" sz="3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Tipos de planes. </a:t>
            </a:r>
            <a:endParaRPr lang="es-ES" sz="3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331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597CE28-828D-40E9-859C-F303A499F42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7E7F1BD-4DD1-4AE0-ABB0-5EDE4243D28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D49E2D7-5594-4501-B7FD-D90B3875D83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921F27-2013-482C-986F-115D259547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E336F2E-A256-444C-BADF-AA441547388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B8DF7F-F0EB-4D16-A0B7-DD2ADE5C706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9DBD48-A783-4687-8966-278FA3ECC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E138DC1-9735-4B36-965F-3DBA05FE0D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95B528B-3E48-4508-B822-FE2BD8F203E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5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4D54A61-04FC-4F22-BA6F-4EF7FFB0AAD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6" name="Text Box 4"/>
          <p:cNvSpPr txBox="1">
            <a:spLocks noChangeArrowheads="1"/>
          </p:cNvSpPr>
          <p:nvPr/>
        </p:nvSpPr>
        <p:spPr bwMode="auto">
          <a:xfrm>
            <a:off x="2135189" y="1700214"/>
            <a:ext cx="4681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D60093"/>
              </a:solidFill>
              <a:latin typeface="Verdana" panose="020B0604030504040204" pitchFamily="34" charset="0"/>
            </a:endParaRPr>
          </a:p>
        </p:txBody>
      </p:sp>
      <p:sp>
        <p:nvSpPr>
          <p:cNvPr id="13327" name="Text Box 5"/>
          <p:cNvSpPr txBox="1">
            <a:spLocks noChangeArrowheads="1"/>
          </p:cNvSpPr>
          <p:nvPr/>
        </p:nvSpPr>
        <p:spPr bwMode="auto">
          <a:xfrm>
            <a:off x="435160" y="1283969"/>
            <a:ext cx="10415720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fontAlgn="base"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MISION O PROPOSITOS:  </a:t>
            </a:r>
            <a:r>
              <a:rPr lang="es-ES" altLang="es-ES" sz="18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Función o tarea de un empresa o dependencia. </a:t>
            </a:r>
          </a:p>
          <a:p>
            <a:pPr marL="285750" indent="-285750" fontAlgn="base"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OBJETIVOS O METAS: </a:t>
            </a:r>
            <a:r>
              <a:rPr lang="es-ES" altLang="es-ES" sz="18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Son los fines a los cuales se dirige la actividad. </a:t>
            </a:r>
          </a:p>
          <a:p>
            <a:pPr marL="285750" indent="-285750" fontAlgn="base"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ESTRATEGIAS:</a:t>
            </a:r>
            <a:r>
              <a:rPr lang="es-ES" altLang="es-ES" sz="18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 determinación de objetivos básicos a largos plazos, la implementación de cursos de acción y asignación recursos para alcanzar metas. </a:t>
            </a:r>
          </a:p>
          <a:p>
            <a:pPr marL="285750" indent="-285750" fontAlgn="base"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POLITICAS:</a:t>
            </a:r>
            <a:r>
              <a:rPr lang="es-ES" altLang="es-ES" sz="18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 Declaraciones que guían o canalizan el pensamiento en la toma decisiones. </a:t>
            </a:r>
          </a:p>
          <a:p>
            <a:pPr marL="285750" indent="-285750" fontAlgn="base"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PROCEDIMIENTOS: </a:t>
            </a:r>
            <a:r>
              <a:rPr lang="es-ES" altLang="es-ES" sz="18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planes que establecen un método necesario para el manejo de actividades futuras. </a:t>
            </a:r>
          </a:p>
          <a:p>
            <a:pPr marL="285750" indent="-285750" fontAlgn="base"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REGLAS:</a:t>
            </a:r>
            <a:r>
              <a:rPr lang="es-ES" altLang="es-ES" sz="18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 Acciones especificas necesarias para que no existan desviaciones. </a:t>
            </a:r>
          </a:p>
          <a:p>
            <a:pPr marL="285750" indent="-285750" fontAlgn="base"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PROGRAMAS:</a:t>
            </a:r>
            <a:r>
              <a:rPr lang="es-ES" altLang="es-ES" sz="18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 Complejo de metas, políticas, procedimientos, reglas asignación de tareas, pasos a seguir, recursos a emplear; para realizar un curso de acción.  </a:t>
            </a:r>
          </a:p>
          <a:p>
            <a:pPr marL="285750" indent="-285750" fontAlgn="base"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PRESUPUESTOS:</a:t>
            </a:r>
            <a:r>
              <a:rPr lang="es-ES" altLang="es-ES" sz="1800" b="1" dirty="0" smtClean="0">
                <a:solidFill>
                  <a:srgbClr val="002060"/>
                </a:solidFill>
                <a:latin typeface="Verdana" panose="020B0604030504040204" pitchFamily="34" charset="0"/>
              </a:rPr>
              <a:t> informe de resultados esperados expresados en términos numéricos. </a:t>
            </a:r>
            <a:endParaRPr lang="es-ES" altLang="es-ES" sz="1800" b="1" dirty="0">
              <a:solidFill>
                <a:srgbClr val="002060"/>
              </a:solidFill>
              <a:latin typeface="Verdana" panose="020B0604030504040204" pitchFamily="34" charset="0"/>
            </a:endParaRPr>
          </a:p>
        </p:txBody>
      </p:sp>
      <p:sp>
        <p:nvSpPr>
          <p:cNvPr id="13330" name="Text Box 17"/>
          <p:cNvSpPr txBox="1">
            <a:spLocks noChangeArrowheads="1"/>
          </p:cNvSpPr>
          <p:nvPr/>
        </p:nvSpPr>
        <p:spPr bwMode="auto">
          <a:xfrm>
            <a:off x="1774825" y="1160464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CC0066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Imagen 1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330229" y="170257"/>
            <a:ext cx="1880572" cy="111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259DEA-080B-4171-BE03-E0B6A2F9F7C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6653" name="Rectangle 49"/>
          <p:cNvSpPr>
            <a:spLocks noGrp="1" noChangeArrowheads="1"/>
          </p:cNvSpPr>
          <p:nvPr>
            <p:ph type="title" idx="4294967295"/>
          </p:nvPr>
        </p:nvSpPr>
        <p:spPr>
          <a:xfrm>
            <a:off x="1703388" y="344490"/>
            <a:ext cx="8229600" cy="674414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PASOS DE LA PLANEACION </a:t>
            </a:r>
            <a:endParaRPr lang="es-ES" sz="3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4340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F704E7A-3DFC-429E-8FD4-C8C438B91259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1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BDCD533-E9D4-4299-A99F-674A189792D7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2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F31C2F2-23DD-4FBA-9CE7-B0B1C2E35F3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3176833-19FC-426C-8CE6-B8EE81844DF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26BA83-B2FB-4189-ADDC-BA6EAD43A14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6D146FC-F8D6-477F-A9A3-AACCC2C5E79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E73157D-5002-49FE-A912-082E35B0AAC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DB431AB-1217-4080-9BE7-EE963BA8770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9094" b="27957"/>
          <a:stretch/>
        </p:blipFill>
        <p:spPr>
          <a:xfrm>
            <a:off x="2358935" y="1115084"/>
            <a:ext cx="6297386" cy="512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9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0099" y="247321"/>
            <a:ext cx="9249954" cy="56230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_tradnl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_tradnl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OBJETIVOS</a:t>
            </a:r>
            <a:endParaRPr lang="es-ES" sz="36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093607" y="894541"/>
            <a:ext cx="5159147" cy="361951"/>
          </a:xfrm>
        </p:spPr>
        <p:txBody>
          <a:bodyPr>
            <a:no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JERARQUIA DE OBJETIVOS </a:t>
            </a:r>
            <a:endParaRPr lang="es-E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AD55454-B07A-4BDE-B6F3-ADA7A876EA74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5364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859E8C0-14B5-4035-8164-2981ABB12A1A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5365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E1BBF5A-BBFF-4F20-8F4A-7CBE6434880F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5366" name="4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FC92E50-4F4E-43F8-9D97-1B89F2249983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523" y="1481639"/>
            <a:ext cx="5907677" cy="3685265"/>
          </a:xfrm>
          <a:prstGeom prst="rect">
            <a:avLst/>
          </a:prstGeom>
        </p:spPr>
      </p:pic>
      <p:sp>
        <p:nvSpPr>
          <p:cNvPr id="13" name="Subtítulo 1"/>
          <p:cNvSpPr txBox="1">
            <a:spLocks/>
          </p:cNvSpPr>
          <p:nvPr/>
        </p:nvSpPr>
        <p:spPr bwMode="auto">
          <a:xfrm>
            <a:off x="989106" y="5191489"/>
            <a:ext cx="5159147" cy="36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CB6C"/>
              </a:buClr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5A39D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MULTIPLICIDAD OBJETIVOS </a:t>
            </a:r>
            <a:endParaRPr lang="es-E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ubtítulo 1"/>
          <p:cNvSpPr txBox="1">
            <a:spLocks/>
          </p:cNvSpPr>
          <p:nvPr/>
        </p:nvSpPr>
        <p:spPr bwMode="auto">
          <a:xfrm>
            <a:off x="989105" y="5683317"/>
            <a:ext cx="7728175" cy="36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CB6C"/>
              </a:buClr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5A39D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CUANTITATIVOS Y CUALITATIVOS  </a:t>
            </a:r>
            <a:endParaRPr lang="es-E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45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BF4414-9C18-4526-A097-1FC4F13A85F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868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1" y="333375"/>
            <a:ext cx="7740650" cy="719139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PLANEACION ESTRATEGICA </a:t>
            </a:r>
            <a:endParaRPr lang="es-ES" sz="36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6388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F6279EB-A007-4E16-93EF-2C7FC834C2BE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89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13F5320-CC82-4767-B1F7-47058645DA67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9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8FCE89D-0D81-4F99-BDB3-CCFFD6BFA39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CE7D0-A183-440D-97C6-B216676A5B1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3623C9-AC61-4CAA-88A4-3CF22764C7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241C26-7C16-4880-A42C-B3546245634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0C44292-054C-4411-9F44-872E9E92EC7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5" name="Text Box 5"/>
          <p:cNvSpPr txBox="1">
            <a:spLocks noChangeArrowheads="1"/>
          </p:cNvSpPr>
          <p:nvPr/>
        </p:nvSpPr>
        <p:spPr bwMode="auto">
          <a:xfrm>
            <a:off x="1147898" y="1052514"/>
            <a:ext cx="48117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s-ES" altLang="es-ES" sz="24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PROCESO</a:t>
            </a:r>
            <a:r>
              <a:rPr lang="es-ES" altLang="es-ES" sz="14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 </a:t>
            </a:r>
            <a:endParaRPr lang="es-ES" altLang="es-ES" sz="1400" b="1" dirty="0">
              <a:solidFill>
                <a:srgbClr val="0000CC"/>
              </a:solidFill>
              <a:latin typeface="Verdana" panose="020B0604030504040204" pitchFamily="34" charset="0"/>
            </a:endParaRPr>
          </a:p>
        </p:txBody>
      </p:sp>
      <p:sp>
        <p:nvSpPr>
          <p:cNvPr id="16403" name="10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EDD8C5-5554-4BC6-8B4B-36D35000D4C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674" y="1587969"/>
            <a:ext cx="7096669" cy="474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51CC9D9-C19B-4709-89D9-8CAA142BBDAB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970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19288" y="344490"/>
            <a:ext cx="8229600" cy="709248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4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La matriz FODA</a:t>
            </a:r>
            <a:endParaRPr lang="es-ES" sz="40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7412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1F1DDC-588D-4126-BDF4-A612E756F96B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7413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E6E16C7-26DB-4B1C-BB5A-1389285134ED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741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8F199C0-F21E-49A9-91B7-568C5EEE35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741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2510954-AA39-47C3-9263-40962192DF6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741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67708D-BEAD-475D-9C70-DF94FC952B20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7417" name="Text Box 4"/>
          <p:cNvSpPr txBox="1">
            <a:spLocks noChangeArrowheads="1"/>
          </p:cNvSpPr>
          <p:nvPr/>
        </p:nvSpPr>
        <p:spPr bwMode="auto">
          <a:xfrm>
            <a:off x="2633021" y="1024161"/>
            <a:ext cx="572304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600" b="1" dirty="0" smtClean="0">
                <a:solidFill>
                  <a:srgbClr val="FFC000"/>
                </a:solidFill>
                <a:latin typeface="Verdana" panose="020B0604030504040204" pitchFamily="34" charset="0"/>
              </a:rPr>
              <a:t>HERRAMIENTA PARA ANALISIS DE SITUACION </a:t>
            </a:r>
            <a:endParaRPr lang="es-ES" altLang="es-ES" sz="1600" b="1" dirty="0">
              <a:solidFill>
                <a:srgbClr val="FFC000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12581" b="5429"/>
          <a:stretch/>
        </p:blipFill>
        <p:spPr>
          <a:xfrm>
            <a:off x="2237830" y="1710649"/>
            <a:ext cx="6915150" cy="484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3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s-ES" altLang="en-US">
              <a:latin typeface="Verdana" panose="020B060403050404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104" y="2579024"/>
            <a:ext cx="9602032" cy="326773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403565" y="1155115"/>
            <a:ext cx="6096000" cy="461665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400" b="1" dirty="0" smtClean="0">
                <a:solidFill>
                  <a:srgbClr val="FFC000"/>
                </a:solidFill>
                <a:latin typeface="Verdana" panose="020B0604030504040204" pitchFamily="34" charset="0"/>
              </a:rPr>
              <a:t>ESTRATEGIAS DE ALTERNATIVAS</a:t>
            </a:r>
            <a:endParaRPr lang="es-ES" altLang="es-ES" sz="2400" b="1" dirty="0">
              <a:solidFill>
                <a:srgbClr val="FFC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906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303</Words>
  <Application>Microsoft Office PowerPoint</Application>
  <PresentationFormat>Panorámica</PresentationFormat>
  <Paragraphs>101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Arial</vt:lpstr>
      <vt:lpstr>Calibri</vt:lpstr>
      <vt:lpstr>Cambria</vt:lpstr>
      <vt:lpstr>Garamond</vt:lpstr>
      <vt:lpstr>Verdana</vt:lpstr>
      <vt:lpstr>Wingdings</vt:lpstr>
      <vt:lpstr>Adyacencia</vt:lpstr>
      <vt:lpstr>1_Adyacencia</vt:lpstr>
      <vt:lpstr>CARRERA: TECNICATURA UNIVESITARIA EN                           GESTION EMPRESAS TURISTICAS</vt:lpstr>
      <vt:lpstr>PLANEACION </vt:lpstr>
      <vt:lpstr>Presentación de PowerPoint</vt:lpstr>
      <vt:lpstr> Tipos de planes. </vt:lpstr>
      <vt:lpstr> PASOS DE LA PLANEACION </vt:lpstr>
      <vt:lpstr> OBJETIVOS</vt:lpstr>
      <vt:lpstr> PLANEACION ESTRATEGICA </vt:lpstr>
      <vt:lpstr> La matriz FODA</vt:lpstr>
      <vt:lpstr>Presentación de PowerPoint</vt:lpstr>
      <vt:lpstr> JERARQUIAS DE LAS ESTRATEGIAS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CARRERA: TECNICATURA UNIVESITARIA EN                           GESTION EMPRESAS TURISTICAS</dc:title>
  <dc:creator>Usuario de Windows</dc:creator>
  <cp:lastModifiedBy>Usuario de Windows</cp:lastModifiedBy>
  <cp:revision>25</cp:revision>
  <dcterms:created xsi:type="dcterms:W3CDTF">2020-03-27T13:36:44Z</dcterms:created>
  <dcterms:modified xsi:type="dcterms:W3CDTF">2020-04-14T19:35:55Z</dcterms:modified>
</cp:coreProperties>
</file>