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8" r:id="rId3"/>
    <p:sldId id="259" r:id="rId4"/>
    <p:sldId id="260" r:id="rId5"/>
    <p:sldId id="256" r:id="rId6"/>
    <p:sldId id="262" r:id="rId7"/>
    <p:sldId id="263" r:id="rId8"/>
    <p:sldId id="264" r:id="rId9"/>
    <p:sldId id="265" r:id="rId10"/>
    <p:sldId id="266" r:id="rId11"/>
    <p:sldId id="267"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p:scale>
          <a:sx n="90" d="100"/>
          <a:sy n="90" d="100"/>
        </p:scale>
        <p:origin x="846" y="-3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313117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2237393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129630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36860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492548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03940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247609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3943479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539584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1055166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4A83C0-10A4-4679-A32F-8AD36FDC9CD2}" type="datetimeFigureOut">
              <a:rPr lang="es-ES" smtClean="0"/>
              <a:t>27/04/2022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CCF640-E450-4886-B254-FAD83334E3EA}" type="slidenum">
              <a:rPr lang="es-ES" smtClean="0"/>
              <a:t>‹Nº›</a:t>
            </a:fld>
            <a:endParaRPr lang="es-ES"/>
          </a:p>
        </p:txBody>
      </p:sp>
    </p:spTree>
    <p:extLst>
      <p:ext uri="{BB962C8B-B14F-4D97-AF65-F5344CB8AC3E}">
        <p14:creationId xmlns:p14="http://schemas.microsoft.com/office/powerpoint/2010/main" val="419048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A83C0-10A4-4679-A32F-8AD36FDC9CD2}" type="datetimeFigureOut">
              <a:rPr lang="es-ES" smtClean="0"/>
              <a:t>27/04/2022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CF640-E450-4886-B254-FAD83334E3EA}" type="slidenum">
              <a:rPr lang="es-ES" smtClean="0"/>
              <a:t>‹Nº›</a:t>
            </a:fld>
            <a:endParaRPr lang="es-ES"/>
          </a:p>
        </p:txBody>
      </p:sp>
    </p:spTree>
    <p:extLst>
      <p:ext uri="{BB962C8B-B14F-4D97-AF65-F5344CB8AC3E}">
        <p14:creationId xmlns:p14="http://schemas.microsoft.com/office/powerpoint/2010/main" val="3920290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FUNCIONES LÓGICAS BÁSICAS</a:t>
            </a:r>
          </a:p>
        </p:txBody>
      </p:sp>
      <p:sp>
        <p:nvSpPr>
          <p:cNvPr id="4" name="3 Rectángulo"/>
          <p:cNvSpPr/>
          <p:nvPr/>
        </p:nvSpPr>
        <p:spPr>
          <a:xfrm>
            <a:off x="683568" y="1166843"/>
            <a:ext cx="7632848" cy="1323439"/>
          </a:xfrm>
          <a:prstGeom prst="rect">
            <a:avLst/>
          </a:prstGeom>
        </p:spPr>
        <p:txBody>
          <a:bodyPr wrap="square">
            <a:spAutoFit/>
          </a:bodyPr>
          <a:lstStyle/>
          <a:p>
            <a:r>
              <a:rPr lang="es-ES" sz="2000" dirty="0"/>
              <a:t>Los tres elementos lógicos básicos </a:t>
            </a:r>
            <a:r>
              <a:rPr lang="es-ES" sz="2000" b="1" dirty="0"/>
              <a:t>AND, OR y NOT </a:t>
            </a:r>
            <a:r>
              <a:rPr lang="es-ES" sz="2000" dirty="0"/>
              <a:t>se pueden combinar para formar circuitos </a:t>
            </a:r>
            <a:r>
              <a:rPr lang="es-ES" sz="2000" dirty="0" smtClean="0"/>
              <a:t>lógicos </a:t>
            </a:r>
            <a:r>
              <a:rPr lang="es-ES" sz="2000" dirty="0"/>
              <a:t>más complejos, que realicen muchas operaciones útiles y que se empleen en la construcción de </a:t>
            </a:r>
            <a:r>
              <a:rPr lang="es-ES" sz="2000" dirty="0" smtClean="0"/>
              <a:t>sistemas </a:t>
            </a:r>
            <a:r>
              <a:rPr lang="es-ES" sz="2000" dirty="0"/>
              <a:t>digitales completos. Algunas de las funciones lógicas más comunes son</a:t>
            </a:r>
            <a:r>
              <a:rPr lang="es-ES" sz="2000" dirty="0" smtClean="0"/>
              <a:t>:</a:t>
            </a:r>
          </a:p>
        </p:txBody>
      </p:sp>
      <p:sp>
        <p:nvSpPr>
          <p:cNvPr id="5" name="4 CuadroTexto"/>
          <p:cNvSpPr txBox="1"/>
          <p:nvPr/>
        </p:nvSpPr>
        <p:spPr>
          <a:xfrm>
            <a:off x="971600" y="2778894"/>
            <a:ext cx="3728713" cy="3539430"/>
          </a:xfrm>
          <a:prstGeom prst="rect">
            <a:avLst/>
          </a:prstGeom>
          <a:noFill/>
        </p:spPr>
        <p:txBody>
          <a:bodyPr wrap="none" rtlCol="0">
            <a:spAutoFit/>
          </a:bodyPr>
          <a:lstStyle/>
          <a:p>
            <a:pPr marL="285750" indent="-285750">
              <a:buFont typeface="Arial" pitchFamily="34" charset="0"/>
              <a:buChar char="•"/>
            </a:pPr>
            <a:r>
              <a:rPr lang="es-ES" sz="2800" dirty="0" smtClean="0"/>
              <a:t>Comparación</a:t>
            </a:r>
          </a:p>
          <a:p>
            <a:pPr marL="285750" indent="-285750">
              <a:buFont typeface="Arial" pitchFamily="34" charset="0"/>
              <a:buChar char="•"/>
            </a:pPr>
            <a:r>
              <a:rPr lang="es-ES" sz="2800" dirty="0" smtClean="0"/>
              <a:t>Aritmética</a:t>
            </a:r>
          </a:p>
          <a:p>
            <a:pPr marL="285750" indent="-285750">
              <a:buFont typeface="Arial" pitchFamily="34" charset="0"/>
              <a:buChar char="•"/>
            </a:pPr>
            <a:r>
              <a:rPr lang="es-ES" sz="2800" dirty="0" smtClean="0"/>
              <a:t>Conversión de códigos</a:t>
            </a:r>
          </a:p>
          <a:p>
            <a:pPr marL="285750" indent="-285750">
              <a:buFont typeface="Arial" pitchFamily="34" charset="0"/>
              <a:buChar char="•"/>
            </a:pPr>
            <a:r>
              <a:rPr lang="es-ES" sz="2800" dirty="0" smtClean="0"/>
              <a:t>Codificación</a:t>
            </a:r>
          </a:p>
          <a:p>
            <a:pPr marL="285750" indent="-285750">
              <a:buFont typeface="Arial" pitchFamily="34" charset="0"/>
              <a:buChar char="•"/>
            </a:pPr>
            <a:r>
              <a:rPr lang="es-ES" sz="2800" dirty="0" smtClean="0"/>
              <a:t>Decodificación</a:t>
            </a:r>
          </a:p>
          <a:p>
            <a:pPr marL="285750" indent="-285750">
              <a:buFont typeface="Arial" pitchFamily="34" charset="0"/>
              <a:buChar char="•"/>
            </a:pPr>
            <a:r>
              <a:rPr lang="es-ES" sz="2800" dirty="0" smtClean="0"/>
              <a:t>Selección de datos</a:t>
            </a:r>
          </a:p>
          <a:p>
            <a:pPr marL="285750" indent="-285750">
              <a:buFont typeface="Arial" pitchFamily="34" charset="0"/>
              <a:buChar char="•"/>
            </a:pPr>
            <a:r>
              <a:rPr lang="es-ES" sz="2800" dirty="0" smtClean="0"/>
              <a:t>Almacenamiento</a:t>
            </a:r>
          </a:p>
          <a:p>
            <a:pPr marL="285750" indent="-285750">
              <a:buFont typeface="Arial" pitchFamily="34" charset="0"/>
              <a:buChar char="•"/>
            </a:pPr>
            <a:r>
              <a:rPr lang="es-ES" sz="2800" dirty="0" smtClean="0"/>
              <a:t>Recuento</a:t>
            </a:r>
            <a:endParaRPr lang="es-ES" sz="2800" dirty="0"/>
          </a:p>
        </p:txBody>
      </p:sp>
    </p:spTree>
    <p:extLst>
      <p:ext uri="{BB962C8B-B14F-4D97-AF65-F5344CB8AC3E}">
        <p14:creationId xmlns:p14="http://schemas.microsoft.com/office/powerpoint/2010/main" val="213029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121"/>
            <a:ext cx="8229600" cy="634082"/>
          </a:xfrm>
        </p:spPr>
        <p:txBody>
          <a:bodyPr>
            <a:normAutofit fontScale="90000"/>
          </a:bodyPr>
          <a:lstStyle/>
          <a:p>
            <a:r>
              <a:rPr lang="es-MX" dirty="0"/>
              <a:t>Función de almacenamiento</a:t>
            </a:r>
            <a:endParaRPr lang="es-AR" dirty="0"/>
          </a:p>
        </p:txBody>
      </p:sp>
      <p:sp>
        <p:nvSpPr>
          <p:cNvPr id="3" name="Marcador de contenido 2"/>
          <p:cNvSpPr>
            <a:spLocks noGrp="1"/>
          </p:cNvSpPr>
          <p:nvPr>
            <p:ph idx="1"/>
          </p:nvPr>
        </p:nvSpPr>
        <p:spPr>
          <a:xfrm>
            <a:off x="457200" y="573209"/>
            <a:ext cx="8229600" cy="4151936"/>
          </a:xfrm>
        </p:spPr>
        <p:txBody>
          <a:bodyPr>
            <a:normAutofit/>
          </a:bodyPr>
          <a:lstStyle/>
          <a:p>
            <a:pPr marL="0" indent="0" algn="just">
              <a:buNone/>
            </a:pPr>
            <a:r>
              <a:rPr lang="es-MX" sz="2400" dirty="0" smtClean="0"/>
              <a:t>El </a:t>
            </a:r>
            <a:r>
              <a:rPr lang="es-MX" sz="2400" dirty="0"/>
              <a:t>almacenamiento es una función necesaria en la mayoría de los sistemas digitales y su propósito es el de conservar los datos binarios durante un período de tiempo. Algunos dispositivos de almacenamiento se utilizan para almacenamiento a corto plazo (temporal) y otros para almacenamiento a largo plazo (permanente</a:t>
            </a:r>
            <a:r>
              <a:rPr lang="es-MX" sz="2400" dirty="0" smtClean="0"/>
              <a:t>). Un </a:t>
            </a:r>
            <a:r>
              <a:rPr lang="es-MX" sz="2400" dirty="0"/>
              <a:t>dispositivo de almacenamiento puede “memorizar” un bit o un grupo de bits y conservar la información tanto tiempo como sea necesario. Los tipos más comunes de dispositivos de almacenamiento son los </a:t>
            </a:r>
            <a:r>
              <a:rPr lang="es-MX" sz="2400" b="1" dirty="0" err="1"/>
              <a:t>flipflops</a:t>
            </a:r>
            <a:r>
              <a:rPr lang="es-MX" sz="2400" dirty="0"/>
              <a:t>, los </a:t>
            </a:r>
            <a:r>
              <a:rPr lang="es-MX" sz="2400" b="1" dirty="0"/>
              <a:t>registros</a:t>
            </a:r>
            <a:r>
              <a:rPr lang="es-MX" sz="2400" dirty="0"/>
              <a:t>, las </a:t>
            </a:r>
            <a:r>
              <a:rPr lang="es-MX" sz="2400" b="1" dirty="0"/>
              <a:t>memorias</a:t>
            </a:r>
            <a:r>
              <a:rPr lang="es-MX" sz="2400" dirty="0"/>
              <a:t> semiconductoras, los </a:t>
            </a:r>
            <a:r>
              <a:rPr lang="es-MX" sz="2400" b="1" dirty="0"/>
              <a:t>discos</a:t>
            </a:r>
            <a:r>
              <a:rPr lang="es-MX" sz="2400" dirty="0"/>
              <a:t> </a:t>
            </a:r>
            <a:r>
              <a:rPr lang="es-MX" sz="2400" dirty="0" smtClean="0"/>
              <a:t>magnéticos, etc.</a:t>
            </a:r>
            <a:endParaRPr lang="es-AR" sz="2400" dirty="0"/>
          </a:p>
        </p:txBody>
      </p:sp>
      <p:pic>
        <p:nvPicPr>
          <p:cNvPr id="4" name="Imagen 3"/>
          <p:cNvPicPr>
            <a:picLocks noChangeAspect="1"/>
          </p:cNvPicPr>
          <p:nvPr/>
        </p:nvPicPr>
        <p:blipFill>
          <a:blip r:embed="rId2"/>
          <a:stretch>
            <a:fillRect/>
          </a:stretch>
        </p:blipFill>
        <p:spPr>
          <a:xfrm>
            <a:off x="2843808" y="4348383"/>
            <a:ext cx="4320480" cy="2509618"/>
          </a:xfrm>
          <a:prstGeom prst="rect">
            <a:avLst/>
          </a:prstGeom>
        </p:spPr>
      </p:pic>
    </p:spTree>
    <p:extLst>
      <p:ext uri="{BB962C8B-B14F-4D97-AF65-F5344CB8AC3E}">
        <p14:creationId xmlns:p14="http://schemas.microsoft.com/office/powerpoint/2010/main" val="824622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Función de recuento</a:t>
            </a:r>
            <a:endParaRPr lang="es-AR" dirty="0"/>
          </a:p>
        </p:txBody>
      </p:sp>
      <p:sp>
        <p:nvSpPr>
          <p:cNvPr id="3" name="Marcador de contenido 2"/>
          <p:cNvSpPr>
            <a:spLocks noGrp="1"/>
          </p:cNvSpPr>
          <p:nvPr>
            <p:ph idx="1"/>
          </p:nvPr>
        </p:nvSpPr>
        <p:spPr>
          <a:xfrm>
            <a:off x="457200" y="1124744"/>
            <a:ext cx="8229600" cy="3402140"/>
          </a:xfrm>
        </p:spPr>
        <p:txBody>
          <a:bodyPr>
            <a:normAutofit/>
          </a:bodyPr>
          <a:lstStyle/>
          <a:p>
            <a:pPr marL="0" indent="0" algn="just">
              <a:buNone/>
            </a:pPr>
            <a:r>
              <a:rPr lang="es-MX" sz="2400" dirty="0" smtClean="0"/>
              <a:t>La </a:t>
            </a:r>
            <a:r>
              <a:rPr lang="es-MX" sz="2400" dirty="0"/>
              <a:t>función de recuento es importante en los sistemas digitales. Existen muchos tipos de contadores digitales, pero su objetivo básico es el de contar sucesos representados por cambios de nivel o por impulsos. Para realizar su función, el contador debe “recordar” el número actual, con el fin de poder pasar correctamente al siguiente número de la secuencia. Por tanto, la capacidad de almacenamiento es una característica importante de todos los contadores y, generalmente, se emplean los </a:t>
            </a:r>
            <a:r>
              <a:rPr lang="es-MX" sz="2400" dirty="0" err="1"/>
              <a:t>flip-flops</a:t>
            </a:r>
            <a:r>
              <a:rPr lang="es-MX" sz="2400" dirty="0"/>
              <a:t> para su implementación.</a:t>
            </a:r>
            <a:endParaRPr lang="es-AR" sz="2400" dirty="0"/>
          </a:p>
        </p:txBody>
      </p:sp>
      <p:pic>
        <p:nvPicPr>
          <p:cNvPr id="4" name="Imagen 3"/>
          <p:cNvPicPr>
            <a:picLocks noChangeAspect="1"/>
          </p:cNvPicPr>
          <p:nvPr/>
        </p:nvPicPr>
        <p:blipFill>
          <a:blip r:embed="rId2"/>
          <a:stretch>
            <a:fillRect/>
          </a:stretch>
        </p:blipFill>
        <p:spPr>
          <a:xfrm>
            <a:off x="457200" y="4557538"/>
            <a:ext cx="8444918" cy="1895798"/>
          </a:xfrm>
          <a:prstGeom prst="rect">
            <a:avLst/>
          </a:prstGeom>
        </p:spPr>
      </p:pic>
    </p:spTree>
    <p:extLst>
      <p:ext uri="{BB962C8B-B14F-4D97-AF65-F5344CB8AC3E}">
        <p14:creationId xmlns:p14="http://schemas.microsoft.com/office/powerpoint/2010/main" val="1065655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La operación </a:t>
            </a:r>
            <a:r>
              <a:rPr lang="es-ES" b="1" dirty="0" smtClean="0">
                <a:effectLst>
                  <a:outerShdw blurRad="38100" dist="38100" dir="2700000" algn="tl">
                    <a:srgbClr val="000000">
                      <a:alpha val="43137"/>
                    </a:srgbClr>
                  </a:outerShdw>
                </a:effectLst>
              </a:rPr>
              <a:t>NOT</a:t>
            </a:r>
            <a:endParaRPr lang="es-ES" b="1" dirty="0">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8238" y="3014663"/>
            <a:ext cx="686752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8790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La operación </a:t>
            </a:r>
            <a:r>
              <a:rPr lang="es-ES" b="1" dirty="0" smtClean="0">
                <a:effectLst>
                  <a:outerShdw blurRad="38100" dist="38100" dir="2700000" algn="tl">
                    <a:srgbClr val="000000">
                      <a:alpha val="43137"/>
                    </a:srgbClr>
                  </a:outerShdw>
                </a:effectLst>
              </a:rPr>
              <a:t>AND</a:t>
            </a:r>
            <a:endParaRPr lang="es-ES" b="1" dirty="0">
              <a:effectLst>
                <a:outerShdw blurRad="38100" dist="38100" dir="2700000" algn="tl">
                  <a:srgbClr val="000000">
                    <a:alpha val="43137"/>
                  </a:srgbClr>
                </a:outerShdw>
              </a:effectLs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628900"/>
            <a:ext cx="72009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3793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 OPERACIÓN OR</a:t>
            </a:r>
            <a:endParaRPr lang="es-E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388" y="2481263"/>
            <a:ext cx="7515225" cy="189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328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00808"/>
            <a:ext cx="7985505"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1 Título"/>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2800" smtClean="0"/>
              <a:t>FUNCION DE COMPARACIÓN</a:t>
            </a:r>
            <a:endParaRPr lang="es-ES" sz="2800" dirty="0"/>
          </a:p>
        </p:txBody>
      </p:sp>
    </p:spTree>
    <p:extLst>
      <p:ext uri="{BB962C8B-B14F-4D97-AF65-F5344CB8AC3E}">
        <p14:creationId xmlns:p14="http://schemas.microsoft.com/office/powerpoint/2010/main" val="300325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Funciones aritméticas</a:t>
            </a:r>
            <a:endParaRPr lang="es-E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916832"/>
            <a:ext cx="8210004"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296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p:spPr>
        <p:txBody>
          <a:bodyPr>
            <a:normAutofit fontScale="90000"/>
          </a:bodyPr>
          <a:lstStyle/>
          <a:p>
            <a:r>
              <a:rPr lang="es-ES" dirty="0" smtClean="0"/>
              <a:t>Función de codificación </a:t>
            </a:r>
          </a:p>
        </p:txBody>
      </p:sp>
      <p:sp>
        <p:nvSpPr>
          <p:cNvPr id="4" name="3 Rectángulo"/>
          <p:cNvSpPr/>
          <p:nvPr/>
        </p:nvSpPr>
        <p:spPr>
          <a:xfrm>
            <a:off x="459295" y="841849"/>
            <a:ext cx="8280920" cy="3046988"/>
          </a:xfrm>
          <a:prstGeom prst="rect">
            <a:avLst/>
          </a:prstGeom>
        </p:spPr>
        <p:txBody>
          <a:bodyPr wrap="square">
            <a:spAutoFit/>
          </a:bodyPr>
          <a:lstStyle/>
          <a:p>
            <a:pPr algn="just"/>
            <a:r>
              <a:rPr lang="es-ES" sz="2400" dirty="0" smtClean="0"/>
              <a:t>La función de codificación se realiza mediante un circuito lógico denominado codificador. Un codificador convierte la información, como por ejemplo un número decimal o un carácter alfabético, en algún tipo de código. Por ejemplo, un cierto tipo de codificador convierte los dígitos decimales, de 0 a 9, a código binario. Un nivel ALTO en la entrada correspondiente a un determinado dígito decimal genera el código binario apropiado en las líneas de salida.</a:t>
            </a:r>
            <a:endParaRPr lang="es-ES" sz="24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861048"/>
            <a:ext cx="7488832" cy="2850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2890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Función de decodificación</a:t>
            </a:r>
            <a:endParaRPr lang="es-ES" dirty="0"/>
          </a:p>
        </p:txBody>
      </p:sp>
      <p:sp>
        <p:nvSpPr>
          <p:cNvPr id="4" name="3 Rectángulo"/>
          <p:cNvSpPr/>
          <p:nvPr/>
        </p:nvSpPr>
        <p:spPr>
          <a:xfrm>
            <a:off x="388233" y="1052736"/>
            <a:ext cx="7848872" cy="2954655"/>
          </a:xfrm>
          <a:prstGeom prst="rect">
            <a:avLst/>
          </a:prstGeom>
        </p:spPr>
        <p:txBody>
          <a:bodyPr wrap="square">
            <a:spAutoFit/>
          </a:bodyPr>
          <a:lstStyle/>
          <a:p>
            <a:pPr algn="just"/>
            <a:r>
              <a:rPr lang="es-ES" dirty="0" smtClean="0"/>
              <a:t/>
            </a:r>
            <a:br>
              <a:rPr lang="es-ES" dirty="0" smtClean="0"/>
            </a:br>
            <a:r>
              <a:rPr lang="es-ES" sz="2400" dirty="0"/>
              <a:t>La función de decodificación se realiza mediante un circuito lógico llamado </a:t>
            </a:r>
            <a:r>
              <a:rPr lang="es-ES" sz="2400" dirty="0" smtClean="0"/>
              <a:t>decodificador. </a:t>
            </a:r>
            <a:r>
              <a:rPr lang="es-ES" sz="2400" dirty="0"/>
              <a:t>Un decodificador convierte la información codificada, como puede ser un número binario, en </a:t>
            </a:r>
            <a:r>
              <a:rPr lang="es-ES" sz="2400" dirty="0" smtClean="0"/>
              <a:t>otra información </a:t>
            </a:r>
            <a:r>
              <a:rPr lang="es-ES" sz="2400" dirty="0"/>
              <a:t>no codificada, como por ejemplo un número decimal. Por ejemplo, un determinado tipo de </a:t>
            </a:r>
            <a:r>
              <a:rPr lang="es-ES" sz="2400" dirty="0" smtClean="0"/>
              <a:t>decodificador </a:t>
            </a:r>
            <a:r>
              <a:rPr lang="es-ES" sz="2400" dirty="0"/>
              <a:t>convierte un código binario de 4 bits en el correspondiente dígito decimal.</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4437112"/>
            <a:ext cx="534352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1745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0587" y="116632"/>
            <a:ext cx="8229600" cy="720080"/>
          </a:xfrm>
        </p:spPr>
        <p:txBody>
          <a:bodyPr>
            <a:normAutofit fontScale="90000"/>
          </a:bodyPr>
          <a:lstStyle/>
          <a:p>
            <a:r>
              <a:rPr lang="es-ES" dirty="0" smtClean="0"/>
              <a:t>Función de selección de datos</a:t>
            </a:r>
            <a:endParaRPr lang="es-ES" dirty="0"/>
          </a:p>
        </p:txBody>
      </p:sp>
      <p:sp>
        <p:nvSpPr>
          <p:cNvPr id="4" name="3 Rectángulo"/>
          <p:cNvSpPr/>
          <p:nvPr/>
        </p:nvSpPr>
        <p:spPr>
          <a:xfrm>
            <a:off x="552939" y="764704"/>
            <a:ext cx="8064896" cy="3416320"/>
          </a:xfrm>
          <a:prstGeom prst="rect">
            <a:avLst/>
          </a:prstGeom>
        </p:spPr>
        <p:txBody>
          <a:bodyPr wrap="square">
            <a:spAutoFit/>
          </a:bodyPr>
          <a:lstStyle/>
          <a:p>
            <a:r>
              <a:rPr lang="es-ES" sz="2400" dirty="0" smtClean="0"/>
              <a:t>Existen </a:t>
            </a:r>
            <a:r>
              <a:rPr lang="es-ES" sz="2400" dirty="0"/>
              <a:t>dos tipos de circuitos dedicados a la selección de datos: el </a:t>
            </a:r>
            <a:r>
              <a:rPr lang="es-ES" sz="2400" b="1" dirty="0"/>
              <a:t>multiplexor</a:t>
            </a:r>
            <a:r>
              <a:rPr lang="es-ES" sz="2400" dirty="0"/>
              <a:t> y el </a:t>
            </a:r>
            <a:r>
              <a:rPr lang="es-ES" sz="2400" b="1" dirty="0" err="1"/>
              <a:t>demultiplexor</a:t>
            </a:r>
            <a:r>
              <a:rPr lang="es-ES" sz="2400" dirty="0"/>
              <a:t>. El </a:t>
            </a:r>
            <a:r>
              <a:rPr lang="es-ES" sz="2400" dirty="0" smtClean="0"/>
              <a:t>multiplexor </a:t>
            </a:r>
            <a:r>
              <a:rPr lang="es-ES" sz="2400" dirty="0"/>
              <a:t>es un circuito lógico que pasa los datos digitales procedentes de varias líneas de entrada a una </a:t>
            </a:r>
            <a:r>
              <a:rPr lang="es-ES" sz="2400" dirty="0" smtClean="0"/>
              <a:t>única línea </a:t>
            </a:r>
            <a:r>
              <a:rPr lang="es-ES" sz="2400" dirty="0"/>
              <a:t>de salida según una secuencia de tiempos </a:t>
            </a:r>
            <a:r>
              <a:rPr lang="es-ES" sz="2400" dirty="0" smtClean="0"/>
              <a:t>específica.</a:t>
            </a:r>
          </a:p>
          <a:p>
            <a:r>
              <a:rPr lang="es-ES" sz="2400" dirty="0"/>
              <a:t>El </a:t>
            </a:r>
            <a:r>
              <a:rPr lang="es-ES" sz="2400" b="1" dirty="0" err="1"/>
              <a:t>demultiplexor</a:t>
            </a:r>
            <a:r>
              <a:rPr lang="es-ES" sz="2400" dirty="0"/>
              <a:t> es un circuito que pasa los datos digitales </a:t>
            </a:r>
            <a:r>
              <a:rPr lang="es-ES" sz="2400" dirty="0" smtClean="0"/>
              <a:t>procedentes </a:t>
            </a:r>
            <a:r>
              <a:rPr lang="es-ES" sz="2400" dirty="0"/>
              <a:t>de una línea de entrada a varias líneas de salida según una determinada secuencia de tiempo. En esencia</a:t>
            </a:r>
            <a:r>
              <a:rPr lang="es-ES" sz="2400" dirty="0" smtClean="0"/>
              <a:t>, el </a:t>
            </a:r>
            <a:r>
              <a:rPr lang="es-ES" sz="2400" b="1" dirty="0" err="1"/>
              <a:t>demultiplexor</a:t>
            </a:r>
            <a:r>
              <a:rPr lang="es-ES" sz="2400" dirty="0"/>
              <a:t> es un multiplexor invertido.</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160032"/>
            <a:ext cx="6408712" cy="2697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366934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TotalTime>
  <Words>454</Words>
  <Application>Microsoft Office PowerPoint</Application>
  <PresentationFormat>Presentación en pantalla (4:3)</PresentationFormat>
  <Paragraphs>26</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FUNCIONES LÓGICAS BÁSICAS</vt:lpstr>
      <vt:lpstr>La operación NOT</vt:lpstr>
      <vt:lpstr>La operación AND</vt:lpstr>
      <vt:lpstr> OPERACIÓN OR</vt:lpstr>
      <vt:lpstr>Presentación de PowerPoint</vt:lpstr>
      <vt:lpstr>Funciones aritméticas</vt:lpstr>
      <vt:lpstr>Función de codificación </vt:lpstr>
      <vt:lpstr>Función de decodificación</vt:lpstr>
      <vt:lpstr>Función de selección de datos</vt:lpstr>
      <vt:lpstr>Función de almacenamiento</vt:lpstr>
      <vt:lpstr>Función de recuento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FUNCION DE COMPARACIÓN</dc:title>
  <dc:creator>Caja</dc:creator>
  <cp:lastModifiedBy>Javier</cp:lastModifiedBy>
  <cp:revision>14</cp:revision>
  <dcterms:created xsi:type="dcterms:W3CDTF">2022-04-21T11:57:26Z</dcterms:created>
  <dcterms:modified xsi:type="dcterms:W3CDTF">2022-04-28T01:42:50Z</dcterms:modified>
</cp:coreProperties>
</file>