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30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303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5" r:id="rId43"/>
    <p:sldId id="296" r:id="rId44"/>
    <p:sldId id="297" r:id="rId45"/>
    <p:sldId id="298" r:id="rId46"/>
    <p:sldId id="300" r:id="rId47"/>
    <p:sldId id="301" r:id="rId48"/>
    <p:sldId id="299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2" r:id="rId57"/>
    <p:sldId id="313" r:id="rId58"/>
    <p:sldId id="311" r:id="rId59"/>
    <p:sldId id="314" r:id="rId60"/>
  </p:sldIdLst>
  <p:sldSz cx="9144000" cy="6858000" type="screen4x3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53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140713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646946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667867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AR" smtClean="0"/>
              <a:t>‹Nº›</a:t>
            </a:fld>
            <a:endParaRPr lang="es-AR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92930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392140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AR" smtClean="0"/>
              <a:t>‹Nº›</a:t>
            </a:fld>
            <a:endParaRPr lang="es-AR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55815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79389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403306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631249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35940" y="820673"/>
            <a:ext cx="8072119" cy="8483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754786" y="4026534"/>
            <a:ext cx="7634427" cy="124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6/7/2024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13753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D1282D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6/7/2024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8109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397515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380455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762430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062537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248049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165348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543793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919827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1D8BD707-D9CF-40AE-B4C6-C98DA3205C09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F15528-21DE-4FAA-801E-634DDDAF4B2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56566815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81" r:id="rId15"/>
    <p:sldLayoutId id="2147483682" r:id="rId16"/>
    <p:sldLayoutId id="2147483683" r:id="rId17"/>
    <p:sldLayoutId id="2147483684" r:id="rId18"/>
    <p:sldLayoutId id="2147483685" r:id="rId19"/>
  </p:sldLayoutIdLst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9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820673"/>
            <a:ext cx="362204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spc="-110" dirty="0">
                <a:latin typeface="Arial Black"/>
                <a:cs typeface="Arial Black"/>
              </a:rPr>
              <a:t>UNIDAD</a:t>
            </a:r>
            <a:r>
              <a:rPr sz="5400" spc="-240" dirty="0">
                <a:latin typeface="Arial Black"/>
                <a:cs typeface="Arial Black"/>
              </a:rPr>
              <a:t> </a:t>
            </a:r>
            <a:r>
              <a:rPr sz="5400" dirty="0">
                <a:latin typeface="Arial Black"/>
                <a:cs typeface="Arial Black"/>
              </a:rPr>
              <a:t>5</a:t>
            </a:r>
            <a:endParaRPr sz="5400">
              <a:latin typeface="Arial Black"/>
              <a:cs typeface="Arial Black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54786" y="4026534"/>
            <a:ext cx="6239510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67385" marR="5080" indent="-655320">
              <a:lnSpc>
                <a:spcPct val="100000"/>
              </a:lnSpc>
              <a:spcBef>
                <a:spcPts val="95"/>
              </a:spcBef>
            </a:pPr>
            <a:r>
              <a:rPr sz="4000" spc="95" dirty="0">
                <a:solidFill>
                  <a:srgbClr val="D1282D"/>
                </a:solidFill>
                <a:latin typeface="Arial Black"/>
                <a:cs typeface="Arial Black"/>
              </a:rPr>
              <a:t>ADMINISTRACIÓN</a:t>
            </a:r>
            <a:r>
              <a:rPr sz="4000" spc="254" dirty="0">
                <a:solidFill>
                  <a:srgbClr val="D1282D"/>
                </a:solidFill>
                <a:latin typeface="Arial Black"/>
                <a:cs typeface="Arial Black"/>
              </a:rPr>
              <a:t> </a:t>
            </a:r>
            <a:r>
              <a:rPr sz="4000" spc="50" dirty="0">
                <a:solidFill>
                  <a:srgbClr val="D1282D"/>
                </a:solidFill>
                <a:latin typeface="Arial Black"/>
                <a:cs typeface="Arial Black"/>
              </a:rPr>
              <a:t>DE </a:t>
            </a:r>
            <a:r>
              <a:rPr sz="4000" spc="-1320" dirty="0">
                <a:solidFill>
                  <a:srgbClr val="D1282D"/>
                </a:solidFill>
                <a:latin typeface="Arial Black"/>
                <a:cs typeface="Arial Black"/>
              </a:rPr>
              <a:t> </a:t>
            </a:r>
            <a:r>
              <a:rPr sz="4000" spc="50" dirty="0">
                <a:solidFill>
                  <a:srgbClr val="D1282D"/>
                </a:solidFill>
                <a:latin typeface="Arial Black"/>
                <a:cs typeface="Arial Black"/>
              </a:rPr>
              <a:t>LA</a:t>
            </a:r>
            <a:r>
              <a:rPr sz="4000" spc="225" dirty="0">
                <a:solidFill>
                  <a:srgbClr val="D1282D"/>
                </a:solidFill>
                <a:latin typeface="Arial Black"/>
                <a:cs typeface="Arial Black"/>
              </a:rPr>
              <a:t> </a:t>
            </a:r>
            <a:r>
              <a:rPr sz="4000" spc="90" dirty="0">
                <a:solidFill>
                  <a:srgbClr val="D1282D"/>
                </a:solidFill>
                <a:latin typeface="Arial Black"/>
                <a:cs typeface="Arial Black"/>
              </a:rPr>
              <a:t>PRODUCCIÓN</a:t>
            </a:r>
            <a:endParaRPr sz="4000">
              <a:latin typeface="Arial Black"/>
              <a:cs typeface="Arial Blac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712370" y="6453632"/>
            <a:ext cx="366395" cy="19494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755"/>
              </a:lnSpc>
            </a:pPr>
            <a:r>
              <a:rPr sz="2400" b="1" dirty="0">
                <a:latin typeface="Arial"/>
                <a:cs typeface="Arial"/>
              </a:rPr>
              <a:t>1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74216" y="159765"/>
            <a:ext cx="641540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365" dirty="0"/>
              <a:t>F</a:t>
            </a:r>
            <a:r>
              <a:rPr sz="3200" spc="-114" dirty="0"/>
              <a:t>A</a:t>
            </a:r>
            <a:r>
              <a:rPr sz="3200" spc="-60" dirty="0"/>
              <a:t>C</a:t>
            </a:r>
            <a:r>
              <a:rPr sz="3200" spc="-170" dirty="0"/>
              <a:t>T</a:t>
            </a:r>
            <a:r>
              <a:rPr sz="3200" spc="-65" dirty="0"/>
              <a:t>O</a:t>
            </a:r>
            <a:r>
              <a:rPr sz="3200" spc="-60" dirty="0"/>
              <a:t>RE</a:t>
            </a:r>
            <a:r>
              <a:rPr sz="3200" dirty="0"/>
              <a:t>S</a:t>
            </a:r>
            <a:r>
              <a:rPr sz="3200" spc="-165" dirty="0"/>
              <a:t> </a:t>
            </a:r>
            <a:r>
              <a:rPr sz="3200" spc="-60" dirty="0"/>
              <a:t>C</a:t>
            </a:r>
            <a:r>
              <a:rPr sz="3200" spc="-65" dirty="0"/>
              <a:t>L</a:t>
            </a:r>
            <a:r>
              <a:rPr sz="3200" spc="-240" dirty="0"/>
              <a:t>A</a:t>
            </a:r>
            <a:r>
              <a:rPr sz="3200" spc="-60" dirty="0"/>
              <a:t>VE</a:t>
            </a:r>
            <a:r>
              <a:rPr sz="3200" dirty="0"/>
              <a:t>S</a:t>
            </a:r>
            <a:r>
              <a:rPr sz="3200" spc="-145" dirty="0"/>
              <a:t> </a:t>
            </a:r>
            <a:r>
              <a:rPr sz="3200" spc="-60" dirty="0"/>
              <a:t>D</a:t>
            </a:r>
            <a:r>
              <a:rPr sz="3200" dirty="0"/>
              <a:t>E</a:t>
            </a:r>
            <a:r>
              <a:rPr sz="3200" spc="-145" dirty="0"/>
              <a:t> </a:t>
            </a:r>
            <a:r>
              <a:rPr sz="3200" spc="-60" dirty="0"/>
              <a:t>ÉXI</a:t>
            </a:r>
            <a:r>
              <a:rPr sz="3200" spc="-170" dirty="0"/>
              <a:t>T</a:t>
            </a:r>
            <a:r>
              <a:rPr sz="3200" dirty="0"/>
              <a:t>O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535940" y="667559"/>
            <a:ext cx="7854950" cy="3665106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700"/>
              </a:spcBef>
              <a:buFont typeface="Wingdings"/>
              <a:buChar char=""/>
              <a:tabLst>
                <a:tab pos="355600" algn="l"/>
                <a:tab pos="356235" algn="l"/>
              </a:tabLst>
            </a:pPr>
            <a:r>
              <a:rPr sz="1600" b="1" spc="-5" dirty="0">
                <a:latin typeface="Arial"/>
                <a:cs typeface="Arial"/>
              </a:rPr>
              <a:t>Los</a:t>
            </a:r>
            <a:r>
              <a:rPr sz="1600" b="1" spc="5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criterios</a:t>
            </a:r>
            <a:r>
              <a:rPr sz="1600" b="1" spc="3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de</a:t>
            </a:r>
            <a:r>
              <a:rPr sz="1600" b="1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selección</a:t>
            </a:r>
            <a:r>
              <a:rPr sz="1600" b="1" spc="15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mas</a:t>
            </a:r>
            <a:r>
              <a:rPr sz="1600" b="1" spc="1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conocidos</a:t>
            </a:r>
            <a:r>
              <a:rPr sz="1600" b="1" spc="15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del</a:t>
            </a:r>
            <a:r>
              <a:rPr sz="1600" b="1" spc="2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cliente</a:t>
            </a:r>
            <a:r>
              <a:rPr sz="1600" b="1" spc="2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son:</a:t>
            </a:r>
            <a:endParaRPr sz="1600" dirty="0">
              <a:latin typeface="Arial"/>
              <a:cs typeface="Arial"/>
            </a:endParaRPr>
          </a:p>
          <a:p>
            <a:pPr marL="812800" marR="287020" lvl="1" indent="-342900">
              <a:lnSpc>
                <a:spcPts val="1540"/>
              </a:lnSpc>
              <a:spcBef>
                <a:spcPts val="969"/>
              </a:spcBef>
              <a:buClr>
                <a:srgbClr val="D1282D"/>
              </a:buClr>
              <a:buFont typeface="Wingdings"/>
              <a:buChar char=""/>
              <a:tabLst>
                <a:tab pos="812800" algn="l"/>
                <a:tab pos="813435" algn="l"/>
              </a:tabLst>
            </a:pPr>
            <a:r>
              <a:rPr sz="1600" spc="-5" dirty="0">
                <a:latin typeface="Arial MT"/>
                <a:cs typeface="Arial MT"/>
              </a:rPr>
              <a:t>Calidad</a:t>
            </a:r>
            <a:r>
              <a:rPr sz="1600" spc="-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intrínseca</a:t>
            </a:r>
            <a:r>
              <a:rPr sz="1600" spc="2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(satisfacción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que</a:t>
            </a:r>
            <a:r>
              <a:rPr sz="1600" spc="3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proporciona</a:t>
            </a:r>
            <a:r>
              <a:rPr sz="1600" spc="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el</a:t>
            </a:r>
            <a:r>
              <a:rPr sz="1600" spc="4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producto+servicio,</a:t>
            </a:r>
            <a:r>
              <a:rPr sz="1600" spc="1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a</a:t>
            </a:r>
            <a:r>
              <a:rPr sz="1600" spc="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las </a:t>
            </a:r>
            <a:r>
              <a:rPr sz="1600" spc="-43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expectativas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del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cliente</a:t>
            </a:r>
            <a:r>
              <a:rPr sz="1600" spc="-1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sobre el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mismo)</a:t>
            </a:r>
            <a:endParaRPr sz="1600" dirty="0">
              <a:latin typeface="Arial MT"/>
              <a:cs typeface="Arial MT"/>
            </a:endParaRPr>
          </a:p>
          <a:p>
            <a:pPr marL="812800" lvl="1" indent="-343535">
              <a:lnSpc>
                <a:spcPct val="100000"/>
              </a:lnSpc>
              <a:spcBef>
                <a:spcPts val="10"/>
              </a:spcBef>
              <a:buClr>
                <a:srgbClr val="D1282D"/>
              </a:buClr>
              <a:buFont typeface="Wingdings"/>
              <a:buChar char=""/>
              <a:tabLst>
                <a:tab pos="812800" algn="l"/>
                <a:tab pos="813435" algn="l"/>
              </a:tabLst>
            </a:pPr>
            <a:r>
              <a:rPr sz="1600" spc="-5" dirty="0">
                <a:latin typeface="Arial MT"/>
                <a:cs typeface="Arial MT"/>
              </a:rPr>
              <a:t>Precio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(valor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económico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que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el</a:t>
            </a:r>
            <a:r>
              <a:rPr sz="1600" spc="1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cliente</a:t>
            </a:r>
            <a:r>
              <a:rPr sz="1600" spc="-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esta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dispuesto</a:t>
            </a:r>
            <a:r>
              <a:rPr sz="1600" spc="-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a</a:t>
            </a:r>
            <a:r>
              <a:rPr sz="1600" spc="2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pagar)</a:t>
            </a:r>
            <a:endParaRPr sz="1600" dirty="0">
              <a:latin typeface="Arial MT"/>
              <a:cs typeface="Arial MT"/>
            </a:endParaRPr>
          </a:p>
          <a:p>
            <a:pPr marL="812800" lvl="1" indent="-343535">
              <a:lnSpc>
                <a:spcPct val="100000"/>
              </a:lnSpc>
              <a:buClr>
                <a:srgbClr val="D1282D"/>
              </a:buClr>
              <a:buFont typeface="Wingdings"/>
              <a:buChar char=""/>
              <a:tabLst>
                <a:tab pos="812800" algn="l"/>
                <a:tab pos="813435" algn="l"/>
              </a:tabLst>
            </a:pPr>
            <a:r>
              <a:rPr sz="1600" spc="-5" dirty="0">
                <a:latin typeface="Arial MT"/>
                <a:cs typeface="Arial MT"/>
              </a:rPr>
              <a:t>Entrega</a:t>
            </a:r>
            <a:r>
              <a:rPr sz="1600" spc="2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(momento</a:t>
            </a:r>
            <a:r>
              <a:rPr sz="1600" spc="4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y</a:t>
            </a:r>
            <a:r>
              <a:rPr sz="1600" spc="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lugar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donde</a:t>
            </a:r>
            <a:r>
              <a:rPr sz="1600" spc="2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el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cliente quiere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recibir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el</a:t>
            </a:r>
            <a:r>
              <a:rPr sz="1600" spc="3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producto+servicio)</a:t>
            </a:r>
            <a:endParaRPr sz="1600" dirty="0">
              <a:latin typeface="Arial MT"/>
              <a:cs typeface="Arial MT"/>
            </a:endParaRPr>
          </a:p>
          <a:p>
            <a:pPr marL="812800" marR="5080" lvl="1" indent="-342900">
              <a:lnSpc>
                <a:spcPct val="80100"/>
              </a:lnSpc>
              <a:spcBef>
                <a:spcPts val="380"/>
              </a:spcBef>
              <a:buClr>
                <a:srgbClr val="D1282D"/>
              </a:buClr>
              <a:buFont typeface="Wingdings"/>
              <a:buChar char=""/>
              <a:tabLst>
                <a:tab pos="812800" algn="l"/>
                <a:tab pos="813435" algn="l"/>
              </a:tabLst>
            </a:pPr>
            <a:r>
              <a:rPr sz="1600" spc="-5" dirty="0">
                <a:latin typeface="Arial MT"/>
                <a:cs typeface="Arial MT"/>
              </a:rPr>
              <a:t>Servicio</a:t>
            </a:r>
            <a:r>
              <a:rPr sz="1600" spc="-2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post-venta</a:t>
            </a:r>
            <a:r>
              <a:rPr sz="1600" spc="2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(soporte</a:t>
            </a:r>
            <a:r>
              <a:rPr sz="1600" spc="2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brindado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al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cliente</a:t>
            </a:r>
            <a:r>
              <a:rPr sz="1600" spc="-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durante</a:t>
            </a:r>
            <a:r>
              <a:rPr sz="1600" spc="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el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uso del 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producto+servicio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tal</a:t>
            </a:r>
            <a:r>
              <a:rPr sz="1600" spc="2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como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repuestos,</a:t>
            </a:r>
            <a:r>
              <a:rPr sz="1600" spc="3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mantenimiento,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actualizaciones,</a:t>
            </a:r>
            <a:r>
              <a:rPr sz="1600" spc="-15" dirty="0">
                <a:latin typeface="Arial MT"/>
                <a:cs typeface="Arial MT"/>
              </a:rPr>
              <a:t> </a:t>
            </a:r>
            <a:r>
              <a:rPr sz="1600" spc="-10" dirty="0">
                <a:latin typeface="Arial MT"/>
                <a:cs typeface="Arial MT"/>
              </a:rPr>
              <a:t>etc.)… </a:t>
            </a:r>
            <a:r>
              <a:rPr sz="1600" spc="-430" dirty="0">
                <a:latin typeface="Arial MT"/>
                <a:cs typeface="Arial MT"/>
              </a:rPr>
              <a:t> </a:t>
            </a:r>
            <a:r>
              <a:rPr sz="1600" b="1" i="1" spc="-5" dirty="0">
                <a:latin typeface="Arial"/>
                <a:cs typeface="Arial"/>
              </a:rPr>
              <a:t>hay</a:t>
            </a:r>
            <a:r>
              <a:rPr sz="1600" b="1" i="1" spc="5" dirty="0">
                <a:latin typeface="Arial"/>
                <a:cs typeface="Arial"/>
              </a:rPr>
              <a:t> </a:t>
            </a:r>
            <a:r>
              <a:rPr sz="1600" b="1" i="1" spc="-5" dirty="0">
                <a:latin typeface="Arial"/>
                <a:cs typeface="Arial"/>
              </a:rPr>
              <a:t>mas</a:t>
            </a:r>
            <a:r>
              <a:rPr sz="1600" b="1" i="1" spc="5" dirty="0">
                <a:latin typeface="Arial"/>
                <a:cs typeface="Arial"/>
              </a:rPr>
              <a:t> </a:t>
            </a:r>
            <a:r>
              <a:rPr sz="1600" b="1" i="1" spc="-5" dirty="0">
                <a:latin typeface="Arial"/>
                <a:cs typeface="Arial"/>
              </a:rPr>
              <a:t>no</a:t>
            </a:r>
            <a:r>
              <a:rPr sz="1600" b="1" i="1" dirty="0">
                <a:latin typeface="Arial"/>
                <a:cs typeface="Arial"/>
              </a:rPr>
              <a:t> </a:t>
            </a:r>
            <a:r>
              <a:rPr sz="1600" b="1" i="1" spc="-5" dirty="0">
                <a:latin typeface="Arial"/>
                <a:cs typeface="Arial"/>
              </a:rPr>
              <a:t>son</a:t>
            </a:r>
            <a:r>
              <a:rPr sz="1600" b="1" i="1" dirty="0">
                <a:latin typeface="Arial"/>
                <a:cs typeface="Arial"/>
              </a:rPr>
              <a:t> </a:t>
            </a:r>
            <a:r>
              <a:rPr sz="1600" b="1" i="1" spc="-5" dirty="0">
                <a:latin typeface="Arial"/>
                <a:cs typeface="Arial"/>
              </a:rPr>
              <a:t>los</a:t>
            </a:r>
            <a:r>
              <a:rPr sz="1600" b="1" i="1" spc="5" dirty="0">
                <a:latin typeface="Arial"/>
                <a:cs typeface="Arial"/>
              </a:rPr>
              <a:t> </a:t>
            </a:r>
            <a:r>
              <a:rPr sz="1600" b="1" i="1" spc="-5" dirty="0">
                <a:latin typeface="Arial"/>
                <a:cs typeface="Arial"/>
              </a:rPr>
              <a:t>únicos</a:t>
            </a:r>
            <a:r>
              <a:rPr sz="1600" spc="-5" dirty="0">
                <a:latin typeface="Arial MT"/>
                <a:cs typeface="Arial MT"/>
              </a:rPr>
              <a:t>.</a:t>
            </a:r>
            <a:r>
              <a:rPr sz="1600" spc="20" dirty="0">
                <a:latin typeface="Arial MT"/>
                <a:cs typeface="Arial MT"/>
              </a:rPr>
              <a:t> </a:t>
            </a:r>
            <a:endParaRPr lang="es-ES" sz="1600" spc="20" dirty="0">
              <a:latin typeface="Arial MT"/>
              <a:cs typeface="Arial MT"/>
            </a:endParaRPr>
          </a:p>
          <a:p>
            <a:pPr marL="812800" marR="5080" lvl="1" indent="-342900">
              <a:lnSpc>
                <a:spcPct val="80100"/>
              </a:lnSpc>
              <a:spcBef>
                <a:spcPts val="380"/>
              </a:spcBef>
              <a:buClr>
                <a:srgbClr val="D1282D"/>
              </a:buClr>
              <a:buFont typeface="Wingdings"/>
              <a:buChar char=""/>
              <a:tabLst>
                <a:tab pos="812800" algn="l"/>
                <a:tab pos="813435" algn="l"/>
              </a:tabLst>
            </a:pPr>
            <a:endParaRPr sz="1950" dirty="0">
              <a:latin typeface="Arial MT"/>
              <a:cs typeface="Arial MT"/>
            </a:endParaRPr>
          </a:p>
          <a:p>
            <a:pPr marL="355600" marR="36195" indent="-343535">
              <a:lnSpc>
                <a:spcPts val="1540"/>
              </a:lnSpc>
              <a:buFont typeface="Wingdings"/>
              <a:buChar char=""/>
              <a:tabLst>
                <a:tab pos="355600" algn="l"/>
                <a:tab pos="356235" algn="l"/>
              </a:tabLst>
            </a:pPr>
            <a:r>
              <a:rPr sz="1600" b="1" spc="-5" dirty="0">
                <a:latin typeface="Arial"/>
                <a:cs typeface="Arial"/>
              </a:rPr>
              <a:t>Estos</a:t>
            </a:r>
            <a:r>
              <a:rPr sz="1600" b="1" spc="1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criterios</a:t>
            </a:r>
            <a:r>
              <a:rPr sz="1600" b="1" spc="4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usados</a:t>
            </a:r>
            <a:r>
              <a:rPr sz="1600" b="1" spc="10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por</a:t>
            </a:r>
            <a:r>
              <a:rPr sz="1600" b="1" spc="15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los</a:t>
            </a:r>
            <a:r>
              <a:rPr sz="1600" b="1" spc="1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clientes</a:t>
            </a:r>
            <a:r>
              <a:rPr sz="1600" b="1" spc="2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son</a:t>
            </a:r>
            <a:r>
              <a:rPr sz="1600" b="1" spc="5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los</a:t>
            </a:r>
            <a:r>
              <a:rPr sz="1600" b="1" spc="25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denominados</a:t>
            </a:r>
            <a:r>
              <a:rPr sz="1600" b="1" spc="60" dirty="0">
                <a:latin typeface="Arial"/>
                <a:cs typeface="Arial"/>
              </a:rPr>
              <a:t> </a:t>
            </a:r>
            <a:r>
              <a:rPr sz="1600" b="1" i="1" spc="-5" dirty="0">
                <a:solidFill>
                  <a:schemeClr val="bg1"/>
                </a:solidFill>
                <a:latin typeface="Arial"/>
                <a:cs typeface="Arial"/>
              </a:rPr>
              <a:t>Factores</a:t>
            </a:r>
            <a:r>
              <a:rPr sz="1600" b="1" i="1" spc="1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1600" b="1" i="1" spc="-5" dirty="0">
                <a:solidFill>
                  <a:schemeClr val="bg1"/>
                </a:solidFill>
                <a:latin typeface="Arial"/>
                <a:cs typeface="Arial"/>
              </a:rPr>
              <a:t>claves </a:t>
            </a:r>
            <a:r>
              <a:rPr sz="1600" b="1" i="1" spc="-43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1600" b="1" i="1" spc="-5" dirty="0">
                <a:solidFill>
                  <a:schemeClr val="bg1"/>
                </a:solidFill>
                <a:latin typeface="Arial"/>
                <a:cs typeface="Arial"/>
              </a:rPr>
              <a:t>de</a:t>
            </a:r>
            <a:r>
              <a:rPr sz="1600" b="1" i="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1600" b="1" i="1" spc="-5" dirty="0">
                <a:solidFill>
                  <a:schemeClr val="bg1"/>
                </a:solidFill>
                <a:latin typeface="Arial"/>
                <a:cs typeface="Arial"/>
              </a:rPr>
              <a:t>éxito</a:t>
            </a:r>
            <a:r>
              <a:rPr sz="1600" b="1" i="1" spc="1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1600" b="1" i="1" spc="-5" dirty="0">
                <a:solidFill>
                  <a:schemeClr val="bg1"/>
                </a:solidFill>
                <a:latin typeface="Arial"/>
                <a:cs typeface="Arial"/>
              </a:rPr>
              <a:t>del</a:t>
            </a:r>
            <a:r>
              <a:rPr sz="1600" b="1" i="1" spc="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1600" b="1" i="1" spc="-5" dirty="0">
                <a:solidFill>
                  <a:schemeClr val="bg1"/>
                </a:solidFill>
                <a:latin typeface="Arial"/>
                <a:cs typeface="Arial"/>
              </a:rPr>
              <a:t>negocio</a:t>
            </a:r>
            <a:r>
              <a:rPr sz="1600" b="1" spc="-5" dirty="0">
                <a:latin typeface="Arial"/>
                <a:cs typeface="Arial"/>
              </a:rPr>
              <a:t>,</a:t>
            </a:r>
            <a:r>
              <a:rPr sz="1600" b="1" spc="2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características:</a:t>
            </a:r>
            <a:endParaRPr sz="1600" dirty="0">
              <a:latin typeface="Arial"/>
              <a:cs typeface="Arial"/>
            </a:endParaRPr>
          </a:p>
          <a:p>
            <a:pPr marL="812800" lvl="1" indent="-343535">
              <a:lnSpc>
                <a:spcPct val="100000"/>
              </a:lnSpc>
              <a:spcBef>
                <a:spcPts val="610"/>
              </a:spcBef>
              <a:buClr>
                <a:srgbClr val="D1282D"/>
              </a:buClr>
              <a:buFont typeface="Wingdings"/>
              <a:buChar char=""/>
              <a:tabLst>
                <a:tab pos="812800" algn="l"/>
                <a:tab pos="813435" algn="l"/>
              </a:tabLst>
            </a:pPr>
            <a:r>
              <a:rPr sz="1600" spc="-5" dirty="0">
                <a:latin typeface="Arial MT"/>
                <a:cs typeface="Arial MT"/>
              </a:rPr>
              <a:t>Cambiantes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en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el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tiempo,</a:t>
            </a:r>
            <a:r>
              <a:rPr sz="1600" spc="2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según los clientes</a:t>
            </a:r>
            <a:endParaRPr sz="1600" dirty="0">
              <a:latin typeface="Arial MT"/>
              <a:cs typeface="Arial MT"/>
            </a:endParaRPr>
          </a:p>
          <a:p>
            <a:pPr marL="812800" lvl="1" indent="-343535">
              <a:lnSpc>
                <a:spcPct val="100000"/>
              </a:lnSpc>
              <a:buClr>
                <a:srgbClr val="D1282D"/>
              </a:buClr>
              <a:buFont typeface="Wingdings"/>
              <a:buChar char=""/>
              <a:tabLst>
                <a:tab pos="812800" algn="l"/>
                <a:tab pos="813435" algn="l"/>
              </a:tabLst>
            </a:pPr>
            <a:r>
              <a:rPr sz="1600" spc="-5" dirty="0">
                <a:latin typeface="Arial MT"/>
                <a:cs typeface="Arial MT"/>
              </a:rPr>
              <a:t>No</a:t>
            </a:r>
            <a:r>
              <a:rPr sz="1600" spc="-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son</a:t>
            </a:r>
            <a:r>
              <a:rPr sz="1600" spc="-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absolutos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ni</a:t>
            </a:r>
            <a:r>
              <a:rPr sz="1600" spc="-1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estáticos</a:t>
            </a:r>
            <a:endParaRPr sz="1600" dirty="0">
              <a:latin typeface="Arial MT"/>
              <a:cs typeface="Arial MT"/>
            </a:endParaRPr>
          </a:p>
          <a:p>
            <a:pPr marL="812800" marR="667385" lvl="1" indent="-342900">
              <a:lnSpc>
                <a:spcPts val="1540"/>
              </a:lnSpc>
              <a:spcBef>
                <a:spcPts val="370"/>
              </a:spcBef>
              <a:buClr>
                <a:srgbClr val="D1282D"/>
              </a:buClr>
              <a:buFont typeface="Wingdings"/>
              <a:buChar char=""/>
              <a:tabLst>
                <a:tab pos="812800" algn="l"/>
                <a:tab pos="813435" algn="l"/>
              </a:tabLst>
            </a:pPr>
            <a:r>
              <a:rPr sz="1600" spc="-5" dirty="0">
                <a:latin typeface="Arial MT"/>
                <a:cs typeface="Arial MT"/>
              </a:rPr>
              <a:t>Están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en</a:t>
            </a:r>
            <a:r>
              <a:rPr sz="1600" spc="1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relación</a:t>
            </a:r>
            <a:r>
              <a:rPr sz="1600" spc="-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con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el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cliente</a:t>
            </a:r>
            <a:r>
              <a:rPr sz="1600" spc="-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de</a:t>
            </a:r>
            <a:r>
              <a:rPr sz="1600" spc="1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que</a:t>
            </a:r>
            <a:r>
              <a:rPr sz="1600" dirty="0">
                <a:latin typeface="Arial MT"/>
                <a:cs typeface="Arial MT"/>
              </a:rPr>
              <a:t> se </a:t>
            </a:r>
            <a:r>
              <a:rPr sz="1600" spc="-5" dirty="0">
                <a:latin typeface="Arial MT"/>
                <a:cs typeface="Arial MT"/>
              </a:rPr>
              <a:t>trate</a:t>
            </a:r>
            <a:r>
              <a:rPr sz="1600" spc="3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y</a:t>
            </a:r>
            <a:r>
              <a:rPr sz="1600" spc="2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sus correspondientes </a:t>
            </a:r>
            <a:r>
              <a:rPr sz="1600" spc="-43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expectativas</a:t>
            </a:r>
            <a:endParaRPr sz="1600" dirty="0">
              <a:latin typeface="Arial MT"/>
              <a:cs typeface="Arial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12140" y="4613275"/>
            <a:ext cx="7908925" cy="97726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2700" marR="5080" indent="56515" algn="ctr">
              <a:lnSpc>
                <a:spcPct val="80000"/>
              </a:lnSpc>
              <a:spcBef>
                <a:spcPts val="675"/>
              </a:spcBef>
            </a:pPr>
            <a:r>
              <a:rPr sz="2400" b="1" i="1" dirty="0">
                <a:solidFill>
                  <a:schemeClr val="bg1"/>
                </a:solidFill>
                <a:latin typeface="Arial"/>
                <a:cs typeface="Arial"/>
              </a:rPr>
              <a:t>El</a:t>
            </a:r>
            <a:r>
              <a:rPr sz="2400" b="1" i="1" spc="-5" dirty="0">
                <a:solidFill>
                  <a:schemeClr val="bg1"/>
                </a:solidFill>
                <a:latin typeface="Arial"/>
                <a:cs typeface="Arial"/>
              </a:rPr>
              <a:t> cliente debe</a:t>
            </a:r>
            <a:r>
              <a:rPr sz="2400" b="1" i="1" spc="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400" b="1" i="1" spc="-5" dirty="0">
                <a:solidFill>
                  <a:schemeClr val="bg1"/>
                </a:solidFill>
                <a:latin typeface="Arial"/>
                <a:cs typeface="Arial"/>
              </a:rPr>
              <a:t>quedar</a:t>
            </a:r>
            <a:r>
              <a:rPr sz="2400" b="1" i="1" spc="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400" b="1" i="1" spc="-5" dirty="0">
                <a:solidFill>
                  <a:schemeClr val="bg1"/>
                </a:solidFill>
                <a:latin typeface="Arial"/>
                <a:cs typeface="Arial"/>
              </a:rPr>
              <a:t>plenamente satisfecho</a:t>
            </a:r>
            <a:r>
              <a:rPr sz="2400" b="1" i="1" spc="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400" b="1" i="1" spc="-5" dirty="0">
                <a:solidFill>
                  <a:schemeClr val="bg1"/>
                </a:solidFill>
                <a:latin typeface="Arial"/>
                <a:cs typeface="Arial"/>
              </a:rPr>
              <a:t>para </a:t>
            </a:r>
            <a:r>
              <a:rPr sz="2400" b="1" i="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400" b="1" i="1" spc="-5" dirty="0">
                <a:solidFill>
                  <a:schemeClr val="bg1"/>
                </a:solidFill>
                <a:latin typeface="Arial"/>
                <a:cs typeface="Arial"/>
              </a:rPr>
              <a:t>volver</a:t>
            </a:r>
            <a:r>
              <a:rPr sz="2400" b="1" i="1" spc="1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400" b="1" i="1" spc="-5" dirty="0">
                <a:solidFill>
                  <a:schemeClr val="bg1"/>
                </a:solidFill>
                <a:latin typeface="Arial"/>
                <a:cs typeface="Arial"/>
              </a:rPr>
              <a:t>a</a:t>
            </a:r>
            <a:r>
              <a:rPr sz="2400" b="1" i="1" spc="1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400" b="1" i="1" spc="-5" dirty="0">
                <a:solidFill>
                  <a:schemeClr val="bg1"/>
                </a:solidFill>
                <a:latin typeface="Arial"/>
                <a:cs typeface="Arial"/>
              </a:rPr>
              <a:t>usar</a:t>
            </a:r>
            <a:r>
              <a:rPr sz="2400" b="1" i="1" spc="2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400" b="1" i="1" spc="-5" dirty="0">
                <a:solidFill>
                  <a:schemeClr val="bg1"/>
                </a:solidFill>
                <a:latin typeface="Arial"/>
                <a:cs typeface="Arial"/>
              </a:rPr>
              <a:t>y/o consumir</a:t>
            </a:r>
            <a:r>
              <a:rPr sz="2400" b="1" i="1" spc="2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400" b="1" i="1" spc="-5" dirty="0">
                <a:solidFill>
                  <a:schemeClr val="bg1"/>
                </a:solidFill>
                <a:latin typeface="Arial"/>
                <a:cs typeface="Arial"/>
              </a:rPr>
              <a:t>nuestro</a:t>
            </a:r>
            <a:r>
              <a:rPr sz="2400" b="1" i="1" spc="2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400" b="1" i="1" spc="-5" dirty="0">
                <a:solidFill>
                  <a:schemeClr val="bg1"/>
                </a:solidFill>
                <a:latin typeface="Arial"/>
                <a:cs typeface="Arial"/>
              </a:rPr>
              <a:t>producto+servicio, </a:t>
            </a:r>
            <a:r>
              <a:rPr sz="2400" b="1" i="1" spc="-65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400" b="1" i="1" spc="-5" dirty="0">
                <a:solidFill>
                  <a:schemeClr val="bg1"/>
                </a:solidFill>
                <a:latin typeface="Arial"/>
                <a:cs typeface="Arial"/>
              </a:rPr>
              <a:t>caso</a:t>
            </a:r>
            <a:r>
              <a:rPr sz="2400" b="1" i="1" spc="-1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400" b="1" i="1" spc="-5" dirty="0">
                <a:solidFill>
                  <a:schemeClr val="bg1"/>
                </a:solidFill>
                <a:latin typeface="Arial"/>
                <a:cs typeface="Arial"/>
              </a:rPr>
              <a:t>contrario</a:t>
            </a:r>
            <a:r>
              <a:rPr sz="2400" b="1" i="1" spc="-1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400" b="1" i="1" dirty="0">
                <a:solidFill>
                  <a:schemeClr val="bg1"/>
                </a:solidFill>
                <a:latin typeface="Arial"/>
                <a:cs typeface="Arial"/>
              </a:rPr>
              <a:t>recurrirá</a:t>
            </a:r>
            <a:r>
              <a:rPr sz="2400" b="1" i="1" spc="1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400" b="1" i="1" dirty="0">
                <a:solidFill>
                  <a:schemeClr val="bg1"/>
                </a:solidFill>
                <a:latin typeface="Arial"/>
                <a:cs typeface="Arial"/>
              </a:rPr>
              <a:t>a</a:t>
            </a:r>
            <a:r>
              <a:rPr sz="2400" b="1" i="1" spc="-1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400" b="1" i="1" dirty="0">
                <a:solidFill>
                  <a:schemeClr val="bg1"/>
                </a:solidFill>
                <a:latin typeface="Arial"/>
                <a:cs typeface="Arial"/>
              </a:rPr>
              <a:t>otro</a:t>
            </a:r>
            <a:r>
              <a:rPr sz="2400" b="1" i="1" spc="-10" dirty="0">
                <a:solidFill>
                  <a:schemeClr val="bg1"/>
                </a:solidFill>
                <a:latin typeface="Arial"/>
                <a:cs typeface="Arial"/>
              </a:rPr>
              <a:t> proveedor/competidor.</a:t>
            </a:r>
            <a:endParaRPr sz="2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712370" y="6453632"/>
            <a:ext cx="366395" cy="19494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755"/>
              </a:lnSpc>
            </a:pPr>
            <a:r>
              <a:rPr sz="2400" b="1" dirty="0">
                <a:solidFill>
                  <a:srgbClr val="D1282D"/>
                </a:solidFill>
                <a:latin typeface="Arial"/>
                <a:cs typeface="Arial"/>
              </a:rPr>
              <a:t>9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014144" y="5574956"/>
            <a:ext cx="244601" cy="24458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74216" y="159765"/>
            <a:ext cx="641540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365" dirty="0"/>
              <a:t>F</a:t>
            </a:r>
            <a:r>
              <a:rPr sz="3200" spc="-114" dirty="0"/>
              <a:t>A</a:t>
            </a:r>
            <a:r>
              <a:rPr sz="3200" spc="-60" dirty="0"/>
              <a:t>C</a:t>
            </a:r>
            <a:r>
              <a:rPr sz="3200" spc="-170" dirty="0"/>
              <a:t>T</a:t>
            </a:r>
            <a:r>
              <a:rPr sz="3200" spc="-65" dirty="0"/>
              <a:t>O</a:t>
            </a:r>
            <a:r>
              <a:rPr sz="3200" spc="-60" dirty="0"/>
              <a:t>RE</a:t>
            </a:r>
            <a:r>
              <a:rPr sz="3200" dirty="0"/>
              <a:t>S</a:t>
            </a:r>
            <a:r>
              <a:rPr sz="3200" spc="-165" dirty="0"/>
              <a:t> </a:t>
            </a:r>
            <a:r>
              <a:rPr sz="3200" spc="-60" dirty="0"/>
              <a:t>C</a:t>
            </a:r>
            <a:r>
              <a:rPr sz="3200" spc="-65" dirty="0"/>
              <a:t>L</a:t>
            </a:r>
            <a:r>
              <a:rPr sz="3200" spc="-240" dirty="0"/>
              <a:t>A</a:t>
            </a:r>
            <a:r>
              <a:rPr sz="3200" spc="-60" dirty="0"/>
              <a:t>VE</a:t>
            </a:r>
            <a:r>
              <a:rPr sz="3200" dirty="0"/>
              <a:t>S</a:t>
            </a:r>
            <a:r>
              <a:rPr sz="3200" spc="-145" dirty="0"/>
              <a:t> </a:t>
            </a:r>
            <a:r>
              <a:rPr sz="3200" spc="-60" dirty="0"/>
              <a:t>D</a:t>
            </a:r>
            <a:r>
              <a:rPr sz="3200" dirty="0"/>
              <a:t>E</a:t>
            </a:r>
            <a:r>
              <a:rPr sz="3200" spc="-145" dirty="0"/>
              <a:t> </a:t>
            </a:r>
            <a:r>
              <a:rPr sz="3200" spc="-60" dirty="0"/>
              <a:t>ÉXI</a:t>
            </a:r>
            <a:r>
              <a:rPr sz="3200" spc="-170" dirty="0"/>
              <a:t>T</a:t>
            </a:r>
            <a:r>
              <a:rPr sz="3200" dirty="0"/>
              <a:t>O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8712370" y="6284772"/>
            <a:ext cx="366395" cy="36385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755"/>
              </a:lnSpc>
            </a:pPr>
            <a:r>
              <a:rPr sz="2400" b="1" spc="-5" dirty="0">
                <a:solidFill>
                  <a:srgbClr val="D1282D"/>
                </a:solidFill>
                <a:latin typeface="Arial"/>
                <a:cs typeface="Arial"/>
              </a:rPr>
              <a:t>10</a:t>
            </a:r>
            <a:endParaRPr sz="2400">
              <a:latin typeface="Arial"/>
              <a:cs typeface="Arial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0924559"/>
              </p:ext>
            </p:extLst>
          </p:nvPr>
        </p:nvGraphicFramePr>
        <p:xfrm>
          <a:off x="597268" y="894410"/>
          <a:ext cx="7849868" cy="502190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5448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726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24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4056">
                <a:tc rowSpan="2"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760"/>
                        </a:spcBef>
                      </a:pPr>
                      <a:r>
                        <a:rPr sz="1800" spc="-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PODER</a:t>
                      </a:r>
                      <a:r>
                        <a:rPr sz="1800" spc="-2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INDIVIDUAL</a:t>
                      </a:r>
                      <a:endParaRPr sz="1800">
                        <a:latin typeface="Arial MT"/>
                        <a:cs typeface="Arial MT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DEL</a:t>
                      </a:r>
                      <a:r>
                        <a:rPr sz="1800" spc="-10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PRODUCTO+SERVICIO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223520" marB="0">
                    <a:lnL w="28575">
                      <a:solidFill>
                        <a:srgbClr val="575757"/>
                      </a:solidFill>
                      <a:prstDash val="solid"/>
                    </a:lnL>
                    <a:lnR w="28575">
                      <a:solidFill>
                        <a:srgbClr val="575757"/>
                      </a:solidFill>
                      <a:prstDash val="solid"/>
                    </a:lnR>
                    <a:lnT w="28575">
                      <a:solidFill>
                        <a:srgbClr val="575757"/>
                      </a:solidFill>
                      <a:prstDash val="solid"/>
                    </a:lnT>
                    <a:lnB w="28575">
                      <a:solidFill>
                        <a:srgbClr val="575757"/>
                      </a:solidFill>
                      <a:prstDash val="solid"/>
                    </a:lnB>
                    <a:solidFill>
                      <a:srgbClr val="797979"/>
                    </a:solidFill>
                  </a:tcPr>
                </a:tc>
                <a:tc>
                  <a:txBody>
                    <a:bodyPr/>
                    <a:lstStyle/>
                    <a:p>
                      <a:pPr marL="428625" marR="421640" indent="10668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400" dirty="0">
                          <a:solidFill>
                            <a:schemeClr val="bg1"/>
                          </a:solidFill>
                          <a:latin typeface="Arial MT"/>
                          <a:cs typeface="Arial MT"/>
                        </a:rPr>
                        <a:t>LI</a:t>
                      </a:r>
                      <a:r>
                        <a:rPr sz="1400" spc="-10" dirty="0">
                          <a:solidFill>
                            <a:schemeClr val="bg1"/>
                          </a:solidFill>
                          <a:latin typeface="Arial MT"/>
                          <a:cs typeface="Arial MT"/>
                        </a:rPr>
                        <a:t>N</a:t>
                      </a:r>
                      <a:r>
                        <a:rPr sz="1400" dirty="0">
                          <a:solidFill>
                            <a:schemeClr val="bg1"/>
                          </a:solidFill>
                          <a:latin typeface="Arial MT"/>
                          <a:cs typeface="Arial MT"/>
                        </a:rPr>
                        <a:t>EA</a:t>
                      </a:r>
                      <a:r>
                        <a:rPr sz="1400" spc="-90" dirty="0">
                          <a:solidFill>
                            <a:schemeClr val="bg1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10" dirty="0">
                          <a:solidFill>
                            <a:schemeClr val="bg1"/>
                          </a:solidFill>
                          <a:latin typeface="Arial MT"/>
                          <a:cs typeface="Arial MT"/>
                        </a:rPr>
                        <a:t>D</a:t>
                      </a:r>
                      <a:r>
                        <a:rPr sz="1400" dirty="0">
                          <a:solidFill>
                            <a:schemeClr val="bg1"/>
                          </a:solidFill>
                          <a:latin typeface="Arial MT"/>
                          <a:cs typeface="Arial MT"/>
                        </a:rPr>
                        <a:t>E  P</a:t>
                      </a:r>
                      <a:r>
                        <a:rPr sz="1400" spc="-10" dirty="0">
                          <a:solidFill>
                            <a:schemeClr val="bg1"/>
                          </a:solidFill>
                          <a:latin typeface="Arial MT"/>
                          <a:cs typeface="Arial MT"/>
                        </a:rPr>
                        <a:t>R</a:t>
                      </a:r>
                      <a:r>
                        <a:rPr sz="1400" dirty="0">
                          <a:solidFill>
                            <a:schemeClr val="bg1"/>
                          </a:solidFill>
                          <a:latin typeface="Arial MT"/>
                          <a:cs typeface="Arial MT"/>
                        </a:rPr>
                        <a:t>O</a:t>
                      </a:r>
                      <a:r>
                        <a:rPr sz="1400" spc="-10" dirty="0">
                          <a:solidFill>
                            <a:schemeClr val="bg1"/>
                          </a:solidFill>
                          <a:latin typeface="Arial MT"/>
                          <a:cs typeface="Arial MT"/>
                        </a:rPr>
                        <a:t>DUC</a:t>
                      </a:r>
                      <a:r>
                        <a:rPr sz="1400" spc="-30" dirty="0">
                          <a:solidFill>
                            <a:schemeClr val="bg1"/>
                          </a:solidFill>
                          <a:latin typeface="Arial MT"/>
                          <a:cs typeface="Arial MT"/>
                        </a:rPr>
                        <a:t>T</a:t>
                      </a:r>
                      <a:r>
                        <a:rPr sz="1400" dirty="0">
                          <a:solidFill>
                            <a:schemeClr val="bg1"/>
                          </a:solidFill>
                          <a:latin typeface="Arial MT"/>
                          <a:cs typeface="Arial MT"/>
                        </a:rPr>
                        <a:t>O</a:t>
                      </a:r>
                    </a:p>
                  </a:txBody>
                  <a:tcPr marL="0" marR="0" marT="33020" marB="0">
                    <a:lnL w="28575">
                      <a:solidFill>
                        <a:srgbClr val="575757"/>
                      </a:solidFill>
                      <a:prstDash val="solid"/>
                    </a:lnL>
                    <a:lnR w="28575">
                      <a:solidFill>
                        <a:srgbClr val="575757"/>
                      </a:solidFill>
                      <a:prstDash val="solid"/>
                    </a:lnR>
                    <a:lnT w="28575">
                      <a:solidFill>
                        <a:srgbClr val="575757"/>
                      </a:solidFill>
                      <a:prstDash val="solid"/>
                    </a:lnT>
                    <a:lnB w="38100">
                      <a:solidFill>
                        <a:srgbClr val="575757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575757"/>
                      </a:solidFill>
                      <a:prstDash val="solid"/>
                    </a:lnL>
                    <a:lnR w="28575">
                      <a:solidFill>
                        <a:srgbClr val="575757"/>
                      </a:solidFill>
                      <a:prstDash val="solid"/>
                    </a:lnR>
                    <a:lnT w="28575">
                      <a:solidFill>
                        <a:srgbClr val="575757"/>
                      </a:solidFill>
                      <a:prstDash val="solid"/>
                    </a:lnT>
                    <a:lnB w="28575">
                      <a:solidFill>
                        <a:srgbClr val="575757"/>
                      </a:solidFill>
                      <a:prstDash val="solid"/>
                    </a:lnB>
                    <a:solidFill>
                      <a:srgbClr val="79797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4056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223520" marB="0">
                    <a:lnL w="28575">
                      <a:solidFill>
                        <a:srgbClr val="575757"/>
                      </a:solidFill>
                      <a:prstDash val="solid"/>
                    </a:lnL>
                    <a:lnR w="28575">
                      <a:solidFill>
                        <a:srgbClr val="575757"/>
                      </a:solidFill>
                      <a:prstDash val="solid"/>
                    </a:lnR>
                    <a:lnT w="28575">
                      <a:solidFill>
                        <a:srgbClr val="575757"/>
                      </a:solidFill>
                      <a:prstDash val="solid"/>
                    </a:lnT>
                    <a:lnB w="28575">
                      <a:solidFill>
                        <a:srgbClr val="575757"/>
                      </a:solidFill>
                      <a:prstDash val="solid"/>
                    </a:lnB>
                    <a:solidFill>
                      <a:srgbClr val="797979"/>
                    </a:solidFill>
                  </a:tcPr>
                </a:tc>
                <a:tc>
                  <a:txBody>
                    <a:bodyPr/>
                    <a:lstStyle/>
                    <a:p>
                      <a:pPr marL="396875" marR="389890" indent="154305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400" spc="-5" dirty="0">
                          <a:solidFill>
                            <a:schemeClr val="bg1"/>
                          </a:solidFill>
                          <a:latin typeface="Arial MT"/>
                          <a:cs typeface="Arial MT"/>
                        </a:rPr>
                        <a:t>CALIDAD </a:t>
                      </a:r>
                      <a:r>
                        <a:rPr sz="1400" dirty="0">
                          <a:solidFill>
                            <a:schemeClr val="bg1"/>
                          </a:solidFill>
                          <a:latin typeface="Arial MT"/>
                          <a:cs typeface="Arial MT"/>
                        </a:rPr>
                        <a:t> I</a:t>
                      </a:r>
                      <a:r>
                        <a:rPr sz="1400" spc="-10" dirty="0">
                          <a:solidFill>
                            <a:schemeClr val="bg1"/>
                          </a:solidFill>
                          <a:latin typeface="Arial MT"/>
                          <a:cs typeface="Arial MT"/>
                        </a:rPr>
                        <a:t>NTR</a:t>
                      </a:r>
                      <a:r>
                        <a:rPr sz="1400" dirty="0">
                          <a:solidFill>
                            <a:schemeClr val="bg1"/>
                          </a:solidFill>
                          <a:latin typeface="Arial MT"/>
                          <a:cs typeface="Arial MT"/>
                        </a:rPr>
                        <a:t>Í</a:t>
                      </a:r>
                      <a:r>
                        <a:rPr sz="1400" spc="-10" dirty="0">
                          <a:solidFill>
                            <a:schemeClr val="bg1"/>
                          </a:solidFill>
                          <a:latin typeface="Arial MT"/>
                          <a:cs typeface="Arial MT"/>
                        </a:rPr>
                        <a:t>N</a:t>
                      </a:r>
                      <a:r>
                        <a:rPr sz="1400" dirty="0">
                          <a:solidFill>
                            <a:schemeClr val="bg1"/>
                          </a:solidFill>
                          <a:latin typeface="Arial MT"/>
                          <a:cs typeface="Arial MT"/>
                        </a:rPr>
                        <a:t>SE</a:t>
                      </a:r>
                      <a:r>
                        <a:rPr sz="1400" spc="-10" dirty="0">
                          <a:solidFill>
                            <a:schemeClr val="bg1"/>
                          </a:solidFill>
                          <a:latin typeface="Arial MT"/>
                          <a:cs typeface="Arial MT"/>
                        </a:rPr>
                        <a:t>C</a:t>
                      </a:r>
                      <a:r>
                        <a:rPr sz="1400" dirty="0">
                          <a:solidFill>
                            <a:schemeClr val="bg1"/>
                          </a:solidFill>
                          <a:latin typeface="Arial MT"/>
                          <a:cs typeface="Arial MT"/>
                        </a:rPr>
                        <a:t>A</a:t>
                      </a:r>
                    </a:p>
                  </a:txBody>
                  <a:tcPr marL="0" marR="0" marT="33020" marB="0">
                    <a:lnL w="28575">
                      <a:solidFill>
                        <a:srgbClr val="575757"/>
                      </a:solidFill>
                      <a:prstDash val="solid"/>
                    </a:lnL>
                    <a:lnR w="28575">
                      <a:solidFill>
                        <a:srgbClr val="575757"/>
                      </a:solidFill>
                      <a:prstDash val="solid"/>
                    </a:lnR>
                    <a:lnT w="38100">
                      <a:solidFill>
                        <a:srgbClr val="575757"/>
                      </a:solidFill>
                      <a:prstDash val="solid"/>
                    </a:lnT>
                    <a:lnB w="38100">
                      <a:solidFill>
                        <a:srgbClr val="575757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5">
                      <a:solidFill>
                        <a:srgbClr val="575757"/>
                      </a:solidFill>
                      <a:prstDash val="solid"/>
                    </a:lnL>
                    <a:lnR w="28575">
                      <a:solidFill>
                        <a:srgbClr val="575757"/>
                      </a:solidFill>
                      <a:prstDash val="solid"/>
                    </a:lnR>
                    <a:lnT w="28575">
                      <a:solidFill>
                        <a:srgbClr val="575757"/>
                      </a:solidFill>
                      <a:prstDash val="solid"/>
                    </a:lnT>
                    <a:lnB w="28575">
                      <a:solidFill>
                        <a:srgbClr val="575757"/>
                      </a:solidFill>
                      <a:prstDash val="solid"/>
                    </a:lnB>
                    <a:solidFill>
                      <a:srgbClr val="79797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0005">
                <a:tc rowSpan="8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28575">
                      <a:solidFill>
                        <a:srgbClr val="575757"/>
                      </a:solidFill>
                      <a:prstDash val="solid"/>
                    </a:lnR>
                    <a:lnT w="28575">
                      <a:solidFill>
                        <a:srgbClr val="575757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070"/>
                        </a:spcBef>
                      </a:pPr>
                      <a:r>
                        <a:rPr sz="1400" spc="-5" dirty="0">
                          <a:solidFill>
                            <a:schemeClr val="bg1"/>
                          </a:solidFill>
                          <a:latin typeface="Arial MT"/>
                          <a:cs typeface="Arial MT"/>
                        </a:rPr>
                        <a:t>COSTO/PRECIO</a:t>
                      </a:r>
                      <a:endParaRPr sz="1400">
                        <a:solidFill>
                          <a:schemeClr val="bg1"/>
                        </a:solidFill>
                        <a:latin typeface="Arial MT"/>
                        <a:cs typeface="Arial MT"/>
                      </a:endParaRPr>
                    </a:p>
                  </a:txBody>
                  <a:tcPr marL="0" marR="0" marT="135890" marB="0">
                    <a:lnL w="28575">
                      <a:solidFill>
                        <a:srgbClr val="575757"/>
                      </a:solidFill>
                      <a:prstDash val="solid"/>
                    </a:lnL>
                    <a:lnR w="28575">
                      <a:solidFill>
                        <a:srgbClr val="575757"/>
                      </a:solidFill>
                      <a:prstDash val="solid"/>
                    </a:lnR>
                    <a:lnT w="38100">
                      <a:solidFill>
                        <a:srgbClr val="575757"/>
                      </a:solidFill>
                      <a:prstDash val="solid"/>
                    </a:lnT>
                    <a:lnB w="38100">
                      <a:solidFill>
                        <a:srgbClr val="575757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 rowSpan="8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575757"/>
                      </a:solidFill>
                      <a:prstDash val="solid"/>
                    </a:lnL>
                    <a:lnT w="28575">
                      <a:solidFill>
                        <a:srgbClr val="575757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3872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28575">
                      <a:solidFill>
                        <a:srgbClr val="575757"/>
                      </a:solidFill>
                      <a:prstDash val="solid"/>
                    </a:lnR>
                    <a:lnT w="28575">
                      <a:solidFill>
                        <a:srgbClr val="575757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105"/>
                        </a:spcBef>
                      </a:pPr>
                      <a:r>
                        <a:rPr sz="1400" spc="-5" dirty="0">
                          <a:solidFill>
                            <a:schemeClr val="bg1"/>
                          </a:solidFill>
                          <a:latin typeface="Arial MT"/>
                          <a:cs typeface="Arial MT"/>
                        </a:rPr>
                        <a:t>ENTREGA</a:t>
                      </a:r>
                      <a:endParaRPr sz="1400" dirty="0">
                        <a:solidFill>
                          <a:schemeClr val="bg1"/>
                        </a:solidFill>
                        <a:latin typeface="Arial MT"/>
                        <a:cs typeface="Arial MT"/>
                      </a:endParaRPr>
                    </a:p>
                  </a:txBody>
                  <a:tcPr marL="0" marR="0" marT="140335" marB="0">
                    <a:lnL w="28575">
                      <a:solidFill>
                        <a:srgbClr val="575757"/>
                      </a:solidFill>
                      <a:prstDash val="solid"/>
                    </a:lnL>
                    <a:lnR w="28575">
                      <a:solidFill>
                        <a:srgbClr val="575757"/>
                      </a:solidFill>
                      <a:prstDash val="solid"/>
                    </a:lnR>
                    <a:lnT w="38100">
                      <a:solidFill>
                        <a:srgbClr val="575757"/>
                      </a:solidFill>
                      <a:prstDash val="solid"/>
                    </a:lnT>
                    <a:lnB w="38100">
                      <a:solidFill>
                        <a:srgbClr val="575757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5">
                      <a:solidFill>
                        <a:srgbClr val="575757"/>
                      </a:solidFill>
                      <a:prstDash val="solid"/>
                    </a:lnL>
                    <a:lnT w="28575">
                      <a:solidFill>
                        <a:srgbClr val="575757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3872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28575">
                      <a:solidFill>
                        <a:srgbClr val="575757"/>
                      </a:solidFill>
                      <a:prstDash val="solid"/>
                    </a:lnR>
                    <a:lnT w="28575">
                      <a:solidFill>
                        <a:srgbClr val="575757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404495" marR="395605" indent="10668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400" spc="-5" dirty="0">
                          <a:solidFill>
                            <a:schemeClr val="bg1"/>
                          </a:solidFill>
                          <a:latin typeface="Arial MT"/>
                          <a:cs typeface="Arial MT"/>
                        </a:rPr>
                        <a:t>SERVICIO </a:t>
                      </a:r>
                      <a:r>
                        <a:rPr sz="1400" dirty="0">
                          <a:solidFill>
                            <a:schemeClr val="bg1"/>
                          </a:solidFill>
                          <a:latin typeface="Arial MT"/>
                          <a:cs typeface="Arial MT"/>
                        </a:rPr>
                        <a:t> POS</a:t>
                      </a:r>
                      <a:r>
                        <a:rPr sz="1400" spc="-10" dirty="0">
                          <a:solidFill>
                            <a:schemeClr val="bg1"/>
                          </a:solidFill>
                          <a:latin typeface="Arial MT"/>
                          <a:cs typeface="Arial MT"/>
                        </a:rPr>
                        <a:t>T</a:t>
                      </a:r>
                      <a:r>
                        <a:rPr sz="1400" dirty="0">
                          <a:solidFill>
                            <a:schemeClr val="bg1"/>
                          </a:solidFill>
                          <a:latin typeface="Arial MT"/>
                          <a:cs typeface="Arial MT"/>
                        </a:rPr>
                        <a:t>VE</a:t>
                      </a:r>
                      <a:r>
                        <a:rPr sz="1400" spc="-10" dirty="0">
                          <a:solidFill>
                            <a:schemeClr val="bg1"/>
                          </a:solidFill>
                          <a:latin typeface="Arial MT"/>
                          <a:cs typeface="Arial MT"/>
                        </a:rPr>
                        <a:t>N</a:t>
                      </a:r>
                      <a:r>
                        <a:rPr sz="1400" spc="-114" dirty="0">
                          <a:solidFill>
                            <a:schemeClr val="bg1"/>
                          </a:solidFill>
                          <a:latin typeface="Arial MT"/>
                          <a:cs typeface="Arial MT"/>
                        </a:rPr>
                        <a:t>T</a:t>
                      </a:r>
                      <a:r>
                        <a:rPr sz="1400" dirty="0">
                          <a:solidFill>
                            <a:schemeClr val="bg1"/>
                          </a:solidFill>
                          <a:latin typeface="Arial MT"/>
                          <a:cs typeface="Arial MT"/>
                        </a:rPr>
                        <a:t>A</a:t>
                      </a:r>
                    </a:p>
                  </a:txBody>
                  <a:tcPr marL="0" marR="0" marT="33655" marB="0">
                    <a:lnL w="28575">
                      <a:solidFill>
                        <a:srgbClr val="575757"/>
                      </a:solidFill>
                      <a:prstDash val="solid"/>
                    </a:lnL>
                    <a:lnR w="28575">
                      <a:solidFill>
                        <a:srgbClr val="575757"/>
                      </a:solidFill>
                      <a:prstDash val="solid"/>
                    </a:lnR>
                    <a:lnT w="38100">
                      <a:solidFill>
                        <a:srgbClr val="575757"/>
                      </a:solidFill>
                      <a:prstDash val="solid"/>
                    </a:lnT>
                    <a:lnB w="38100">
                      <a:solidFill>
                        <a:srgbClr val="575757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5">
                      <a:solidFill>
                        <a:srgbClr val="575757"/>
                      </a:solidFill>
                      <a:prstDash val="solid"/>
                    </a:lnL>
                    <a:lnT w="28575">
                      <a:solidFill>
                        <a:srgbClr val="575757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406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28575">
                      <a:solidFill>
                        <a:srgbClr val="575757"/>
                      </a:solidFill>
                      <a:prstDash val="solid"/>
                    </a:lnR>
                    <a:lnT w="28575">
                      <a:solidFill>
                        <a:srgbClr val="575757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546100" marR="226060" indent="-31115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400" spc="-5" dirty="0">
                          <a:solidFill>
                            <a:schemeClr val="bg1"/>
                          </a:solidFill>
                          <a:latin typeface="Arial MT"/>
                          <a:cs typeface="Arial MT"/>
                        </a:rPr>
                        <a:t>COMODIDAD</a:t>
                      </a:r>
                      <a:r>
                        <a:rPr sz="1400" spc="-70" dirty="0">
                          <a:solidFill>
                            <a:schemeClr val="bg1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5" dirty="0">
                          <a:solidFill>
                            <a:schemeClr val="bg1"/>
                          </a:solidFill>
                          <a:latin typeface="Arial MT"/>
                          <a:cs typeface="Arial MT"/>
                        </a:rPr>
                        <a:t>DE </a:t>
                      </a:r>
                      <a:r>
                        <a:rPr sz="1400" spc="-375" dirty="0">
                          <a:solidFill>
                            <a:schemeClr val="bg1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5" dirty="0">
                          <a:solidFill>
                            <a:schemeClr val="bg1"/>
                          </a:solidFill>
                          <a:latin typeface="Arial MT"/>
                          <a:cs typeface="Arial MT"/>
                        </a:rPr>
                        <a:t>COMPRA</a:t>
                      </a:r>
                      <a:endParaRPr sz="1400">
                        <a:solidFill>
                          <a:schemeClr val="bg1"/>
                        </a:solidFill>
                        <a:latin typeface="Arial MT"/>
                        <a:cs typeface="Arial MT"/>
                      </a:endParaRPr>
                    </a:p>
                  </a:txBody>
                  <a:tcPr marL="0" marR="0" marT="33655" marB="0">
                    <a:lnL w="28575">
                      <a:solidFill>
                        <a:srgbClr val="575757"/>
                      </a:solidFill>
                      <a:prstDash val="solid"/>
                    </a:lnL>
                    <a:lnR w="28575">
                      <a:solidFill>
                        <a:srgbClr val="575757"/>
                      </a:solidFill>
                      <a:prstDash val="solid"/>
                    </a:lnR>
                    <a:lnT w="38100">
                      <a:solidFill>
                        <a:srgbClr val="575757"/>
                      </a:solidFill>
                      <a:prstDash val="solid"/>
                    </a:lnT>
                    <a:lnB w="38100">
                      <a:solidFill>
                        <a:srgbClr val="575757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5">
                      <a:solidFill>
                        <a:srgbClr val="575757"/>
                      </a:solidFill>
                      <a:prstDash val="solid"/>
                    </a:lnL>
                    <a:lnT w="28575">
                      <a:solidFill>
                        <a:srgbClr val="575757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406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28575">
                      <a:solidFill>
                        <a:srgbClr val="575757"/>
                      </a:solidFill>
                      <a:prstDash val="solid"/>
                    </a:lnR>
                    <a:lnT w="28575">
                      <a:solidFill>
                        <a:srgbClr val="575757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05"/>
                        </a:spcBef>
                      </a:pPr>
                      <a:r>
                        <a:rPr sz="1400" spc="-5" dirty="0">
                          <a:solidFill>
                            <a:schemeClr val="bg1"/>
                          </a:solidFill>
                          <a:latin typeface="Arial MT"/>
                          <a:cs typeface="Arial MT"/>
                        </a:rPr>
                        <a:t>COMUNICACIÓN</a:t>
                      </a:r>
                      <a:endParaRPr sz="1400" dirty="0">
                        <a:solidFill>
                          <a:schemeClr val="bg1"/>
                        </a:solidFill>
                        <a:latin typeface="Arial MT"/>
                        <a:cs typeface="Arial MT"/>
                      </a:endParaRPr>
                    </a:p>
                  </a:txBody>
                  <a:tcPr marL="0" marR="0" marT="140335" marB="0">
                    <a:lnL w="28575">
                      <a:solidFill>
                        <a:srgbClr val="575757"/>
                      </a:solidFill>
                      <a:prstDash val="solid"/>
                    </a:lnL>
                    <a:lnR w="28575">
                      <a:solidFill>
                        <a:srgbClr val="575757"/>
                      </a:solidFill>
                      <a:prstDash val="solid"/>
                    </a:lnR>
                    <a:lnT w="38100">
                      <a:solidFill>
                        <a:srgbClr val="575757"/>
                      </a:solidFill>
                      <a:prstDash val="solid"/>
                    </a:lnT>
                    <a:lnB w="38100">
                      <a:solidFill>
                        <a:srgbClr val="575757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5">
                      <a:solidFill>
                        <a:srgbClr val="575757"/>
                      </a:solidFill>
                      <a:prstDash val="solid"/>
                    </a:lnL>
                    <a:lnT w="28575">
                      <a:solidFill>
                        <a:srgbClr val="575757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406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28575">
                      <a:solidFill>
                        <a:srgbClr val="575757"/>
                      </a:solidFill>
                      <a:prstDash val="solid"/>
                    </a:lnR>
                    <a:lnT w="28575">
                      <a:solidFill>
                        <a:srgbClr val="575757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647065" marR="310515" indent="-32956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400" dirty="0">
                          <a:solidFill>
                            <a:schemeClr val="bg1"/>
                          </a:solidFill>
                          <a:latin typeface="Arial MT"/>
                          <a:cs typeface="Arial MT"/>
                        </a:rPr>
                        <a:t>HABILIDAD</a:t>
                      </a:r>
                      <a:r>
                        <a:rPr sz="1400" spc="-100" dirty="0">
                          <a:solidFill>
                            <a:schemeClr val="bg1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5" dirty="0">
                          <a:solidFill>
                            <a:schemeClr val="bg1"/>
                          </a:solidFill>
                          <a:latin typeface="Arial MT"/>
                          <a:cs typeface="Arial MT"/>
                        </a:rPr>
                        <a:t>DE </a:t>
                      </a:r>
                      <a:r>
                        <a:rPr sz="1400" spc="-370" dirty="0">
                          <a:solidFill>
                            <a:schemeClr val="bg1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25" dirty="0">
                          <a:solidFill>
                            <a:schemeClr val="bg1"/>
                          </a:solidFill>
                          <a:latin typeface="Arial MT"/>
                          <a:cs typeface="Arial MT"/>
                        </a:rPr>
                        <a:t>VENTA</a:t>
                      </a:r>
                      <a:endParaRPr sz="1400" dirty="0">
                        <a:solidFill>
                          <a:schemeClr val="bg1"/>
                        </a:solidFill>
                        <a:latin typeface="Arial MT"/>
                        <a:cs typeface="Arial MT"/>
                      </a:endParaRPr>
                    </a:p>
                  </a:txBody>
                  <a:tcPr marL="0" marR="0" marT="33655" marB="0">
                    <a:lnL w="28575">
                      <a:solidFill>
                        <a:srgbClr val="575757"/>
                      </a:solidFill>
                      <a:prstDash val="solid"/>
                    </a:lnL>
                    <a:lnR w="28575">
                      <a:solidFill>
                        <a:srgbClr val="575757"/>
                      </a:solidFill>
                      <a:prstDash val="solid"/>
                    </a:lnR>
                    <a:lnT w="38100">
                      <a:solidFill>
                        <a:srgbClr val="575757"/>
                      </a:solidFill>
                      <a:prstDash val="solid"/>
                    </a:lnT>
                    <a:lnB w="38100">
                      <a:solidFill>
                        <a:srgbClr val="575757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5">
                      <a:solidFill>
                        <a:srgbClr val="575757"/>
                      </a:solidFill>
                      <a:prstDash val="solid"/>
                    </a:lnL>
                    <a:lnT w="28575">
                      <a:solidFill>
                        <a:srgbClr val="575757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89807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28575">
                      <a:solidFill>
                        <a:srgbClr val="575757"/>
                      </a:solidFill>
                      <a:prstDash val="solid"/>
                    </a:lnR>
                    <a:lnT w="28575">
                      <a:solidFill>
                        <a:srgbClr val="575757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332740" marR="323850" indent="5334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400" spc="-20" dirty="0">
                          <a:solidFill>
                            <a:schemeClr val="bg1"/>
                          </a:solidFill>
                          <a:latin typeface="Arial MT"/>
                          <a:cs typeface="Arial MT"/>
                        </a:rPr>
                        <a:t>CONTACTOS </a:t>
                      </a:r>
                      <a:r>
                        <a:rPr sz="1400" spc="-15" dirty="0">
                          <a:solidFill>
                            <a:schemeClr val="bg1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dirty="0">
                          <a:solidFill>
                            <a:schemeClr val="bg1"/>
                          </a:solidFill>
                          <a:latin typeface="Arial MT"/>
                          <a:cs typeface="Arial MT"/>
                        </a:rPr>
                        <a:t>PE</a:t>
                      </a:r>
                      <a:r>
                        <a:rPr sz="1400" spc="-10" dirty="0">
                          <a:solidFill>
                            <a:schemeClr val="bg1"/>
                          </a:solidFill>
                          <a:latin typeface="Arial MT"/>
                          <a:cs typeface="Arial MT"/>
                        </a:rPr>
                        <a:t>R</a:t>
                      </a:r>
                      <a:r>
                        <a:rPr sz="1400" dirty="0">
                          <a:solidFill>
                            <a:schemeClr val="bg1"/>
                          </a:solidFill>
                          <a:latin typeface="Arial MT"/>
                          <a:cs typeface="Arial MT"/>
                        </a:rPr>
                        <a:t>SO</a:t>
                      </a:r>
                      <a:r>
                        <a:rPr sz="1400" spc="-10" dirty="0">
                          <a:solidFill>
                            <a:schemeClr val="bg1"/>
                          </a:solidFill>
                          <a:latin typeface="Arial MT"/>
                          <a:cs typeface="Arial MT"/>
                        </a:rPr>
                        <a:t>N</a:t>
                      </a:r>
                      <a:r>
                        <a:rPr sz="1400" dirty="0">
                          <a:solidFill>
                            <a:schemeClr val="bg1"/>
                          </a:solidFill>
                          <a:latin typeface="Arial MT"/>
                          <a:cs typeface="Arial MT"/>
                        </a:rPr>
                        <a:t>ALES</a:t>
                      </a:r>
                    </a:p>
                  </a:txBody>
                  <a:tcPr marL="0" marR="0" marT="33655" marB="0">
                    <a:lnL w="28575">
                      <a:solidFill>
                        <a:srgbClr val="575757"/>
                      </a:solidFill>
                      <a:prstDash val="solid"/>
                    </a:lnL>
                    <a:lnR w="28575">
                      <a:solidFill>
                        <a:srgbClr val="575757"/>
                      </a:solidFill>
                      <a:prstDash val="solid"/>
                    </a:lnR>
                    <a:lnT w="38100">
                      <a:solidFill>
                        <a:srgbClr val="575757"/>
                      </a:solidFill>
                      <a:prstDash val="solid"/>
                    </a:lnT>
                    <a:lnB w="28575">
                      <a:solidFill>
                        <a:srgbClr val="575757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5">
                      <a:solidFill>
                        <a:srgbClr val="575757"/>
                      </a:solidFill>
                      <a:prstDash val="solid"/>
                    </a:lnL>
                    <a:lnT w="28575">
                      <a:solidFill>
                        <a:srgbClr val="575757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0405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28575">
                      <a:solidFill>
                        <a:srgbClr val="575757"/>
                      </a:solidFill>
                      <a:prstDash val="solid"/>
                    </a:lnR>
                    <a:lnT w="28575">
                      <a:solidFill>
                        <a:srgbClr val="575757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501015" marR="290830" indent="-19240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400" dirty="0">
                          <a:solidFill>
                            <a:schemeClr val="bg1"/>
                          </a:solidFill>
                          <a:latin typeface="Arial MT"/>
                          <a:cs typeface="Arial MT"/>
                        </a:rPr>
                        <a:t>IMAGEN</a:t>
                      </a:r>
                      <a:r>
                        <a:rPr sz="1400" spc="-55" dirty="0">
                          <a:solidFill>
                            <a:schemeClr val="bg1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5" dirty="0">
                          <a:solidFill>
                            <a:schemeClr val="bg1"/>
                          </a:solidFill>
                          <a:latin typeface="Arial MT"/>
                          <a:cs typeface="Arial MT"/>
                        </a:rPr>
                        <a:t>DE</a:t>
                      </a:r>
                      <a:r>
                        <a:rPr sz="1400" spc="-55" dirty="0">
                          <a:solidFill>
                            <a:schemeClr val="bg1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dirty="0">
                          <a:solidFill>
                            <a:schemeClr val="bg1"/>
                          </a:solidFill>
                          <a:latin typeface="Arial MT"/>
                          <a:cs typeface="Arial MT"/>
                        </a:rPr>
                        <a:t>LA </a:t>
                      </a:r>
                      <a:r>
                        <a:rPr sz="1400" spc="-370" dirty="0">
                          <a:solidFill>
                            <a:schemeClr val="bg1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5" dirty="0">
                          <a:solidFill>
                            <a:schemeClr val="bg1"/>
                          </a:solidFill>
                          <a:latin typeface="Arial MT"/>
                          <a:cs typeface="Arial MT"/>
                        </a:rPr>
                        <a:t>EMPRESA</a:t>
                      </a:r>
                      <a:endParaRPr sz="1400" dirty="0">
                        <a:solidFill>
                          <a:schemeClr val="bg1"/>
                        </a:solidFill>
                        <a:latin typeface="Arial MT"/>
                        <a:cs typeface="Arial MT"/>
                      </a:endParaRPr>
                    </a:p>
                  </a:txBody>
                  <a:tcPr marL="0" marR="0" marT="33655" marB="0">
                    <a:lnL w="28575">
                      <a:solidFill>
                        <a:srgbClr val="575757"/>
                      </a:solidFill>
                      <a:prstDash val="solid"/>
                    </a:lnL>
                    <a:lnR w="28575">
                      <a:solidFill>
                        <a:srgbClr val="575757"/>
                      </a:solidFill>
                      <a:prstDash val="solid"/>
                    </a:lnR>
                    <a:lnT w="28575">
                      <a:solidFill>
                        <a:srgbClr val="575757"/>
                      </a:solidFill>
                      <a:prstDash val="solid"/>
                    </a:lnT>
                    <a:lnB w="28575">
                      <a:solidFill>
                        <a:srgbClr val="575757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5">
                      <a:solidFill>
                        <a:srgbClr val="575757"/>
                      </a:solidFill>
                      <a:prstDash val="solid"/>
                    </a:lnL>
                    <a:lnT w="28575">
                      <a:solidFill>
                        <a:srgbClr val="575757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86536" y="159765"/>
            <a:ext cx="739267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60" dirty="0"/>
              <a:t>MO</a:t>
            </a:r>
            <a:r>
              <a:rPr sz="2400" spc="-55" dirty="0"/>
              <a:t>D</a:t>
            </a:r>
            <a:r>
              <a:rPr sz="2400" spc="-70" dirty="0"/>
              <a:t>E</a:t>
            </a:r>
            <a:r>
              <a:rPr sz="2400" spc="-105" dirty="0"/>
              <a:t>L</a:t>
            </a:r>
            <a:r>
              <a:rPr sz="2400" dirty="0"/>
              <a:t>O</a:t>
            </a:r>
            <a:r>
              <a:rPr sz="2400" spc="-140" dirty="0"/>
              <a:t> </a:t>
            </a:r>
            <a:r>
              <a:rPr sz="2400" spc="-70" dirty="0"/>
              <a:t>P</a:t>
            </a:r>
            <a:r>
              <a:rPr sz="2400" spc="-95" dirty="0"/>
              <a:t>R</a:t>
            </a:r>
            <a:r>
              <a:rPr sz="2400" spc="-60" dirty="0"/>
              <a:t>O</a:t>
            </a:r>
            <a:r>
              <a:rPr sz="2400" spc="-55" dirty="0"/>
              <a:t>D</a:t>
            </a:r>
            <a:r>
              <a:rPr sz="2400" spc="-60" dirty="0"/>
              <a:t>U</a:t>
            </a:r>
            <a:r>
              <a:rPr sz="2400" spc="-55" dirty="0"/>
              <a:t>C</a:t>
            </a:r>
            <a:r>
              <a:rPr sz="2400" spc="-70" dirty="0"/>
              <a:t>T</a:t>
            </a:r>
            <a:r>
              <a:rPr sz="2400" spc="-60" dirty="0"/>
              <a:t>I</a:t>
            </a:r>
            <a:r>
              <a:rPr sz="2400" spc="-140" dirty="0"/>
              <a:t>V</a:t>
            </a:r>
            <a:r>
              <a:rPr sz="2400" dirty="0"/>
              <a:t>O</a:t>
            </a:r>
            <a:r>
              <a:rPr sz="2400" spc="-145" dirty="0"/>
              <a:t> </a:t>
            </a:r>
            <a:r>
              <a:rPr sz="3200" dirty="0"/>
              <a:t>–</a:t>
            </a:r>
            <a:r>
              <a:rPr sz="3200" spc="-130" dirty="0"/>
              <a:t> </a:t>
            </a:r>
            <a:r>
              <a:rPr sz="3200" spc="-60" dirty="0"/>
              <a:t>CIC</a:t>
            </a:r>
            <a:r>
              <a:rPr sz="3200" spc="-125" dirty="0"/>
              <a:t>L</a:t>
            </a:r>
            <a:r>
              <a:rPr sz="3200" dirty="0"/>
              <a:t>O</a:t>
            </a:r>
            <a:r>
              <a:rPr sz="3200" spc="-135" dirty="0"/>
              <a:t> </a:t>
            </a:r>
            <a:r>
              <a:rPr sz="3200" spc="-60" dirty="0"/>
              <a:t>D</a:t>
            </a:r>
            <a:r>
              <a:rPr sz="3200" dirty="0"/>
              <a:t>E</a:t>
            </a:r>
            <a:r>
              <a:rPr sz="3200" spc="-130" dirty="0"/>
              <a:t> </a:t>
            </a:r>
            <a:r>
              <a:rPr sz="3200" spc="-60" dirty="0"/>
              <a:t>VI</a:t>
            </a:r>
            <a:r>
              <a:rPr sz="3200" spc="-190" dirty="0"/>
              <a:t>D</a:t>
            </a:r>
            <a:r>
              <a:rPr sz="3200" dirty="0"/>
              <a:t>A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535940" y="790143"/>
            <a:ext cx="7992745" cy="431977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105"/>
              </a:spcBef>
              <a:buFont typeface="Wingdings"/>
              <a:buChar char=""/>
              <a:tabLst>
                <a:tab pos="355600" algn="l"/>
                <a:tab pos="356235" algn="l"/>
              </a:tabLst>
            </a:pPr>
            <a:r>
              <a:rPr sz="2000" b="1" dirty="0">
                <a:latin typeface="Arial"/>
                <a:cs typeface="Arial"/>
              </a:rPr>
              <a:t>Aplicable</a:t>
            </a:r>
            <a:r>
              <a:rPr sz="2000" b="1" spc="-3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en</a:t>
            </a:r>
            <a:r>
              <a:rPr sz="2000" b="1" spc="-1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un</a:t>
            </a:r>
            <a:r>
              <a:rPr sz="2000" b="1" spc="-1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mercado</a:t>
            </a:r>
            <a:r>
              <a:rPr sz="2000" b="1" spc="-2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concreto,</a:t>
            </a:r>
            <a:r>
              <a:rPr sz="2000" b="1" spc="-4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tanto</a:t>
            </a:r>
            <a:r>
              <a:rPr sz="2000" b="1" spc="-3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a</a:t>
            </a:r>
            <a:r>
              <a:rPr sz="2000" b="1" spc="-2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un</a:t>
            </a:r>
            <a:endParaRPr sz="2000" dirty="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2000" b="1" dirty="0">
                <a:latin typeface="Arial"/>
                <a:cs typeface="Arial"/>
              </a:rPr>
              <a:t>producto+servicio</a:t>
            </a:r>
            <a:r>
              <a:rPr sz="2000" b="1" spc="-3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en</a:t>
            </a:r>
            <a:r>
              <a:rPr sz="2000" b="1" spc="-2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particular</a:t>
            </a:r>
            <a:r>
              <a:rPr sz="2000" b="1" spc="-3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como</a:t>
            </a:r>
            <a:r>
              <a:rPr sz="2000" b="1" spc="-3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a</a:t>
            </a:r>
            <a:r>
              <a:rPr sz="2000" b="1" spc="-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todo</a:t>
            </a:r>
            <a:r>
              <a:rPr sz="2000" b="1" spc="-2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un</a:t>
            </a:r>
            <a:r>
              <a:rPr sz="2000" b="1" spc="-5" dirty="0">
                <a:latin typeface="Arial"/>
                <a:cs typeface="Arial"/>
              </a:rPr>
              <a:t> </a:t>
            </a:r>
            <a:r>
              <a:rPr sz="2000" b="1" spc="-15" dirty="0">
                <a:latin typeface="Arial"/>
                <a:cs typeface="Arial"/>
              </a:rPr>
              <a:t>sector.</a:t>
            </a:r>
            <a:endParaRPr sz="2000" dirty="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1080"/>
              </a:spcBef>
              <a:buFont typeface="Wingdings"/>
              <a:buChar char=""/>
              <a:tabLst>
                <a:tab pos="355600" algn="l"/>
                <a:tab pos="356235" algn="l"/>
              </a:tabLst>
            </a:pPr>
            <a:r>
              <a:rPr sz="2000" b="1" dirty="0">
                <a:latin typeface="Arial"/>
                <a:cs typeface="Arial"/>
              </a:rPr>
              <a:t>Etapas:</a:t>
            </a:r>
            <a:endParaRPr sz="2000" dirty="0">
              <a:latin typeface="Arial"/>
              <a:cs typeface="Arial"/>
            </a:endParaRPr>
          </a:p>
          <a:p>
            <a:pPr marL="812800" lvl="1" indent="-343535">
              <a:lnSpc>
                <a:spcPct val="100000"/>
              </a:lnSpc>
              <a:spcBef>
                <a:spcPts val="1080"/>
              </a:spcBef>
              <a:buClr>
                <a:srgbClr val="D1282D"/>
              </a:buClr>
              <a:buFont typeface="Wingdings"/>
              <a:buChar char=""/>
              <a:tabLst>
                <a:tab pos="812800" algn="l"/>
                <a:tab pos="813435" algn="l"/>
              </a:tabLst>
            </a:pPr>
            <a:r>
              <a:rPr sz="2000" dirty="0">
                <a:latin typeface="Arial MT"/>
                <a:cs typeface="Arial MT"/>
              </a:rPr>
              <a:t>Introducción,</a:t>
            </a:r>
            <a:r>
              <a:rPr sz="2000" spc="-6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implica</a:t>
            </a:r>
            <a:r>
              <a:rPr sz="2000" spc="-2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el</a:t>
            </a:r>
            <a:r>
              <a:rPr sz="2000" spc="-1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desarrollo</a:t>
            </a:r>
          </a:p>
          <a:p>
            <a:pPr marL="812800" lvl="1" indent="-343535">
              <a:lnSpc>
                <a:spcPct val="100000"/>
              </a:lnSpc>
              <a:spcBef>
                <a:spcPts val="480"/>
              </a:spcBef>
              <a:buClr>
                <a:srgbClr val="D1282D"/>
              </a:buClr>
              <a:buFont typeface="Wingdings"/>
              <a:buChar char=""/>
              <a:tabLst>
                <a:tab pos="812800" algn="l"/>
                <a:tab pos="813435" algn="l"/>
              </a:tabLst>
            </a:pPr>
            <a:r>
              <a:rPr sz="2000" dirty="0">
                <a:latin typeface="Arial MT"/>
                <a:cs typeface="Arial MT"/>
              </a:rPr>
              <a:t>Crecimiento,</a:t>
            </a:r>
            <a:r>
              <a:rPr sz="2000" spc="-6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implica fundamentalmente</a:t>
            </a:r>
            <a:r>
              <a:rPr sz="2000" spc="-4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la</a:t>
            </a:r>
            <a:r>
              <a:rPr sz="2000" spc="-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diferenciación</a:t>
            </a:r>
          </a:p>
          <a:p>
            <a:pPr marL="812800" marR="466725" lvl="1" indent="-342900">
              <a:lnSpc>
                <a:spcPct val="100000"/>
              </a:lnSpc>
              <a:spcBef>
                <a:spcPts val="480"/>
              </a:spcBef>
              <a:buClr>
                <a:srgbClr val="D1282D"/>
              </a:buClr>
              <a:buFont typeface="Wingdings"/>
              <a:buChar char=""/>
              <a:tabLst>
                <a:tab pos="812800" algn="l"/>
                <a:tab pos="813435" algn="l"/>
              </a:tabLst>
            </a:pPr>
            <a:r>
              <a:rPr sz="2000" dirty="0">
                <a:latin typeface="Arial MT"/>
                <a:cs typeface="Arial MT"/>
              </a:rPr>
              <a:t>Madurez,</a:t>
            </a:r>
            <a:r>
              <a:rPr sz="2000" spc="-4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implica</a:t>
            </a:r>
            <a:r>
              <a:rPr sz="2000" spc="-1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el refinamiento</a:t>
            </a:r>
            <a:r>
              <a:rPr sz="2000" spc="-3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del</a:t>
            </a:r>
            <a:r>
              <a:rPr sz="2000" spc="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proceso</a:t>
            </a:r>
            <a:r>
              <a:rPr sz="2000" spc="-5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de</a:t>
            </a:r>
            <a:r>
              <a:rPr sz="2000" spc="-1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producción </a:t>
            </a:r>
            <a:r>
              <a:rPr sz="2000" spc="-54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desde</a:t>
            </a:r>
            <a:r>
              <a:rPr sz="2000" spc="-2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un</a:t>
            </a:r>
            <a:r>
              <a:rPr sz="2000" spc="-1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pto</a:t>
            </a:r>
            <a:r>
              <a:rPr sz="2000" spc="-1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de</a:t>
            </a:r>
            <a:r>
              <a:rPr sz="2000" spc="5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vista</a:t>
            </a:r>
            <a:r>
              <a:rPr sz="2000" spc="-1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de</a:t>
            </a:r>
            <a:r>
              <a:rPr sz="2000" spc="-1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la</a:t>
            </a:r>
            <a:r>
              <a:rPr sz="2000" spc="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calidad</a:t>
            </a:r>
            <a:r>
              <a:rPr sz="2000" spc="-1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y la</a:t>
            </a:r>
            <a:r>
              <a:rPr sz="2000" spc="5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flexibilidad</a:t>
            </a:r>
            <a:r>
              <a:rPr sz="2000" spc="10" dirty="0">
                <a:latin typeface="Arial MT"/>
                <a:cs typeface="Arial MT"/>
              </a:rPr>
              <a:t> </a:t>
            </a:r>
            <a:r>
              <a:rPr sz="2000" spc="-80" dirty="0">
                <a:latin typeface="Arial MT"/>
                <a:cs typeface="Arial MT"/>
              </a:rPr>
              <a:t>y,</a:t>
            </a:r>
            <a:endParaRPr sz="2000" dirty="0">
              <a:latin typeface="Arial MT"/>
              <a:cs typeface="Arial MT"/>
            </a:endParaRPr>
          </a:p>
          <a:p>
            <a:pPr marL="812800" marR="5080" lvl="1" indent="-342900">
              <a:lnSpc>
                <a:spcPct val="100000"/>
              </a:lnSpc>
              <a:spcBef>
                <a:spcPts val="480"/>
              </a:spcBef>
              <a:buClr>
                <a:srgbClr val="D1282D"/>
              </a:buClr>
              <a:buFont typeface="Wingdings"/>
              <a:buChar char=""/>
              <a:tabLst>
                <a:tab pos="812800" algn="l"/>
                <a:tab pos="813435" algn="l"/>
              </a:tabLst>
            </a:pPr>
            <a:r>
              <a:rPr sz="2000" dirty="0">
                <a:latin typeface="Arial MT"/>
                <a:cs typeface="Arial MT"/>
              </a:rPr>
              <a:t>Ocaso,</a:t>
            </a:r>
            <a:r>
              <a:rPr sz="2000" spc="-4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cuando</a:t>
            </a:r>
            <a:r>
              <a:rPr sz="2000" spc="-2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la</a:t>
            </a:r>
            <a:r>
              <a:rPr sz="2000" spc="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productividad</a:t>
            </a:r>
            <a:r>
              <a:rPr sz="2000" spc="-3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del proceso</a:t>
            </a:r>
            <a:r>
              <a:rPr sz="2000" spc="-5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es</a:t>
            </a:r>
            <a:r>
              <a:rPr sz="2000" spc="-1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mas</a:t>
            </a:r>
            <a:r>
              <a:rPr sz="2000" spc="-1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importante, </a:t>
            </a:r>
            <a:r>
              <a:rPr sz="2000" spc="-54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implica una reducción del coste ante la competencia por un </a:t>
            </a:r>
            <a:r>
              <a:rPr sz="2000" spc="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mercado</a:t>
            </a:r>
            <a:r>
              <a:rPr sz="2000" spc="-4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que</a:t>
            </a:r>
            <a:r>
              <a:rPr sz="2000" spc="-1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ya</a:t>
            </a:r>
            <a:r>
              <a:rPr sz="2000" spc="-1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no</a:t>
            </a:r>
            <a:r>
              <a:rPr sz="2000" spc="-1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crece</a:t>
            </a: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900" dirty="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sz="2000" b="1" i="1" dirty="0">
                <a:solidFill>
                  <a:schemeClr val="bg1"/>
                </a:solidFill>
                <a:latin typeface="Arial"/>
                <a:cs typeface="Arial"/>
              </a:rPr>
              <a:t>La</a:t>
            </a:r>
            <a:r>
              <a:rPr sz="2000" b="1" i="1" spc="-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chemeClr val="bg1"/>
                </a:solidFill>
                <a:latin typeface="Arial"/>
                <a:cs typeface="Arial"/>
              </a:rPr>
              <a:t>tendencia</a:t>
            </a:r>
            <a:r>
              <a:rPr sz="2000" b="1" i="1" spc="-3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chemeClr val="bg1"/>
                </a:solidFill>
                <a:latin typeface="Arial"/>
                <a:cs typeface="Arial"/>
              </a:rPr>
              <a:t>dominante</a:t>
            </a:r>
            <a:r>
              <a:rPr sz="2000" b="1" i="1" spc="-2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chemeClr val="bg1"/>
                </a:solidFill>
                <a:latin typeface="Arial"/>
                <a:cs typeface="Arial"/>
              </a:rPr>
              <a:t>es</a:t>
            </a:r>
            <a:r>
              <a:rPr sz="2000" b="1" i="1" spc="-2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chemeClr val="bg1"/>
                </a:solidFill>
                <a:latin typeface="Arial"/>
                <a:cs typeface="Arial"/>
              </a:rPr>
              <a:t>de ciclos</a:t>
            </a:r>
            <a:r>
              <a:rPr sz="2000" b="1" i="1" spc="-2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chemeClr val="bg1"/>
                </a:solidFill>
                <a:latin typeface="Arial"/>
                <a:cs typeface="Arial"/>
              </a:rPr>
              <a:t>de</a:t>
            </a:r>
            <a:r>
              <a:rPr sz="2000" b="1" i="1" spc="-1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chemeClr val="bg1"/>
                </a:solidFill>
                <a:latin typeface="Arial"/>
                <a:cs typeface="Arial"/>
              </a:rPr>
              <a:t>vida</a:t>
            </a:r>
            <a:r>
              <a:rPr sz="2000" b="1" i="1" spc="-1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chemeClr val="bg1"/>
                </a:solidFill>
                <a:latin typeface="Arial"/>
                <a:cs typeface="Arial"/>
              </a:rPr>
              <a:t>cada</a:t>
            </a:r>
            <a:r>
              <a:rPr sz="2000" b="1" i="1" spc="-1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chemeClr val="bg1"/>
                </a:solidFill>
                <a:latin typeface="Arial"/>
                <a:cs typeface="Arial"/>
              </a:rPr>
              <a:t>vez</a:t>
            </a:r>
            <a:r>
              <a:rPr sz="2000" b="1" i="1" spc="-2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chemeClr val="bg1"/>
                </a:solidFill>
                <a:latin typeface="Arial"/>
                <a:cs typeface="Arial"/>
              </a:rPr>
              <a:t>mas</a:t>
            </a:r>
            <a:r>
              <a:rPr sz="2000" b="1" i="1" spc="-2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chemeClr val="bg1"/>
                </a:solidFill>
                <a:latin typeface="Arial"/>
                <a:cs typeface="Arial"/>
              </a:rPr>
              <a:t>cortos</a:t>
            </a:r>
            <a:endParaRPr sz="20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712370" y="6318199"/>
            <a:ext cx="366395" cy="33083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755"/>
              </a:lnSpc>
            </a:pPr>
            <a:r>
              <a:rPr sz="2400" b="1" spc="-135" dirty="0">
                <a:solidFill>
                  <a:srgbClr val="D1282D"/>
                </a:solidFill>
                <a:latin typeface="Arial"/>
                <a:cs typeface="Arial"/>
              </a:rPr>
              <a:t>11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86536" y="159765"/>
            <a:ext cx="739267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60" dirty="0"/>
              <a:t>MO</a:t>
            </a:r>
            <a:r>
              <a:rPr sz="2400" spc="-55" dirty="0"/>
              <a:t>D</a:t>
            </a:r>
            <a:r>
              <a:rPr sz="2400" spc="-70" dirty="0"/>
              <a:t>E</a:t>
            </a:r>
            <a:r>
              <a:rPr sz="2400" spc="-105" dirty="0"/>
              <a:t>L</a:t>
            </a:r>
            <a:r>
              <a:rPr sz="2400" dirty="0"/>
              <a:t>O</a:t>
            </a:r>
            <a:r>
              <a:rPr sz="2400" spc="-140" dirty="0"/>
              <a:t> </a:t>
            </a:r>
            <a:r>
              <a:rPr sz="2400" spc="-70" dirty="0"/>
              <a:t>P</a:t>
            </a:r>
            <a:r>
              <a:rPr sz="2400" spc="-95" dirty="0"/>
              <a:t>R</a:t>
            </a:r>
            <a:r>
              <a:rPr sz="2400" spc="-60" dirty="0"/>
              <a:t>O</a:t>
            </a:r>
            <a:r>
              <a:rPr sz="2400" spc="-55" dirty="0"/>
              <a:t>D</a:t>
            </a:r>
            <a:r>
              <a:rPr sz="2400" spc="-60" dirty="0"/>
              <a:t>U</a:t>
            </a:r>
            <a:r>
              <a:rPr sz="2400" spc="-55" dirty="0"/>
              <a:t>C</a:t>
            </a:r>
            <a:r>
              <a:rPr sz="2400" spc="-70" dirty="0"/>
              <a:t>T</a:t>
            </a:r>
            <a:r>
              <a:rPr sz="2400" spc="-60" dirty="0"/>
              <a:t>I</a:t>
            </a:r>
            <a:r>
              <a:rPr sz="2400" spc="-140" dirty="0"/>
              <a:t>V</a:t>
            </a:r>
            <a:r>
              <a:rPr sz="2400" dirty="0"/>
              <a:t>O</a:t>
            </a:r>
            <a:r>
              <a:rPr sz="2400" spc="-145" dirty="0"/>
              <a:t> </a:t>
            </a:r>
            <a:r>
              <a:rPr sz="3200" dirty="0"/>
              <a:t>–</a:t>
            </a:r>
            <a:r>
              <a:rPr sz="3200" spc="-130" dirty="0"/>
              <a:t> </a:t>
            </a:r>
            <a:r>
              <a:rPr sz="3200" spc="-60" dirty="0"/>
              <a:t>CIC</a:t>
            </a:r>
            <a:r>
              <a:rPr sz="3200" spc="-125" dirty="0"/>
              <a:t>L</a:t>
            </a:r>
            <a:r>
              <a:rPr sz="3200" dirty="0"/>
              <a:t>O</a:t>
            </a:r>
            <a:r>
              <a:rPr sz="3200" spc="-135" dirty="0"/>
              <a:t> </a:t>
            </a:r>
            <a:r>
              <a:rPr sz="3200" spc="-60" dirty="0"/>
              <a:t>D</a:t>
            </a:r>
            <a:r>
              <a:rPr sz="3200" dirty="0"/>
              <a:t>E</a:t>
            </a:r>
            <a:r>
              <a:rPr sz="3200" spc="-130" dirty="0"/>
              <a:t> </a:t>
            </a:r>
            <a:r>
              <a:rPr sz="3200" spc="-60" dirty="0"/>
              <a:t>VI</a:t>
            </a:r>
            <a:r>
              <a:rPr sz="3200" spc="-190" dirty="0"/>
              <a:t>D</a:t>
            </a:r>
            <a:r>
              <a:rPr sz="3200" dirty="0"/>
              <a:t>A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1006144" y="4927451"/>
            <a:ext cx="7392670" cy="2844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215"/>
              </a:lnSpc>
            </a:pPr>
            <a:r>
              <a:rPr sz="2000" dirty="0">
                <a:latin typeface="Arial MT"/>
                <a:cs typeface="Arial MT"/>
              </a:rPr>
              <a:t>La</a:t>
            </a:r>
            <a:r>
              <a:rPr sz="2000" spc="-1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tendencia</a:t>
            </a:r>
            <a:r>
              <a:rPr sz="2000" spc="-2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dominante</a:t>
            </a:r>
            <a:r>
              <a:rPr sz="2000" spc="-3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es</a:t>
            </a:r>
            <a:r>
              <a:rPr sz="2000" spc="-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de</a:t>
            </a:r>
            <a:r>
              <a:rPr sz="2000" spc="-1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ciclos</a:t>
            </a:r>
            <a:r>
              <a:rPr sz="2000" spc="-1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de</a:t>
            </a:r>
            <a:r>
              <a:rPr sz="2000" spc="-10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vida</a:t>
            </a:r>
            <a:r>
              <a:rPr sz="2000" spc="1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cada</a:t>
            </a:r>
            <a:r>
              <a:rPr sz="2000" spc="-2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vez</a:t>
            </a:r>
            <a:r>
              <a:rPr sz="2000" spc="-1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mas</a:t>
            </a:r>
            <a:r>
              <a:rPr sz="2000" spc="-1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cortos</a:t>
            </a:r>
            <a:endParaRPr sz="2000">
              <a:latin typeface="Arial MT"/>
              <a:cs typeface="Arial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712370" y="6284772"/>
            <a:ext cx="366395" cy="36385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755"/>
              </a:lnSpc>
            </a:pPr>
            <a:r>
              <a:rPr sz="2400" b="1" spc="-5" dirty="0">
                <a:solidFill>
                  <a:srgbClr val="D1282D"/>
                </a:solidFill>
                <a:latin typeface="Arial"/>
                <a:cs typeface="Arial"/>
              </a:rPr>
              <a:t>12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237451" y="822388"/>
            <a:ext cx="8453755" cy="5847080"/>
            <a:chOff x="237451" y="822388"/>
            <a:chExt cx="8453755" cy="5847080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37451" y="836752"/>
              <a:ext cx="8439023" cy="5832602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6845173" y="836675"/>
              <a:ext cx="1831339" cy="720090"/>
            </a:xfrm>
            <a:custGeom>
              <a:avLst/>
              <a:gdLst/>
              <a:ahLst/>
              <a:cxnLst/>
              <a:rect l="l" t="t" r="r" b="b"/>
              <a:pathLst>
                <a:path w="1831340" h="720090">
                  <a:moveTo>
                    <a:pt x="1831340" y="600075"/>
                  </a:moveTo>
                  <a:lnTo>
                    <a:pt x="967231" y="600075"/>
                  </a:lnTo>
                  <a:lnTo>
                    <a:pt x="976661" y="646795"/>
                  </a:lnTo>
                  <a:lnTo>
                    <a:pt x="1002379" y="684942"/>
                  </a:lnTo>
                  <a:lnTo>
                    <a:pt x="1040526" y="710660"/>
                  </a:lnTo>
                  <a:lnTo>
                    <a:pt x="1087247" y="720089"/>
                  </a:lnTo>
                  <a:lnTo>
                    <a:pt x="1711325" y="720089"/>
                  </a:lnTo>
                  <a:lnTo>
                    <a:pt x="1757991" y="710660"/>
                  </a:lnTo>
                  <a:lnTo>
                    <a:pt x="1796145" y="684942"/>
                  </a:lnTo>
                  <a:lnTo>
                    <a:pt x="1821892" y="646795"/>
                  </a:lnTo>
                  <a:lnTo>
                    <a:pt x="1831340" y="600075"/>
                  </a:lnTo>
                  <a:close/>
                </a:path>
                <a:path w="1831340" h="720090">
                  <a:moveTo>
                    <a:pt x="1711325" y="0"/>
                  </a:moveTo>
                  <a:lnTo>
                    <a:pt x="1087247" y="0"/>
                  </a:lnTo>
                  <a:lnTo>
                    <a:pt x="1040526" y="9429"/>
                  </a:lnTo>
                  <a:lnTo>
                    <a:pt x="1002379" y="35147"/>
                  </a:lnTo>
                  <a:lnTo>
                    <a:pt x="976661" y="73294"/>
                  </a:lnTo>
                  <a:lnTo>
                    <a:pt x="967231" y="120014"/>
                  </a:lnTo>
                  <a:lnTo>
                    <a:pt x="967231" y="420115"/>
                  </a:lnTo>
                  <a:lnTo>
                    <a:pt x="0" y="619633"/>
                  </a:lnTo>
                  <a:lnTo>
                    <a:pt x="967231" y="600075"/>
                  </a:lnTo>
                  <a:lnTo>
                    <a:pt x="1831340" y="600075"/>
                  </a:lnTo>
                  <a:lnTo>
                    <a:pt x="1831340" y="120014"/>
                  </a:lnTo>
                  <a:lnTo>
                    <a:pt x="1821892" y="73294"/>
                  </a:lnTo>
                  <a:lnTo>
                    <a:pt x="1796145" y="35147"/>
                  </a:lnTo>
                  <a:lnTo>
                    <a:pt x="1757991" y="9429"/>
                  </a:lnTo>
                  <a:lnTo>
                    <a:pt x="1711325" y="0"/>
                  </a:lnTo>
                  <a:close/>
                </a:path>
              </a:pathLst>
            </a:custGeom>
            <a:solidFill>
              <a:srgbClr val="7979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845173" y="836675"/>
              <a:ext cx="1831339" cy="720090"/>
            </a:xfrm>
            <a:custGeom>
              <a:avLst/>
              <a:gdLst/>
              <a:ahLst/>
              <a:cxnLst/>
              <a:rect l="l" t="t" r="r" b="b"/>
              <a:pathLst>
                <a:path w="1831340" h="720090">
                  <a:moveTo>
                    <a:pt x="967231" y="120014"/>
                  </a:moveTo>
                  <a:lnTo>
                    <a:pt x="976661" y="73294"/>
                  </a:lnTo>
                  <a:lnTo>
                    <a:pt x="1002379" y="35147"/>
                  </a:lnTo>
                  <a:lnTo>
                    <a:pt x="1040526" y="9429"/>
                  </a:lnTo>
                  <a:lnTo>
                    <a:pt x="1087247" y="0"/>
                  </a:lnTo>
                  <a:lnTo>
                    <a:pt x="1111250" y="0"/>
                  </a:lnTo>
                  <a:lnTo>
                    <a:pt x="1327277" y="0"/>
                  </a:lnTo>
                  <a:lnTo>
                    <a:pt x="1711325" y="0"/>
                  </a:lnTo>
                  <a:lnTo>
                    <a:pt x="1757991" y="9429"/>
                  </a:lnTo>
                  <a:lnTo>
                    <a:pt x="1796145" y="35147"/>
                  </a:lnTo>
                  <a:lnTo>
                    <a:pt x="1821892" y="73294"/>
                  </a:lnTo>
                  <a:lnTo>
                    <a:pt x="1831340" y="120014"/>
                  </a:lnTo>
                  <a:lnTo>
                    <a:pt x="1831340" y="420115"/>
                  </a:lnTo>
                  <a:lnTo>
                    <a:pt x="1831340" y="600075"/>
                  </a:lnTo>
                  <a:lnTo>
                    <a:pt x="1821892" y="646795"/>
                  </a:lnTo>
                  <a:lnTo>
                    <a:pt x="1796145" y="684942"/>
                  </a:lnTo>
                  <a:lnTo>
                    <a:pt x="1757991" y="710660"/>
                  </a:lnTo>
                  <a:lnTo>
                    <a:pt x="1711325" y="720089"/>
                  </a:lnTo>
                  <a:lnTo>
                    <a:pt x="1327277" y="720089"/>
                  </a:lnTo>
                  <a:lnTo>
                    <a:pt x="1111250" y="720089"/>
                  </a:lnTo>
                  <a:lnTo>
                    <a:pt x="1087247" y="720089"/>
                  </a:lnTo>
                  <a:lnTo>
                    <a:pt x="1040526" y="710660"/>
                  </a:lnTo>
                  <a:lnTo>
                    <a:pt x="1002379" y="684942"/>
                  </a:lnTo>
                  <a:lnTo>
                    <a:pt x="976661" y="646795"/>
                  </a:lnTo>
                  <a:lnTo>
                    <a:pt x="967231" y="600075"/>
                  </a:lnTo>
                  <a:lnTo>
                    <a:pt x="0" y="619633"/>
                  </a:lnTo>
                  <a:lnTo>
                    <a:pt x="967231" y="420115"/>
                  </a:lnTo>
                  <a:lnTo>
                    <a:pt x="967231" y="120014"/>
                  </a:lnTo>
                  <a:close/>
                </a:path>
              </a:pathLst>
            </a:custGeom>
            <a:ln w="28575">
              <a:solidFill>
                <a:srgbClr val="5757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7940420" y="928243"/>
            <a:ext cx="609600" cy="528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1270" algn="ctr">
              <a:lnSpc>
                <a:spcPct val="100000"/>
              </a:lnSpc>
              <a:spcBef>
                <a:spcPts val="105"/>
              </a:spcBef>
            </a:pP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Caída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de </a:t>
            </a:r>
            <a:r>
              <a:rPr sz="1100" spc="-29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la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 d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e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ma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n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da</a:t>
            </a:r>
            <a:endParaRPr sz="1100">
              <a:latin typeface="Arial MT"/>
              <a:cs typeface="Arial MT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1781111" y="3728783"/>
            <a:ext cx="2301240" cy="866775"/>
            <a:chOff x="1781111" y="3728783"/>
            <a:chExt cx="2301240" cy="866775"/>
          </a:xfrm>
        </p:grpSpPr>
        <p:sp>
          <p:nvSpPr>
            <p:cNvPr id="11" name="object 11"/>
            <p:cNvSpPr/>
            <p:nvPr/>
          </p:nvSpPr>
          <p:spPr>
            <a:xfrm>
              <a:off x="1795398" y="3743071"/>
              <a:ext cx="2272665" cy="838200"/>
            </a:xfrm>
            <a:custGeom>
              <a:avLst/>
              <a:gdLst/>
              <a:ahLst/>
              <a:cxnLst/>
              <a:rect l="l" t="t" r="r" b="b"/>
              <a:pathLst>
                <a:path w="2272665" h="838200">
                  <a:moveTo>
                    <a:pt x="2272538" y="698372"/>
                  </a:moveTo>
                  <a:lnTo>
                    <a:pt x="1060450" y="698372"/>
                  </a:lnTo>
                  <a:lnTo>
                    <a:pt x="1067566" y="742503"/>
                  </a:lnTo>
                  <a:lnTo>
                    <a:pt x="1087386" y="780849"/>
                  </a:lnTo>
                  <a:lnTo>
                    <a:pt x="1117618" y="811100"/>
                  </a:lnTo>
                  <a:lnTo>
                    <a:pt x="1155970" y="830944"/>
                  </a:lnTo>
                  <a:lnTo>
                    <a:pt x="1200150" y="838072"/>
                  </a:lnTo>
                  <a:lnTo>
                    <a:pt x="2132838" y="838072"/>
                  </a:lnTo>
                  <a:lnTo>
                    <a:pt x="2177017" y="830944"/>
                  </a:lnTo>
                  <a:lnTo>
                    <a:pt x="2215369" y="811100"/>
                  </a:lnTo>
                  <a:lnTo>
                    <a:pt x="2245601" y="780849"/>
                  </a:lnTo>
                  <a:lnTo>
                    <a:pt x="2265421" y="742503"/>
                  </a:lnTo>
                  <a:lnTo>
                    <a:pt x="2272538" y="698372"/>
                  </a:lnTo>
                  <a:close/>
                </a:path>
                <a:path w="2272665" h="838200">
                  <a:moveTo>
                    <a:pt x="2132838" y="0"/>
                  </a:moveTo>
                  <a:lnTo>
                    <a:pt x="1200150" y="0"/>
                  </a:lnTo>
                  <a:lnTo>
                    <a:pt x="1155970" y="7116"/>
                  </a:lnTo>
                  <a:lnTo>
                    <a:pt x="1117618" y="26936"/>
                  </a:lnTo>
                  <a:lnTo>
                    <a:pt x="1087386" y="57168"/>
                  </a:lnTo>
                  <a:lnTo>
                    <a:pt x="1067566" y="95520"/>
                  </a:lnTo>
                  <a:lnTo>
                    <a:pt x="1060450" y="139699"/>
                  </a:lnTo>
                  <a:lnTo>
                    <a:pt x="1060450" y="488822"/>
                  </a:lnTo>
                  <a:lnTo>
                    <a:pt x="0" y="798956"/>
                  </a:lnTo>
                  <a:lnTo>
                    <a:pt x="1060450" y="698372"/>
                  </a:lnTo>
                  <a:lnTo>
                    <a:pt x="2272538" y="698372"/>
                  </a:lnTo>
                  <a:lnTo>
                    <a:pt x="2272538" y="139699"/>
                  </a:lnTo>
                  <a:lnTo>
                    <a:pt x="2265421" y="95520"/>
                  </a:lnTo>
                  <a:lnTo>
                    <a:pt x="2245601" y="57168"/>
                  </a:lnTo>
                  <a:lnTo>
                    <a:pt x="2215369" y="26936"/>
                  </a:lnTo>
                  <a:lnTo>
                    <a:pt x="2177017" y="7116"/>
                  </a:lnTo>
                  <a:lnTo>
                    <a:pt x="2132838" y="0"/>
                  </a:lnTo>
                  <a:close/>
                </a:path>
              </a:pathLst>
            </a:custGeom>
            <a:solidFill>
              <a:srgbClr val="7979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795398" y="3743071"/>
              <a:ext cx="2272665" cy="838200"/>
            </a:xfrm>
            <a:custGeom>
              <a:avLst/>
              <a:gdLst/>
              <a:ahLst/>
              <a:cxnLst/>
              <a:rect l="l" t="t" r="r" b="b"/>
              <a:pathLst>
                <a:path w="2272665" h="838200">
                  <a:moveTo>
                    <a:pt x="1060450" y="139699"/>
                  </a:moveTo>
                  <a:lnTo>
                    <a:pt x="1067566" y="95520"/>
                  </a:lnTo>
                  <a:lnTo>
                    <a:pt x="1087386" y="57168"/>
                  </a:lnTo>
                  <a:lnTo>
                    <a:pt x="1117618" y="26936"/>
                  </a:lnTo>
                  <a:lnTo>
                    <a:pt x="1155970" y="7116"/>
                  </a:lnTo>
                  <a:lnTo>
                    <a:pt x="1200150" y="0"/>
                  </a:lnTo>
                  <a:lnTo>
                    <a:pt x="1262380" y="0"/>
                  </a:lnTo>
                  <a:lnTo>
                    <a:pt x="1565528" y="0"/>
                  </a:lnTo>
                  <a:lnTo>
                    <a:pt x="2132838" y="0"/>
                  </a:lnTo>
                  <a:lnTo>
                    <a:pt x="2177017" y="7116"/>
                  </a:lnTo>
                  <a:lnTo>
                    <a:pt x="2215369" y="26936"/>
                  </a:lnTo>
                  <a:lnTo>
                    <a:pt x="2245601" y="57168"/>
                  </a:lnTo>
                  <a:lnTo>
                    <a:pt x="2265421" y="95520"/>
                  </a:lnTo>
                  <a:lnTo>
                    <a:pt x="2272538" y="139699"/>
                  </a:lnTo>
                  <a:lnTo>
                    <a:pt x="2272538" y="488822"/>
                  </a:lnTo>
                  <a:lnTo>
                    <a:pt x="2272538" y="698372"/>
                  </a:lnTo>
                  <a:lnTo>
                    <a:pt x="2265421" y="742503"/>
                  </a:lnTo>
                  <a:lnTo>
                    <a:pt x="2245601" y="780849"/>
                  </a:lnTo>
                  <a:lnTo>
                    <a:pt x="2215369" y="811100"/>
                  </a:lnTo>
                  <a:lnTo>
                    <a:pt x="2177017" y="830944"/>
                  </a:lnTo>
                  <a:lnTo>
                    <a:pt x="2132838" y="838072"/>
                  </a:lnTo>
                  <a:lnTo>
                    <a:pt x="1565528" y="838072"/>
                  </a:lnTo>
                  <a:lnTo>
                    <a:pt x="1262380" y="838072"/>
                  </a:lnTo>
                  <a:lnTo>
                    <a:pt x="1200150" y="838072"/>
                  </a:lnTo>
                  <a:lnTo>
                    <a:pt x="1155970" y="830944"/>
                  </a:lnTo>
                  <a:lnTo>
                    <a:pt x="1117618" y="811100"/>
                  </a:lnTo>
                  <a:lnTo>
                    <a:pt x="1087386" y="780849"/>
                  </a:lnTo>
                  <a:lnTo>
                    <a:pt x="1067566" y="742503"/>
                  </a:lnTo>
                  <a:lnTo>
                    <a:pt x="1060450" y="698372"/>
                  </a:lnTo>
                  <a:lnTo>
                    <a:pt x="0" y="798956"/>
                  </a:lnTo>
                  <a:lnTo>
                    <a:pt x="1060450" y="488822"/>
                  </a:lnTo>
                  <a:lnTo>
                    <a:pt x="1060450" y="139699"/>
                  </a:lnTo>
                  <a:close/>
                </a:path>
              </a:pathLst>
            </a:custGeom>
            <a:ln w="28575">
              <a:solidFill>
                <a:srgbClr val="5757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2994786" y="3894201"/>
            <a:ext cx="936625" cy="528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In</a:t>
            </a:r>
            <a:r>
              <a:rPr sz="1100" spc="-10" dirty="0">
                <a:solidFill>
                  <a:srgbClr val="FFFFFF"/>
                </a:solidFill>
                <a:latin typeface="Arial MT"/>
                <a:cs typeface="Arial MT"/>
              </a:rPr>
              <a:t>v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ersiones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en  desarrollar el </a:t>
            </a:r>
            <a:r>
              <a:rPr sz="11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prod+serv</a:t>
            </a:r>
            <a:endParaRPr sz="1100">
              <a:latin typeface="Arial MT"/>
              <a:cs typeface="Arial MT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3654869" y="3494214"/>
            <a:ext cx="3007995" cy="1106805"/>
            <a:chOff x="3654869" y="3494214"/>
            <a:chExt cx="3007995" cy="1106805"/>
          </a:xfrm>
        </p:grpSpPr>
        <p:sp>
          <p:nvSpPr>
            <p:cNvPr id="15" name="object 15"/>
            <p:cNvSpPr/>
            <p:nvPr/>
          </p:nvSpPr>
          <p:spPr>
            <a:xfrm>
              <a:off x="3669157" y="3508502"/>
              <a:ext cx="2979420" cy="1078230"/>
            </a:xfrm>
            <a:custGeom>
              <a:avLst/>
              <a:gdLst/>
              <a:ahLst/>
              <a:cxnLst/>
              <a:rect l="l" t="t" r="r" b="b"/>
              <a:pathLst>
                <a:path w="2979420" h="1078229">
                  <a:moveTo>
                    <a:pt x="0" y="0"/>
                  </a:moveTo>
                  <a:lnTo>
                    <a:pt x="1766951" y="589280"/>
                  </a:lnTo>
                  <a:lnTo>
                    <a:pt x="1766951" y="938530"/>
                  </a:lnTo>
                  <a:lnTo>
                    <a:pt x="1774067" y="982647"/>
                  </a:lnTo>
                  <a:lnTo>
                    <a:pt x="1793887" y="1020962"/>
                  </a:lnTo>
                  <a:lnTo>
                    <a:pt x="1824119" y="1051174"/>
                  </a:lnTo>
                  <a:lnTo>
                    <a:pt x="1862471" y="1070987"/>
                  </a:lnTo>
                  <a:lnTo>
                    <a:pt x="1906651" y="1078103"/>
                  </a:lnTo>
                  <a:lnTo>
                    <a:pt x="2839339" y="1078103"/>
                  </a:lnTo>
                  <a:lnTo>
                    <a:pt x="2883518" y="1070987"/>
                  </a:lnTo>
                  <a:lnTo>
                    <a:pt x="2921870" y="1051174"/>
                  </a:lnTo>
                  <a:lnTo>
                    <a:pt x="2952102" y="1020962"/>
                  </a:lnTo>
                  <a:lnTo>
                    <a:pt x="2971922" y="982647"/>
                  </a:lnTo>
                  <a:lnTo>
                    <a:pt x="2979039" y="938530"/>
                  </a:lnTo>
                  <a:lnTo>
                    <a:pt x="2979039" y="379730"/>
                  </a:lnTo>
                  <a:lnTo>
                    <a:pt x="1766951" y="379730"/>
                  </a:lnTo>
                  <a:lnTo>
                    <a:pt x="0" y="0"/>
                  </a:lnTo>
                  <a:close/>
                </a:path>
                <a:path w="2979420" h="1078229">
                  <a:moveTo>
                    <a:pt x="2839339" y="240156"/>
                  </a:moveTo>
                  <a:lnTo>
                    <a:pt x="1906651" y="240156"/>
                  </a:lnTo>
                  <a:lnTo>
                    <a:pt x="1862471" y="247272"/>
                  </a:lnTo>
                  <a:lnTo>
                    <a:pt x="1824119" y="267085"/>
                  </a:lnTo>
                  <a:lnTo>
                    <a:pt x="1793887" y="297297"/>
                  </a:lnTo>
                  <a:lnTo>
                    <a:pt x="1774067" y="335612"/>
                  </a:lnTo>
                  <a:lnTo>
                    <a:pt x="1766951" y="379730"/>
                  </a:lnTo>
                  <a:lnTo>
                    <a:pt x="2979039" y="379730"/>
                  </a:lnTo>
                  <a:lnTo>
                    <a:pt x="2971922" y="335612"/>
                  </a:lnTo>
                  <a:lnTo>
                    <a:pt x="2952102" y="297297"/>
                  </a:lnTo>
                  <a:lnTo>
                    <a:pt x="2921870" y="267085"/>
                  </a:lnTo>
                  <a:lnTo>
                    <a:pt x="2883518" y="247272"/>
                  </a:lnTo>
                  <a:lnTo>
                    <a:pt x="2839339" y="240156"/>
                  </a:lnTo>
                  <a:close/>
                </a:path>
              </a:pathLst>
            </a:custGeom>
            <a:solidFill>
              <a:srgbClr val="7979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669157" y="3508502"/>
              <a:ext cx="2979420" cy="1078230"/>
            </a:xfrm>
            <a:custGeom>
              <a:avLst/>
              <a:gdLst/>
              <a:ahLst/>
              <a:cxnLst/>
              <a:rect l="l" t="t" r="r" b="b"/>
              <a:pathLst>
                <a:path w="2979420" h="1078229">
                  <a:moveTo>
                    <a:pt x="1766951" y="379730"/>
                  </a:moveTo>
                  <a:lnTo>
                    <a:pt x="1774067" y="335612"/>
                  </a:lnTo>
                  <a:lnTo>
                    <a:pt x="1793887" y="297297"/>
                  </a:lnTo>
                  <a:lnTo>
                    <a:pt x="1824119" y="267085"/>
                  </a:lnTo>
                  <a:lnTo>
                    <a:pt x="1862471" y="247272"/>
                  </a:lnTo>
                  <a:lnTo>
                    <a:pt x="1906651" y="240156"/>
                  </a:lnTo>
                  <a:lnTo>
                    <a:pt x="1969007" y="240156"/>
                  </a:lnTo>
                  <a:lnTo>
                    <a:pt x="2272029" y="240156"/>
                  </a:lnTo>
                  <a:lnTo>
                    <a:pt x="2839339" y="240156"/>
                  </a:lnTo>
                  <a:lnTo>
                    <a:pt x="2883518" y="247272"/>
                  </a:lnTo>
                  <a:lnTo>
                    <a:pt x="2921870" y="267085"/>
                  </a:lnTo>
                  <a:lnTo>
                    <a:pt x="2952102" y="297297"/>
                  </a:lnTo>
                  <a:lnTo>
                    <a:pt x="2971922" y="335612"/>
                  </a:lnTo>
                  <a:lnTo>
                    <a:pt x="2979039" y="379730"/>
                  </a:lnTo>
                  <a:lnTo>
                    <a:pt x="2979039" y="589280"/>
                  </a:lnTo>
                  <a:lnTo>
                    <a:pt x="2979039" y="938530"/>
                  </a:lnTo>
                  <a:lnTo>
                    <a:pt x="2971922" y="982647"/>
                  </a:lnTo>
                  <a:lnTo>
                    <a:pt x="2952102" y="1020962"/>
                  </a:lnTo>
                  <a:lnTo>
                    <a:pt x="2921870" y="1051174"/>
                  </a:lnTo>
                  <a:lnTo>
                    <a:pt x="2883518" y="1070987"/>
                  </a:lnTo>
                  <a:lnTo>
                    <a:pt x="2839339" y="1078103"/>
                  </a:lnTo>
                  <a:lnTo>
                    <a:pt x="2272029" y="1078103"/>
                  </a:lnTo>
                  <a:lnTo>
                    <a:pt x="1969007" y="1078103"/>
                  </a:lnTo>
                  <a:lnTo>
                    <a:pt x="1906651" y="1078103"/>
                  </a:lnTo>
                  <a:lnTo>
                    <a:pt x="1862471" y="1070987"/>
                  </a:lnTo>
                  <a:lnTo>
                    <a:pt x="1824119" y="1051174"/>
                  </a:lnTo>
                  <a:lnTo>
                    <a:pt x="1793887" y="1020962"/>
                  </a:lnTo>
                  <a:lnTo>
                    <a:pt x="1774067" y="982647"/>
                  </a:lnTo>
                  <a:lnTo>
                    <a:pt x="1766951" y="938530"/>
                  </a:lnTo>
                  <a:lnTo>
                    <a:pt x="1766951" y="589280"/>
                  </a:lnTo>
                  <a:lnTo>
                    <a:pt x="0" y="0"/>
                  </a:lnTo>
                  <a:lnTo>
                    <a:pt x="1766951" y="379730"/>
                  </a:lnTo>
                  <a:close/>
                </a:path>
              </a:pathLst>
            </a:custGeom>
            <a:ln w="28575">
              <a:solidFill>
                <a:srgbClr val="5757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5645658" y="3815841"/>
            <a:ext cx="79375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1750" algn="just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Aumenta el </a:t>
            </a:r>
            <a:r>
              <a:rPr sz="1100" spc="-29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volumen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de </a:t>
            </a:r>
            <a:r>
              <a:rPr sz="11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prod</a:t>
            </a:r>
            <a:r>
              <a:rPr sz="1100" spc="-6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y</a:t>
            </a:r>
            <a:r>
              <a:rPr sz="1100" spc="-5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bajan </a:t>
            </a:r>
            <a:r>
              <a:rPr sz="1100" spc="-29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los</a:t>
            </a:r>
            <a:r>
              <a:rPr sz="11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costes</a:t>
            </a:r>
            <a:endParaRPr sz="1100">
              <a:latin typeface="Arial MT"/>
              <a:cs typeface="Arial MT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2790126" y="5142928"/>
            <a:ext cx="2287270" cy="1325245"/>
            <a:chOff x="2790126" y="5142928"/>
            <a:chExt cx="2287270" cy="1325245"/>
          </a:xfrm>
        </p:grpSpPr>
        <p:sp>
          <p:nvSpPr>
            <p:cNvPr id="19" name="object 19"/>
            <p:cNvSpPr/>
            <p:nvPr/>
          </p:nvSpPr>
          <p:spPr>
            <a:xfrm>
              <a:off x="2804414" y="5157215"/>
              <a:ext cx="2258695" cy="1296670"/>
            </a:xfrm>
            <a:custGeom>
              <a:avLst/>
              <a:gdLst/>
              <a:ahLst/>
              <a:cxnLst/>
              <a:rect l="l" t="t" r="r" b="b"/>
              <a:pathLst>
                <a:path w="2258695" h="1296670">
                  <a:moveTo>
                    <a:pt x="2258568" y="540029"/>
                  </a:moveTo>
                  <a:lnTo>
                    <a:pt x="1046480" y="540029"/>
                  </a:lnTo>
                  <a:lnTo>
                    <a:pt x="1046480" y="1094092"/>
                  </a:lnTo>
                  <a:lnTo>
                    <a:pt x="1051814" y="1140417"/>
                  </a:lnTo>
                  <a:lnTo>
                    <a:pt x="1067010" y="1182942"/>
                  </a:lnTo>
                  <a:lnTo>
                    <a:pt x="1090857" y="1220454"/>
                  </a:lnTo>
                  <a:lnTo>
                    <a:pt x="1122143" y="1251740"/>
                  </a:lnTo>
                  <a:lnTo>
                    <a:pt x="1159659" y="1275589"/>
                  </a:lnTo>
                  <a:lnTo>
                    <a:pt x="1202194" y="1290788"/>
                  </a:lnTo>
                  <a:lnTo>
                    <a:pt x="1248537" y="1296123"/>
                  </a:lnTo>
                  <a:lnTo>
                    <a:pt x="2056638" y="1296123"/>
                  </a:lnTo>
                  <a:lnTo>
                    <a:pt x="2102933" y="1290788"/>
                  </a:lnTo>
                  <a:lnTo>
                    <a:pt x="2145434" y="1275589"/>
                  </a:lnTo>
                  <a:lnTo>
                    <a:pt x="2182927" y="1251740"/>
                  </a:lnTo>
                  <a:lnTo>
                    <a:pt x="2214200" y="1220454"/>
                  </a:lnTo>
                  <a:lnTo>
                    <a:pt x="2238040" y="1182942"/>
                  </a:lnTo>
                  <a:lnTo>
                    <a:pt x="2253234" y="1140417"/>
                  </a:lnTo>
                  <a:lnTo>
                    <a:pt x="2258568" y="1094092"/>
                  </a:lnTo>
                  <a:lnTo>
                    <a:pt x="2258568" y="540029"/>
                  </a:lnTo>
                  <a:close/>
                </a:path>
                <a:path w="2258695" h="1296670">
                  <a:moveTo>
                    <a:pt x="2056638" y="0"/>
                  </a:moveTo>
                  <a:lnTo>
                    <a:pt x="1248537" y="0"/>
                  </a:lnTo>
                  <a:lnTo>
                    <a:pt x="1202194" y="5334"/>
                  </a:lnTo>
                  <a:lnTo>
                    <a:pt x="1159659" y="20530"/>
                  </a:lnTo>
                  <a:lnTo>
                    <a:pt x="1122143" y="44377"/>
                  </a:lnTo>
                  <a:lnTo>
                    <a:pt x="1090857" y="75663"/>
                  </a:lnTo>
                  <a:lnTo>
                    <a:pt x="1067010" y="113179"/>
                  </a:lnTo>
                  <a:lnTo>
                    <a:pt x="1051814" y="155714"/>
                  </a:lnTo>
                  <a:lnTo>
                    <a:pt x="1046480" y="202056"/>
                  </a:lnTo>
                  <a:lnTo>
                    <a:pt x="1046480" y="216026"/>
                  </a:lnTo>
                  <a:lnTo>
                    <a:pt x="0" y="589165"/>
                  </a:lnTo>
                  <a:lnTo>
                    <a:pt x="1046480" y="540029"/>
                  </a:lnTo>
                  <a:lnTo>
                    <a:pt x="2258568" y="540029"/>
                  </a:lnTo>
                  <a:lnTo>
                    <a:pt x="2258568" y="202056"/>
                  </a:lnTo>
                  <a:lnTo>
                    <a:pt x="2253234" y="155714"/>
                  </a:lnTo>
                  <a:lnTo>
                    <a:pt x="2238040" y="113179"/>
                  </a:lnTo>
                  <a:lnTo>
                    <a:pt x="2214200" y="75663"/>
                  </a:lnTo>
                  <a:lnTo>
                    <a:pt x="2182927" y="44377"/>
                  </a:lnTo>
                  <a:lnTo>
                    <a:pt x="2145434" y="20530"/>
                  </a:lnTo>
                  <a:lnTo>
                    <a:pt x="2102933" y="5334"/>
                  </a:lnTo>
                  <a:lnTo>
                    <a:pt x="2056638" y="0"/>
                  </a:lnTo>
                  <a:close/>
                </a:path>
              </a:pathLst>
            </a:custGeom>
            <a:solidFill>
              <a:srgbClr val="7979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804414" y="5157215"/>
              <a:ext cx="2258695" cy="1296670"/>
            </a:xfrm>
            <a:custGeom>
              <a:avLst/>
              <a:gdLst/>
              <a:ahLst/>
              <a:cxnLst/>
              <a:rect l="l" t="t" r="r" b="b"/>
              <a:pathLst>
                <a:path w="2258695" h="1296670">
                  <a:moveTo>
                    <a:pt x="1046480" y="202056"/>
                  </a:moveTo>
                  <a:lnTo>
                    <a:pt x="1051814" y="155714"/>
                  </a:lnTo>
                  <a:lnTo>
                    <a:pt x="1067010" y="113179"/>
                  </a:lnTo>
                  <a:lnTo>
                    <a:pt x="1090857" y="75663"/>
                  </a:lnTo>
                  <a:lnTo>
                    <a:pt x="1122143" y="44377"/>
                  </a:lnTo>
                  <a:lnTo>
                    <a:pt x="1159659" y="20530"/>
                  </a:lnTo>
                  <a:lnTo>
                    <a:pt x="1202194" y="5334"/>
                  </a:lnTo>
                  <a:lnTo>
                    <a:pt x="1248537" y="0"/>
                  </a:lnTo>
                  <a:lnTo>
                    <a:pt x="1551559" y="0"/>
                  </a:lnTo>
                  <a:lnTo>
                    <a:pt x="2056638" y="0"/>
                  </a:lnTo>
                  <a:lnTo>
                    <a:pt x="2102933" y="5334"/>
                  </a:lnTo>
                  <a:lnTo>
                    <a:pt x="2145434" y="20530"/>
                  </a:lnTo>
                  <a:lnTo>
                    <a:pt x="2182927" y="44377"/>
                  </a:lnTo>
                  <a:lnTo>
                    <a:pt x="2214200" y="75663"/>
                  </a:lnTo>
                  <a:lnTo>
                    <a:pt x="2238040" y="113179"/>
                  </a:lnTo>
                  <a:lnTo>
                    <a:pt x="2253234" y="155714"/>
                  </a:lnTo>
                  <a:lnTo>
                    <a:pt x="2258568" y="202056"/>
                  </a:lnTo>
                  <a:lnTo>
                    <a:pt x="2258568" y="216026"/>
                  </a:lnTo>
                  <a:lnTo>
                    <a:pt x="2258568" y="540029"/>
                  </a:lnTo>
                  <a:lnTo>
                    <a:pt x="2258568" y="1094092"/>
                  </a:lnTo>
                  <a:lnTo>
                    <a:pt x="2253234" y="1140417"/>
                  </a:lnTo>
                  <a:lnTo>
                    <a:pt x="2238040" y="1182942"/>
                  </a:lnTo>
                  <a:lnTo>
                    <a:pt x="2214200" y="1220454"/>
                  </a:lnTo>
                  <a:lnTo>
                    <a:pt x="2182927" y="1251740"/>
                  </a:lnTo>
                  <a:lnTo>
                    <a:pt x="2145434" y="1275589"/>
                  </a:lnTo>
                  <a:lnTo>
                    <a:pt x="2102933" y="1290788"/>
                  </a:lnTo>
                  <a:lnTo>
                    <a:pt x="2056638" y="1296123"/>
                  </a:lnTo>
                  <a:lnTo>
                    <a:pt x="1551559" y="1296123"/>
                  </a:lnTo>
                  <a:lnTo>
                    <a:pt x="1248537" y="1296123"/>
                  </a:lnTo>
                  <a:lnTo>
                    <a:pt x="1202194" y="1290788"/>
                  </a:lnTo>
                  <a:lnTo>
                    <a:pt x="1159659" y="1275589"/>
                  </a:lnTo>
                  <a:lnTo>
                    <a:pt x="1122143" y="1251740"/>
                  </a:lnTo>
                  <a:lnTo>
                    <a:pt x="1090857" y="1220454"/>
                  </a:lnTo>
                  <a:lnTo>
                    <a:pt x="1067010" y="1182942"/>
                  </a:lnTo>
                  <a:lnTo>
                    <a:pt x="1051814" y="1140417"/>
                  </a:lnTo>
                  <a:lnTo>
                    <a:pt x="1046480" y="1094092"/>
                  </a:lnTo>
                  <a:lnTo>
                    <a:pt x="1046480" y="540029"/>
                  </a:lnTo>
                  <a:lnTo>
                    <a:pt x="0" y="589165"/>
                  </a:lnTo>
                  <a:lnTo>
                    <a:pt x="1046480" y="216026"/>
                  </a:lnTo>
                  <a:lnTo>
                    <a:pt x="1046480" y="202056"/>
                  </a:lnTo>
                  <a:close/>
                </a:path>
              </a:pathLst>
            </a:custGeom>
            <a:ln w="28575">
              <a:solidFill>
                <a:srgbClr val="5757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4002151" y="5202428"/>
            <a:ext cx="911225" cy="11995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1905" algn="ctr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Retrasada </a:t>
            </a:r>
            <a:r>
              <a:rPr sz="11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debido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a </a:t>
            </a:r>
            <a:r>
              <a:rPr sz="11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inversiones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 p/adecuar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la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capacidad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instalada</a:t>
            </a:r>
            <a:r>
              <a:rPr sz="11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y</a:t>
            </a:r>
            <a:r>
              <a:rPr sz="11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los </a:t>
            </a:r>
            <a:r>
              <a:rPr sz="1100" spc="-29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stocks</a:t>
            </a:r>
            <a:endParaRPr sz="1100">
              <a:latin typeface="Arial MT"/>
              <a:cs typeface="Arial M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90800" y="609600"/>
            <a:ext cx="3707129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3200" b="1" spc="-6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sz="3200" b="1" spc="-114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sz="3200" b="1" spc="-6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sz="3200" b="1" spc="-6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sz="3200" b="1" spc="-6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</a:t>
            </a:r>
            <a:r>
              <a:rPr sz="3200" b="1" spc="-6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CTIVI</a:t>
            </a:r>
            <a:r>
              <a:rPr sz="3200" b="1" spc="-204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sz="3200" b="1" spc="-7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31419" y="1754187"/>
            <a:ext cx="8044815" cy="33496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105"/>
              </a:spcBef>
              <a:buFont typeface="Wingdings"/>
              <a:buChar char=""/>
              <a:tabLst>
                <a:tab pos="355600" algn="l"/>
                <a:tab pos="356235" algn="l"/>
              </a:tabLst>
            </a:pPr>
            <a:r>
              <a:rPr sz="2000" b="1" i="1" dirty="0">
                <a:solidFill>
                  <a:schemeClr val="bg1"/>
                </a:solidFill>
                <a:latin typeface="Arial"/>
                <a:cs typeface="Arial"/>
              </a:rPr>
              <a:t>Cociente</a:t>
            </a:r>
            <a:r>
              <a:rPr sz="2000" b="1" i="1" spc="-2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chemeClr val="bg1"/>
                </a:solidFill>
                <a:latin typeface="Arial"/>
                <a:cs typeface="Arial"/>
              </a:rPr>
              <a:t>entre</a:t>
            </a:r>
            <a:r>
              <a:rPr sz="2000" b="1" i="1" spc="-2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000" b="1" i="1" spc="-5" dirty="0">
                <a:solidFill>
                  <a:schemeClr val="bg1"/>
                </a:solidFill>
                <a:latin typeface="Arial"/>
                <a:cs typeface="Arial"/>
              </a:rPr>
              <a:t>los</a:t>
            </a:r>
            <a:r>
              <a:rPr sz="2000" b="1" i="1" spc="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chemeClr val="bg1"/>
                </a:solidFill>
                <a:latin typeface="Arial"/>
                <a:cs typeface="Arial"/>
              </a:rPr>
              <a:t>resultados</a:t>
            </a:r>
            <a:r>
              <a:rPr sz="2000" b="1" i="1" spc="-4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chemeClr val="bg1"/>
                </a:solidFill>
                <a:latin typeface="Arial"/>
                <a:cs typeface="Arial"/>
              </a:rPr>
              <a:t>obtenidos</a:t>
            </a:r>
            <a:r>
              <a:rPr sz="2000" b="1" i="1" spc="-1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chemeClr val="bg1"/>
                </a:solidFill>
                <a:latin typeface="Arial"/>
                <a:cs typeface="Arial"/>
              </a:rPr>
              <a:t>y</a:t>
            </a:r>
            <a:r>
              <a:rPr sz="2000" b="1" i="1" spc="-1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000" b="1" i="1" spc="-5" dirty="0">
                <a:solidFill>
                  <a:schemeClr val="bg1"/>
                </a:solidFill>
                <a:latin typeface="Arial"/>
                <a:cs typeface="Arial"/>
              </a:rPr>
              <a:t>los</a:t>
            </a:r>
            <a:r>
              <a:rPr sz="2000" b="1" i="1" spc="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chemeClr val="bg1"/>
                </a:solidFill>
                <a:latin typeface="Arial"/>
                <a:cs typeface="Arial"/>
              </a:rPr>
              <a:t>recursos</a:t>
            </a:r>
            <a:r>
              <a:rPr sz="2000" b="1" i="1" spc="-2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chemeClr val="bg1"/>
                </a:solidFill>
                <a:latin typeface="Arial"/>
                <a:cs typeface="Arial"/>
              </a:rPr>
              <a:t>puestos</a:t>
            </a:r>
            <a:endParaRPr sz="2000" dirty="0">
              <a:solidFill>
                <a:schemeClr val="bg1"/>
              </a:solidFill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2000" b="1" i="1" dirty="0">
                <a:solidFill>
                  <a:schemeClr val="bg1"/>
                </a:solidFill>
                <a:latin typeface="Arial"/>
                <a:cs typeface="Arial"/>
              </a:rPr>
              <a:t>en</a:t>
            </a:r>
            <a:r>
              <a:rPr sz="2000" b="1" i="1" spc="-2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chemeClr val="bg1"/>
                </a:solidFill>
                <a:latin typeface="Arial"/>
                <a:cs typeface="Arial"/>
              </a:rPr>
              <a:t>juego</a:t>
            </a:r>
            <a:r>
              <a:rPr sz="2000" b="1" i="1" spc="-3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chemeClr val="bg1"/>
                </a:solidFill>
                <a:latin typeface="Arial"/>
                <a:cs typeface="Arial"/>
              </a:rPr>
              <a:t>para</a:t>
            </a:r>
            <a:r>
              <a:rPr sz="2000" b="1" i="1" spc="-3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chemeClr val="bg1"/>
                </a:solidFill>
                <a:latin typeface="Arial"/>
                <a:cs typeface="Arial"/>
              </a:rPr>
              <a:t>lograrlos.</a:t>
            </a:r>
            <a:endParaRPr sz="2000" dirty="0">
              <a:solidFill>
                <a:schemeClr val="bg1"/>
              </a:solidFill>
              <a:latin typeface="Arial"/>
              <a:cs typeface="Arial"/>
            </a:endParaRPr>
          </a:p>
          <a:p>
            <a:pPr marL="355600" marR="70485" indent="-343535">
              <a:lnSpc>
                <a:spcPct val="100000"/>
              </a:lnSpc>
              <a:spcBef>
                <a:spcPts val="1080"/>
              </a:spcBef>
              <a:buFont typeface="Wingdings"/>
              <a:buChar char=""/>
              <a:tabLst>
                <a:tab pos="355600" algn="l"/>
                <a:tab pos="356235" algn="l"/>
              </a:tabLst>
            </a:pPr>
            <a:r>
              <a:rPr sz="2000" b="1" i="1" dirty="0">
                <a:solidFill>
                  <a:schemeClr val="bg1"/>
                </a:solidFill>
                <a:latin typeface="Arial"/>
                <a:cs typeface="Arial"/>
              </a:rPr>
              <a:t>Aunque el principal objetivo de todo sistema o proceso de </a:t>
            </a:r>
            <a:r>
              <a:rPr sz="2000" b="1" i="1" spc="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chemeClr val="bg1"/>
                </a:solidFill>
                <a:latin typeface="Arial"/>
                <a:cs typeface="Arial"/>
              </a:rPr>
              <a:t>producción es enfocarse en la mayor satisfacción de </a:t>
            </a:r>
            <a:r>
              <a:rPr sz="2000" b="1" i="1" spc="-5" dirty="0">
                <a:solidFill>
                  <a:schemeClr val="bg1"/>
                </a:solidFill>
                <a:latin typeface="Arial"/>
                <a:cs typeface="Arial"/>
              </a:rPr>
              <a:t>las </a:t>
            </a:r>
            <a:r>
              <a:rPr sz="2000" b="1" i="1" dirty="0">
                <a:solidFill>
                  <a:schemeClr val="bg1"/>
                </a:solidFill>
                <a:latin typeface="Arial"/>
                <a:cs typeface="Arial"/>
              </a:rPr>
              <a:t> expectativas</a:t>
            </a:r>
            <a:r>
              <a:rPr sz="2000" b="1" i="1" spc="-4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chemeClr val="bg1"/>
                </a:solidFill>
                <a:latin typeface="Arial"/>
                <a:cs typeface="Arial"/>
              </a:rPr>
              <a:t>del</a:t>
            </a:r>
            <a:r>
              <a:rPr sz="2000" b="1" i="1" spc="-2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chemeClr val="bg1"/>
                </a:solidFill>
                <a:latin typeface="Arial"/>
                <a:cs typeface="Arial"/>
              </a:rPr>
              <a:t>cliente,</a:t>
            </a:r>
            <a:r>
              <a:rPr sz="2000" b="1" i="1" spc="-3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chemeClr val="bg1"/>
                </a:solidFill>
                <a:latin typeface="Arial"/>
                <a:cs typeface="Arial"/>
              </a:rPr>
              <a:t>en</a:t>
            </a:r>
            <a:r>
              <a:rPr sz="2000" b="1" i="1" spc="-1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chemeClr val="bg1"/>
                </a:solidFill>
                <a:latin typeface="Arial"/>
                <a:cs typeface="Arial"/>
              </a:rPr>
              <a:t>la</a:t>
            </a:r>
            <a:r>
              <a:rPr sz="2000" b="1" i="1" spc="-2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chemeClr val="bg1"/>
                </a:solidFill>
                <a:latin typeface="Arial"/>
                <a:cs typeface="Arial"/>
              </a:rPr>
              <a:t>práctica</a:t>
            </a:r>
            <a:r>
              <a:rPr sz="2000" b="1" i="1" spc="-4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chemeClr val="bg1"/>
                </a:solidFill>
                <a:latin typeface="Arial"/>
                <a:cs typeface="Arial"/>
              </a:rPr>
              <a:t>suele</a:t>
            </a:r>
            <a:r>
              <a:rPr sz="2000" b="1" i="1" spc="-2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chemeClr val="bg1"/>
                </a:solidFill>
                <a:latin typeface="Arial"/>
                <a:cs typeface="Arial"/>
              </a:rPr>
              <a:t>encararse</a:t>
            </a:r>
            <a:r>
              <a:rPr sz="2000" b="1" i="1" spc="-3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chemeClr val="bg1"/>
                </a:solidFill>
                <a:latin typeface="Arial"/>
                <a:cs typeface="Arial"/>
              </a:rPr>
              <a:t>primero </a:t>
            </a:r>
            <a:r>
              <a:rPr sz="2000" b="1" i="1" spc="-54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chemeClr val="bg1"/>
                </a:solidFill>
                <a:latin typeface="Arial"/>
                <a:cs typeface="Arial"/>
              </a:rPr>
              <a:t>la</a:t>
            </a:r>
            <a:r>
              <a:rPr sz="2000" b="1" i="1" spc="-2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chemeClr val="bg1"/>
                </a:solidFill>
                <a:latin typeface="Arial"/>
                <a:cs typeface="Arial"/>
              </a:rPr>
              <a:t>mejora</a:t>
            </a:r>
            <a:r>
              <a:rPr sz="2000" b="1" i="1" spc="-2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chemeClr val="bg1"/>
                </a:solidFill>
                <a:latin typeface="Arial"/>
                <a:cs typeface="Arial"/>
              </a:rPr>
              <a:t>de</a:t>
            </a:r>
            <a:r>
              <a:rPr sz="2000" b="1" i="1" spc="-1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000" b="1" i="1" spc="-5" dirty="0">
                <a:solidFill>
                  <a:schemeClr val="bg1"/>
                </a:solidFill>
                <a:latin typeface="Arial"/>
                <a:cs typeface="Arial"/>
              </a:rPr>
              <a:t>la</a:t>
            </a:r>
            <a:r>
              <a:rPr sz="2000" b="1" i="1" spc="-2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chemeClr val="bg1"/>
                </a:solidFill>
                <a:latin typeface="Arial"/>
                <a:cs typeface="Arial"/>
              </a:rPr>
              <a:t>eficiencia,</a:t>
            </a:r>
            <a:r>
              <a:rPr sz="2000" b="1" i="1" spc="-4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chemeClr val="bg1"/>
                </a:solidFill>
                <a:latin typeface="Arial"/>
                <a:cs typeface="Arial"/>
              </a:rPr>
              <a:t>para</a:t>
            </a:r>
            <a:r>
              <a:rPr sz="2000" b="1" i="1" spc="-2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chemeClr val="bg1"/>
                </a:solidFill>
                <a:latin typeface="Arial"/>
                <a:cs typeface="Arial"/>
              </a:rPr>
              <a:t>liberar</a:t>
            </a:r>
            <a:r>
              <a:rPr sz="2000" b="1" i="1" spc="-3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chemeClr val="bg1"/>
                </a:solidFill>
                <a:latin typeface="Arial"/>
                <a:cs typeface="Arial"/>
              </a:rPr>
              <a:t>recursos</a:t>
            </a:r>
            <a:r>
              <a:rPr sz="2000" b="1" i="1" spc="-3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chemeClr val="bg1"/>
                </a:solidFill>
                <a:latin typeface="Arial"/>
                <a:cs typeface="Arial"/>
              </a:rPr>
              <a:t>y</a:t>
            </a:r>
            <a:r>
              <a:rPr sz="2000" b="1" i="1" spc="-1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chemeClr val="bg1"/>
                </a:solidFill>
                <a:latin typeface="Arial"/>
                <a:cs typeface="Arial"/>
              </a:rPr>
              <a:t>luego</a:t>
            </a:r>
            <a:r>
              <a:rPr sz="2000" b="1" i="1" spc="-2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chemeClr val="bg1"/>
                </a:solidFill>
                <a:latin typeface="Arial"/>
                <a:cs typeface="Arial"/>
              </a:rPr>
              <a:t>mejorar </a:t>
            </a:r>
            <a:r>
              <a:rPr sz="2000" b="1" i="1" spc="-54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chemeClr val="bg1"/>
                </a:solidFill>
                <a:latin typeface="Arial"/>
                <a:cs typeface="Arial"/>
              </a:rPr>
              <a:t>la</a:t>
            </a:r>
            <a:r>
              <a:rPr sz="2000" b="1" i="1" spc="-2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chemeClr val="bg1"/>
                </a:solidFill>
                <a:latin typeface="Arial"/>
                <a:cs typeface="Arial"/>
              </a:rPr>
              <a:t>eficacia.</a:t>
            </a:r>
            <a:endParaRPr sz="2000" dirty="0">
              <a:solidFill>
                <a:schemeClr val="bg1"/>
              </a:solidFill>
              <a:latin typeface="Arial"/>
              <a:cs typeface="Arial"/>
            </a:endParaRPr>
          </a:p>
          <a:p>
            <a:pPr marL="355600" marR="26034" indent="-343535">
              <a:lnSpc>
                <a:spcPct val="100000"/>
              </a:lnSpc>
              <a:spcBef>
                <a:spcPts val="1080"/>
              </a:spcBef>
              <a:buFont typeface="Wingdings"/>
              <a:buChar char=""/>
              <a:tabLst>
                <a:tab pos="355600" algn="l"/>
                <a:tab pos="356235" algn="l"/>
              </a:tabLst>
            </a:pPr>
            <a:r>
              <a:rPr sz="2000" b="1" i="1" spc="-5" dirty="0">
                <a:solidFill>
                  <a:schemeClr val="bg1"/>
                </a:solidFill>
                <a:latin typeface="Arial"/>
                <a:cs typeface="Arial"/>
              </a:rPr>
              <a:t>Ej.</a:t>
            </a:r>
            <a:r>
              <a:rPr sz="2000" b="1" i="1" spc="-1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chemeClr val="bg1"/>
                </a:solidFill>
                <a:latin typeface="Arial"/>
                <a:cs typeface="Arial"/>
              </a:rPr>
              <a:t>reducir</a:t>
            </a:r>
            <a:r>
              <a:rPr sz="2000" b="1" i="1" spc="-3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chemeClr val="bg1"/>
                </a:solidFill>
                <a:latin typeface="Arial"/>
                <a:cs typeface="Arial"/>
              </a:rPr>
              <a:t>el</a:t>
            </a:r>
            <a:r>
              <a:rPr sz="2000" b="1" i="1" spc="-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chemeClr val="bg1"/>
                </a:solidFill>
                <a:latin typeface="Arial"/>
                <a:cs typeface="Arial"/>
              </a:rPr>
              <a:t>tiempo</a:t>
            </a:r>
            <a:r>
              <a:rPr sz="2000" b="1" i="1" spc="-3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chemeClr val="bg1"/>
                </a:solidFill>
                <a:latin typeface="Arial"/>
                <a:cs typeface="Arial"/>
              </a:rPr>
              <a:t>de</a:t>
            </a:r>
            <a:r>
              <a:rPr sz="2000" b="1" i="1" spc="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chemeClr val="bg1"/>
                </a:solidFill>
                <a:latin typeface="Arial"/>
                <a:cs typeface="Arial"/>
              </a:rPr>
              <a:t>procesamiento</a:t>
            </a:r>
            <a:r>
              <a:rPr sz="2000" b="1" i="1" spc="-3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000" b="1" i="1" spc="-5" dirty="0">
                <a:solidFill>
                  <a:schemeClr val="bg1"/>
                </a:solidFill>
                <a:latin typeface="Arial"/>
                <a:cs typeface="Arial"/>
              </a:rPr>
              <a:t>implica</a:t>
            </a:r>
            <a:r>
              <a:rPr sz="2000" b="1" i="1" spc="-1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chemeClr val="bg1"/>
                </a:solidFill>
                <a:latin typeface="Arial"/>
                <a:cs typeface="Arial"/>
              </a:rPr>
              <a:t>un</a:t>
            </a:r>
            <a:r>
              <a:rPr sz="2000" b="1" i="1" spc="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000" b="1" i="1" spc="-5" dirty="0">
                <a:solidFill>
                  <a:schemeClr val="bg1"/>
                </a:solidFill>
                <a:latin typeface="Arial"/>
                <a:cs typeface="Arial"/>
              </a:rPr>
              <a:t>gran</a:t>
            </a:r>
            <a:r>
              <a:rPr sz="2000" b="1" i="1" spc="-1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chemeClr val="bg1"/>
                </a:solidFill>
                <a:latin typeface="Arial"/>
                <a:cs typeface="Arial"/>
              </a:rPr>
              <a:t>impacto </a:t>
            </a:r>
            <a:r>
              <a:rPr sz="2000" b="1" i="1" spc="-54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chemeClr val="bg1"/>
                </a:solidFill>
                <a:latin typeface="Arial"/>
                <a:cs typeface="Arial"/>
              </a:rPr>
              <a:t>en el cliente por reducción de </a:t>
            </a:r>
            <a:r>
              <a:rPr sz="2000" b="1" i="1" spc="-5" dirty="0">
                <a:solidFill>
                  <a:schemeClr val="bg1"/>
                </a:solidFill>
                <a:latin typeface="Arial"/>
                <a:cs typeface="Arial"/>
              </a:rPr>
              <a:t>los </a:t>
            </a:r>
            <a:r>
              <a:rPr sz="2000" b="1" i="1" dirty="0">
                <a:solidFill>
                  <a:schemeClr val="bg1"/>
                </a:solidFill>
                <a:latin typeface="Arial"/>
                <a:cs typeface="Arial"/>
              </a:rPr>
              <a:t>tiempos de entrega y el </a:t>
            </a:r>
            <a:r>
              <a:rPr sz="2000" b="1" i="1" spc="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chemeClr val="bg1"/>
                </a:solidFill>
                <a:latin typeface="Arial"/>
                <a:cs typeface="Arial"/>
              </a:rPr>
              <a:t>costo.</a:t>
            </a:r>
            <a:endParaRPr sz="20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712370" y="6284772"/>
            <a:ext cx="366395" cy="36385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755"/>
              </a:lnSpc>
            </a:pPr>
            <a:r>
              <a:rPr sz="2400" b="1" spc="-5" dirty="0">
                <a:solidFill>
                  <a:srgbClr val="D1282D"/>
                </a:solidFill>
                <a:latin typeface="Arial"/>
                <a:cs typeface="Arial"/>
              </a:rPr>
              <a:t>13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19200" y="152400"/>
            <a:ext cx="637413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3200" b="1" spc="-7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DESARROLLO</a:t>
            </a:r>
            <a:r>
              <a:rPr sz="3200" b="1" spc="-18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sz="3200" b="1" spc="-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SUSTENTABLE</a:t>
            </a:r>
            <a:endParaRPr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74040" y="1524000"/>
            <a:ext cx="7995920" cy="450187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105"/>
              </a:spcBef>
              <a:buFont typeface="Wingdings"/>
              <a:buChar char=""/>
              <a:tabLst>
                <a:tab pos="355600" algn="l"/>
                <a:tab pos="356235" algn="l"/>
              </a:tabLst>
            </a:pPr>
            <a:r>
              <a:rPr sz="2000" b="1" i="1" dirty="0">
                <a:latin typeface="Arial"/>
                <a:cs typeface="Arial"/>
              </a:rPr>
              <a:t>Incorpora</a:t>
            </a:r>
            <a:r>
              <a:rPr sz="2000" b="1" i="1" spc="-25" dirty="0">
                <a:latin typeface="Arial"/>
                <a:cs typeface="Arial"/>
              </a:rPr>
              <a:t> </a:t>
            </a:r>
            <a:r>
              <a:rPr sz="2000" b="1" i="1" dirty="0">
                <a:latin typeface="Arial"/>
                <a:cs typeface="Arial"/>
              </a:rPr>
              <a:t>la</a:t>
            </a:r>
            <a:r>
              <a:rPr sz="2000" b="1" i="1" spc="-25" dirty="0">
                <a:latin typeface="Arial"/>
                <a:cs typeface="Arial"/>
              </a:rPr>
              <a:t> </a:t>
            </a:r>
            <a:r>
              <a:rPr sz="2000" b="1" i="1" dirty="0">
                <a:latin typeface="Arial"/>
                <a:cs typeface="Arial"/>
              </a:rPr>
              <a:t>preservación</a:t>
            </a:r>
            <a:r>
              <a:rPr sz="2000" b="1" i="1" spc="-50" dirty="0">
                <a:latin typeface="Arial"/>
                <a:cs typeface="Arial"/>
              </a:rPr>
              <a:t> </a:t>
            </a:r>
            <a:r>
              <a:rPr sz="2000" b="1" i="1" dirty="0">
                <a:latin typeface="Arial"/>
                <a:cs typeface="Arial"/>
              </a:rPr>
              <a:t>del</a:t>
            </a:r>
            <a:r>
              <a:rPr sz="2000" b="1" i="1" spc="-10" dirty="0">
                <a:latin typeface="Arial"/>
                <a:cs typeface="Arial"/>
              </a:rPr>
              <a:t> </a:t>
            </a:r>
            <a:r>
              <a:rPr sz="2000" b="1" i="1" spc="-5" dirty="0">
                <a:latin typeface="Arial"/>
                <a:cs typeface="Arial"/>
              </a:rPr>
              <a:t>medio</a:t>
            </a:r>
            <a:r>
              <a:rPr sz="2000" b="1" i="1" spc="-20" dirty="0">
                <a:latin typeface="Arial"/>
                <a:cs typeface="Arial"/>
              </a:rPr>
              <a:t> </a:t>
            </a:r>
            <a:r>
              <a:rPr sz="2000" b="1" i="1" dirty="0">
                <a:latin typeface="Arial"/>
                <a:cs typeface="Arial"/>
              </a:rPr>
              <a:t>ambiente</a:t>
            </a:r>
            <a:r>
              <a:rPr sz="2000" b="1" i="1" spc="-30" dirty="0">
                <a:latin typeface="Arial"/>
                <a:cs typeface="Arial"/>
              </a:rPr>
              <a:t> </a:t>
            </a:r>
            <a:r>
              <a:rPr sz="2000" b="1" i="1" dirty="0">
                <a:latin typeface="Arial"/>
                <a:cs typeface="Arial"/>
              </a:rPr>
              <a:t>como</a:t>
            </a:r>
            <a:r>
              <a:rPr sz="2000" b="1" i="1" spc="-10" dirty="0">
                <a:latin typeface="Arial"/>
                <a:cs typeface="Arial"/>
              </a:rPr>
              <a:t> </a:t>
            </a:r>
            <a:r>
              <a:rPr sz="2000" b="1" i="1" dirty="0">
                <a:latin typeface="Arial"/>
                <a:cs typeface="Arial"/>
              </a:rPr>
              <a:t>condición</a:t>
            </a:r>
            <a:endParaRPr sz="2000" dirty="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2000" b="1" i="1" dirty="0">
                <a:latin typeface="Arial"/>
                <a:cs typeface="Arial"/>
              </a:rPr>
              <a:t>fundamental</a:t>
            </a:r>
            <a:r>
              <a:rPr sz="2000" b="1" i="1" spc="-55" dirty="0">
                <a:latin typeface="Arial"/>
                <a:cs typeface="Arial"/>
              </a:rPr>
              <a:t> </a:t>
            </a:r>
            <a:r>
              <a:rPr sz="2000" b="1" i="1" dirty="0">
                <a:latin typeface="Arial"/>
                <a:cs typeface="Arial"/>
              </a:rPr>
              <a:t>para</a:t>
            </a:r>
            <a:r>
              <a:rPr sz="2000" b="1" i="1" spc="-20" dirty="0">
                <a:latin typeface="Arial"/>
                <a:cs typeface="Arial"/>
              </a:rPr>
              <a:t> </a:t>
            </a:r>
            <a:r>
              <a:rPr sz="2000" b="1" i="1" dirty="0">
                <a:latin typeface="Arial"/>
                <a:cs typeface="Arial"/>
              </a:rPr>
              <a:t>el</a:t>
            </a:r>
            <a:r>
              <a:rPr sz="2000" b="1" i="1" spc="-15" dirty="0">
                <a:latin typeface="Arial"/>
                <a:cs typeface="Arial"/>
              </a:rPr>
              <a:t> </a:t>
            </a:r>
            <a:r>
              <a:rPr sz="2000" b="1" i="1" dirty="0">
                <a:latin typeface="Arial"/>
                <a:cs typeface="Arial"/>
              </a:rPr>
              <a:t>desarrollo</a:t>
            </a:r>
            <a:r>
              <a:rPr sz="2000" b="1" i="1" spc="-45" dirty="0">
                <a:latin typeface="Arial"/>
                <a:cs typeface="Arial"/>
              </a:rPr>
              <a:t> </a:t>
            </a:r>
            <a:r>
              <a:rPr sz="2000" b="1" i="1" dirty="0">
                <a:latin typeface="Arial"/>
                <a:cs typeface="Arial"/>
              </a:rPr>
              <a:t>económico</a:t>
            </a:r>
            <a:endParaRPr sz="2000" dirty="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1080"/>
              </a:spcBef>
              <a:buFont typeface="Wingdings"/>
              <a:buChar char=""/>
              <a:tabLst>
                <a:tab pos="355600" algn="l"/>
                <a:tab pos="356235" algn="l"/>
              </a:tabLst>
            </a:pPr>
            <a:r>
              <a:rPr sz="2000" dirty="0">
                <a:latin typeface="Arial MT"/>
                <a:cs typeface="Arial MT"/>
              </a:rPr>
              <a:t>Según</a:t>
            </a:r>
            <a:r>
              <a:rPr sz="2000" spc="-60" dirty="0">
                <a:latin typeface="Arial MT"/>
                <a:cs typeface="Arial MT"/>
              </a:rPr>
              <a:t> </a:t>
            </a:r>
            <a:r>
              <a:rPr sz="2000" spc="5" dirty="0">
                <a:latin typeface="Arial MT"/>
                <a:cs typeface="Arial MT"/>
              </a:rPr>
              <a:t>ONU:</a:t>
            </a:r>
            <a:endParaRPr sz="2000" dirty="0">
              <a:latin typeface="Arial MT"/>
              <a:cs typeface="Arial MT"/>
            </a:endParaRPr>
          </a:p>
          <a:p>
            <a:pPr marL="812800" marR="5080" lvl="1" indent="-342900">
              <a:lnSpc>
                <a:spcPct val="100000"/>
              </a:lnSpc>
              <a:spcBef>
                <a:spcPts val="1080"/>
              </a:spcBef>
              <a:buClr>
                <a:srgbClr val="D1282D"/>
              </a:buClr>
              <a:buFont typeface="Wingdings"/>
              <a:buChar char=""/>
              <a:tabLst>
                <a:tab pos="812800" algn="l"/>
                <a:tab pos="813435" algn="l"/>
              </a:tabLst>
            </a:pPr>
            <a:r>
              <a:rPr sz="2000" dirty="0">
                <a:latin typeface="Arial MT"/>
                <a:cs typeface="Arial MT"/>
              </a:rPr>
              <a:t>El desarrollo</a:t>
            </a:r>
            <a:r>
              <a:rPr sz="2000" spc="-3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sostenible</a:t>
            </a:r>
            <a:r>
              <a:rPr sz="2000" spc="-2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se</a:t>
            </a:r>
            <a:r>
              <a:rPr sz="2000" spc="-1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ha</a:t>
            </a:r>
            <a:r>
              <a:rPr sz="2000" spc="-1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definido</a:t>
            </a:r>
            <a:r>
              <a:rPr sz="2000" spc="-1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como</a:t>
            </a:r>
            <a:r>
              <a:rPr sz="2000" spc="-3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el</a:t>
            </a:r>
            <a:r>
              <a:rPr sz="2000" spc="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desarrollo</a:t>
            </a:r>
            <a:r>
              <a:rPr sz="2000" spc="-4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capaz </a:t>
            </a:r>
            <a:r>
              <a:rPr sz="2000" spc="-54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de satisfacer las necesidades del presente sin comprometer la </a:t>
            </a:r>
            <a:r>
              <a:rPr sz="2000" spc="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capacidad de las futuras generaciones para satisfacer sus </a:t>
            </a:r>
            <a:r>
              <a:rPr sz="2000" spc="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propias</a:t>
            </a:r>
            <a:r>
              <a:rPr sz="2000" spc="-30" dirty="0">
                <a:latin typeface="Arial MT"/>
                <a:cs typeface="Arial MT"/>
              </a:rPr>
              <a:t> </a:t>
            </a:r>
            <a:r>
              <a:rPr lang="es-AR" sz="2000" dirty="0">
                <a:latin typeface="Arial MT"/>
                <a:cs typeface="Arial MT"/>
              </a:rPr>
              <a:t>necesidades</a:t>
            </a:r>
            <a:r>
              <a:rPr sz="2000" dirty="0">
                <a:latin typeface="Arial MT"/>
                <a:cs typeface="Arial MT"/>
              </a:rPr>
              <a:t>.</a:t>
            </a:r>
            <a:endParaRPr lang="es-AR" sz="2000" dirty="0">
              <a:latin typeface="Arial MT"/>
              <a:cs typeface="Arial MT"/>
            </a:endParaRPr>
          </a:p>
          <a:p>
            <a:pPr marL="469900" marR="5080" lvl="1">
              <a:lnSpc>
                <a:spcPct val="100000"/>
              </a:lnSpc>
              <a:spcBef>
                <a:spcPts val="1080"/>
              </a:spcBef>
              <a:buClr>
                <a:srgbClr val="D1282D"/>
              </a:buClr>
              <a:tabLst>
                <a:tab pos="812800" algn="l"/>
                <a:tab pos="813435" algn="l"/>
              </a:tabLst>
            </a:pPr>
            <a:endParaRPr sz="2000" dirty="0">
              <a:latin typeface="Arial MT"/>
              <a:cs typeface="Arial MT"/>
            </a:endParaRPr>
          </a:p>
          <a:p>
            <a:pPr marL="812800" marR="40640" lvl="1" indent="-342900">
              <a:lnSpc>
                <a:spcPct val="100000"/>
              </a:lnSpc>
              <a:spcBef>
                <a:spcPts val="480"/>
              </a:spcBef>
              <a:buClr>
                <a:srgbClr val="D1282D"/>
              </a:buClr>
              <a:buFont typeface="Wingdings"/>
              <a:buChar char=""/>
              <a:tabLst>
                <a:tab pos="812800" algn="l"/>
                <a:tab pos="813435" algn="l"/>
              </a:tabLst>
            </a:pPr>
            <a:r>
              <a:rPr sz="2000" dirty="0">
                <a:latin typeface="Arial MT"/>
                <a:cs typeface="Arial MT"/>
              </a:rPr>
              <a:t>Para alcanzar el desarrollo sostenible, es fundamental </a:t>
            </a:r>
            <a:r>
              <a:rPr sz="2000" spc="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armonizar</a:t>
            </a:r>
            <a:r>
              <a:rPr sz="2000" spc="-5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tres</a:t>
            </a:r>
            <a:r>
              <a:rPr sz="2000" spc="-2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elementos</a:t>
            </a:r>
            <a:r>
              <a:rPr sz="2000" spc="-2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básicos:</a:t>
            </a:r>
            <a:r>
              <a:rPr sz="2000" spc="-3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el</a:t>
            </a:r>
            <a:r>
              <a:rPr sz="2000" spc="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crecimiento</a:t>
            </a:r>
            <a:r>
              <a:rPr sz="2000" spc="-4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económico,</a:t>
            </a:r>
            <a:r>
              <a:rPr sz="2000" spc="-4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la </a:t>
            </a:r>
            <a:r>
              <a:rPr sz="2000" spc="-54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inclusión social y la protección del medio ambiente. Estos </a:t>
            </a:r>
            <a:r>
              <a:rPr sz="2000" spc="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elementos están interrelacionados y son todos esenciales para </a:t>
            </a:r>
            <a:r>
              <a:rPr sz="2000" spc="-54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el</a:t>
            </a:r>
            <a:r>
              <a:rPr sz="2000" spc="-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bienestar</a:t>
            </a:r>
            <a:r>
              <a:rPr sz="2000" spc="-4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de las</a:t>
            </a:r>
            <a:r>
              <a:rPr sz="2000" spc="-1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personas</a:t>
            </a:r>
            <a:r>
              <a:rPr sz="2000" spc="-4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y</a:t>
            </a:r>
            <a:r>
              <a:rPr sz="2000" spc="-1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las</a:t>
            </a:r>
            <a:r>
              <a:rPr sz="2000" spc="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sociedades.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712370" y="6284772"/>
            <a:ext cx="366395" cy="36385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755"/>
              </a:lnSpc>
            </a:pPr>
            <a:r>
              <a:rPr sz="2400" b="1" spc="-5" dirty="0">
                <a:solidFill>
                  <a:srgbClr val="D1282D"/>
                </a:solidFill>
                <a:latin typeface="Arial"/>
                <a:cs typeface="Arial"/>
              </a:rPr>
              <a:t>14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42796" y="159765"/>
            <a:ext cx="640905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3200" b="1" spc="-6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</a:t>
            </a:r>
            <a:r>
              <a:rPr sz="3200" b="1" spc="-33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sz="3200" b="1" spc="-114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sz="3200" b="1" spc="-6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</a:t>
            </a:r>
            <a:r>
              <a:rPr sz="3200" b="1" spc="-204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sz="3200" b="1" spc="-7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sz="3200" b="1" spc="-16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sz="3200" b="1" spc="-6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sz="3200" b="1" spc="-13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sz="3200" b="1" spc="-6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sz="3200" b="1" spc="-114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sz="3200" b="1" spc="-6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sz="3200" b="1" spc="-6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sz="3200" b="1" spc="-6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</a:t>
            </a:r>
            <a:r>
              <a:rPr sz="3200" b="1" spc="-6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CCI</a:t>
            </a:r>
            <a:r>
              <a:rPr sz="3200" b="1" spc="-6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Ó</a:t>
            </a:r>
            <a:r>
              <a:rPr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58165" y="918377"/>
            <a:ext cx="8027670" cy="5021246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355600" marR="286385" indent="-343535">
              <a:lnSpc>
                <a:spcPts val="2160"/>
              </a:lnSpc>
              <a:spcBef>
                <a:spcPts val="375"/>
              </a:spcBef>
              <a:buFont typeface="Wingdings"/>
              <a:buChar char=""/>
              <a:tabLst>
                <a:tab pos="355600" algn="l"/>
                <a:tab pos="356235" algn="l"/>
              </a:tabLst>
            </a:pPr>
            <a:r>
              <a:rPr sz="2000" b="1" i="1" dirty="0">
                <a:solidFill>
                  <a:schemeClr val="bg1"/>
                </a:solidFill>
                <a:latin typeface="Arial"/>
                <a:cs typeface="Arial"/>
              </a:rPr>
              <a:t>¿Cuál es el tiempo </a:t>
            </a:r>
            <a:r>
              <a:rPr sz="2000" b="1" i="1" spc="-5" dirty="0">
                <a:solidFill>
                  <a:schemeClr val="bg1"/>
                </a:solidFill>
                <a:latin typeface="Arial"/>
                <a:cs typeface="Arial"/>
              </a:rPr>
              <a:t>mínimo </a:t>
            </a:r>
            <a:r>
              <a:rPr sz="2000" b="1" i="1" dirty="0">
                <a:solidFill>
                  <a:schemeClr val="bg1"/>
                </a:solidFill>
                <a:latin typeface="Arial"/>
                <a:cs typeface="Arial"/>
              </a:rPr>
              <a:t>alcanzable entre dos salidas </a:t>
            </a:r>
            <a:r>
              <a:rPr sz="2000" b="1" i="1" spc="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chemeClr val="bg1"/>
                </a:solidFill>
                <a:latin typeface="Arial"/>
                <a:cs typeface="Arial"/>
              </a:rPr>
              <a:t>consecutivas</a:t>
            </a:r>
            <a:r>
              <a:rPr sz="2000" b="1" i="1" spc="-4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chemeClr val="bg1"/>
                </a:solidFill>
                <a:latin typeface="Arial"/>
                <a:cs typeface="Arial"/>
              </a:rPr>
              <a:t>de un</a:t>
            </a:r>
            <a:r>
              <a:rPr sz="2000" b="1" i="1" spc="-1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chemeClr val="bg1"/>
                </a:solidFill>
                <a:latin typeface="Arial"/>
                <a:cs typeface="Arial"/>
              </a:rPr>
              <a:t>sistema</a:t>
            </a:r>
            <a:r>
              <a:rPr sz="2000" b="1" i="1" spc="-4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chemeClr val="bg1"/>
                </a:solidFill>
                <a:latin typeface="Arial"/>
                <a:cs typeface="Arial"/>
              </a:rPr>
              <a:t>de</a:t>
            </a:r>
            <a:r>
              <a:rPr sz="2000" b="1" i="1" spc="-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chemeClr val="bg1"/>
                </a:solidFill>
                <a:latin typeface="Arial"/>
                <a:cs typeface="Arial"/>
              </a:rPr>
              <a:t>producción,</a:t>
            </a:r>
            <a:r>
              <a:rPr sz="2000" b="1" i="1" spc="-2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chemeClr val="bg1"/>
                </a:solidFill>
                <a:latin typeface="Arial"/>
                <a:cs typeface="Arial"/>
              </a:rPr>
              <a:t>entre</a:t>
            </a:r>
            <a:r>
              <a:rPr sz="2000" b="1" i="1" spc="-3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chemeClr val="bg1"/>
                </a:solidFill>
                <a:latin typeface="Arial"/>
                <a:cs typeface="Arial"/>
              </a:rPr>
              <a:t>un objeto</a:t>
            </a:r>
            <a:r>
              <a:rPr sz="2000" b="1" i="1" spc="-2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chemeClr val="bg1"/>
                </a:solidFill>
                <a:latin typeface="Arial"/>
                <a:cs typeface="Arial"/>
              </a:rPr>
              <a:t>y </a:t>
            </a:r>
            <a:r>
              <a:rPr sz="2000" b="1" i="1" spc="-54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chemeClr val="bg1"/>
                </a:solidFill>
                <a:latin typeface="Arial"/>
                <a:cs typeface="Arial"/>
              </a:rPr>
              <a:t>otro</a:t>
            </a:r>
            <a:r>
              <a:rPr sz="2000" b="1" i="1" spc="-2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chemeClr val="bg1"/>
                </a:solidFill>
                <a:latin typeface="Arial"/>
                <a:cs typeface="Arial"/>
              </a:rPr>
              <a:t>inmediato</a:t>
            </a:r>
            <a:r>
              <a:rPr sz="2000" b="1" i="1" spc="-2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chemeClr val="bg1"/>
                </a:solidFill>
                <a:latin typeface="Arial"/>
                <a:cs typeface="Arial"/>
              </a:rPr>
              <a:t>siguiente?</a:t>
            </a:r>
            <a:endParaRPr sz="2000" dirty="0">
              <a:solidFill>
                <a:schemeClr val="bg1"/>
              </a:solidFill>
              <a:latin typeface="Arial"/>
              <a:cs typeface="Arial"/>
            </a:endParaRPr>
          </a:p>
          <a:p>
            <a:pPr marL="355600" marR="5080" indent="-343535">
              <a:lnSpc>
                <a:spcPct val="90000"/>
              </a:lnSpc>
              <a:spcBef>
                <a:spcPts val="1050"/>
              </a:spcBef>
              <a:buFont typeface="Wingdings"/>
              <a:buChar char=""/>
              <a:tabLst>
                <a:tab pos="355600" algn="l"/>
                <a:tab pos="356235" algn="l"/>
              </a:tabLst>
            </a:pPr>
            <a:r>
              <a:rPr sz="2000" dirty="0">
                <a:solidFill>
                  <a:schemeClr val="bg1"/>
                </a:solidFill>
                <a:latin typeface="Arial MT"/>
                <a:cs typeface="Arial MT"/>
              </a:rPr>
              <a:t>La capacidad de un sistema de producción, es una medida de la </a:t>
            </a:r>
            <a:r>
              <a:rPr sz="2000" spc="5" dirty="0">
                <a:solidFill>
                  <a:schemeClr val="bg1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chemeClr val="bg1"/>
                </a:solidFill>
                <a:latin typeface="Arial MT"/>
                <a:cs typeface="Arial MT"/>
              </a:rPr>
              <a:t>máxima</a:t>
            </a:r>
            <a:r>
              <a:rPr sz="2000" spc="-20" dirty="0">
                <a:solidFill>
                  <a:schemeClr val="bg1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chemeClr val="bg1"/>
                </a:solidFill>
                <a:latin typeface="Arial MT"/>
                <a:cs typeface="Arial MT"/>
              </a:rPr>
              <a:t>cantidad</a:t>
            </a:r>
            <a:r>
              <a:rPr sz="2000" spc="-30" dirty="0">
                <a:solidFill>
                  <a:schemeClr val="bg1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chemeClr val="bg1"/>
                </a:solidFill>
                <a:latin typeface="Arial MT"/>
                <a:cs typeface="Arial MT"/>
              </a:rPr>
              <a:t>de</a:t>
            </a:r>
            <a:r>
              <a:rPr sz="2000" spc="-15" dirty="0">
                <a:solidFill>
                  <a:schemeClr val="bg1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chemeClr val="bg1"/>
                </a:solidFill>
                <a:latin typeface="Arial MT"/>
                <a:cs typeface="Arial MT"/>
              </a:rPr>
              <a:t>veces</a:t>
            </a:r>
            <a:r>
              <a:rPr sz="2000" spc="-10" dirty="0">
                <a:solidFill>
                  <a:schemeClr val="bg1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chemeClr val="bg1"/>
                </a:solidFill>
                <a:latin typeface="Arial MT"/>
                <a:cs typeface="Arial MT"/>
              </a:rPr>
              <a:t>que,</a:t>
            </a:r>
            <a:r>
              <a:rPr sz="2000" spc="-15" dirty="0">
                <a:solidFill>
                  <a:schemeClr val="bg1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chemeClr val="bg1"/>
                </a:solidFill>
                <a:latin typeface="Arial MT"/>
                <a:cs typeface="Arial MT"/>
              </a:rPr>
              <a:t>por</a:t>
            </a:r>
            <a:r>
              <a:rPr sz="2000" spc="-25" dirty="0">
                <a:solidFill>
                  <a:schemeClr val="bg1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chemeClr val="bg1"/>
                </a:solidFill>
                <a:latin typeface="Arial MT"/>
                <a:cs typeface="Arial MT"/>
              </a:rPr>
              <a:t>unidad</a:t>
            </a:r>
            <a:r>
              <a:rPr sz="2000" spc="-15" dirty="0">
                <a:solidFill>
                  <a:schemeClr val="bg1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chemeClr val="bg1"/>
                </a:solidFill>
                <a:latin typeface="Arial MT"/>
                <a:cs typeface="Arial MT"/>
              </a:rPr>
              <a:t>de</a:t>
            </a:r>
            <a:r>
              <a:rPr sz="2000" spc="-15" dirty="0">
                <a:solidFill>
                  <a:schemeClr val="bg1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chemeClr val="bg1"/>
                </a:solidFill>
                <a:latin typeface="Arial MT"/>
                <a:cs typeface="Arial MT"/>
              </a:rPr>
              <a:t>tiempo,</a:t>
            </a:r>
            <a:r>
              <a:rPr sz="2000" spc="-25" dirty="0">
                <a:solidFill>
                  <a:schemeClr val="bg1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chemeClr val="bg1"/>
                </a:solidFill>
                <a:latin typeface="Arial MT"/>
                <a:cs typeface="Arial MT"/>
              </a:rPr>
              <a:t>puede</a:t>
            </a:r>
            <a:r>
              <a:rPr sz="2000" spc="-30" dirty="0">
                <a:solidFill>
                  <a:schemeClr val="bg1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chemeClr val="bg1"/>
                </a:solidFill>
                <a:latin typeface="Arial MT"/>
                <a:cs typeface="Arial MT"/>
              </a:rPr>
              <a:t>repetir </a:t>
            </a:r>
            <a:r>
              <a:rPr sz="2000" spc="-540" dirty="0">
                <a:solidFill>
                  <a:schemeClr val="bg1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chemeClr val="bg1"/>
                </a:solidFill>
                <a:latin typeface="Arial MT"/>
                <a:cs typeface="Arial MT"/>
              </a:rPr>
              <a:t>el</a:t>
            </a:r>
            <a:r>
              <a:rPr sz="2000" spc="-5" dirty="0">
                <a:solidFill>
                  <a:schemeClr val="bg1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chemeClr val="bg1"/>
                </a:solidFill>
                <a:latin typeface="Arial MT"/>
                <a:cs typeface="Arial MT"/>
              </a:rPr>
              <a:t>ciclo</a:t>
            </a:r>
            <a:r>
              <a:rPr sz="2000" spc="-20" dirty="0">
                <a:solidFill>
                  <a:schemeClr val="bg1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chemeClr val="bg1"/>
                </a:solidFill>
                <a:latin typeface="Arial MT"/>
                <a:cs typeface="Arial MT"/>
              </a:rPr>
              <a:t>de</a:t>
            </a:r>
            <a:r>
              <a:rPr sz="2000" spc="-15" dirty="0">
                <a:solidFill>
                  <a:schemeClr val="bg1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chemeClr val="bg1"/>
                </a:solidFill>
                <a:latin typeface="Arial MT"/>
                <a:cs typeface="Arial MT"/>
              </a:rPr>
              <a:t>obtener</a:t>
            </a:r>
            <a:r>
              <a:rPr sz="2000" spc="-30" dirty="0">
                <a:solidFill>
                  <a:schemeClr val="bg1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chemeClr val="bg1"/>
                </a:solidFill>
                <a:latin typeface="Arial MT"/>
                <a:cs typeface="Arial MT"/>
              </a:rPr>
              <a:t>un</a:t>
            </a:r>
            <a:r>
              <a:rPr sz="2000" spc="-15" dirty="0">
                <a:solidFill>
                  <a:schemeClr val="bg1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chemeClr val="bg1"/>
                </a:solidFill>
                <a:latin typeface="Arial MT"/>
                <a:cs typeface="Arial MT"/>
              </a:rPr>
              <a:t>objeto</a:t>
            </a:r>
            <a:r>
              <a:rPr sz="2000" spc="-25" dirty="0">
                <a:solidFill>
                  <a:schemeClr val="bg1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chemeClr val="bg1"/>
                </a:solidFill>
                <a:latin typeface="Arial MT"/>
                <a:cs typeface="Arial MT"/>
              </a:rPr>
              <a:t>terminado</a:t>
            </a:r>
            <a:r>
              <a:rPr sz="2000" spc="-30" dirty="0">
                <a:solidFill>
                  <a:schemeClr val="bg1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chemeClr val="bg1"/>
                </a:solidFill>
                <a:latin typeface="Arial MT"/>
                <a:cs typeface="Arial MT"/>
              </a:rPr>
              <a:t>(físico</a:t>
            </a:r>
            <a:r>
              <a:rPr sz="2000" spc="-40" dirty="0">
                <a:solidFill>
                  <a:schemeClr val="bg1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chemeClr val="bg1"/>
                </a:solidFill>
                <a:latin typeface="Arial MT"/>
                <a:cs typeface="Arial MT"/>
              </a:rPr>
              <a:t>o virtual).</a:t>
            </a:r>
          </a:p>
          <a:p>
            <a:pPr marL="355600" marR="386715" indent="-343535">
              <a:lnSpc>
                <a:spcPts val="2160"/>
              </a:lnSpc>
              <a:spcBef>
                <a:spcPts val="1110"/>
              </a:spcBef>
              <a:buFont typeface="Wingdings"/>
              <a:buChar char=""/>
              <a:tabLst>
                <a:tab pos="355600" algn="l"/>
                <a:tab pos="356235" algn="l"/>
              </a:tabLst>
            </a:pPr>
            <a:r>
              <a:rPr sz="2000" b="1" i="1" dirty="0">
                <a:solidFill>
                  <a:schemeClr val="bg1"/>
                </a:solidFill>
                <a:latin typeface="Arial"/>
                <a:cs typeface="Arial"/>
              </a:rPr>
              <a:t>LA</a:t>
            </a:r>
            <a:r>
              <a:rPr sz="2000" b="1" i="1" spc="-7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000" b="1" i="1" spc="-15" dirty="0">
                <a:solidFill>
                  <a:schemeClr val="bg1"/>
                </a:solidFill>
                <a:latin typeface="Arial"/>
                <a:cs typeface="Arial"/>
              </a:rPr>
              <a:t>CAPACIDAD</a:t>
            </a:r>
            <a:r>
              <a:rPr sz="2000" b="1" i="1" spc="-3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chemeClr val="bg1"/>
                </a:solidFill>
                <a:latin typeface="Arial"/>
                <a:cs typeface="Arial"/>
              </a:rPr>
              <a:t>DE PRODUCCIÓN</a:t>
            </a:r>
            <a:r>
              <a:rPr sz="2000" b="1" i="1" spc="-3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chemeClr val="bg1"/>
                </a:solidFill>
                <a:latin typeface="Arial"/>
                <a:cs typeface="Arial"/>
              </a:rPr>
              <a:t>ES</a:t>
            </a:r>
            <a:r>
              <a:rPr sz="2000" b="1" i="1" spc="-1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chemeClr val="bg1"/>
                </a:solidFill>
                <a:latin typeface="Arial"/>
                <a:cs typeface="Arial"/>
              </a:rPr>
              <a:t>EL</a:t>
            </a:r>
            <a:r>
              <a:rPr sz="2000" b="1" i="1" spc="-4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000" b="1" i="1" spc="-30" dirty="0">
                <a:solidFill>
                  <a:schemeClr val="bg1"/>
                </a:solidFill>
                <a:latin typeface="Arial"/>
                <a:cs typeface="Arial"/>
              </a:rPr>
              <a:t>MAYOR</a:t>
            </a:r>
            <a:r>
              <a:rPr sz="2000" b="1" i="1" spc="-2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chemeClr val="bg1"/>
                </a:solidFill>
                <a:latin typeface="Arial"/>
                <a:cs typeface="Arial"/>
              </a:rPr>
              <a:t>VOLUMEN </a:t>
            </a:r>
            <a:r>
              <a:rPr sz="2000" b="1" i="1" spc="-54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chemeClr val="bg1"/>
                </a:solidFill>
                <a:latin typeface="Arial"/>
                <a:cs typeface="Arial"/>
              </a:rPr>
              <a:t>DE </a:t>
            </a:r>
            <a:r>
              <a:rPr sz="2000" b="1" i="1" spc="-5" dirty="0">
                <a:solidFill>
                  <a:schemeClr val="bg1"/>
                </a:solidFill>
                <a:latin typeface="Arial"/>
                <a:cs typeface="Arial"/>
              </a:rPr>
              <a:t>PRODUCTO+SERVICIO </a:t>
            </a:r>
            <a:r>
              <a:rPr sz="2000" b="1" i="1" dirty="0">
                <a:solidFill>
                  <a:schemeClr val="bg1"/>
                </a:solidFill>
                <a:latin typeface="Arial"/>
                <a:cs typeface="Arial"/>
              </a:rPr>
              <a:t>TERMINADO QUE SE PUEDE </a:t>
            </a:r>
            <a:r>
              <a:rPr sz="2000" b="1" i="1" spc="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chemeClr val="bg1"/>
                </a:solidFill>
                <a:latin typeface="Arial"/>
                <a:cs typeface="Arial"/>
              </a:rPr>
              <a:t>LOGRAR EN UN LAPSO DE </a:t>
            </a:r>
            <a:r>
              <a:rPr sz="2000" b="1" i="1" spc="-5" dirty="0">
                <a:solidFill>
                  <a:schemeClr val="bg1"/>
                </a:solidFill>
                <a:latin typeface="Arial"/>
                <a:cs typeface="Arial"/>
              </a:rPr>
              <a:t>TIEMPO, </a:t>
            </a:r>
            <a:r>
              <a:rPr sz="2000" b="1" i="1" dirty="0">
                <a:solidFill>
                  <a:schemeClr val="bg1"/>
                </a:solidFill>
                <a:latin typeface="Arial"/>
                <a:cs typeface="Arial"/>
              </a:rPr>
              <a:t>CON EL </a:t>
            </a:r>
            <a:r>
              <a:rPr sz="2000" b="1" i="1" spc="-5" dirty="0">
                <a:solidFill>
                  <a:schemeClr val="bg1"/>
                </a:solidFill>
                <a:latin typeface="Arial"/>
                <a:cs typeface="Arial"/>
              </a:rPr>
              <a:t>SISTEMA </a:t>
            </a:r>
            <a:r>
              <a:rPr sz="2000" b="1" i="1" dirty="0">
                <a:solidFill>
                  <a:schemeClr val="bg1"/>
                </a:solidFill>
                <a:latin typeface="Arial"/>
                <a:cs typeface="Arial"/>
              </a:rPr>
              <a:t> FUNCIONANDO</a:t>
            </a:r>
            <a:r>
              <a:rPr sz="2000" b="1" i="1" spc="-4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chemeClr val="bg1"/>
                </a:solidFill>
                <a:latin typeface="Arial"/>
                <a:cs typeface="Arial"/>
              </a:rPr>
              <a:t>NORMALMENTE.</a:t>
            </a:r>
            <a:endParaRPr sz="2000" dirty="0">
              <a:solidFill>
                <a:schemeClr val="bg1"/>
              </a:solidFill>
              <a:latin typeface="Arial"/>
              <a:cs typeface="Arial"/>
            </a:endParaRPr>
          </a:p>
          <a:p>
            <a:pPr marL="812800" marR="168910" lvl="1" indent="-342900">
              <a:lnSpc>
                <a:spcPts val="2160"/>
              </a:lnSpc>
              <a:spcBef>
                <a:spcPts val="1085"/>
              </a:spcBef>
              <a:buClr>
                <a:srgbClr val="D1282D"/>
              </a:buClr>
              <a:buFont typeface="Wingdings"/>
              <a:buChar char=""/>
              <a:tabLst>
                <a:tab pos="812800" algn="l"/>
                <a:tab pos="813435" algn="l"/>
              </a:tabLst>
            </a:pPr>
            <a:r>
              <a:rPr sz="2000" b="1" i="1" dirty="0">
                <a:solidFill>
                  <a:schemeClr val="bg1"/>
                </a:solidFill>
                <a:latin typeface="Arial"/>
                <a:cs typeface="Arial"/>
              </a:rPr>
              <a:t>Capacidad instalada </a:t>
            </a:r>
            <a:r>
              <a:rPr sz="2000" dirty="0">
                <a:solidFill>
                  <a:schemeClr val="bg1"/>
                </a:solidFill>
                <a:latin typeface="Arial MT"/>
                <a:cs typeface="Arial MT"/>
              </a:rPr>
              <a:t>(o nominal): es la técnicamente viable, </a:t>
            </a:r>
            <a:r>
              <a:rPr sz="2000" spc="5" dirty="0">
                <a:solidFill>
                  <a:schemeClr val="bg1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chemeClr val="bg1"/>
                </a:solidFill>
                <a:latin typeface="Arial MT"/>
                <a:cs typeface="Arial MT"/>
              </a:rPr>
              <a:t>según las garantías de los proveedores del sistema de </a:t>
            </a:r>
            <a:r>
              <a:rPr sz="2000" spc="5" dirty="0">
                <a:solidFill>
                  <a:schemeClr val="bg1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chemeClr val="bg1"/>
                </a:solidFill>
                <a:latin typeface="Arial MT"/>
                <a:cs typeface="Arial MT"/>
              </a:rPr>
              <a:t>producción</a:t>
            </a:r>
            <a:r>
              <a:rPr sz="2000" spc="-55" dirty="0">
                <a:solidFill>
                  <a:schemeClr val="bg1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chemeClr val="bg1"/>
                </a:solidFill>
                <a:latin typeface="Arial MT"/>
                <a:cs typeface="Arial MT"/>
              </a:rPr>
              <a:t>(planta</a:t>
            </a:r>
            <a:r>
              <a:rPr sz="2000" spc="-20" dirty="0">
                <a:solidFill>
                  <a:schemeClr val="bg1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chemeClr val="bg1"/>
                </a:solidFill>
                <a:latin typeface="Arial MT"/>
                <a:cs typeface="Arial MT"/>
              </a:rPr>
              <a:t>productora,</a:t>
            </a:r>
            <a:r>
              <a:rPr sz="2000" spc="-60" dirty="0">
                <a:solidFill>
                  <a:schemeClr val="bg1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chemeClr val="bg1"/>
                </a:solidFill>
                <a:latin typeface="Arial MT"/>
                <a:cs typeface="Arial MT"/>
              </a:rPr>
              <a:t>maquina</a:t>
            </a:r>
            <a:r>
              <a:rPr sz="2000" spc="-15" dirty="0">
                <a:solidFill>
                  <a:schemeClr val="bg1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chemeClr val="bg1"/>
                </a:solidFill>
                <a:latin typeface="Arial MT"/>
                <a:cs typeface="Arial MT"/>
              </a:rPr>
              <a:t>y</a:t>
            </a:r>
            <a:r>
              <a:rPr sz="2000" spc="-15" dirty="0">
                <a:solidFill>
                  <a:schemeClr val="bg1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chemeClr val="bg1"/>
                </a:solidFill>
                <a:latin typeface="Arial MT"/>
                <a:cs typeface="Arial MT"/>
              </a:rPr>
              <a:t>equipamiento</a:t>
            </a:r>
            <a:r>
              <a:rPr sz="2000" spc="-30" dirty="0">
                <a:solidFill>
                  <a:schemeClr val="bg1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chemeClr val="bg1"/>
                </a:solidFill>
                <a:latin typeface="Arial MT"/>
                <a:cs typeface="Arial MT"/>
              </a:rPr>
              <a:t>que</a:t>
            </a:r>
            <a:r>
              <a:rPr sz="2000" spc="-15" dirty="0">
                <a:solidFill>
                  <a:schemeClr val="bg1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chemeClr val="bg1"/>
                </a:solidFill>
                <a:latin typeface="Arial MT"/>
                <a:cs typeface="Arial MT"/>
              </a:rPr>
              <a:t>la </a:t>
            </a:r>
            <a:r>
              <a:rPr sz="2000" spc="-540" dirty="0">
                <a:solidFill>
                  <a:schemeClr val="bg1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chemeClr val="bg1"/>
                </a:solidFill>
                <a:latin typeface="Arial MT"/>
                <a:cs typeface="Arial MT"/>
              </a:rPr>
              <a:t>componen).</a:t>
            </a:r>
          </a:p>
          <a:p>
            <a:pPr marL="812800" lvl="1" indent="-343535">
              <a:lnSpc>
                <a:spcPts val="2280"/>
              </a:lnSpc>
              <a:spcBef>
                <a:spcPts val="209"/>
              </a:spcBef>
              <a:buClr>
                <a:srgbClr val="D1282D"/>
              </a:buClr>
              <a:buFont typeface="Wingdings"/>
              <a:buChar char=""/>
              <a:tabLst>
                <a:tab pos="812800" algn="l"/>
                <a:tab pos="813435" algn="l"/>
              </a:tabLst>
            </a:pPr>
            <a:r>
              <a:rPr sz="2000" dirty="0">
                <a:solidFill>
                  <a:schemeClr val="bg1"/>
                </a:solidFill>
                <a:latin typeface="Arial MT"/>
                <a:cs typeface="Arial MT"/>
              </a:rPr>
              <a:t>El</a:t>
            </a:r>
            <a:r>
              <a:rPr sz="2000" spc="-5" dirty="0">
                <a:solidFill>
                  <a:schemeClr val="bg1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chemeClr val="bg1"/>
                </a:solidFill>
                <a:latin typeface="Arial MT"/>
                <a:cs typeface="Arial MT"/>
              </a:rPr>
              <a:t>volumen</a:t>
            </a:r>
            <a:r>
              <a:rPr sz="2000" spc="-15" dirty="0">
                <a:solidFill>
                  <a:schemeClr val="bg1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chemeClr val="bg1"/>
                </a:solidFill>
                <a:latin typeface="Arial MT"/>
                <a:cs typeface="Arial MT"/>
              </a:rPr>
              <a:t>real</a:t>
            </a:r>
            <a:r>
              <a:rPr sz="2000" spc="-15" dirty="0">
                <a:solidFill>
                  <a:schemeClr val="bg1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chemeClr val="bg1"/>
                </a:solidFill>
                <a:latin typeface="Arial MT"/>
                <a:cs typeface="Arial MT"/>
              </a:rPr>
              <a:t>producido</a:t>
            </a:r>
            <a:r>
              <a:rPr sz="2000" spc="-40" dirty="0">
                <a:solidFill>
                  <a:schemeClr val="bg1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chemeClr val="bg1"/>
                </a:solidFill>
                <a:latin typeface="Arial MT"/>
                <a:cs typeface="Arial MT"/>
              </a:rPr>
              <a:t>por</a:t>
            </a:r>
            <a:r>
              <a:rPr sz="2000" spc="-25" dirty="0">
                <a:solidFill>
                  <a:schemeClr val="bg1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chemeClr val="bg1"/>
                </a:solidFill>
                <a:latin typeface="Arial MT"/>
                <a:cs typeface="Arial MT"/>
              </a:rPr>
              <a:t>unidad</a:t>
            </a:r>
            <a:r>
              <a:rPr sz="2000" spc="-15" dirty="0">
                <a:solidFill>
                  <a:schemeClr val="bg1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chemeClr val="bg1"/>
                </a:solidFill>
                <a:latin typeface="Arial MT"/>
                <a:cs typeface="Arial MT"/>
              </a:rPr>
              <a:t>de</a:t>
            </a:r>
            <a:r>
              <a:rPr sz="2000" spc="-5" dirty="0">
                <a:solidFill>
                  <a:schemeClr val="bg1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chemeClr val="bg1"/>
                </a:solidFill>
                <a:latin typeface="Arial MT"/>
                <a:cs typeface="Arial MT"/>
              </a:rPr>
              <a:t>tiempo</a:t>
            </a:r>
            <a:r>
              <a:rPr sz="2000" spc="-25" dirty="0">
                <a:solidFill>
                  <a:schemeClr val="bg1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chemeClr val="bg1"/>
                </a:solidFill>
                <a:latin typeface="Arial MT"/>
                <a:cs typeface="Arial MT"/>
              </a:rPr>
              <a:t>se</a:t>
            </a:r>
            <a:r>
              <a:rPr sz="2000" spc="-15" dirty="0">
                <a:solidFill>
                  <a:schemeClr val="bg1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chemeClr val="bg1"/>
                </a:solidFill>
                <a:latin typeface="Arial MT"/>
                <a:cs typeface="Arial MT"/>
              </a:rPr>
              <a:t>denomina</a:t>
            </a:r>
          </a:p>
          <a:p>
            <a:pPr marL="812800">
              <a:lnSpc>
                <a:spcPts val="2280"/>
              </a:lnSpc>
            </a:pPr>
            <a:r>
              <a:rPr sz="2000" b="1" i="1" dirty="0">
                <a:solidFill>
                  <a:schemeClr val="bg1"/>
                </a:solidFill>
                <a:latin typeface="Arial"/>
                <a:cs typeface="Arial"/>
              </a:rPr>
              <a:t>capacidad</a:t>
            </a:r>
            <a:r>
              <a:rPr sz="2000" b="1" i="1" spc="-4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chemeClr val="bg1"/>
                </a:solidFill>
                <a:latin typeface="Arial"/>
                <a:cs typeface="Arial"/>
              </a:rPr>
              <a:t>utilizada</a:t>
            </a:r>
            <a:r>
              <a:rPr sz="2000" b="1" i="1" spc="-3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chemeClr val="bg1"/>
                </a:solidFill>
                <a:latin typeface="Arial MT"/>
                <a:cs typeface="Arial MT"/>
              </a:rPr>
              <a:t>de</a:t>
            </a:r>
            <a:r>
              <a:rPr sz="2000" spc="-25" dirty="0">
                <a:solidFill>
                  <a:schemeClr val="bg1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chemeClr val="bg1"/>
                </a:solidFill>
                <a:latin typeface="Arial MT"/>
                <a:cs typeface="Arial MT"/>
              </a:rPr>
              <a:t>producción.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712370" y="6284772"/>
            <a:ext cx="366395" cy="36385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755"/>
              </a:lnSpc>
            </a:pPr>
            <a:r>
              <a:rPr sz="2400" b="1" spc="-5" dirty="0">
                <a:solidFill>
                  <a:srgbClr val="D1282D"/>
                </a:solidFill>
                <a:latin typeface="Arial"/>
                <a:cs typeface="Arial"/>
              </a:rPr>
              <a:t>15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95400" y="304800"/>
            <a:ext cx="640905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3200" b="1" spc="-6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</a:t>
            </a:r>
            <a:r>
              <a:rPr sz="3200" b="1" spc="-33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sz="3200" b="1" spc="-114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sz="3200" b="1" spc="-6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</a:t>
            </a:r>
            <a:r>
              <a:rPr sz="3200" b="1" spc="-204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sz="3200" b="1" spc="-7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sz="3200" b="1" spc="-16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sz="3200" b="1" spc="-6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sz="3200" b="1" spc="-13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sz="3200" b="1" spc="-6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sz="3200" b="1" spc="-114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sz="3200" b="1" spc="-6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sz="3200" b="1" spc="-6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sz="3200" b="1" spc="-6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</a:t>
            </a:r>
            <a:r>
              <a:rPr sz="3200" b="1" spc="-6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CCI</a:t>
            </a:r>
            <a:r>
              <a:rPr sz="3200" b="1" spc="-6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Ó</a:t>
            </a:r>
            <a:r>
              <a:rPr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73087" y="1295400"/>
            <a:ext cx="7997825" cy="3470910"/>
          </a:xfrm>
          <a:prstGeom prst="rect">
            <a:avLst/>
          </a:prstGeom>
        </p:spPr>
        <p:txBody>
          <a:bodyPr vert="horz" wrap="square" lIns="0" tIns="149860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1180"/>
              </a:spcBef>
              <a:buFont typeface="Wingdings"/>
              <a:buChar char=""/>
              <a:tabLst>
                <a:tab pos="355600" algn="l"/>
                <a:tab pos="356235" algn="l"/>
              </a:tabLst>
            </a:pPr>
            <a:r>
              <a:rPr sz="2000" b="1" i="1" spc="-5" dirty="0">
                <a:latin typeface="Arial"/>
                <a:cs typeface="Arial"/>
              </a:rPr>
              <a:t>POLÍTICA</a:t>
            </a:r>
            <a:r>
              <a:rPr sz="2000" b="1" i="1" spc="-100" dirty="0">
                <a:latin typeface="Arial"/>
                <a:cs typeface="Arial"/>
              </a:rPr>
              <a:t> </a:t>
            </a:r>
            <a:r>
              <a:rPr sz="2000" b="1" i="1" dirty="0">
                <a:latin typeface="Arial"/>
                <a:cs typeface="Arial"/>
              </a:rPr>
              <a:t>DE</a:t>
            </a:r>
            <a:r>
              <a:rPr sz="2000" b="1" i="1" spc="-20" dirty="0">
                <a:latin typeface="Arial"/>
                <a:cs typeface="Arial"/>
              </a:rPr>
              <a:t> </a:t>
            </a:r>
            <a:r>
              <a:rPr sz="2000" b="1" i="1" spc="-15" dirty="0">
                <a:latin typeface="Arial"/>
                <a:cs typeface="Arial"/>
              </a:rPr>
              <a:t>CAPACIDAD</a:t>
            </a:r>
            <a:endParaRPr sz="2000" dirty="0">
              <a:latin typeface="Arial"/>
              <a:cs typeface="Arial"/>
            </a:endParaRPr>
          </a:p>
          <a:p>
            <a:pPr marL="812800" marR="69850" lvl="1" indent="-342900">
              <a:lnSpc>
                <a:spcPct val="100000"/>
              </a:lnSpc>
              <a:spcBef>
                <a:spcPts val="1080"/>
              </a:spcBef>
              <a:buClr>
                <a:srgbClr val="D1282D"/>
              </a:buClr>
              <a:buFont typeface="Wingdings"/>
              <a:buChar char=""/>
              <a:tabLst>
                <a:tab pos="812800" algn="l"/>
                <a:tab pos="813435" algn="l"/>
              </a:tabLst>
            </a:pPr>
            <a:r>
              <a:rPr sz="2000" dirty="0">
                <a:latin typeface="Arial MT"/>
                <a:cs typeface="Arial MT"/>
              </a:rPr>
              <a:t>Establece con cuanta capacidad instalada de producción </a:t>
            </a:r>
            <a:r>
              <a:rPr sz="2000" spc="5" dirty="0">
                <a:latin typeface="Arial MT"/>
                <a:cs typeface="Arial MT"/>
              </a:rPr>
              <a:t> </a:t>
            </a:r>
            <a:r>
              <a:rPr sz="2000" spc="-15" dirty="0">
                <a:latin typeface="Arial MT"/>
                <a:cs typeface="Arial MT"/>
              </a:rPr>
              <a:t>contar,</a:t>
            </a:r>
            <a:r>
              <a:rPr sz="2000" spc="-4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después</a:t>
            </a:r>
            <a:r>
              <a:rPr sz="2000" spc="-3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de</a:t>
            </a:r>
            <a:r>
              <a:rPr sz="2000" spc="-1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considerar</a:t>
            </a:r>
            <a:r>
              <a:rPr sz="2000" spc="-4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las</a:t>
            </a:r>
            <a:r>
              <a:rPr sz="2000" spc="1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tendencias</a:t>
            </a:r>
            <a:r>
              <a:rPr sz="2000" spc="-4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del</a:t>
            </a:r>
            <a:r>
              <a:rPr sz="2000" spc="-1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mercado</a:t>
            </a:r>
            <a:r>
              <a:rPr sz="2000" spc="-3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y</a:t>
            </a:r>
            <a:r>
              <a:rPr sz="2000" spc="-1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de </a:t>
            </a:r>
            <a:r>
              <a:rPr sz="2000" spc="-54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los competidores. Se basa en la evolución prevista de la </a:t>
            </a:r>
            <a:r>
              <a:rPr sz="2000" spc="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demanda y de la oferta y de las relaciones precio-volumen y </a:t>
            </a:r>
            <a:r>
              <a:rPr sz="2000" spc="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costo-volumen.</a:t>
            </a:r>
          </a:p>
          <a:p>
            <a:pPr lvl="1">
              <a:lnSpc>
                <a:spcPct val="100000"/>
              </a:lnSpc>
              <a:spcBef>
                <a:spcPts val="25"/>
              </a:spcBef>
              <a:buClr>
                <a:srgbClr val="D1282D"/>
              </a:buClr>
              <a:buFont typeface="Wingdings"/>
              <a:buChar char=""/>
            </a:pPr>
            <a:endParaRPr sz="2900" dirty="0">
              <a:latin typeface="Arial MT"/>
              <a:cs typeface="Arial MT"/>
            </a:endParaRPr>
          </a:p>
          <a:p>
            <a:pPr marL="355600" marR="5080" indent="-343535">
              <a:lnSpc>
                <a:spcPct val="100000"/>
              </a:lnSpc>
              <a:spcBef>
                <a:spcPts val="5"/>
              </a:spcBef>
              <a:buFont typeface="Wingdings"/>
              <a:buChar char=""/>
              <a:tabLst>
                <a:tab pos="355600" algn="l"/>
                <a:tab pos="356235" algn="l"/>
              </a:tabLst>
            </a:pPr>
            <a:r>
              <a:rPr sz="2000" b="1" i="1" spc="-5" dirty="0">
                <a:latin typeface="Arial"/>
                <a:cs typeface="Arial"/>
              </a:rPr>
              <a:t>Modificar</a:t>
            </a:r>
            <a:r>
              <a:rPr sz="2000" b="1" i="1" spc="-25" dirty="0">
                <a:latin typeface="Arial"/>
                <a:cs typeface="Arial"/>
              </a:rPr>
              <a:t> </a:t>
            </a:r>
            <a:r>
              <a:rPr sz="2000" b="1" i="1" dirty="0">
                <a:latin typeface="Arial"/>
                <a:cs typeface="Arial"/>
              </a:rPr>
              <a:t>la</a:t>
            </a:r>
            <a:r>
              <a:rPr sz="2000" b="1" i="1" spc="-10" dirty="0">
                <a:latin typeface="Arial"/>
                <a:cs typeface="Arial"/>
              </a:rPr>
              <a:t> </a:t>
            </a:r>
            <a:r>
              <a:rPr sz="2000" b="1" i="1" dirty="0">
                <a:latin typeface="Arial"/>
                <a:cs typeface="Arial"/>
              </a:rPr>
              <a:t>capacidad</a:t>
            </a:r>
            <a:r>
              <a:rPr sz="2000" b="1" i="1" spc="-35" dirty="0">
                <a:latin typeface="Arial"/>
                <a:cs typeface="Arial"/>
              </a:rPr>
              <a:t> </a:t>
            </a:r>
            <a:r>
              <a:rPr sz="2000" b="1" i="1" dirty="0">
                <a:latin typeface="Arial"/>
                <a:cs typeface="Arial"/>
              </a:rPr>
              <a:t>instalada</a:t>
            </a:r>
            <a:r>
              <a:rPr sz="2000" b="1" i="1" spc="-30" dirty="0">
                <a:latin typeface="Arial"/>
                <a:cs typeface="Arial"/>
              </a:rPr>
              <a:t> </a:t>
            </a:r>
            <a:r>
              <a:rPr sz="2000" b="1" i="1" dirty="0">
                <a:latin typeface="Arial"/>
                <a:cs typeface="Arial"/>
              </a:rPr>
              <a:t>de producción</a:t>
            </a:r>
            <a:r>
              <a:rPr sz="2000" b="1" i="1" spc="-20" dirty="0">
                <a:latin typeface="Arial"/>
                <a:cs typeface="Arial"/>
              </a:rPr>
              <a:t> </a:t>
            </a:r>
            <a:r>
              <a:rPr sz="2000" b="1" i="1" dirty="0">
                <a:latin typeface="Arial"/>
                <a:cs typeface="Arial"/>
              </a:rPr>
              <a:t>es</a:t>
            </a:r>
            <a:r>
              <a:rPr sz="2000" b="1" i="1" spc="-15" dirty="0">
                <a:latin typeface="Arial"/>
                <a:cs typeface="Arial"/>
              </a:rPr>
              <a:t> </a:t>
            </a:r>
            <a:r>
              <a:rPr sz="2000" b="1" i="1" dirty="0">
                <a:latin typeface="Arial"/>
                <a:cs typeface="Arial"/>
              </a:rPr>
              <a:t>siempre</a:t>
            </a:r>
            <a:r>
              <a:rPr sz="2000" b="1" i="1" spc="-30" dirty="0">
                <a:latin typeface="Arial"/>
                <a:cs typeface="Arial"/>
              </a:rPr>
              <a:t> </a:t>
            </a:r>
            <a:r>
              <a:rPr sz="2000" b="1" i="1" dirty="0">
                <a:latin typeface="Arial"/>
                <a:cs typeface="Arial"/>
              </a:rPr>
              <a:t>una </a:t>
            </a:r>
            <a:r>
              <a:rPr sz="2000" b="1" i="1" spc="-540" dirty="0">
                <a:latin typeface="Arial"/>
                <a:cs typeface="Arial"/>
              </a:rPr>
              <a:t> </a:t>
            </a:r>
            <a:r>
              <a:rPr sz="2000" b="1" i="1" dirty="0">
                <a:latin typeface="Arial"/>
                <a:cs typeface="Arial"/>
              </a:rPr>
              <a:t>decisión estratégica, pues influye de manera decisiva en la </a:t>
            </a:r>
            <a:r>
              <a:rPr sz="2000" b="1" i="1" spc="5" dirty="0">
                <a:latin typeface="Arial"/>
                <a:cs typeface="Arial"/>
              </a:rPr>
              <a:t> </a:t>
            </a:r>
            <a:r>
              <a:rPr sz="2000" b="1" i="1" dirty="0">
                <a:latin typeface="Arial"/>
                <a:cs typeface="Arial"/>
              </a:rPr>
              <a:t>competitividad</a:t>
            </a:r>
            <a:r>
              <a:rPr sz="2000" b="1" i="1" spc="-50" dirty="0">
                <a:latin typeface="Arial"/>
                <a:cs typeface="Arial"/>
              </a:rPr>
              <a:t> </a:t>
            </a:r>
            <a:r>
              <a:rPr sz="2000" b="1" i="1" dirty="0">
                <a:latin typeface="Arial"/>
                <a:cs typeface="Arial"/>
              </a:rPr>
              <a:t>y</a:t>
            </a:r>
            <a:r>
              <a:rPr sz="2000" b="1" i="1" spc="-20" dirty="0">
                <a:latin typeface="Arial"/>
                <a:cs typeface="Arial"/>
              </a:rPr>
              <a:t> </a:t>
            </a:r>
            <a:r>
              <a:rPr sz="2000" b="1" i="1" dirty="0">
                <a:latin typeface="Arial"/>
                <a:cs typeface="Arial"/>
              </a:rPr>
              <a:t>en</a:t>
            </a:r>
            <a:r>
              <a:rPr sz="2000" b="1" i="1" spc="-10" dirty="0">
                <a:latin typeface="Arial"/>
                <a:cs typeface="Arial"/>
              </a:rPr>
              <a:t> </a:t>
            </a:r>
            <a:r>
              <a:rPr sz="2000" b="1" i="1" dirty="0">
                <a:latin typeface="Arial"/>
                <a:cs typeface="Arial"/>
              </a:rPr>
              <a:t>el</a:t>
            </a:r>
            <a:r>
              <a:rPr sz="2000" b="1" i="1" spc="-25" dirty="0">
                <a:latin typeface="Arial"/>
                <a:cs typeface="Arial"/>
              </a:rPr>
              <a:t> </a:t>
            </a:r>
            <a:r>
              <a:rPr sz="2000" b="1" i="1" dirty="0">
                <a:latin typeface="Arial"/>
                <a:cs typeface="Arial"/>
              </a:rPr>
              <a:t>futuro</a:t>
            </a:r>
            <a:r>
              <a:rPr sz="2000" b="1" i="1" spc="-30" dirty="0">
                <a:latin typeface="Arial"/>
                <a:cs typeface="Arial"/>
              </a:rPr>
              <a:t> </a:t>
            </a:r>
            <a:r>
              <a:rPr sz="2000" b="1" i="1" dirty="0">
                <a:latin typeface="Arial"/>
                <a:cs typeface="Arial"/>
              </a:rPr>
              <a:t>de</a:t>
            </a:r>
            <a:r>
              <a:rPr sz="2000" b="1" i="1" spc="-10" dirty="0">
                <a:latin typeface="Arial"/>
                <a:cs typeface="Arial"/>
              </a:rPr>
              <a:t> </a:t>
            </a:r>
            <a:r>
              <a:rPr sz="2000" b="1" i="1" dirty="0">
                <a:latin typeface="Arial"/>
                <a:cs typeface="Arial"/>
              </a:rPr>
              <a:t>la</a:t>
            </a:r>
            <a:r>
              <a:rPr sz="2000" b="1" i="1" spc="-25" dirty="0">
                <a:latin typeface="Arial"/>
                <a:cs typeface="Arial"/>
              </a:rPr>
              <a:t> </a:t>
            </a:r>
            <a:r>
              <a:rPr sz="2000" b="1" i="1" dirty="0">
                <a:latin typeface="Arial"/>
                <a:cs typeface="Arial"/>
              </a:rPr>
              <a:t>empresa.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712370" y="6284772"/>
            <a:ext cx="366395" cy="36385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755"/>
              </a:lnSpc>
            </a:pPr>
            <a:r>
              <a:rPr sz="2400" b="1" spc="-5" dirty="0">
                <a:solidFill>
                  <a:srgbClr val="D1282D"/>
                </a:solidFill>
                <a:latin typeface="Arial"/>
                <a:cs typeface="Arial"/>
              </a:rPr>
              <a:t>16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551180" y="762000"/>
            <a:ext cx="8041640" cy="45634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105"/>
              </a:spcBef>
              <a:buFont typeface="Wingdings"/>
              <a:buChar char=""/>
              <a:tabLst>
                <a:tab pos="355600" algn="l"/>
                <a:tab pos="356235" algn="l"/>
              </a:tabLst>
            </a:pPr>
            <a:r>
              <a:rPr sz="2000" b="1" i="1" spc="5" dirty="0">
                <a:latin typeface="Arial"/>
                <a:cs typeface="Arial"/>
              </a:rPr>
              <a:t>¿DÓNDE</a:t>
            </a:r>
            <a:r>
              <a:rPr sz="2000" b="1" i="1" spc="-35" dirty="0">
                <a:latin typeface="Arial"/>
                <a:cs typeface="Arial"/>
              </a:rPr>
              <a:t> </a:t>
            </a:r>
            <a:r>
              <a:rPr sz="2000" b="1" i="1" dirty="0">
                <a:latin typeface="Arial"/>
                <a:cs typeface="Arial"/>
              </a:rPr>
              <a:t>UBICAR</a:t>
            </a:r>
            <a:r>
              <a:rPr sz="2000" b="1" i="1" spc="-20" dirty="0">
                <a:latin typeface="Arial"/>
                <a:cs typeface="Arial"/>
              </a:rPr>
              <a:t> </a:t>
            </a:r>
            <a:r>
              <a:rPr sz="2000" b="1" i="1" dirty="0">
                <a:latin typeface="Arial"/>
                <a:cs typeface="Arial"/>
              </a:rPr>
              <a:t>LAS</a:t>
            </a:r>
            <a:r>
              <a:rPr sz="2000" b="1" i="1" spc="-20" dirty="0">
                <a:latin typeface="Arial"/>
                <a:cs typeface="Arial"/>
              </a:rPr>
              <a:t> </a:t>
            </a:r>
            <a:r>
              <a:rPr sz="2000" b="1" i="1" dirty="0">
                <a:latin typeface="Arial"/>
                <a:cs typeface="Arial"/>
              </a:rPr>
              <a:t>OPERACIONES</a:t>
            </a:r>
            <a:r>
              <a:rPr sz="2000" b="1" i="1" spc="-30" dirty="0">
                <a:latin typeface="Arial"/>
                <a:cs typeface="Arial"/>
              </a:rPr>
              <a:t> </a:t>
            </a:r>
            <a:r>
              <a:rPr sz="2000" b="1" i="1" dirty="0">
                <a:latin typeface="Arial"/>
                <a:cs typeface="Arial"/>
              </a:rPr>
              <a:t>DE</a:t>
            </a:r>
            <a:endParaRPr sz="2000" dirty="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2000" b="1" i="1" dirty="0">
                <a:latin typeface="Arial"/>
                <a:cs typeface="Arial"/>
              </a:rPr>
              <a:t>TRANSFORMACIÓN?</a:t>
            </a:r>
            <a:endParaRPr sz="2000" dirty="0">
              <a:latin typeface="Arial"/>
              <a:cs typeface="Arial"/>
            </a:endParaRPr>
          </a:p>
          <a:p>
            <a:pPr marL="812800" lvl="1" indent="-343535">
              <a:lnSpc>
                <a:spcPct val="100000"/>
              </a:lnSpc>
              <a:spcBef>
                <a:spcPts val="1080"/>
              </a:spcBef>
              <a:buClr>
                <a:srgbClr val="D1282D"/>
              </a:buClr>
              <a:buFont typeface="Wingdings"/>
              <a:buChar char=""/>
              <a:tabLst>
                <a:tab pos="812800" algn="l"/>
                <a:tab pos="813435" algn="l"/>
              </a:tabLst>
            </a:pPr>
            <a:r>
              <a:rPr sz="2000" dirty="0">
                <a:latin typeface="Arial MT"/>
                <a:cs typeface="Arial MT"/>
              </a:rPr>
              <a:t>Aspectos</a:t>
            </a:r>
            <a:r>
              <a:rPr sz="2000" spc="-4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ligados</a:t>
            </a:r>
            <a:r>
              <a:rPr sz="2000" spc="-1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al</a:t>
            </a:r>
            <a:r>
              <a:rPr sz="2000" spc="-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tamaño</a:t>
            </a:r>
            <a:r>
              <a:rPr sz="2000" spc="-3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de la</a:t>
            </a:r>
            <a:r>
              <a:rPr sz="2000" spc="-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compañía</a:t>
            </a:r>
            <a:r>
              <a:rPr sz="2000" spc="-45" dirty="0">
                <a:latin typeface="Arial MT"/>
                <a:cs typeface="Arial MT"/>
              </a:rPr>
              <a:t> </a:t>
            </a:r>
            <a:r>
              <a:rPr sz="2000" spc="-80" dirty="0">
                <a:latin typeface="Arial MT"/>
                <a:cs typeface="Arial MT"/>
              </a:rPr>
              <a:t>y,</a:t>
            </a:r>
            <a:endParaRPr sz="2000" dirty="0">
              <a:latin typeface="Arial MT"/>
              <a:cs typeface="Arial MT"/>
            </a:endParaRPr>
          </a:p>
          <a:p>
            <a:pPr marL="812800" lvl="1" indent="-343535">
              <a:lnSpc>
                <a:spcPct val="100000"/>
              </a:lnSpc>
              <a:spcBef>
                <a:spcPts val="480"/>
              </a:spcBef>
              <a:buClr>
                <a:srgbClr val="D1282D"/>
              </a:buClr>
              <a:buFont typeface="Wingdings"/>
              <a:buChar char=""/>
              <a:tabLst>
                <a:tab pos="812800" algn="l"/>
                <a:tab pos="813435" algn="l"/>
              </a:tabLst>
            </a:pPr>
            <a:r>
              <a:rPr sz="2000" dirty="0">
                <a:latin typeface="Arial MT"/>
                <a:cs typeface="Arial MT"/>
              </a:rPr>
              <a:t>Dimensión</a:t>
            </a:r>
            <a:r>
              <a:rPr sz="2000" spc="-5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del</a:t>
            </a:r>
            <a:r>
              <a:rPr sz="2000" spc="-2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mercado</a:t>
            </a:r>
          </a:p>
          <a:p>
            <a:pPr lvl="1">
              <a:lnSpc>
                <a:spcPct val="100000"/>
              </a:lnSpc>
              <a:spcBef>
                <a:spcPts val="25"/>
              </a:spcBef>
              <a:buClr>
                <a:srgbClr val="D1282D"/>
              </a:buClr>
              <a:buFont typeface="Wingdings"/>
              <a:buChar char=""/>
            </a:pPr>
            <a:endParaRPr sz="2900" dirty="0">
              <a:latin typeface="Arial MT"/>
              <a:cs typeface="Arial MT"/>
            </a:endParaRPr>
          </a:p>
          <a:p>
            <a:pPr marL="355600" indent="-343535">
              <a:lnSpc>
                <a:spcPct val="100000"/>
              </a:lnSpc>
              <a:buFont typeface="Wingdings"/>
              <a:buChar char=""/>
              <a:tabLst>
                <a:tab pos="355600" algn="l"/>
                <a:tab pos="356235" algn="l"/>
              </a:tabLst>
            </a:pPr>
            <a:r>
              <a:rPr sz="2000" b="1" i="1" dirty="0">
                <a:solidFill>
                  <a:schemeClr val="bg1"/>
                </a:solidFill>
                <a:latin typeface="Arial"/>
                <a:cs typeface="Arial"/>
              </a:rPr>
              <a:t>Decisión</a:t>
            </a:r>
            <a:r>
              <a:rPr sz="2000" b="1" i="1" spc="-5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chemeClr val="bg1"/>
                </a:solidFill>
                <a:latin typeface="Arial"/>
                <a:cs typeface="Arial"/>
              </a:rPr>
              <a:t>Estratégica</a:t>
            </a:r>
            <a:endParaRPr sz="2000" dirty="0">
              <a:solidFill>
                <a:schemeClr val="bg1"/>
              </a:solidFill>
              <a:latin typeface="Arial"/>
              <a:cs typeface="Arial"/>
            </a:endParaRPr>
          </a:p>
          <a:p>
            <a:pPr marL="812800" marR="353060" lvl="1" indent="-342900">
              <a:lnSpc>
                <a:spcPct val="100000"/>
              </a:lnSpc>
              <a:spcBef>
                <a:spcPts val="1080"/>
              </a:spcBef>
              <a:buClr>
                <a:srgbClr val="D1282D"/>
              </a:buClr>
              <a:buFont typeface="Wingdings"/>
              <a:buChar char=""/>
              <a:tabLst>
                <a:tab pos="812800" algn="l"/>
                <a:tab pos="813435" algn="l"/>
              </a:tabLst>
            </a:pPr>
            <a:r>
              <a:rPr sz="2000" i="1" dirty="0">
                <a:latin typeface="Arial"/>
                <a:cs typeface="Arial"/>
              </a:rPr>
              <a:t>Una vez establecida, </a:t>
            </a:r>
            <a:r>
              <a:rPr sz="2000" i="1" spc="-5" dirty="0">
                <a:latin typeface="Arial"/>
                <a:cs typeface="Arial"/>
              </a:rPr>
              <a:t>impone </a:t>
            </a:r>
            <a:r>
              <a:rPr sz="2000" i="1" dirty="0">
                <a:latin typeface="Arial"/>
                <a:cs typeface="Arial"/>
              </a:rPr>
              <a:t>restricciones al </a:t>
            </a:r>
            <a:r>
              <a:rPr sz="2000" i="1" spc="-5" dirty="0">
                <a:latin typeface="Arial"/>
                <a:cs typeface="Arial"/>
              </a:rPr>
              <a:t>sistema </a:t>
            </a:r>
            <a:r>
              <a:rPr sz="2000" i="1" dirty="0">
                <a:latin typeface="Arial"/>
                <a:cs typeface="Arial"/>
              </a:rPr>
              <a:t>de </a:t>
            </a:r>
            <a:r>
              <a:rPr sz="2000" i="1" spc="5" dirty="0">
                <a:latin typeface="Arial"/>
                <a:cs typeface="Arial"/>
              </a:rPr>
              <a:t> </a:t>
            </a:r>
            <a:r>
              <a:rPr sz="2000" i="1" dirty="0">
                <a:latin typeface="Arial"/>
                <a:cs typeface="Arial"/>
              </a:rPr>
              <a:t>producción,</a:t>
            </a:r>
            <a:r>
              <a:rPr sz="2000" i="1" spc="-60" dirty="0">
                <a:latin typeface="Arial"/>
                <a:cs typeface="Arial"/>
              </a:rPr>
              <a:t> </a:t>
            </a:r>
            <a:r>
              <a:rPr sz="2000" i="1" dirty="0">
                <a:latin typeface="Arial"/>
                <a:cs typeface="Arial"/>
              </a:rPr>
              <a:t>que</a:t>
            </a:r>
            <a:r>
              <a:rPr sz="2000" i="1" spc="-15" dirty="0">
                <a:latin typeface="Arial"/>
                <a:cs typeface="Arial"/>
              </a:rPr>
              <a:t> </a:t>
            </a:r>
            <a:r>
              <a:rPr sz="2000" i="1" dirty="0">
                <a:latin typeface="Arial"/>
                <a:cs typeface="Arial"/>
              </a:rPr>
              <a:t>pueden</a:t>
            </a:r>
            <a:r>
              <a:rPr sz="2000" i="1" spc="-20" dirty="0">
                <a:latin typeface="Arial"/>
                <a:cs typeface="Arial"/>
              </a:rPr>
              <a:t> </a:t>
            </a:r>
            <a:r>
              <a:rPr sz="2000" i="1" dirty="0">
                <a:latin typeface="Arial"/>
                <a:cs typeface="Arial"/>
              </a:rPr>
              <a:t>afectar</a:t>
            </a:r>
            <a:r>
              <a:rPr sz="2000" i="1" spc="-25" dirty="0">
                <a:latin typeface="Arial"/>
                <a:cs typeface="Arial"/>
              </a:rPr>
              <a:t> </a:t>
            </a:r>
            <a:r>
              <a:rPr sz="2000" i="1" dirty="0">
                <a:latin typeface="Arial"/>
                <a:cs typeface="Arial"/>
              </a:rPr>
              <a:t>su</a:t>
            </a:r>
            <a:r>
              <a:rPr sz="2000" i="1" spc="-20" dirty="0">
                <a:latin typeface="Arial"/>
                <a:cs typeface="Arial"/>
              </a:rPr>
              <a:t> </a:t>
            </a:r>
            <a:r>
              <a:rPr sz="2000" i="1" dirty="0">
                <a:latin typeface="Arial"/>
                <a:cs typeface="Arial"/>
              </a:rPr>
              <a:t>productividad</a:t>
            </a:r>
            <a:r>
              <a:rPr sz="2000" i="1" spc="-35" dirty="0">
                <a:latin typeface="Arial"/>
                <a:cs typeface="Arial"/>
              </a:rPr>
              <a:t> </a:t>
            </a:r>
            <a:r>
              <a:rPr sz="2000" i="1" dirty="0">
                <a:latin typeface="Arial"/>
                <a:cs typeface="Arial"/>
              </a:rPr>
              <a:t>(el</a:t>
            </a:r>
            <a:r>
              <a:rPr sz="2000" i="1" spc="-15" dirty="0">
                <a:latin typeface="Arial"/>
                <a:cs typeface="Arial"/>
              </a:rPr>
              <a:t> </a:t>
            </a:r>
            <a:r>
              <a:rPr sz="2000" i="1" dirty="0">
                <a:latin typeface="Arial"/>
                <a:cs typeface="Arial"/>
              </a:rPr>
              <a:t>costo</a:t>
            </a:r>
            <a:r>
              <a:rPr sz="2000" i="1" spc="-25" dirty="0">
                <a:latin typeface="Arial"/>
                <a:cs typeface="Arial"/>
              </a:rPr>
              <a:t> </a:t>
            </a:r>
            <a:r>
              <a:rPr sz="2000" i="1" dirty="0">
                <a:latin typeface="Arial"/>
                <a:cs typeface="Arial"/>
              </a:rPr>
              <a:t>de </a:t>
            </a:r>
            <a:r>
              <a:rPr sz="2000" i="1" spc="-540" dirty="0">
                <a:latin typeface="Arial"/>
                <a:cs typeface="Arial"/>
              </a:rPr>
              <a:t> </a:t>
            </a:r>
            <a:r>
              <a:rPr sz="2000" i="1" dirty="0">
                <a:latin typeface="Arial"/>
                <a:cs typeface="Arial"/>
              </a:rPr>
              <a:t>los</a:t>
            </a:r>
            <a:r>
              <a:rPr sz="2000" i="1" spc="-20" dirty="0">
                <a:latin typeface="Arial"/>
                <a:cs typeface="Arial"/>
              </a:rPr>
              <a:t> </a:t>
            </a:r>
            <a:r>
              <a:rPr sz="2000" i="1" dirty="0">
                <a:latin typeface="Arial"/>
                <a:cs typeface="Arial"/>
              </a:rPr>
              <a:t>insumos</a:t>
            </a:r>
            <a:r>
              <a:rPr sz="2000" i="1" spc="-10" dirty="0">
                <a:latin typeface="Arial"/>
                <a:cs typeface="Arial"/>
              </a:rPr>
              <a:t> </a:t>
            </a:r>
            <a:r>
              <a:rPr sz="2000" i="1" dirty="0">
                <a:latin typeface="Arial"/>
                <a:cs typeface="Arial"/>
              </a:rPr>
              <a:t>dependen</a:t>
            </a:r>
            <a:r>
              <a:rPr sz="2000" i="1" spc="-25" dirty="0">
                <a:latin typeface="Arial"/>
                <a:cs typeface="Arial"/>
              </a:rPr>
              <a:t> </a:t>
            </a:r>
            <a:r>
              <a:rPr sz="2000" i="1" dirty="0">
                <a:latin typeface="Arial"/>
                <a:cs typeface="Arial"/>
              </a:rPr>
              <a:t>de</a:t>
            </a:r>
            <a:r>
              <a:rPr sz="2000" i="1" spc="-15" dirty="0">
                <a:latin typeface="Arial"/>
                <a:cs typeface="Arial"/>
              </a:rPr>
              <a:t> </a:t>
            </a:r>
            <a:r>
              <a:rPr sz="2000" i="1" dirty="0">
                <a:latin typeface="Arial"/>
                <a:cs typeface="Arial"/>
              </a:rPr>
              <a:t>la</a:t>
            </a:r>
            <a:r>
              <a:rPr sz="2000" i="1" spc="-5" dirty="0">
                <a:latin typeface="Arial"/>
                <a:cs typeface="Arial"/>
              </a:rPr>
              <a:t> </a:t>
            </a:r>
            <a:r>
              <a:rPr sz="2000" i="1" dirty="0">
                <a:latin typeface="Arial"/>
                <a:cs typeface="Arial"/>
              </a:rPr>
              <a:t>ubicación)</a:t>
            </a:r>
            <a:endParaRPr sz="2000" dirty="0">
              <a:latin typeface="Arial"/>
              <a:cs typeface="Arial"/>
            </a:endParaRPr>
          </a:p>
          <a:p>
            <a:pPr marL="812800" marR="5080" lvl="1" indent="-342900">
              <a:lnSpc>
                <a:spcPct val="100000"/>
              </a:lnSpc>
              <a:spcBef>
                <a:spcPts val="484"/>
              </a:spcBef>
              <a:buClr>
                <a:srgbClr val="D1282D"/>
              </a:buClr>
              <a:buFont typeface="Wingdings"/>
              <a:buChar char=""/>
              <a:tabLst>
                <a:tab pos="812800" algn="l"/>
                <a:tab pos="813435" algn="l"/>
              </a:tabLst>
            </a:pPr>
            <a:r>
              <a:rPr sz="2000" i="1" dirty="0">
                <a:latin typeface="Arial"/>
                <a:cs typeface="Arial"/>
              </a:rPr>
              <a:t>Localización</a:t>
            </a:r>
            <a:r>
              <a:rPr sz="2000" i="1" spc="-25" dirty="0">
                <a:latin typeface="Arial"/>
                <a:cs typeface="Arial"/>
              </a:rPr>
              <a:t> </a:t>
            </a:r>
            <a:r>
              <a:rPr sz="2000" i="1" dirty="0">
                <a:latin typeface="Arial"/>
                <a:cs typeface="Arial"/>
              </a:rPr>
              <a:t>condicionada</a:t>
            </a:r>
            <a:r>
              <a:rPr sz="2000" i="1" spc="-35" dirty="0">
                <a:latin typeface="Arial"/>
                <a:cs typeface="Arial"/>
              </a:rPr>
              <a:t> </a:t>
            </a:r>
            <a:r>
              <a:rPr sz="2000" i="1" dirty="0">
                <a:latin typeface="Arial"/>
                <a:cs typeface="Arial"/>
              </a:rPr>
              <a:t>por</a:t>
            </a:r>
            <a:r>
              <a:rPr sz="2000" i="1" spc="-20" dirty="0">
                <a:latin typeface="Arial"/>
                <a:cs typeface="Arial"/>
              </a:rPr>
              <a:t> </a:t>
            </a:r>
            <a:r>
              <a:rPr sz="2000" i="1" dirty="0">
                <a:latin typeface="Arial"/>
                <a:cs typeface="Arial"/>
              </a:rPr>
              <a:t>el</a:t>
            </a:r>
            <a:r>
              <a:rPr sz="2000" i="1" spc="5" dirty="0">
                <a:latin typeface="Arial"/>
                <a:cs typeface="Arial"/>
              </a:rPr>
              <a:t> </a:t>
            </a:r>
            <a:r>
              <a:rPr sz="2000" i="1" spc="-5" dirty="0">
                <a:latin typeface="Arial"/>
                <a:cs typeface="Arial"/>
              </a:rPr>
              <a:t>tipo</a:t>
            </a:r>
            <a:r>
              <a:rPr sz="2000" i="1" spc="5" dirty="0">
                <a:latin typeface="Arial"/>
                <a:cs typeface="Arial"/>
              </a:rPr>
              <a:t> </a:t>
            </a:r>
            <a:r>
              <a:rPr sz="2000" i="1" dirty="0">
                <a:latin typeface="Arial"/>
                <a:cs typeface="Arial"/>
              </a:rPr>
              <a:t>de</a:t>
            </a:r>
            <a:r>
              <a:rPr sz="2000" i="1" spc="-10" dirty="0">
                <a:latin typeface="Arial"/>
                <a:cs typeface="Arial"/>
              </a:rPr>
              <a:t> </a:t>
            </a:r>
            <a:r>
              <a:rPr sz="2000" i="1" dirty="0">
                <a:latin typeface="Arial"/>
                <a:cs typeface="Arial"/>
              </a:rPr>
              <a:t>proceso</a:t>
            </a:r>
            <a:r>
              <a:rPr sz="2000" i="1" spc="-35" dirty="0">
                <a:latin typeface="Arial"/>
                <a:cs typeface="Arial"/>
              </a:rPr>
              <a:t> </a:t>
            </a:r>
            <a:r>
              <a:rPr sz="2000" i="1" dirty="0">
                <a:latin typeface="Arial"/>
                <a:cs typeface="Arial"/>
              </a:rPr>
              <a:t>de</a:t>
            </a:r>
            <a:r>
              <a:rPr sz="2000" i="1" spc="-10" dirty="0">
                <a:latin typeface="Arial"/>
                <a:cs typeface="Arial"/>
              </a:rPr>
              <a:t> </a:t>
            </a:r>
            <a:r>
              <a:rPr sz="2000" i="1" dirty="0">
                <a:latin typeface="Arial"/>
                <a:cs typeface="Arial"/>
              </a:rPr>
              <a:t>producción, </a:t>
            </a:r>
            <a:r>
              <a:rPr sz="2000" i="1" spc="-540" dirty="0">
                <a:latin typeface="Arial"/>
                <a:cs typeface="Arial"/>
              </a:rPr>
              <a:t> </a:t>
            </a:r>
            <a:r>
              <a:rPr sz="2000" i="1" dirty="0">
                <a:latin typeface="Arial"/>
                <a:cs typeface="Arial"/>
              </a:rPr>
              <a:t>ej. un astillero se debe instalar sobre una adecuada vía de </a:t>
            </a:r>
            <a:r>
              <a:rPr sz="2000" i="1" spc="5" dirty="0">
                <a:latin typeface="Arial"/>
                <a:cs typeface="Arial"/>
              </a:rPr>
              <a:t> </a:t>
            </a:r>
            <a:r>
              <a:rPr sz="2000" i="1" dirty="0">
                <a:latin typeface="Arial"/>
                <a:cs typeface="Arial"/>
              </a:rPr>
              <a:t>navegación, en cambio un productor de software, puede </a:t>
            </a:r>
            <a:r>
              <a:rPr sz="2000" i="1" spc="5" dirty="0">
                <a:latin typeface="Arial"/>
                <a:cs typeface="Arial"/>
              </a:rPr>
              <a:t> </a:t>
            </a:r>
            <a:r>
              <a:rPr sz="2000" i="1" dirty="0">
                <a:latin typeface="Arial"/>
                <a:cs typeface="Arial"/>
              </a:rPr>
              <a:t>perfectamente</a:t>
            </a:r>
            <a:r>
              <a:rPr sz="2000" i="1" spc="-60" dirty="0">
                <a:latin typeface="Arial"/>
                <a:cs typeface="Arial"/>
              </a:rPr>
              <a:t> </a:t>
            </a:r>
            <a:r>
              <a:rPr sz="2000" i="1" dirty="0">
                <a:latin typeface="Arial"/>
                <a:cs typeface="Arial"/>
              </a:rPr>
              <a:t>prescindir</a:t>
            </a:r>
            <a:r>
              <a:rPr sz="2000" i="1" spc="-35" dirty="0">
                <a:latin typeface="Arial"/>
                <a:cs typeface="Arial"/>
              </a:rPr>
              <a:t> </a:t>
            </a:r>
            <a:r>
              <a:rPr sz="2000" i="1" dirty="0">
                <a:latin typeface="Arial"/>
                <a:cs typeface="Arial"/>
              </a:rPr>
              <a:t>de</a:t>
            </a:r>
            <a:r>
              <a:rPr sz="2000" i="1" spc="-15" dirty="0">
                <a:latin typeface="Arial"/>
                <a:cs typeface="Arial"/>
              </a:rPr>
              <a:t> </a:t>
            </a:r>
            <a:r>
              <a:rPr sz="2000" i="1" dirty="0">
                <a:latin typeface="Arial"/>
                <a:cs typeface="Arial"/>
              </a:rPr>
              <a:t>un</a:t>
            </a:r>
            <a:r>
              <a:rPr sz="2000" i="1" spc="-5" dirty="0">
                <a:latin typeface="Arial"/>
                <a:cs typeface="Arial"/>
              </a:rPr>
              <a:t> </a:t>
            </a:r>
            <a:r>
              <a:rPr sz="2000" i="1" dirty="0">
                <a:latin typeface="Arial"/>
                <a:cs typeface="Arial"/>
              </a:rPr>
              <a:t>lugar</a:t>
            </a:r>
            <a:r>
              <a:rPr sz="2000" i="1" spc="-25" dirty="0">
                <a:latin typeface="Arial"/>
                <a:cs typeface="Arial"/>
              </a:rPr>
              <a:t> </a:t>
            </a:r>
            <a:r>
              <a:rPr sz="2000" i="1" dirty="0">
                <a:latin typeface="Arial"/>
                <a:cs typeface="Arial"/>
              </a:rPr>
              <a:t>físico</a:t>
            </a:r>
            <a:r>
              <a:rPr sz="2000" i="1" spc="-15" dirty="0">
                <a:latin typeface="Arial"/>
                <a:cs typeface="Arial"/>
              </a:rPr>
              <a:t> </a:t>
            </a:r>
            <a:r>
              <a:rPr sz="2000" i="1" dirty="0">
                <a:latin typeface="Arial"/>
                <a:cs typeface="Arial"/>
              </a:rPr>
              <a:t>determinado.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712370" y="6284772"/>
            <a:ext cx="366395" cy="36385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755"/>
              </a:lnSpc>
            </a:pPr>
            <a:r>
              <a:rPr sz="2400" b="1" spc="-5" dirty="0">
                <a:solidFill>
                  <a:srgbClr val="D1282D"/>
                </a:solidFill>
                <a:latin typeface="Arial"/>
                <a:cs typeface="Arial"/>
              </a:rPr>
              <a:t>17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43000" y="692865"/>
            <a:ext cx="6554867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70" dirty="0">
                <a:solidFill>
                  <a:schemeClr val="bg1"/>
                </a:solidFill>
              </a:rPr>
              <a:t>LOCALIZACIÓN</a:t>
            </a:r>
            <a:r>
              <a:rPr sz="2800" spc="-100" dirty="0">
                <a:solidFill>
                  <a:schemeClr val="bg1"/>
                </a:solidFill>
              </a:rPr>
              <a:t> </a:t>
            </a:r>
            <a:r>
              <a:rPr sz="2800" spc="-40" dirty="0">
                <a:solidFill>
                  <a:schemeClr val="bg1"/>
                </a:solidFill>
              </a:rPr>
              <a:t>DE</a:t>
            </a:r>
            <a:r>
              <a:rPr sz="2800" spc="-120" dirty="0">
                <a:solidFill>
                  <a:schemeClr val="bg1"/>
                </a:solidFill>
              </a:rPr>
              <a:t> </a:t>
            </a:r>
            <a:r>
              <a:rPr sz="2800" spc="-50" dirty="0">
                <a:solidFill>
                  <a:schemeClr val="bg1"/>
                </a:solidFill>
              </a:rPr>
              <a:t>LAS</a:t>
            </a:r>
            <a:r>
              <a:rPr sz="2800" spc="-110" dirty="0">
                <a:solidFill>
                  <a:schemeClr val="bg1"/>
                </a:solidFill>
              </a:rPr>
              <a:t> </a:t>
            </a:r>
            <a:r>
              <a:rPr sz="2800" spc="-70" dirty="0">
                <a:solidFill>
                  <a:schemeClr val="bg1"/>
                </a:solidFill>
              </a:rPr>
              <a:t>OPERACIONES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94055" y="1288274"/>
            <a:ext cx="7755890" cy="5252720"/>
          </a:xfrm>
          <a:prstGeom prst="rect">
            <a:avLst/>
          </a:prstGeom>
        </p:spPr>
        <p:txBody>
          <a:bodyPr vert="horz" wrap="square" lIns="0" tIns="149860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1180"/>
              </a:spcBef>
              <a:buFont typeface="Wingdings"/>
              <a:buChar char=""/>
              <a:tabLst>
                <a:tab pos="355600" algn="l"/>
                <a:tab pos="356235" algn="l"/>
              </a:tabLst>
            </a:pPr>
            <a:r>
              <a:rPr sz="2000" b="1" dirty="0">
                <a:solidFill>
                  <a:schemeClr val="bg1"/>
                </a:solidFill>
                <a:latin typeface="Arial"/>
                <a:cs typeface="Arial"/>
              </a:rPr>
              <a:t>Consideraciones</a:t>
            </a:r>
            <a:r>
              <a:rPr sz="2000" b="1" spc="-3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chemeClr val="bg1"/>
                </a:solidFill>
                <a:latin typeface="Arial"/>
                <a:cs typeface="Arial"/>
              </a:rPr>
              <a:t>mínimas</a:t>
            </a:r>
            <a:r>
              <a:rPr sz="2000" b="1" spc="-3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chemeClr val="bg1"/>
                </a:solidFill>
                <a:latin typeface="Arial"/>
                <a:cs typeface="Arial"/>
              </a:rPr>
              <a:t>para</a:t>
            </a:r>
            <a:r>
              <a:rPr sz="2000" b="1" spc="-2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chemeClr val="bg1"/>
                </a:solidFill>
                <a:latin typeface="Arial"/>
                <a:cs typeface="Arial"/>
              </a:rPr>
              <a:t>la</a:t>
            </a:r>
            <a:r>
              <a:rPr sz="2000" b="1" spc="-1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chemeClr val="bg1"/>
                </a:solidFill>
                <a:latin typeface="Arial"/>
                <a:cs typeface="Arial"/>
              </a:rPr>
              <a:t>localización:</a:t>
            </a:r>
            <a:endParaRPr sz="2000" dirty="0">
              <a:solidFill>
                <a:schemeClr val="bg1"/>
              </a:solidFill>
              <a:latin typeface="Arial"/>
              <a:cs typeface="Arial"/>
            </a:endParaRPr>
          </a:p>
          <a:p>
            <a:pPr marL="927100" marR="1082675" lvl="1" indent="-457200">
              <a:lnSpc>
                <a:spcPct val="100000"/>
              </a:lnSpc>
              <a:spcBef>
                <a:spcPts val="1080"/>
              </a:spcBef>
              <a:buClr>
                <a:srgbClr val="D1282D"/>
              </a:buClr>
              <a:buAutoNum type="alphaLcParenR"/>
              <a:tabLst>
                <a:tab pos="927100" algn="l"/>
                <a:tab pos="927735" algn="l"/>
              </a:tabLst>
            </a:pPr>
            <a:r>
              <a:rPr sz="2000" dirty="0">
                <a:solidFill>
                  <a:schemeClr val="bg1"/>
                </a:solidFill>
                <a:latin typeface="Arial MT"/>
                <a:cs typeface="Arial MT"/>
              </a:rPr>
              <a:t>El costo</a:t>
            </a:r>
            <a:r>
              <a:rPr sz="2000" spc="-35" dirty="0">
                <a:solidFill>
                  <a:schemeClr val="bg1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chemeClr val="bg1"/>
                </a:solidFill>
                <a:latin typeface="Arial MT"/>
                <a:cs typeface="Arial MT"/>
              </a:rPr>
              <a:t>de</a:t>
            </a:r>
            <a:r>
              <a:rPr sz="2000" spc="-15" dirty="0">
                <a:solidFill>
                  <a:schemeClr val="bg1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chemeClr val="bg1"/>
                </a:solidFill>
                <a:latin typeface="Arial MT"/>
                <a:cs typeface="Arial MT"/>
              </a:rPr>
              <a:t>traslado</a:t>
            </a:r>
            <a:r>
              <a:rPr sz="2000" spc="-35" dirty="0">
                <a:solidFill>
                  <a:schemeClr val="bg1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chemeClr val="bg1"/>
                </a:solidFill>
                <a:latin typeface="Arial MT"/>
                <a:cs typeface="Arial MT"/>
              </a:rPr>
              <a:t>de las</a:t>
            </a:r>
            <a:r>
              <a:rPr sz="2000" spc="-5" dirty="0">
                <a:solidFill>
                  <a:schemeClr val="bg1"/>
                </a:solidFill>
                <a:latin typeface="Arial MT"/>
                <a:cs typeface="Arial MT"/>
              </a:rPr>
              <a:t> </a:t>
            </a:r>
            <a:r>
              <a:rPr sz="2000" spc="-10" dirty="0">
                <a:solidFill>
                  <a:schemeClr val="bg1"/>
                </a:solidFill>
                <a:latin typeface="Arial MT"/>
                <a:cs typeface="Arial MT"/>
              </a:rPr>
              <a:t>MP’s,</a:t>
            </a:r>
            <a:r>
              <a:rPr sz="2000" spc="-25" dirty="0">
                <a:solidFill>
                  <a:schemeClr val="bg1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chemeClr val="bg1"/>
                </a:solidFill>
                <a:latin typeface="Arial MT"/>
                <a:cs typeface="Arial MT"/>
              </a:rPr>
              <a:t>insumos</a:t>
            </a:r>
            <a:r>
              <a:rPr sz="2000" spc="-25" dirty="0">
                <a:solidFill>
                  <a:schemeClr val="bg1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chemeClr val="bg1"/>
                </a:solidFill>
                <a:latin typeface="Arial MT"/>
                <a:cs typeface="Arial MT"/>
              </a:rPr>
              <a:t>y</a:t>
            </a:r>
            <a:r>
              <a:rPr sz="2000" spc="-10" dirty="0">
                <a:solidFill>
                  <a:schemeClr val="bg1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chemeClr val="bg1"/>
                </a:solidFill>
                <a:latin typeface="Arial MT"/>
                <a:cs typeface="Arial MT"/>
              </a:rPr>
              <a:t>partes, </a:t>
            </a:r>
            <a:r>
              <a:rPr sz="2000" spc="-545" dirty="0">
                <a:solidFill>
                  <a:schemeClr val="bg1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chemeClr val="bg1"/>
                </a:solidFill>
                <a:latin typeface="Arial MT"/>
                <a:cs typeface="Arial MT"/>
              </a:rPr>
              <a:t>mercaderías,</a:t>
            </a:r>
          </a:p>
          <a:p>
            <a:pPr marL="927100" lvl="1" indent="-457834">
              <a:lnSpc>
                <a:spcPct val="100000"/>
              </a:lnSpc>
              <a:spcBef>
                <a:spcPts val="480"/>
              </a:spcBef>
              <a:buClr>
                <a:srgbClr val="D1282D"/>
              </a:buClr>
              <a:buAutoNum type="alphaLcParenR"/>
              <a:tabLst>
                <a:tab pos="927100" algn="l"/>
                <a:tab pos="927735" algn="l"/>
              </a:tabLst>
            </a:pPr>
            <a:r>
              <a:rPr sz="2000" dirty="0">
                <a:solidFill>
                  <a:schemeClr val="bg1"/>
                </a:solidFill>
                <a:latin typeface="Arial MT"/>
                <a:cs typeface="Arial MT"/>
              </a:rPr>
              <a:t>El costo</a:t>
            </a:r>
            <a:r>
              <a:rPr sz="2000" spc="-30" dirty="0">
                <a:solidFill>
                  <a:schemeClr val="bg1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chemeClr val="bg1"/>
                </a:solidFill>
                <a:latin typeface="Arial MT"/>
                <a:cs typeface="Arial MT"/>
              </a:rPr>
              <a:t>de</a:t>
            </a:r>
            <a:r>
              <a:rPr sz="2000" spc="-15" dirty="0">
                <a:solidFill>
                  <a:schemeClr val="bg1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chemeClr val="bg1"/>
                </a:solidFill>
                <a:latin typeface="Arial MT"/>
                <a:cs typeface="Arial MT"/>
              </a:rPr>
              <a:t>la</a:t>
            </a:r>
            <a:r>
              <a:rPr sz="2000" spc="5" dirty="0">
                <a:solidFill>
                  <a:schemeClr val="bg1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chemeClr val="bg1"/>
                </a:solidFill>
                <a:latin typeface="Arial MT"/>
                <a:cs typeface="Arial MT"/>
              </a:rPr>
              <a:t>energía</a:t>
            </a:r>
            <a:r>
              <a:rPr sz="2000" spc="-45" dirty="0">
                <a:solidFill>
                  <a:schemeClr val="bg1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chemeClr val="bg1"/>
                </a:solidFill>
                <a:latin typeface="Arial MT"/>
                <a:cs typeface="Arial MT"/>
              </a:rPr>
              <a:t>y</a:t>
            </a:r>
            <a:r>
              <a:rPr sz="2000" spc="-10" dirty="0">
                <a:solidFill>
                  <a:schemeClr val="bg1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chemeClr val="bg1"/>
                </a:solidFill>
                <a:latin typeface="Arial MT"/>
                <a:cs typeface="Arial MT"/>
              </a:rPr>
              <a:t>demás</a:t>
            </a:r>
            <a:r>
              <a:rPr sz="2000" spc="-25" dirty="0">
                <a:solidFill>
                  <a:schemeClr val="bg1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chemeClr val="bg1"/>
                </a:solidFill>
                <a:latin typeface="Arial MT"/>
                <a:cs typeface="Arial MT"/>
              </a:rPr>
              <a:t>servicios</a:t>
            </a:r>
            <a:r>
              <a:rPr sz="2000" spc="-20" dirty="0">
                <a:solidFill>
                  <a:schemeClr val="bg1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chemeClr val="bg1"/>
                </a:solidFill>
                <a:latin typeface="Arial MT"/>
                <a:cs typeface="Arial MT"/>
              </a:rPr>
              <a:t>para</a:t>
            </a:r>
            <a:r>
              <a:rPr sz="2000" spc="-30" dirty="0">
                <a:solidFill>
                  <a:schemeClr val="bg1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chemeClr val="bg1"/>
                </a:solidFill>
                <a:latin typeface="Arial MT"/>
                <a:cs typeface="Arial MT"/>
              </a:rPr>
              <a:t>la</a:t>
            </a:r>
            <a:r>
              <a:rPr sz="2000" spc="5" dirty="0">
                <a:solidFill>
                  <a:schemeClr val="bg1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chemeClr val="bg1"/>
                </a:solidFill>
                <a:latin typeface="Arial MT"/>
                <a:cs typeface="Arial MT"/>
              </a:rPr>
              <a:t>producción,</a:t>
            </a:r>
          </a:p>
          <a:p>
            <a:pPr marL="927100" lvl="1" indent="-457834">
              <a:lnSpc>
                <a:spcPct val="100000"/>
              </a:lnSpc>
              <a:spcBef>
                <a:spcPts val="484"/>
              </a:spcBef>
              <a:buClr>
                <a:srgbClr val="D1282D"/>
              </a:buClr>
              <a:buAutoNum type="alphaLcParenR"/>
              <a:tabLst>
                <a:tab pos="927100" algn="l"/>
                <a:tab pos="927735" algn="l"/>
              </a:tabLst>
            </a:pPr>
            <a:r>
              <a:rPr sz="2000" dirty="0">
                <a:solidFill>
                  <a:schemeClr val="bg1"/>
                </a:solidFill>
                <a:latin typeface="Arial MT"/>
                <a:cs typeface="Arial MT"/>
              </a:rPr>
              <a:t>La</a:t>
            </a:r>
            <a:r>
              <a:rPr sz="2000" spc="-15" dirty="0">
                <a:solidFill>
                  <a:schemeClr val="bg1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chemeClr val="bg1"/>
                </a:solidFill>
                <a:latin typeface="Arial MT"/>
                <a:cs typeface="Arial MT"/>
              </a:rPr>
              <a:t>disponibilidad y</a:t>
            </a:r>
            <a:r>
              <a:rPr sz="2000" spc="-10" dirty="0">
                <a:solidFill>
                  <a:schemeClr val="bg1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chemeClr val="bg1"/>
                </a:solidFill>
                <a:latin typeface="Arial MT"/>
                <a:cs typeface="Arial MT"/>
              </a:rPr>
              <a:t>el costo</a:t>
            </a:r>
            <a:r>
              <a:rPr sz="2000" spc="-30" dirty="0">
                <a:solidFill>
                  <a:schemeClr val="bg1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chemeClr val="bg1"/>
                </a:solidFill>
                <a:latin typeface="Arial MT"/>
                <a:cs typeface="Arial MT"/>
              </a:rPr>
              <a:t>de</a:t>
            </a:r>
            <a:r>
              <a:rPr sz="2000" spc="-15" dirty="0">
                <a:solidFill>
                  <a:schemeClr val="bg1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chemeClr val="bg1"/>
                </a:solidFill>
                <a:latin typeface="Arial MT"/>
                <a:cs typeface="Arial MT"/>
              </a:rPr>
              <a:t>la mano+mente</a:t>
            </a:r>
            <a:r>
              <a:rPr sz="2000" spc="-45" dirty="0">
                <a:solidFill>
                  <a:schemeClr val="bg1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chemeClr val="bg1"/>
                </a:solidFill>
                <a:latin typeface="Arial MT"/>
                <a:cs typeface="Arial MT"/>
              </a:rPr>
              <a:t>de</a:t>
            </a:r>
            <a:r>
              <a:rPr sz="2000" spc="-15" dirty="0">
                <a:solidFill>
                  <a:schemeClr val="bg1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chemeClr val="bg1"/>
                </a:solidFill>
                <a:latin typeface="Arial MT"/>
                <a:cs typeface="Arial MT"/>
              </a:rPr>
              <a:t>obra,</a:t>
            </a:r>
          </a:p>
          <a:p>
            <a:pPr marL="927100" lvl="1" indent="-457834">
              <a:lnSpc>
                <a:spcPct val="100000"/>
              </a:lnSpc>
              <a:spcBef>
                <a:spcPts val="480"/>
              </a:spcBef>
              <a:buClr>
                <a:srgbClr val="D1282D"/>
              </a:buClr>
              <a:buAutoNum type="alphaLcParenR"/>
              <a:tabLst>
                <a:tab pos="927100" algn="l"/>
                <a:tab pos="927735" algn="l"/>
              </a:tabLst>
            </a:pPr>
            <a:r>
              <a:rPr sz="2000" dirty="0">
                <a:solidFill>
                  <a:schemeClr val="bg1"/>
                </a:solidFill>
                <a:latin typeface="Arial MT"/>
                <a:cs typeface="Arial MT"/>
              </a:rPr>
              <a:t>Las</a:t>
            </a:r>
            <a:r>
              <a:rPr sz="2000" spc="-10" dirty="0">
                <a:solidFill>
                  <a:schemeClr val="bg1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chemeClr val="bg1"/>
                </a:solidFill>
                <a:latin typeface="Arial MT"/>
                <a:cs typeface="Arial MT"/>
              </a:rPr>
              <a:t>operaciones</a:t>
            </a:r>
            <a:r>
              <a:rPr sz="2000" spc="-45" dirty="0">
                <a:solidFill>
                  <a:schemeClr val="bg1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chemeClr val="bg1"/>
                </a:solidFill>
                <a:latin typeface="Arial MT"/>
                <a:cs typeface="Arial MT"/>
              </a:rPr>
              <a:t>de</a:t>
            </a:r>
            <a:r>
              <a:rPr sz="2000" spc="-15" dirty="0">
                <a:solidFill>
                  <a:schemeClr val="bg1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chemeClr val="bg1"/>
                </a:solidFill>
                <a:latin typeface="Arial MT"/>
                <a:cs typeface="Arial MT"/>
              </a:rPr>
              <a:t>comercialización</a:t>
            </a:r>
            <a:r>
              <a:rPr sz="2000" spc="-40" dirty="0">
                <a:solidFill>
                  <a:schemeClr val="bg1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chemeClr val="bg1"/>
                </a:solidFill>
                <a:latin typeface="Arial MT"/>
                <a:cs typeface="Arial MT"/>
              </a:rPr>
              <a:t>y</a:t>
            </a:r>
            <a:r>
              <a:rPr sz="2000" spc="-10" dirty="0">
                <a:solidFill>
                  <a:schemeClr val="bg1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chemeClr val="bg1"/>
                </a:solidFill>
                <a:latin typeface="Arial MT"/>
                <a:cs typeface="Arial MT"/>
              </a:rPr>
              <a:t>administración,</a:t>
            </a:r>
          </a:p>
          <a:p>
            <a:pPr marL="927100" marR="5080" lvl="1" indent="-457200">
              <a:lnSpc>
                <a:spcPct val="100000"/>
              </a:lnSpc>
              <a:spcBef>
                <a:spcPts val="480"/>
              </a:spcBef>
              <a:buClr>
                <a:srgbClr val="D1282D"/>
              </a:buClr>
              <a:buAutoNum type="alphaLcParenR"/>
              <a:tabLst>
                <a:tab pos="927100" algn="l"/>
                <a:tab pos="927735" algn="l"/>
              </a:tabLst>
            </a:pPr>
            <a:r>
              <a:rPr sz="2000" dirty="0">
                <a:solidFill>
                  <a:schemeClr val="bg1"/>
                </a:solidFill>
                <a:latin typeface="Arial MT"/>
                <a:cs typeface="Arial MT"/>
              </a:rPr>
              <a:t>Los</a:t>
            </a:r>
            <a:r>
              <a:rPr sz="2000" spc="-10" dirty="0">
                <a:solidFill>
                  <a:schemeClr val="bg1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chemeClr val="bg1"/>
                </a:solidFill>
                <a:latin typeface="Arial MT"/>
                <a:cs typeface="Arial MT"/>
              </a:rPr>
              <a:t>aspectos</a:t>
            </a:r>
            <a:r>
              <a:rPr sz="2000" spc="-55" dirty="0">
                <a:solidFill>
                  <a:schemeClr val="bg1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chemeClr val="bg1"/>
                </a:solidFill>
                <a:latin typeface="Arial MT"/>
                <a:cs typeface="Arial MT"/>
              </a:rPr>
              <a:t>legales</a:t>
            </a:r>
            <a:r>
              <a:rPr sz="2000" spc="-10" dirty="0">
                <a:solidFill>
                  <a:schemeClr val="bg1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chemeClr val="bg1"/>
                </a:solidFill>
                <a:latin typeface="Arial MT"/>
                <a:cs typeface="Arial MT"/>
              </a:rPr>
              <a:t>y</a:t>
            </a:r>
            <a:r>
              <a:rPr sz="2000" spc="-10" dirty="0">
                <a:solidFill>
                  <a:schemeClr val="bg1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chemeClr val="bg1"/>
                </a:solidFill>
                <a:latin typeface="Arial MT"/>
                <a:cs typeface="Arial MT"/>
              </a:rPr>
              <a:t>tributarios,</a:t>
            </a:r>
            <a:r>
              <a:rPr sz="2000" spc="-45" dirty="0">
                <a:solidFill>
                  <a:schemeClr val="bg1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chemeClr val="bg1"/>
                </a:solidFill>
                <a:latin typeface="Arial MT"/>
                <a:cs typeface="Arial MT"/>
              </a:rPr>
              <a:t>(incentivos</a:t>
            </a:r>
            <a:r>
              <a:rPr sz="2000" spc="-25" dirty="0">
                <a:solidFill>
                  <a:schemeClr val="bg1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chemeClr val="bg1"/>
                </a:solidFill>
                <a:latin typeface="Arial MT"/>
                <a:cs typeface="Arial MT"/>
              </a:rPr>
              <a:t>o</a:t>
            </a:r>
            <a:r>
              <a:rPr sz="2000" spc="-10" dirty="0">
                <a:solidFill>
                  <a:schemeClr val="bg1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chemeClr val="bg1"/>
                </a:solidFill>
                <a:latin typeface="Arial MT"/>
                <a:cs typeface="Arial MT"/>
              </a:rPr>
              <a:t>restricciones </a:t>
            </a:r>
            <a:r>
              <a:rPr sz="2000" spc="-540" dirty="0">
                <a:solidFill>
                  <a:schemeClr val="bg1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chemeClr val="bg1"/>
                </a:solidFill>
                <a:latin typeface="Arial MT"/>
                <a:cs typeface="Arial MT"/>
              </a:rPr>
              <a:t>locales),</a:t>
            </a:r>
          </a:p>
          <a:p>
            <a:pPr marL="927100" lvl="1" indent="-457834">
              <a:lnSpc>
                <a:spcPct val="100000"/>
              </a:lnSpc>
              <a:spcBef>
                <a:spcPts val="480"/>
              </a:spcBef>
              <a:buClr>
                <a:srgbClr val="D1282D"/>
              </a:buClr>
              <a:buAutoNum type="alphaLcParenR"/>
              <a:tabLst>
                <a:tab pos="927100" algn="l"/>
                <a:tab pos="927735" algn="l"/>
              </a:tabLst>
            </a:pPr>
            <a:r>
              <a:rPr sz="2000" dirty="0">
                <a:solidFill>
                  <a:schemeClr val="bg1"/>
                </a:solidFill>
                <a:latin typeface="Arial MT"/>
                <a:cs typeface="Arial MT"/>
              </a:rPr>
              <a:t>Los</a:t>
            </a:r>
            <a:r>
              <a:rPr sz="2000" spc="-15" dirty="0">
                <a:solidFill>
                  <a:schemeClr val="bg1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chemeClr val="bg1"/>
                </a:solidFill>
                <a:latin typeface="Arial MT"/>
                <a:cs typeface="Arial MT"/>
              </a:rPr>
              <a:t>aspectos</a:t>
            </a:r>
            <a:r>
              <a:rPr sz="2000" spc="-50" dirty="0">
                <a:solidFill>
                  <a:schemeClr val="bg1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chemeClr val="bg1"/>
                </a:solidFill>
                <a:latin typeface="Arial MT"/>
                <a:cs typeface="Arial MT"/>
              </a:rPr>
              <a:t>de</a:t>
            </a:r>
            <a:r>
              <a:rPr sz="2000" spc="-15" dirty="0">
                <a:solidFill>
                  <a:schemeClr val="bg1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chemeClr val="bg1"/>
                </a:solidFill>
                <a:latin typeface="Arial MT"/>
                <a:cs typeface="Arial MT"/>
              </a:rPr>
              <a:t>la</a:t>
            </a:r>
            <a:r>
              <a:rPr sz="2000" spc="-10" dirty="0">
                <a:solidFill>
                  <a:schemeClr val="bg1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chemeClr val="bg1"/>
                </a:solidFill>
                <a:latin typeface="Arial MT"/>
                <a:cs typeface="Arial MT"/>
              </a:rPr>
              <a:t>vida</a:t>
            </a:r>
            <a:r>
              <a:rPr sz="2000" spc="-5" dirty="0">
                <a:solidFill>
                  <a:schemeClr val="bg1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chemeClr val="bg1"/>
                </a:solidFill>
                <a:latin typeface="Arial MT"/>
                <a:cs typeface="Arial MT"/>
              </a:rPr>
              <a:t>social</a:t>
            </a:r>
            <a:r>
              <a:rPr sz="2000" spc="-20" dirty="0">
                <a:solidFill>
                  <a:schemeClr val="bg1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chemeClr val="bg1"/>
                </a:solidFill>
                <a:latin typeface="Arial MT"/>
                <a:cs typeface="Arial MT"/>
              </a:rPr>
              <a:t>y</a:t>
            </a:r>
            <a:r>
              <a:rPr sz="2000" spc="-10" dirty="0">
                <a:solidFill>
                  <a:schemeClr val="bg1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chemeClr val="bg1"/>
                </a:solidFill>
                <a:latin typeface="Arial MT"/>
                <a:cs typeface="Arial MT"/>
              </a:rPr>
              <a:t>climáticos</a:t>
            </a: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900" dirty="0">
              <a:solidFill>
                <a:schemeClr val="bg1"/>
              </a:solidFill>
              <a:latin typeface="Arial MT"/>
              <a:cs typeface="Arial MT"/>
            </a:endParaRPr>
          </a:p>
          <a:p>
            <a:pPr marL="469900">
              <a:lnSpc>
                <a:spcPct val="100000"/>
              </a:lnSpc>
            </a:pPr>
            <a:r>
              <a:rPr sz="2000" dirty="0">
                <a:solidFill>
                  <a:schemeClr val="bg1"/>
                </a:solidFill>
                <a:latin typeface="Arial MT"/>
                <a:cs typeface="Arial MT"/>
              </a:rPr>
              <a:t>Otros</a:t>
            </a:r>
            <a:r>
              <a:rPr sz="2000" spc="-45" dirty="0">
                <a:solidFill>
                  <a:schemeClr val="bg1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chemeClr val="bg1"/>
                </a:solidFill>
                <a:latin typeface="Arial MT"/>
                <a:cs typeface="Arial MT"/>
              </a:rPr>
              <a:t>aspectos</a:t>
            </a:r>
            <a:r>
              <a:rPr sz="2000" spc="-45" dirty="0">
                <a:solidFill>
                  <a:schemeClr val="bg1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chemeClr val="bg1"/>
                </a:solidFill>
                <a:latin typeface="Arial MT"/>
                <a:cs typeface="Arial MT"/>
              </a:rPr>
              <a:t>que</a:t>
            </a:r>
            <a:r>
              <a:rPr sz="2000" spc="-20" dirty="0">
                <a:solidFill>
                  <a:schemeClr val="bg1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chemeClr val="bg1"/>
                </a:solidFill>
                <a:latin typeface="Arial MT"/>
                <a:cs typeface="Arial MT"/>
              </a:rPr>
              <a:t>pueden</a:t>
            </a:r>
            <a:r>
              <a:rPr sz="2000" spc="-30" dirty="0">
                <a:solidFill>
                  <a:schemeClr val="bg1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chemeClr val="bg1"/>
                </a:solidFill>
                <a:latin typeface="Arial MT"/>
                <a:cs typeface="Arial MT"/>
              </a:rPr>
              <a:t>incidir:</a:t>
            </a:r>
          </a:p>
          <a:p>
            <a:pPr marL="927100" indent="-457834">
              <a:lnSpc>
                <a:spcPct val="100000"/>
              </a:lnSpc>
              <a:spcBef>
                <a:spcPts val="480"/>
              </a:spcBef>
              <a:buClr>
                <a:srgbClr val="D1282D"/>
              </a:buClr>
              <a:buAutoNum type="arabicPeriod"/>
              <a:tabLst>
                <a:tab pos="927100" algn="l"/>
                <a:tab pos="927735" algn="l"/>
              </a:tabLst>
            </a:pPr>
            <a:r>
              <a:rPr sz="2000" dirty="0">
                <a:solidFill>
                  <a:schemeClr val="bg1"/>
                </a:solidFill>
                <a:latin typeface="Arial MT"/>
                <a:cs typeface="Arial MT"/>
              </a:rPr>
              <a:t>Actitud</a:t>
            </a:r>
            <a:r>
              <a:rPr sz="2000" spc="-25" dirty="0">
                <a:solidFill>
                  <a:schemeClr val="bg1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chemeClr val="bg1"/>
                </a:solidFill>
                <a:latin typeface="Arial MT"/>
                <a:cs typeface="Arial MT"/>
              </a:rPr>
              <a:t>de</a:t>
            </a:r>
            <a:r>
              <a:rPr sz="2000" spc="-25" dirty="0">
                <a:solidFill>
                  <a:schemeClr val="bg1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chemeClr val="bg1"/>
                </a:solidFill>
                <a:latin typeface="Arial MT"/>
                <a:cs typeface="Arial MT"/>
              </a:rPr>
              <a:t>la</a:t>
            </a:r>
            <a:r>
              <a:rPr sz="2000" spc="-5" dirty="0">
                <a:solidFill>
                  <a:schemeClr val="bg1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chemeClr val="bg1"/>
                </a:solidFill>
                <a:latin typeface="Arial MT"/>
                <a:cs typeface="Arial MT"/>
              </a:rPr>
              <a:t>comunidad</a:t>
            </a:r>
            <a:r>
              <a:rPr sz="2000" spc="-35" dirty="0">
                <a:solidFill>
                  <a:schemeClr val="bg1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chemeClr val="bg1"/>
                </a:solidFill>
                <a:latin typeface="Arial MT"/>
                <a:cs typeface="Arial MT"/>
              </a:rPr>
              <a:t>circundante</a:t>
            </a:r>
          </a:p>
          <a:p>
            <a:pPr marL="927100" indent="-457834">
              <a:lnSpc>
                <a:spcPct val="100000"/>
              </a:lnSpc>
              <a:spcBef>
                <a:spcPts val="484"/>
              </a:spcBef>
              <a:buClr>
                <a:srgbClr val="D1282D"/>
              </a:buClr>
              <a:buAutoNum type="arabicPeriod"/>
              <a:tabLst>
                <a:tab pos="927100" algn="l"/>
                <a:tab pos="927735" algn="l"/>
              </a:tabLst>
            </a:pPr>
            <a:r>
              <a:rPr sz="2000" dirty="0">
                <a:solidFill>
                  <a:schemeClr val="bg1"/>
                </a:solidFill>
                <a:latin typeface="Arial MT"/>
                <a:cs typeface="Arial MT"/>
              </a:rPr>
              <a:t>Comunicaciones</a:t>
            </a:r>
          </a:p>
          <a:p>
            <a:pPr marL="927100" indent="-457834">
              <a:lnSpc>
                <a:spcPct val="100000"/>
              </a:lnSpc>
              <a:spcBef>
                <a:spcPts val="480"/>
              </a:spcBef>
              <a:buClr>
                <a:srgbClr val="D1282D"/>
              </a:buClr>
              <a:buAutoNum type="arabicPeriod"/>
              <a:tabLst>
                <a:tab pos="927100" algn="l"/>
                <a:tab pos="927735" algn="l"/>
              </a:tabLst>
            </a:pPr>
            <a:r>
              <a:rPr sz="2000" spc="-10" dirty="0">
                <a:solidFill>
                  <a:schemeClr val="bg1"/>
                </a:solidFill>
                <a:latin typeface="Arial MT"/>
                <a:cs typeface="Arial MT"/>
              </a:rPr>
              <a:t>Tratamiento</a:t>
            </a:r>
            <a:r>
              <a:rPr sz="2000" spc="-50" dirty="0">
                <a:solidFill>
                  <a:schemeClr val="bg1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chemeClr val="bg1"/>
                </a:solidFill>
                <a:latin typeface="Arial MT"/>
                <a:cs typeface="Arial MT"/>
              </a:rPr>
              <a:t>de</a:t>
            </a:r>
            <a:r>
              <a:rPr sz="2000" spc="-20" dirty="0">
                <a:solidFill>
                  <a:schemeClr val="bg1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chemeClr val="bg1"/>
                </a:solidFill>
                <a:latin typeface="Arial MT"/>
                <a:cs typeface="Arial MT"/>
              </a:rPr>
              <a:t>residuos/efluentes,</a:t>
            </a:r>
            <a:r>
              <a:rPr sz="2000" spc="-60" dirty="0">
                <a:solidFill>
                  <a:schemeClr val="bg1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chemeClr val="bg1"/>
                </a:solidFill>
                <a:latin typeface="Arial MT"/>
                <a:cs typeface="Arial MT"/>
              </a:rPr>
              <a:t>etc.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712370" y="6284772"/>
            <a:ext cx="366395" cy="36385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755"/>
              </a:lnSpc>
            </a:pPr>
            <a:r>
              <a:rPr sz="2400" b="1" spc="-5" dirty="0">
                <a:solidFill>
                  <a:srgbClr val="D1282D"/>
                </a:solidFill>
                <a:latin typeface="Arial"/>
                <a:cs typeface="Arial"/>
              </a:rPr>
              <a:t>18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888619"/>
            <a:ext cx="23431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5" dirty="0"/>
              <a:t>TE</a:t>
            </a:r>
            <a:r>
              <a:rPr sz="3600" spc="-65" dirty="0"/>
              <a:t>MAR</a:t>
            </a:r>
            <a:r>
              <a:rPr sz="3600" spc="-60" dirty="0"/>
              <a:t>I</a:t>
            </a:r>
            <a:r>
              <a:rPr sz="3600" dirty="0"/>
              <a:t>O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535940" y="1641790"/>
            <a:ext cx="5712460" cy="3119755"/>
          </a:xfrm>
          <a:prstGeom prst="rect">
            <a:avLst/>
          </a:prstGeom>
        </p:spPr>
        <p:txBody>
          <a:bodyPr vert="horz" wrap="square" lIns="0" tIns="149225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1175"/>
              </a:spcBef>
              <a:buFont typeface="Wingdings"/>
              <a:buChar char=""/>
              <a:tabLst>
                <a:tab pos="355600" algn="l"/>
                <a:tab pos="356235" algn="l"/>
              </a:tabLst>
            </a:pPr>
            <a:r>
              <a:rPr sz="2000" dirty="0">
                <a:latin typeface="Arial MT"/>
                <a:cs typeface="Arial MT"/>
              </a:rPr>
              <a:t>Conceptos</a:t>
            </a:r>
            <a:r>
              <a:rPr sz="2000" spc="-5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generales.</a:t>
            </a:r>
            <a:endParaRPr sz="2000">
              <a:latin typeface="Arial MT"/>
              <a:cs typeface="Arial MT"/>
            </a:endParaRPr>
          </a:p>
          <a:p>
            <a:pPr marL="355600" indent="-343535">
              <a:lnSpc>
                <a:spcPct val="100000"/>
              </a:lnSpc>
              <a:spcBef>
                <a:spcPts val="1085"/>
              </a:spcBef>
              <a:buFont typeface="Wingdings"/>
              <a:buChar char=""/>
              <a:tabLst>
                <a:tab pos="355600" algn="l"/>
                <a:tab pos="356235" algn="l"/>
              </a:tabLst>
            </a:pPr>
            <a:r>
              <a:rPr sz="2000" dirty="0">
                <a:latin typeface="Arial MT"/>
                <a:cs typeface="Arial MT"/>
              </a:rPr>
              <a:t>Capacidad</a:t>
            </a:r>
            <a:r>
              <a:rPr sz="2000" spc="-4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de</a:t>
            </a:r>
            <a:r>
              <a:rPr sz="2000" spc="-2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producción.</a:t>
            </a:r>
            <a:endParaRPr sz="2000">
              <a:latin typeface="Arial MT"/>
              <a:cs typeface="Arial MT"/>
            </a:endParaRPr>
          </a:p>
          <a:p>
            <a:pPr marL="355600" indent="-343535">
              <a:lnSpc>
                <a:spcPct val="100000"/>
              </a:lnSpc>
              <a:spcBef>
                <a:spcPts val="1080"/>
              </a:spcBef>
              <a:buFont typeface="Wingdings"/>
              <a:buChar char=""/>
              <a:tabLst>
                <a:tab pos="355600" algn="l"/>
                <a:tab pos="356235" algn="l"/>
              </a:tabLst>
            </a:pPr>
            <a:r>
              <a:rPr sz="2000" dirty="0">
                <a:latin typeface="Arial MT"/>
                <a:cs typeface="Arial MT"/>
              </a:rPr>
              <a:t>Programación</a:t>
            </a:r>
            <a:r>
              <a:rPr sz="2000" spc="-6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de</a:t>
            </a:r>
            <a:r>
              <a:rPr sz="2000" spc="-1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la</a:t>
            </a:r>
            <a:r>
              <a:rPr sz="2000" spc="-1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producción.</a:t>
            </a:r>
            <a:endParaRPr sz="2000">
              <a:latin typeface="Arial MT"/>
              <a:cs typeface="Arial MT"/>
            </a:endParaRPr>
          </a:p>
          <a:p>
            <a:pPr marL="355600" indent="-343535">
              <a:lnSpc>
                <a:spcPct val="100000"/>
              </a:lnSpc>
              <a:spcBef>
                <a:spcPts val="1080"/>
              </a:spcBef>
              <a:buFont typeface="Wingdings"/>
              <a:buChar char=""/>
              <a:tabLst>
                <a:tab pos="355600" algn="l"/>
                <a:tab pos="356235" algn="l"/>
              </a:tabLst>
            </a:pPr>
            <a:r>
              <a:rPr sz="2000" dirty="0">
                <a:latin typeface="Arial MT"/>
                <a:cs typeface="Arial MT"/>
              </a:rPr>
              <a:t>Localización</a:t>
            </a:r>
            <a:r>
              <a:rPr sz="2000" spc="-4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de</a:t>
            </a:r>
            <a:r>
              <a:rPr sz="2000" spc="-2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las</a:t>
            </a:r>
            <a:r>
              <a:rPr sz="2000" spc="-2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operaciones</a:t>
            </a:r>
            <a:endParaRPr sz="2000">
              <a:latin typeface="Arial MT"/>
              <a:cs typeface="Arial MT"/>
            </a:endParaRPr>
          </a:p>
          <a:p>
            <a:pPr marL="355600" indent="-343535">
              <a:lnSpc>
                <a:spcPct val="100000"/>
              </a:lnSpc>
              <a:spcBef>
                <a:spcPts val="1080"/>
              </a:spcBef>
              <a:buFont typeface="Wingdings"/>
              <a:buChar char=""/>
              <a:tabLst>
                <a:tab pos="355600" algn="l"/>
                <a:tab pos="356235" algn="l"/>
              </a:tabLst>
            </a:pPr>
            <a:r>
              <a:rPr sz="2000" dirty="0">
                <a:latin typeface="Arial MT"/>
                <a:cs typeface="Arial MT"/>
              </a:rPr>
              <a:t>Diagrama</a:t>
            </a:r>
            <a:r>
              <a:rPr sz="2000" spc="-3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de</a:t>
            </a:r>
            <a:r>
              <a:rPr sz="2000" spc="-1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requerimiento</a:t>
            </a:r>
            <a:r>
              <a:rPr sz="2000" spc="-4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de</a:t>
            </a:r>
            <a:r>
              <a:rPr sz="2000" spc="-1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materiales</a:t>
            </a:r>
            <a:r>
              <a:rPr sz="2000" spc="-35" dirty="0">
                <a:latin typeface="Arial MT"/>
                <a:cs typeface="Arial MT"/>
              </a:rPr>
              <a:t> </a:t>
            </a:r>
            <a:r>
              <a:rPr sz="2000" spc="-65" dirty="0">
                <a:latin typeface="Arial MT"/>
                <a:cs typeface="Arial MT"/>
              </a:rPr>
              <a:t>MRP.</a:t>
            </a:r>
            <a:endParaRPr sz="2000">
              <a:latin typeface="Arial MT"/>
              <a:cs typeface="Arial MT"/>
            </a:endParaRPr>
          </a:p>
          <a:p>
            <a:pPr marL="355600" indent="-343535">
              <a:lnSpc>
                <a:spcPct val="100000"/>
              </a:lnSpc>
              <a:spcBef>
                <a:spcPts val="1080"/>
              </a:spcBef>
              <a:buFont typeface="Wingdings"/>
              <a:buChar char=""/>
              <a:tabLst>
                <a:tab pos="355600" algn="l"/>
                <a:tab pos="356235" algn="l"/>
              </a:tabLst>
            </a:pPr>
            <a:r>
              <a:rPr sz="2000" dirty="0">
                <a:latin typeface="Arial MT"/>
                <a:cs typeface="Arial MT"/>
              </a:rPr>
              <a:t>Diagramas</a:t>
            </a:r>
            <a:r>
              <a:rPr sz="2000" spc="-5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de</a:t>
            </a:r>
            <a:r>
              <a:rPr sz="2000" spc="-3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Gantt.</a:t>
            </a:r>
            <a:endParaRPr sz="2000">
              <a:latin typeface="Arial MT"/>
              <a:cs typeface="Arial MT"/>
            </a:endParaRPr>
          </a:p>
          <a:p>
            <a:pPr marL="355600" indent="-343535">
              <a:lnSpc>
                <a:spcPct val="100000"/>
              </a:lnSpc>
              <a:spcBef>
                <a:spcPts val="1080"/>
              </a:spcBef>
              <a:buFont typeface="Wingdings"/>
              <a:buChar char=""/>
              <a:tabLst>
                <a:tab pos="355600" algn="l"/>
                <a:tab pos="356235" algn="l"/>
              </a:tabLst>
            </a:pPr>
            <a:r>
              <a:rPr sz="2000" dirty="0">
                <a:latin typeface="Arial MT"/>
                <a:cs typeface="Arial MT"/>
              </a:rPr>
              <a:t>Programación</a:t>
            </a:r>
            <a:r>
              <a:rPr sz="2000" spc="-6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Pert.</a:t>
            </a:r>
            <a:r>
              <a:rPr sz="2000" spc="-3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Camino</a:t>
            </a:r>
            <a:r>
              <a:rPr sz="2000" spc="-2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crítico.</a:t>
            </a:r>
            <a:endParaRPr sz="2000">
              <a:latin typeface="Arial MT"/>
              <a:cs typeface="Arial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712370" y="6453632"/>
            <a:ext cx="366395" cy="19494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755"/>
              </a:lnSpc>
            </a:pPr>
            <a:r>
              <a:rPr sz="2400" b="1" dirty="0">
                <a:solidFill>
                  <a:srgbClr val="D1282D"/>
                </a:solidFill>
                <a:latin typeface="Arial"/>
                <a:cs typeface="Arial"/>
              </a:rPr>
              <a:t>2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8712370" y="6284772"/>
            <a:ext cx="366395" cy="36385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755"/>
              </a:lnSpc>
            </a:pPr>
            <a:r>
              <a:rPr sz="2400" b="1" spc="-5" dirty="0">
                <a:solidFill>
                  <a:srgbClr val="D1282D"/>
                </a:solidFill>
                <a:latin typeface="Arial"/>
                <a:cs typeface="Arial"/>
              </a:rPr>
              <a:t>19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755573" y="980694"/>
            <a:ext cx="7849234" cy="4248785"/>
            <a:chOff x="755573" y="980694"/>
            <a:chExt cx="7849234" cy="4248785"/>
          </a:xfrm>
        </p:grpSpPr>
        <p:sp>
          <p:nvSpPr>
            <p:cNvPr id="5" name="object 5"/>
            <p:cNvSpPr/>
            <p:nvPr/>
          </p:nvSpPr>
          <p:spPr>
            <a:xfrm>
              <a:off x="755573" y="980693"/>
              <a:ext cx="7849234" cy="4248785"/>
            </a:xfrm>
            <a:custGeom>
              <a:avLst/>
              <a:gdLst/>
              <a:ahLst/>
              <a:cxnLst/>
              <a:rect l="l" t="t" r="r" b="b"/>
              <a:pathLst>
                <a:path w="7849234" h="4248785">
                  <a:moveTo>
                    <a:pt x="7848930" y="3896360"/>
                  </a:moveTo>
                  <a:lnTo>
                    <a:pt x="7807566" y="3875659"/>
                  </a:lnTo>
                  <a:lnTo>
                    <a:pt x="7725105" y="3834384"/>
                  </a:lnTo>
                  <a:lnTo>
                    <a:pt x="7725105" y="3875659"/>
                  </a:lnTo>
                  <a:lnTo>
                    <a:pt x="308673" y="3875659"/>
                  </a:lnTo>
                  <a:lnTo>
                    <a:pt x="308673" y="123825"/>
                  </a:lnTo>
                  <a:lnTo>
                    <a:pt x="349948" y="123825"/>
                  </a:lnTo>
                  <a:lnTo>
                    <a:pt x="339661" y="103251"/>
                  </a:lnTo>
                  <a:lnTo>
                    <a:pt x="288036" y="0"/>
                  </a:lnTo>
                  <a:lnTo>
                    <a:pt x="226123" y="123825"/>
                  </a:lnTo>
                  <a:lnTo>
                    <a:pt x="267398" y="123825"/>
                  </a:lnTo>
                  <a:lnTo>
                    <a:pt x="267398" y="3875659"/>
                  </a:lnTo>
                  <a:lnTo>
                    <a:pt x="0" y="3875659"/>
                  </a:lnTo>
                  <a:lnTo>
                    <a:pt x="0" y="3916934"/>
                  </a:lnTo>
                  <a:lnTo>
                    <a:pt x="267398" y="3916934"/>
                  </a:lnTo>
                  <a:lnTo>
                    <a:pt x="267398" y="4248531"/>
                  </a:lnTo>
                  <a:lnTo>
                    <a:pt x="308673" y="4248531"/>
                  </a:lnTo>
                  <a:lnTo>
                    <a:pt x="308673" y="3916934"/>
                  </a:lnTo>
                  <a:lnTo>
                    <a:pt x="7725105" y="3916934"/>
                  </a:lnTo>
                  <a:lnTo>
                    <a:pt x="7725105" y="3958209"/>
                  </a:lnTo>
                  <a:lnTo>
                    <a:pt x="7807731" y="3916934"/>
                  </a:lnTo>
                  <a:lnTo>
                    <a:pt x="7848930" y="3896360"/>
                  </a:lnTo>
                  <a:close/>
                </a:path>
              </a:pathLst>
            </a:custGeom>
            <a:solidFill>
              <a:srgbClr val="7777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043609" y="1380871"/>
              <a:ext cx="5977255" cy="3272790"/>
            </a:xfrm>
            <a:custGeom>
              <a:avLst/>
              <a:gdLst/>
              <a:ahLst/>
              <a:cxnLst/>
              <a:rect l="l" t="t" r="r" b="b"/>
              <a:pathLst>
                <a:path w="5977255" h="3272790">
                  <a:moveTo>
                    <a:pt x="0" y="3272281"/>
                  </a:moveTo>
                  <a:lnTo>
                    <a:pt x="5976696" y="607949"/>
                  </a:lnTo>
                </a:path>
                <a:path w="5977255" h="3272790">
                  <a:moveTo>
                    <a:pt x="0" y="1040002"/>
                  </a:moveTo>
                  <a:lnTo>
                    <a:pt x="5976696" y="0"/>
                  </a:lnTo>
                </a:path>
                <a:path w="5977255" h="3272790">
                  <a:moveTo>
                    <a:pt x="0" y="1472056"/>
                  </a:moveTo>
                  <a:lnTo>
                    <a:pt x="5976696" y="2840228"/>
                  </a:lnTo>
                </a:path>
              </a:pathLst>
            </a:custGeom>
            <a:ln w="31750">
              <a:solidFill>
                <a:srgbClr val="77777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020306" y="980694"/>
              <a:ext cx="0" cy="3896360"/>
            </a:xfrm>
            <a:custGeom>
              <a:avLst/>
              <a:gdLst/>
              <a:ahLst/>
              <a:cxnLst/>
              <a:rect l="l" t="t" r="r" b="b"/>
              <a:pathLst>
                <a:path h="3896360">
                  <a:moveTo>
                    <a:pt x="0" y="0"/>
                  </a:moveTo>
                  <a:lnTo>
                    <a:pt x="0" y="3896359"/>
                  </a:lnTo>
                </a:path>
              </a:pathLst>
            </a:custGeom>
            <a:ln w="19050">
              <a:solidFill>
                <a:srgbClr val="777777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489254" y="5708319"/>
            <a:ext cx="1109345" cy="965200"/>
            <a:chOff x="489254" y="5708319"/>
            <a:chExt cx="1109345" cy="965200"/>
          </a:xfrm>
        </p:grpSpPr>
        <p:sp>
          <p:nvSpPr>
            <p:cNvPr id="9" name="object 9"/>
            <p:cNvSpPr/>
            <p:nvPr/>
          </p:nvSpPr>
          <p:spPr>
            <a:xfrm>
              <a:off x="503542" y="5722607"/>
              <a:ext cx="1080770" cy="936625"/>
            </a:xfrm>
            <a:custGeom>
              <a:avLst/>
              <a:gdLst/>
              <a:ahLst/>
              <a:cxnLst/>
              <a:rect l="l" t="t" r="r" b="b"/>
              <a:pathLst>
                <a:path w="1080770" h="936625">
                  <a:moveTo>
                    <a:pt x="540067" y="0"/>
                  </a:moveTo>
                  <a:lnTo>
                    <a:pt x="167500" y="234035"/>
                  </a:lnTo>
                  <a:lnTo>
                    <a:pt x="423049" y="234035"/>
                  </a:lnTo>
                  <a:lnTo>
                    <a:pt x="423049" y="327850"/>
                  </a:lnTo>
                  <a:lnTo>
                    <a:pt x="0" y="327850"/>
                  </a:lnTo>
                  <a:lnTo>
                    <a:pt x="0" y="936104"/>
                  </a:lnTo>
                  <a:lnTo>
                    <a:pt x="1080147" y="936104"/>
                  </a:lnTo>
                  <a:lnTo>
                    <a:pt x="1080147" y="327850"/>
                  </a:lnTo>
                  <a:lnTo>
                    <a:pt x="657072" y="327850"/>
                  </a:lnTo>
                  <a:lnTo>
                    <a:pt x="657072" y="234035"/>
                  </a:lnTo>
                  <a:lnTo>
                    <a:pt x="912634" y="234035"/>
                  </a:lnTo>
                  <a:lnTo>
                    <a:pt x="540067" y="0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0" name="object 10"/>
            <p:cNvSpPr/>
            <p:nvPr/>
          </p:nvSpPr>
          <p:spPr>
            <a:xfrm>
              <a:off x="503542" y="5722607"/>
              <a:ext cx="1080770" cy="936625"/>
            </a:xfrm>
            <a:custGeom>
              <a:avLst/>
              <a:gdLst/>
              <a:ahLst/>
              <a:cxnLst/>
              <a:rect l="l" t="t" r="r" b="b"/>
              <a:pathLst>
                <a:path w="1080770" h="936625">
                  <a:moveTo>
                    <a:pt x="0" y="327850"/>
                  </a:moveTo>
                  <a:lnTo>
                    <a:pt x="423049" y="327850"/>
                  </a:lnTo>
                  <a:lnTo>
                    <a:pt x="423049" y="234035"/>
                  </a:lnTo>
                  <a:lnTo>
                    <a:pt x="167500" y="234035"/>
                  </a:lnTo>
                  <a:lnTo>
                    <a:pt x="540067" y="0"/>
                  </a:lnTo>
                  <a:lnTo>
                    <a:pt x="912634" y="234035"/>
                  </a:lnTo>
                  <a:lnTo>
                    <a:pt x="657072" y="234035"/>
                  </a:lnTo>
                  <a:lnTo>
                    <a:pt x="657072" y="327850"/>
                  </a:lnTo>
                  <a:lnTo>
                    <a:pt x="1080147" y="327850"/>
                  </a:lnTo>
                  <a:lnTo>
                    <a:pt x="1080147" y="936104"/>
                  </a:lnTo>
                  <a:lnTo>
                    <a:pt x="0" y="936104"/>
                  </a:lnTo>
                  <a:lnTo>
                    <a:pt x="0" y="327850"/>
                  </a:lnTo>
                  <a:close/>
                </a:path>
              </a:pathLst>
            </a:custGeom>
            <a:ln w="28574">
              <a:solidFill>
                <a:srgbClr val="5757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605129" y="6200038"/>
            <a:ext cx="8769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dirty="0">
                <a:solidFill>
                  <a:schemeClr val="bg1"/>
                </a:solidFill>
                <a:latin typeface="Arial"/>
                <a:cs typeface="Arial"/>
              </a:rPr>
              <a:t>M</a:t>
            </a:r>
            <a:r>
              <a:rPr sz="1800" b="1" i="1" spc="5" dirty="0">
                <a:solidFill>
                  <a:schemeClr val="bg1"/>
                </a:solidFill>
                <a:latin typeface="Arial"/>
                <a:cs typeface="Arial"/>
              </a:rPr>
              <a:t>Í</a:t>
            </a:r>
            <a:r>
              <a:rPr sz="1800" b="1" i="1" dirty="0">
                <a:solidFill>
                  <a:schemeClr val="bg1"/>
                </a:solidFill>
                <a:latin typeface="Arial"/>
                <a:cs typeface="Arial"/>
              </a:rPr>
              <a:t>NIMO</a:t>
            </a:r>
            <a:endParaRPr sz="18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22477" y="5290566"/>
            <a:ext cx="6362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5244" marR="5080" indent="-4318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Arial MT"/>
                <a:cs typeface="Arial MT"/>
              </a:rPr>
              <a:t>F</a:t>
            </a:r>
            <a:r>
              <a:rPr sz="1200" spc="-5" dirty="0">
                <a:latin typeface="Arial MT"/>
                <a:cs typeface="Arial MT"/>
              </a:rPr>
              <a:t>U</a:t>
            </a:r>
            <a:r>
              <a:rPr sz="1200" dirty="0">
                <a:latin typeface="Arial MT"/>
                <a:cs typeface="Arial MT"/>
              </a:rPr>
              <a:t>EN</a:t>
            </a:r>
            <a:r>
              <a:rPr sz="1200" spc="5" dirty="0">
                <a:latin typeface="Arial MT"/>
                <a:cs typeface="Arial MT"/>
              </a:rPr>
              <a:t>T</a:t>
            </a:r>
            <a:r>
              <a:rPr sz="1200" dirty="0">
                <a:latin typeface="Arial MT"/>
                <a:cs typeface="Arial MT"/>
              </a:rPr>
              <a:t>E  </a:t>
            </a:r>
            <a:r>
              <a:rPr sz="1200" spc="-5" dirty="0">
                <a:latin typeface="Arial MT"/>
                <a:cs typeface="Arial MT"/>
              </a:rPr>
              <a:t>DE</a:t>
            </a:r>
            <a:r>
              <a:rPr sz="1200" spc="-3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MP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22477" y="1006297"/>
            <a:ext cx="16764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Arial MT"/>
                <a:cs typeface="Arial MT"/>
              </a:rPr>
              <a:t>$</a:t>
            </a:r>
            <a:endParaRPr sz="2000">
              <a:latin typeface="Arial MT"/>
              <a:cs typeface="Arial MT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610350" y="5042661"/>
            <a:ext cx="82105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270" algn="ctr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 MT"/>
                <a:cs typeface="Arial MT"/>
              </a:rPr>
              <a:t>MERCADO </a:t>
            </a:r>
            <a:r>
              <a:rPr sz="1200" spc="-3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DE 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CONSU</a:t>
            </a:r>
            <a:r>
              <a:rPr sz="1200" spc="-10" dirty="0">
                <a:latin typeface="Arial MT"/>
                <a:cs typeface="Arial MT"/>
              </a:rPr>
              <a:t>M</a:t>
            </a:r>
            <a:r>
              <a:rPr sz="1200" dirty="0">
                <a:latin typeface="Arial MT"/>
                <a:cs typeface="Arial MT"/>
              </a:rPr>
              <a:t>O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972806" y="5014341"/>
            <a:ext cx="5511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 MT"/>
                <a:cs typeface="Arial MT"/>
              </a:rPr>
              <a:t>LUGAR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365375" y="1371346"/>
            <a:ext cx="110299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200" b="1" i="1" spc="-10" dirty="0">
                <a:latin typeface="Arial"/>
                <a:cs typeface="Arial"/>
              </a:rPr>
              <a:t>COSTO</a:t>
            </a:r>
            <a:r>
              <a:rPr sz="1200" b="1" i="1" spc="-55" dirty="0">
                <a:latin typeface="Arial"/>
                <a:cs typeface="Arial"/>
              </a:rPr>
              <a:t> </a:t>
            </a:r>
            <a:r>
              <a:rPr sz="1200" b="1" i="1" spc="-25" dirty="0">
                <a:latin typeface="Arial"/>
                <a:cs typeface="Arial"/>
              </a:rPr>
              <a:t>TOTAL </a:t>
            </a:r>
            <a:r>
              <a:rPr sz="1200" b="1" i="1" spc="-315" dirty="0">
                <a:latin typeface="Arial"/>
                <a:cs typeface="Arial"/>
              </a:rPr>
              <a:t> </a:t>
            </a:r>
            <a:r>
              <a:rPr sz="1200" b="1" i="1" spc="-5" dirty="0">
                <a:latin typeface="Arial"/>
                <a:cs typeface="Arial"/>
              </a:rPr>
              <a:t>DE </a:t>
            </a:r>
            <a:r>
              <a:rPr sz="1200" b="1" i="1" dirty="0">
                <a:latin typeface="Arial"/>
                <a:cs typeface="Arial"/>
              </a:rPr>
              <a:t> </a:t>
            </a:r>
            <a:r>
              <a:rPr sz="1200" b="1" i="1" spc="-5" dirty="0">
                <a:latin typeface="Arial"/>
                <a:cs typeface="Arial"/>
              </a:rPr>
              <a:t>TRANSPORTE</a:t>
            </a:r>
            <a:endParaRPr sz="12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100061" y="3531870"/>
            <a:ext cx="171196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b="1" i="1" spc="-10" dirty="0">
                <a:latin typeface="Arial"/>
                <a:cs typeface="Arial"/>
              </a:rPr>
              <a:t>COSTO</a:t>
            </a:r>
            <a:r>
              <a:rPr sz="1200" b="1" i="1" spc="10" dirty="0">
                <a:latin typeface="Arial"/>
                <a:cs typeface="Arial"/>
              </a:rPr>
              <a:t> </a:t>
            </a:r>
            <a:r>
              <a:rPr sz="1200" b="1" i="1" spc="-5" dirty="0">
                <a:latin typeface="Arial"/>
                <a:cs typeface="Arial"/>
              </a:rPr>
              <a:t>DE </a:t>
            </a:r>
            <a:r>
              <a:rPr sz="1200" b="1" i="1" dirty="0">
                <a:latin typeface="Arial"/>
                <a:cs typeface="Arial"/>
              </a:rPr>
              <a:t> </a:t>
            </a:r>
            <a:r>
              <a:rPr sz="1200" b="1" i="1" spc="-5" dirty="0">
                <a:latin typeface="Arial"/>
                <a:cs typeface="Arial"/>
              </a:rPr>
              <a:t>TRANSPORTE </a:t>
            </a:r>
            <a:r>
              <a:rPr sz="1200" b="1" i="1" dirty="0">
                <a:latin typeface="Arial"/>
                <a:cs typeface="Arial"/>
              </a:rPr>
              <a:t>DEL </a:t>
            </a:r>
            <a:r>
              <a:rPr sz="1200" b="1" i="1" spc="5" dirty="0">
                <a:latin typeface="Arial"/>
                <a:cs typeface="Arial"/>
              </a:rPr>
              <a:t> </a:t>
            </a:r>
            <a:r>
              <a:rPr sz="1200" b="1" i="1" dirty="0">
                <a:latin typeface="Arial"/>
                <a:cs typeface="Arial"/>
              </a:rPr>
              <a:t>P</a:t>
            </a:r>
            <a:r>
              <a:rPr sz="1200" b="1" i="1" spc="-5" dirty="0">
                <a:latin typeface="Arial"/>
                <a:cs typeface="Arial"/>
              </a:rPr>
              <a:t>ROD</a:t>
            </a:r>
            <a:r>
              <a:rPr sz="1200" b="1" i="1" spc="-10" dirty="0">
                <a:latin typeface="Arial"/>
                <a:cs typeface="Arial"/>
              </a:rPr>
              <a:t>U</a:t>
            </a:r>
            <a:r>
              <a:rPr sz="1200" b="1" i="1" spc="-5" dirty="0">
                <a:latin typeface="Arial"/>
                <a:cs typeface="Arial"/>
              </a:rPr>
              <a:t>C</a:t>
            </a:r>
            <a:r>
              <a:rPr sz="1200" b="1" i="1" spc="-35" dirty="0">
                <a:latin typeface="Arial"/>
                <a:cs typeface="Arial"/>
              </a:rPr>
              <a:t>T</a:t>
            </a:r>
            <a:r>
              <a:rPr sz="1200" b="1" i="1" dirty="0">
                <a:latin typeface="Arial"/>
                <a:cs typeface="Arial"/>
              </a:rPr>
              <a:t>O+SE</a:t>
            </a:r>
            <a:r>
              <a:rPr sz="1200" b="1" i="1" spc="-5" dirty="0">
                <a:latin typeface="Arial"/>
                <a:cs typeface="Arial"/>
              </a:rPr>
              <a:t>RVICIO</a:t>
            </a:r>
            <a:endParaRPr sz="12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285101" y="1606422"/>
            <a:ext cx="107251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-1270" algn="ctr">
              <a:lnSpc>
                <a:spcPct val="100000"/>
              </a:lnSpc>
              <a:spcBef>
                <a:spcPts val="100"/>
              </a:spcBef>
            </a:pPr>
            <a:r>
              <a:rPr sz="1200" b="1" i="1" spc="-10" dirty="0">
                <a:latin typeface="Arial"/>
                <a:cs typeface="Arial"/>
              </a:rPr>
              <a:t>COSTO</a:t>
            </a:r>
            <a:r>
              <a:rPr sz="1200" b="1" i="1" dirty="0">
                <a:latin typeface="Arial"/>
                <a:cs typeface="Arial"/>
              </a:rPr>
              <a:t> </a:t>
            </a:r>
            <a:r>
              <a:rPr sz="1200" b="1" i="1" spc="-5" dirty="0">
                <a:latin typeface="Arial"/>
                <a:cs typeface="Arial"/>
              </a:rPr>
              <a:t>DE </a:t>
            </a:r>
            <a:r>
              <a:rPr sz="1200" b="1" i="1" dirty="0">
                <a:latin typeface="Arial"/>
                <a:cs typeface="Arial"/>
              </a:rPr>
              <a:t> T</a:t>
            </a:r>
            <a:r>
              <a:rPr sz="1200" b="1" i="1" spc="-10" dirty="0">
                <a:latin typeface="Arial"/>
                <a:cs typeface="Arial"/>
              </a:rPr>
              <a:t>R</a:t>
            </a:r>
            <a:r>
              <a:rPr sz="1200" b="1" i="1" spc="-5" dirty="0">
                <a:latin typeface="Arial"/>
                <a:cs typeface="Arial"/>
              </a:rPr>
              <a:t>AN</a:t>
            </a:r>
            <a:r>
              <a:rPr sz="1200" b="1" i="1" dirty="0">
                <a:latin typeface="Arial"/>
                <a:cs typeface="Arial"/>
              </a:rPr>
              <a:t>SPO</a:t>
            </a:r>
            <a:r>
              <a:rPr sz="1200" b="1" i="1" spc="-30" dirty="0">
                <a:latin typeface="Arial"/>
                <a:cs typeface="Arial"/>
              </a:rPr>
              <a:t>R</a:t>
            </a:r>
            <a:r>
              <a:rPr sz="1200" b="1" i="1" dirty="0">
                <a:latin typeface="Arial"/>
                <a:cs typeface="Arial"/>
              </a:rPr>
              <a:t>TE  </a:t>
            </a:r>
            <a:r>
              <a:rPr sz="1200" b="1" i="1" spc="-5" dirty="0">
                <a:latin typeface="Arial"/>
                <a:cs typeface="Arial"/>
              </a:rPr>
              <a:t>DE</a:t>
            </a:r>
            <a:r>
              <a:rPr sz="1200" b="1" i="1" spc="-10" dirty="0">
                <a:latin typeface="Arial"/>
                <a:cs typeface="Arial"/>
              </a:rPr>
              <a:t> </a:t>
            </a:r>
            <a:r>
              <a:rPr sz="1200" b="1" i="1" spc="-5" dirty="0">
                <a:latin typeface="Arial"/>
                <a:cs typeface="Arial"/>
              </a:rPr>
              <a:t>MP</a:t>
            </a:r>
            <a:endParaRPr sz="12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954782" y="5103621"/>
            <a:ext cx="26403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 MT"/>
                <a:cs typeface="Arial MT"/>
              </a:rPr>
              <a:t>1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MP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DE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UN</a:t>
            </a:r>
            <a:r>
              <a:rPr sz="1200" spc="-1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SOLO</a:t>
            </a:r>
            <a:r>
              <a:rPr sz="1200" spc="-1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SITIO</a:t>
            </a:r>
            <a:endParaRPr sz="12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sz="1200" spc="-5" dirty="0">
                <a:latin typeface="Arial MT"/>
                <a:cs typeface="Arial MT"/>
              </a:rPr>
              <a:t>CONSU</a:t>
            </a:r>
            <a:r>
              <a:rPr sz="1200" spc="-10" dirty="0">
                <a:latin typeface="Arial MT"/>
                <a:cs typeface="Arial MT"/>
              </a:rPr>
              <a:t>M</a:t>
            </a:r>
            <a:r>
              <a:rPr sz="1200" dirty="0">
                <a:latin typeface="Arial MT"/>
                <a:cs typeface="Arial MT"/>
              </a:rPr>
              <a:t>O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spc="-15" dirty="0">
                <a:latin typeface="Arial MT"/>
                <a:cs typeface="Arial MT"/>
              </a:rPr>
              <a:t>T</a:t>
            </a:r>
            <a:r>
              <a:rPr sz="1200" dirty="0">
                <a:latin typeface="Arial MT"/>
                <a:cs typeface="Arial MT"/>
              </a:rPr>
              <a:t>O</a:t>
            </a:r>
            <a:r>
              <a:rPr sz="1200" spc="-75" dirty="0">
                <a:latin typeface="Arial MT"/>
                <a:cs typeface="Arial MT"/>
              </a:rPr>
              <a:t>T</a:t>
            </a:r>
            <a:r>
              <a:rPr sz="1200" dirty="0">
                <a:latin typeface="Arial MT"/>
                <a:cs typeface="Arial MT"/>
              </a:rPr>
              <a:t>A</a:t>
            </a:r>
            <a:r>
              <a:rPr sz="1200" spc="-5" dirty="0">
                <a:latin typeface="Arial MT"/>
                <a:cs typeface="Arial MT"/>
              </a:rPr>
              <a:t>L</a:t>
            </a:r>
            <a:r>
              <a:rPr sz="1200" spc="-6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E</a:t>
            </a:r>
            <a:r>
              <a:rPr sz="1200" spc="-5" dirty="0">
                <a:latin typeface="Arial MT"/>
                <a:cs typeface="Arial MT"/>
              </a:rPr>
              <a:t>N</a:t>
            </a:r>
            <a:r>
              <a:rPr sz="1200" dirty="0">
                <a:latin typeface="Arial MT"/>
                <a:cs typeface="Arial MT"/>
              </a:rPr>
              <a:t> O</a:t>
            </a:r>
            <a:r>
              <a:rPr sz="1200" spc="10" dirty="0">
                <a:latin typeface="Arial MT"/>
                <a:cs typeface="Arial MT"/>
              </a:rPr>
              <a:t>T</a:t>
            </a:r>
            <a:r>
              <a:rPr sz="1200" dirty="0">
                <a:latin typeface="Arial MT"/>
                <a:cs typeface="Arial MT"/>
              </a:rPr>
              <a:t>RO LUGA</a:t>
            </a:r>
            <a:r>
              <a:rPr sz="1200" spc="-5" dirty="0">
                <a:latin typeface="Arial MT"/>
                <a:cs typeface="Arial MT"/>
              </a:rPr>
              <a:t>R</a:t>
            </a:r>
            <a:endParaRPr sz="1200">
              <a:latin typeface="Arial MT"/>
              <a:cs typeface="Arial M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8748" y="185329"/>
            <a:ext cx="7176134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sz="2800" spc="-75" dirty="0"/>
              <a:t>PROGRAMACIÓN</a:t>
            </a:r>
            <a:r>
              <a:rPr spc="-65" dirty="0"/>
              <a:t> </a:t>
            </a:r>
            <a:r>
              <a:rPr spc="-40" dirty="0"/>
              <a:t>DE</a:t>
            </a:r>
            <a:r>
              <a:rPr spc="-105" dirty="0"/>
              <a:t> </a:t>
            </a:r>
            <a:r>
              <a:rPr spc="-40" dirty="0"/>
              <a:t>LA</a:t>
            </a:r>
            <a:r>
              <a:rPr spc="-105" dirty="0"/>
              <a:t> </a:t>
            </a:r>
            <a:r>
              <a:rPr sz="2800" spc="-70" dirty="0"/>
              <a:t>PRODUCCIÓN</a:t>
            </a:r>
            <a:endParaRPr spc="-70" dirty="0"/>
          </a:p>
        </p:txBody>
      </p:sp>
      <p:sp>
        <p:nvSpPr>
          <p:cNvPr id="3" name="object 3"/>
          <p:cNvSpPr txBox="1"/>
          <p:nvPr/>
        </p:nvSpPr>
        <p:spPr>
          <a:xfrm>
            <a:off x="457200" y="990600"/>
            <a:ext cx="8021955" cy="5250155"/>
          </a:xfrm>
          <a:prstGeom prst="rect">
            <a:avLst/>
          </a:prstGeom>
        </p:spPr>
        <p:txBody>
          <a:bodyPr vert="horz" wrap="square" lIns="0" tIns="119380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940"/>
              </a:spcBef>
              <a:buFont typeface="Wingdings"/>
              <a:buChar char=""/>
              <a:tabLst>
                <a:tab pos="355600" algn="l"/>
                <a:tab pos="356235" algn="l"/>
              </a:tabLst>
            </a:pPr>
            <a:r>
              <a:rPr sz="2000" b="1" i="1" dirty="0">
                <a:solidFill>
                  <a:schemeClr val="bg1"/>
                </a:solidFill>
                <a:latin typeface="Arial"/>
                <a:cs typeface="Arial"/>
              </a:rPr>
              <a:t>PROGRAMA</a:t>
            </a:r>
            <a:r>
              <a:rPr sz="2000" b="1" i="1" spc="-114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chemeClr val="bg1"/>
                </a:solidFill>
                <a:latin typeface="Arial"/>
                <a:cs typeface="Arial"/>
              </a:rPr>
              <a:t>DE</a:t>
            </a:r>
            <a:r>
              <a:rPr sz="2000" b="1" i="1" spc="-3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chemeClr val="bg1"/>
                </a:solidFill>
                <a:latin typeface="Arial"/>
                <a:cs typeface="Arial"/>
              </a:rPr>
              <a:t>PRODUCCIÓN</a:t>
            </a:r>
            <a:endParaRPr sz="2000" dirty="0">
              <a:solidFill>
                <a:schemeClr val="bg1"/>
              </a:solidFill>
              <a:latin typeface="Arial"/>
              <a:cs typeface="Arial"/>
            </a:endParaRPr>
          </a:p>
          <a:p>
            <a:pPr marL="812800" marR="123189" lvl="1" indent="-342900">
              <a:lnSpc>
                <a:spcPts val="2160"/>
              </a:lnSpc>
              <a:spcBef>
                <a:spcPts val="1115"/>
              </a:spcBef>
              <a:buClr>
                <a:srgbClr val="D1282D"/>
              </a:buClr>
              <a:buFont typeface="Wingdings"/>
              <a:buChar char=""/>
              <a:tabLst>
                <a:tab pos="812800" algn="l"/>
                <a:tab pos="813435" algn="l"/>
              </a:tabLst>
            </a:pPr>
            <a:r>
              <a:rPr sz="2000" dirty="0">
                <a:solidFill>
                  <a:schemeClr val="bg1"/>
                </a:solidFill>
                <a:latin typeface="Arial MT"/>
                <a:cs typeface="Arial MT"/>
              </a:rPr>
              <a:t>Conjunto de acciones definidas, a realizar en el corto plazo, </a:t>
            </a:r>
            <a:r>
              <a:rPr sz="2000" spc="5" dirty="0">
                <a:solidFill>
                  <a:schemeClr val="bg1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chemeClr val="bg1"/>
                </a:solidFill>
                <a:latin typeface="Arial MT"/>
                <a:cs typeface="Arial MT"/>
              </a:rPr>
              <a:t>para lograr que un sistema de producción entregue las </a:t>
            </a:r>
            <a:r>
              <a:rPr sz="2000" spc="5" dirty="0">
                <a:solidFill>
                  <a:schemeClr val="bg1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chemeClr val="bg1"/>
                </a:solidFill>
                <a:latin typeface="Arial MT"/>
                <a:cs typeface="Arial MT"/>
              </a:rPr>
              <a:t>cantidades</a:t>
            </a:r>
            <a:r>
              <a:rPr sz="2000" spc="-40" dirty="0">
                <a:solidFill>
                  <a:schemeClr val="bg1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chemeClr val="bg1"/>
                </a:solidFill>
                <a:latin typeface="Arial MT"/>
                <a:cs typeface="Arial MT"/>
              </a:rPr>
              <a:t>y</a:t>
            </a:r>
            <a:r>
              <a:rPr sz="2000" spc="-15" dirty="0">
                <a:solidFill>
                  <a:schemeClr val="bg1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chemeClr val="bg1"/>
                </a:solidFill>
                <a:latin typeface="Arial MT"/>
                <a:cs typeface="Arial MT"/>
              </a:rPr>
              <a:t>las</a:t>
            </a:r>
            <a:r>
              <a:rPr sz="2000" spc="5" dirty="0">
                <a:solidFill>
                  <a:schemeClr val="bg1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chemeClr val="bg1"/>
                </a:solidFill>
                <a:latin typeface="Arial MT"/>
                <a:cs typeface="Arial MT"/>
              </a:rPr>
              <a:t>calidades</a:t>
            </a:r>
            <a:r>
              <a:rPr sz="2000" spc="-30" dirty="0">
                <a:solidFill>
                  <a:schemeClr val="bg1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chemeClr val="bg1"/>
                </a:solidFill>
                <a:latin typeface="Arial MT"/>
                <a:cs typeface="Arial MT"/>
              </a:rPr>
              <a:t>requeridas</a:t>
            </a:r>
            <a:r>
              <a:rPr sz="2000" spc="-45" dirty="0">
                <a:solidFill>
                  <a:schemeClr val="bg1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chemeClr val="bg1"/>
                </a:solidFill>
                <a:latin typeface="Arial MT"/>
                <a:cs typeface="Arial MT"/>
              </a:rPr>
              <a:t>de</a:t>
            </a:r>
            <a:r>
              <a:rPr sz="2000" spc="10" dirty="0">
                <a:solidFill>
                  <a:schemeClr val="bg1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chemeClr val="bg1"/>
                </a:solidFill>
                <a:latin typeface="Arial MT"/>
                <a:cs typeface="Arial MT"/>
              </a:rPr>
              <a:t>producto+servicio,</a:t>
            </a:r>
            <a:r>
              <a:rPr sz="2000" spc="-50" dirty="0">
                <a:solidFill>
                  <a:schemeClr val="bg1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chemeClr val="bg1"/>
                </a:solidFill>
                <a:latin typeface="Arial MT"/>
                <a:cs typeface="Arial MT"/>
              </a:rPr>
              <a:t>en </a:t>
            </a:r>
            <a:r>
              <a:rPr sz="2000" spc="-540" dirty="0">
                <a:solidFill>
                  <a:schemeClr val="bg1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chemeClr val="bg1"/>
                </a:solidFill>
                <a:latin typeface="Arial MT"/>
                <a:cs typeface="Arial MT"/>
              </a:rPr>
              <a:t>los</a:t>
            </a:r>
            <a:r>
              <a:rPr sz="2000" spc="-20" dirty="0">
                <a:solidFill>
                  <a:schemeClr val="bg1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chemeClr val="bg1"/>
                </a:solidFill>
                <a:latin typeface="Arial MT"/>
                <a:cs typeface="Arial MT"/>
              </a:rPr>
              <a:t>plazos</a:t>
            </a:r>
            <a:r>
              <a:rPr sz="2000" spc="-25" dirty="0">
                <a:solidFill>
                  <a:schemeClr val="bg1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chemeClr val="bg1"/>
                </a:solidFill>
                <a:latin typeface="Arial MT"/>
                <a:cs typeface="Arial MT"/>
              </a:rPr>
              <a:t>requeridos</a:t>
            </a:r>
            <a:r>
              <a:rPr sz="2000" spc="-35" dirty="0">
                <a:solidFill>
                  <a:schemeClr val="bg1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chemeClr val="bg1"/>
                </a:solidFill>
                <a:latin typeface="Arial MT"/>
                <a:cs typeface="Arial MT"/>
              </a:rPr>
              <a:t>y</a:t>
            </a:r>
            <a:r>
              <a:rPr sz="2000" spc="-15" dirty="0">
                <a:solidFill>
                  <a:schemeClr val="bg1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chemeClr val="bg1"/>
                </a:solidFill>
                <a:latin typeface="Arial MT"/>
                <a:cs typeface="Arial MT"/>
              </a:rPr>
              <a:t>al mínimo</a:t>
            </a:r>
            <a:r>
              <a:rPr sz="2000" spc="-15" dirty="0">
                <a:solidFill>
                  <a:schemeClr val="bg1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chemeClr val="bg1"/>
                </a:solidFill>
                <a:latin typeface="Arial MT"/>
                <a:cs typeface="Arial MT"/>
              </a:rPr>
              <a:t>costo.</a:t>
            </a:r>
          </a:p>
          <a:p>
            <a:pPr marL="812800" lvl="1" indent="-343535">
              <a:lnSpc>
                <a:spcPts val="2280"/>
              </a:lnSpc>
              <a:spcBef>
                <a:spcPts val="209"/>
              </a:spcBef>
              <a:buClr>
                <a:srgbClr val="D1282D"/>
              </a:buClr>
              <a:buFont typeface="Wingdings"/>
              <a:buChar char=""/>
              <a:tabLst>
                <a:tab pos="812800" algn="l"/>
                <a:tab pos="813435" algn="l"/>
              </a:tabLst>
            </a:pPr>
            <a:r>
              <a:rPr sz="2000" dirty="0">
                <a:solidFill>
                  <a:schemeClr val="bg1"/>
                </a:solidFill>
                <a:latin typeface="Arial MT"/>
                <a:cs typeface="Arial MT"/>
              </a:rPr>
              <a:t>Documenta</a:t>
            </a:r>
            <a:r>
              <a:rPr sz="2000" spc="-30" dirty="0">
                <a:solidFill>
                  <a:schemeClr val="bg1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chemeClr val="bg1"/>
                </a:solidFill>
                <a:latin typeface="Arial MT"/>
                <a:cs typeface="Arial MT"/>
              </a:rPr>
              <a:t>la</a:t>
            </a:r>
            <a:r>
              <a:rPr sz="2000" spc="5" dirty="0">
                <a:solidFill>
                  <a:schemeClr val="bg1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chemeClr val="bg1"/>
                </a:solidFill>
                <a:latin typeface="Arial MT"/>
                <a:cs typeface="Arial MT"/>
              </a:rPr>
              <a:t>secuencia</a:t>
            </a:r>
            <a:r>
              <a:rPr sz="2000" spc="-30" dirty="0">
                <a:solidFill>
                  <a:schemeClr val="bg1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chemeClr val="bg1"/>
                </a:solidFill>
                <a:latin typeface="Arial MT"/>
                <a:cs typeface="Arial MT"/>
              </a:rPr>
              <a:t>de</a:t>
            </a:r>
            <a:r>
              <a:rPr sz="2000" spc="-5" dirty="0">
                <a:solidFill>
                  <a:schemeClr val="bg1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chemeClr val="bg1"/>
                </a:solidFill>
                <a:latin typeface="Arial MT"/>
                <a:cs typeface="Arial MT"/>
              </a:rPr>
              <a:t>operaciones</a:t>
            </a:r>
            <a:r>
              <a:rPr sz="2000" spc="-40" dirty="0">
                <a:solidFill>
                  <a:schemeClr val="bg1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chemeClr val="bg1"/>
                </a:solidFill>
                <a:latin typeface="Arial MT"/>
                <a:cs typeface="Arial MT"/>
              </a:rPr>
              <a:t>necesarias</a:t>
            </a:r>
            <a:r>
              <a:rPr sz="2000" spc="-40" dirty="0">
                <a:solidFill>
                  <a:schemeClr val="bg1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chemeClr val="bg1"/>
                </a:solidFill>
                <a:latin typeface="Arial MT"/>
                <a:cs typeface="Arial MT"/>
              </a:rPr>
              <a:t>respecto</a:t>
            </a:r>
            <a:r>
              <a:rPr sz="2000" spc="-30" dirty="0">
                <a:solidFill>
                  <a:schemeClr val="bg1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chemeClr val="bg1"/>
                </a:solidFill>
                <a:latin typeface="Arial MT"/>
                <a:cs typeface="Arial MT"/>
              </a:rPr>
              <a:t>al</a:t>
            </a:r>
          </a:p>
          <a:p>
            <a:pPr marL="812800">
              <a:lnSpc>
                <a:spcPts val="2280"/>
              </a:lnSpc>
            </a:pPr>
            <a:r>
              <a:rPr sz="2000" dirty="0">
                <a:solidFill>
                  <a:schemeClr val="bg1"/>
                </a:solidFill>
                <a:latin typeface="Arial MT"/>
                <a:cs typeface="Arial MT"/>
              </a:rPr>
              <a:t>tiempo.</a:t>
            </a:r>
          </a:p>
          <a:p>
            <a:pPr marL="812800" lvl="1" indent="-343535">
              <a:lnSpc>
                <a:spcPct val="100000"/>
              </a:lnSpc>
              <a:spcBef>
                <a:spcPts val="240"/>
              </a:spcBef>
              <a:buClr>
                <a:srgbClr val="D1282D"/>
              </a:buClr>
              <a:buFont typeface="Wingdings"/>
              <a:buChar char=""/>
              <a:tabLst>
                <a:tab pos="812800" algn="l"/>
                <a:tab pos="813435" algn="l"/>
              </a:tabLst>
            </a:pPr>
            <a:r>
              <a:rPr sz="2000" dirty="0">
                <a:solidFill>
                  <a:schemeClr val="bg1"/>
                </a:solidFill>
                <a:latin typeface="Arial MT"/>
                <a:cs typeface="Arial MT"/>
              </a:rPr>
              <a:t>Algunas</a:t>
            </a:r>
            <a:r>
              <a:rPr sz="2000" spc="-15" dirty="0">
                <a:solidFill>
                  <a:schemeClr val="bg1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chemeClr val="bg1"/>
                </a:solidFill>
                <a:latin typeface="Arial MT"/>
                <a:cs typeface="Arial MT"/>
              </a:rPr>
              <a:t>operaciones</a:t>
            </a:r>
            <a:r>
              <a:rPr sz="2000" spc="-40" dirty="0">
                <a:solidFill>
                  <a:schemeClr val="bg1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chemeClr val="bg1"/>
                </a:solidFill>
                <a:latin typeface="Arial MT"/>
                <a:cs typeface="Arial MT"/>
              </a:rPr>
              <a:t>pueden</a:t>
            </a:r>
            <a:r>
              <a:rPr sz="2000" spc="-25" dirty="0">
                <a:solidFill>
                  <a:schemeClr val="bg1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chemeClr val="bg1"/>
                </a:solidFill>
                <a:latin typeface="Arial MT"/>
                <a:cs typeface="Arial MT"/>
              </a:rPr>
              <a:t>estar</a:t>
            </a:r>
            <a:r>
              <a:rPr sz="2000" spc="-25" dirty="0">
                <a:solidFill>
                  <a:schemeClr val="bg1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chemeClr val="bg1"/>
                </a:solidFill>
                <a:latin typeface="Arial MT"/>
                <a:cs typeface="Arial MT"/>
              </a:rPr>
              <a:t>relacionadas</a:t>
            </a:r>
            <a:r>
              <a:rPr sz="2000" spc="-35" dirty="0">
                <a:solidFill>
                  <a:schemeClr val="bg1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chemeClr val="bg1"/>
                </a:solidFill>
                <a:latin typeface="Arial MT"/>
                <a:cs typeface="Arial MT"/>
              </a:rPr>
              <a:t>con</a:t>
            </a:r>
            <a:r>
              <a:rPr sz="2000" spc="-25" dirty="0">
                <a:solidFill>
                  <a:schemeClr val="bg1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chemeClr val="bg1"/>
                </a:solidFill>
                <a:latin typeface="Arial MT"/>
                <a:cs typeface="Arial MT"/>
              </a:rPr>
              <a:t>otras.</a:t>
            </a:r>
          </a:p>
          <a:p>
            <a:pPr marL="812800" lvl="1" indent="-343535">
              <a:lnSpc>
                <a:spcPct val="100000"/>
              </a:lnSpc>
              <a:spcBef>
                <a:spcPts val="240"/>
              </a:spcBef>
              <a:buClr>
                <a:srgbClr val="D1282D"/>
              </a:buClr>
              <a:buFont typeface="Wingdings"/>
              <a:buChar char=""/>
              <a:tabLst>
                <a:tab pos="812800" algn="l"/>
                <a:tab pos="813435" algn="l"/>
              </a:tabLst>
            </a:pPr>
            <a:r>
              <a:rPr sz="2000" dirty="0">
                <a:solidFill>
                  <a:schemeClr val="bg1"/>
                </a:solidFill>
                <a:latin typeface="Arial MT"/>
                <a:cs typeface="Arial MT"/>
              </a:rPr>
              <a:t>Es</a:t>
            </a:r>
            <a:r>
              <a:rPr sz="2000" spc="-10" dirty="0">
                <a:solidFill>
                  <a:schemeClr val="bg1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chemeClr val="bg1"/>
                </a:solidFill>
                <a:latin typeface="Arial MT"/>
                <a:cs typeface="Arial MT"/>
              </a:rPr>
              <a:t>un</a:t>
            </a:r>
            <a:r>
              <a:rPr sz="2000" spc="-30" dirty="0">
                <a:solidFill>
                  <a:schemeClr val="bg1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chemeClr val="bg1"/>
                </a:solidFill>
                <a:latin typeface="Arial MT"/>
                <a:cs typeface="Arial MT"/>
              </a:rPr>
              <a:t>problema</a:t>
            </a:r>
            <a:r>
              <a:rPr sz="2000" spc="-30" dirty="0">
                <a:solidFill>
                  <a:schemeClr val="bg1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chemeClr val="bg1"/>
                </a:solidFill>
                <a:latin typeface="Arial MT"/>
                <a:cs typeface="Arial MT"/>
              </a:rPr>
              <a:t>combinatorio</a:t>
            </a:r>
            <a:r>
              <a:rPr sz="2000" spc="-40" dirty="0">
                <a:solidFill>
                  <a:schemeClr val="bg1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chemeClr val="bg1"/>
                </a:solidFill>
                <a:latin typeface="Arial MT"/>
                <a:cs typeface="Arial MT"/>
              </a:rPr>
              <a:t>complejo.</a:t>
            </a:r>
          </a:p>
          <a:p>
            <a:pPr marL="355600" indent="-343535">
              <a:lnSpc>
                <a:spcPts val="2280"/>
              </a:lnSpc>
              <a:spcBef>
                <a:spcPts val="240"/>
              </a:spcBef>
              <a:buFont typeface="Wingdings"/>
              <a:buChar char=""/>
              <a:tabLst>
                <a:tab pos="355600" algn="l"/>
                <a:tab pos="356235" algn="l"/>
              </a:tabLst>
            </a:pPr>
            <a:r>
              <a:rPr sz="2000" b="1" dirty="0">
                <a:solidFill>
                  <a:schemeClr val="bg1"/>
                </a:solidFill>
                <a:latin typeface="Arial"/>
                <a:cs typeface="Arial"/>
              </a:rPr>
              <a:t>¿Cómo</a:t>
            </a:r>
            <a:r>
              <a:rPr sz="2000" b="1" spc="-1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chemeClr val="bg1"/>
                </a:solidFill>
                <a:latin typeface="Arial"/>
                <a:cs typeface="Arial"/>
              </a:rPr>
              <a:t>administrar</a:t>
            </a:r>
            <a:r>
              <a:rPr sz="2000" b="1" spc="-4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chemeClr val="bg1"/>
                </a:solidFill>
                <a:latin typeface="Arial"/>
                <a:cs typeface="Arial"/>
              </a:rPr>
              <a:t>la</a:t>
            </a:r>
            <a:r>
              <a:rPr sz="2000" b="1" spc="-2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chemeClr val="bg1"/>
                </a:solidFill>
                <a:latin typeface="Arial"/>
                <a:cs typeface="Arial"/>
              </a:rPr>
              <a:t>producción</a:t>
            </a:r>
            <a:r>
              <a:rPr sz="2000" b="1" spc="-2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chemeClr val="bg1"/>
                </a:solidFill>
                <a:latin typeface="Arial"/>
                <a:cs typeface="Arial"/>
              </a:rPr>
              <a:t>para</a:t>
            </a:r>
            <a:r>
              <a:rPr sz="2000" b="1" spc="-2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chemeClr val="bg1"/>
                </a:solidFill>
                <a:latin typeface="Arial"/>
                <a:cs typeface="Arial"/>
              </a:rPr>
              <a:t>que</a:t>
            </a:r>
            <a:r>
              <a:rPr sz="2000" b="1" spc="-1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chemeClr val="bg1"/>
                </a:solidFill>
                <a:latin typeface="Arial"/>
                <a:cs typeface="Arial"/>
              </a:rPr>
              <a:t>sea</a:t>
            </a:r>
            <a:r>
              <a:rPr sz="2000" b="1" spc="-1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chemeClr val="bg1"/>
                </a:solidFill>
                <a:latin typeface="Arial"/>
                <a:cs typeface="Arial"/>
              </a:rPr>
              <a:t>una</a:t>
            </a:r>
            <a:r>
              <a:rPr sz="2000" b="1" spc="-1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chemeClr val="bg1"/>
                </a:solidFill>
                <a:latin typeface="Arial"/>
                <a:cs typeface="Arial"/>
              </a:rPr>
              <a:t>fortaleza</a:t>
            </a:r>
            <a:endParaRPr sz="2000" dirty="0">
              <a:solidFill>
                <a:schemeClr val="bg1"/>
              </a:solidFill>
              <a:latin typeface="Arial"/>
              <a:cs typeface="Arial"/>
            </a:endParaRPr>
          </a:p>
          <a:p>
            <a:pPr marL="355600">
              <a:lnSpc>
                <a:spcPts val="2280"/>
              </a:lnSpc>
            </a:pPr>
            <a:r>
              <a:rPr sz="2000" b="1" dirty="0">
                <a:solidFill>
                  <a:schemeClr val="bg1"/>
                </a:solidFill>
                <a:latin typeface="Arial"/>
                <a:cs typeface="Arial"/>
              </a:rPr>
              <a:t>estratégica</a:t>
            </a:r>
            <a:r>
              <a:rPr sz="2000" b="1" spc="-4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chemeClr val="bg1"/>
                </a:solidFill>
                <a:latin typeface="Arial"/>
                <a:cs typeface="Arial"/>
              </a:rPr>
              <a:t>y</a:t>
            </a:r>
            <a:r>
              <a:rPr sz="2000" b="1" spc="-1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chemeClr val="bg1"/>
                </a:solidFill>
                <a:latin typeface="Arial"/>
                <a:cs typeface="Arial"/>
              </a:rPr>
              <a:t>mejore</a:t>
            </a:r>
            <a:r>
              <a:rPr sz="2000" b="1" spc="-3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chemeClr val="bg1"/>
                </a:solidFill>
                <a:latin typeface="Arial"/>
                <a:cs typeface="Arial"/>
              </a:rPr>
              <a:t>la</a:t>
            </a:r>
            <a:r>
              <a:rPr sz="2000" b="1" spc="-1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chemeClr val="bg1"/>
                </a:solidFill>
                <a:latin typeface="Arial"/>
                <a:cs typeface="Arial"/>
              </a:rPr>
              <a:t>posición</a:t>
            </a:r>
            <a:r>
              <a:rPr sz="2000" b="1" spc="-2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chemeClr val="bg1"/>
                </a:solidFill>
                <a:latin typeface="Arial"/>
                <a:cs typeface="Arial"/>
              </a:rPr>
              <a:t>de</a:t>
            </a:r>
            <a:r>
              <a:rPr sz="2000" b="1" spc="-2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chemeClr val="bg1"/>
                </a:solidFill>
                <a:latin typeface="Arial"/>
                <a:cs typeface="Arial"/>
              </a:rPr>
              <a:t>la</a:t>
            </a:r>
            <a:r>
              <a:rPr sz="2000" b="1" spc="-1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chemeClr val="bg1"/>
                </a:solidFill>
                <a:latin typeface="Arial"/>
                <a:cs typeface="Arial"/>
              </a:rPr>
              <a:t>empresa</a:t>
            </a:r>
            <a:r>
              <a:rPr sz="2000" b="1" spc="-3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chemeClr val="bg1"/>
                </a:solidFill>
                <a:latin typeface="Arial"/>
                <a:cs typeface="Arial"/>
              </a:rPr>
              <a:t>en</a:t>
            </a:r>
            <a:r>
              <a:rPr sz="2000" b="1" spc="-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chemeClr val="bg1"/>
                </a:solidFill>
                <a:latin typeface="Arial"/>
                <a:cs typeface="Arial"/>
              </a:rPr>
              <a:t>el</a:t>
            </a:r>
            <a:r>
              <a:rPr sz="2000" b="1" spc="-2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chemeClr val="bg1"/>
                </a:solidFill>
                <a:latin typeface="Arial"/>
                <a:cs typeface="Arial"/>
              </a:rPr>
              <a:t>mercado?</a:t>
            </a:r>
            <a:endParaRPr sz="2000" dirty="0">
              <a:solidFill>
                <a:schemeClr val="bg1"/>
              </a:solidFill>
              <a:latin typeface="Arial"/>
              <a:cs typeface="Arial"/>
            </a:endParaRPr>
          </a:p>
          <a:p>
            <a:pPr marL="812800" lvl="1" indent="-343535">
              <a:lnSpc>
                <a:spcPct val="100000"/>
              </a:lnSpc>
              <a:spcBef>
                <a:spcPts val="840"/>
              </a:spcBef>
              <a:buClr>
                <a:srgbClr val="D1282D"/>
              </a:buClr>
              <a:buFont typeface="Wingdings"/>
              <a:buChar char=""/>
              <a:tabLst>
                <a:tab pos="812800" algn="l"/>
                <a:tab pos="813435" algn="l"/>
              </a:tabLst>
            </a:pPr>
            <a:r>
              <a:rPr sz="2000" spc="-10" dirty="0">
                <a:solidFill>
                  <a:schemeClr val="bg1"/>
                </a:solidFill>
                <a:latin typeface="Arial MT"/>
                <a:cs typeface="Arial MT"/>
              </a:rPr>
              <a:t>Tiempos</a:t>
            </a:r>
            <a:r>
              <a:rPr sz="2000" spc="-30" dirty="0">
                <a:solidFill>
                  <a:schemeClr val="bg1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chemeClr val="bg1"/>
                </a:solidFill>
                <a:latin typeface="Arial MT"/>
                <a:cs typeface="Arial MT"/>
              </a:rPr>
              <a:t>de</a:t>
            </a:r>
            <a:r>
              <a:rPr sz="2000" spc="-15" dirty="0">
                <a:solidFill>
                  <a:schemeClr val="bg1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chemeClr val="bg1"/>
                </a:solidFill>
                <a:latin typeface="Arial MT"/>
                <a:cs typeface="Arial MT"/>
              </a:rPr>
              <a:t>procesamiento</a:t>
            </a:r>
            <a:r>
              <a:rPr sz="2000" spc="-55" dirty="0">
                <a:solidFill>
                  <a:schemeClr val="bg1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chemeClr val="bg1"/>
                </a:solidFill>
                <a:latin typeface="Arial MT"/>
                <a:cs typeface="Arial MT"/>
              </a:rPr>
              <a:t>cada</a:t>
            </a:r>
            <a:r>
              <a:rPr sz="2000" spc="-30" dirty="0">
                <a:solidFill>
                  <a:schemeClr val="bg1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chemeClr val="bg1"/>
                </a:solidFill>
                <a:latin typeface="Arial MT"/>
                <a:cs typeface="Arial MT"/>
              </a:rPr>
              <a:t>vez mas</a:t>
            </a:r>
            <a:r>
              <a:rPr sz="2000" spc="-25" dirty="0">
                <a:solidFill>
                  <a:schemeClr val="bg1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chemeClr val="bg1"/>
                </a:solidFill>
                <a:latin typeface="Arial MT"/>
                <a:cs typeface="Arial MT"/>
              </a:rPr>
              <a:t>cortos</a:t>
            </a:r>
          </a:p>
          <a:p>
            <a:pPr marL="812800" marR="49530" lvl="1" indent="-342900">
              <a:lnSpc>
                <a:spcPts val="2160"/>
              </a:lnSpc>
              <a:spcBef>
                <a:spcPts val="515"/>
              </a:spcBef>
              <a:buClr>
                <a:srgbClr val="D1282D"/>
              </a:buClr>
              <a:buFont typeface="Wingdings"/>
              <a:buChar char=""/>
              <a:tabLst>
                <a:tab pos="812800" algn="l"/>
                <a:tab pos="813435" algn="l"/>
              </a:tabLst>
            </a:pPr>
            <a:r>
              <a:rPr sz="2000" dirty="0">
                <a:solidFill>
                  <a:schemeClr val="bg1"/>
                </a:solidFill>
                <a:latin typeface="Arial MT"/>
                <a:cs typeface="Arial MT"/>
              </a:rPr>
              <a:t>Producción de cada unidad de producto+servicio en el instante </a:t>
            </a:r>
            <a:r>
              <a:rPr sz="2000" spc="-545" dirty="0">
                <a:solidFill>
                  <a:schemeClr val="bg1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chemeClr val="bg1"/>
                </a:solidFill>
                <a:latin typeface="Arial MT"/>
                <a:cs typeface="Arial MT"/>
              </a:rPr>
              <a:t>mas</a:t>
            </a:r>
            <a:r>
              <a:rPr sz="2000" spc="-30" dirty="0">
                <a:solidFill>
                  <a:schemeClr val="bg1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chemeClr val="bg1"/>
                </a:solidFill>
                <a:latin typeface="Arial MT"/>
                <a:cs typeface="Arial MT"/>
              </a:rPr>
              <a:t>próximo</a:t>
            </a:r>
            <a:r>
              <a:rPr sz="2000" spc="-15" dirty="0">
                <a:solidFill>
                  <a:schemeClr val="bg1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chemeClr val="bg1"/>
                </a:solidFill>
                <a:latin typeface="Arial MT"/>
                <a:cs typeface="Arial MT"/>
              </a:rPr>
              <a:t>al</a:t>
            </a:r>
            <a:r>
              <a:rPr sz="2000" spc="-5" dirty="0">
                <a:solidFill>
                  <a:schemeClr val="bg1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chemeClr val="bg1"/>
                </a:solidFill>
                <a:latin typeface="Arial MT"/>
                <a:cs typeface="Arial MT"/>
              </a:rPr>
              <a:t>momento</a:t>
            </a:r>
            <a:r>
              <a:rPr sz="2000" spc="-30" dirty="0">
                <a:solidFill>
                  <a:schemeClr val="bg1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chemeClr val="bg1"/>
                </a:solidFill>
                <a:latin typeface="Arial MT"/>
                <a:cs typeface="Arial MT"/>
              </a:rPr>
              <a:t>de</a:t>
            </a:r>
            <a:r>
              <a:rPr sz="2000" spc="-15" dirty="0">
                <a:solidFill>
                  <a:schemeClr val="bg1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chemeClr val="bg1"/>
                </a:solidFill>
                <a:latin typeface="Arial MT"/>
                <a:cs typeface="Arial MT"/>
              </a:rPr>
              <a:t>producirse</a:t>
            </a:r>
            <a:r>
              <a:rPr sz="2000" spc="-50" dirty="0">
                <a:solidFill>
                  <a:schemeClr val="bg1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chemeClr val="bg1"/>
                </a:solidFill>
                <a:latin typeface="Arial MT"/>
                <a:cs typeface="Arial MT"/>
              </a:rPr>
              <a:t>la demanda</a:t>
            </a:r>
            <a:r>
              <a:rPr sz="2000" spc="-35" dirty="0">
                <a:solidFill>
                  <a:schemeClr val="bg1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chemeClr val="bg1"/>
                </a:solidFill>
                <a:latin typeface="Arial MT"/>
                <a:cs typeface="Arial MT"/>
              </a:rPr>
              <a:t>del</a:t>
            </a:r>
            <a:r>
              <a:rPr sz="2000" spc="-5" dirty="0">
                <a:solidFill>
                  <a:schemeClr val="bg1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chemeClr val="bg1"/>
                </a:solidFill>
                <a:latin typeface="Arial MT"/>
                <a:cs typeface="Arial MT"/>
              </a:rPr>
              <a:t>mismo.</a:t>
            </a:r>
          </a:p>
          <a:p>
            <a:pPr marL="812800" lvl="1" indent="-343535">
              <a:lnSpc>
                <a:spcPts val="2280"/>
              </a:lnSpc>
              <a:spcBef>
                <a:spcPts val="209"/>
              </a:spcBef>
              <a:buClr>
                <a:srgbClr val="D1282D"/>
              </a:buClr>
              <a:buFont typeface="Wingdings"/>
              <a:buChar char=""/>
              <a:tabLst>
                <a:tab pos="812800" algn="l"/>
                <a:tab pos="813435" algn="l"/>
              </a:tabLst>
            </a:pPr>
            <a:r>
              <a:rPr sz="2000" spc="-5" dirty="0">
                <a:solidFill>
                  <a:schemeClr val="bg1"/>
                </a:solidFill>
                <a:latin typeface="Arial MT"/>
                <a:cs typeface="Arial MT"/>
              </a:rPr>
              <a:t>Se</a:t>
            </a:r>
            <a:r>
              <a:rPr sz="2000" dirty="0">
                <a:solidFill>
                  <a:schemeClr val="bg1"/>
                </a:solidFill>
                <a:latin typeface="Arial MT"/>
                <a:cs typeface="Arial MT"/>
              </a:rPr>
              <a:t> requiere</a:t>
            </a:r>
            <a:r>
              <a:rPr sz="2000" spc="-40" dirty="0">
                <a:solidFill>
                  <a:schemeClr val="bg1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chemeClr val="bg1"/>
                </a:solidFill>
                <a:latin typeface="Arial MT"/>
                <a:cs typeface="Arial MT"/>
              </a:rPr>
              <a:t>de</a:t>
            </a:r>
            <a:r>
              <a:rPr sz="2000" spc="5" dirty="0">
                <a:solidFill>
                  <a:schemeClr val="bg1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chemeClr val="bg1"/>
                </a:solidFill>
                <a:latin typeface="Arial MT"/>
                <a:cs typeface="Arial MT"/>
              </a:rPr>
              <a:t>una</a:t>
            </a:r>
            <a:r>
              <a:rPr sz="2000" spc="-20" dirty="0">
                <a:solidFill>
                  <a:schemeClr val="bg1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chemeClr val="bg1"/>
                </a:solidFill>
                <a:latin typeface="Arial MT"/>
                <a:cs typeface="Arial MT"/>
              </a:rPr>
              <a:t>fabricación</a:t>
            </a:r>
            <a:r>
              <a:rPr sz="2000" spc="-35" dirty="0">
                <a:solidFill>
                  <a:schemeClr val="bg1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chemeClr val="bg1"/>
                </a:solidFill>
                <a:latin typeface="Arial MT"/>
                <a:cs typeface="Arial MT"/>
              </a:rPr>
              <a:t>y</a:t>
            </a:r>
            <a:r>
              <a:rPr sz="2000" spc="-10" dirty="0">
                <a:solidFill>
                  <a:schemeClr val="bg1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chemeClr val="bg1"/>
                </a:solidFill>
                <a:latin typeface="Arial MT"/>
                <a:cs typeface="Arial MT"/>
              </a:rPr>
              <a:t>logística</a:t>
            </a:r>
            <a:r>
              <a:rPr sz="2000" spc="-20" dirty="0">
                <a:solidFill>
                  <a:schemeClr val="bg1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chemeClr val="bg1"/>
                </a:solidFill>
                <a:latin typeface="Arial MT"/>
                <a:cs typeface="Arial MT"/>
              </a:rPr>
              <a:t>forzosamente</a:t>
            </a:r>
            <a:r>
              <a:rPr sz="2000" spc="-60" dirty="0">
                <a:solidFill>
                  <a:schemeClr val="bg1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chemeClr val="bg1"/>
                </a:solidFill>
                <a:latin typeface="Arial MT"/>
                <a:cs typeface="Arial MT"/>
              </a:rPr>
              <a:t>eficaz</a:t>
            </a:r>
            <a:r>
              <a:rPr sz="2000" spc="-15" dirty="0">
                <a:solidFill>
                  <a:schemeClr val="bg1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chemeClr val="bg1"/>
                </a:solidFill>
                <a:latin typeface="Arial MT"/>
                <a:cs typeface="Arial MT"/>
              </a:rPr>
              <a:t>y</a:t>
            </a:r>
          </a:p>
          <a:p>
            <a:pPr marL="812800">
              <a:lnSpc>
                <a:spcPts val="2280"/>
              </a:lnSpc>
            </a:pPr>
            <a:r>
              <a:rPr sz="2000" dirty="0">
                <a:solidFill>
                  <a:schemeClr val="bg1"/>
                </a:solidFill>
                <a:latin typeface="Arial MT"/>
                <a:cs typeface="Arial MT"/>
              </a:rPr>
              <a:t>eficiente,</a:t>
            </a:r>
            <a:r>
              <a:rPr sz="2000" spc="-35" dirty="0">
                <a:solidFill>
                  <a:schemeClr val="bg1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chemeClr val="bg1"/>
                </a:solidFill>
                <a:latin typeface="Arial MT"/>
                <a:cs typeface="Arial MT"/>
              </a:rPr>
              <a:t>implica entonces</a:t>
            </a:r>
            <a:r>
              <a:rPr sz="2000" spc="-35" dirty="0">
                <a:solidFill>
                  <a:schemeClr val="bg1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chemeClr val="bg1"/>
                </a:solidFill>
                <a:latin typeface="Arial MT"/>
                <a:cs typeface="Arial MT"/>
              </a:rPr>
              <a:t>GESTION</a:t>
            </a:r>
            <a:r>
              <a:rPr sz="2000" spc="-15" dirty="0">
                <a:solidFill>
                  <a:schemeClr val="bg1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chemeClr val="bg1"/>
                </a:solidFill>
                <a:latin typeface="Arial MT"/>
                <a:cs typeface="Arial MT"/>
              </a:rPr>
              <a:t>DE </a:t>
            </a:r>
            <a:r>
              <a:rPr sz="2000" spc="-5" dirty="0">
                <a:solidFill>
                  <a:schemeClr val="bg1"/>
                </a:solidFill>
                <a:latin typeface="Arial MT"/>
                <a:cs typeface="Arial MT"/>
              </a:rPr>
              <a:t>CAMBIOS!!!</a:t>
            </a:r>
            <a:endParaRPr sz="2000" dirty="0">
              <a:solidFill>
                <a:schemeClr val="bg1"/>
              </a:solidFill>
              <a:latin typeface="Arial MT"/>
              <a:cs typeface="Arial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712370" y="6284772"/>
            <a:ext cx="366395" cy="36385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755"/>
              </a:lnSpc>
            </a:pPr>
            <a:r>
              <a:rPr sz="2400" b="1" spc="-5" dirty="0">
                <a:solidFill>
                  <a:srgbClr val="D1282D"/>
                </a:solidFill>
                <a:latin typeface="Arial"/>
                <a:cs typeface="Arial"/>
              </a:rPr>
              <a:t>20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8748" y="379554"/>
            <a:ext cx="7166052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75" dirty="0"/>
              <a:t>PROGRAMACIÓN</a:t>
            </a:r>
            <a:r>
              <a:rPr sz="2800" spc="-65" dirty="0"/>
              <a:t> </a:t>
            </a:r>
            <a:r>
              <a:rPr sz="2800" spc="-40" dirty="0"/>
              <a:t>DE</a:t>
            </a:r>
            <a:r>
              <a:rPr sz="2800" spc="-105" dirty="0"/>
              <a:t> </a:t>
            </a:r>
            <a:r>
              <a:rPr sz="2800" spc="-40" dirty="0"/>
              <a:t>LA</a:t>
            </a:r>
            <a:r>
              <a:rPr sz="2800" spc="-105" dirty="0"/>
              <a:t> </a:t>
            </a:r>
            <a:r>
              <a:rPr sz="2800" spc="-70" dirty="0"/>
              <a:t>PRODUCCIÓN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828800" y="1066800"/>
            <a:ext cx="410464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105"/>
              </a:spcBef>
              <a:buFont typeface="Wingdings"/>
              <a:buChar char=""/>
              <a:tabLst>
                <a:tab pos="355600" algn="l"/>
                <a:tab pos="356235" algn="l"/>
              </a:tabLst>
            </a:pPr>
            <a:r>
              <a:rPr sz="2000" b="1" i="1" dirty="0">
                <a:latin typeface="Arial"/>
                <a:cs typeface="Arial"/>
              </a:rPr>
              <a:t>PROGRAMA</a:t>
            </a:r>
            <a:r>
              <a:rPr sz="2000" b="1" i="1" spc="-125" dirty="0">
                <a:latin typeface="Arial"/>
                <a:cs typeface="Arial"/>
              </a:rPr>
              <a:t> </a:t>
            </a:r>
            <a:r>
              <a:rPr sz="2000" b="1" i="1" dirty="0">
                <a:latin typeface="Arial"/>
                <a:cs typeface="Arial"/>
              </a:rPr>
              <a:t>DE</a:t>
            </a:r>
            <a:r>
              <a:rPr sz="2000" b="1" i="1" spc="-35" dirty="0">
                <a:latin typeface="Arial"/>
                <a:cs typeface="Arial"/>
              </a:rPr>
              <a:t> </a:t>
            </a:r>
            <a:r>
              <a:rPr sz="2000" b="1" i="1" dirty="0">
                <a:latin typeface="Arial"/>
                <a:cs typeface="Arial"/>
              </a:rPr>
              <a:t>PRODUCCIÓN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712370" y="6284772"/>
            <a:ext cx="366395" cy="36385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755"/>
              </a:lnSpc>
            </a:pPr>
            <a:r>
              <a:rPr sz="2400" b="1" spc="-5" dirty="0">
                <a:solidFill>
                  <a:srgbClr val="D1282D"/>
                </a:solidFill>
                <a:latin typeface="Arial"/>
                <a:cs typeface="Arial"/>
              </a:rPr>
              <a:t>21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808329" y="1406207"/>
            <a:ext cx="1342390" cy="1727835"/>
            <a:chOff x="808329" y="1406207"/>
            <a:chExt cx="1342390" cy="1727835"/>
          </a:xfrm>
        </p:grpSpPr>
        <p:sp>
          <p:nvSpPr>
            <p:cNvPr id="6" name="object 6"/>
            <p:cNvSpPr/>
            <p:nvPr/>
          </p:nvSpPr>
          <p:spPr>
            <a:xfrm>
              <a:off x="975283" y="2339339"/>
              <a:ext cx="888365" cy="780415"/>
            </a:xfrm>
            <a:custGeom>
              <a:avLst/>
              <a:gdLst/>
              <a:ahLst/>
              <a:cxnLst/>
              <a:rect l="l" t="t" r="r" b="b"/>
              <a:pathLst>
                <a:path w="888364" h="780414">
                  <a:moveTo>
                    <a:pt x="256184" y="0"/>
                  </a:moveTo>
                  <a:lnTo>
                    <a:pt x="0" y="0"/>
                  </a:lnTo>
                  <a:lnTo>
                    <a:pt x="0" y="713105"/>
                  </a:lnTo>
                  <a:lnTo>
                    <a:pt x="609041" y="713105"/>
                  </a:lnTo>
                  <a:lnTo>
                    <a:pt x="609041" y="780034"/>
                  </a:lnTo>
                  <a:lnTo>
                    <a:pt x="888060" y="584962"/>
                  </a:lnTo>
                  <a:lnTo>
                    <a:pt x="609041" y="390017"/>
                  </a:lnTo>
                  <a:lnTo>
                    <a:pt x="609041" y="456946"/>
                  </a:lnTo>
                  <a:lnTo>
                    <a:pt x="256184" y="456946"/>
                  </a:lnTo>
                  <a:lnTo>
                    <a:pt x="256184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975283" y="2339339"/>
              <a:ext cx="888365" cy="780415"/>
            </a:xfrm>
            <a:custGeom>
              <a:avLst/>
              <a:gdLst/>
              <a:ahLst/>
              <a:cxnLst/>
              <a:rect l="l" t="t" r="r" b="b"/>
              <a:pathLst>
                <a:path w="888364" h="780414">
                  <a:moveTo>
                    <a:pt x="256184" y="0"/>
                  </a:moveTo>
                  <a:lnTo>
                    <a:pt x="256184" y="456946"/>
                  </a:lnTo>
                  <a:lnTo>
                    <a:pt x="609041" y="456946"/>
                  </a:lnTo>
                  <a:lnTo>
                    <a:pt x="609041" y="390017"/>
                  </a:lnTo>
                  <a:lnTo>
                    <a:pt x="888060" y="584962"/>
                  </a:lnTo>
                  <a:lnTo>
                    <a:pt x="609041" y="780034"/>
                  </a:lnTo>
                  <a:lnTo>
                    <a:pt x="609041" y="713105"/>
                  </a:lnTo>
                  <a:lnTo>
                    <a:pt x="0" y="713105"/>
                  </a:lnTo>
                  <a:lnTo>
                    <a:pt x="0" y="0"/>
                  </a:lnTo>
                  <a:lnTo>
                    <a:pt x="256184" y="0"/>
                  </a:lnTo>
                  <a:close/>
                </a:path>
              </a:pathLst>
            </a:custGeom>
            <a:ln w="2857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22617" y="1420494"/>
              <a:ext cx="1313815" cy="919480"/>
            </a:xfrm>
            <a:custGeom>
              <a:avLst/>
              <a:gdLst/>
              <a:ahLst/>
              <a:cxnLst/>
              <a:rect l="l" t="t" r="r" b="b"/>
              <a:pathLst>
                <a:path w="1313814" h="919480">
                  <a:moveTo>
                    <a:pt x="1159979" y="0"/>
                  </a:moveTo>
                  <a:lnTo>
                    <a:pt x="153238" y="0"/>
                  </a:lnTo>
                  <a:lnTo>
                    <a:pt x="104802" y="7809"/>
                  </a:lnTo>
                  <a:lnTo>
                    <a:pt x="62736" y="29561"/>
                  </a:lnTo>
                  <a:lnTo>
                    <a:pt x="29565" y="62736"/>
                  </a:lnTo>
                  <a:lnTo>
                    <a:pt x="7812" y="104818"/>
                  </a:lnTo>
                  <a:lnTo>
                    <a:pt x="0" y="153288"/>
                  </a:lnTo>
                  <a:lnTo>
                    <a:pt x="0" y="766063"/>
                  </a:lnTo>
                  <a:lnTo>
                    <a:pt x="7812" y="814472"/>
                  </a:lnTo>
                  <a:lnTo>
                    <a:pt x="29565" y="856516"/>
                  </a:lnTo>
                  <a:lnTo>
                    <a:pt x="62736" y="889672"/>
                  </a:lnTo>
                  <a:lnTo>
                    <a:pt x="104802" y="911417"/>
                  </a:lnTo>
                  <a:lnTo>
                    <a:pt x="153238" y="919226"/>
                  </a:lnTo>
                  <a:lnTo>
                    <a:pt x="1159979" y="919226"/>
                  </a:lnTo>
                  <a:lnTo>
                    <a:pt x="1208401" y="911417"/>
                  </a:lnTo>
                  <a:lnTo>
                    <a:pt x="1250477" y="889672"/>
                  </a:lnTo>
                  <a:lnTo>
                    <a:pt x="1283670" y="856516"/>
                  </a:lnTo>
                  <a:lnTo>
                    <a:pt x="1305446" y="814472"/>
                  </a:lnTo>
                  <a:lnTo>
                    <a:pt x="1313268" y="766063"/>
                  </a:lnTo>
                  <a:lnTo>
                    <a:pt x="1313268" y="153288"/>
                  </a:lnTo>
                  <a:lnTo>
                    <a:pt x="1305446" y="104818"/>
                  </a:lnTo>
                  <a:lnTo>
                    <a:pt x="1283670" y="62736"/>
                  </a:lnTo>
                  <a:lnTo>
                    <a:pt x="1250477" y="29561"/>
                  </a:lnTo>
                  <a:lnTo>
                    <a:pt x="1208401" y="7809"/>
                  </a:lnTo>
                  <a:lnTo>
                    <a:pt x="1159979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9" name="object 9"/>
            <p:cNvSpPr/>
            <p:nvPr/>
          </p:nvSpPr>
          <p:spPr>
            <a:xfrm>
              <a:off x="822617" y="1420494"/>
              <a:ext cx="1313815" cy="919480"/>
            </a:xfrm>
            <a:custGeom>
              <a:avLst/>
              <a:gdLst/>
              <a:ahLst/>
              <a:cxnLst/>
              <a:rect l="l" t="t" r="r" b="b"/>
              <a:pathLst>
                <a:path w="1313814" h="919480">
                  <a:moveTo>
                    <a:pt x="0" y="153288"/>
                  </a:moveTo>
                  <a:lnTo>
                    <a:pt x="7812" y="104818"/>
                  </a:lnTo>
                  <a:lnTo>
                    <a:pt x="29565" y="62736"/>
                  </a:lnTo>
                  <a:lnTo>
                    <a:pt x="62736" y="29561"/>
                  </a:lnTo>
                  <a:lnTo>
                    <a:pt x="104802" y="7809"/>
                  </a:lnTo>
                  <a:lnTo>
                    <a:pt x="153238" y="0"/>
                  </a:lnTo>
                  <a:lnTo>
                    <a:pt x="1159979" y="0"/>
                  </a:lnTo>
                  <a:lnTo>
                    <a:pt x="1208401" y="7809"/>
                  </a:lnTo>
                  <a:lnTo>
                    <a:pt x="1250477" y="29561"/>
                  </a:lnTo>
                  <a:lnTo>
                    <a:pt x="1283670" y="62736"/>
                  </a:lnTo>
                  <a:lnTo>
                    <a:pt x="1305446" y="104818"/>
                  </a:lnTo>
                  <a:lnTo>
                    <a:pt x="1313268" y="153288"/>
                  </a:lnTo>
                  <a:lnTo>
                    <a:pt x="1313268" y="766063"/>
                  </a:lnTo>
                  <a:lnTo>
                    <a:pt x="1305446" y="814472"/>
                  </a:lnTo>
                  <a:lnTo>
                    <a:pt x="1283670" y="856516"/>
                  </a:lnTo>
                  <a:lnTo>
                    <a:pt x="1250477" y="889672"/>
                  </a:lnTo>
                  <a:lnTo>
                    <a:pt x="1208401" y="911417"/>
                  </a:lnTo>
                  <a:lnTo>
                    <a:pt x="1159979" y="919226"/>
                  </a:lnTo>
                  <a:lnTo>
                    <a:pt x="153238" y="919226"/>
                  </a:lnTo>
                  <a:lnTo>
                    <a:pt x="104802" y="911417"/>
                  </a:lnTo>
                  <a:lnTo>
                    <a:pt x="62736" y="889672"/>
                  </a:lnTo>
                  <a:lnTo>
                    <a:pt x="29565" y="856516"/>
                  </a:lnTo>
                  <a:lnTo>
                    <a:pt x="7812" y="814472"/>
                  </a:lnTo>
                  <a:lnTo>
                    <a:pt x="0" y="766063"/>
                  </a:lnTo>
                  <a:lnTo>
                    <a:pt x="0" y="153288"/>
                  </a:lnTo>
                  <a:close/>
                </a:path>
              </a:pathLst>
            </a:custGeom>
            <a:ln w="285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970584" y="1752601"/>
            <a:ext cx="1086816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sz="1000" b="1" spc="-10" dirty="0">
                <a:solidFill>
                  <a:schemeClr val="bg1"/>
                </a:solidFill>
                <a:latin typeface="Arial MT"/>
                <a:cs typeface="Arial MT"/>
              </a:rPr>
              <a:t>P</a:t>
            </a:r>
            <a:r>
              <a:rPr sz="1000" b="1" spc="-5" dirty="0">
                <a:solidFill>
                  <a:schemeClr val="bg1"/>
                </a:solidFill>
                <a:latin typeface="Arial MT"/>
                <a:cs typeface="Arial MT"/>
              </a:rPr>
              <a:t>L</a:t>
            </a:r>
            <a:r>
              <a:rPr sz="1000" b="1" spc="-15" dirty="0">
                <a:solidFill>
                  <a:schemeClr val="bg1"/>
                </a:solidFill>
                <a:latin typeface="Arial MT"/>
                <a:cs typeface="Arial MT"/>
              </a:rPr>
              <a:t>A</a:t>
            </a:r>
            <a:r>
              <a:rPr sz="1000" b="1" spc="-5" dirty="0">
                <a:solidFill>
                  <a:schemeClr val="bg1"/>
                </a:solidFill>
                <a:latin typeface="Arial MT"/>
                <a:cs typeface="Arial MT"/>
              </a:rPr>
              <a:t>N</a:t>
            </a:r>
            <a:r>
              <a:rPr sz="1000" b="1" spc="-10" dirty="0">
                <a:solidFill>
                  <a:schemeClr val="bg1"/>
                </a:solidFill>
                <a:latin typeface="Arial MT"/>
                <a:cs typeface="Arial MT"/>
              </a:rPr>
              <a:t>EA</a:t>
            </a:r>
            <a:r>
              <a:rPr sz="1000" b="1" spc="-5" dirty="0">
                <a:solidFill>
                  <a:schemeClr val="bg1"/>
                </a:solidFill>
                <a:latin typeface="Arial MT"/>
                <a:cs typeface="Arial MT"/>
              </a:rPr>
              <a:t>MI</a:t>
            </a:r>
            <a:r>
              <a:rPr sz="1000" b="1" spc="-15" dirty="0">
                <a:solidFill>
                  <a:schemeClr val="bg1"/>
                </a:solidFill>
                <a:latin typeface="Arial MT"/>
                <a:cs typeface="Arial MT"/>
              </a:rPr>
              <a:t>E</a:t>
            </a:r>
            <a:r>
              <a:rPr sz="1000" b="1" spc="-5" dirty="0">
                <a:solidFill>
                  <a:schemeClr val="bg1"/>
                </a:solidFill>
                <a:latin typeface="Arial MT"/>
                <a:cs typeface="Arial MT"/>
              </a:rPr>
              <a:t>N</a:t>
            </a:r>
            <a:r>
              <a:rPr sz="1000" b="1" spc="5" dirty="0">
                <a:solidFill>
                  <a:schemeClr val="bg1"/>
                </a:solidFill>
                <a:latin typeface="Arial MT"/>
                <a:cs typeface="Arial MT"/>
              </a:rPr>
              <a:t>T</a:t>
            </a:r>
            <a:r>
              <a:rPr sz="1000" b="1" spc="-5" dirty="0">
                <a:solidFill>
                  <a:schemeClr val="bg1"/>
                </a:solidFill>
                <a:latin typeface="Arial MT"/>
                <a:cs typeface="Arial MT"/>
              </a:rPr>
              <a:t>O</a:t>
            </a:r>
            <a:endParaRPr sz="1000" b="1" dirty="0">
              <a:solidFill>
                <a:schemeClr val="bg1"/>
              </a:solidFill>
              <a:latin typeface="Arial MT"/>
              <a:cs typeface="Arial M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191639" y="1612519"/>
            <a:ext cx="2730500" cy="49051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70485" indent="-58419">
              <a:lnSpc>
                <a:spcPct val="100000"/>
              </a:lnSpc>
              <a:spcBef>
                <a:spcPts val="105"/>
              </a:spcBef>
              <a:buSzPct val="90909"/>
              <a:buChar char="•"/>
              <a:tabLst>
                <a:tab pos="71120" algn="l"/>
              </a:tabLst>
            </a:pPr>
            <a:r>
              <a:rPr sz="1100" b="1" spc="-5" dirty="0">
                <a:solidFill>
                  <a:schemeClr val="bg1"/>
                </a:solidFill>
                <a:latin typeface="Arial MT"/>
                <a:cs typeface="Arial MT"/>
              </a:rPr>
              <a:t>RECURSOS</a:t>
            </a:r>
            <a:r>
              <a:rPr sz="1100" b="1" spc="-30" dirty="0">
                <a:solidFill>
                  <a:schemeClr val="bg1"/>
                </a:solidFill>
                <a:latin typeface="Arial MT"/>
                <a:cs typeface="Arial MT"/>
              </a:rPr>
              <a:t> </a:t>
            </a:r>
            <a:r>
              <a:rPr sz="1100" b="1" spc="-5" dirty="0">
                <a:solidFill>
                  <a:schemeClr val="bg1"/>
                </a:solidFill>
                <a:latin typeface="Arial MT"/>
                <a:cs typeface="Arial MT"/>
              </a:rPr>
              <a:t>NECESARIOS</a:t>
            </a:r>
            <a:endParaRPr sz="1100" b="1" dirty="0">
              <a:solidFill>
                <a:schemeClr val="bg1"/>
              </a:solidFill>
              <a:latin typeface="Arial MT"/>
              <a:cs typeface="Arial MT"/>
            </a:endParaRPr>
          </a:p>
          <a:p>
            <a:pPr marL="70485" indent="-58419">
              <a:lnSpc>
                <a:spcPts val="1230"/>
              </a:lnSpc>
              <a:spcBef>
                <a:spcPts val="10"/>
              </a:spcBef>
              <a:buSzPct val="90909"/>
              <a:buChar char="•"/>
              <a:tabLst>
                <a:tab pos="71120" algn="l"/>
              </a:tabLst>
            </a:pPr>
            <a:r>
              <a:rPr sz="1100" b="1" dirty="0">
                <a:solidFill>
                  <a:schemeClr val="bg1"/>
                </a:solidFill>
                <a:latin typeface="Arial MT"/>
                <a:cs typeface="Arial MT"/>
              </a:rPr>
              <a:t>¿</a:t>
            </a:r>
            <a:r>
              <a:rPr lang="es-AR" sz="1100" b="1" dirty="0">
                <a:solidFill>
                  <a:schemeClr val="bg1"/>
                </a:solidFill>
                <a:latin typeface="Arial MT"/>
                <a:cs typeface="Arial MT"/>
              </a:rPr>
              <a:t>Qué</a:t>
            </a:r>
            <a:r>
              <a:rPr sz="1100" b="1" spc="-30" dirty="0">
                <a:solidFill>
                  <a:schemeClr val="bg1"/>
                </a:solidFill>
                <a:latin typeface="Arial MT"/>
                <a:cs typeface="Arial MT"/>
              </a:rPr>
              <a:t> </a:t>
            </a:r>
            <a:r>
              <a:rPr lang="es-AR" sz="1100" b="1" spc="-30" dirty="0">
                <a:solidFill>
                  <a:schemeClr val="bg1"/>
                </a:solidFill>
                <a:latin typeface="Arial MT"/>
                <a:cs typeface="Arial MT"/>
              </a:rPr>
              <a:t>,</a:t>
            </a:r>
            <a:r>
              <a:rPr lang="es-AR" sz="1100" b="1" dirty="0">
                <a:solidFill>
                  <a:schemeClr val="bg1"/>
                </a:solidFill>
                <a:latin typeface="Arial MT"/>
                <a:cs typeface="Arial MT"/>
              </a:rPr>
              <a:t>Cuánto</a:t>
            </a:r>
            <a:r>
              <a:rPr sz="1100" b="1" spc="-20" dirty="0">
                <a:solidFill>
                  <a:schemeClr val="bg1"/>
                </a:solidFill>
                <a:latin typeface="Arial MT"/>
                <a:cs typeface="Arial MT"/>
              </a:rPr>
              <a:t> </a:t>
            </a:r>
            <a:r>
              <a:rPr lang="es-AR" sz="1100" b="1" spc="-5" dirty="0">
                <a:solidFill>
                  <a:schemeClr val="bg1"/>
                </a:solidFill>
                <a:latin typeface="Arial MT"/>
                <a:cs typeface="Arial MT"/>
              </a:rPr>
              <a:t>Y </a:t>
            </a:r>
            <a:r>
              <a:rPr sz="1100" b="1" dirty="0">
                <a:solidFill>
                  <a:schemeClr val="bg1"/>
                </a:solidFill>
                <a:latin typeface="Arial MT"/>
                <a:cs typeface="Arial MT"/>
              </a:rPr>
              <a:t>A</a:t>
            </a:r>
            <a:r>
              <a:rPr sz="1100" b="1" spc="-25" dirty="0">
                <a:solidFill>
                  <a:schemeClr val="bg1"/>
                </a:solidFill>
                <a:latin typeface="Arial MT"/>
                <a:cs typeface="Arial MT"/>
              </a:rPr>
              <a:t> </a:t>
            </a:r>
            <a:r>
              <a:rPr sz="1100" b="1" spc="-5" dirty="0">
                <a:solidFill>
                  <a:schemeClr val="bg1"/>
                </a:solidFill>
                <a:latin typeface="Arial MT"/>
                <a:cs typeface="Arial MT"/>
              </a:rPr>
              <a:t>QUE</a:t>
            </a:r>
            <a:r>
              <a:rPr sz="1100" b="1" spc="-25" dirty="0">
                <a:solidFill>
                  <a:schemeClr val="bg1"/>
                </a:solidFill>
                <a:latin typeface="Arial MT"/>
                <a:cs typeface="Arial MT"/>
              </a:rPr>
              <a:t> </a:t>
            </a:r>
            <a:r>
              <a:rPr sz="1100" b="1" dirty="0">
                <a:solidFill>
                  <a:schemeClr val="bg1"/>
                </a:solidFill>
                <a:latin typeface="Arial MT"/>
                <a:cs typeface="Arial MT"/>
              </a:rPr>
              <a:t>COSTO</a:t>
            </a:r>
            <a:r>
              <a:rPr sz="1100" b="1" spc="-40" dirty="0">
                <a:solidFill>
                  <a:schemeClr val="bg1"/>
                </a:solidFill>
                <a:latin typeface="Arial MT"/>
                <a:cs typeface="Arial MT"/>
              </a:rPr>
              <a:t> </a:t>
            </a:r>
            <a:r>
              <a:rPr sz="1100" b="1" spc="-5" dirty="0">
                <a:solidFill>
                  <a:schemeClr val="bg1"/>
                </a:solidFill>
                <a:latin typeface="Arial MT"/>
                <a:cs typeface="Arial MT"/>
              </a:rPr>
              <a:t>PRODUCIR?</a:t>
            </a:r>
            <a:endParaRPr sz="1100" b="1" dirty="0">
              <a:solidFill>
                <a:schemeClr val="bg1"/>
              </a:solidFill>
              <a:latin typeface="Arial MT"/>
              <a:cs typeface="Arial MT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2339149" y="2438844"/>
            <a:ext cx="1341755" cy="1727835"/>
            <a:chOff x="2339149" y="2438844"/>
            <a:chExt cx="1341755" cy="1727835"/>
          </a:xfrm>
        </p:grpSpPr>
        <p:sp>
          <p:nvSpPr>
            <p:cNvPr id="13" name="object 13"/>
            <p:cNvSpPr/>
            <p:nvPr/>
          </p:nvSpPr>
          <p:spPr>
            <a:xfrm>
              <a:off x="2506090" y="3371850"/>
              <a:ext cx="888365" cy="780415"/>
            </a:xfrm>
            <a:custGeom>
              <a:avLst/>
              <a:gdLst/>
              <a:ahLst/>
              <a:cxnLst/>
              <a:rect l="l" t="t" r="r" b="b"/>
              <a:pathLst>
                <a:path w="888364" h="780414">
                  <a:moveTo>
                    <a:pt x="256158" y="0"/>
                  </a:moveTo>
                  <a:lnTo>
                    <a:pt x="0" y="0"/>
                  </a:lnTo>
                  <a:lnTo>
                    <a:pt x="0" y="713232"/>
                  </a:lnTo>
                  <a:lnTo>
                    <a:pt x="608964" y="713232"/>
                  </a:lnTo>
                  <a:lnTo>
                    <a:pt x="608964" y="780161"/>
                  </a:lnTo>
                  <a:lnTo>
                    <a:pt x="888110" y="585088"/>
                  </a:lnTo>
                  <a:lnTo>
                    <a:pt x="608964" y="390017"/>
                  </a:lnTo>
                  <a:lnTo>
                    <a:pt x="608964" y="456945"/>
                  </a:lnTo>
                  <a:lnTo>
                    <a:pt x="256158" y="456945"/>
                  </a:lnTo>
                  <a:lnTo>
                    <a:pt x="256158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4" name="object 14"/>
            <p:cNvSpPr/>
            <p:nvPr/>
          </p:nvSpPr>
          <p:spPr>
            <a:xfrm>
              <a:off x="2506090" y="3371850"/>
              <a:ext cx="888365" cy="780415"/>
            </a:xfrm>
            <a:custGeom>
              <a:avLst/>
              <a:gdLst/>
              <a:ahLst/>
              <a:cxnLst/>
              <a:rect l="l" t="t" r="r" b="b"/>
              <a:pathLst>
                <a:path w="888364" h="780414">
                  <a:moveTo>
                    <a:pt x="256158" y="0"/>
                  </a:moveTo>
                  <a:lnTo>
                    <a:pt x="256158" y="456945"/>
                  </a:lnTo>
                  <a:lnTo>
                    <a:pt x="608964" y="456945"/>
                  </a:lnTo>
                  <a:lnTo>
                    <a:pt x="608964" y="390017"/>
                  </a:lnTo>
                  <a:lnTo>
                    <a:pt x="888110" y="585088"/>
                  </a:lnTo>
                  <a:lnTo>
                    <a:pt x="608964" y="780161"/>
                  </a:lnTo>
                  <a:lnTo>
                    <a:pt x="608964" y="713232"/>
                  </a:lnTo>
                  <a:lnTo>
                    <a:pt x="0" y="713232"/>
                  </a:lnTo>
                  <a:lnTo>
                    <a:pt x="0" y="0"/>
                  </a:lnTo>
                  <a:lnTo>
                    <a:pt x="256158" y="0"/>
                  </a:lnTo>
                  <a:close/>
                </a:path>
              </a:pathLst>
            </a:custGeom>
            <a:ln w="285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353436" y="2453132"/>
              <a:ext cx="1313180" cy="919480"/>
            </a:xfrm>
            <a:custGeom>
              <a:avLst/>
              <a:gdLst/>
              <a:ahLst/>
              <a:cxnLst/>
              <a:rect l="l" t="t" r="r" b="b"/>
              <a:pathLst>
                <a:path w="1313179" h="919479">
                  <a:moveTo>
                    <a:pt x="1159890" y="0"/>
                  </a:moveTo>
                  <a:lnTo>
                    <a:pt x="153162" y="0"/>
                  </a:lnTo>
                  <a:lnTo>
                    <a:pt x="104753" y="7808"/>
                  </a:lnTo>
                  <a:lnTo>
                    <a:pt x="62709" y="29553"/>
                  </a:lnTo>
                  <a:lnTo>
                    <a:pt x="29553" y="62709"/>
                  </a:lnTo>
                  <a:lnTo>
                    <a:pt x="7808" y="104753"/>
                  </a:lnTo>
                  <a:lnTo>
                    <a:pt x="0" y="153162"/>
                  </a:lnTo>
                  <a:lnTo>
                    <a:pt x="0" y="765937"/>
                  </a:lnTo>
                  <a:lnTo>
                    <a:pt x="7808" y="814358"/>
                  </a:lnTo>
                  <a:lnTo>
                    <a:pt x="29553" y="856434"/>
                  </a:lnTo>
                  <a:lnTo>
                    <a:pt x="62709" y="889627"/>
                  </a:lnTo>
                  <a:lnTo>
                    <a:pt x="104753" y="911403"/>
                  </a:lnTo>
                  <a:lnTo>
                    <a:pt x="153162" y="919226"/>
                  </a:lnTo>
                  <a:lnTo>
                    <a:pt x="1159890" y="919226"/>
                  </a:lnTo>
                  <a:lnTo>
                    <a:pt x="1208361" y="911403"/>
                  </a:lnTo>
                  <a:lnTo>
                    <a:pt x="1250443" y="889627"/>
                  </a:lnTo>
                  <a:lnTo>
                    <a:pt x="1283618" y="856434"/>
                  </a:lnTo>
                  <a:lnTo>
                    <a:pt x="1305370" y="814358"/>
                  </a:lnTo>
                  <a:lnTo>
                    <a:pt x="1313179" y="765937"/>
                  </a:lnTo>
                  <a:lnTo>
                    <a:pt x="1313179" y="153162"/>
                  </a:lnTo>
                  <a:lnTo>
                    <a:pt x="1305370" y="104753"/>
                  </a:lnTo>
                  <a:lnTo>
                    <a:pt x="1283618" y="62709"/>
                  </a:lnTo>
                  <a:lnTo>
                    <a:pt x="1250443" y="29553"/>
                  </a:lnTo>
                  <a:lnTo>
                    <a:pt x="1208361" y="7808"/>
                  </a:lnTo>
                  <a:lnTo>
                    <a:pt x="1159890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2353436" y="2453132"/>
              <a:ext cx="1313180" cy="919480"/>
            </a:xfrm>
            <a:custGeom>
              <a:avLst/>
              <a:gdLst/>
              <a:ahLst/>
              <a:cxnLst/>
              <a:rect l="l" t="t" r="r" b="b"/>
              <a:pathLst>
                <a:path w="1313179" h="919479">
                  <a:moveTo>
                    <a:pt x="0" y="153162"/>
                  </a:moveTo>
                  <a:lnTo>
                    <a:pt x="7808" y="104753"/>
                  </a:lnTo>
                  <a:lnTo>
                    <a:pt x="29553" y="62709"/>
                  </a:lnTo>
                  <a:lnTo>
                    <a:pt x="62709" y="29553"/>
                  </a:lnTo>
                  <a:lnTo>
                    <a:pt x="104753" y="7808"/>
                  </a:lnTo>
                  <a:lnTo>
                    <a:pt x="153162" y="0"/>
                  </a:lnTo>
                  <a:lnTo>
                    <a:pt x="1159890" y="0"/>
                  </a:lnTo>
                  <a:lnTo>
                    <a:pt x="1208361" y="7808"/>
                  </a:lnTo>
                  <a:lnTo>
                    <a:pt x="1250443" y="29553"/>
                  </a:lnTo>
                  <a:lnTo>
                    <a:pt x="1283618" y="62709"/>
                  </a:lnTo>
                  <a:lnTo>
                    <a:pt x="1305370" y="104753"/>
                  </a:lnTo>
                  <a:lnTo>
                    <a:pt x="1313179" y="153162"/>
                  </a:lnTo>
                  <a:lnTo>
                    <a:pt x="1313179" y="765937"/>
                  </a:lnTo>
                  <a:lnTo>
                    <a:pt x="1305370" y="814358"/>
                  </a:lnTo>
                  <a:lnTo>
                    <a:pt x="1283618" y="856434"/>
                  </a:lnTo>
                  <a:lnTo>
                    <a:pt x="1250443" y="889627"/>
                  </a:lnTo>
                  <a:lnTo>
                    <a:pt x="1208361" y="911403"/>
                  </a:lnTo>
                  <a:lnTo>
                    <a:pt x="1159890" y="919226"/>
                  </a:lnTo>
                  <a:lnTo>
                    <a:pt x="153162" y="919226"/>
                  </a:lnTo>
                  <a:lnTo>
                    <a:pt x="104753" y="911403"/>
                  </a:lnTo>
                  <a:lnTo>
                    <a:pt x="62709" y="889627"/>
                  </a:lnTo>
                  <a:lnTo>
                    <a:pt x="29553" y="856434"/>
                  </a:lnTo>
                  <a:lnTo>
                    <a:pt x="7808" y="814358"/>
                  </a:lnTo>
                  <a:lnTo>
                    <a:pt x="0" y="765937"/>
                  </a:lnTo>
                  <a:lnTo>
                    <a:pt x="0" y="153162"/>
                  </a:lnTo>
                  <a:close/>
                </a:path>
              </a:pathLst>
            </a:custGeom>
            <a:ln w="285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2469642" y="2813380"/>
            <a:ext cx="1080135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15" dirty="0">
                <a:solidFill>
                  <a:schemeClr val="bg1"/>
                </a:solidFill>
                <a:latin typeface="Arial MT"/>
                <a:cs typeface="Arial MT"/>
              </a:rPr>
              <a:t>P</a:t>
            </a:r>
            <a:r>
              <a:rPr sz="1000" b="1" spc="-5" dirty="0">
                <a:solidFill>
                  <a:schemeClr val="bg1"/>
                </a:solidFill>
                <a:latin typeface="Arial MT"/>
                <a:cs typeface="Arial MT"/>
              </a:rPr>
              <a:t>RO</a:t>
            </a:r>
            <a:r>
              <a:rPr sz="1000" b="1" dirty="0">
                <a:solidFill>
                  <a:schemeClr val="bg1"/>
                </a:solidFill>
                <a:latin typeface="Arial MT"/>
                <a:cs typeface="Arial MT"/>
              </a:rPr>
              <a:t>G</a:t>
            </a:r>
            <a:r>
              <a:rPr sz="1000" b="1" spc="-5" dirty="0">
                <a:solidFill>
                  <a:schemeClr val="bg1"/>
                </a:solidFill>
                <a:latin typeface="Arial MT"/>
                <a:cs typeface="Arial MT"/>
              </a:rPr>
              <a:t>R</a:t>
            </a:r>
            <a:r>
              <a:rPr sz="1000" b="1" spc="-15" dirty="0">
                <a:solidFill>
                  <a:schemeClr val="bg1"/>
                </a:solidFill>
                <a:latin typeface="Arial MT"/>
                <a:cs typeface="Arial MT"/>
              </a:rPr>
              <a:t>A</a:t>
            </a:r>
            <a:r>
              <a:rPr sz="1000" b="1" spc="-10" dirty="0">
                <a:solidFill>
                  <a:schemeClr val="bg1"/>
                </a:solidFill>
                <a:latin typeface="Arial MT"/>
                <a:cs typeface="Arial MT"/>
              </a:rPr>
              <a:t>M</a:t>
            </a:r>
            <a:r>
              <a:rPr sz="1000" b="1" spc="-15" dirty="0">
                <a:solidFill>
                  <a:schemeClr val="bg1"/>
                </a:solidFill>
                <a:latin typeface="Arial MT"/>
                <a:cs typeface="Arial MT"/>
              </a:rPr>
              <a:t>A</a:t>
            </a:r>
            <a:r>
              <a:rPr sz="1000" b="1" spc="-5" dirty="0">
                <a:solidFill>
                  <a:schemeClr val="bg1"/>
                </a:solidFill>
                <a:latin typeface="Arial MT"/>
                <a:cs typeface="Arial MT"/>
              </a:rPr>
              <a:t>CIÓN</a:t>
            </a:r>
            <a:endParaRPr sz="1000" b="1" dirty="0">
              <a:solidFill>
                <a:schemeClr val="bg1"/>
              </a:solidFill>
              <a:latin typeface="Arial MT"/>
              <a:cs typeface="Arial MT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782822" y="2690335"/>
            <a:ext cx="2117090" cy="52129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70485" indent="-58419">
              <a:lnSpc>
                <a:spcPct val="100000"/>
              </a:lnSpc>
              <a:spcBef>
                <a:spcPts val="105"/>
              </a:spcBef>
              <a:buSzPct val="90476"/>
              <a:buChar char="•"/>
              <a:tabLst>
                <a:tab pos="71120" algn="l"/>
              </a:tabLst>
            </a:pPr>
            <a:r>
              <a:rPr sz="1050" b="1" dirty="0">
                <a:solidFill>
                  <a:schemeClr val="bg1"/>
                </a:solidFill>
                <a:latin typeface="Arial MT"/>
                <a:cs typeface="Arial MT"/>
              </a:rPr>
              <a:t>DETALLE</a:t>
            </a:r>
            <a:r>
              <a:rPr sz="1050" b="1" spc="-60" dirty="0">
                <a:solidFill>
                  <a:schemeClr val="bg1"/>
                </a:solidFill>
                <a:latin typeface="Arial MT"/>
                <a:cs typeface="Arial MT"/>
              </a:rPr>
              <a:t> </a:t>
            </a:r>
            <a:r>
              <a:rPr sz="1050" b="1" dirty="0">
                <a:solidFill>
                  <a:schemeClr val="bg1"/>
                </a:solidFill>
                <a:latin typeface="Arial MT"/>
                <a:cs typeface="Arial MT"/>
              </a:rPr>
              <a:t>DE</a:t>
            </a:r>
            <a:r>
              <a:rPr sz="1050" b="1" spc="-25" dirty="0">
                <a:solidFill>
                  <a:schemeClr val="bg1"/>
                </a:solidFill>
                <a:latin typeface="Arial MT"/>
                <a:cs typeface="Arial MT"/>
              </a:rPr>
              <a:t> </a:t>
            </a:r>
            <a:r>
              <a:rPr sz="1050" b="1" dirty="0">
                <a:solidFill>
                  <a:schemeClr val="bg1"/>
                </a:solidFill>
                <a:latin typeface="Arial MT"/>
                <a:cs typeface="Arial MT"/>
              </a:rPr>
              <a:t>LAS</a:t>
            </a:r>
            <a:r>
              <a:rPr sz="1050" b="1" spc="-25" dirty="0">
                <a:solidFill>
                  <a:schemeClr val="bg1"/>
                </a:solidFill>
                <a:latin typeface="Arial MT"/>
                <a:cs typeface="Arial MT"/>
              </a:rPr>
              <a:t> </a:t>
            </a:r>
            <a:r>
              <a:rPr sz="1050" b="1" dirty="0">
                <a:solidFill>
                  <a:schemeClr val="bg1"/>
                </a:solidFill>
                <a:latin typeface="Arial MT"/>
                <a:cs typeface="Arial MT"/>
              </a:rPr>
              <a:t>ACTIVIDADES</a:t>
            </a:r>
          </a:p>
          <a:p>
            <a:pPr marL="70485" indent="-58419">
              <a:lnSpc>
                <a:spcPct val="100000"/>
              </a:lnSpc>
              <a:spcBef>
                <a:spcPts val="10"/>
              </a:spcBef>
              <a:buSzPct val="90476"/>
              <a:buChar char="•"/>
              <a:tabLst>
                <a:tab pos="71120" algn="l"/>
              </a:tabLst>
            </a:pPr>
            <a:r>
              <a:rPr sz="1050" b="1" dirty="0">
                <a:solidFill>
                  <a:schemeClr val="bg1"/>
                </a:solidFill>
                <a:latin typeface="Arial MT"/>
                <a:cs typeface="Arial MT"/>
              </a:rPr>
              <a:t>¿Cuándo</a:t>
            </a:r>
            <a:r>
              <a:rPr sz="1050" b="1" spc="-70" dirty="0">
                <a:solidFill>
                  <a:schemeClr val="bg1"/>
                </a:solidFill>
                <a:latin typeface="Arial MT"/>
                <a:cs typeface="Arial MT"/>
              </a:rPr>
              <a:t> </a:t>
            </a:r>
            <a:r>
              <a:rPr sz="1200" b="1" dirty="0">
                <a:solidFill>
                  <a:schemeClr val="bg1"/>
                </a:solidFill>
                <a:latin typeface="Arial MT"/>
                <a:cs typeface="Arial MT"/>
              </a:rPr>
              <a:t>PRODUCIR</a:t>
            </a:r>
            <a:r>
              <a:rPr sz="1050" b="1" dirty="0">
                <a:solidFill>
                  <a:schemeClr val="bg1"/>
                </a:solidFill>
                <a:latin typeface="Arial MT"/>
                <a:cs typeface="Arial MT"/>
              </a:rPr>
              <a:t>?</a:t>
            </a:r>
          </a:p>
        </p:txBody>
      </p:sp>
      <p:grpSp>
        <p:nvGrpSpPr>
          <p:cNvPr id="19" name="object 19"/>
          <p:cNvGrpSpPr/>
          <p:nvPr/>
        </p:nvGrpSpPr>
        <p:grpSpPr>
          <a:xfrm>
            <a:off x="3869880" y="3471354"/>
            <a:ext cx="1341755" cy="1727835"/>
            <a:chOff x="3869880" y="3471354"/>
            <a:chExt cx="1341755" cy="1727835"/>
          </a:xfrm>
        </p:grpSpPr>
        <p:sp>
          <p:nvSpPr>
            <p:cNvPr id="20" name="object 20"/>
            <p:cNvSpPr/>
            <p:nvPr/>
          </p:nvSpPr>
          <p:spPr>
            <a:xfrm>
              <a:off x="4036821" y="4404486"/>
              <a:ext cx="888365" cy="780415"/>
            </a:xfrm>
            <a:custGeom>
              <a:avLst/>
              <a:gdLst/>
              <a:ahLst/>
              <a:cxnLst/>
              <a:rect l="l" t="t" r="r" b="b"/>
              <a:pathLst>
                <a:path w="888364" h="780414">
                  <a:moveTo>
                    <a:pt x="256158" y="0"/>
                  </a:moveTo>
                  <a:lnTo>
                    <a:pt x="0" y="0"/>
                  </a:lnTo>
                  <a:lnTo>
                    <a:pt x="0" y="713105"/>
                  </a:lnTo>
                  <a:lnTo>
                    <a:pt x="608964" y="713105"/>
                  </a:lnTo>
                  <a:lnTo>
                    <a:pt x="608964" y="780033"/>
                  </a:lnTo>
                  <a:lnTo>
                    <a:pt x="888111" y="585088"/>
                  </a:lnTo>
                  <a:lnTo>
                    <a:pt x="608964" y="390017"/>
                  </a:lnTo>
                  <a:lnTo>
                    <a:pt x="608964" y="456945"/>
                  </a:lnTo>
                  <a:lnTo>
                    <a:pt x="256158" y="456945"/>
                  </a:lnTo>
                  <a:lnTo>
                    <a:pt x="256158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1" name="object 21"/>
            <p:cNvSpPr/>
            <p:nvPr/>
          </p:nvSpPr>
          <p:spPr>
            <a:xfrm>
              <a:off x="4036821" y="4404486"/>
              <a:ext cx="888365" cy="780415"/>
            </a:xfrm>
            <a:custGeom>
              <a:avLst/>
              <a:gdLst/>
              <a:ahLst/>
              <a:cxnLst/>
              <a:rect l="l" t="t" r="r" b="b"/>
              <a:pathLst>
                <a:path w="888364" h="780414">
                  <a:moveTo>
                    <a:pt x="256158" y="0"/>
                  </a:moveTo>
                  <a:lnTo>
                    <a:pt x="256158" y="456945"/>
                  </a:lnTo>
                  <a:lnTo>
                    <a:pt x="608964" y="456945"/>
                  </a:lnTo>
                  <a:lnTo>
                    <a:pt x="608964" y="390017"/>
                  </a:lnTo>
                  <a:lnTo>
                    <a:pt x="888111" y="585088"/>
                  </a:lnTo>
                  <a:lnTo>
                    <a:pt x="608964" y="780033"/>
                  </a:lnTo>
                  <a:lnTo>
                    <a:pt x="608964" y="713105"/>
                  </a:lnTo>
                  <a:lnTo>
                    <a:pt x="0" y="713105"/>
                  </a:lnTo>
                  <a:lnTo>
                    <a:pt x="0" y="0"/>
                  </a:lnTo>
                  <a:lnTo>
                    <a:pt x="256158" y="0"/>
                  </a:lnTo>
                  <a:close/>
                </a:path>
              </a:pathLst>
            </a:custGeom>
            <a:ln w="285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884167" y="3485641"/>
              <a:ext cx="1313180" cy="919480"/>
            </a:xfrm>
            <a:custGeom>
              <a:avLst/>
              <a:gdLst/>
              <a:ahLst/>
              <a:cxnLst/>
              <a:rect l="l" t="t" r="r" b="b"/>
              <a:pathLst>
                <a:path w="1313179" h="919479">
                  <a:moveTo>
                    <a:pt x="1160018" y="0"/>
                  </a:moveTo>
                  <a:lnTo>
                    <a:pt x="153162" y="0"/>
                  </a:lnTo>
                  <a:lnTo>
                    <a:pt x="104753" y="7822"/>
                  </a:lnTo>
                  <a:lnTo>
                    <a:pt x="62709" y="29598"/>
                  </a:lnTo>
                  <a:lnTo>
                    <a:pt x="29553" y="62791"/>
                  </a:lnTo>
                  <a:lnTo>
                    <a:pt x="7808" y="104867"/>
                  </a:lnTo>
                  <a:lnTo>
                    <a:pt x="0" y="153289"/>
                  </a:lnTo>
                  <a:lnTo>
                    <a:pt x="0" y="766064"/>
                  </a:lnTo>
                  <a:lnTo>
                    <a:pt x="7808" y="814472"/>
                  </a:lnTo>
                  <a:lnTo>
                    <a:pt x="29553" y="856516"/>
                  </a:lnTo>
                  <a:lnTo>
                    <a:pt x="62709" y="889672"/>
                  </a:lnTo>
                  <a:lnTo>
                    <a:pt x="104753" y="911417"/>
                  </a:lnTo>
                  <a:lnTo>
                    <a:pt x="153162" y="919226"/>
                  </a:lnTo>
                  <a:lnTo>
                    <a:pt x="1160018" y="919226"/>
                  </a:lnTo>
                  <a:lnTo>
                    <a:pt x="1208426" y="911417"/>
                  </a:lnTo>
                  <a:lnTo>
                    <a:pt x="1250470" y="889672"/>
                  </a:lnTo>
                  <a:lnTo>
                    <a:pt x="1283626" y="856516"/>
                  </a:lnTo>
                  <a:lnTo>
                    <a:pt x="1305371" y="814472"/>
                  </a:lnTo>
                  <a:lnTo>
                    <a:pt x="1313180" y="766064"/>
                  </a:lnTo>
                  <a:lnTo>
                    <a:pt x="1313180" y="153289"/>
                  </a:lnTo>
                  <a:lnTo>
                    <a:pt x="1305371" y="104867"/>
                  </a:lnTo>
                  <a:lnTo>
                    <a:pt x="1283626" y="62791"/>
                  </a:lnTo>
                  <a:lnTo>
                    <a:pt x="1250470" y="29598"/>
                  </a:lnTo>
                  <a:lnTo>
                    <a:pt x="1208426" y="7822"/>
                  </a:lnTo>
                  <a:lnTo>
                    <a:pt x="1160018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3884167" y="3485641"/>
              <a:ext cx="1313180" cy="919480"/>
            </a:xfrm>
            <a:custGeom>
              <a:avLst/>
              <a:gdLst/>
              <a:ahLst/>
              <a:cxnLst/>
              <a:rect l="l" t="t" r="r" b="b"/>
              <a:pathLst>
                <a:path w="1313179" h="919479">
                  <a:moveTo>
                    <a:pt x="0" y="153289"/>
                  </a:moveTo>
                  <a:lnTo>
                    <a:pt x="7808" y="104867"/>
                  </a:lnTo>
                  <a:lnTo>
                    <a:pt x="29553" y="62791"/>
                  </a:lnTo>
                  <a:lnTo>
                    <a:pt x="62709" y="29598"/>
                  </a:lnTo>
                  <a:lnTo>
                    <a:pt x="104753" y="7822"/>
                  </a:lnTo>
                  <a:lnTo>
                    <a:pt x="153162" y="0"/>
                  </a:lnTo>
                  <a:lnTo>
                    <a:pt x="1160018" y="0"/>
                  </a:lnTo>
                  <a:lnTo>
                    <a:pt x="1208426" y="7822"/>
                  </a:lnTo>
                  <a:lnTo>
                    <a:pt x="1250470" y="29598"/>
                  </a:lnTo>
                  <a:lnTo>
                    <a:pt x="1283626" y="62791"/>
                  </a:lnTo>
                  <a:lnTo>
                    <a:pt x="1305371" y="104867"/>
                  </a:lnTo>
                  <a:lnTo>
                    <a:pt x="1313180" y="153289"/>
                  </a:lnTo>
                  <a:lnTo>
                    <a:pt x="1313180" y="766064"/>
                  </a:lnTo>
                  <a:lnTo>
                    <a:pt x="1305371" y="814472"/>
                  </a:lnTo>
                  <a:lnTo>
                    <a:pt x="1283626" y="856516"/>
                  </a:lnTo>
                  <a:lnTo>
                    <a:pt x="1250470" y="889672"/>
                  </a:lnTo>
                  <a:lnTo>
                    <a:pt x="1208426" y="911417"/>
                  </a:lnTo>
                  <a:lnTo>
                    <a:pt x="1160018" y="919226"/>
                  </a:lnTo>
                  <a:lnTo>
                    <a:pt x="153162" y="919226"/>
                  </a:lnTo>
                  <a:lnTo>
                    <a:pt x="104753" y="911417"/>
                  </a:lnTo>
                  <a:lnTo>
                    <a:pt x="62709" y="889672"/>
                  </a:lnTo>
                  <a:lnTo>
                    <a:pt x="29553" y="856516"/>
                  </a:lnTo>
                  <a:lnTo>
                    <a:pt x="7808" y="814472"/>
                  </a:lnTo>
                  <a:lnTo>
                    <a:pt x="0" y="766064"/>
                  </a:lnTo>
                  <a:lnTo>
                    <a:pt x="0" y="153289"/>
                  </a:lnTo>
                  <a:close/>
                </a:path>
              </a:pathLst>
            </a:custGeom>
            <a:ln w="2857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4078351" y="3826509"/>
            <a:ext cx="291909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156335" algn="l"/>
              </a:tabLst>
            </a:pPr>
            <a:r>
              <a:rPr sz="1500" b="1" spc="-7" baseline="2777" dirty="0">
                <a:solidFill>
                  <a:schemeClr val="bg1"/>
                </a:solidFill>
                <a:latin typeface="Arial MT"/>
                <a:cs typeface="Arial MT"/>
              </a:rPr>
              <a:t>LANZAMIENTO</a:t>
            </a:r>
            <a:r>
              <a:rPr sz="1500" spc="-7" baseline="2777" dirty="0">
                <a:solidFill>
                  <a:srgbClr val="FFFFFF"/>
                </a:solidFill>
                <a:latin typeface="Arial MT"/>
                <a:cs typeface="Arial MT"/>
              </a:rPr>
              <a:t>	</a:t>
            </a:r>
            <a:r>
              <a:rPr sz="1200" spc="110" dirty="0">
                <a:latin typeface="Arial MT"/>
                <a:cs typeface="Arial MT"/>
              </a:rPr>
              <a:t> </a:t>
            </a:r>
            <a:r>
              <a:rPr sz="1200" b="1" dirty="0">
                <a:solidFill>
                  <a:schemeClr val="bg1"/>
                </a:solidFill>
                <a:latin typeface="Arial MT"/>
                <a:cs typeface="Arial MT"/>
              </a:rPr>
              <a:t>ORDENES</a:t>
            </a:r>
            <a:r>
              <a:rPr sz="1200" b="1" spc="-30" dirty="0">
                <a:solidFill>
                  <a:schemeClr val="bg1"/>
                </a:solidFill>
                <a:latin typeface="Arial MT"/>
                <a:cs typeface="Arial MT"/>
              </a:rPr>
              <a:t> </a:t>
            </a:r>
            <a:r>
              <a:rPr sz="1200" b="1" spc="-5" dirty="0">
                <a:solidFill>
                  <a:schemeClr val="bg1"/>
                </a:solidFill>
                <a:latin typeface="Arial MT"/>
                <a:cs typeface="Arial MT"/>
              </a:rPr>
              <a:t>DE</a:t>
            </a:r>
            <a:r>
              <a:rPr sz="1200" b="1" spc="-25" dirty="0">
                <a:solidFill>
                  <a:schemeClr val="bg1"/>
                </a:solidFill>
                <a:latin typeface="Arial MT"/>
                <a:cs typeface="Arial MT"/>
              </a:rPr>
              <a:t> </a:t>
            </a:r>
            <a:r>
              <a:rPr sz="1200" b="1" dirty="0">
                <a:solidFill>
                  <a:schemeClr val="bg1"/>
                </a:solidFill>
                <a:latin typeface="Arial MT"/>
                <a:cs typeface="Arial MT"/>
              </a:rPr>
              <a:t>PEDIDO</a:t>
            </a:r>
          </a:p>
        </p:txBody>
      </p:sp>
      <p:grpSp>
        <p:nvGrpSpPr>
          <p:cNvPr id="25" name="object 25"/>
          <p:cNvGrpSpPr/>
          <p:nvPr/>
        </p:nvGrpSpPr>
        <p:grpSpPr>
          <a:xfrm>
            <a:off x="5103790" y="4571128"/>
            <a:ext cx="1341755" cy="948055"/>
            <a:chOff x="5400611" y="4503991"/>
            <a:chExt cx="1341755" cy="948055"/>
          </a:xfrm>
        </p:grpSpPr>
        <p:sp>
          <p:nvSpPr>
            <p:cNvPr id="26" name="object 26"/>
            <p:cNvSpPr/>
            <p:nvPr/>
          </p:nvSpPr>
          <p:spPr>
            <a:xfrm>
              <a:off x="5414898" y="4518278"/>
              <a:ext cx="1313180" cy="919480"/>
            </a:xfrm>
            <a:custGeom>
              <a:avLst/>
              <a:gdLst/>
              <a:ahLst/>
              <a:cxnLst/>
              <a:rect l="l" t="t" r="r" b="b"/>
              <a:pathLst>
                <a:path w="1313179" h="919479">
                  <a:moveTo>
                    <a:pt x="1160018" y="0"/>
                  </a:moveTo>
                  <a:lnTo>
                    <a:pt x="153288" y="0"/>
                  </a:lnTo>
                  <a:lnTo>
                    <a:pt x="104818" y="7808"/>
                  </a:lnTo>
                  <a:lnTo>
                    <a:pt x="62736" y="29553"/>
                  </a:lnTo>
                  <a:lnTo>
                    <a:pt x="29561" y="62709"/>
                  </a:lnTo>
                  <a:lnTo>
                    <a:pt x="7809" y="104753"/>
                  </a:lnTo>
                  <a:lnTo>
                    <a:pt x="0" y="153162"/>
                  </a:lnTo>
                  <a:lnTo>
                    <a:pt x="0" y="765937"/>
                  </a:lnTo>
                  <a:lnTo>
                    <a:pt x="7809" y="814407"/>
                  </a:lnTo>
                  <a:lnTo>
                    <a:pt x="29561" y="856489"/>
                  </a:lnTo>
                  <a:lnTo>
                    <a:pt x="62736" y="889664"/>
                  </a:lnTo>
                  <a:lnTo>
                    <a:pt x="104818" y="911416"/>
                  </a:lnTo>
                  <a:lnTo>
                    <a:pt x="153288" y="919226"/>
                  </a:lnTo>
                  <a:lnTo>
                    <a:pt x="1160018" y="919226"/>
                  </a:lnTo>
                  <a:lnTo>
                    <a:pt x="1208426" y="911416"/>
                  </a:lnTo>
                  <a:lnTo>
                    <a:pt x="1250470" y="889664"/>
                  </a:lnTo>
                  <a:lnTo>
                    <a:pt x="1283626" y="856489"/>
                  </a:lnTo>
                  <a:lnTo>
                    <a:pt x="1305371" y="814407"/>
                  </a:lnTo>
                  <a:lnTo>
                    <a:pt x="1313179" y="765937"/>
                  </a:lnTo>
                  <a:lnTo>
                    <a:pt x="1313179" y="153162"/>
                  </a:lnTo>
                  <a:lnTo>
                    <a:pt x="1305371" y="104753"/>
                  </a:lnTo>
                  <a:lnTo>
                    <a:pt x="1283626" y="62709"/>
                  </a:lnTo>
                  <a:lnTo>
                    <a:pt x="1250470" y="29553"/>
                  </a:lnTo>
                  <a:lnTo>
                    <a:pt x="1208426" y="7808"/>
                  </a:lnTo>
                  <a:lnTo>
                    <a:pt x="1160018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7" name="object 27"/>
            <p:cNvSpPr/>
            <p:nvPr/>
          </p:nvSpPr>
          <p:spPr>
            <a:xfrm>
              <a:off x="5414898" y="4518278"/>
              <a:ext cx="1313180" cy="919480"/>
            </a:xfrm>
            <a:custGeom>
              <a:avLst/>
              <a:gdLst/>
              <a:ahLst/>
              <a:cxnLst/>
              <a:rect l="l" t="t" r="r" b="b"/>
              <a:pathLst>
                <a:path w="1313179" h="919479">
                  <a:moveTo>
                    <a:pt x="0" y="153162"/>
                  </a:moveTo>
                  <a:lnTo>
                    <a:pt x="7809" y="104753"/>
                  </a:lnTo>
                  <a:lnTo>
                    <a:pt x="29561" y="62709"/>
                  </a:lnTo>
                  <a:lnTo>
                    <a:pt x="62736" y="29553"/>
                  </a:lnTo>
                  <a:lnTo>
                    <a:pt x="104818" y="7808"/>
                  </a:lnTo>
                  <a:lnTo>
                    <a:pt x="153288" y="0"/>
                  </a:lnTo>
                  <a:lnTo>
                    <a:pt x="1160018" y="0"/>
                  </a:lnTo>
                  <a:lnTo>
                    <a:pt x="1208426" y="7808"/>
                  </a:lnTo>
                  <a:lnTo>
                    <a:pt x="1250470" y="29553"/>
                  </a:lnTo>
                  <a:lnTo>
                    <a:pt x="1283626" y="62709"/>
                  </a:lnTo>
                  <a:lnTo>
                    <a:pt x="1305371" y="104753"/>
                  </a:lnTo>
                  <a:lnTo>
                    <a:pt x="1313179" y="153162"/>
                  </a:lnTo>
                  <a:lnTo>
                    <a:pt x="1313179" y="765937"/>
                  </a:lnTo>
                  <a:lnTo>
                    <a:pt x="1305371" y="814407"/>
                  </a:lnTo>
                  <a:lnTo>
                    <a:pt x="1283626" y="856489"/>
                  </a:lnTo>
                  <a:lnTo>
                    <a:pt x="1250470" y="889664"/>
                  </a:lnTo>
                  <a:lnTo>
                    <a:pt x="1208426" y="911416"/>
                  </a:lnTo>
                  <a:lnTo>
                    <a:pt x="1160018" y="919226"/>
                  </a:lnTo>
                  <a:lnTo>
                    <a:pt x="153288" y="919226"/>
                  </a:lnTo>
                  <a:lnTo>
                    <a:pt x="104818" y="911416"/>
                  </a:lnTo>
                  <a:lnTo>
                    <a:pt x="62736" y="889664"/>
                  </a:lnTo>
                  <a:lnTo>
                    <a:pt x="29561" y="856489"/>
                  </a:lnTo>
                  <a:lnTo>
                    <a:pt x="7809" y="814407"/>
                  </a:lnTo>
                  <a:lnTo>
                    <a:pt x="0" y="765937"/>
                  </a:lnTo>
                  <a:lnTo>
                    <a:pt x="0" y="153162"/>
                  </a:lnTo>
                  <a:close/>
                </a:path>
              </a:pathLst>
            </a:custGeom>
            <a:ln w="285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5459158" y="4957319"/>
            <a:ext cx="647065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5" dirty="0">
                <a:solidFill>
                  <a:schemeClr val="bg1"/>
                </a:solidFill>
                <a:latin typeface="Arial MT"/>
                <a:cs typeface="Arial MT"/>
              </a:rPr>
              <a:t>C</a:t>
            </a:r>
            <a:r>
              <a:rPr sz="1000" b="1" dirty="0">
                <a:solidFill>
                  <a:schemeClr val="bg1"/>
                </a:solidFill>
                <a:latin typeface="Arial MT"/>
                <a:cs typeface="Arial MT"/>
              </a:rPr>
              <a:t>O</a:t>
            </a:r>
            <a:r>
              <a:rPr sz="1000" b="1" spc="-5" dirty="0">
                <a:solidFill>
                  <a:schemeClr val="bg1"/>
                </a:solidFill>
                <a:latin typeface="Arial MT"/>
                <a:cs typeface="Arial MT"/>
              </a:rPr>
              <a:t>N</a:t>
            </a:r>
            <a:r>
              <a:rPr sz="1000" b="1" spc="5" dirty="0">
                <a:solidFill>
                  <a:schemeClr val="bg1"/>
                </a:solidFill>
                <a:latin typeface="Arial MT"/>
                <a:cs typeface="Arial MT"/>
              </a:rPr>
              <a:t>T</a:t>
            </a:r>
            <a:r>
              <a:rPr sz="1000" b="1" spc="-5" dirty="0">
                <a:solidFill>
                  <a:schemeClr val="bg1"/>
                </a:solidFill>
                <a:latin typeface="Arial MT"/>
                <a:cs typeface="Arial MT"/>
              </a:rPr>
              <a:t>R</a:t>
            </a:r>
            <a:r>
              <a:rPr sz="1000" b="1" dirty="0">
                <a:solidFill>
                  <a:schemeClr val="bg1"/>
                </a:solidFill>
                <a:latin typeface="Arial MT"/>
                <a:cs typeface="Arial MT"/>
              </a:rPr>
              <a:t>O</a:t>
            </a:r>
            <a:r>
              <a:rPr sz="1000" b="1" spc="-5" dirty="0">
                <a:solidFill>
                  <a:schemeClr val="bg1"/>
                </a:solidFill>
                <a:latin typeface="Arial MT"/>
                <a:cs typeface="Arial MT"/>
              </a:rPr>
              <a:t>L</a:t>
            </a:r>
            <a:endParaRPr sz="1000" b="1" dirty="0">
              <a:solidFill>
                <a:schemeClr val="bg1"/>
              </a:solidFill>
              <a:latin typeface="Arial MT"/>
              <a:cs typeface="Arial MT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6447304" y="4800459"/>
            <a:ext cx="2239496" cy="514308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27000" marR="5080" indent="-114300">
              <a:lnSpc>
                <a:spcPct val="86200"/>
              </a:lnSpc>
              <a:spcBef>
                <a:spcPts val="295"/>
              </a:spcBef>
              <a:buChar char="•"/>
              <a:tabLst>
                <a:tab pos="127000" algn="l"/>
              </a:tabLst>
            </a:pPr>
            <a:r>
              <a:rPr sz="1200" b="1" dirty="0">
                <a:solidFill>
                  <a:schemeClr val="bg1"/>
                </a:solidFill>
                <a:latin typeface="Arial MT"/>
                <a:cs typeface="Arial MT"/>
              </a:rPr>
              <a:t>VERIFICACIÓN </a:t>
            </a:r>
            <a:r>
              <a:rPr sz="1200" b="1" spc="-5" dirty="0">
                <a:solidFill>
                  <a:schemeClr val="bg1"/>
                </a:solidFill>
                <a:latin typeface="Arial MT"/>
                <a:cs typeface="Arial MT"/>
              </a:rPr>
              <a:t>DE </a:t>
            </a:r>
            <a:r>
              <a:rPr sz="1200" b="1" dirty="0">
                <a:solidFill>
                  <a:schemeClr val="bg1"/>
                </a:solidFill>
                <a:latin typeface="Arial MT"/>
                <a:cs typeface="Arial MT"/>
              </a:rPr>
              <a:t>LO </a:t>
            </a:r>
            <a:r>
              <a:rPr sz="1200" b="1" spc="5" dirty="0">
                <a:solidFill>
                  <a:schemeClr val="bg1"/>
                </a:solidFill>
                <a:latin typeface="Arial MT"/>
                <a:cs typeface="Arial MT"/>
              </a:rPr>
              <a:t> </a:t>
            </a:r>
            <a:r>
              <a:rPr sz="1200" b="1" dirty="0">
                <a:solidFill>
                  <a:schemeClr val="bg1"/>
                </a:solidFill>
                <a:latin typeface="Arial MT"/>
                <a:cs typeface="Arial MT"/>
              </a:rPr>
              <a:t>P</a:t>
            </a:r>
            <a:r>
              <a:rPr sz="1200" b="1" spc="-5" dirty="0">
                <a:solidFill>
                  <a:schemeClr val="bg1"/>
                </a:solidFill>
                <a:latin typeface="Arial MT"/>
                <a:cs typeface="Arial MT"/>
              </a:rPr>
              <a:t>ROD</a:t>
            </a:r>
            <a:r>
              <a:rPr sz="1200" b="1" spc="-10" dirty="0">
                <a:solidFill>
                  <a:schemeClr val="bg1"/>
                </a:solidFill>
                <a:latin typeface="Arial MT"/>
                <a:cs typeface="Arial MT"/>
              </a:rPr>
              <a:t>U</a:t>
            </a:r>
            <a:r>
              <a:rPr sz="1200" b="1" dirty="0">
                <a:solidFill>
                  <a:schemeClr val="bg1"/>
                </a:solidFill>
                <a:latin typeface="Arial MT"/>
                <a:cs typeface="Arial MT"/>
              </a:rPr>
              <a:t>CIDO</a:t>
            </a:r>
            <a:r>
              <a:rPr sz="1200" b="1" spc="-25" dirty="0">
                <a:solidFill>
                  <a:schemeClr val="bg1"/>
                </a:solidFill>
                <a:latin typeface="Arial MT"/>
                <a:cs typeface="Arial MT"/>
              </a:rPr>
              <a:t> </a:t>
            </a:r>
            <a:r>
              <a:rPr sz="1200" b="1" dirty="0">
                <a:solidFill>
                  <a:schemeClr val="bg1"/>
                </a:solidFill>
                <a:latin typeface="Arial MT"/>
                <a:cs typeface="Arial MT"/>
              </a:rPr>
              <a:t>Y</a:t>
            </a:r>
            <a:r>
              <a:rPr sz="1200" b="1" spc="-90" dirty="0">
                <a:solidFill>
                  <a:schemeClr val="bg1"/>
                </a:solidFill>
                <a:latin typeface="Arial MT"/>
                <a:cs typeface="Arial MT"/>
              </a:rPr>
              <a:t> </a:t>
            </a:r>
            <a:r>
              <a:rPr sz="1200" b="1" dirty="0">
                <a:solidFill>
                  <a:schemeClr val="bg1"/>
                </a:solidFill>
                <a:latin typeface="Arial MT"/>
                <a:cs typeface="Arial MT"/>
              </a:rPr>
              <a:t>AJUS</a:t>
            </a:r>
            <a:r>
              <a:rPr sz="1200" b="1" spc="10" dirty="0">
                <a:solidFill>
                  <a:schemeClr val="bg1"/>
                </a:solidFill>
                <a:latin typeface="Arial MT"/>
                <a:cs typeface="Arial MT"/>
              </a:rPr>
              <a:t>T</a:t>
            </a:r>
            <a:r>
              <a:rPr sz="1200" b="1" dirty="0">
                <a:solidFill>
                  <a:schemeClr val="bg1"/>
                </a:solidFill>
                <a:latin typeface="Arial MT"/>
                <a:cs typeface="Arial MT"/>
              </a:rPr>
              <a:t>E  </a:t>
            </a:r>
            <a:r>
              <a:rPr sz="1200" b="1" spc="-5" dirty="0">
                <a:solidFill>
                  <a:schemeClr val="bg1"/>
                </a:solidFill>
                <a:latin typeface="Arial MT"/>
                <a:cs typeface="Arial MT"/>
              </a:rPr>
              <a:t>DE</a:t>
            </a:r>
            <a:r>
              <a:rPr sz="1200" b="1" spc="-40" dirty="0">
                <a:solidFill>
                  <a:schemeClr val="bg1"/>
                </a:solidFill>
                <a:latin typeface="Arial MT"/>
                <a:cs typeface="Arial MT"/>
              </a:rPr>
              <a:t> </a:t>
            </a:r>
            <a:r>
              <a:rPr sz="1200" b="1" spc="-5" dirty="0">
                <a:solidFill>
                  <a:schemeClr val="bg1"/>
                </a:solidFill>
                <a:latin typeface="Arial MT"/>
                <a:cs typeface="Arial MT"/>
              </a:rPr>
              <a:t>LAS</a:t>
            </a:r>
            <a:r>
              <a:rPr sz="1200" b="1" spc="-45" dirty="0">
                <a:solidFill>
                  <a:schemeClr val="bg1"/>
                </a:solidFill>
                <a:latin typeface="Arial MT"/>
                <a:cs typeface="Arial MT"/>
              </a:rPr>
              <a:t> </a:t>
            </a:r>
            <a:r>
              <a:rPr sz="1200" b="1" dirty="0">
                <a:solidFill>
                  <a:schemeClr val="bg1"/>
                </a:solidFill>
                <a:latin typeface="Arial MT"/>
                <a:cs typeface="Arial MT"/>
              </a:rPr>
              <a:t>DESVIACIONES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12088" y="211581"/>
            <a:ext cx="7069455" cy="892810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329690" marR="5080" indent="-1317625">
              <a:lnSpc>
                <a:spcPts val="3470"/>
              </a:lnSpc>
              <a:spcBef>
                <a:spcPts val="85"/>
              </a:spcBef>
            </a:pPr>
            <a:r>
              <a:rPr spc="-70" dirty="0"/>
              <a:t>PLANIFICACIÓN</a:t>
            </a:r>
            <a:r>
              <a:rPr spc="-90" dirty="0"/>
              <a:t> </a:t>
            </a:r>
            <a:r>
              <a:rPr spc="-40" dirty="0"/>
              <a:t>DE</a:t>
            </a:r>
            <a:r>
              <a:rPr spc="-114" dirty="0"/>
              <a:t> </a:t>
            </a:r>
            <a:r>
              <a:rPr spc="-70" dirty="0"/>
              <a:t>REQUERIMIENTO </a:t>
            </a:r>
            <a:r>
              <a:rPr spc="-919" dirty="0"/>
              <a:t> </a:t>
            </a:r>
            <a:r>
              <a:rPr spc="-40" dirty="0"/>
              <a:t>DE</a:t>
            </a:r>
            <a:r>
              <a:rPr spc="-114" dirty="0"/>
              <a:t> </a:t>
            </a:r>
            <a:r>
              <a:rPr spc="-80" dirty="0"/>
              <a:t>MATERIALES</a:t>
            </a:r>
            <a:r>
              <a:rPr spc="-85" dirty="0"/>
              <a:t> </a:t>
            </a:r>
            <a:r>
              <a:rPr spc="-5" dirty="0"/>
              <a:t>-</a:t>
            </a:r>
            <a:r>
              <a:rPr spc="-114" dirty="0"/>
              <a:t> </a:t>
            </a:r>
            <a:r>
              <a:rPr spc="-45" dirty="0"/>
              <a:t>MRP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941933"/>
            <a:ext cx="8051165" cy="3709035"/>
          </a:xfrm>
          <a:prstGeom prst="rect">
            <a:avLst/>
          </a:prstGeom>
        </p:spPr>
        <p:txBody>
          <a:bodyPr vert="horz" wrap="square" lIns="0" tIns="149860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1180"/>
              </a:spcBef>
              <a:buFont typeface="Wingdings"/>
              <a:buChar char=""/>
              <a:tabLst>
                <a:tab pos="355600" algn="l"/>
                <a:tab pos="356235" algn="l"/>
              </a:tabLst>
            </a:pPr>
            <a:r>
              <a:rPr sz="2000" b="1" i="1" spc="-5" dirty="0">
                <a:solidFill>
                  <a:schemeClr val="bg1"/>
                </a:solidFill>
                <a:latin typeface="Arial"/>
                <a:cs typeface="Arial"/>
              </a:rPr>
              <a:t>MRP</a:t>
            </a:r>
            <a:endParaRPr sz="2000" dirty="0">
              <a:solidFill>
                <a:schemeClr val="bg1"/>
              </a:solidFill>
              <a:latin typeface="Arial"/>
              <a:cs typeface="Arial"/>
            </a:endParaRPr>
          </a:p>
          <a:p>
            <a:pPr marL="812800" marR="669925" lvl="1" indent="-342900">
              <a:lnSpc>
                <a:spcPct val="100000"/>
              </a:lnSpc>
              <a:spcBef>
                <a:spcPts val="1080"/>
              </a:spcBef>
              <a:buClr>
                <a:srgbClr val="D1282D"/>
              </a:buClr>
              <a:buFont typeface="Wingdings"/>
              <a:buChar char=""/>
              <a:tabLst>
                <a:tab pos="812800" algn="l"/>
                <a:tab pos="813435" algn="l"/>
              </a:tabLst>
            </a:pPr>
            <a:r>
              <a:rPr sz="2000" dirty="0">
                <a:latin typeface="Arial MT"/>
                <a:cs typeface="Arial MT"/>
              </a:rPr>
              <a:t>Permite programar el abastecimiento de materias primas, </a:t>
            </a:r>
            <a:r>
              <a:rPr sz="2000" spc="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insumos</a:t>
            </a:r>
            <a:r>
              <a:rPr sz="2000" spc="-2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y</a:t>
            </a:r>
            <a:r>
              <a:rPr sz="2000" spc="-1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partes</a:t>
            </a:r>
            <a:r>
              <a:rPr sz="2000" spc="-3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para</a:t>
            </a:r>
            <a:r>
              <a:rPr sz="2000" spc="-3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la producción.</a:t>
            </a:r>
            <a:r>
              <a:rPr sz="2000" spc="-4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Utiliza como</a:t>
            </a:r>
            <a:r>
              <a:rPr sz="2000" spc="-2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variable </a:t>
            </a:r>
            <a:r>
              <a:rPr sz="2000" spc="-54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independiente fundamental a </a:t>
            </a:r>
            <a:r>
              <a:rPr sz="2000" spc="-5" dirty="0">
                <a:latin typeface="Arial MT"/>
                <a:cs typeface="Arial MT"/>
              </a:rPr>
              <a:t>la </a:t>
            </a:r>
            <a:r>
              <a:rPr sz="2000" dirty="0">
                <a:latin typeface="Arial MT"/>
                <a:cs typeface="Arial MT"/>
              </a:rPr>
              <a:t>demanda estimada del </a:t>
            </a:r>
            <a:r>
              <a:rPr sz="2000" spc="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producto+servicio</a:t>
            </a:r>
            <a:r>
              <a:rPr sz="2000" spc="-3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terminado.</a:t>
            </a:r>
          </a:p>
          <a:p>
            <a:pPr lvl="1">
              <a:lnSpc>
                <a:spcPct val="100000"/>
              </a:lnSpc>
              <a:spcBef>
                <a:spcPts val="25"/>
              </a:spcBef>
              <a:buClr>
                <a:srgbClr val="D1282D"/>
              </a:buClr>
              <a:buFont typeface="Wingdings"/>
              <a:buChar char=""/>
            </a:pPr>
            <a:endParaRPr sz="2900" dirty="0">
              <a:latin typeface="Arial MT"/>
              <a:cs typeface="Arial MT"/>
            </a:endParaRPr>
          </a:p>
          <a:p>
            <a:pPr marL="812800" lvl="1" indent="-343535">
              <a:lnSpc>
                <a:spcPct val="100000"/>
              </a:lnSpc>
              <a:buClr>
                <a:srgbClr val="D1282D"/>
              </a:buClr>
              <a:buFont typeface="Wingdings"/>
              <a:buChar char=""/>
              <a:tabLst>
                <a:tab pos="812800" algn="l"/>
                <a:tab pos="813435" algn="l"/>
              </a:tabLst>
            </a:pPr>
            <a:r>
              <a:rPr sz="2000" dirty="0">
                <a:latin typeface="Arial MT"/>
                <a:cs typeface="Arial MT"/>
              </a:rPr>
              <a:t>Donde</a:t>
            </a:r>
            <a:r>
              <a:rPr sz="2000" spc="-5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se</a:t>
            </a:r>
            <a:r>
              <a:rPr sz="2000" spc="-3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aplica:</a:t>
            </a:r>
          </a:p>
          <a:p>
            <a:pPr marL="1498600" marR="5080" lvl="2" indent="-342900">
              <a:lnSpc>
                <a:spcPct val="100000"/>
              </a:lnSpc>
              <a:spcBef>
                <a:spcPts val="440"/>
              </a:spcBef>
              <a:buClr>
                <a:srgbClr val="D1282D"/>
              </a:buClr>
              <a:buFont typeface="Wingdings"/>
              <a:buChar char=""/>
              <a:tabLst>
                <a:tab pos="1498600" algn="l"/>
                <a:tab pos="1499235" algn="l"/>
              </a:tabLst>
            </a:pPr>
            <a:r>
              <a:rPr sz="1800" spc="-5" dirty="0">
                <a:latin typeface="Arial MT"/>
                <a:cs typeface="Arial MT"/>
              </a:rPr>
              <a:t>Mayormente,</a:t>
            </a:r>
            <a:r>
              <a:rPr sz="1800" spc="4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en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procesos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complejos</a:t>
            </a:r>
            <a:r>
              <a:rPr sz="1800" spc="2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de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montaje,</a:t>
            </a:r>
            <a:r>
              <a:rPr sz="1800" spc="2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discontinuos</a:t>
            </a:r>
            <a:r>
              <a:rPr sz="1800" spc="2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o </a:t>
            </a:r>
            <a:r>
              <a:rPr sz="1800" spc="-484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intermitentes,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donde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múltiples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componentes</a:t>
            </a:r>
            <a:r>
              <a:rPr sz="1800" spc="2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con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diversos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plazos </a:t>
            </a:r>
            <a:r>
              <a:rPr sz="1800" spc="-484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de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entrega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conforman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conjuntos</a:t>
            </a:r>
            <a:r>
              <a:rPr sz="1800" spc="2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de nivel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spc="-15" dirty="0">
                <a:latin typeface="Arial MT"/>
                <a:cs typeface="Arial MT"/>
              </a:rPr>
              <a:t>superior,</a:t>
            </a:r>
            <a:r>
              <a:rPr sz="1800" spc="1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ej.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tableros 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eléctricos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o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ensamblaje</a:t>
            </a:r>
            <a:r>
              <a:rPr sz="1800" spc="2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de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motos.</a:t>
            </a:r>
            <a:endParaRPr sz="1800" dirty="0">
              <a:latin typeface="Arial MT"/>
              <a:cs typeface="Arial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712370" y="6284772"/>
            <a:ext cx="366395" cy="36385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755"/>
              </a:lnSpc>
            </a:pPr>
            <a:r>
              <a:rPr sz="2400" b="1" spc="-5" dirty="0">
                <a:solidFill>
                  <a:srgbClr val="D1282D"/>
                </a:solidFill>
                <a:latin typeface="Arial"/>
                <a:cs typeface="Arial"/>
              </a:rPr>
              <a:t>22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12088" y="203696"/>
            <a:ext cx="7069455" cy="908582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329690" marR="5080" indent="-1317625">
              <a:lnSpc>
                <a:spcPts val="3470"/>
              </a:lnSpc>
              <a:spcBef>
                <a:spcPts val="85"/>
              </a:spcBef>
            </a:pPr>
            <a:r>
              <a:rPr sz="2800" spc="-70" dirty="0">
                <a:solidFill>
                  <a:schemeClr val="bg1"/>
                </a:solidFill>
              </a:rPr>
              <a:t>PLANIFICACIÓN</a:t>
            </a:r>
            <a:r>
              <a:rPr sz="3600" spc="-90" dirty="0">
                <a:solidFill>
                  <a:schemeClr val="bg1"/>
                </a:solidFill>
              </a:rPr>
              <a:t> </a:t>
            </a:r>
            <a:r>
              <a:rPr sz="2800" spc="-40" dirty="0">
                <a:solidFill>
                  <a:schemeClr val="bg1"/>
                </a:solidFill>
              </a:rPr>
              <a:t>DE</a:t>
            </a:r>
            <a:r>
              <a:rPr sz="2800" spc="-114" dirty="0">
                <a:solidFill>
                  <a:schemeClr val="bg1"/>
                </a:solidFill>
              </a:rPr>
              <a:t> </a:t>
            </a:r>
            <a:r>
              <a:rPr sz="2800" spc="-70" dirty="0">
                <a:solidFill>
                  <a:schemeClr val="bg1"/>
                </a:solidFill>
              </a:rPr>
              <a:t>REQUERIMIENTO </a:t>
            </a:r>
            <a:r>
              <a:rPr sz="2800" spc="-919" dirty="0">
                <a:solidFill>
                  <a:schemeClr val="bg1"/>
                </a:solidFill>
              </a:rPr>
              <a:t> </a:t>
            </a:r>
            <a:r>
              <a:rPr sz="2800" spc="-40" dirty="0">
                <a:solidFill>
                  <a:schemeClr val="bg1"/>
                </a:solidFill>
              </a:rPr>
              <a:t>DE</a:t>
            </a:r>
            <a:r>
              <a:rPr sz="2800" spc="-114" dirty="0">
                <a:solidFill>
                  <a:schemeClr val="bg1"/>
                </a:solidFill>
              </a:rPr>
              <a:t> </a:t>
            </a:r>
            <a:r>
              <a:rPr sz="2800" spc="-80" dirty="0">
                <a:solidFill>
                  <a:schemeClr val="bg1"/>
                </a:solidFill>
              </a:rPr>
              <a:t>MATERIALES</a:t>
            </a:r>
            <a:r>
              <a:rPr sz="2800" spc="-85" dirty="0">
                <a:solidFill>
                  <a:schemeClr val="bg1"/>
                </a:solidFill>
              </a:rPr>
              <a:t> </a:t>
            </a:r>
            <a:r>
              <a:rPr sz="2800" spc="-5" dirty="0">
                <a:solidFill>
                  <a:schemeClr val="bg1"/>
                </a:solidFill>
              </a:rPr>
              <a:t>-</a:t>
            </a:r>
            <a:r>
              <a:rPr sz="2800" spc="-114" dirty="0">
                <a:solidFill>
                  <a:schemeClr val="bg1"/>
                </a:solidFill>
              </a:rPr>
              <a:t> </a:t>
            </a:r>
            <a:r>
              <a:rPr sz="2800" spc="-45" dirty="0">
                <a:solidFill>
                  <a:schemeClr val="bg1"/>
                </a:solidFill>
              </a:rPr>
              <a:t>MRP</a:t>
            </a:r>
            <a:endParaRPr sz="3600" spc="-45" dirty="0">
              <a:solidFill>
                <a:schemeClr val="bg1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3400" y="914400"/>
            <a:ext cx="7593330" cy="4642485"/>
          </a:xfrm>
          <a:prstGeom prst="rect">
            <a:avLst/>
          </a:prstGeom>
        </p:spPr>
        <p:txBody>
          <a:bodyPr vert="horz" wrap="square" lIns="0" tIns="149860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1180"/>
              </a:spcBef>
              <a:buFont typeface="Wingdings"/>
              <a:buChar char=""/>
              <a:tabLst>
                <a:tab pos="355600" algn="l"/>
                <a:tab pos="356235" algn="l"/>
              </a:tabLst>
            </a:pPr>
            <a:r>
              <a:rPr sz="2000" b="1" i="1" spc="-5" dirty="0">
                <a:latin typeface="Arial"/>
                <a:cs typeface="Arial"/>
              </a:rPr>
              <a:t>MRP</a:t>
            </a:r>
            <a:r>
              <a:rPr sz="2000" b="1" i="1" spc="-85" dirty="0">
                <a:latin typeface="Arial"/>
                <a:cs typeface="Arial"/>
              </a:rPr>
              <a:t> </a:t>
            </a:r>
            <a:r>
              <a:rPr sz="2000" b="1" i="1" dirty="0">
                <a:latin typeface="Arial"/>
                <a:cs typeface="Arial"/>
              </a:rPr>
              <a:t>hace</a:t>
            </a:r>
            <a:r>
              <a:rPr sz="2000" b="1" i="1" spc="-10" dirty="0">
                <a:latin typeface="Arial"/>
                <a:cs typeface="Arial"/>
              </a:rPr>
              <a:t> </a:t>
            </a:r>
            <a:r>
              <a:rPr sz="2000" b="1" i="1" dirty="0">
                <a:latin typeface="Arial"/>
                <a:cs typeface="Arial"/>
              </a:rPr>
              <a:t>uso</a:t>
            </a:r>
            <a:r>
              <a:rPr sz="2000" b="1" i="1" spc="-35" dirty="0">
                <a:latin typeface="Arial"/>
                <a:cs typeface="Arial"/>
              </a:rPr>
              <a:t> </a:t>
            </a:r>
            <a:r>
              <a:rPr sz="2000" b="1" i="1" dirty="0">
                <a:latin typeface="Arial"/>
                <a:cs typeface="Arial"/>
              </a:rPr>
              <a:t>de</a:t>
            </a:r>
            <a:r>
              <a:rPr sz="2000" b="1" i="1" spc="-10" dirty="0">
                <a:latin typeface="Arial"/>
                <a:cs typeface="Arial"/>
              </a:rPr>
              <a:t> </a:t>
            </a:r>
            <a:r>
              <a:rPr sz="2000" b="1" i="1" spc="-5" dirty="0">
                <a:latin typeface="Arial"/>
                <a:cs typeface="Arial"/>
              </a:rPr>
              <a:t>lo</a:t>
            </a:r>
            <a:r>
              <a:rPr sz="2000" b="1" i="1" spc="-10" dirty="0">
                <a:latin typeface="Arial"/>
                <a:cs typeface="Arial"/>
              </a:rPr>
              <a:t> </a:t>
            </a:r>
            <a:r>
              <a:rPr sz="2000" b="1" i="1" dirty="0">
                <a:latin typeface="Arial"/>
                <a:cs typeface="Arial"/>
              </a:rPr>
              <a:t>siguiente:</a:t>
            </a:r>
            <a:endParaRPr sz="2000" dirty="0">
              <a:latin typeface="Arial"/>
              <a:cs typeface="Arial"/>
            </a:endParaRPr>
          </a:p>
          <a:p>
            <a:pPr marL="812800" lvl="1" indent="-343535">
              <a:lnSpc>
                <a:spcPct val="100000"/>
              </a:lnSpc>
              <a:spcBef>
                <a:spcPts val="1080"/>
              </a:spcBef>
              <a:buClr>
                <a:srgbClr val="D1282D"/>
              </a:buClr>
              <a:buFont typeface="Wingdings"/>
              <a:buChar char=""/>
              <a:tabLst>
                <a:tab pos="812800" algn="l"/>
                <a:tab pos="813435" algn="l"/>
              </a:tabLst>
            </a:pPr>
            <a:r>
              <a:rPr sz="2000" dirty="0">
                <a:latin typeface="Arial MT"/>
                <a:cs typeface="Arial MT"/>
              </a:rPr>
              <a:t>Inventario</a:t>
            </a:r>
            <a:r>
              <a:rPr sz="2000" spc="-114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inicial</a:t>
            </a:r>
          </a:p>
          <a:p>
            <a:pPr marL="812800" lvl="1" indent="-343535">
              <a:lnSpc>
                <a:spcPct val="100000"/>
              </a:lnSpc>
              <a:spcBef>
                <a:spcPts val="480"/>
              </a:spcBef>
              <a:buClr>
                <a:srgbClr val="D1282D"/>
              </a:buClr>
              <a:buFont typeface="Wingdings"/>
              <a:buChar char=""/>
              <a:tabLst>
                <a:tab pos="812800" algn="l"/>
                <a:tab pos="813435" algn="l"/>
              </a:tabLst>
            </a:pPr>
            <a:r>
              <a:rPr sz="2000" dirty="0">
                <a:latin typeface="Arial MT"/>
                <a:cs typeface="Arial MT"/>
              </a:rPr>
              <a:t>Lote</a:t>
            </a:r>
            <a:r>
              <a:rPr sz="2000" spc="-8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económico</a:t>
            </a:r>
          </a:p>
          <a:p>
            <a:pPr marL="812800" lvl="1" indent="-343535">
              <a:lnSpc>
                <a:spcPct val="100000"/>
              </a:lnSpc>
              <a:spcBef>
                <a:spcPts val="480"/>
              </a:spcBef>
              <a:buClr>
                <a:srgbClr val="D1282D"/>
              </a:buClr>
              <a:buFont typeface="Wingdings"/>
              <a:buChar char=""/>
              <a:tabLst>
                <a:tab pos="812800" algn="l"/>
                <a:tab pos="813435" algn="l"/>
              </a:tabLst>
            </a:pPr>
            <a:r>
              <a:rPr sz="2000" dirty="0">
                <a:latin typeface="Arial MT"/>
                <a:cs typeface="Arial MT"/>
              </a:rPr>
              <a:t>Inventario</a:t>
            </a:r>
            <a:r>
              <a:rPr sz="2000" spc="-5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de</a:t>
            </a:r>
            <a:r>
              <a:rPr sz="2000" spc="-3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seguridad</a:t>
            </a:r>
          </a:p>
          <a:p>
            <a:pPr marL="812800" lvl="1" indent="-343535">
              <a:lnSpc>
                <a:spcPct val="100000"/>
              </a:lnSpc>
              <a:spcBef>
                <a:spcPts val="480"/>
              </a:spcBef>
              <a:buClr>
                <a:srgbClr val="D1282D"/>
              </a:buClr>
              <a:buFont typeface="Wingdings"/>
              <a:buChar char=""/>
              <a:tabLst>
                <a:tab pos="812800" algn="l"/>
                <a:tab pos="813435" algn="l"/>
              </a:tabLst>
            </a:pPr>
            <a:r>
              <a:rPr sz="2000" dirty="0">
                <a:latin typeface="Arial MT"/>
                <a:cs typeface="Arial MT"/>
              </a:rPr>
              <a:t>Requerimientos</a:t>
            </a:r>
            <a:r>
              <a:rPr sz="2000" spc="-5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de</a:t>
            </a:r>
            <a:r>
              <a:rPr sz="2000" spc="-2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producción</a:t>
            </a:r>
          </a:p>
          <a:p>
            <a:pPr marL="812800" lvl="1" indent="-343535">
              <a:lnSpc>
                <a:spcPct val="100000"/>
              </a:lnSpc>
              <a:spcBef>
                <a:spcPts val="480"/>
              </a:spcBef>
              <a:buClr>
                <a:srgbClr val="D1282D"/>
              </a:buClr>
              <a:buFont typeface="Wingdings"/>
              <a:buChar char=""/>
              <a:tabLst>
                <a:tab pos="812800" algn="l"/>
                <a:tab pos="813435" algn="l"/>
              </a:tabLst>
            </a:pPr>
            <a:r>
              <a:rPr sz="2000" dirty="0">
                <a:latin typeface="Arial MT"/>
                <a:cs typeface="Arial MT"/>
              </a:rPr>
              <a:t>Plazo</a:t>
            </a:r>
            <a:r>
              <a:rPr sz="2000" spc="-2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de</a:t>
            </a:r>
            <a:r>
              <a:rPr sz="2000" spc="-4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entrega</a:t>
            </a:r>
          </a:p>
          <a:p>
            <a:pPr marL="812800" lvl="1" indent="-343535">
              <a:lnSpc>
                <a:spcPct val="100000"/>
              </a:lnSpc>
              <a:spcBef>
                <a:spcPts val="480"/>
              </a:spcBef>
              <a:buClr>
                <a:srgbClr val="D1282D"/>
              </a:buClr>
              <a:buFont typeface="Wingdings"/>
              <a:buChar char=""/>
              <a:tabLst>
                <a:tab pos="812800" algn="l"/>
                <a:tab pos="813435" algn="l"/>
              </a:tabLst>
            </a:pPr>
            <a:r>
              <a:rPr sz="2000" dirty="0">
                <a:latin typeface="Arial MT"/>
                <a:cs typeface="Arial MT"/>
              </a:rPr>
              <a:t>Pedidos</a:t>
            </a:r>
            <a:r>
              <a:rPr sz="2000" spc="-4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pendientes</a:t>
            </a:r>
          </a:p>
          <a:p>
            <a:pPr marL="812800" lvl="1" indent="-343535">
              <a:lnSpc>
                <a:spcPct val="100000"/>
              </a:lnSpc>
              <a:spcBef>
                <a:spcPts val="484"/>
              </a:spcBef>
              <a:buClr>
                <a:srgbClr val="D1282D"/>
              </a:buClr>
              <a:buFont typeface="Wingdings"/>
              <a:buChar char=""/>
              <a:tabLst>
                <a:tab pos="812800" algn="l"/>
                <a:tab pos="813435" algn="l"/>
              </a:tabLst>
            </a:pPr>
            <a:r>
              <a:rPr sz="2000" dirty="0">
                <a:latin typeface="Arial MT"/>
                <a:cs typeface="Arial MT"/>
              </a:rPr>
              <a:t>Resulta</a:t>
            </a:r>
            <a:r>
              <a:rPr sz="2000" spc="-4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el</a:t>
            </a:r>
            <a:r>
              <a:rPr sz="2000" spc="-1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programa</a:t>
            </a:r>
            <a:r>
              <a:rPr sz="2000" spc="-5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de:</a:t>
            </a:r>
          </a:p>
          <a:p>
            <a:pPr marL="1498600" lvl="2" indent="-343535">
              <a:lnSpc>
                <a:spcPct val="100000"/>
              </a:lnSpc>
              <a:spcBef>
                <a:spcPts val="439"/>
              </a:spcBef>
              <a:buClr>
                <a:srgbClr val="D1282D"/>
              </a:buClr>
              <a:buFont typeface="Wingdings"/>
              <a:buChar char=""/>
              <a:tabLst>
                <a:tab pos="1498600" algn="l"/>
                <a:tab pos="1499235" algn="l"/>
              </a:tabLst>
            </a:pPr>
            <a:r>
              <a:rPr sz="1800" dirty="0">
                <a:latin typeface="Arial MT"/>
                <a:cs typeface="Arial MT"/>
              </a:rPr>
              <a:t>Qué</a:t>
            </a:r>
            <a:r>
              <a:rPr sz="1800" spc="-5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pedir</a:t>
            </a:r>
            <a:endParaRPr sz="1800" dirty="0">
              <a:latin typeface="Arial MT"/>
              <a:cs typeface="Arial MT"/>
            </a:endParaRPr>
          </a:p>
          <a:p>
            <a:pPr marL="1498600" lvl="2" indent="-343535">
              <a:lnSpc>
                <a:spcPct val="100000"/>
              </a:lnSpc>
              <a:spcBef>
                <a:spcPts val="430"/>
              </a:spcBef>
              <a:buClr>
                <a:srgbClr val="D1282D"/>
              </a:buClr>
              <a:buFont typeface="Wingdings"/>
              <a:buChar char=""/>
              <a:tabLst>
                <a:tab pos="1498600" algn="l"/>
                <a:tab pos="1499235" algn="l"/>
              </a:tabLst>
            </a:pPr>
            <a:r>
              <a:rPr sz="1800" spc="-5" dirty="0">
                <a:latin typeface="Arial MT"/>
                <a:cs typeface="Arial MT"/>
              </a:rPr>
              <a:t>Cuánto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y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cuándo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pedir</a:t>
            </a:r>
            <a:endParaRPr sz="1800" dirty="0">
              <a:latin typeface="Arial MT"/>
              <a:cs typeface="Arial MT"/>
            </a:endParaRPr>
          </a:p>
          <a:p>
            <a:pPr marL="1498600" marR="5080" lvl="2" indent="-342900">
              <a:lnSpc>
                <a:spcPct val="100000"/>
              </a:lnSpc>
              <a:spcBef>
                <a:spcPts val="430"/>
              </a:spcBef>
              <a:buClr>
                <a:srgbClr val="D1282D"/>
              </a:buClr>
              <a:buFont typeface="Wingdings"/>
              <a:buChar char=""/>
              <a:tabLst>
                <a:tab pos="1498600" algn="l"/>
                <a:tab pos="1499235" algn="l"/>
              </a:tabLst>
            </a:pPr>
            <a:r>
              <a:rPr sz="1800" spc="-5" dirty="0">
                <a:latin typeface="Arial MT"/>
                <a:cs typeface="Arial MT"/>
              </a:rPr>
              <a:t>Cuándo</a:t>
            </a:r>
            <a:r>
              <a:rPr sz="1800" spc="15" dirty="0">
                <a:latin typeface="Arial MT"/>
                <a:cs typeface="Arial MT"/>
              </a:rPr>
              <a:t> </a:t>
            </a:r>
            <a:r>
              <a:rPr sz="1800" spc="-15" dirty="0">
                <a:latin typeface="Arial MT"/>
                <a:cs typeface="Arial MT"/>
              </a:rPr>
              <a:t>activar,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20" dirty="0">
                <a:latin typeface="Arial MT"/>
                <a:cs typeface="Arial MT"/>
              </a:rPr>
              <a:t>demorar,</a:t>
            </a:r>
            <a:r>
              <a:rPr sz="1800" spc="2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cancelar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y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acrecentar</a:t>
            </a:r>
            <a:r>
              <a:rPr sz="1800" spc="1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o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reducir</a:t>
            </a:r>
            <a:r>
              <a:rPr sz="1800" spc="1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la 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magnitud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de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los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pedidos</a:t>
            </a:r>
            <a:r>
              <a:rPr sz="1800" spc="2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de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cada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material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cualquiera</a:t>
            </a:r>
            <a:r>
              <a:rPr sz="1800" spc="1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sea su </a:t>
            </a:r>
            <a:r>
              <a:rPr sz="1800" spc="-484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nivel</a:t>
            </a:r>
            <a:endParaRPr sz="1800" dirty="0">
              <a:latin typeface="Arial MT"/>
              <a:cs typeface="Arial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712370" y="6284772"/>
            <a:ext cx="366395" cy="36385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755"/>
              </a:lnSpc>
            </a:pPr>
            <a:r>
              <a:rPr sz="2400" b="1" spc="-5" dirty="0">
                <a:solidFill>
                  <a:srgbClr val="D1282D"/>
                </a:solidFill>
                <a:latin typeface="Arial"/>
                <a:cs typeface="Arial"/>
              </a:rPr>
              <a:t>23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12088" y="211581"/>
            <a:ext cx="706945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70" dirty="0"/>
              <a:t>PLANIFICACIÓN</a:t>
            </a:r>
            <a:r>
              <a:rPr spc="-90" dirty="0"/>
              <a:t> </a:t>
            </a:r>
            <a:r>
              <a:rPr spc="-40" dirty="0"/>
              <a:t>DE</a:t>
            </a:r>
            <a:r>
              <a:rPr spc="-114" dirty="0"/>
              <a:t> </a:t>
            </a:r>
            <a:r>
              <a:rPr spc="-70" dirty="0"/>
              <a:t>REQUERIMIENTO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129154" y="652398"/>
            <a:ext cx="430911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40" dirty="0">
                <a:solidFill>
                  <a:srgbClr val="D1282D"/>
                </a:solidFill>
                <a:latin typeface="Arial Black"/>
                <a:cs typeface="Arial Black"/>
              </a:rPr>
              <a:t>DE</a:t>
            </a:r>
            <a:r>
              <a:rPr sz="2800" spc="-140" dirty="0">
                <a:solidFill>
                  <a:srgbClr val="D1282D"/>
                </a:solidFill>
                <a:latin typeface="Arial Black"/>
                <a:cs typeface="Arial Black"/>
              </a:rPr>
              <a:t> </a:t>
            </a:r>
            <a:r>
              <a:rPr sz="2800" spc="-80" dirty="0">
                <a:solidFill>
                  <a:srgbClr val="D1282D"/>
                </a:solidFill>
                <a:latin typeface="Arial Black"/>
                <a:cs typeface="Arial Black"/>
              </a:rPr>
              <a:t>MATERIALES</a:t>
            </a:r>
            <a:r>
              <a:rPr sz="2800" spc="-105" dirty="0">
                <a:solidFill>
                  <a:srgbClr val="D1282D"/>
                </a:solidFill>
                <a:latin typeface="Arial Black"/>
                <a:cs typeface="Arial Black"/>
              </a:rPr>
              <a:t> </a:t>
            </a:r>
            <a:r>
              <a:rPr sz="2800" spc="-5" dirty="0">
                <a:solidFill>
                  <a:srgbClr val="D1282D"/>
                </a:solidFill>
                <a:latin typeface="Arial Black"/>
                <a:cs typeface="Arial Black"/>
              </a:rPr>
              <a:t>-</a:t>
            </a:r>
            <a:r>
              <a:rPr sz="2800" spc="-135" dirty="0">
                <a:solidFill>
                  <a:srgbClr val="D1282D"/>
                </a:solidFill>
                <a:latin typeface="Arial Black"/>
                <a:cs typeface="Arial Black"/>
              </a:rPr>
              <a:t> </a:t>
            </a:r>
            <a:r>
              <a:rPr sz="2800" spc="-45" dirty="0">
                <a:solidFill>
                  <a:srgbClr val="D1282D"/>
                </a:solidFill>
                <a:latin typeface="Arial Black"/>
                <a:cs typeface="Arial Black"/>
              </a:rPr>
              <a:t>MRP</a:t>
            </a:r>
            <a:endParaRPr sz="2800">
              <a:latin typeface="Arial Black"/>
              <a:cs typeface="Arial Blac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712370" y="6284772"/>
            <a:ext cx="366395" cy="36385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755"/>
              </a:lnSpc>
            </a:pPr>
            <a:r>
              <a:rPr sz="2400" b="1" spc="-5" dirty="0">
                <a:solidFill>
                  <a:srgbClr val="D1282D"/>
                </a:solidFill>
                <a:latin typeface="Arial"/>
                <a:cs typeface="Arial"/>
              </a:rPr>
              <a:t>24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415859" y="1112799"/>
            <a:ext cx="6132830" cy="4505960"/>
            <a:chOff x="1415859" y="1112799"/>
            <a:chExt cx="6132830" cy="4505960"/>
          </a:xfrm>
        </p:grpSpPr>
        <p:sp>
          <p:nvSpPr>
            <p:cNvPr id="6" name="object 6"/>
            <p:cNvSpPr/>
            <p:nvPr/>
          </p:nvSpPr>
          <p:spPr>
            <a:xfrm>
              <a:off x="5245226" y="2653157"/>
              <a:ext cx="2289175" cy="1160780"/>
            </a:xfrm>
            <a:custGeom>
              <a:avLst/>
              <a:gdLst/>
              <a:ahLst/>
              <a:cxnLst/>
              <a:rect l="l" t="t" r="r" b="b"/>
              <a:pathLst>
                <a:path w="2289175" h="1160779">
                  <a:moveTo>
                    <a:pt x="1526031" y="895476"/>
                  </a:moveTo>
                  <a:lnTo>
                    <a:pt x="1526031" y="1027810"/>
                  </a:lnTo>
                  <a:lnTo>
                    <a:pt x="2289048" y="1027810"/>
                  </a:lnTo>
                  <a:lnTo>
                    <a:pt x="2289048" y="1160271"/>
                  </a:lnTo>
                </a:path>
                <a:path w="2289175" h="1160779">
                  <a:moveTo>
                    <a:pt x="1526031" y="895476"/>
                  </a:moveTo>
                  <a:lnTo>
                    <a:pt x="1526031" y="1027810"/>
                  </a:lnTo>
                  <a:lnTo>
                    <a:pt x="763015" y="1027810"/>
                  </a:lnTo>
                  <a:lnTo>
                    <a:pt x="763015" y="1160271"/>
                  </a:lnTo>
                </a:path>
                <a:path w="2289175" h="1160779">
                  <a:moveTo>
                    <a:pt x="763015" y="0"/>
                  </a:moveTo>
                  <a:lnTo>
                    <a:pt x="763015" y="132460"/>
                  </a:lnTo>
                  <a:lnTo>
                    <a:pt x="1526031" y="132460"/>
                  </a:lnTo>
                  <a:lnTo>
                    <a:pt x="1526031" y="264794"/>
                  </a:lnTo>
                </a:path>
                <a:path w="2289175" h="1160779">
                  <a:moveTo>
                    <a:pt x="763015" y="0"/>
                  </a:moveTo>
                  <a:lnTo>
                    <a:pt x="763015" y="132460"/>
                  </a:lnTo>
                  <a:lnTo>
                    <a:pt x="0" y="132460"/>
                  </a:lnTo>
                  <a:lnTo>
                    <a:pt x="0" y="264794"/>
                  </a:lnTo>
                </a:path>
              </a:pathLst>
            </a:custGeom>
            <a:ln w="28575">
              <a:solidFill>
                <a:srgbClr val="6D6D6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193163" y="1757680"/>
              <a:ext cx="3815079" cy="265430"/>
            </a:xfrm>
            <a:custGeom>
              <a:avLst/>
              <a:gdLst/>
              <a:ahLst/>
              <a:cxnLst/>
              <a:rect l="l" t="t" r="r" b="b"/>
              <a:pathLst>
                <a:path w="3815079" h="265430">
                  <a:moveTo>
                    <a:pt x="1907539" y="0"/>
                  </a:moveTo>
                  <a:lnTo>
                    <a:pt x="1907539" y="132461"/>
                  </a:lnTo>
                  <a:lnTo>
                    <a:pt x="3815079" y="132461"/>
                  </a:lnTo>
                  <a:lnTo>
                    <a:pt x="3815079" y="264922"/>
                  </a:lnTo>
                </a:path>
                <a:path w="3815079" h="265430">
                  <a:moveTo>
                    <a:pt x="1907539" y="0"/>
                  </a:moveTo>
                  <a:lnTo>
                    <a:pt x="1907539" y="132461"/>
                  </a:lnTo>
                  <a:lnTo>
                    <a:pt x="1526032" y="132461"/>
                  </a:lnTo>
                  <a:lnTo>
                    <a:pt x="1526032" y="264922"/>
                  </a:lnTo>
                </a:path>
                <a:path w="3815079" h="265430">
                  <a:moveTo>
                    <a:pt x="1907539" y="0"/>
                  </a:moveTo>
                  <a:lnTo>
                    <a:pt x="1907539" y="132461"/>
                  </a:lnTo>
                  <a:lnTo>
                    <a:pt x="0" y="132461"/>
                  </a:lnTo>
                  <a:lnTo>
                    <a:pt x="0" y="264922"/>
                  </a:lnTo>
                </a:path>
              </a:pathLst>
            </a:custGeom>
            <a:ln w="28575">
              <a:solidFill>
                <a:srgbClr val="5F5F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341497" y="1127086"/>
              <a:ext cx="1518920" cy="631190"/>
            </a:xfrm>
            <a:custGeom>
              <a:avLst/>
              <a:gdLst/>
              <a:ahLst/>
              <a:cxnLst/>
              <a:rect l="l" t="t" r="r" b="b"/>
              <a:pathLst>
                <a:path w="1518920" h="631189">
                  <a:moveTo>
                    <a:pt x="1518539" y="0"/>
                  </a:moveTo>
                  <a:lnTo>
                    <a:pt x="0" y="0"/>
                  </a:lnTo>
                  <a:lnTo>
                    <a:pt x="0" y="630593"/>
                  </a:lnTo>
                  <a:lnTo>
                    <a:pt x="1518539" y="630593"/>
                  </a:lnTo>
                  <a:lnTo>
                    <a:pt x="1518539" y="0"/>
                  </a:lnTo>
                  <a:close/>
                </a:path>
              </a:pathLst>
            </a:custGeom>
            <a:solidFill>
              <a:srgbClr val="797979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9" name="object 9"/>
            <p:cNvSpPr/>
            <p:nvPr/>
          </p:nvSpPr>
          <p:spPr>
            <a:xfrm>
              <a:off x="3341497" y="1127086"/>
              <a:ext cx="1518920" cy="631190"/>
            </a:xfrm>
            <a:custGeom>
              <a:avLst/>
              <a:gdLst/>
              <a:ahLst/>
              <a:cxnLst/>
              <a:rect l="l" t="t" r="r" b="b"/>
              <a:pathLst>
                <a:path w="1518920" h="631189">
                  <a:moveTo>
                    <a:pt x="0" y="630593"/>
                  </a:moveTo>
                  <a:lnTo>
                    <a:pt x="1518539" y="630593"/>
                  </a:lnTo>
                  <a:lnTo>
                    <a:pt x="1518539" y="0"/>
                  </a:lnTo>
                  <a:lnTo>
                    <a:pt x="0" y="0"/>
                  </a:lnTo>
                  <a:lnTo>
                    <a:pt x="0" y="630593"/>
                  </a:lnTo>
                  <a:close/>
                </a:path>
              </a:pathLst>
            </a:custGeom>
            <a:ln w="2857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430147" y="2653157"/>
              <a:ext cx="6104255" cy="2951480"/>
            </a:xfrm>
            <a:custGeom>
              <a:avLst/>
              <a:gdLst/>
              <a:ahLst/>
              <a:cxnLst/>
              <a:rect l="l" t="t" r="r" b="b"/>
              <a:pathLst>
                <a:path w="6104255" h="2951479">
                  <a:moveTo>
                    <a:pt x="763016" y="0"/>
                  </a:moveTo>
                  <a:lnTo>
                    <a:pt x="763016" y="132460"/>
                  </a:lnTo>
                  <a:lnTo>
                    <a:pt x="1526032" y="132460"/>
                  </a:lnTo>
                  <a:lnTo>
                    <a:pt x="1526032" y="264794"/>
                  </a:lnTo>
                </a:path>
                <a:path w="6104255" h="2951479">
                  <a:moveTo>
                    <a:pt x="763016" y="0"/>
                  </a:moveTo>
                  <a:lnTo>
                    <a:pt x="763016" y="132460"/>
                  </a:lnTo>
                  <a:lnTo>
                    <a:pt x="0" y="132460"/>
                  </a:lnTo>
                  <a:lnTo>
                    <a:pt x="0" y="264794"/>
                  </a:lnTo>
                </a:path>
                <a:path w="6104255" h="2951479">
                  <a:moveTo>
                    <a:pt x="0" y="895476"/>
                  </a:moveTo>
                  <a:lnTo>
                    <a:pt x="0" y="1160271"/>
                  </a:lnTo>
                </a:path>
                <a:path w="6104255" h="2951479">
                  <a:moveTo>
                    <a:pt x="1526032" y="895476"/>
                  </a:moveTo>
                  <a:lnTo>
                    <a:pt x="1526032" y="1160271"/>
                  </a:lnTo>
                </a:path>
                <a:path w="6104255" h="2951479">
                  <a:moveTo>
                    <a:pt x="1526032" y="1790826"/>
                  </a:moveTo>
                  <a:lnTo>
                    <a:pt x="1526032" y="1923287"/>
                  </a:lnTo>
                  <a:lnTo>
                    <a:pt x="2289048" y="1923287"/>
                  </a:lnTo>
                  <a:lnTo>
                    <a:pt x="2289048" y="2055748"/>
                  </a:lnTo>
                </a:path>
                <a:path w="6104255" h="2951479">
                  <a:moveTo>
                    <a:pt x="1526032" y="1790826"/>
                  </a:moveTo>
                  <a:lnTo>
                    <a:pt x="1526032" y="1923287"/>
                  </a:lnTo>
                  <a:lnTo>
                    <a:pt x="763016" y="1923287"/>
                  </a:lnTo>
                  <a:lnTo>
                    <a:pt x="763016" y="2055748"/>
                  </a:lnTo>
                </a:path>
                <a:path w="6104255" h="2951479">
                  <a:moveTo>
                    <a:pt x="763016" y="2686304"/>
                  </a:moveTo>
                  <a:lnTo>
                    <a:pt x="763016" y="2951162"/>
                  </a:lnTo>
                </a:path>
                <a:path w="6104255" h="2951479">
                  <a:moveTo>
                    <a:pt x="4578095" y="1790826"/>
                  </a:moveTo>
                  <a:lnTo>
                    <a:pt x="4578095" y="1923287"/>
                  </a:lnTo>
                  <a:lnTo>
                    <a:pt x="5341111" y="1923287"/>
                  </a:lnTo>
                  <a:lnTo>
                    <a:pt x="5341111" y="2055748"/>
                  </a:lnTo>
                </a:path>
                <a:path w="6104255" h="2951479">
                  <a:moveTo>
                    <a:pt x="4578095" y="1790826"/>
                  </a:moveTo>
                  <a:lnTo>
                    <a:pt x="4578095" y="1923287"/>
                  </a:lnTo>
                  <a:lnTo>
                    <a:pt x="3815079" y="1923287"/>
                  </a:lnTo>
                  <a:lnTo>
                    <a:pt x="3815079" y="2055748"/>
                  </a:lnTo>
                </a:path>
                <a:path w="6104255" h="2951479">
                  <a:moveTo>
                    <a:pt x="5341111" y="2686304"/>
                  </a:moveTo>
                  <a:lnTo>
                    <a:pt x="5341111" y="2818765"/>
                  </a:lnTo>
                  <a:lnTo>
                    <a:pt x="6104128" y="2818765"/>
                  </a:lnTo>
                  <a:lnTo>
                    <a:pt x="6104128" y="2951162"/>
                  </a:lnTo>
                </a:path>
                <a:path w="6104255" h="2951479">
                  <a:moveTo>
                    <a:pt x="5341111" y="2686304"/>
                  </a:moveTo>
                  <a:lnTo>
                    <a:pt x="5341111" y="2818765"/>
                  </a:lnTo>
                  <a:lnTo>
                    <a:pt x="4578095" y="2818765"/>
                  </a:lnTo>
                  <a:lnTo>
                    <a:pt x="4578095" y="2951162"/>
                  </a:lnTo>
                </a:path>
              </a:pathLst>
            </a:custGeom>
            <a:ln w="28575">
              <a:solidFill>
                <a:srgbClr val="6D6D6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3385820" y="1277238"/>
            <a:ext cx="1428115" cy="308610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marL="330835" marR="5080" indent="-318770">
              <a:lnSpc>
                <a:spcPts val="1030"/>
              </a:lnSpc>
              <a:spcBef>
                <a:spcPts val="270"/>
              </a:spcBef>
            </a:pPr>
            <a:r>
              <a:rPr sz="1000" b="1" spc="-1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000" b="1" spc="-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000" b="1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000" b="1" spc="-5" dirty="0">
                <a:solidFill>
                  <a:srgbClr val="FFFFFF"/>
                </a:solidFill>
                <a:latin typeface="Arial"/>
                <a:cs typeface="Arial"/>
              </a:rPr>
              <a:t>DUC</a:t>
            </a:r>
            <a:r>
              <a:rPr sz="1000" b="1" spc="1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000" b="1" spc="-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000" b="1" spc="-15" dirty="0">
                <a:solidFill>
                  <a:srgbClr val="FFFFFF"/>
                </a:solidFill>
                <a:latin typeface="Arial"/>
                <a:cs typeface="Arial"/>
              </a:rPr>
              <a:t>+</a:t>
            </a:r>
            <a:r>
              <a:rPr sz="1000" b="1" spc="-10" dirty="0">
                <a:solidFill>
                  <a:srgbClr val="FFFFFF"/>
                </a:solidFill>
                <a:latin typeface="Arial"/>
                <a:cs typeface="Arial"/>
              </a:rPr>
              <a:t>SE</a:t>
            </a:r>
            <a:r>
              <a:rPr sz="1000" b="1" spc="-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000" b="1" spc="-10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1000" b="1" spc="-5" dirty="0">
                <a:solidFill>
                  <a:srgbClr val="FFFFFF"/>
                </a:solidFill>
                <a:latin typeface="Arial"/>
                <a:cs typeface="Arial"/>
              </a:rPr>
              <a:t>ICIO  TERMINADO</a:t>
            </a:r>
            <a:endParaRPr sz="1000" dirty="0">
              <a:latin typeface="Arial"/>
              <a:cs typeface="Arial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1548320" y="2008276"/>
            <a:ext cx="1290320" cy="659765"/>
            <a:chOff x="1548320" y="2008276"/>
            <a:chExt cx="1290320" cy="659765"/>
          </a:xfrm>
        </p:grpSpPr>
        <p:sp>
          <p:nvSpPr>
            <p:cNvPr id="13" name="object 13"/>
            <p:cNvSpPr/>
            <p:nvPr/>
          </p:nvSpPr>
          <p:spPr>
            <a:xfrm>
              <a:off x="1562608" y="2022563"/>
              <a:ext cx="1261745" cy="631190"/>
            </a:xfrm>
            <a:custGeom>
              <a:avLst/>
              <a:gdLst/>
              <a:ahLst/>
              <a:cxnLst/>
              <a:rect l="l" t="t" r="r" b="b"/>
              <a:pathLst>
                <a:path w="1261745" h="631189">
                  <a:moveTo>
                    <a:pt x="1261173" y="0"/>
                  </a:moveTo>
                  <a:lnTo>
                    <a:pt x="0" y="0"/>
                  </a:lnTo>
                  <a:lnTo>
                    <a:pt x="0" y="630593"/>
                  </a:lnTo>
                  <a:lnTo>
                    <a:pt x="1261173" y="630593"/>
                  </a:lnTo>
                  <a:lnTo>
                    <a:pt x="1261173" y="0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4" name="object 14"/>
            <p:cNvSpPr/>
            <p:nvPr/>
          </p:nvSpPr>
          <p:spPr>
            <a:xfrm>
              <a:off x="1562608" y="2022563"/>
              <a:ext cx="1261745" cy="631190"/>
            </a:xfrm>
            <a:custGeom>
              <a:avLst/>
              <a:gdLst/>
              <a:ahLst/>
              <a:cxnLst/>
              <a:rect l="l" t="t" r="r" b="b"/>
              <a:pathLst>
                <a:path w="1261745" h="631189">
                  <a:moveTo>
                    <a:pt x="0" y="630593"/>
                  </a:moveTo>
                  <a:lnTo>
                    <a:pt x="1261173" y="630593"/>
                  </a:lnTo>
                  <a:lnTo>
                    <a:pt x="1261173" y="0"/>
                  </a:lnTo>
                  <a:lnTo>
                    <a:pt x="0" y="0"/>
                  </a:lnTo>
                  <a:lnTo>
                    <a:pt x="0" y="630593"/>
                  </a:lnTo>
                  <a:close/>
                </a:path>
              </a:pathLst>
            </a:custGeom>
            <a:ln w="285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1723770" y="2246757"/>
            <a:ext cx="939165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5" dirty="0">
                <a:solidFill>
                  <a:schemeClr val="bg1"/>
                </a:solidFill>
                <a:latin typeface="Arial"/>
                <a:cs typeface="Arial"/>
              </a:rPr>
              <a:t>COMPONENTE</a:t>
            </a:r>
            <a:r>
              <a:rPr sz="900" b="1" spc="-4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900" b="1" spc="-5" dirty="0">
                <a:solidFill>
                  <a:schemeClr val="bg1"/>
                </a:solidFill>
                <a:latin typeface="Arial"/>
                <a:cs typeface="Arial"/>
              </a:rPr>
              <a:t>1</a:t>
            </a:r>
            <a:endParaRPr sz="9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785317" y="2903753"/>
            <a:ext cx="1290320" cy="659765"/>
            <a:chOff x="785317" y="2903753"/>
            <a:chExt cx="1290320" cy="659765"/>
          </a:xfrm>
        </p:grpSpPr>
        <p:sp>
          <p:nvSpPr>
            <p:cNvPr id="17" name="object 17"/>
            <p:cNvSpPr/>
            <p:nvPr/>
          </p:nvSpPr>
          <p:spPr>
            <a:xfrm>
              <a:off x="799604" y="2918040"/>
              <a:ext cx="1261745" cy="631190"/>
            </a:xfrm>
            <a:custGeom>
              <a:avLst/>
              <a:gdLst/>
              <a:ahLst/>
              <a:cxnLst/>
              <a:rect l="l" t="t" r="r" b="b"/>
              <a:pathLst>
                <a:path w="1261745" h="631189">
                  <a:moveTo>
                    <a:pt x="1261173" y="0"/>
                  </a:moveTo>
                  <a:lnTo>
                    <a:pt x="0" y="0"/>
                  </a:lnTo>
                  <a:lnTo>
                    <a:pt x="0" y="630593"/>
                  </a:lnTo>
                  <a:lnTo>
                    <a:pt x="1261173" y="630593"/>
                  </a:lnTo>
                  <a:lnTo>
                    <a:pt x="1261173" y="0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799604" y="2918040"/>
              <a:ext cx="1261745" cy="631190"/>
            </a:xfrm>
            <a:custGeom>
              <a:avLst/>
              <a:gdLst/>
              <a:ahLst/>
              <a:cxnLst/>
              <a:rect l="l" t="t" r="r" b="b"/>
              <a:pathLst>
                <a:path w="1261745" h="631189">
                  <a:moveTo>
                    <a:pt x="0" y="630593"/>
                  </a:moveTo>
                  <a:lnTo>
                    <a:pt x="1261173" y="630593"/>
                  </a:lnTo>
                  <a:lnTo>
                    <a:pt x="1261173" y="0"/>
                  </a:lnTo>
                  <a:lnTo>
                    <a:pt x="0" y="0"/>
                  </a:lnTo>
                  <a:lnTo>
                    <a:pt x="0" y="630593"/>
                  </a:lnTo>
                  <a:close/>
                </a:path>
              </a:pathLst>
            </a:custGeom>
            <a:ln w="285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1000150" y="3142234"/>
            <a:ext cx="858519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5" dirty="0">
                <a:solidFill>
                  <a:schemeClr val="bg1"/>
                </a:solidFill>
                <a:latin typeface="Arial"/>
                <a:cs typeface="Arial"/>
              </a:rPr>
              <a:t>CONJUNTO</a:t>
            </a:r>
            <a:r>
              <a:rPr sz="900" b="1" spc="-3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900" b="1" spc="-5" dirty="0">
                <a:solidFill>
                  <a:schemeClr val="bg1"/>
                </a:solidFill>
                <a:latin typeface="Arial"/>
                <a:cs typeface="Arial"/>
              </a:rPr>
              <a:t>1.1</a:t>
            </a:r>
            <a:endParaRPr sz="9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785317" y="3799103"/>
            <a:ext cx="1290320" cy="659765"/>
            <a:chOff x="785317" y="3799103"/>
            <a:chExt cx="1290320" cy="659765"/>
          </a:xfrm>
        </p:grpSpPr>
        <p:sp>
          <p:nvSpPr>
            <p:cNvPr id="21" name="object 21"/>
            <p:cNvSpPr/>
            <p:nvPr/>
          </p:nvSpPr>
          <p:spPr>
            <a:xfrm>
              <a:off x="799604" y="3813390"/>
              <a:ext cx="1261745" cy="631190"/>
            </a:xfrm>
            <a:custGeom>
              <a:avLst/>
              <a:gdLst/>
              <a:ahLst/>
              <a:cxnLst/>
              <a:rect l="l" t="t" r="r" b="b"/>
              <a:pathLst>
                <a:path w="1261745" h="631189">
                  <a:moveTo>
                    <a:pt x="1261173" y="0"/>
                  </a:moveTo>
                  <a:lnTo>
                    <a:pt x="0" y="0"/>
                  </a:lnTo>
                  <a:lnTo>
                    <a:pt x="0" y="630593"/>
                  </a:lnTo>
                  <a:lnTo>
                    <a:pt x="1261173" y="630593"/>
                  </a:lnTo>
                  <a:lnTo>
                    <a:pt x="1261173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799604" y="3813390"/>
              <a:ext cx="1261745" cy="631190"/>
            </a:xfrm>
            <a:custGeom>
              <a:avLst/>
              <a:gdLst/>
              <a:ahLst/>
              <a:cxnLst/>
              <a:rect l="l" t="t" r="r" b="b"/>
              <a:pathLst>
                <a:path w="1261745" h="631189">
                  <a:moveTo>
                    <a:pt x="0" y="630593"/>
                  </a:moveTo>
                  <a:lnTo>
                    <a:pt x="1261173" y="630593"/>
                  </a:lnTo>
                  <a:lnTo>
                    <a:pt x="1261173" y="0"/>
                  </a:lnTo>
                  <a:lnTo>
                    <a:pt x="0" y="0"/>
                  </a:lnTo>
                  <a:lnTo>
                    <a:pt x="0" y="630593"/>
                  </a:lnTo>
                  <a:close/>
                </a:path>
              </a:pathLst>
            </a:custGeom>
            <a:ln w="285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832510" y="4038092"/>
            <a:ext cx="1195070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5" dirty="0">
                <a:solidFill>
                  <a:schemeClr val="bg1"/>
                </a:solidFill>
                <a:latin typeface="Arial"/>
                <a:cs typeface="Arial"/>
              </a:rPr>
              <a:t>SUBCONJUNTO</a:t>
            </a:r>
            <a:r>
              <a:rPr sz="900" b="1" spc="-2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900" b="1" spc="-5" dirty="0">
                <a:solidFill>
                  <a:schemeClr val="bg1"/>
                </a:solidFill>
                <a:latin typeface="Arial"/>
                <a:cs typeface="Arial"/>
              </a:rPr>
              <a:t>1.1.1</a:t>
            </a:r>
            <a:endParaRPr sz="9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2311336" y="2903753"/>
            <a:ext cx="1290320" cy="659765"/>
            <a:chOff x="2311336" y="2903753"/>
            <a:chExt cx="1290320" cy="659765"/>
          </a:xfrm>
        </p:grpSpPr>
        <p:sp>
          <p:nvSpPr>
            <p:cNvPr id="25" name="object 25"/>
            <p:cNvSpPr/>
            <p:nvPr/>
          </p:nvSpPr>
          <p:spPr>
            <a:xfrm>
              <a:off x="2325623" y="2918040"/>
              <a:ext cx="1261745" cy="631190"/>
            </a:xfrm>
            <a:custGeom>
              <a:avLst/>
              <a:gdLst/>
              <a:ahLst/>
              <a:cxnLst/>
              <a:rect l="l" t="t" r="r" b="b"/>
              <a:pathLst>
                <a:path w="1261745" h="631189">
                  <a:moveTo>
                    <a:pt x="1261173" y="0"/>
                  </a:moveTo>
                  <a:lnTo>
                    <a:pt x="0" y="0"/>
                  </a:lnTo>
                  <a:lnTo>
                    <a:pt x="0" y="630593"/>
                  </a:lnTo>
                  <a:lnTo>
                    <a:pt x="1261173" y="630593"/>
                  </a:lnTo>
                  <a:lnTo>
                    <a:pt x="1261173" y="0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6" name="object 26"/>
            <p:cNvSpPr/>
            <p:nvPr/>
          </p:nvSpPr>
          <p:spPr>
            <a:xfrm>
              <a:off x="2325623" y="2918040"/>
              <a:ext cx="1261745" cy="631190"/>
            </a:xfrm>
            <a:custGeom>
              <a:avLst/>
              <a:gdLst/>
              <a:ahLst/>
              <a:cxnLst/>
              <a:rect l="l" t="t" r="r" b="b"/>
              <a:pathLst>
                <a:path w="1261745" h="631189">
                  <a:moveTo>
                    <a:pt x="0" y="630593"/>
                  </a:moveTo>
                  <a:lnTo>
                    <a:pt x="1261173" y="630593"/>
                  </a:lnTo>
                  <a:lnTo>
                    <a:pt x="1261173" y="0"/>
                  </a:lnTo>
                  <a:lnTo>
                    <a:pt x="0" y="0"/>
                  </a:lnTo>
                  <a:lnTo>
                    <a:pt x="0" y="630593"/>
                  </a:lnTo>
                  <a:close/>
                </a:path>
              </a:pathLst>
            </a:custGeom>
            <a:ln w="285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2526283" y="3142234"/>
            <a:ext cx="858519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5" dirty="0">
                <a:solidFill>
                  <a:schemeClr val="bg1"/>
                </a:solidFill>
                <a:latin typeface="Arial"/>
                <a:cs typeface="Arial"/>
              </a:rPr>
              <a:t>CONJUNTO</a:t>
            </a:r>
            <a:r>
              <a:rPr sz="900" b="1" spc="-3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900" b="1" spc="-5" dirty="0">
                <a:solidFill>
                  <a:schemeClr val="bg1"/>
                </a:solidFill>
                <a:latin typeface="Arial"/>
                <a:cs typeface="Arial"/>
              </a:rPr>
              <a:t>1.2</a:t>
            </a:r>
            <a:endParaRPr sz="9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2311336" y="3799103"/>
            <a:ext cx="1290320" cy="659765"/>
            <a:chOff x="2311336" y="3799103"/>
            <a:chExt cx="1290320" cy="659765"/>
          </a:xfrm>
        </p:grpSpPr>
        <p:sp>
          <p:nvSpPr>
            <p:cNvPr id="29" name="object 29"/>
            <p:cNvSpPr/>
            <p:nvPr/>
          </p:nvSpPr>
          <p:spPr>
            <a:xfrm>
              <a:off x="2325623" y="3813390"/>
              <a:ext cx="1261745" cy="631190"/>
            </a:xfrm>
            <a:custGeom>
              <a:avLst/>
              <a:gdLst/>
              <a:ahLst/>
              <a:cxnLst/>
              <a:rect l="l" t="t" r="r" b="b"/>
              <a:pathLst>
                <a:path w="1261745" h="631189">
                  <a:moveTo>
                    <a:pt x="1261173" y="0"/>
                  </a:moveTo>
                  <a:lnTo>
                    <a:pt x="0" y="0"/>
                  </a:lnTo>
                  <a:lnTo>
                    <a:pt x="0" y="630593"/>
                  </a:lnTo>
                  <a:lnTo>
                    <a:pt x="1261173" y="630593"/>
                  </a:lnTo>
                  <a:lnTo>
                    <a:pt x="1261173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2325623" y="3813390"/>
              <a:ext cx="1261745" cy="631190"/>
            </a:xfrm>
            <a:custGeom>
              <a:avLst/>
              <a:gdLst/>
              <a:ahLst/>
              <a:cxnLst/>
              <a:rect l="l" t="t" r="r" b="b"/>
              <a:pathLst>
                <a:path w="1261745" h="631189">
                  <a:moveTo>
                    <a:pt x="0" y="630593"/>
                  </a:moveTo>
                  <a:lnTo>
                    <a:pt x="1261173" y="630593"/>
                  </a:lnTo>
                  <a:lnTo>
                    <a:pt x="1261173" y="0"/>
                  </a:lnTo>
                  <a:lnTo>
                    <a:pt x="0" y="0"/>
                  </a:lnTo>
                  <a:lnTo>
                    <a:pt x="0" y="630593"/>
                  </a:lnTo>
                  <a:close/>
                </a:path>
              </a:pathLst>
            </a:custGeom>
            <a:ln w="285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2358644" y="4038092"/>
            <a:ext cx="1195070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5" dirty="0">
                <a:solidFill>
                  <a:schemeClr val="bg1"/>
                </a:solidFill>
                <a:latin typeface="Arial"/>
                <a:cs typeface="Arial"/>
              </a:rPr>
              <a:t>SUBCONJUNTO</a:t>
            </a:r>
            <a:r>
              <a:rPr sz="900" b="1" spc="-2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900" b="1" spc="-5" dirty="0">
                <a:solidFill>
                  <a:schemeClr val="bg1"/>
                </a:solidFill>
                <a:latin typeface="Arial"/>
                <a:cs typeface="Arial"/>
              </a:rPr>
              <a:t>1.2.1</a:t>
            </a:r>
            <a:endParaRPr sz="9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1548320" y="4694580"/>
            <a:ext cx="1290320" cy="659765"/>
            <a:chOff x="1548320" y="4694580"/>
            <a:chExt cx="1290320" cy="659765"/>
          </a:xfrm>
        </p:grpSpPr>
        <p:sp>
          <p:nvSpPr>
            <p:cNvPr id="33" name="object 33"/>
            <p:cNvSpPr/>
            <p:nvPr/>
          </p:nvSpPr>
          <p:spPr>
            <a:xfrm>
              <a:off x="1562608" y="4708868"/>
              <a:ext cx="1261745" cy="631190"/>
            </a:xfrm>
            <a:custGeom>
              <a:avLst/>
              <a:gdLst/>
              <a:ahLst/>
              <a:cxnLst/>
              <a:rect l="l" t="t" r="r" b="b"/>
              <a:pathLst>
                <a:path w="1261745" h="631189">
                  <a:moveTo>
                    <a:pt x="1261173" y="0"/>
                  </a:moveTo>
                  <a:lnTo>
                    <a:pt x="0" y="0"/>
                  </a:lnTo>
                  <a:lnTo>
                    <a:pt x="0" y="630593"/>
                  </a:lnTo>
                  <a:lnTo>
                    <a:pt x="1261173" y="630593"/>
                  </a:lnTo>
                  <a:lnTo>
                    <a:pt x="1261173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562608" y="4708868"/>
              <a:ext cx="1261745" cy="631190"/>
            </a:xfrm>
            <a:custGeom>
              <a:avLst/>
              <a:gdLst/>
              <a:ahLst/>
              <a:cxnLst/>
              <a:rect l="l" t="t" r="r" b="b"/>
              <a:pathLst>
                <a:path w="1261745" h="631189">
                  <a:moveTo>
                    <a:pt x="0" y="630593"/>
                  </a:moveTo>
                  <a:lnTo>
                    <a:pt x="1261173" y="630593"/>
                  </a:lnTo>
                  <a:lnTo>
                    <a:pt x="1261173" y="0"/>
                  </a:lnTo>
                  <a:lnTo>
                    <a:pt x="0" y="0"/>
                  </a:lnTo>
                  <a:lnTo>
                    <a:pt x="0" y="630593"/>
                  </a:lnTo>
                  <a:close/>
                </a:path>
              </a:pathLst>
            </a:custGeom>
            <a:ln w="285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35"/>
          <p:cNvSpPr txBox="1"/>
          <p:nvPr/>
        </p:nvSpPr>
        <p:spPr>
          <a:xfrm>
            <a:off x="1795398" y="4933569"/>
            <a:ext cx="795655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5" dirty="0">
                <a:solidFill>
                  <a:schemeClr val="bg1"/>
                </a:solidFill>
                <a:latin typeface="Arial"/>
                <a:cs typeface="Arial"/>
              </a:rPr>
              <a:t>PARTE</a:t>
            </a:r>
            <a:r>
              <a:rPr sz="900" b="1" spc="-3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900" b="1" spc="-5" dirty="0">
                <a:solidFill>
                  <a:schemeClr val="bg1"/>
                </a:solidFill>
                <a:latin typeface="Arial"/>
                <a:cs typeface="Arial"/>
              </a:rPr>
              <a:t>1.2.1.1</a:t>
            </a:r>
            <a:endParaRPr sz="9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grpSp>
        <p:nvGrpSpPr>
          <p:cNvPr id="36" name="object 36"/>
          <p:cNvGrpSpPr/>
          <p:nvPr/>
        </p:nvGrpSpPr>
        <p:grpSpPr>
          <a:xfrm>
            <a:off x="1548320" y="5590032"/>
            <a:ext cx="1290320" cy="659765"/>
            <a:chOff x="1548320" y="5590032"/>
            <a:chExt cx="1290320" cy="659765"/>
          </a:xfrm>
        </p:grpSpPr>
        <p:sp>
          <p:nvSpPr>
            <p:cNvPr id="37" name="object 37"/>
            <p:cNvSpPr/>
            <p:nvPr/>
          </p:nvSpPr>
          <p:spPr>
            <a:xfrm>
              <a:off x="1562608" y="5604319"/>
              <a:ext cx="1261745" cy="631190"/>
            </a:xfrm>
            <a:custGeom>
              <a:avLst/>
              <a:gdLst/>
              <a:ahLst/>
              <a:cxnLst/>
              <a:rect l="l" t="t" r="r" b="b"/>
              <a:pathLst>
                <a:path w="1261745" h="631189">
                  <a:moveTo>
                    <a:pt x="1261173" y="0"/>
                  </a:moveTo>
                  <a:lnTo>
                    <a:pt x="0" y="0"/>
                  </a:lnTo>
                  <a:lnTo>
                    <a:pt x="0" y="630593"/>
                  </a:lnTo>
                  <a:lnTo>
                    <a:pt x="1261173" y="630593"/>
                  </a:lnTo>
                  <a:lnTo>
                    <a:pt x="1261173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562608" y="5604319"/>
              <a:ext cx="1261745" cy="631190"/>
            </a:xfrm>
            <a:custGeom>
              <a:avLst/>
              <a:gdLst/>
              <a:ahLst/>
              <a:cxnLst/>
              <a:rect l="l" t="t" r="r" b="b"/>
              <a:pathLst>
                <a:path w="1261745" h="631189">
                  <a:moveTo>
                    <a:pt x="0" y="630593"/>
                  </a:moveTo>
                  <a:lnTo>
                    <a:pt x="1261173" y="630593"/>
                  </a:lnTo>
                  <a:lnTo>
                    <a:pt x="1261173" y="0"/>
                  </a:lnTo>
                  <a:lnTo>
                    <a:pt x="0" y="0"/>
                  </a:lnTo>
                  <a:lnTo>
                    <a:pt x="0" y="630593"/>
                  </a:lnTo>
                  <a:close/>
                </a:path>
              </a:pathLst>
            </a:custGeom>
            <a:ln w="285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39"/>
          <p:cNvSpPr txBox="1"/>
          <p:nvPr/>
        </p:nvSpPr>
        <p:spPr>
          <a:xfrm>
            <a:off x="1623186" y="5829096"/>
            <a:ext cx="1139825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solidFill>
                  <a:schemeClr val="bg1"/>
                </a:solidFill>
                <a:latin typeface="Arial"/>
                <a:cs typeface="Arial"/>
              </a:rPr>
              <a:t>ELEMENTO</a:t>
            </a:r>
            <a:r>
              <a:rPr sz="900" b="1" spc="-4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900" b="1" spc="-5" dirty="0">
                <a:solidFill>
                  <a:schemeClr val="bg1"/>
                </a:solidFill>
                <a:latin typeface="Arial"/>
                <a:cs typeface="Arial"/>
              </a:rPr>
              <a:t>1.2.1.1.1</a:t>
            </a:r>
            <a:endParaRPr sz="9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grpSp>
        <p:nvGrpSpPr>
          <p:cNvPr id="40" name="object 40"/>
          <p:cNvGrpSpPr/>
          <p:nvPr/>
        </p:nvGrpSpPr>
        <p:grpSpPr>
          <a:xfrm>
            <a:off x="3074352" y="4694580"/>
            <a:ext cx="1290320" cy="659765"/>
            <a:chOff x="3074352" y="4694580"/>
            <a:chExt cx="1290320" cy="659765"/>
          </a:xfrm>
        </p:grpSpPr>
        <p:sp>
          <p:nvSpPr>
            <p:cNvPr id="41" name="object 41"/>
            <p:cNvSpPr/>
            <p:nvPr/>
          </p:nvSpPr>
          <p:spPr>
            <a:xfrm>
              <a:off x="3088639" y="4708868"/>
              <a:ext cx="1261745" cy="631190"/>
            </a:xfrm>
            <a:custGeom>
              <a:avLst/>
              <a:gdLst/>
              <a:ahLst/>
              <a:cxnLst/>
              <a:rect l="l" t="t" r="r" b="b"/>
              <a:pathLst>
                <a:path w="1261745" h="631189">
                  <a:moveTo>
                    <a:pt x="1261173" y="0"/>
                  </a:moveTo>
                  <a:lnTo>
                    <a:pt x="0" y="0"/>
                  </a:lnTo>
                  <a:lnTo>
                    <a:pt x="0" y="630593"/>
                  </a:lnTo>
                  <a:lnTo>
                    <a:pt x="1261173" y="630593"/>
                  </a:lnTo>
                  <a:lnTo>
                    <a:pt x="1261173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3088639" y="4708868"/>
              <a:ext cx="1261745" cy="631190"/>
            </a:xfrm>
            <a:custGeom>
              <a:avLst/>
              <a:gdLst/>
              <a:ahLst/>
              <a:cxnLst/>
              <a:rect l="l" t="t" r="r" b="b"/>
              <a:pathLst>
                <a:path w="1261745" h="631189">
                  <a:moveTo>
                    <a:pt x="0" y="630593"/>
                  </a:moveTo>
                  <a:lnTo>
                    <a:pt x="1261173" y="630593"/>
                  </a:lnTo>
                  <a:lnTo>
                    <a:pt x="1261173" y="0"/>
                  </a:lnTo>
                  <a:lnTo>
                    <a:pt x="0" y="0"/>
                  </a:lnTo>
                  <a:lnTo>
                    <a:pt x="0" y="630593"/>
                  </a:lnTo>
                  <a:close/>
                </a:path>
              </a:pathLst>
            </a:custGeom>
            <a:ln w="285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3" name="object 43"/>
          <p:cNvSpPr txBox="1"/>
          <p:nvPr/>
        </p:nvSpPr>
        <p:spPr>
          <a:xfrm>
            <a:off x="3321558" y="4933569"/>
            <a:ext cx="795655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5" dirty="0">
                <a:solidFill>
                  <a:schemeClr val="bg1"/>
                </a:solidFill>
                <a:latin typeface="Arial"/>
                <a:cs typeface="Arial"/>
              </a:rPr>
              <a:t>PARTE</a:t>
            </a:r>
            <a:r>
              <a:rPr sz="900" b="1" spc="-3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900" b="1" spc="-5" dirty="0">
                <a:solidFill>
                  <a:schemeClr val="bg1"/>
                </a:solidFill>
                <a:latin typeface="Arial"/>
                <a:cs typeface="Arial"/>
              </a:rPr>
              <a:t>1.2.1.2</a:t>
            </a:r>
            <a:endParaRPr sz="9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grpSp>
        <p:nvGrpSpPr>
          <p:cNvPr id="44" name="object 44"/>
          <p:cNvGrpSpPr/>
          <p:nvPr/>
        </p:nvGrpSpPr>
        <p:grpSpPr>
          <a:xfrm>
            <a:off x="3074352" y="2008276"/>
            <a:ext cx="1290320" cy="659765"/>
            <a:chOff x="3074352" y="2008276"/>
            <a:chExt cx="1290320" cy="659765"/>
          </a:xfrm>
        </p:grpSpPr>
        <p:sp>
          <p:nvSpPr>
            <p:cNvPr id="45" name="object 45"/>
            <p:cNvSpPr/>
            <p:nvPr/>
          </p:nvSpPr>
          <p:spPr>
            <a:xfrm>
              <a:off x="3088639" y="2022563"/>
              <a:ext cx="1261745" cy="631190"/>
            </a:xfrm>
            <a:custGeom>
              <a:avLst/>
              <a:gdLst/>
              <a:ahLst/>
              <a:cxnLst/>
              <a:rect l="l" t="t" r="r" b="b"/>
              <a:pathLst>
                <a:path w="1261745" h="631189">
                  <a:moveTo>
                    <a:pt x="1261173" y="0"/>
                  </a:moveTo>
                  <a:lnTo>
                    <a:pt x="0" y="0"/>
                  </a:lnTo>
                  <a:lnTo>
                    <a:pt x="0" y="630593"/>
                  </a:lnTo>
                  <a:lnTo>
                    <a:pt x="1261173" y="630593"/>
                  </a:lnTo>
                  <a:lnTo>
                    <a:pt x="1261173" y="0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6" name="object 46"/>
            <p:cNvSpPr/>
            <p:nvPr/>
          </p:nvSpPr>
          <p:spPr>
            <a:xfrm>
              <a:off x="3088639" y="2022563"/>
              <a:ext cx="1261745" cy="631190"/>
            </a:xfrm>
            <a:custGeom>
              <a:avLst/>
              <a:gdLst/>
              <a:ahLst/>
              <a:cxnLst/>
              <a:rect l="l" t="t" r="r" b="b"/>
              <a:pathLst>
                <a:path w="1261745" h="631189">
                  <a:moveTo>
                    <a:pt x="0" y="630593"/>
                  </a:moveTo>
                  <a:lnTo>
                    <a:pt x="1261173" y="630593"/>
                  </a:lnTo>
                  <a:lnTo>
                    <a:pt x="1261173" y="0"/>
                  </a:lnTo>
                  <a:lnTo>
                    <a:pt x="0" y="0"/>
                  </a:lnTo>
                  <a:lnTo>
                    <a:pt x="0" y="630593"/>
                  </a:lnTo>
                  <a:close/>
                </a:path>
              </a:pathLst>
            </a:custGeom>
            <a:ln w="285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7" name="object 47"/>
          <p:cNvSpPr txBox="1"/>
          <p:nvPr/>
        </p:nvSpPr>
        <p:spPr>
          <a:xfrm>
            <a:off x="3249929" y="2246757"/>
            <a:ext cx="939165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5" dirty="0">
                <a:solidFill>
                  <a:schemeClr val="bg1"/>
                </a:solidFill>
                <a:latin typeface="Arial"/>
                <a:cs typeface="Arial"/>
              </a:rPr>
              <a:t>COMPONENTE</a:t>
            </a:r>
            <a:r>
              <a:rPr sz="900" b="1" spc="-45" dirty="0">
                <a:latin typeface="Arial"/>
                <a:cs typeface="Arial"/>
              </a:rPr>
              <a:t> </a:t>
            </a:r>
            <a:r>
              <a:rPr sz="900" b="1" spc="-5" dirty="0">
                <a:solidFill>
                  <a:schemeClr val="bg1"/>
                </a:solidFill>
                <a:latin typeface="Arial"/>
                <a:cs typeface="Arial"/>
              </a:rPr>
              <a:t>2</a:t>
            </a:r>
            <a:endParaRPr sz="9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grpSp>
        <p:nvGrpSpPr>
          <p:cNvPr id="48" name="object 48"/>
          <p:cNvGrpSpPr/>
          <p:nvPr/>
        </p:nvGrpSpPr>
        <p:grpSpPr>
          <a:xfrm>
            <a:off x="5363400" y="2008276"/>
            <a:ext cx="1290320" cy="659765"/>
            <a:chOff x="5363400" y="2008276"/>
            <a:chExt cx="1290320" cy="659765"/>
          </a:xfrm>
        </p:grpSpPr>
        <p:sp>
          <p:nvSpPr>
            <p:cNvPr id="49" name="object 49"/>
            <p:cNvSpPr/>
            <p:nvPr/>
          </p:nvSpPr>
          <p:spPr>
            <a:xfrm>
              <a:off x="5377688" y="2022563"/>
              <a:ext cx="1261745" cy="631190"/>
            </a:xfrm>
            <a:custGeom>
              <a:avLst/>
              <a:gdLst/>
              <a:ahLst/>
              <a:cxnLst/>
              <a:rect l="l" t="t" r="r" b="b"/>
              <a:pathLst>
                <a:path w="1261745" h="631189">
                  <a:moveTo>
                    <a:pt x="1261173" y="0"/>
                  </a:moveTo>
                  <a:lnTo>
                    <a:pt x="0" y="0"/>
                  </a:lnTo>
                  <a:lnTo>
                    <a:pt x="0" y="630593"/>
                  </a:lnTo>
                  <a:lnTo>
                    <a:pt x="1261173" y="630593"/>
                  </a:lnTo>
                  <a:lnTo>
                    <a:pt x="1261173" y="0"/>
                  </a:lnTo>
                  <a:close/>
                </a:path>
              </a:pathLst>
            </a:custGeom>
            <a:solidFill>
              <a:srgbClr val="7979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5377688" y="2022563"/>
              <a:ext cx="1261745" cy="631190"/>
            </a:xfrm>
            <a:custGeom>
              <a:avLst/>
              <a:gdLst/>
              <a:ahLst/>
              <a:cxnLst/>
              <a:rect l="l" t="t" r="r" b="b"/>
              <a:pathLst>
                <a:path w="1261745" h="631189">
                  <a:moveTo>
                    <a:pt x="0" y="630593"/>
                  </a:moveTo>
                  <a:lnTo>
                    <a:pt x="1261173" y="630593"/>
                  </a:lnTo>
                  <a:lnTo>
                    <a:pt x="1261173" y="0"/>
                  </a:lnTo>
                  <a:lnTo>
                    <a:pt x="0" y="0"/>
                  </a:lnTo>
                  <a:lnTo>
                    <a:pt x="0" y="630593"/>
                  </a:lnTo>
                  <a:close/>
                </a:path>
              </a:pathLst>
            </a:custGeom>
            <a:ln w="285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1" name="object 51"/>
          <p:cNvSpPr txBox="1"/>
          <p:nvPr/>
        </p:nvSpPr>
        <p:spPr>
          <a:xfrm>
            <a:off x="5539232" y="2246757"/>
            <a:ext cx="93916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5" dirty="0">
                <a:solidFill>
                  <a:srgbClr val="FFFFFF"/>
                </a:solidFill>
                <a:latin typeface="Arial"/>
                <a:cs typeface="Arial"/>
              </a:rPr>
              <a:t>COMPONENTE</a:t>
            </a:r>
            <a:r>
              <a:rPr sz="9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b="1" spc="-5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900">
              <a:latin typeface="Arial"/>
              <a:cs typeface="Arial"/>
            </a:endParaRPr>
          </a:p>
        </p:txBody>
      </p:sp>
      <p:grpSp>
        <p:nvGrpSpPr>
          <p:cNvPr id="52" name="object 52"/>
          <p:cNvGrpSpPr/>
          <p:nvPr/>
        </p:nvGrpSpPr>
        <p:grpSpPr>
          <a:xfrm>
            <a:off x="4600384" y="2903753"/>
            <a:ext cx="1290320" cy="659765"/>
            <a:chOff x="4600384" y="2903753"/>
            <a:chExt cx="1290320" cy="659765"/>
          </a:xfrm>
        </p:grpSpPr>
        <p:sp>
          <p:nvSpPr>
            <p:cNvPr id="53" name="object 53"/>
            <p:cNvSpPr/>
            <p:nvPr/>
          </p:nvSpPr>
          <p:spPr>
            <a:xfrm>
              <a:off x="4614671" y="2918040"/>
              <a:ext cx="1261745" cy="631190"/>
            </a:xfrm>
            <a:custGeom>
              <a:avLst/>
              <a:gdLst/>
              <a:ahLst/>
              <a:cxnLst/>
              <a:rect l="l" t="t" r="r" b="b"/>
              <a:pathLst>
                <a:path w="1261745" h="631189">
                  <a:moveTo>
                    <a:pt x="1261173" y="0"/>
                  </a:moveTo>
                  <a:lnTo>
                    <a:pt x="0" y="0"/>
                  </a:lnTo>
                  <a:lnTo>
                    <a:pt x="0" y="630593"/>
                  </a:lnTo>
                  <a:lnTo>
                    <a:pt x="1261173" y="630593"/>
                  </a:lnTo>
                  <a:lnTo>
                    <a:pt x="1261173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4614671" y="2918040"/>
              <a:ext cx="1261745" cy="631190"/>
            </a:xfrm>
            <a:custGeom>
              <a:avLst/>
              <a:gdLst/>
              <a:ahLst/>
              <a:cxnLst/>
              <a:rect l="l" t="t" r="r" b="b"/>
              <a:pathLst>
                <a:path w="1261745" h="631189">
                  <a:moveTo>
                    <a:pt x="0" y="630593"/>
                  </a:moveTo>
                  <a:lnTo>
                    <a:pt x="1261173" y="630593"/>
                  </a:lnTo>
                  <a:lnTo>
                    <a:pt x="1261173" y="0"/>
                  </a:lnTo>
                  <a:lnTo>
                    <a:pt x="0" y="0"/>
                  </a:lnTo>
                  <a:lnTo>
                    <a:pt x="0" y="630593"/>
                  </a:lnTo>
                  <a:close/>
                </a:path>
              </a:pathLst>
            </a:custGeom>
            <a:ln w="285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5" name="object 55"/>
          <p:cNvSpPr txBox="1"/>
          <p:nvPr/>
        </p:nvSpPr>
        <p:spPr>
          <a:xfrm>
            <a:off x="4815966" y="3142234"/>
            <a:ext cx="861060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5" dirty="0">
                <a:solidFill>
                  <a:schemeClr val="bg1"/>
                </a:solidFill>
                <a:latin typeface="Arial"/>
                <a:cs typeface="Arial"/>
              </a:rPr>
              <a:t>CONJUNTO</a:t>
            </a:r>
            <a:r>
              <a:rPr sz="900" b="1" spc="-3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chemeClr val="bg1"/>
                </a:solidFill>
                <a:latin typeface="Arial"/>
                <a:cs typeface="Arial"/>
              </a:rPr>
              <a:t>3.1</a:t>
            </a:r>
            <a:endParaRPr sz="9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grpSp>
        <p:nvGrpSpPr>
          <p:cNvPr id="56" name="object 56"/>
          <p:cNvGrpSpPr/>
          <p:nvPr/>
        </p:nvGrpSpPr>
        <p:grpSpPr>
          <a:xfrm>
            <a:off x="6126416" y="2903753"/>
            <a:ext cx="1290320" cy="659765"/>
            <a:chOff x="6126416" y="2903753"/>
            <a:chExt cx="1290320" cy="659765"/>
          </a:xfrm>
        </p:grpSpPr>
        <p:sp>
          <p:nvSpPr>
            <p:cNvPr id="57" name="object 57"/>
            <p:cNvSpPr/>
            <p:nvPr/>
          </p:nvSpPr>
          <p:spPr>
            <a:xfrm>
              <a:off x="6140703" y="2918040"/>
              <a:ext cx="1261745" cy="631190"/>
            </a:xfrm>
            <a:custGeom>
              <a:avLst/>
              <a:gdLst/>
              <a:ahLst/>
              <a:cxnLst/>
              <a:rect l="l" t="t" r="r" b="b"/>
              <a:pathLst>
                <a:path w="1261745" h="631189">
                  <a:moveTo>
                    <a:pt x="1261173" y="0"/>
                  </a:moveTo>
                  <a:lnTo>
                    <a:pt x="0" y="0"/>
                  </a:lnTo>
                  <a:lnTo>
                    <a:pt x="0" y="630593"/>
                  </a:lnTo>
                  <a:lnTo>
                    <a:pt x="1261173" y="630593"/>
                  </a:lnTo>
                  <a:lnTo>
                    <a:pt x="1261173" y="0"/>
                  </a:lnTo>
                  <a:close/>
                </a:path>
              </a:pathLst>
            </a:custGeom>
            <a:solidFill>
              <a:srgbClr val="7979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6140703" y="2918040"/>
              <a:ext cx="1261745" cy="631190"/>
            </a:xfrm>
            <a:custGeom>
              <a:avLst/>
              <a:gdLst/>
              <a:ahLst/>
              <a:cxnLst/>
              <a:rect l="l" t="t" r="r" b="b"/>
              <a:pathLst>
                <a:path w="1261745" h="631189">
                  <a:moveTo>
                    <a:pt x="0" y="630593"/>
                  </a:moveTo>
                  <a:lnTo>
                    <a:pt x="1261173" y="630593"/>
                  </a:lnTo>
                  <a:lnTo>
                    <a:pt x="1261173" y="0"/>
                  </a:lnTo>
                  <a:lnTo>
                    <a:pt x="0" y="0"/>
                  </a:lnTo>
                  <a:lnTo>
                    <a:pt x="0" y="630593"/>
                  </a:lnTo>
                  <a:close/>
                </a:path>
              </a:pathLst>
            </a:custGeom>
            <a:ln w="285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9" name="object 59"/>
          <p:cNvSpPr txBox="1"/>
          <p:nvPr/>
        </p:nvSpPr>
        <p:spPr>
          <a:xfrm>
            <a:off x="6342126" y="3142234"/>
            <a:ext cx="858519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5" dirty="0">
                <a:solidFill>
                  <a:srgbClr val="FFFFFF"/>
                </a:solidFill>
                <a:latin typeface="Arial"/>
                <a:cs typeface="Arial"/>
              </a:rPr>
              <a:t>CONJUNTO</a:t>
            </a:r>
            <a:r>
              <a:rPr sz="9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b="1" spc="-5" dirty="0">
                <a:solidFill>
                  <a:srgbClr val="FFFFFF"/>
                </a:solidFill>
                <a:latin typeface="Arial"/>
                <a:cs typeface="Arial"/>
              </a:rPr>
              <a:t>3.2</a:t>
            </a:r>
            <a:endParaRPr sz="900">
              <a:latin typeface="Arial"/>
              <a:cs typeface="Arial"/>
            </a:endParaRPr>
          </a:p>
        </p:txBody>
      </p:sp>
      <p:grpSp>
        <p:nvGrpSpPr>
          <p:cNvPr id="60" name="object 60"/>
          <p:cNvGrpSpPr/>
          <p:nvPr/>
        </p:nvGrpSpPr>
        <p:grpSpPr>
          <a:xfrm>
            <a:off x="5363400" y="3799103"/>
            <a:ext cx="1290320" cy="659765"/>
            <a:chOff x="5363400" y="3799103"/>
            <a:chExt cx="1290320" cy="659765"/>
          </a:xfrm>
        </p:grpSpPr>
        <p:sp>
          <p:nvSpPr>
            <p:cNvPr id="61" name="object 61"/>
            <p:cNvSpPr/>
            <p:nvPr/>
          </p:nvSpPr>
          <p:spPr>
            <a:xfrm>
              <a:off x="5377688" y="3813390"/>
              <a:ext cx="1261745" cy="631190"/>
            </a:xfrm>
            <a:custGeom>
              <a:avLst/>
              <a:gdLst/>
              <a:ahLst/>
              <a:cxnLst/>
              <a:rect l="l" t="t" r="r" b="b"/>
              <a:pathLst>
                <a:path w="1261745" h="631189">
                  <a:moveTo>
                    <a:pt x="1261173" y="0"/>
                  </a:moveTo>
                  <a:lnTo>
                    <a:pt x="0" y="0"/>
                  </a:lnTo>
                  <a:lnTo>
                    <a:pt x="0" y="630593"/>
                  </a:lnTo>
                  <a:lnTo>
                    <a:pt x="1261173" y="630593"/>
                  </a:lnTo>
                  <a:lnTo>
                    <a:pt x="1261173" y="0"/>
                  </a:lnTo>
                  <a:close/>
                </a:path>
              </a:pathLst>
            </a:custGeom>
            <a:solidFill>
              <a:srgbClr val="7979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5377688" y="3813390"/>
              <a:ext cx="1261745" cy="631190"/>
            </a:xfrm>
            <a:custGeom>
              <a:avLst/>
              <a:gdLst/>
              <a:ahLst/>
              <a:cxnLst/>
              <a:rect l="l" t="t" r="r" b="b"/>
              <a:pathLst>
                <a:path w="1261745" h="631189">
                  <a:moveTo>
                    <a:pt x="0" y="630593"/>
                  </a:moveTo>
                  <a:lnTo>
                    <a:pt x="1261173" y="630593"/>
                  </a:lnTo>
                  <a:lnTo>
                    <a:pt x="1261173" y="0"/>
                  </a:lnTo>
                  <a:lnTo>
                    <a:pt x="0" y="0"/>
                  </a:lnTo>
                  <a:lnTo>
                    <a:pt x="0" y="630593"/>
                  </a:lnTo>
                  <a:close/>
                </a:path>
              </a:pathLst>
            </a:custGeom>
            <a:ln w="285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3" name="object 63"/>
          <p:cNvSpPr txBox="1"/>
          <p:nvPr/>
        </p:nvSpPr>
        <p:spPr>
          <a:xfrm>
            <a:off x="5411215" y="4038092"/>
            <a:ext cx="119507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5" dirty="0">
                <a:solidFill>
                  <a:srgbClr val="FFFFFF"/>
                </a:solidFill>
                <a:latin typeface="Arial"/>
                <a:cs typeface="Arial"/>
              </a:rPr>
              <a:t>SUBCONJUNTO</a:t>
            </a:r>
            <a:r>
              <a:rPr sz="9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b="1" spc="-5" dirty="0">
                <a:solidFill>
                  <a:srgbClr val="FFFFFF"/>
                </a:solidFill>
                <a:latin typeface="Arial"/>
                <a:cs typeface="Arial"/>
              </a:rPr>
              <a:t>3.2.1</a:t>
            </a:r>
            <a:endParaRPr sz="900">
              <a:latin typeface="Arial"/>
              <a:cs typeface="Arial"/>
            </a:endParaRPr>
          </a:p>
        </p:txBody>
      </p:sp>
      <p:grpSp>
        <p:nvGrpSpPr>
          <p:cNvPr id="64" name="object 64"/>
          <p:cNvGrpSpPr/>
          <p:nvPr/>
        </p:nvGrpSpPr>
        <p:grpSpPr>
          <a:xfrm>
            <a:off x="4600384" y="4694580"/>
            <a:ext cx="1290320" cy="659765"/>
            <a:chOff x="4600384" y="4694580"/>
            <a:chExt cx="1290320" cy="659765"/>
          </a:xfrm>
        </p:grpSpPr>
        <p:sp>
          <p:nvSpPr>
            <p:cNvPr id="65" name="object 65"/>
            <p:cNvSpPr/>
            <p:nvPr/>
          </p:nvSpPr>
          <p:spPr>
            <a:xfrm>
              <a:off x="4614671" y="4708868"/>
              <a:ext cx="1261745" cy="631190"/>
            </a:xfrm>
            <a:custGeom>
              <a:avLst/>
              <a:gdLst/>
              <a:ahLst/>
              <a:cxnLst/>
              <a:rect l="l" t="t" r="r" b="b"/>
              <a:pathLst>
                <a:path w="1261745" h="631189">
                  <a:moveTo>
                    <a:pt x="1261173" y="0"/>
                  </a:moveTo>
                  <a:lnTo>
                    <a:pt x="0" y="0"/>
                  </a:lnTo>
                  <a:lnTo>
                    <a:pt x="0" y="630593"/>
                  </a:lnTo>
                  <a:lnTo>
                    <a:pt x="1261173" y="630593"/>
                  </a:lnTo>
                  <a:lnTo>
                    <a:pt x="1261173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4614671" y="4708868"/>
              <a:ext cx="1261745" cy="631190"/>
            </a:xfrm>
            <a:custGeom>
              <a:avLst/>
              <a:gdLst/>
              <a:ahLst/>
              <a:cxnLst/>
              <a:rect l="l" t="t" r="r" b="b"/>
              <a:pathLst>
                <a:path w="1261745" h="631189">
                  <a:moveTo>
                    <a:pt x="0" y="630593"/>
                  </a:moveTo>
                  <a:lnTo>
                    <a:pt x="1261173" y="630593"/>
                  </a:lnTo>
                  <a:lnTo>
                    <a:pt x="1261173" y="0"/>
                  </a:lnTo>
                  <a:lnTo>
                    <a:pt x="0" y="0"/>
                  </a:lnTo>
                  <a:lnTo>
                    <a:pt x="0" y="630593"/>
                  </a:lnTo>
                  <a:close/>
                </a:path>
              </a:pathLst>
            </a:custGeom>
            <a:ln w="285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7" name="object 67"/>
          <p:cNvSpPr txBox="1"/>
          <p:nvPr/>
        </p:nvSpPr>
        <p:spPr>
          <a:xfrm>
            <a:off x="4847590" y="4933569"/>
            <a:ext cx="795655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5" dirty="0">
                <a:solidFill>
                  <a:schemeClr val="bg1"/>
                </a:solidFill>
                <a:latin typeface="Arial"/>
                <a:cs typeface="Arial"/>
              </a:rPr>
              <a:t>PARTE</a:t>
            </a:r>
            <a:r>
              <a:rPr sz="900" b="1" spc="-3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900" b="1" spc="-5" dirty="0">
                <a:solidFill>
                  <a:schemeClr val="bg1"/>
                </a:solidFill>
                <a:latin typeface="Arial"/>
                <a:cs typeface="Arial"/>
              </a:rPr>
              <a:t>3.2.1.1</a:t>
            </a:r>
            <a:endParaRPr sz="9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grpSp>
        <p:nvGrpSpPr>
          <p:cNvPr id="68" name="object 68"/>
          <p:cNvGrpSpPr/>
          <p:nvPr/>
        </p:nvGrpSpPr>
        <p:grpSpPr>
          <a:xfrm>
            <a:off x="6126416" y="4694580"/>
            <a:ext cx="1290320" cy="659765"/>
            <a:chOff x="6126416" y="4694580"/>
            <a:chExt cx="1290320" cy="659765"/>
          </a:xfrm>
        </p:grpSpPr>
        <p:sp>
          <p:nvSpPr>
            <p:cNvPr id="69" name="object 69"/>
            <p:cNvSpPr/>
            <p:nvPr/>
          </p:nvSpPr>
          <p:spPr>
            <a:xfrm>
              <a:off x="6140703" y="4708868"/>
              <a:ext cx="1261745" cy="631190"/>
            </a:xfrm>
            <a:custGeom>
              <a:avLst/>
              <a:gdLst/>
              <a:ahLst/>
              <a:cxnLst/>
              <a:rect l="l" t="t" r="r" b="b"/>
              <a:pathLst>
                <a:path w="1261745" h="631189">
                  <a:moveTo>
                    <a:pt x="1261173" y="0"/>
                  </a:moveTo>
                  <a:lnTo>
                    <a:pt x="0" y="0"/>
                  </a:lnTo>
                  <a:lnTo>
                    <a:pt x="0" y="630593"/>
                  </a:lnTo>
                  <a:lnTo>
                    <a:pt x="1261173" y="630593"/>
                  </a:lnTo>
                  <a:lnTo>
                    <a:pt x="1261173" y="0"/>
                  </a:lnTo>
                  <a:close/>
                </a:path>
              </a:pathLst>
            </a:custGeom>
            <a:solidFill>
              <a:srgbClr val="7979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6140703" y="4708868"/>
              <a:ext cx="1261745" cy="631190"/>
            </a:xfrm>
            <a:custGeom>
              <a:avLst/>
              <a:gdLst/>
              <a:ahLst/>
              <a:cxnLst/>
              <a:rect l="l" t="t" r="r" b="b"/>
              <a:pathLst>
                <a:path w="1261745" h="631189">
                  <a:moveTo>
                    <a:pt x="0" y="630593"/>
                  </a:moveTo>
                  <a:lnTo>
                    <a:pt x="1261173" y="630593"/>
                  </a:lnTo>
                  <a:lnTo>
                    <a:pt x="1261173" y="0"/>
                  </a:lnTo>
                  <a:lnTo>
                    <a:pt x="0" y="0"/>
                  </a:lnTo>
                  <a:lnTo>
                    <a:pt x="0" y="630593"/>
                  </a:lnTo>
                  <a:close/>
                </a:path>
              </a:pathLst>
            </a:custGeom>
            <a:ln w="285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1" name="object 71"/>
          <p:cNvSpPr txBox="1"/>
          <p:nvPr/>
        </p:nvSpPr>
        <p:spPr>
          <a:xfrm>
            <a:off x="6374129" y="4933569"/>
            <a:ext cx="79565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5" dirty="0">
                <a:solidFill>
                  <a:srgbClr val="FFFFFF"/>
                </a:solidFill>
                <a:latin typeface="Arial"/>
                <a:cs typeface="Arial"/>
              </a:rPr>
              <a:t>PARTE</a:t>
            </a:r>
            <a:r>
              <a:rPr sz="9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b="1" spc="-5" dirty="0">
                <a:solidFill>
                  <a:srgbClr val="FFFFFF"/>
                </a:solidFill>
                <a:latin typeface="Arial"/>
                <a:cs typeface="Arial"/>
              </a:rPr>
              <a:t>3.2.1.2</a:t>
            </a:r>
            <a:endParaRPr sz="900">
              <a:latin typeface="Arial"/>
              <a:cs typeface="Arial"/>
            </a:endParaRPr>
          </a:p>
        </p:txBody>
      </p:sp>
      <p:grpSp>
        <p:nvGrpSpPr>
          <p:cNvPr id="72" name="object 72"/>
          <p:cNvGrpSpPr/>
          <p:nvPr/>
        </p:nvGrpSpPr>
        <p:grpSpPr>
          <a:xfrm>
            <a:off x="5363400" y="5590032"/>
            <a:ext cx="1290320" cy="659765"/>
            <a:chOff x="5363400" y="5590032"/>
            <a:chExt cx="1290320" cy="659765"/>
          </a:xfrm>
        </p:grpSpPr>
        <p:sp>
          <p:nvSpPr>
            <p:cNvPr id="73" name="object 73"/>
            <p:cNvSpPr/>
            <p:nvPr/>
          </p:nvSpPr>
          <p:spPr>
            <a:xfrm>
              <a:off x="5377688" y="5604319"/>
              <a:ext cx="1261745" cy="631190"/>
            </a:xfrm>
            <a:custGeom>
              <a:avLst/>
              <a:gdLst/>
              <a:ahLst/>
              <a:cxnLst/>
              <a:rect l="l" t="t" r="r" b="b"/>
              <a:pathLst>
                <a:path w="1261745" h="631189">
                  <a:moveTo>
                    <a:pt x="1261173" y="0"/>
                  </a:moveTo>
                  <a:lnTo>
                    <a:pt x="0" y="0"/>
                  </a:lnTo>
                  <a:lnTo>
                    <a:pt x="0" y="630593"/>
                  </a:lnTo>
                  <a:lnTo>
                    <a:pt x="1261173" y="630593"/>
                  </a:lnTo>
                  <a:lnTo>
                    <a:pt x="1261173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5377688" y="5604319"/>
              <a:ext cx="1261745" cy="631190"/>
            </a:xfrm>
            <a:custGeom>
              <a:avLst/>
              <a:gdLst/>
              <a:ahLst/>
              <a:cxnLst/>
              <a:rect l="l" t="t" r="r" b="b"/>
              <a:pathLst>
                <a:path w="1261745" h="631189">
                  <a:moveTo>
                    <a:pt x="0" y="630593"/>
                  </a:moveTo>
                  <a:lnTo>
                    <a:pt x="1261173" y="630593"/>
                  </a:lnTo>
                  <a:lnTo>
                    <a:pt x="1261173" y="0"/>
                  </a:lnTo>
                  <a:lnTo>
                    <a:pt x="0" y="0"/>
                  </a:lnTo>
                  <a:lnTo>
                    <a:pt x="0" y="630593"/>
                  </a:lnTo>
                  <a:close/>
                </a:path>
              </a:pathLst>
            </a:custGeom>
            <a:ln w="285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5" name="object 75"/>
          <p:cNvSpPr txBox="1"/>
          <p:nvPr/>
        </p:nvSpPr>
        <p:spPr>
          <a:xfrm>
            <a:off x="5438647" y="5829096"/>
            <a:ext cx="1139825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solidFill>
                  <a:schemeClr val="bg1"/>
                </a:solidFill>
                <a:latin typeface="Arial"/>
                <a:cs typeface="Arial"/>
              </a:rPr>
              <a:t>ELEMENTO</a:t>
            </a:r>
            <a:r>
              <a:rPr sz="900" b="1" spc="-4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900" b="1" spc="-5" dirty="0">
                <a:solidFill>
                  <a:schemeClr val="bg1"/>
                </a:solidFill>
                <a:latin typeface="Arial"/>
                <a:cs typeface="Arial"/>
              </a:rPr>
              <a:t>3.2.1.2.1</a:t>
            </a:r>
            <a:endParaRPr sz="9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grpSp>
        <p:nvGrpSpPr>
          <p:cNvPr id="76" name="object 76"/>
          <p:cNvGrpSpPr/>
          <p:nvPr/>
        </p:nvGrpSpPr>
        <p:grpSpPr>
          <a:xfrm>
            <a:off x="6889432" y="5590032"/>
            <a:ext cx="1290320" cy="659765"/>
            <a:chOff x="6889432" y="5590032"/>
            <a:chExt cx="1290320" cy="659765"/>
          </a:xfrm>
        </p:grpSpPr>
        <p:sp>
          <p:nvSpPr>
            <p:cNvPr id="77" name="object 77"/>
            <p:cNvSpPr/>
            <p:nvPr/>
          </p:nvSpPr>
          <p:spPr>
            <a:xfrm>
              <a:off x="6903719" y="5604319"/>
              <a:ext cx="1261745" cy="631190"/>
            </a:xfrm>
            <a:custGeom>
              <a:avLst/>
              <a:gdLst/>
              <a:ahLst/>
              <a:cxnLst/>
              <a:rect l="l" t="t" r="r" b="b"/>
              <a:pathLst>
                <a:path w="1261745" h="631189">
                  <a:moveTo>
                    <a:pt x="1261173" y="0"/>
                  </a:moveTo>
                  <a:lnTo>
                    <a:pt x="0" y="0"/>
                  </a:lnTo>
                  <a:lnTo>
                    <a:pt x="0" y="630593"/>
                  </a:lnTo>
                  <a:lnTo>
                    <a:pt x="1261173" y="630593"/>
                  </a:lnTo>
                  <a:lnTo>
                    <a:pt x="1261173" y="0"/>
                  </a:lnTo>
                  <a:close/>
                </a:path>
              </a:pathLst>
            </a:custGeom>
            <a:solidFill>
              <a:srgbClr val="7979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6903719" y="5604319"/>
              <a:ext cx="1261745" cy="631190"/>
            </a:xfrm>
            <a:custGeom>
              <a:avLst/>
              <a:gdLst/>
              <a:ahLst/>
              <a:cxnLst/>
              <a:rect l="l" t="t" r="r" b="b"/>
              <a:pathLst>
                <a:path w="1261745" h="631189">
                  <a:moveTo>
                    <a:pt x="0" y="630593"/>
                  </a:moveTo>
                  <a:lnTo>
                    <a:pt x="1261173" y="630593"/>
                  </a:lnTo>
                  <a:lnTo>
                    <a:pt x="1261173" y="0"/>
                  </a:lnTo>
                  <a:lnTo>
                    <a:pt x="0" y="0"/>
                  </a:lnTo>
                  <a:lnTo>
                    <a:pt x="0" y="630593"/>
                  </a:lnTo>
                  <a:close/>
                </a:path>
              </a:pathLst>
            </a:custGeom>
            <a:ln w="285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9" name="object 79"/>
          <p:cNvSpPr txBox="1"/>
          <p:nvPr/>
        </p:nvSpPr>
        <p:spPr>
          <a:xfrm>
            <a:off x="6965060" y="5829096"/>
            <a:ext cx="113982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solidFill>
                  <a:srgbClr val="FFFFFF"/>
                </a:solidFill>
                <a:latin typeface="Arial"/>
                <a:cs typeface="Arial"/>
              </a:rPr>
              <a:t>ELEMENTO</a:t>
            </a:r>
            <a:r>
              <a:rPr sz="9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b="1" spc="-5" dirty="0">
                <a:solidFill>
                  <a:srgbClr val="FFFFFF"/>
                </a:solidFill>
                <a:latin typeface="Arial"/>
                <a:cs typeface="Arial"/>
              </a:rPr>
              <a:t>3.2.1.2.2</a:t>
            </a:r>
            <a:endParaRPr sz="900">
              <a:latin typeface="Arial"/>
              <a:cs typeface="Arial"/>
            </a:endParaRPr>
          </a:p>
        </p:txBody>
      </p:sp>
      <p:grpSp>
        <p:nvGrpSpPr>
          <p:cNvPr id="80" name="object 80"/>
          <p:cNvGrpSpPr/>
          <p:nvPr/>
        </p:nvGrpSpPr>
        <p:grpSpPr>
          <a:xfrm>
            <a:off x="6889432" y="3799103"/>
            <a:ext cx="1290320" cy="659765"/>
            <a:chOff x="6889432" y="3799103"/>
            <a:chExt cx="1290320" cy="659765"/>
          </a:xfrm>
        </p:grpSpPr>
        <p:sp>
          <p:nvSpPr>
            <p:cNvPr id="81" name="object 81"/>
            <p:cNvSpPr/>
            <p:nvPr/>
          </p:nvSpPr>
          <p:spPr>
            <a:xfrm>
              <a:off x="6903719" y="3813390"/>
              <a:ext cx="1261745" cy="631190"/>
            </a:xfrm>
            <a:custGeom>
              <a:avLst/>
              <a:gdLst/>
              <a:ahLst/>
              <a:cxnLst/>
              <a:rect l="l" t="t" r="r" b="b"/>
              <a:pathLst>
                <a:path w="1261745" h="631189">
                  <a:moveTo>
                    <a:pt x="1261173" y="0"/>
                  </a:moveTo>
                  <a:lnTo>
                    <a:pt x="0" y="0"/>
                  </a:lnTo>
                  <a:lnTo>
                    <a:pt x="0" y="630593"/>
                  </a:lnTo>
                  <a:lnTo>
                    <a:pt x="1261173" y="630593"/>
                  </a:lnTo>
                  <a:lnTo>
                    <a:pt x="1261173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6903719" y="3813390"/>
              <a:ext cx="1261745" cy="631190"/>
            </a:xfrm>
            <a:custGeom>
              <a:avLst/>
              <a:gdLst/>
              <a:ahLst/>
              <a:cxnLst/>
              <a:rect l="l" t="t" r="r" b="b"/>
              <a:pathLst>
                <a:path w="1261745" h="631189">
                  <a:moveTo>
                    <a:pt x="0" y="630593"/>
                  </a:moveTo>
                  <a:lnTo>
                    <a:pt x="1261173" y="630593"/>
                  </a:lnTo>
                  <a:lnTo>
                    <a:pt x="1261173" y="0"/>
                  </a:lnTo>
                  <a:lnTo>
                    <a:pt x="0" y="0"/>
                  </a:lnTo>
                  <a:lnTo>
                    <a:pt x="0" y="630593"/>
                  </a:lnTo>
                  <a:close/>
                </a:path>
              </a:pathLst>
            </a:custGeom>
            <a:ln w="285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3" name="object 83"/>
          <p:cNvSpPr txBox="1"/>
          <p:nvPr/>
        </p:nvSpPr>
        <p:spPr>
          <a:xfrm>
            <a:off x="6937629" y="4038092"/>
            <a:ext cx="1195070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5" dirty="0">
                <a:solidFill>
                  <a:schemeClr val="bg1"/>
                </a:solidFill>
                <a:latin typeface="Arial"/>
                <a:cs typeface="Arial"/>
              </a:rPr>
              <a:t>SUBCONJUNTO</a:t>
            </a:r>
            <a:r>
              <a:rPr sz="900" b="1" spc="-2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900" b="1" spc="-5" dirty="0">
                <a:solidFill>
                  <a:schemeClr val="bg1"/>
                </a:solidFill>
                <a:latin typeface="Arial"/>
                <a:cs typeface="Arial"/>
              </a:rPr>
              <a:t>3.2.2</a:t>
            </a:r>
            <a:endParaRPr sz="900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8BDD78EF-6AE0-9429-A313-1C8F5B8098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762000"/>
            <a:ext cx="8573004" cy="5486400"/>
          </a:xfrm>
        </p:spPr>
      </p:pic>
    </p:spTree>
    <p:extLst>
      <p:ext uri="{BB962C8B-B14F-4D97-AF65-F5344CB8AC3E}">
        <p14:creationId xmlns:p14="http://schemas.microsoft.com/office/powerpoint/2010/main" val="2550562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23058" y="211581"/>
            <a:ext cx="444881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70" dirty="0"/>
              <a:t>DIAGRAMAS</a:t>
            </a:r>
            <a:r>
              <a:rPr spc="-114" dirty="0"/>
              <a:t> </a:t>
            </a:r>
            <a:r>
              <a:rPr spc="-40" dirty="0"/>
              <a:t>DE</a:t>
            </a:r>
            <a:r>
              <a:rPr spc="-114" dirty="0"/>
              <a:t> </a:t>
            </a:r>
            <a:r>
              <a:rPr spc="-60" dirty="0"/>
              <a:t>GANTT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078483"/>
            <a:ext cx="8060690" cy="36385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1224280" indent="-343535">
              <a:lnSpc>
                <a:spcPct val="100000"/>
              </a:lnSpc>
              <a:spcBef>
                <a:spcPts val="105"/>
              </a:spcBef>
              <a:buFont typeface="Wingdings"/>
              <a:buChar char=""/>
              <a:tabLst>
                <a:tab pos="355600" algn="l"/>
                <a:tab pos="356235" algn="l"/>
              </a:tabLst>
            </a:pPr>
            <a:r>
              <a:rPr sz="2000" b="1" dirty="0">
                <a:latin typeface="Arial"/>
                <a:cs typeface="Arial"/>
              </a:rPr>
              <a:t>Uno</a:t>
            </a:r>
            <a:r>
              <a:rPr sz="2000" b="1" spc="-1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de</a:t>
            </a:r>
            <a:r>
              <a:rPr sz="2000" b="1" spc="-2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los</a:t>
            </a:r>
            <a:r>
              <a:rPr sz="2000" b="1" spc="-1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medios</a:t>
            </a:r>
            <a:r>
              <a:rPr sz="2000" b="1" spc="-2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mas</a:t>
            </a:r>
            <a:r>
              <a:rPr sz="2000" b="1" spc="-2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ampliamente</a:t>
            </a:r>
            <a:r>
              <a:rPr sz="2000" b="1" spc="-3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difundidos</a:t>
            </a:r>
            <a:r>
              <a:rPr sz="2000" b="1" spc="-2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en</a:t>
            </a:r>
            <a:r>
              <a:rPr sz="2000" b="1" spc="-2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la </a:t>
            </a:r>
            <a:r>
              <a:rPr sz="2000" b="1" spc="-54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programación</a:t>
            </a:r>
            <a:r>
              <a:rPr sz="2000" b="1" spc="-3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es</a:t>
            </a:r>
            <a:r>
              <a:rPr sz="2000" b="1" spc="-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sin</a:t>
            </a:r>
            <a:r>
              <a:rPr sz="2000" b="1" spc="-3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dudas el</a:t>
            </a:r>
            <a:r>
              <a:rPr sz="2000" b="1" spc="-3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diagrama</a:t>
            </a:r>
            <a:r>
              <a:rPr sz="2000" b="1" spc="-3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de </a:t>
            </a:r>
            <a:r>
              <a:rPr sz="2000" b="1" spc="-35" dirty="0">
                <a:latin typeface="Arial"/>
                <a:cs typeface="Arial"/>
              </a:rPr>
              <a:t>GANTT.</a:t>
            </a:r>
            <a:endParaRPr sz="2000">
              <a:latin typeface="Arial"/>
              <a:cs typeface="Arial"/>
            </a:endParaRPr>
          </a:p>
          <a:p>
            <a:pPr marL="812800" marR="135890" lvl="1" indent="-342900" algn="just">
              <a:lnSpc>
                <a:spcPct val="100000"/>
              </a:lnSpc>
              <a:spcBef>
                <a:spcPts val="1080"/>
              </a:spcBef>
              <a:buClr>
                <a:srgbClr val="D1282D"/>
              </a:buClr>
              <a:buFont typeface="Wingdings"/>
              <a:buChar char=""/>
              <a:tabLst>
                <a:tab pos="813435" algn="l"/>
              </a:tabLst>
            </a:pPr>
            <a:r>
              <a:rPr sz="2000" dirty="0">
                <a:latin typeface="Arial MT"/>
                <a:cs typeface="Arial MT"/>
              </a:rPr>
              <a:t>Básicamente, se emplea para la Programación y control de las </a:t>
            </a:r>
            <a:r>
              <a:rPr sz="2000" spc="-54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actividades</a:t>
            </a:r>
            <a:r>
              <a:rPr sz="2000" spc="-2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correspondientes</a:t>
            </a:r>
            <a:r>
              <a:rPr sz="2000" spc="-5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a </a:t>
            </a:r>
            <a:r>
              <a:rPr sz="2000" spc="-5" dirty="0">
                <a:latin typeface="Arial MT"/>
                <a:cs typeface="Arial MT"/>
              </a:rPr>
              <a:t>la</a:t>
            </a:r>
            <a:r>
              <a:rPr sz="2000" spc="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ejecución</a:t>
            </a:r>
            <a:r>
              <a:rPr sz="2000" spc="-3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de</a:t>
            </a:r>
            <a:r>
              <a:rPr sz="2000" spc="-1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un</a:t>
            </a:r>
            <a:r>
              <a:rPr sz="2000" spc="-1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determinado </a:t>
            </a:r>
            <a:r>
              <a:rPr sz="2000" spc="-54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proyecto.</a:t>
            </a:r>
            <a:endParaRPr sz="2000">
              <a:latin typeface="Arial MT"/>
              <a:cs typeface="Arial MT"/>
            </a:endParaRPr>
          </a:p>
          <a:p>
            <a:pPr lvl="1">
              <a:lnSpc>
                <a:spcPct val="100000"/>
              </a:lnSpc>
              <a:spcBef>
                <a:spcPts val="25"/>
              </a:spcBef>
              <a:buClr>
                <a:srgbClr val="D1282D"/>
              </a:buClr>
              <a:buFont typeface="Wingdings"/>
              <a:buChar char=""/>
            </a:pPr>
            <a:endParaRPr sz="2900">
              <a:latin typeface="Arial MT"/>
              <a:cs typeface="Arial MT"/>
            </a:endParaRPr>
          </a:p>
          <a:p>
            <a:pPr marL="812800" marR="5080" lvl="1" indent="-342900">
              <a:lnSpc>
                <a:spcPct val="100000"/>
              </a:lnSpc>
              <a:buClr>
                <a:srgbClr val="D1282D"/>
              </a:buClr>
              <a:buFont typeface="Wingdings"/>
              <a:buChar char=""/>
              <a:tabLst>
                <a:tab pos="812800" algn="l"/>
                <a:tab pos="813435" algn="l"/>
              </a:tabLst>
            </a:pPr>
            <a:r>
              <a:rPr sz="2000" dirty="0">
                <a:latin typeface="Arial MT"/>
                <a:cs typeface="Arial MT"/>
              </a:rPr>
              <a:t>El principio del gráfico de GANTT está en la representación </a:t>
            </a:r>
            <a:r>
              <a:rPr sz="2000" spc="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simultánea de un lapso de tiempo y la cantidad de trabajo que </a:t>
            </a:r>
            <a:r>
              <a:rPr sz="2000" spc="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debe realizarse en el mismo. La posterior representación del </a:t>
            </a:r>
            <a:r>
              <a:rPr sz="2000" spc="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trabajo</a:t>
            </a:r>
            <a:r>
              <a:rPr sz="2000" spc="-2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realmente</a:t>
            </a:r>
            <a:r>
              <a:rPr sz="2000" spc="-2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ejecutado</a:t>
            </a:r>
            <a:r>
              <a:rPr sz="2000" spc="-3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permite</a:t>
            </a:r>
            <a:r>
              <a:rPr sz="2000" spc="-2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efectuar</a:t>
            </a:r>
            <a:r>
              <a:rPr sz="2000" spc="-3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las</a:t>
            </a:r>
            <a:r>
              <a:rPr sz="2000" spc="10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comparaciones </a:t>
            </a:r>
            <a:r>
              <a:rPr sz="2000" spc="-54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y</a:t>
            </a:r>
            <a:r>
              <a:rPr sz="2000" spc="-2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tomar</a:t>
            </a:r>
            <a:r>
              <a:rPr sz="2000" spc="-3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las</a:t>
            </a:r>
            <a:r>
              <a:rPr sz="2000" spc="-1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medidas</a:t>
            </a:r>
            <a:r>
              <a:rPr sz="2000" spc="-2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que</a:t>
            </a:r>
            <a:r>
              <a:rPr sz="2000" spc="-1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el caso</a:t>
            </a:r>
            <a:r>
              <a:rPr sz="2000" spc="-3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aconseje.</a:t>
            </a:r>
            <a:endParaRPr sz="2000">
              <a:latin typeface="Arial MT"/>
              <a:cs typeface="Arial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712370" y="6284772"/>
            <a:ext cx="366395" cy="36385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755"/>
              </a:lnSpc>
            </a:pPr>
            <a:r>
              <a:rPr sz="2400" b="1" spc="-5" dirty="0">
                <a:solidFill>
                  <a:srgbClr val="D1282D"/>
                </a:solidFill>
                <a:latin typeface="Arial"/>
                <a:cs typeface="Arial"/>
              </a:rPr>
              <a:t>25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23058" y="211581"/>
            <a:ext cx="444881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70" dirty="0"/>
              <a:t>DIAGRAMAS</a:t>
            </a:r>
            <a:r>
              <a:rPr spc="-114" dirty="0"/>
              <a:t> </a:t>
            </a:r>
            <a:r>
              <a:rPr spc="-40" dirty="0"/>
              <a:t>DE</a:t>
            </a:r>
            <a:r>
              <a:rPr spc="-114" dirty="0"/>
              <a:t> </a:t>
            </a:r>
            <a:r>
              <a:rPr spc="-60" dirty="0"/>
              <a:t>GANTT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7508998"/>
              </p:ext>
            </p:extLst>
          </p:nvPr>
        </p:nvGraphicFramePr>
        <p:xfrm>
          <a:off x="450850" y="758316"/>
          <a:ext cx="8217534" cy="590468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393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392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89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9049">
                <a:tc>
                  <a:txBody>
                    <a:bodyPr/>
                    <a:lstStyle/>
                    <a:p>
                      <a:pPr marL="9144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4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Actividad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797979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Descripción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797979"/>
                    </a:solidFill>
                  </a:tcPr>
                </a:tc>
                <a:tc>
                  <a:txBody>
                    <a:bodyPr/>
                    <a:lstStyle/>
                    <a:p>
                      <a:pPr marL="9207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4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Duración</a:t>
                      </a:r>
                      <a:endParaRPr sz="1400" dirty="0">
                        <a:latin typeface="Arial"/>
                        <a:cs typeface="Arial"/>
                      </a:endParaRPr>
                    </a:p>
                    <a:p>
                      <a:pPr marL="9207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(días)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79797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29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400" spc="-5" dirty="0">
                          <a:solidFill>
                            <a:schemeClr val="bg1"/>
                          </a:solidFill>
                          <a:latin typeface="Arial MT"/>
                          <a:cs typeface="Arial MT"/>
                        </a:rPr>
                        <a:t>a1</a:t>
                      </a:r>
                      <a:endParaRPr sz="1400" dirty="0">
                        <a:solidFill>
                          <a:schemeClr val="bg1"/>
                        </a:solidFill>
                        <a:latin typeface="Arial MT"/>
                        <a:cs typeface="Arial MT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400" dirty="0">
                          <a:solidFill>
                            <a:schemeClr val="bg1"/>
                          </a:solidFill>
                          <a:latin typeface="Arial MT"/>
                          <a:cs typeface="Arial MT"/>
                        </a:rPr>
                        <a:t>Desarmar</a:t>
                      </a:r>
                      <a:r>
                        <a:rPr sz="1400" spc="-50" dirty="0">
                          <a:solidFill>
                            <a:schemeClr val="bg1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dirty="0">
                          <a:solidFill>
                            <a:schemeClr val="bg1"/>
                          </a:solidFill>
                          <a:latin typeface="Arial MT"/>
                          <a:cs typeface="Arial MT"/>
                        </a:rPr>
                        <a:t>y</a:t>
                      </a:r>
                      <a:r>
                        <a:rPr sz="1400" spc="-30" dirty="0">
                          <a:solidFill>
                            <a:schemeClr val="bg1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dirty="0">
                          <a:solidFill>
                            <a:schemeClr val="bg1"/>
                          </a:solidFill>
                          <a:latin typeface="Arial MT"/>
                          <a:cs typeface="Arial MT"/>
                        </a:rPr>
                        <a:t>limpiar</a:t>
                      </a:r>
                      <a:r>
                        <a:rPr sz="1400" spc="-40" dirty="0">
                          <a:solidFill>
                            <a:schemeClr val="bg1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dirty="0">
                          <a:solidFill>
                            <a:schemeClr val="bg1"/>
                          </a:solidFill>
                          <a:latin typeface="Arial MT"/>
                          <a:cs typeface="Arial MT"/>
                        </a:rPr>
                        <a:t>reductor</a:t>
                      </a: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400" dirty="0">
                          <a:solidFill>
                            <a:schemeClr val="bg1"/>
                          </a:solidFill>
                          <a:latin typeface="Arial MT"/>
                          <a:cs typeface="Arial MT"/>
                        </a:rPr>
                        <a:t>1,5</a:t>
                      </a:r>
                      <a:endParaRPr sz="1400">
                        <a:solidFill>
                          <a:schemeClr val="bg1"/>
                        </a:solidFill>
                        <a:latin typeface="Arial MT"/>
                        <a:cs typeface="Arial MT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6D6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92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spc="-5" dirty="0">
                          <a:solidFill>
                            <a:schemeClr val="bg1"/>
                          </a:solidFill>
                          <a:latin typeface="Arial MT"/>
                          <a:cs typeface="Arial MT"/>
                        </a:rPr>
                        <a:t>a2</a:t>
                      </a:r>
                      <a:endParaRPr sz="1400">
                        <a:solidFill>
                          <a:schemeClr val="bg1"/>
                        </a:solidFill>
                        <a:latin typeface="Arial MT"/>
                        <a:cs typeface="Arial MT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spc="-5" dirty="0">
                          <a:solidFill>
                            <a:schemeClr val="bg1"/>
                          </a:solidFill>
                          <a:latin typeface="Arial MT"/>
                          <a:cs typeface="Arial MT"/>
                        </a:rPr>
                        <a:t>Confeccionar</a:t>
                      </a:r>
                      <a:r>
                        <a:rPr sz="1400" spc="-45" dirty="0">
                          <a:solidFill>
                            <a:schemeClr val="bg1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dirty="0">
                          <a:solidFill>
                            <a:schemeClr val="bg1"/>
                          </a:solidFill>
                          <a:latin typeface="Arial MT"/>
                          <a:cs typeface="Arial MT"/>
                        </a:rPr>
                        <a:t>planos</a:t>
                      </a:r>
                      <a:r>
                        <a:rPr sz="1400" spc="-30" dirty="0">
                          <a:solidFill>
                            <a:schemeClr val="bg1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dirty="0">
                          <a:solidFill>
                            <a:schemeClr val="bg1"/>
                          </a:solidFill>
                          <a:latin typeface="Arial MT"/>
                          <a:cs typeface="Arial MT"/>
                        </a:rPr>
                        <a:t>y</a:t>
                      </a:r>
                      <a:r>
                        <a:rPr sz="1400" spc="-15" dirty="0">
                          <a:solidFill>
                            <a:schemeClr val="bg1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dirty="0">
                          <a:solidFill>
                            <a:schemeClr val="bg1"/>
                          </a:solidFill>
                          <a:latin typeface="Arial MT"/>
                          <a:cs typeface="Arial MT"/>
                        </a:rPr>
                        <a:t>lista</a:t>
                      </a:r>
                      <a:r>
                        <a:rPr sz="1400" spc="-20" dirty="0">
                          <a:solidFill>
                            <a:schemeClr val="bg1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dirty="0">
                          <a:solidFill>
                            <a:schemeClr val="bg1"/>
                          </a:solidFill>
                          <a:latin typeface="Arial MT"/>
                          <a:cs typeface="Arial MT"/>
                        </a:rPr>
                        <a:t>de</a:t>
                      </a:r>
                      <a:r>
                        <a:rPr sz="1400" spc="-25" dirty="0">
                          <a:solidFill>
                            <a:schemeClr val="bg1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dirty="0">
                          <a:solidFill>
                            <a:schemeClr val="bg1"/>
                          </a:solidFill>
                          <a:latin typeface="Arial MT"/>
                          <a:cs typeface="Arial MT"/>
                        </a:rPr>
                        <a:t>materiales</a:t>
                      </a: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dirty="0">
                          <a:solidFill>
                            <a:schemeClr val="bg1"/>
                          </a:solidFill>
                          <a:latin typeface="Arial MT"/>
                          <a:cs typeface="Arial MT"/>
                        </a:rPr>
                        <a:t>3,0</a:t>
                      </a:r>
                      <a:endParaRPr sz="1400">
                        <a:solidFill>
                          <a:schemeClr val="bg1"/>
                        </a:solidFill>
                        <a:latin typeface="Arial MT"/>
                        <a:cs typeface="Arial MT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EB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892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spc="-5" dirty="0">
                          <a:solidFill>
                            <a:schemeClr val="bg1"/>
                          </a:solidFill>
                          <a:latin typeface="Arial MT"/>
                          <a:cs typeface="Arial MT"/>
                        </a:rPr>
                        <a:t>a3</a:t>
                      </a:r>
                      <a:endParaRPr sz="1400">
                        <a:solidFill>
                          <a:schemeClr val="bg1"/>
                        </a:solidFill>
                        <a:latin typeface="Arial MT"/>
                        <a:cs typeface="Arial MT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30543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dirty="0">
                          <a:solidFill>
                            <a:schemeClr val="bg1"/>
                          </a:solidFill>
                          <a:latin typeface="Arial MT"/>
                          <a:cs typeface="Arial MT"/>
                        </a:rPr>
                        <a:t>Efectuar</a:t>
                      </a:r>
                      <a:r>
                        <a:rPr sz="1400" spc="-40" dirty="0">
                          <a:solidFill>
                            <a:schemeClr val="bg1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5" dirty="0">
                          <a:solidFill>
                            <a:schemeClr val="bg1"/>
                          </a:solidFill>
                          <a:latin typeface="Arial MT"/>
                          <a:cs typeface="Arial MT"/>
                        </a:rPr>
                        <a:t>mantenimiento</a:t>
                      </a:r>
                      <a:r>
                        <a:rPr sz="1400" spc="-55" dirty="0">
                          <a:solidFill>
                            <a:schemeClr val="bg1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5" dirty="0">
                          <a:solidFill>
                            <a:schemeClr val="bg1"/>
                          </a:solidFill>
                          <a:latin typeface="Arial MT"/>
                          <a:cs typeface="Arial MT"/>
                        </a:rPr>
                        <a:t>preventivo</a:t>
                      </a:r>
                      <a:r>
                        <a:rPr sz="1400" spc="-10" dirty="0">
                          <a:solidFill>
                            <a:schemeClr val="bg1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dirty="0">
                          <a:solidFill>
                            <a:schemeClr val="bg1"/>
                          </a:solidFill>
                          <a:latin typeface="Arial MT"/>
                          <a:cs typeface="Arial MT"/>
                        </a:rPr>
                        <a:t>en</a:t>
                      </a:r>
                      <a:r>
                        <a:rPr sz="1400" spc="-10" dirty="0">
                          <a:solidFill>
                            <a:schemeClr val="bg1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dirty="0">
                          <a:solidFill>
                            <a:schemeClr val="bg1"/>
                          </a:solidFill>
                          <a:latin typeface="Arial MT"/>
                          <a:cs typeface="Arial MT"/>
                        </a:rPr>
                        <a:t>motor</a:t>
                      </a:r>
                      <a:r>
                        <a:rPr sz="1400" spc="-30" dirty="0">
                          <a:solidFill>
                            <a:schemeClr val="bg1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dirty="0">
                          <a:solidFill>
                            <a:schemeClr val="bg1"/>
                          </a:solidFill>
                          <a:latin typeface="Arial MT"/>
                          <a:cs typeface="Arial MT"/>
                        </a:rPr>
                        <a:t>e </a:t>
                      </a:r>
                      <a:r>
                        <a:rPr sz="1400" spc="-375" dirty="0">
                          <a:solidFill>
                            <a:schemeClr val="bg1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dirty="0">
                          <a:solidFill>
                            <a:schemeClr val="bg1"/>
                          </a:solidFill>
                          <a:latin typeface="Arial MT"/>
                          <a:cs typeface="Arial MT"/>
                        </a:rPr>
                        <a:t>instalación</a:t>
                      </a:r>
                      <a:r>
                        <a:rPr sz="1400" spc="-50" dirty="0">
                          <a:solidFill>
                            <a:schemeClr val="bg1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dirty="0">
                          <a:solidFill>
                            <a:schemeClr val="bg1"/>
                          </a:solidFill>
                          <a:latin typeface="Arial MT"/>
                          <a:cs typeface="Arial MT"/>
                        </a:rPr>
                        <a:t>eléctrica</a:t>
                      </a: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dirty="0">
                          <a:solidFill>
                            <a:schemeClr val="bg1"/>
                          </a:solidFill>
                          <a:latin typeface="Arial MT"/>
                          <a:cs typeface="Arial MT"/>
                        </a:rPr>
                        <a:t>2,0</a:t>
                      </a:r>
                      <a:endParaRPr sz="1400">
                        <a:solidFill>
                          <a:schemeClr val="bg1"/>
                        </a:solidFill>
                        <a:latin typeface="Arial MT"/>
                        <a:cs typeface="Arial MT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6D6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266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spc="-5" dirty="0">
                          <a:solidFill>
                            <a:schemeClr val="bg1"/>
                          </a:solidFill>
                          <a:latin typeface="Arial MT"/>
                          <a:cs typeface="Arial MT"/>
                        </a:rPr>
                        <a:t>a4</a:t>
                      </a:r>
                      <a:endParaRPr sz="1400">
                        <a:solidFill>
                          <a:schemeClr val="bg1"/>
                        </a:solidFill>
                        <a:latin typeface="Arial MT"/>
                        <a:cs typeface="Arial MT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113664" algn="just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spc="-5" dirty="0">
                          <a:solidFill>
                            <a:schemeClr val="bg1"/>
                          </a:solidFill>
                          <a:latin typeface="Arial MT"/>
                          <a:cs typeface="Arial MT"/>
                        </a:rPr>
                        <a:t>Compra </a:t>
                      </a:r>
                      <a:r>
                        <a:rPr sz="1400" dirty="0">
                          <a:solidFill>
                            <a:schemeClr val="bg1"/>
                          </a:solidFill>
                          <a:latin typeface="Arial MT"/>
                          <a:cs typeface="Arial MT"/>
                        </a:rPr>
                        <a:t>en carácter de urgente de material para </a:t>
                      </a:r>
                      <a:r>
                        <a:rPr sz="1400" spc="-375" dirty="0">
                          <a:solidFill>
                            <a:schemeClr val="bg1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dirty="0">
                          <a:solidFill>
                            <a:schemeClr val="bg1"/>
                          </a:solidFill>
                          <a:latin typeface="Arial MT"/>
                          <a:cs typeface="Arial MT"/>
                        </a:rPr>
                        <a:t>tornillo</a:t>
                      </a:r>
                      <a:r>
                        <a:rPr sz="1400" spc="-40" dirty="0">
                          <a:solidFill>
                            <a:schemeClr val="bg1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dirty="0">
                          <a:solidFill>
                            <a:schemeClr val="bg1"/>
                          </a:solidFill>
                          <a:latin typeface="Arial MT"/>
                          <a:cs typeface="Arial MT"/>
                        </a:rPr>
                        <a:t>sin</a:t>
                      </a:r>
                      <a:r>
                        <a:rPr sz="1400" spc="-25" dirty="0">
                          <a:solidFill>
                            <a:schemeClr val="bg1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dirty="0">
                          <a:solidFill>
                            <a:schemeClr val="bg1"/>
                          </a:solidFill>
                          <a:latin typeface="Arial MT"/>
                          <a:cs typeface="Arial MT"/>
                        </a:rPr>
                        <a:t>fin,</a:t>
                      </a:r>
                      <a:r>
                        <a:rPr sz="1400" spc="-20" dirty="0">
                          <a:solidFill>
                            <a:schemeClr val="bg1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dirty="0">
                          <a:solidFill>
                            <a:schemeClr val="bg1"/>
                          </a:solidFill>
                          <a:latin typeface="Arial MT"/>
                          <a:cs typeface="Arial MT"/>
                        </a:rPr>
                        <a:t>rueda</a:t>
                      </a:r>
                      <a:r>
                        <a:rPr sz="1400" spc="-40" dirty="0">
                          <a:solidFill>
                            <a:schemeClr val="bg1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dirty="0">
                          <a:solidFill>
                            <a:schemeClr val="bg1"/>
                          </a:solidFill>
                          <a:latin typeface="Arial MT"/>
                          <a:cs typeface="Arial MT"/>
                        </a:rPr>
                        <a:t>helicoidal</a:t>
                      </a:r>
                      <a:r>
                        <a:rPr sz="1400" spc="-35" dirty="0">
                          <a:solidFill>
                            <a:schemeClr val="bg1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dirty="0">
                          <a:solidFill>
                            <a:schemeClr val="bg1"/>
                          </a:solidFill>
                          <a:latin typeface="Arial MT"/>
                          <a:cs typeface="Arial MT"/>
                        </a:rPr>
                        <a:t>y</a:t>
                      </a:r>
                      <a:r>
                        <a:rPr sz="1400" spc="-20" dirty="0">
                          <a:solidFill>
                            <a:schemeClr val="bg1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dirty="0">
                          <a:solidFill>
                            <a:schemeClr val="bg1"/>
                          </a:solidFill>
                          <a:latin typeface="Arial MT"/>
                          <a:cs typeface="Arial MT"/>
                        </a:rPr>
                        <a:t>otros</a:t>
                      </a:r>
                      <a:r>
                        <a:rPr sz="1400" spc="-35" dirty="0">
                          <a:solidFill>
                            <a:schemeClr val="bg1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dirty="0">
                          <a:solidFill>
                            <a:schemeClr val="bg1"/>
                          </a:solidFill>
                          <a:latin typeface="Arial MT"/>
                          <a:cs typeface="Arial MT"/>
                        </a:rPr>
                        <a:t>elementos </a:t>
                      </a:r>
                      <a:r>
                        <a:rPr sz="1400" spc="-375" dirty="0">
                          <a:solidFill>
                            <a:schemeClr val="bg1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dirty="0">
                          <a:solidFill>
                            <a:schemeClr val="bg1"/>
                          </a:solidFill>
                          <a:latin typeface="Arial MT"/>
                          <a:cs typeface="Arial MT"/>
                        </a:rPr>
                        <a:t>que</a:t>
                      </a:r>
                      <a:r>
                        <a:rPr sz="1400" spc="-25" dirty="0">
                          <a:solidFill>
                            <a:schemeClr val="bg1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dirty="0">
                          <a:solidFill>
                            <a:schemeClr val="bg1"/>
                          </a:solidFill>
                          <a:latin typeface="Arial MT"/>
                          <a:cs typeface="Arial MT"/>
                        </a:rPr>
                        <a:t>requieren</a:t>
                      </a:r>
                      <a:r>
                        <a:rPr sz="1400" spc="-45" dirty="0">
                          <a:solidFill>
                            <a:schemeClr val="bg1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5" dirty="0">
                          <a:solidFill>
                            <a:schemeClr val="bg1"/>
                          </a:solidFill>
                          <a:latin typeface="Arial MT"/>
                          <a:cs typeface="Arial MT"/>
                        </a:rPr>
                        <a:t>transformación</a:t>
                      </a:r>
                      <a:endParaRPr sz="1400" dirty="0">
                        <a:solidFill>
                          <a:schemeClr val="bg1"/>
                        </a:solidFill>
                        <a:latin typeface="Arial MT"/>
                        <a:cs typeface="Arial MT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dirty="0">
                          <a:solidFill>
                            <a:schemeClr val="bg1"/>
                          </a:solidFill>
                          <a:latin typeface="Arial MT"/>
                          <a:cs typeface="Arial MT"/>
                        </a:rPr>
                        <a:t>1,5</a:t>
                      </a:r>
                      <a:endParaRPr sz="1400">
                        <a:solidFill>
                          <a:schemeClr val="bg1"/>
                        </a:solidFill>
                        <a:latin typeface="Arial MT"/>
                        <a:cs typeface="Arial MT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EB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266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spc="-5" dirty="0">
                          <a:solidFill>
                            <a:schemeClr val="bg1"/>
                          </a:solidFill>
                          <a:latin typeface="Arial MT"/>
                          <a:cs typeface="Arial MT"/>
                        </a:rPr>
                        <a:t>a5</a:t>
                      </a:r>
                      <a:endParaRPr sz="1400">
                        <a:solidFill>
                          <a:schemeClr val="bg1"/>
                        </a:solidFill>
                        <a:latin typeface="Arial MT"/>
                        <a:cs typeface="Arial MT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8953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spc="-5" dirty="0">
                          <a:solidFill>
                            <a:schemeClr val="bg1"/>
                          </a:solidFill>
                          <a:latin typeface="Arial MT"/>
                          <a:cs typeface="Arial MT"/>
                        </a:rPr>
                        <a:t>Compra</a:t>
                      </a:r>
                      <a:r>
                        <a:rPr sz="1400" spc="-30" dirty="0">
                          <a:solidFill>
                            <a:schemeClr val="bg1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dirty="0">
                          <a:solidFill>
                            <a:schemeClr val="bg1"/>
                          </a:solidFill>
                          <a:latin typeface="Arial MT"/>
                          <a:cs typeface="Arial MT"/>
                        </a:rPr>
                        <a:t>con</a:t>
                      </a:r>
                      <a:r>
                        <a:rPr sz="1400" spc="-25" dirty="0">
                          <a:solidFill>
                            <a:schemeClr val="bg1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dirty="0">
                          <a:solidFill>
                            <a:schemeClr val="bg1"/>
                          </a:solidFill>
                          <a:latin typeface="Arial MT"/>
                          <a:cs typeface="Arial MT"/>
                        </a:rPr>
                        <a:t>trámite</a:t>
                      </a:r>
                      <a:r>
                        <a:rPr sz="1400" spc="-50" dirty="0">
                          <a:solidFill>
                            <a:schemeClr val="bg1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dirty="0">
                          <a:solidFill>
                            <a:schemeClr val="bg1"/>
                          </a:solidFill>
                          <a:latin typeface="Arial MT"/>
                          <a:cs typeface="Arial MT"/>
                        </a:rPr>
                        <a:t>normal</a:t>
                      </a:r>
                      <a:r>
                        <a:rPr sz="1400" spc="-30" dirty="0">
                          <a:solidFill>
                            <a:schemeClr val="bg1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dirty="0">
                          <a:solidFill>
                            <a:schemeClr val="bg1"/>
                          </a:solidFill>
                          <a:latin typeface="Arial MT"/>
                          <a:cs typeface="Arial MT"/>
                        </a:rPr>
                        <a:t>de</a:t>
                      </a:r>
                      <a:r>
                        <a:rPr sz="1400" spc="-25" dirty="0">
                          <a:solidFill>
                            <a:schemeClr val="bg1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dirty="0">
                          <a:solidFill>
                            <a:schemeClr val="bg1"/>
                          </a:solidFill>
                          <a:latin typeface="Arial MT"/>
                          <a:cs typeface="Arial MT"/>
                        </a:rPr>
                        <a:t>elementos</a:t>
                      </a:r>
                      <a:r>
                        <a:rPr sz="1400" spc="-45" dirty="0">
                          <a:solidFill>
                            <a:schemeClr val="bg1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dirty="0">
                          <a:solidFill>
                            <a:schemeClr val="bg1"/>
                          </a:solidFill>
                          <a:latin typeface="Arial MT"/>
                          <a:cs typeface="Arial MT"/>
                        </a:rPr>
                        <a:t>que</a:t>
                      </a:r>
                      <a:r>
                        <a:rPr sz="1400" spc="-25" dirty="0">
                          <a:solidFill>
                            <a:schemeClr val="bg1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dirty="0">
                          <a:solidFill>
                            <a:schemeClr val="bg1"/>
                          </a:solidFill>
                          <a:latin typeface="Arial MT"/>
                          <a:cs typeface="Arial MT"/>
                        </a:rPr>
                        <a:t>no </a:t>
                      </a:r>
                      <a:r>
                        <a:rPr sz="1400" spc="-375" dirty="0">
                          <a:solidFill>
                            <a:schemeClr val="bg1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dirty="0">
                          <a:solidFill>
                            <a:schemeClr val="bg1"/>
                          </a:solidFill>
                          <a:latin typeface="Arial MT"/>
                          <a:cs typeface="Arial MT"/>
                        </a:rPr>
                        <a:t>requieren </a:t>
                      </a:r>
                      <a:r>
                        <a:rPr sz="1400" spc="-5" dirty="0">
                          <a:solidFill>
                            <a:schemeClr val="bg1"/>
                          </a:solidFill>
                          <a:latin typeface="Arial MT"/>
                          <a:cs typeface="Arial MT"/>
                        </a:rPr>
                        <a:t>transformación </a:t>
                      </a:r>
                      <a:r>
                        <a:rPr sz="1400" dirty="0">
                          <a:solidFill>
                            <a:schemeClr val="bg1"/>
                          </a:solidFill>
                          <a:latin typeface="Arial MT"/>
                          <a:cs typeface="Arial MT"/>
                        </a:rPr>
                        <a:t>(se emplearan en el </a:t>
                      </a:r>
                      <a:r>
                        <a:rPr sz="1400" spc="5" dirty="0">
                          <a:solidFill>
                            <a:schemeClr val="bg1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dirty="0">
                          <a:solidFill>
                            <a:schemeClr val="bg1"/>
                          </a:solidFill>
                          <a:latin typeface="Arial MT"/>
                          <a:cs typeface="Arial MT"/>
                        </a:rPr>
                        <a:t>montaje)</a:t>
                      </a: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dirty="0">
                          <a:solidFill>
                            <a:schemeClr val="bg1"/>
                          </a:solidFill>
                          <a:latin typeface="Arial MT"/>
                          <a:cs typeface="Arial MT"/>
                        </a:rPr>
                        <a:t>5,0</a:t>
                      </a:r>
                      <a:endParaRPr sz="1400">
                        <a:solidFill>
                          <a:schemeClr val="bg1"/>
                        </a:solidFill>
                        <a:latin typeface="Arial MT"/>
                        <a:cs typeface="Arial MT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6D6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029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spc="-5" dirty="0">
                          <a:solidFill>
                            <a:schemeClr val="bg1"/>
                          </a:solidFill>
                          <a:latin typeface="Arial MT"/>
                          <a:cs typeface="Arial MT"/>
                        </a:rPr>
                        <a:t>a6</a:t>
                      </a:r>
                      <a:endParaRPr sz="1400">
                        <a:solidFill>
                          <a:schemeClr val="bg1"/>
                        </a:solidFill>
                        <a:latin typeface="Arial MT"/>
                        <a:cs typeface="Arial MT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spc="-5" dirty="0">
                          <a:solidFill>
                            <a:schemeClr val="bg1"/>
                          </a:solidFill>
                          <a:latin typeface="Arial MT"/>
                          <a:cs typeface="Arial MT"/>
                        </a:rPr>
                        <a:t>Pre-mecanizado</a:t>
                      </a:r>
                      <a:r>
                        <a:rPr sz="1400" spc="-50" dirty="0">
                          <a:solidFill>
                            <a:schemeClr val="bg1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dirty="0">
                          <a:solidFill>
                            <a:schemeClr val="bg1"/>
                          </a:solidFill>
                          <a:latin typeface="Arial MT"/>
                          <a:cs typeface="Arial MT"/>
                        </a:rPr>
                        <a:t>del</a:t>
                      </a:r>
                      <a:r>
                        <a:rPr sz="1400" spc="-15" dirty="0">
                          <a:solidFill>
                            <a:schemeClr val="bg1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dirty="0">
                          <a:solidFill>
                            <a:schemeClr val="bg1"/>
                          </a:solidFill>
                          <a:latin typeface="Arial MT"/>
                          <a:cs typeface="Arial MT"/>
                        </a:rPr>
                        <a:t>tornillo</a:t>
                      </a:r>
                      <a:r>
                        <a:rPr sz="1400" spc="-30" dirty="0">
                          <a:solidFill>
                            <a:schemeClr val="bg1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dirty="0">
                          <a:solidFill>
                            <a:schemeClr val="bg1"/>
                          </a:solidFill>
                          <a:latin typeface="Arial MT"/>
                          <a:cs typeface="Arial MT"/>
                        </a:rPr>
                        <a:t>sin</a:t>
                      </a:r>
                      <a:r>
                        <a:rPr sz="1400" spc="-25" dirty="0">
                          <a:solidFill>
                            <a:schemeClr val="bg1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dirty="0">
                          <a:solidFill>
                            <a:schemeClr val="bg1"/>
                          </a:solidFill>
                          <a:latin typeface="Arial MT"/>
                          <a:cs typeface="Arial MT"/>
                        </a:rPr>
                        <a:t>fin</a:t>
                      </a: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dirty="0">
                          <a:solidFill>
                            <a:schemeClr val="bg1"/>
                          </a:solidFill>
                          <a:latin typeface="Arial MT"/>
                          <a:cs typeface="Arial MT"/>
                        </a:rPr>
                        <a:t>2,5</a:t>
                      </a: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EB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029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spc="-5" dirty="0">
                          <a:solidFill>
                            <a:schemeClr val="bg1"/>
                          </a:solidFill>
                          <a:latin typeface="Arial MT"/>
                          <a:cs typeface="Arial MT"/>
                        </a:rPr>
                        <a:t>a7</a:t>
                      </a:r>
                      <a:endParaRPr sz="1400">
                        <a:solidFill>
                          <a:schemeClr val="bg1"/>
                        </a:solidFill>
                        <a:latin typeface="Arial MT"/>
                        <a:cs typeface="Arial MT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spc="-5" dirty="0">
                          <a:solidFill>
                            <a:schemeClr val="bg1"/>
                          </a:solidFill>
                          <a:latin typeface="Arial MT"/>
                          <a:cs typeface="Arial MT"/>
                        </a:rPr>
                        <a:t>Tratamiento</a:t>
                      </a:r>
                      <a:r>
                        <a:rPr sz="1400" spc="-55" dirty="0">
                          <a:solidFill>
                            <a:schemeClr val="bg1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dirty="0">
                          <a:solidFill>
                            <a:schemeClr val="bg1"/>
                          </a:solidFill>
                          <a:latin typeface="Arial MT"/>
                          <a:cs typeface="Arial MT"/>
                        </a:rPr>
                        <a:t>térmico</a:t>
                      </a:r>
                      <a:r>
                        <a:rPr sz="1400" spc="-50" dirty="0">
                          <a:solidFill>
                            <a:schemeClr val="bg1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dirty="0">
                          <a:solidFill>
                            <a:schemeClr val="bg1"/>
                          </a:solidFill>
                          <a:latin typeface="Arial MT"/>
                          <a:cs typeface="Arial MT"/>
                        </a:rPr>
                        <a:t>del</a:t>
                      </a:r>
                      <a:r>
                        <a:rPr sz="1400" spc="-20" dirty="0">
                          <a:solidFill>
                            <a:schemeClr val="bg1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dirty="0">
                          <a:solidFill>
                            <a:schemeClr val="bg1"/>
                          </a:solidFill>
                          <a:latin typeface="Arial MT"/>
                          <a:cs typeface="Arial MT"/>
                        </a:rPr>
                        <a:t>tornillo</a:t>
                      </a:r>
                      <a:r>
                        <a:rPr sz="1400" spc="-40" dirty="0">
                          <a:solidFill>
                            <a:schemeClr val="bg1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dirty="0">
                          <a:solidFill>
                            <a:schemeClr val="bg1"/>
                          </a:solidFill>
                          <a:latin typeface="Arial MT"/>
                          <a:cs typeface="Arial MT"/>
                        </a:rPr>
                        <a:t>sin</a:t>
                      </a:r>
                      <a:r>
                        <a:rPr sz="1400" spc="-30" dirty="0">
                          <a:solidFill>
                            <a:schemeClr val="bg1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dirty="0">
                          <a:solidFill>
                            <a:schemeClr val="bg1"/>
                          </a:solidFill>
                          <a:latin typeface="Arial MT"/>
                          <a:cs typeface="Arial MT"/>
                        </a:rPr>
                        <a:t>fin</a:t>
                      </a:r>
                      <a:endParaRPr sz="1400">
                        <a:solidFill>
                          <a:schemeClr val="bg1"/>
                        </a:solidFill>
                        <a:latin typeface="Arial MT"/>
                        <a:cs typeface="Arial MT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dirty="0">
                          <a:solidFill>
                            <a:schemeClr val="bg1"/>
                          </a:solidFill>
                          <a:latin typeface="Arial MT"/>
                          <a:cs typeface="Arial MT"/>
                        </a:rPr>
                        <a:t>2,0</a:t>
                      </a: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6D6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029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spc="-5" dirty="0">
                          <a:solidFill>
                            <a:schemeClr val="bg1"/>
                          </a:solidFill>
                          <a:latin typeface="Arial MT"/>
                          <a:cs typeface="Arial MT"/>
                        </a:rPr>
                        <a:t>a8</a:t>
                      </a:r>
                      <a:endParaRPr sz="1400">
                        <a:solidFill>
                          <a:schemeClr val="bg1"/>
                        </a:solidFill>
                        <a:latin typeface="Arial MT"/>
                        <a:cs typeface="Arial MT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spc="-15" dirty="0">
                          <a:solidFill>
                            <a:schemeClr val="bg1"/>
                          </a:solidFill>
                          <a:latin typeface="Arial MT"/>
                          <a:cs typeface="Arial MT"/>
                        </a:rPr>
                        <a:t>Terminación</a:t>
                      </a:r>
                      <a:r>
                        <a:rPr sz="1400" spc="-60" dirty="0">
                          <a:solidFill>
                            <a:schemeClr val="bg1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dirty="0">
                          <a:solidFill>
                            <a:schemeClr val="bg1"/>
                          </a:solidFill>
                          <a:latin typeface="Arial MT"/>
                          <a:cs typeface="Arial MT"/>
                        </a:rPr>
                        <a:t>del</a:t>
                      </a:r>
                      <a:r>
                        <a:rPr sz="1400" spc="-30" dirty="0">
                          <a:solidFill>
                            <a:schemeClr val="bg1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dirty="0">
                          <a:solidFill>
                            <a:schemeClr val="bg1"/>
                          </a:solidFill>
                          <a:latin typeface="Arial MT"/>
                          <a:cs typeface="Arial MT"/>
                        </a:rPr>
                        <a:t>tornillo</a:t>
                      </a:r>
                      <a:r>
                        <a:rPr sz="1400" spc="-45" dirty="0">
                          <a:solidFill>
                            <a:schemeClr val="bg1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dirty="0">
                          <a:solidFill>
                            <a:schemeClr val="bg1"/>
                          </a:solidFill>
                          <a:latin typeface="Arial MT"/>
                          <a:cs typeface="Arial MT"/>
                        </a:rPr>
                        <a:t>sin</a:t>
                      </a:r>
                      <a:r>
                        <a:rPr sz="1400" spc="-20" dirty="0">
                          <a:solidFill>
                            <a:schemeClr val="bg1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dirty="0">
                          <a:solidFill>
                            <a:schemeClr val="bg1"/>
                          </a:solidFill>
                          <a:latin typeface="Arial MT"/>
                          <a:cs typeface="Arial MT"/>
                        </a:rPr>
                        <a:t>fin</a:t>
                      </a:r>
                      <a:endParaRPr sz="1400">
                        <a:solidFill>
                          <a:schemeClr val="bg1"/>
                        </a:solidFill>
                        <a:latin typeface="Arial MT"/>
                        <a:cs typeface="Arial MT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dirty="0">
                          <a:solidFill>
                            <a:schemeClr val="bg1"/>
                          </a:solidFill>
                          <a:latin typeface="Arial MT"/>
                          <a:cs typeface="Arial MT"/>
                        </a:rPr>
                        <a:t>2,0</a:t>
                      </a: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EB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033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spc="-5" dirty="0">
                          <a:solidFill>
                            <a:schemeClr val="bg1"/>
                          </a:solidFill>
                          <a:latin typeface="Arial MT"/>
                          <a:cs typeface="Arial MT"/>
                        </a:rPr>
                        <a:t>a9</a:t>
                      </a:r>
                      <a:endParaRPr sz="1400">
                        <a:solidFill>
                          <a:schemeClr val="bg1"/>
                        </a:solidFill>
                        <a:latin typeface="Arial MT"/>
                        <a:cs typeface="Arial MT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dirty="0">
                          <a:solidFill>
                            <a:schemeClr val="bg1"/>
                          </a:solidFill>
                          <a:latin typeface="Arial MT"/>
                          <a:cs typeface="Arial MT"/>
                        </a:rPr>
                        <a:t>Ejecución</a:t>
                      </a:r>
                      <a:r>
                        <a:rPr sz="1400" spc="-60" dirty="0">
                          <a:solidFill>
                            <a:schemeClr val="bg1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dirty="0">
                          <a:solidFill>
                            <a:schemeClr val="bg1"/>
                          </a:solidFill>
                          <a:latin typeface="Arial MT"/>
                          <a:cs typeface="Arial MT"/>
                        </a:rPr>
                        <a:t>de</a:t>
                      </a:r>
                      <a:r>
                        <a:rPr sz="1400" spc="-25" dirty="0">
                          <a:solidFill>
                            <a:schemeClr val="bg1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dirty="0">
                          <a:solidFill>
                            <a:schemeClr val="bg1"/>
                          </a:solidFill>
                          <a:latin typeface="Arial MT"/>
                          <a:cs typeface="Arial MT"/>
                        </a:rPr>
                        <a:t>rueda</a:t>
                      </a:r>
                      <a:r>
                        <a:rPr sz="1400" spc="-40" dirty="0">
                          <a:solidFill>
                            <a:schemeClr val="bg1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dirty="0">
                          <a:solidFill>
                            <a:schemeClr val="bg1"/>
                          </a:solidFill>
                          <a:latin typeface="Arial MT"/>
                          <a:cs typeface="Arial MT"/>
                        </a:rPr>
                        <a:t>helicoidal</a:t>
                      </a:r>
                      <a:endParaRPr sz="1400">
                        <a:solidFill>
                          <a:schemeClr val="bg1"/>
                        </a:solidFill>
                        <a:latin typeface="Arial MT"/>
                        <a:cs typeface="Arial MT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dirty="0">
                          <a:solidFill>
                            <a:schemeClr val="bg1"/>
                          </a:solidFill>
                          <a:latin typeface="Arial MT"/>
                          <a:cs typeface="Arial MT"/>
                        </a:rPr>
                        <a:t>10,0</a:t>
                      </a: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6D6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0311">
                <a:tc>
                  <a:txBody>
                    <a:bodyPr/>
                    <a:lstStyle/>
                    <a:p>
                      <a:pPr marR="1212850" algn="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spc="-5" dirty="0">
                          <a:solidFill>
                            <a:schemeClr val="bg1"/>
                          </a:solidFill>
                          <a:latin typeface="Arial MT"/>
                          <a:cs typeface="Arial MT"/>
                        </a:rPr>
                        <a:t>a10</a:t>
                      </a:r>
                      <a:endParaRPr sz="1400">
                        <a:solidFill>
                          <a:schemeClr val="bg1"/>
                        </a:solidFill>
                        <a:latin typeface="Arial MT"/>
                        <a:cs typeface="Arial MT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dirty="0">
                          <a:solidFill>
                            <a:schemeClr val="bg1"/>
                          </a:solidFill>
                          <a:latin typeface="Arial MT"/>
                          <a:cs typeface="Arial MT"/>
                        </a:rPr>
                        <a:t>Ejecución</a:t>
                      </a:r>
                      <a:r>
                        <a:rPr sz="1400" spc="-50" dirty="0">
                          <a:solidFill>
                            <a:schemeClr val="bg1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dirty="0">
                          <a:solidFill>
                            <a:schemeClr val="bg1"/>
                          </a:solidFill>
                          <a:latin typeface="Arial MT"/>
                          <a:cs typeface="Arial MT"/>
                        </a:rPr>
                        <a:t>de</a:t>
                      </a:r>
                      <a:r>
                        <a:rPr sz="1400" spc="-15" dirty="0">
                          <a:solidFill>
                            <a:schemeClr val="bg1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dirty="0">
                          <a:solidFill>
                            <a:schemeClr val="bg1"/>
                          </a:solidFill>
                          <a:latin typeface="Arial MT"/>
                          <a:cs typeface="Arial MT"/>
                        </a:rPr>
                        <a:t>elementos</a:t>
                      </a:r>
                      <a:r>
                        <a:rPr sz="1400" spc="-45" dirty="0">
                          <a:solidFill>
                            <a:schemeClr val="bg1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5" dirty="0">
                          <a:solidFill>
                            <a:schemeClr val="bg1"/>
                          </a:solidFill>
                          <a:latin typeface="Arial MT"/>
                          <a:cs typeface="Arial MT"/>
                        </a:rPr>
                        <a:t>auxiliares</a:t>
                      </a:r>
                      <a:endParaRPr sz="1400">
                        <a:solidFill>
                          <a:schemeClr val="bg1"/>
                        </a:solidFill>
                        <a:latin typeface="Arial MT"/>
                        <a:cs typeface="Arial MT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dirty="0">
                          <a:solidFill>
                            <a:schemeClr val="bg1"/>
                          </a:solidFill>
                          <a:latin typeface="Arial MT"/>
                          <a:cs typeface="Arial MT"/>
                        </a:rPr>
                        <a:t>3,0</a:t>
                      </a: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EB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60311">
                <a:tc>
                  <a:txBody>
                    <a:bodyPr/>
                    <a:lstStyle/>
                    <a:p>
                      <a:pPr marR="1220470" algn="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spc="-35" dirty="0">
                          <a:solidFill>
                            <a:schemeClr val="bg1"/>
                          </a:solidFill>
                          <a:latin typeface="Arial MT"/>
                          <a:cs typeface="Arial MT"/>
                        </a:rPr>
                        <a:t>a11</a:t>
                      </a:r>
                      <a:endParaRPr sz="1400">
                        <a:solidFill>
                          <a:schemeClr val="bg1"/>
                        </a:solidFill>
                        <a:latin typeface="Arial MT"/>
                        <a:cs typeface="Arial MT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dirty="0">
                          <a:solidFill>
                            <a:schemeClr val="bg1"/>
                          </a:solidFill>
                          <a:latin typeface="Arial MT"/>
                          <a:cs typeface="Arial MT"/>
                        </a:rPr>
                        <a:t>Armado</a:t>
                      </a:r>
                      <a:r>
                        <a:rPr sz="1400" spc="-40" dirty="0">
                          <a:solidFill>
                            <a:schemeClr val="bg1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dirty="0">
                          <a:solidFill>
                            <a:schemeClr val="bg1"/>
                          </a:solidFill>
                          <a:latin typeface="Arial MT"/>
                          <a:cs typeface="Arial MT"/>
                        </a:rPr>
                        <a:t>y</a:t>
                      </a:r>
                      <a:r>
                        <a:rPr sz="1400" spc="-35" dirty="0">
                          <a:solidFill>
                            <a:schemeClr val="bg1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dirty="0">
                          <a:solidFill>
                            <a:schemeClr val="bg1"/>
                          </a:solidFill>
                          <a:latin typeface="Arial MT"/>
                          <a:cs typeface="Arial MT"/>
                        </a:rPr>
                        <a:t>montaje</a:t>
                      </a:r>
                      <a:r>
                        <a:rPr sz="1400" spc="-50" dirty="0">
                          <a:solidFill>
                            <a:schemeClr val="bg1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dirty="0">
                          <a:solidFill>
                            <a:schemeClr val="bg1"/>
                          </a:solidFill>
                          <a:latin typeface="Arial MT"/>
                          <a:cs typeface="Arial MT"/>
                        </a:rPr>
                        <a:t>total</a:t>
                      </a:r>
                      <a:endParaRPr sz="1400">
                        <a:solidFill>
                          <a:schemeClr val="bg1"/>
                        </a:solidFill>
                        <a:latin typeface="Arial MT"/>
                        <a:cs typeface="Arial MT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dirty="0">
                          <a:solidFill>
                            <a:schemeClr val="bg1"/>
                          </a:solidFill>
                          <a:latin typeface="Arial MT"/>
                          <a:cs typeface="Arial MT"/>
                        </a:rPr>
                        <a:t>1,5</a:t>
                      </a: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6D6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60311">
                <a:tc>
                  <a:txBody>
                    <a:bodyPr/>
                    <a:lstStyle/>
                    <a:p>
                      <a:pPr marR="1212850" algn="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spc="-5" dirty="0">
                          <a:solidFill>
                            <a:schemeClr val="bg1"/>
                          </a:solidFill>
                          <a:latin typeface="Arial MT"/>
                          <a:cs typeface="Arial MT"/>
                        </a:rPr>
                        <a:t>a12</a:t>
                      </a:r>
                      <a:endParaRPr sz="1400">
                        <a:solidFill>
                          <a:schemeClr val="bg1"/>
                        </a:solidFill>
                        <a:latin typeface="Arial MT"/>
                        <a:cs typeface="Arial MT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spc="-10" dirty="0">
                          <a:solidFill>
                            <a:schemeClr val="bg1"/>
                          </a:solidFill>
                          <a:latin typeface="Arial MT"/>
                          <a:cs typeface="Arial MT"/>
                        </a:rPr>
                        <a:t>Verificación</a:t>
                      </a:r>
                      <a:r>
                        <a:rPr sz="1400" spc="-50" dirty="0">
                          <a:solidFill>
                            <a:schemeClr val="bg1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dirty="0">
                          <a:solidFill>
                            <a:schemeClr val="bg1"/>
                          </a:solidFill>
                          <a:latin typeface="Arial MT"/>
                          <a:cs typeface="Arial MT"/>
                        </a:rPr>
                        <a:t>y</a:t>
                      </a:r>
                      <a:r>
                        <a:rPr sz="1400" spc="-10" dirty="0">
                          <a:solidFill>
                            <a:schemeClr val="bg1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dirty="0">
                          <a:solidFill>
                            <a:schemeClr val="bg1"/>
                          </a:solidFill>
                          <a:latin typeface="Arial MT"/>
                          <a:cs typeface="Arial MT"/>
                        </a:rPr>
                        <a:t>trabajos</a:t>
                      </a:r>
                      <a:r>
                        <a:rPr sz="1400" spc="-40" dirty="0">
                          <a:solidFill>
                            <a:schemeClr val="bg1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dirty="0">
                          <a:solidFill>
                            <a:schemeClr val="bg1"/>
                          </a:solidFill>
                          <a:latin typeface="Arial MT"/>
                          <a:cs typeface="Arial MT"/>
                        </a:rPr>
                        <a:t>de</a:t>
                      </a:r>
                      <a:r>
                        <a:rPr sz="1400" spc="-15" dirty="0">
                          <a:solidFill>
                            <a:schemeClr val="bg1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dirty="0">
                          <a:solidFill>
                            <a:schemeClr val="bg1"/>
                          </a:solidFill>
                          <a:latin typeface="Arial MT"/>
                          <a:cs typeface="Arial MT"/>
                        </a:rPr>
                        <a:t>prueba</a:t>
                      </a:r>
                      <a:endParaRPr sz="1400">
                        <a:solidFill>
                          <a:schemeClr val="bg1"/>
                        </a:solidFill>
                        <a:latin typeface="Arial MT"/>
                        <a:cs typeface="Arial MT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dirty="0">
                          <a:solidFill>
                            <a:schemeClr val="bg1"/>
                          </a:solidFill>
                          <a:latin typeface="Arial MT"/>
                          <a:cs typeface="Arial MT"/>
                        </a:rPr>
                        <a:t>0,5</a:t>
                      </a: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EB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8712370" y="6284772"/>
            <a:ext cx="366395" cy="36385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755"/>
              </a:lnSpc>
            </a:pPr>
            <a:r>
              <a:rPr sz="2400" b="1" spc="-5" dirty="0">
                <a:solidFill>
                  <a:srgbClr val="D1282D"/>
                </a:solidFill>
                <a:latin typeface="Arial"/>
                <a:cs typeface="Arial"/>
              </a:rPr>
              <a:t>26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23058" y="211581"/>
            <a:ext cx="444881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70" dirty="0"/>
              <a:t>DIAGRAMAS</a:t>
            </a:r>
            <a:r>
              <a:rPr spc="-114" dirty="0"/>
              <a:t> </a:t>
            </a:r>
            <a:r>
              <a:rPr spc="-40" dirty="0"/>
              <a:t>DE</a:t>
            </a:r>
            <a:r>
              <a:rPr spc="-114" dirty="0"/>
              <a:t> </a:t>
            </a:r>
            <a:r>
              <a:rPr spc="-60" dirty="0"/>
              <a:t>GANTT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712370" y="6284772"/>
            <a:ext cx="366395" cy="36385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755"/>
              </a:lnSpc>
            </a:pPr>
            <a:r>
              <a:rPr sz="2400" b="1" spc="-5" dirty="0">
                <a:solidFill>
                  <a:srgbClr val="D1282D"/>
                </a:solidFill>
                <a:latin typeface="Arial"/>
                <a:cs typeface="Arial"/>
              </a:rPr>
              <a:t>27</a:t>
            </a:r>
            <a:endParaRPr sz="2400">
              <a:latin typeface="Arial"/>
              <a:cs typeface="Arial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2377254"/>
              </p:ext>
            </p:extLst>
          </p:nvPr>
        </p:nvGraphicFramePr>
        <p:xfrm>
          <a:off x="533196" y="974344"/>
          <a:ext cx="7619356" cy="511494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861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61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61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861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8610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8610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8610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8610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8610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8610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86104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86104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86104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3934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 dirty="0">
                        <a:solidFill>
                          <a:schemeClr val="bg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797979"/>
                    </a:solidFill>
                  </a:tcPr>
                </a:tc>
                <a:tc>
                  <a:txBody>
                    <a:bodyPr/>
                    <a:lstStyle/>
                    <a:p>
                      <a:pPr marL="16637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b="1" spc="-1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a1</a:t>
                      </a:r>
                      <a:endParaRPr sz="18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79797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b="1" spc="-1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a2</a:t>
                      </a:r>
                      <a:endParaRPr sz="180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797979"/>
                    </a:solidFill>
                  </a:tcPr>
                </a:tc>
                <a:tc>
                  <a:txBody>
                    <a:bodyPr/>
                    <a:lstStyle/>
                    <a:p>
                      <a:pPr marL="16637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b="1" spc="-1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a3</a:t>
                      </a:r>
                      <a:endParaRPr sz="18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79797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b="1" spc="-1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a4</a:t>
                      </a:r>
                      <a:endParaRPr sz="18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79797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b="1" spc="-1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a5</a:t>
                      </a:r>
                      <a:endParaRPr sz="180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79797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b="1" spc="-1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a6</a:t>
                      </a:r>
                      <a:endParaRPr sz="180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79797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b="1" spc="-1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a7</a:t>
                      </a:r>
                      <a:endParaRPr sz="180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797979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b="1" spc="-1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a8</a:t>
                      </a:r>
                      <a:endParaRPr sz="180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797979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b="1" spc="-1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a9</a:t>
                      </a:r>
                      <a:endParaRPr sz="180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797979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b="1" spc="-1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a10</a:t>
                      </a:r>
                      <a:endParaRPr sz="180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797979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b="1" spc="-4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a11</a:t>
                      </a:r>
                      <a:endParaRPr sz="180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797979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b="1" spc="-1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a12</a:t>
                      </a:r>
                      <a:endParaRPr sz="180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79797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344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spc="-10" dirty="0">
                          <a:solidFill>
                            <a:schemeClr val="bg1"/>
                          </a:solidFill>
                          <a:latin typeface="Arial MT"/>
                          <a:cs typeface="Arial MT"/>
                        </a:rPr>
                        <a:t>a1</a:t>
                      </a:r>
                      <a:endParaRPr sz="1800">
                        <a:solidFill>
                          <a:schemeClr val="bg1"/>
                        </a:solidFill>
                        <a:latin typeface="Arial MT"/>
                        <a:cs typeface="Arial MT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solidFill>
                          <a:schemeClr val="bg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dirty="0">
                          <a:solidFill>
                            <a:schemeClr val="bg1"/>
                          </a:solidFill>
                          <a:latin typeface="Arial MT"/>
                          <a:cs typeface="Arial MT"/>
                        </a:rPr>
                        <a:t>1</a:t>
                      </a:r>
                      <a:endParaRPr sz="1800">
                        <a:solidFill>
                          <a:schemeClr val="bg1"/>
                        </a:solidFill>
                        <a:latin typeface="Arial MT"/>
                        <a:cs typeface="Arial MT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solidFill>
                          <a:schemeClr val="bg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solidFill>
                          <a:schemeClr val="bg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 dirty="0">
                        <a:solidFill>
                          <a:schemeClr val="bg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solidFill>
                          <a:schemeClr val="bg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solidFill>
                          <a:schemeClr val="bg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solidFill>
                          <a:schemeClr val="bg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solidFill>
                          <a:schemeClr val="bg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solidFill>
                          <a:schemeClr val="bg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solidFill>
                          <a:schemeClr val="bg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solidFill>
                          <a:schemeClr val="bg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6D6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357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spc="-10" dirty="0">
                          <a:solidFill>
                            <a:schemeClr val="bg1"/>
                          </a:solidFill>
                          <a:latin typeface="Arial MT"/>
                          <a:cs typeface="Arial MT"/>
                        </a:rPr>
                        <a:t>a2</a:t>
                      </a:r>
                      <a:endParaRPr sz="1800">
                        <a:solidFill>
                          <a:schemeClr val="bg1"/>
                        </a:solidFill>
                        <a:latin typeface="Arial MT"/>
                        <a:cs typeface="Arial MT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solidFill>
                          <a:schemeClr val="bg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solidFill>
                          <a:schemeClr val="bg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solidFill>
                          <a:schemeClr val="bg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dirty="0">
                          <a:solidFill>
                            <a:schemeClr val="bg1"/>
                          </a:solidFill>
                          <a:latin typeface="Arial MT"/>
                          <a:cs typeface="Arial MT"/>
                        </a:rPr>
                        <a:t>1</a:t>
                      </a:r>
                      <a:endParaRPr sz="1800">
                        <a:solidFill>
                          <a:schemeClr val="bg1"/>
                        </a:solidFill>
                        <a:latin typeface="Arial MT"/>
                        <a:cs typeface="Arial MT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dirty="0">
                          <a:solidFill>
                            <a:schemeClr val="bg1"/>
                          </a:solidFill>
                          <a:latin typeface="Arial MT"/>
                          <a:cs typeface="Arial MT"/>
                        </a:rPr>
                        <a:t>1</a:t>
                      </a:r>
                      <a:endParaRPr sz="1800">
                        <a:solidFill>
                          <a:schemeClr val="bg1"/>
                        </a:solidFill>
                        <a:latin typeface="Arial MT"/>
                        <a:cs typeface="Arial MT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 dirty="0">
                        <a:solidFill>
                          <a:schemeClr val="bg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solidFill>
                          <a:schemeClr val="bg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solidFill>
                          <a:schemeClr val="bg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solidFill>
                          <a:schemeClr val="bg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solidFill>
                          <a:schemeClr val="bg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solidFill>
                          <a:schemeClr val="bg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solidFill>
                          <a:schemeClr val="bg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EB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344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spc="-10" dirty="0">
                          <a:solidFill>
                            <a:schemeClr val="bg1"/>
                          </a:solidFill>
                          <a:latin typeface="Arial MT"/>
                          <a:cs typeface="Arial MT"/>
                        </a:rPr>
                        <a:t>a3</a:t>
                      </a:r>
                      <a:endParaRPr sz="1800">
                        <a:solidFill>
                          <a:schemeClr val="bg1"/>
                        </a:solidFill>
                        <a:latin typeface="Arial MT"/>
                        <a:cs typeface="Arial MT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solidFill>
                          <a:schemeClr val="bg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solidFill>
                          <a:schemeClr val="bg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solidFill>
                          <a:schemeClr val="bg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solidFill>
                          <a:schemeClr val="bg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solidFill>
                          <a:schemeClr val="bg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 dirty="0">
                        <a:solidFill>
                          <a:schemeClr val="bg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 dirty="0">
                        <a:solidFill>
                          <a:schemeClr val="bg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solidFill>
                          <a:schemeClr val="bg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solidFill>
                          <a:schemeClr val="bg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solidFill>
                          <a:schemeClr val="bg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dirty="0">
                          <a:solidFill>
                            <a:schemeClr val="bg1"/>
                          </a:solidFill>
                          <a:latin typeface="Arial MT"/>
                          <a:cs typeface="Arial MT"/>
                        </a:rPr>
                        <a:t>1</a:t>
                      </a:r>
                      <a:endParaRPr sz="1800">
                        <a:solidFill>
                          <a:schemeClr val="bg1"/>
                        </a:solidFill>
                        <a:latin typeface="Arial MT"/>
                        <a:cs typeface="Arial MT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solidFill>
                          <a:schemeClr val="bg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6D6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344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spc="-10" dirty="0">
                          <a:solidFill>
                            <a:schemeClr val="bg1"/>
                          </a:solidFill>
                          <a:latin typeface="Arial MT"/>
                          <a:cs typeface="Arial MT"/>
                        </a:rPr>
                        <a:t>a4</a:t>
                      </a:r>
                      <a:endParaRPr sz="1800">
                        <a:solidFill>
                          <a:schemeClr val="bg1"/>
                        </a:solidFill>
                        <a:latin typeface="Arial MT"/>
                        <a:cs typeface="Arial MT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solidFill>
                          <a:schemeClr val="bg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solidFill>
                          <a:schemeClr val="bg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solidFill>
                          <a:schemeClr val="bg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solidFill>
                          <a:schemeClr val="bg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solidFill>
                          <a:schemeClr val="bg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dirty="0">
                          <a:solidFill>
                            <a:schemeClr val="bg1"/>
                          </a:solidFill>
                          <a:latin typeface="Arial MT"/>
                          <a:cs typeface="Arial MT"/>
                        </a:rPr>
                        <a:t>1</a:t>
                      </a:r>
                      <a:endParaRPr sz="1800">
                        <a:solidFill>
                          <a:schemeClr val="bg1"/>
                        </a:solidFill>
                        <a:latin typeface="Arial MT"/>
                        <a:cs typeface="Arial MT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 dirty="0">
                        <a:solidFill>
                          <a:schemeClr val="bg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solidFill>
                          <a:schemeClr val="bg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dirty="0">
                          <a:solidFill>
                            <a:schemeClr val="bg1"/>
                          </a:solidFill>
                          <a:latin typeface="Arial MT"/>
                          <a:cs typeface="Arial MT"/>
                        </a:rPr>
                        <a:t>1</a:t>
                      </a:r>
                      <a:endParaRPr sz="1800">
                        <a:solidFill>
                          <a:schemeClr val="bg1"/>
                        </a:solidFill>
                        <a:latin typeface="Arial MT"/>
                        <a:cs typeface="Arial MT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dirty="0">
                          <a:solidFill>
                            <a:schemeClr val="bg1"/>
                          </a:solidFill>
                          <a:latin typeface="Arial MT"/>
                          <a:cs typeface="Arial MT"/>
                        </a:rPr>
                        <a:t>1</a:t>
                      </a:r>
                      <a:endParaRPr sz="1800">
                        <a:solidFill>
                          <a:schemeClr val="bg1"/>
                        </a:solidFill>
                        <a:latin typeface="Arial MT"/>
                        <a:cs typeface="Arial MT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solidFill>
                          <a:schemeClr val="bg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solidFill>
                          <a:schemeClr val="bg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EB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344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spc="-10" dirty="0">
                          <a:solidFill>
                            <a:schemeClr val="bg1"/>
                          </a:solidFill>
                          <a:latin typeface="Arial MT"/>
                          <a:cs typeface="Arial MT"/>
                        </a:rPr>
                        <a:t>a5</a:t>
                      </a:r>
                      <a:endParaRPr sz="1800">
                        <a:solidFill>
                          <a:schemeClr val="bg1"/>
                        </a:solidFill>
                        <a:latin typeface="Arial MT"/>
                        <a:cs typeface="Arial MT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solidFill>
                          <a:schemeClr val="bg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solidFill>
                          <a:schemeClr val="bg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solidFill>
                          <a:schemeClr val="bg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solidFill>
                          <a:schemeClr val="bg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solidFill>
                          <a:schemeClr val="bg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solidFill>
                          <a:schemeClr val="bg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 dirty="0">
                        <a:solidFill>
                          <a:schemeClr val="bg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solidFill>
                          <a:schemeClr val="bg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solidFill>
                          <a:schemeClr val="bg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solidFill>
                          <a:schemeClr val="bg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dirty="0">
                          <a:solidFill>
                            <a:schemeClr val="bg1"/>
                          </a:solidFill>
                          <a:latin typeface="Arial MT"/>
                          <a:cs typeface="Arial MT"/>
                        </a:rPr>
                        <a:t>1</a:t>
                      </a:r>
                      <a:endParaRPr sz="1800">
                        <a:solidFill>
                          <a:schemeClr val="bg1"/>
                        </a:solidFill>
                        <a:latin typeface="Arial MT"/>
                        <a:cs typeface="Arial MT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solidFill>
                          <a:schemeClr val="bg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6D6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344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spc="-10" dirty="0">
                          <a:solidFill>
                            <a:schemeClr val="bg1"/>
                          </a:solidFill>
                          <a:latin typeface="Arial MT"/>
                          <a:cs typeface="Arial MT"/>
                        </a:rPr>
                        <a:t>a6</a:t>
                      </a:r>
                      <a:endParaRPr sz="1800">
                        <a:solidFill>
                          <a:schemeClr val="bg1"/>
                        </a:solidFill>
                        <a:latin typeface="Arial MT"/>
                        <a:cs typeface="Arial MT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solidFill>
                          <a:schemeClr val="bg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solidFill>
                          <a:schemeClr val="bg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solidFill>
                          <a:schemeClr val="bg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solidFill>
                          <a:schemeClr val="bg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solidFill>
                          <a:schemeClr val="bg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solidFill>
                          <a:schemeClr val="bg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dirty="0">
                          <a:solidFill>
                            <a:schemeClr val="bg1"/>
                          </a:solidFill>
                          <a:latin typeface="Arial MT"/>
                          <a:cs typeface="Arial MT"/>
                        </a:rPr>
                        <a:t>1</a:t>
                      </a:r>
                      <a:endParaRPr sz="1800">
                        <a:solidFill>
                          <a:schemeClr val="bg1"/>
                        </a:solidFill>
                        <a:latin typeface="Arial MT"/>
                        <a:cs typeface="Arial MT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 dirty="0">
                        <a:solidFill>
                          <a:schemeClr val="bg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solidFill>
                          <a:schemeClr val="bg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solidFill>
                          <a:schemeClr val="bg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solidFill>
                          <a:schemeClr val="bg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solidFill>
                          <a:schemeClr val="bg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EB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344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spc="-10" dirty="0">
                          <a:solidFill>
                            <a:schemeClr val="bg1"/>
                          </a:solidFill>
                          <a:latin typeface="Arial MT"/>
                          <a:cs typeface="Arial MT"/>
                        </a:rPr>
                        <a:t>a7</a:t>
                      </a:r>
                      <a:endParaRPr sz="1800">
                        <a:solidFill>
                          <a:schemeClr val="bg1"/>
                        </a:solidFill>
                        <a:latin typeface="Arial MT"/>
                        <a:cs typeface="Arial MT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solidFill>
                          <a:schemeClr val="bg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solidFill>
                          <a:schemeClr val="bg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solidFill>
                          <a:schemeClr val="bg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solidFill>
                          <a:schemeClr val="bg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solidFill>
                          <a:schemeClr val="bg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solidFill>
                          <a:schemeClr val="bg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solidFill>
                          <a:schemeClr val="bg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dirty="0">
                          <a:solidFill>
                            <a:schemeClr val="bg1"/>
                          </a:solidFill>
                          <a:latin typeface="Arial MT"/>
                          <a:cs typeface="Arial MT"/>
                        </a:rPr>
                        <a:t>1</a:t>
                      </a:r>
                      <a:endParaRPr sz="1800">
                        <a:solidFill>
                          <a:schemeClr val="bg1"/>
                        </a:solidFill>
                        <a:latin typeface="Arial MT"/>
                        <a:cs typeface="Arial MT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 dirty="0">
                        <a:solidFill>
                          <a:schemeClr val="bg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solidFill>
                          <a:schemeClr val="bg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solidFill>
                          <a:schemeClr val="bg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solidFill>
                          <a:schemeClr val="bg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6D6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344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spc="-10" dirty="0">
                          <a:solidFill>
                            <a:schemeClr val="bg1"/>
                          </a:solidFill>
                          <a:latin typeface="Arial MT"/>
                          <a:cs typeface="Arial MT"/>
                        </a:rPr>
                        <a:t>a8</a:t>
                      </a:r>
                      <a:endParaRPr sz="1800">
                        <a:solidFill>
                          <a:schemeClr val="bg1"/>
                        </a:solidFill>
                        <a:latin typeface="Arial MT"/>
                        <a:cs typeface="Arial MT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solidFill>
                          <a:schemeClr val="bg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solidFill>
                          <a:schemeClr val="bg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solidFill>
                          <a:schemeClr val="bg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solidFill>
                          <a:schemeClr val="bg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solidFill>
                          <a:schemeClr val="bg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solidFill>
                          <a:schemeClr val="bg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solidFill>
                          <a:schemeClr val="bg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solidFill>
                          <a:schemeClr val="bg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solidFill>
                          <a:schemeClr val="bg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 dirty="0">
                        <a:solidFill>
                          <a:schemeClr val="bg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dirty="0">
                          <a:solidFill>
                            <a:schemeClr val="bg1"/>
                          </a:solidFill>
                          <a:latin typeface="Arial MT"/>
                          <a:cs typeface="Arial MT"/>
                        </a:rPr>
                        <a:t>1</a:t>
                      </a:r>
                      <a:endParaRPr sz="1800">
                        <a:solidFill>
                          <a:schemeClr val="bg1"/>
                        </a:solidFill>
                        <a:latin typeface="Arial MT"/>
                        <a:cs typeface="Arial MT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solidFill>
                          <a:schemeClr val="bg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EB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344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spc="-10" dirty="0">
                          <a:solidFill>
                            <a:schemeClr val="bg1"/>
                          </a:solidFill>
                          <a:latin typeface="Arial MT"/>
                          <a:cs typeface="Arial MT"/>
                        </a:rPr>
                        <a:t>a9</a:t>
                      </a:r>
                      <a:endParaRPr sz="1800">
                        <a:solidFill>
                          <a:schemeClr val="bg1"/>
                        </a:solidFill>
                        <a:latin typeface="Arial MT"/>
                        <a:cs typeface="Arial MT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solidFill>
                          <a:schemeClr val="bg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solidFill>
                          <a:schemeClr val="bg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solidFill>
                          <a:schemeClr val="bg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solidFill>
                          <a:schemeClr val="bg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solidFill>
                          <a:schemeClr val="bg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solidFill>
                          <a:schemeClr val="bg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solidFill>
                          <a:schemeClr val="bg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solidFill>
                          <a:schemeClr val="bg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solidFill>
                          <a:schemeClr val="bg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solidFill>
                          <a:schemeClr val="bg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dirty="0">
                          <a:solidFill>
                            <a:schemeClr val="bg1"/>
                          </a:solidFill>
                          <a:latin typeface="Arial MT"/>
                          <a:cs typeface="Arial MT"/>
                        </a:rPr>
                        <a:t>1</a:t>
                      </a: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solidFill>
                          <a:schemeClr val="bg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6D6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93446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spc="-10" dirty="0">
                          <a:solidFill>
                            <a:schemeClr val="bg1"/>
                          </a:solidFill>
                          <a:latin typeface="Arial MT"/>
                          <a:cs typeface="Arial MT"/>
                        </a:rPr>
                        <a:t>a10</a:t>
                      </a:r>
                      <a:endParaRPr sz="1800">
                        <a:solidFill>
                          <a:schemeClr val="bg1"/>
                        </a:solidFill>
                        <a:latin typeface="Arial MT"/>
                        <a:cs typeface="Arial MT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solidFill>
                          <a:schemeClr val="bg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solidFill>
                          <a:schemeClr val="bg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solidFill>
                          <a:schemeClr val="bg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solidFill>
                          <a:schemeClr val="bg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solidFill>
                          <a:schemeClr val="bg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solidFill>
                          <a:schemeClr val="bg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solidFill>
                          <a:schemeClr val="bg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solidFill>
                          <a:schemeClr val="bg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solidFill>
                          <a:schemeClr val="bg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solidFill>
                          <a:schemeClr val="bg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dirty="0">
                          <a:solidFill>
                            <a:schemeClr val="bg1"/>
                          </a:solidFill>
                          <a:latin typeface="Arial MT"/>
                          <a:cs typeface="Arial MT"/>
                        </a:rPr>
                        <a:t>1</a:t>
                      </a: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solidFill>
                          <a:schemeClr val="bg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EB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9347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spc="-50" dirty="0">
                          <a:solidFill>
                            <a:schemeClr val="bg1"/>
                          </a:solidFill>
                          <a:latin typeface="Arial MT"/>
                          <a:cs typeface="Arial MT"/>
                        </a:rPr>
                        <a:t>a11</a:t>
                      </a:r>
                      <a:endParaRPr sz="1800">
                        <a:solidFill>
                          <a:schemeClr val="bg1"/>
                        </a:solidFill>
                        <a:latin typeface="Arial MT"/>
                        <a:cs typeface="Arial MT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solidFill>
                          <a:schemeClr val="bg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solidFill>
                          <a:schemeClr val="bg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solidFill>
                          <a:schemeClr val="bg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solidFill>
                          <a:schemeClr val="bg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solidFill>
                          <a:schemeClr val="bg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solidFill>
                          <a:schemeClr val="bg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solidFill>
                          <a:schemeClr val="bg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solidFill>
                          <a:schemeClr val="bg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solidFill>
                          <a:schemeClr val="bg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solidFill>
                          <a:schemeClr val="bg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solidFill>
                          <a:schemeClr val="bg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dirty="0">
                          <a:solidFill>
                            <a:schemeClr val="bg1"/>
                          </a:solidFill>
                          <a:latin typeface="Arial MT"/>
                          <a:cs typeface="Arial MT"/>
                        </a:rPr>
                        <a:t>1</a:t>
                      </a: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6D6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93445">
                <a:tc>
                  <a:txBody>
                    <a:bodyPr/>
                    <a:lstStyle/>
                    <a:p>
                      <a:pPr marR="1524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spc="-10" dirty="0">
                          <a:solidFill>
                            <a:schemeClr val="bg1"/>
                          </a:solidFill>
                          <a:latin typeface="Arial MT"/>
                          <a:cs typeface="Arial MT"/>
                        </a:rPr>
                        <a:t>a12</a:t>
                      </a:r>
                      <a:endParaRPr sz="1800">
                        <a:solidFill>
                          <a:schemeClr val="bg1"/>
                        </a:solidFill>
                        <a:latin typeface="Arial MT"/>
                        <a:cs typeface="Arial MT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solidFill>
                          <a:schemeClr val="bg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solidFill>
                          <a:schemeClr val="bg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solidFill>
                          <a:schemeClr val="bg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solidFill>
                          <a:schemeClr val="bg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solidFill>
                          <a:schemeClr val="bg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solidFill>
                          <a:schemeClr val="bg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solidFill>
                          <a:schemeClr val="bg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solidFill>
                          <a:schemeClr val="bg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solidFill>
                          <a:schemeClr val="bg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solidFill>
                          <a:schemeClr val="bg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solidFill>
                          <a:schemeClr val="bg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 dirty="0">
                        <a:solidFill>
                          <a:schemeClr val="bg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EB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086153" y="6223025"/>
            <a:ext cx="244601" cy="2446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9980" y="65024"/>
            <a:ext cx="714629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70" dirty="0"/>
              <a:t>PROPÓSITO</a:t>
            </a:r>
            <a:r>
              <a:rPr sz="3200" spc="-175" dirty="0"/>
              <a:t> </a:t>
            </a:r>
            <a:r>
              <a:rPr sz="3200" spc="-30" dirty="0"/>
              <a:t>DE</a:t>
            </a:r>
            <a:r>
              <a:rPr sz="3200" spc="-170" dirty="0"/>
              <a:t> </a:t>
            </a:r>
            <a:r>
              <a:rPr sz="3200" spc="-30" dirty="0"/>
              <a:t>LA</a:t>
            </a:r>
            <a:r>
              <a:rPr sz="3200" spc="-150" dirty="0"/>
              <a:t> </a:t>
            </a:r>
            <a:r>
              <a:rPr sz="3200" spc="-60" dirty="0"/>
              <a:t>PRODUCCIÓN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535940" y="949528"/>
            <a:ext cx="8056880" cy="4572790"/>
          </a:xfrm>
          <a:prstGeom prst="rect">
            <a:avLst/>
          </a:prstGeom>
        </p:spPr>
        <p:txBody>
          <a:bodyPr vert="horz" wrap="square" lIns="0" tIns="69850" rIns="0" bIns="0" rtlCol="0">
            <a:spAutoFit/>
          </a:bodyPr>
          <a:lstStyle/>
          <a:p>
            <a:pPr marL="355600" marR="309880" indent="-343535">
              <a:lnSpc>
                <a:spcPct val="80100"/>
              </a:lnSpc>
              <a:spcBef>
                <a:spcPts val="550"/>
              </a:spcBef>
              <a:buFont typeface="Wingdings"/>
              <a:buChar char=""/>
              <a:tabLst>
                <a:tab pos="355600" algn="l"/>
                <a:tab pos="356235" algn="l"/>
              </a:tabLst>
            </a:pPr>
            <a:r>
              <a:rPr sz="1900" b="1" spc="-5" dirty="0">
                <a:latin typeface="Arial"/>
                <a:cs typeface="Arial"/>
              </a:rPr>
              <a:t>La</a:t>
            </a:r>
            <a:r>
              <a:rPr sz="1900" b="1" spc="5" dirty="0">
                <a:latin typeface="Arial"/>
                <a:cs typeface="Arial"/>
              </a:rPr>
              <a:t> </a:t>
            </a:r>
            <a:r>
              <a:rPr sz="1900" b="1" spc="-10" dirty="0">
                <a:latin typeface="Arial"/>
                <a:cs typeface="Arial"/>
              </a:rPr>
              <a:t>diversidad</a:t>
            </a:r>
            <a:r>
              <a:rPr sz="1900" b="1" spc="75" dirty="0">
                <a:latin typeface="Arial"/>
                <a:cs typeface="Arial"/>
              </a:rPr>
              <a:t> </a:t>
            </a:r>
            <a:r>
              <a:rPr sz="1900" b="1" spc="-5" dirty="0">
                <a:latin typeface="Arial"/>
                <a:cs typeface="Arial"/>
              </a:rPr>
              <a:t>de</a:t>
            </a:r>
            <a:r>
              <a:rPr sz="1900" b="1" spc="5" dirty="0">
                <a:latin typeface="Arial"/>
                <a:cs typeface="Arial"/>
              </a:rPr>
              <a:t> </a:t>
            </a:r>
            <a:r>
              <a:rPr sz="1900" b="1" spc="-5" dirty="0">
                <a:latin typeface="Arial"/>
                <a:cs typeface="Arial"/>
              </a:rPr>
              <a:t>la</a:t>
            </a:r>
            <a:r>
              <a:rPr sz="1900" b="1" spc="10" dirty="0">
                <a:latin typeface="Arial"/>
                <a:cs typeface="Arial"/>
              </a:rPr>
              <a:t> </a:t>
            </a:r>
            <a:r>
              <a:rPr sz="1900" b="1" spc="-5" dirty="0">
                <a:latin typeface="Arial"/>
                <a:cs typeface="Arial"/>
              </a:rPr>
              <a:t>oferta</a:t>
            </a:r>
            <a:r>
              <a:rPr sz="1900" b="1" spc="25" dirty="0">
                <a:latin typeface="Arial"/>
                <a:cs typeface="Arial"/>
              </a:rPr>
              <a:t> </a:t>
            </a:r>
            <a:r>
              <a:rPr sz="1900" b="1" spc="-5" dirty="0">
                <a:latin typeface="Arial"/>
                <a:cs typeface="Arial"/>
              </a:rPr>
              <a:t>pretende</a:t>
            </a:r>
            <a:r>
              <a:rPr sz="1900" b="1" spc="30" dirty="0">
                <a:latin typeface="Arial"/>
                <a:cs typeface="Arial"/>
              </a:rPr>
              <a:t> </a:t>
            </a:r>
            <a:r>
              <a:rPr sz="1900" b="1" spc="-5" dirty="0">
                <a:latin typeface="Arial"/>
                <a:cs typeface="Arial"/>
              </a:rPr>
              <a:t>satisfacer</a:t>
            </a:r>
            <a:r>
              <a:rPr sz="1900" b="1" spc="35" dirty="0">
                <a:latin typeface="Arial"/>
                <a:cs typeface="Arial"/>
              </a:rPr>
              <a:t> </a:t>
            </a:r>
            <a:r>
              <a:rPr sz="1900" b="1" spc="-5" dirty="0">
                <a:latin typeface="Arial"/>
                <a:cs typeface="Arial"/>
              </a:rPr>
              <a:t>necesidades</a:t>
            </a:r>
            <a:r>
              <a:rPr sz="1900" b="1" spc="40" dirty="0">
                <a:latin typeface="Arial"/>
                <a:cs typeface="Arial"/>
              </a:rPr>
              <a:t> </a:t>
            </a:r>
            <a:r>
              <a:rPr sz="1900" b="1" spc="-5" dirty="0">
                <a:latin typeface="Arial"/>
                <a:cs typeface="Arial"/>
              </a:rPr>
              <a:t>y </a:t>
            </a:r>
            <a:r>
              <a:rPr sz="1900" b="1" dirty="0">
                <a:latin typeface="Arial"/>
                <a:cs typeface="Arial"/>
              </a:rPr>
              <a:t> </a:t>
            </a:r>
            <a:r>
              <a:rPr sz="1900" b="1" spc="-5" dirty="0">
                <a:latin typeface="Arial"/>
                <a:cs typeface="Arial"/>
              </a:rPr>
              <a:t>deseos</a:t>
            </a:r>
            <a:r>
              <a:rPr sz="1900" b="1" spc="25" dirty="0">
                <a:latin typeface="Arial"/>
                <a:cs typeface="Arial"/>
              </a:rPr>
              <a:t> </a:t>
            </a:r>
            <a:r>
              <a:rPr sz="1900" b="1" spc="-5" dirty="0">
                <a:latin typeface="Arial"/>
                <a:cs typeface="Arial"/>
              </a:rPr>
              <a:t>crecientes</a:t>
            </a:r>
            <a:r>
              <a:rPr sz="1900" b="1" spc="45" dirty="0">
                <a:latin typeface="Arial"/>
                <a:cs typeface="Arial"/>
              </a:rPr>
              <a:t> </a:t>
            </a:r>
            <a:r>
              <a:rPr sz="1900" b="1" spc="-5" dirty="0">
                <a:latin typeface="Arial"/>
                <a:cs typeface="Arial"/>
              </a:rPr>
              <a:t>de</a:t>
            </a:r>
            <a:r>
              <a:rPr sz="1900" b="1" spc="10" dirty="0">
                <a:latin typeface="Arial"/>
                <a:cs typeface="Arial"/>
              </a:rPr>
              <a:t> </a:t>
            </a:r>
            <a:r>
              <a:rPr sz="1900" b="1" dirty="0">
                <a:latin typeface="Arial"/>
                <a:cs typeface="Arial"/>
              </a:rPr>
              <a:t>los </a:t>
            </a:r>
            <a:r>
              <a:rPr sz="1900" b="1" spc="-5" dirty="0">
                <a:latin typeface="Arial"/>
                <a:cs typeface="Arial"/>
              </a:rPr>
              <a:t>usuarios,</a:t>
            </a:r>
            <a:r>
              <a:rPr sz="1900" b="1" spc="25" dirty="0">
                <a:latin typeface="Arial"/>
                <a:cs typeface="Arial"/>
              </a:rPr>
              <a:t> </a:t>
            </a:r>
            <a:r>
              <a:rPr sz="1900" b="1" spc="-5" dirty="0">
                <a:latin typeface="Arial"/>
                <a:cs typeface="Arial"/>
              </a:rPr>
              <a:t>con</a:t>
            </a:r>
            <a:r>
              <a:rPr sz="1900" b="1" spc="15" dirty="0">
                <a:latin typeface="Arial"/>
                <a:cs typeface="Arial"/>
              </a:rPr>
              <a:t> </a:t>
            </a:r>
            <a:r>
              <a:rPr sz="1900" b="1" spc="-5" dirty="0">
                <a:latin typeface="Arial"/>
                <a:cs typeface="Arial"/>
              </a:rPr>
              <a:t>requerimientos</a:t>
            </a:r>
            <a:r>
              <a:rPr sz="1900" b="1" spc="45" dirty="0">
                <a:latin typeface="Arial"/>
                <a:cs typeface="Arial"/>
              </a:rPr>
              <a:t> </a:t>
            </a:r>
            <a:r>
              <a:rPr sz="1900" b="1" spc="-5" dirty="0">
                <a:latin typeface="Arial"/>
                <a:cs typeface="Arial"/>
              </a:rPr>
              <a:t>cada</a:t>
            </a:r>
            <a:r>
              <a:rPr sz="1900" b="1" spc="20" dirty="0">
                <a:latin typeface="Arial"/>
                <a:cs typeface="Arial"/>
              </a:rPr>
              <a:t> </a:t>
            </a:r>
            <a:r>
              <a:rPr sz="1900" b="1" spc="-20" dirty="0">
                <a:latin typeface="Arial"/>
                <a:cs typeface="Arial"/>
              </a:rPr>
              <a:t>vez </a:t>
            </a:r>
            <a:r>
              <a:rPr sz="1900" b="1" spc="-509" dirty="0">
                <a:latin typeface="Arial"/>
                <a:cs typeface="Arial"/>
              </a:rPr>
              <a:t> </a:t>
            </a:r>
            <a:r>
              <a:rPr sz="1900" b="1" spc="-10" dirty="0">
                <a:latin typeface="Arial"/>
                <a:cs typeface="Arial"/>
              </a:rPr>
              <a:t>mayores.</a:t>
            </a:r>
            <a:endParaRPr sz="1900" dirty="0">
              <a:latin typeface="Arial"/>
              <a:cs typeface="Arial"/>
            </a:endParaRPr>
          </a:p>
          <a:p>
            <a:pPr marL="812800" marR="5080" lvl="1" indent="-342900">
              <a:lnSpc>
                <a:spcPct val="80000"/>
              </a:lnSpc>
              <a:spcBef>
                <a:spcPts val="1055"/>
              </a:spcBef>
              <a:buClr>
                <a:srgbClr val="D1282D"/>
              </a:buClr>
              <a:buFont typeface="Wingdings"/>
              <a:buChar char=""/>
              <a:tabLst>
                <a:tab pos="812800" algn="l"/>
                <a:tab pos="813435" algn="l"/>
              </a:tabLst>
            </a:pPr>
            <a:r>
              <a:rPr sz="1900" spc="-5" dirty="0">
                <a:latin typeface="Arial MT"/>
                <a:cs typeface="Arial MT"/>
              </a:rPr>
              <a:t>El</a:t>
            </a:r>
            <a:r>
              <a:rPr sz="1900" dirty="0">
                <a:latin typeface="Arial MT"/>
                <a:cs typeface="Arial MT"/>
              </a:rPr>
              <a:t> </a:t>
            </a:r>
            <a:r>
              <a:rPr sz="1900" spc="-5" dirty="0">
                <a:latin typeface="Arial MT"/>
                <a:cs typeface="Arial MT"/>
              </a:rPr>
              <a:t>propósito</a:t>
            </a:r>
            <a:r>
              <a:rPr sz="1900" spc="45" dirty="0">
                <a:latin typeface="Arial MT"/>
                <a:cs typeface="Arial MT"/>
              </a:rPr>
              <a:t> </a:t>
            </a:r>
            <a:r>
              <a:rPr sz="1900" spc="-5" dirty="0">
                <a:latin typeface="Arial MT"/>
                <a:cs typeface="Arial MT"/>
              </a:rPr>
              <a:t>de</a:t>
            </a:r>
            <a:r>
              <a:rPr sz="1900" spc="15" dirty="0">
                <a:latin typeface="Arial MT"/>
                <a:cs typeface="Arial MT"/>
              </a:rPr>
              <a:t> </a:t>
            </a:r>
            <a:r>
              <a:rPr sz="1900" spc="-5" dirty="0">
                <a:latin typeface="Arial MT"/>
                <a:cs typeface="Arial MT"/>
              </a:rPr>
              <a:t>la</a:t>
            </a:r>
            <a:r>
              <a:rPr sz="1900" spc="15" dirty="0">
                <a:latin typeface="Arial MT"/>
                <a:cs typeface="Arial MT"/>
              </a:rPr>
              <a:t> </a:t>
            </a:r>
            <a:r>
              <a:rPr sz="1900" spc="-5" dirty="0">
                <a:latin typeface="Arial MT"/>
                <a:cs typeface="Arial MT"/>
              </a:rPr>
              <a:t>producción</a:t>
            </a:r>
            <a:r>
              <a:rPr sz="1900" spc="55" dirty="0">
                <a:latin typeface="Arial MT"/>
                <a:cs typeface="Arial MT"/>
              </a:rPr>
              <a:t> </a:t>
            </a:r>
            <a:r>
              <a:rPr sz="1900" spc="-5" dirty="0">
                <a:latin typeface="Arial MT"/>
                <a:cs typeface="Arial MT"/>
              </a:rPr>
              <a:t>de</a:t>
            </a:r>
            <a:r>
              <a:rPr sz="1900" spc="20" dirty="0">
                <a:latin typeface="Arial MT"/>
                <a:cs typeface="Arial MT"/>
              </a:rPr>
              <a:t> </a:t>
            </a:r>
            <a:r>
              <a:rPr sz="1900" spc="-5" dirty="0">
                <a:latin typeface="Arial MT"/>
                <a:cs typeface="Arial MT"/>
              </a:rPr>
              <a:t>bienes</a:t>
            </a:r>
            <a:r>
              <a:rPr sz="1900" spc="25" dirty="0">
                <a:latin typeface="Arial MT"/>
                <a:cs typeface="Arial MT"/>
              </a:rPr>
              <a:t> </a:t>
            </a:r>
            <a:r>
              <a:rPr sz="1900" spc="-5" dirty="0">
                <a:latin typeface="Arial MT"/>
                <a:cs typeface="Arial MT"/>
              </a:rPr>
              <a:t>y</a:t>
            </a:r>
            <a:r>
              <a:rPr sz="1900" spc="5" dirty="0">
                <a:latin typeface="Arial MT"/>
                <a:cs typeface="Arial MT"/>
              </a:rPr>
              <a:t> </a:t>
            </a:r>
            <a:r>
              <a:rPr sz="1900" spc="-5" dirty="0">
                <a:latin typeface="Arial MT"/>
                <a:cs typeface="Arial MT"/>
              </a:rPr>
              <a:t>servicios</a:t>
            </a:r>
            <a:r>
              <a:rPr sz="1900" spc="25" dirty="0">
                <a:latin typeface="Arial MT"/>
                <a:cs typeface="Arial MT"/>
              </a:rPr>
              <a:t> </a:t>
            </a:r>
            <a:r>
              <a:rPr sz="1900" spc="-5" dirty="0">
                <a:latin typeface="Arial MT"/>
                <a:cs typeface="Arial MT"/>
              </a:rPr>
              <a:t>es</a:t>
            </a:r>
            <a:r>
              <a:rPr sz="1900" spc="20" dirty="0">
                <a:latin typeface="Arial MT"/>
                <a:cs typeface="Arial MT"/>
              </a:rPr>
              <a:t> </a:t>
            </a:r>
            <a:r>
              <a:rPr sz="1900" spc="-5" dirty="0">
                <a:latin typeface="Arial MT"/>
                <a:cs typeface="Arial MT"/>
              </a:rPr>
              <a:t>satisfacer</a:t>
            </a:r>
            <a:r>
              <a:rPr sz="1900" spc="30" dirty="0">
                <a:latin typeface="Arial MT"/>
                <a:cs typeface="Arial MT"/>
              </a:rPr>
              <a:t> </a:t>
            </a:r>
            <a:r>
              <a:rPr sz="1900" spc="-5" dirty="0">
                <a:latin typeface="Arial MT"/>
                <a:cs typeface="Arial MT"/>
              </a:rPr>
              <a:t>las </a:t>
            </a:r>
            <a:r>
              <a:rPr sz="1900" spc="-515" dirty="0">
                <a:latin typeface="Arial MT"/>
                <a:cs typeface="Arial MT"/>
              </a:rPr>
              <a:t> </a:t>
            </a:r>
            <a:r>
              <a:rPr sz="1900" spc="-5" dirty="0">
                <a:latin typeface="Arial MT"/>
                <a:cs typeface="Arial MT"/>
              </a:rPr>
              <a:t>necesidades</a:t>
            </a:r>
            <a:r>
              <a:rPr sz="1900" spc="45" dirty="0">
                <a:latin typeface="Arial MT"/>
                <a:cs typeface="Arial MT"/>
              </a:rPr>
              <a:t> </a:t>
            </a:r>
            <a:r>
              <a:rPr sz="1900" spc="-5" dirty="0">
                <a:latin typeface="Arial MT"/>
                <a:cs typeface="Arial MT"/>
              </a:rPr>
              <a:t>y deseos</a:t>
            </a:r>
            <a:r>
              <a:rPr sz="1900" spc="35" dirty="0">
                <a:latin typeface="Arial MT"/>
                <a:cs typeface="Arial MT"/>
              </a:rPr>
              <a:t> </a:t>
            </a:r>
            <a:r>
              <a:rPr sz="1900" spc="-5" dirty="0">
                <a:latin typeface="Arial MT"/>
                <a:cs typeface="Arial MT"/>
              </a:rPr>
              <a:t>de los</a:t>
            </a:r>
            <a:r>
              <a:rPr sz="1900" spc="15" dirty="0">
                <a:latin typeface="Arial MT"/>
                <a:cs typeface="Arial MT"/>
              </a:rPr>
              <a:t> </a:t>
            </a:r>
            <a:r>
              <a:rPr sz="1900" spc="-5" dirty="0">
                <a:latin typeface="Arial MT"/>
                <a:cs typeface="Arial MT"/>
              </a:rPr>
              <a:t>usuarios.</a:t>
            </a:r>
            <a:endParaRPr sz="1900" dirty="0">
              <a:latin typeface="Arial MT"/>
              <a:cs typeface="Arial MT"/>
            </a:endParaRPr>
          </a:p>
          <a:p>
            <a:pPr marL="812800" lvl="1" indent="-343535">
              <a:lnSpc>
                <a:spcPts val="2055"/>
              </a:lnSpc>
              <a:buClr>
                <a:srgbClr val="D1282D"/>
              </a:buClr>
              <a:buFont typeface="Wingdings"/>
              <a:buChar char=""/>
              <a:tabLst>
                <a:tab pos="812800" algn="l"/>
                <a:tab pos="813435" algn="l"/>
              </a:tabLst>
            </a:pPr>
            <a:r>
              <a:rPr sz="1900" spc="-5" dirty="0">
                <a:latin typeface="Arial MT"/>
                <a:cs typeface="Arial MT"/>
              </a:rPr>
              <a:t>Clave:</a:t>
            </a:r>
            <a:r>
              <a:rPr sz="1900" spc="30" dirty="0">
                <a:latin typeface="Arial MT"/>
                <a:cs typeface="Arial MT"/>
              </a:rPr>
              <a:t> </a:t>
            </a:r>
            <a:r>
              <a:rPr sz="1900" spc="-5" dirty="0">
                <a:latin typeface="Arial MT"/>
                <a:cs typeface="Arial MT"/>
              </a:rPr>
              <a:t>efecto</a:t>
            </a:r>
            <a:r>
              <a:rPr sz="1900" spc="20" dirty="0">
                <a:latin typeface="Arial MT"/>
                <a:cs typeface="Arial MT"/>
              </a:rPr>
              <a:t> </a:t>
            </a:r>
            <a:r>
              <a:rPr sz="1900" spc="-5" dirty="0">
                <a:latin typeface="Arial MT"/>
                <a:cs typeface="Arial MT"/>
              </a:rPr>
              <a:t>que</a:t>
            </a:r>
            <a:r>
              <a:rPr sz="1900" spc="20" dirty="0">
                <a:latin typeface="Arial MT"/>
                <a:cs typeface="Arial MT"/>
              </a:rPr>
              <a:t> </a:t>
            </a:r>
            <a:r>
              <a:rPr sz="1900" spc="-5" dirty="0">
                <a:latin typeface="Arial MT"/>
                <a:cs typeface="Arial MT"/>
              </a:rPr>
              <a:t>proporciona</a:t>
            </a:r>
            <a:r>
              <a:rPr sz="1900" spc="65" dirty="0">
                <a:latin typeface="Arial MT"/>
                <a:cs typeface="Arial MT"/>
              </a:rPr>
              <a:t> </a:t>
            </a:r>
            <a:r>
              <a:rPr sz="1900" spc="-5" dirty="0">
                <a:latin typeface="Arial MT"/>
                <a:cs typeface="Arial MT"/>
              </a:rPr>
              <a:t>al</a:t>
            </a:r>
            <a:r>
              <a:rPr sz="1900" dirty="0">
                <a:latin typeface="Arial MT"/>
                <a:cs typeface="Arial MT"/>
              </a:rPr>
              <a:t> </a:t>
            </a:r>
            <a:r>
              <a:rPr sz="1900" spc="-5" dirty="0">
                <a:latin typeface="Arial MT"/>
                <a:cs typeface="Arial MT"/>
              </a:rPr>
              <a:t>usuario,</a:t>
            </a:r>
            <a:r>
              <a:rPr sz="1900" spc="40" dirty="0">
                <a:latin typeface="Arial MT"/>
                <a:cs typeface="Arial MT"/>
              </a:rPr>
              <a:t> </a:t>
            </a:r>
            <a:r>
              <a:rPr sz="1900" spc="-5" dirty="0">
                <a:latin typeface="Arial MT"/>
                <a:cs typeface="Arial MT"/>
              </a:rPr>
              <a:t>es</a:t>
            </a:r>
            <a:r>
              <a:rPr sz="1900" dirty="0">
                <a:latin typeface="Arial MT"/>
                <a:cs typeface="Arial MT"/>
              </a:rPr>
              <a:t> </a:t>
            </a:r>
            <a:r>
              <a:rPr sz="1900" spc="-20" dirty="0">
                <a:latin typeface="Arial MT"/>
                <a:cs typeface="Arial MT"/>
              </a:rPr>
              <a:t>decir,</a:t>
            </a:r>
            <a:r>
              <a:rPr sz="1900" spc="25" dirty="0">
                <a:latin typeface="Arial MT"/>
                <a:cs typeface="Arial MT"/>
              </a:rPr>
              <a:t> </a:t>
            </a:r>
            <a:r>
              <a:rPr sz="1900" spc="-5" dirty="0">
                <a:latin typeface="Arial MT"/>
                <a:cs typeface="Arial MT"/>
              </a:rPr>
              <a:t>el</a:t>
            </a:r>
            <a:r>
              <a:rPr sz="1900" dirty="0">
                <a:latin typeface="Arial MT"/>
                <a:cs typeface="Arial MT"/>
              </a:rPr>
              <a:t> </a:t>
            </a:r>
            <a:r>
              <a:rPr sz="1900" spc="-5" dirty="0">
                <a:latin typeface="Arial MT"/>
                <a:cs typeface="Arial MT"/>
              </a:rPr>
              <a:t>reloj</a:t>
            </a:r>
            <a:r>
              <a:rPr sz="1900" spc="25" dirty="0">
                <a:latin typeface="Arial MT"/>
                <a:cs typeface="Arial MT"/>
              </a:rPr>
              <a:t> </a:t>
            </a:r>
            <a:r>
              <a:rPr sz="1900" spc="-5" dirty="0">
                <a:latin typeface="Arial MT"/>
                <a:cs typeface="Arial MT"/>
              </a:rPr>
              <a:t>mide</a:t>
            </a:r>
            <a:r>
              <a:rPr sz="1900" spc="30" dirty="0">
                <a:latin typeface="Arial MT"/>
                <a:cs typeface="Arial MT"/>
              </a:rPr>
              <a:t> </a:t>
            </a:r>
            <a:r>
              <a:rPr sz="1900" spc="-5" dirty="0">
                <a:latin typeface="Arial MT"/>
                <a:cs typeface="Arial MT"/>
              </a:rPr>
              <a:t>el</a:t>
            </a:r>
            <a:endParaRPr sz="1900" dirty="0">
              <a:latin typeface="Arial MT"/>
              <a:cs typeface="Arial MT"/>
            </a:endParaRPr>
          </a:p>
          <a:p>
            <a:pPr marL="812800">
              <a:lnSpc>
                <a:spcPts val="2055"/>
              </a:lnSpc>
            </a:pPr>
            <a:r>
              <a:rPr sz="1900" spc="-5" dirty="0">
                <a:latin typeface="Arial MT"/>
                <a:cs typeface="Arial MT"/>
              </a:rPr>
              <a:t>tiempo,</a:t>
            </a:r>
            <a:r>
              <a:rPr sz="1900" spc="25" dirty="0">
                <a:latin typeface="Arial MT"/>
                <a:cs typeface="Arial MT"/>
              </a:rPr>
              <a:t> </a:t>
            </a:r>
            <a:r>
              <a:rPr sz="1900" spc="-5" dirty="0">
                <a:latin typeface="Arial MT"/>
                <a:cs typeface="Arial MT"/>
              </a:rPr>
              <a:t>el lápiz</a:t>
            </a:r>
            <a:r>
              <a:rPr sz="1900" spc="15" dirty="0">
                <a:latin typeface="Arial MT"/>
                <a:cs typeface="Arial MT"/>
              </a:rPr>
              <a:t> </a:t>
            </a:r>
            <a:r>
              <a:rPr sz="1900" spc="-5" dirty="0">
                <a:latin typeface="Arial MT"/>
                <a:cs typeface="Arial MT"/>
              </a:rPr>
              <a:t>permite</a:t>
            </a:r>
            <a:r>
              <a:rPr sz="1900" spc="25" dirty="0">
                <a:latin typeface="Arial MT"/>
                <a:cs typeface="Arial MT"/>
              </a:rPr>
              <a:t> </a:t>
            </a:r>
            <a:r>
              <a:rPr sz="1900" spc="-5" dirty="0">
                <a:latin typeface="Arial MT"/>
                <a:cs typeface="Arial MT"/>
              </a:rPr>
              <a:t>realizar</a:t>
            </a:r>
            <a:r>
              <a:rPr sz="1900" spc="35" dirty="0">
                <a:latin typeface="Arial MT"/>
                <a:cs typeface="Arial MT"/>
              </a:rPr>
              <a:t> </a:t>
            </a:r>
            <a:r>
              <a:rPr sz="1900" spc="-5" dirty="0">
                <a:latin typeface="Arial MT"/>
                <a:cs typeface="Arial MT"/>
              </a:rPr>
              <a:t>trazos…</a:t>
            </a:r>
            <a:endParaRPr sz="1900" dirty="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350" dirty="0">
              <a:latin typeface="Arial MT"/>
              <a:cs typeface="Arial MT"/>
            </a:endParaRPr>
          </a:p>
          <a:p>
            <a:pPr marL="355600" marR="119380" indent="-343535">
              <a:lnSpc>
                <a:spcPts val="1820"/>
              </a:lnSpc>
              <a:spcBef>
                <a:spcPts val="5"/>
              </a:spcBef>
              <a:buFont typeface="Wingdings"/>
              <a:buChar char=""/>
              <a:tabLst>
                <a:tab pos="355600" algn="l"/>
                <a:tab pos="356235" algn="l"/>
              </a:tabLst>
            </a:pPr>
            <a:r>
              <a:rPr sz="1900" b="1" spc="-5" dirty="0">
                <a:latin typeface="Arial"/>
                <a:cs typeface="Arial"/>
              </a:rPr>
              <a:t>Crece</a:t>
            </a:r>
            <a:r>
              <a:rPr sz="1900" b="1" spc="35" dirty="0">
                <a:latin typeface="Arial"/>
                <a:cs typeface="Arial"/>
              </a:rPr>
              <a:t> </a:t>
            </a:r>
            <a:r>
              <a:rPr sz="1900" b="1" spc="-5" dirty="0">
                <a:latin typeface="Arial"/>
                <a:cs typeface="Arial"/>
              </a:rPr>
              <a:t>la</a:t>
            </a:r>
            <a:r>
              <a:rPr sz="1900" b="1" spc="5" dirty="0">
                <a:latin typeface="Arial"/>
                <a:cs typeface="Arial"/>
              </a:rPr>
              <a:t> </a:t>
            </a:r>
            <a:r>
              <a:rPr sz="1900" b="1" spc="-5" dirty="0">
                <a:latin typeface="Arial"/>
                <a:cs typeface="Arial"/>
              </a:rPr>
              <a:t>importancia</a:t>
            </a:r>
            <a:r>
              <a:rPr sz="1900" b="1" spc="35" dirty="0">
                <a:latin typeface="Arial"/>
                <a:cs typeface="Arial"/>
              </a:rPr>
              <a:t> </a:t>
            </a:r>
            <a:r>
              <a:rPr sz="1900" b="1" spc="-10" dirty="0">
                <a:latin typeface="Arial"/>
                <a:cs typeface="Arial"/>
              </a:rPr>
              <a:t>relativa</a:t>
            </a:r>
            <a:r>
              <a:rPr sz="1900" b="1" spc="65" dirty="0">
                <a:latin typeface="Arial"/>
                <a:cs typeface="Arial"/>
              </a:rPr>
              <a:t> </a:t>
            </a:r>
            <a:r>
              <a:rPr sz="1900" b="1" spc="-5" dirty="0">
                <a:latin typeface="Arial"/>
                <a:cs typeface="Arial"/>
              </a:rPr>
              <a:t>de</a:t>
            </a:r>
            <a:r>
              <a:rPr sz="1900" b="1" spc="15" dirty="0">
                <a:latin typeface="Arial"/>
                <a:cs typeface="Arial"/>
              </a:rPr>
              <a:t> </a:t>
            </a:r>
            <a:r>
              <a:rPr sz="1900" b="1" spc="-5" dirty="0">
                <a:latin typeface="Arial"/>
                <a:cs typeface="Arial"/>
              </a:rPr>
              <a:t>aspectos</a:t>
            </a:r>
            <a:r>
              <a:rPr sz="1900" b="1" spc="45" dirty="0">
                <a:latin typeface="Arial"/>
                <a:cs typeface="Arial"/>
              </a:rPr>
              <a:t> </a:t>
            </a:r>
            <a:r>
              <a:rPr sz="1900" b="1" spc="-5" dirty="0">
                <a:latin typeface="Arial"/>
                <a:cs typeface="Arial"/>
              </a:rPr>
              <a:t>intangibles,</a:t>
            </a:r>
            <a:r>
              <a:rPr sz="1900" b="1" spc="10" dirty="0">
                <a:latin typeface="Arial"/>
                <a:cs typeface="Arial"/>
              </a:rPr>
              <a:t> </a:t>
            </a:r>
            <a:r>
              <a:rPr sz="1900" b="1" spc="-5" dirty="0">
                <a:latin typeface="Arial"/>
                <a:cs typeface="Arial"/>
              </a:rPr>
              <a:t>tales</a:t>
            </a:r>
            <a:r>
              <a:rPr sz="1900" b="1" spc="20" dirty="0">
                <a:latin typeface="Arial"/>
                <a:cs typeface="Arial"/>
              </a:rPr>
              <a:t> </a:t>
            </a:r>
            <a:r>
              <a:rPr sz="1900" b="1" spc="-5" dirty="0">
                <a:latin typeface="Arial"/>
                <a:cs typeface="Arial"/>
              </a:rPr>
              <a:t>como: </a:t>
            </a:r>
            <a:r>
              <a:rPr sz="1900" b="1" spc="-509" dirty="0">
                <a:latin typeface="Arial"/>
                <a:cs typeface="Arial"/>
              </a:rPr>
              <a:t> </a:t>
            </a:r>
            <a:r>
              <a:rPr sz="1900" b="1" spc="-5" dirty="0">
                <a:latin typeface="Arial"/>
                <a:cs typeface="Arial"/>
              </a:rPr>
              <a:t>amabilidad</a:t>
            </a:r>
            <a:r>
              <a:rPr sz="1900" b="1" spc="20" dirty="0">
                <a:latin typeface="Arial"/>
                <a:cs typeface="Arial"/>
              </a:rPr>
              <a:t> </a:t>
            </a:r>
            <a:r>
              <a:rPr sz="1900" b="1" spc="-5" dirty="0">
                <a:latin typeface="Arial"/>
                <a:cs typeface="Arial"/>
              </a:rPr>
              <a:t>de</a:t>
            </a:r>
            <a:r>
              <a:rPr sz="1900" b="1" spc="10" dirty="0">
                <a:latin typeface="Arial"/>
                <a:cs typeface="Arial"/>
              </a:rPr>
              <a:t> </a:t>
            </a:r>
            <a:r>
              <a:rPr sz="1900" b="1" spc="-5" dirty="0">
                <a:latin typeface="Arial"/>
                <a:cs typeface="Arial"/>
              </a:rPr>
              <a:t>atención,</a:t>
            </a:r>
            <a:r>
              <a:rPr sz="1900" b="1" spc="20" dirty="0">
                <a:latin typeface="Arial"/>
                <a:cs typeface="Arial"/>
              </a:rPr>
              <a:t> </a:t>
            </a:r>
            <a:r>
              <a:rPr sz="1900" b="1" spc="-5" dirty="0">
                <a:latin typeface="Arial"/>
                <a:cs typeface="Arial"/>
              </a:rPr>
              <a:t>confianza</a:t>
            </a:r>
            <a:r>
              <a:rPr sz="1900" b="1" spc="15" dirty="0">
                <a:latin typeface="Arial"/>
                <a:cs typeface="Arial"/>
              </a:rPr>
              <a:t> </a:t>
            </a:r>
            <a:r>
              <a:rPr sz="1900" b="1" spc="-5" dirty="0">
                <a:latin typeface="Arial"/>
                <a:cs typeface="Arial"/>
              </a:rPr>
              <a:t>en</a:t>
            </a:r>
            <a:r>
              <a:rPr sz="1900" b="1" spc="5" dirty="0">
                <a:latin typeface="Arial"/>
                <a:cs typeface="Arial"/>
              </a:rPr>
              <a:t> </a:t>
            </a:r>
            <a:r>
              <a:rPr sz="1900" b="1" spc="-5" dirty="0">
                <a:latin typeface="Arial"/>
                <a:cs typeface="Arial"/>
              </a:rPr>
              <a:t>la</a:t>
            </a:r>
            <a:r>
              <a:rPr sz="1900" b="1" spc="5" dirty="0">
                <a:latin typeface="Arial"/>
                <a:cs typeface="Arial"/>
              </a:rPr>
              <a:t> </a:t>
            </a:r>
            <a:r>
              <a:rPr sz="1900" b="1" spc="-5" dirty="0">
                <a:latin typeface="Arial"/>
                <a:cs typeface="Arial"/>
              </a:rPr>
              <a:t>marca,</a:t>
            </a:r>
            <a:r>
              <a:rPr sz="1900" b="1" spc="25" dirty="0">
                <a:latin typeface="Arial"/>
                <a:cs typeface="Arial"/>
              </a:rPr>
              <a:t> </a:t>
            </a:r>
            <a:r>
              <a:rPr sz="1900" b="1" spc="-5" dirty="0">
                <a:latin typeface="Arial"/>
                <a:cs typeface="Arial"/>
              </a:rPr>
              <a:t>o</a:t>
            </a:r>
            <a:r>
              <a:rPr sz="1900" b="1" spc="10" dirty="0">
                <a:latin typeface="Arial"/>
                <a:cs typeface="Arial"/>
              </a:rPr>
              <a:t> </a:t>
            </a:r>
            <a:r>
              <a:rPr sz="1900" b="1" spc="-5" dirty="0">
                <a:latin typeface="Arial"/>
                <a:cs typeface="Arial"/>
              </a:rPr>
              <a:t>el</a:t>
            </a:r>
            <a:r>
              <a:rPr sz="1900" b="1" dirty="0">
                <a:latin typeface="Arial"/>
                <a:cs typeface="Arial"/>
              </a:rPr>
              <a:t> </a:t>
            </a:r>
            <a:r>
              <a:rPr sz="1900" b="1" spc="-5" dirty="0">
                <a:latin typeface="Arial"/>
                <a:cs typeface="Arial"/>
              </a:rPr>
              <a:t>prestigio</a:t>
            </a:r>
            <a:r>
              <a:rPr sz="1900" b="1" spc="5" dirty="0">
                <a:latin typeface="Arial"/>
                <a:cs typeface="Arial"/>
              </a:rPr>
              <a:t> </a:t>
            </a:r>
            <a:r>
              <a:rPr sz="1900" b="1" spc="-5" dirty="0">
                <a:latin typeface="Arial"/>
                <a:cs typeface="Arial"/>
              </a:rPr>
              <a:t>de </a:t>
            </a:r>
            <a:r>
              <a:rPr sz="1900" b="1" dirty="0">
                <a:latin typeface="Arial"/>
                <a:cs typeface="Arial"/>
              </a:rPr>
              <a:t> </a:t>
            </a:r>
            <a:r>
              <a:rPr sz="1900" b="1" spc="-5" dirty="0">
                <a:latin typeface="Arial"/>
                <a:cs typeface="Arial"/>
              </a:rPr>
              <a:t>posesión.</a:t>
            </a:r>
            <a:endParaRPr sz="1900" dirty="0">
              <a:latin typeface="Arial"/>
              <a:cs typeface="Arial"/>
            </a:endParaRPr>
          </a:p>
          <a:p>
            <a:pPr marL="355600" indent="-343535">
              <a:lnSpc>
                <a:spcPts val="2055"/>
              </a:lnSpc>
              <a:spcBef>
                <a:spcPts val="620"/>
              </a:spcBef>
              <a:buFont typeface="Wingdings"/>
              <a:buChar char=""/>
              <a:tabLst>
                <a:tab pos="355600" algn="l"/>
                <a:tab pos="356235" algn="l"/>
              </a:tabLst>
            </a:pPr>
            <a:r>
              <a:rPr sz="1900" b="1" spc="-5" dirty="0">
                <a:latin typeface="Arial"/>
                <a:cs typeface="Arial"/>
              </a:rPr>
              <a:t>La</a:t>
            </a:r>
            <a:r>
              <a:rPr sz="1900" b="1" spc="10" dirty="0">
                <a:latin typeface="Arial"/>
                <a:cs typeface="Arial"/>
              </a:rPr>
              <a:t> </a:t>
            </a:r>
            <a:r>
              <a:rPr sz="1900" b="1" spc="-5" dirty="0">
                <a:latin typeface="Arial"/>
                <a:cs typeface="Arial"/>
              </a:rPr>
              <a:t>singularidad</a:t>
            </a:r>
            <a:r>
              <a:rPr sz="1900" b="1" spc="30" dirty="0">
                <a:latin typeface="Arial"/>
                <a:cs typeface="Arial"/>
              </a:rPr>
              <a:t> </a:t>
            </a:r>
            <a:r>
              <a:rPr sz="1900" b="1" spc="-5" dirty="0">
                <a:latin typeface="Arial"/>
                <a:cs typeface="Arial"/>
              </a:rPr>
              <a:t>de</a:t>
            </a:r>
            <a:r>
              <a:rPr sz="1900" b="1" spc="10" dirty="0">
                <a:latin typeface="Arial"/>
                <a:cs typeface="Arial"/>
              </a:rPr>
              <a:t> </a:t>
            </a:r>
            <a:r>
              <a:rPr sz="1900" b="1" spc="-5" dirty="0">
                <a:latin typeface="Arial"/>
                <a:cs typeface="Arial"/>
              </a:rPr>
              <a:t>lo</a:t>
            </a:r>
            <a:r>
              <a:rPr sz="1900" b="1" dirty="0">
                <a:latin typeface="Arial"/>
                <a:cs typeface="Arial"/>
              </a:rPr>
              <a:t> </a:t>
            </a:r>
            <a:r>
              <a:rPr sz="1900" b="1" spc="-5" dirty="0">
                <a:latin typeface="Arial"/>
                <a:cs typeface="Arial"/>
              </a:rPr>
              <a:t>producido</a:t>
            </a:r>
            <a:r>
              <a:rPr sz="1900" b="1" spc="5" dirty="0">
                <a:latin typeface="Arial"/>
                <a:cs typeface="Arial"/>
              </a:rPr>
              <a:t> </a:t>
            </a:r>
            <a:r>
              <a:rPr sz="1900" b="1" spc="-5" dirty="0">
                <a:latin typeface="Arial"/>
                <a:cs typeface="Arial"/>
              </a:rPr>
              <a:t>se</a:t>
            </a:r>
            <a:r>
              <a:rPr sz="1900" b="1" spc="20" dirty="0">
                <a:latin typeface="Arial"/>
                <a:cs typeface="Arial"/>
              </a:rPr>
              <a:t> </a:t>
            </a:r>
            <a:r>
              <a:rPr sz="1900" b="1" spc="-5" dirty="0">
                <a:latin typeface="Arial"/>
                <a:cs typeface="Arial"/>
              </a:rPr>
              <a:t>define</a:t>
            </a:r>
            <a:r>
              <a:rPr sz="1900" b="1" dirty="0">
                <a:latin typeface="Arial"/>
                <a:cs typeface="Arial"/>
              </a:rPr>
              <a:t> </a:t>
            </a:r>
            <a:r>
              <a:rPr sz="1900" b="1" spc="-5" dirty="0">
                <a:latin typeface="Arial"/>
                <a:cs typeface="Arial"/>
              </a:rPr>
              <a:t>por</a:t>
            </a:r>
            <a:r>
              <a:rPr sz="1900" b="1" spc="5" dirty="0">
                <a:latin typeface="Arial"/>
                <a:cs typeface="Arial"/>
              </a:rPr>
              <a:t> </a:t>
            </a:r>
            <a:r>
              <a:rPr sz="1900" b="1" spc="-5" dirty="0">
                <a:latin typeface="Arial"/>
                <a:cs typeface="Arial"/>
              </a:rPr>
              <a:t>el</a:t>
            </a:r>
            <a:r>
              <a:rPr sz="1900" b="1" spc="5" dirty="0">
                <a:latin typeface="Arial"/>
                <a:cs typeface="Arial"/>
              </a:rPr>
              <a:t> </a:t>
            </a:r>
            <a:r>
              <a:rPr sz="1900" b="1" spc="-10" dirty="0">
                <a:latin typeface="Arial"/>
                <a:cs typeface="Arial"/>
              </a:rPr>
              <a:t>servicio</a:t>
            </a:r>
            <a:r>
              <a:rPr sz="1900" b="1" spc="55" dirty="0">
                <a:latin typeface="Arial"/>
                <a:cs typeface="Arial"/>
              </a:rPr>
              <a:t> </a:t>
            </a:r>
            <a:r>
              <a:rPr sz="1900" b="1" spc="-5" dirty="0">
                <a:latin typeface="Arial"/>
                <a:cs typeface="Arial"/>
              </a:rPr>
              <a:t>que</a:t>
            </a:r>
            <a:r>
              <a:rPr sz="1900" b="1" spc="5" dirty="0">
                <a:latin typeface="Arial"/>
                <a:cs typeface="Arial"/>
              </a:rPr>
              <a:t> </a:t>
            </a:r>
            <a:r>
              <a:rPr sz="1900" b="1" spc="-5" dirty="0">
                <a:latin typeface="Arial"/>
                <a:cs typeface="Arial"/>
              </a:rPr>
              <a:t>le</a:t>
            </a:r>
            <a:endParaRPr sz="1900" dirty="0">
              <a:latin typeface="Arial"/>
              <a:cs typeface="Arial"/>
            </a:endParaRPr>
          </a:p>
          <a:p>
            <a:pPr marL="355600">
              <a:lnSpc>
                <a:spcPts val="2055"/>
              </a:lnSpc>
            </a:pPr>
            <a:r>
              <a:rPr sz="1900" b="1" spc="-5" dirty="0">
                <a:latin typeface="Arial"/>
                <a:cs typeface="Arial"/>
              </a:rPr>
              <a:t>presta</a:t>
            </a:r>
            <a:r>
              <a:rPr sz="1900" b="1" spc="5" dirty="0">
                <a:latin typeface="Arial"/>
                <a:cs typeface="Arial"/>
              </a:rPr>
              <a:t> </a:t>
            </a:r>
            <a:r>
              <a:rPr sz="1900" b="1" spc="-5" dirty="0">
                <a:latin typeface="Arial"/>
                <a:cs typeface="Arial"/>
              </a:rPr>
              <a:t>al</a:t>
            </a:r>
            <a:r>
              <a:rPr sz="1900" b="1" spc="-15" dirty="0">
                <a:latin typeface="Arial"/>
                <a:cs typeface="Arial"/>
              </a:rPr>
              <a:t> </a:t>
            </a:r>
            <a:r>
              <a:rPr sz="1900" b="1" spc="-5" dirty="0">
                <a:latin typeface="Arial"/>
                <a:cs typeface="Arial"/>
              </a:rPr>
              <a:t>usuario.</a:t>
            </a:r>
            <a:endParaRPr sz="19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100" dirty="0">
              <a:latin typeface="Arial"/>
              <a:cs typeface="Arial"/>
            </a:endParaRPr>
          </a:p>
          <a:p>
            <a:pPr marL="355600" marR="485775" indent="-343535">
              <a:lnSpc>
                <a:spcPct val="80000"/>
              </a:lnSpc>
              <a:spcBef>
                <a:spcPts val="1525"/>
              </a:spcBef>
              <a:buFont typeface="Wingdings"/>
              <a:buChar char=""/>
              <a:tabLst>
                <a:tab pos="355600" algn="l"/>
                <a:tab pos="356235" algn="l"/>
              </a:tabLst>
            </a:pPr>
            <a:r>
              <a:rPr sz="1900" b="1" i="1" spc="-5" dirty="0">
                <a:solidFill>
                  <a:schemeClr val="bg1"/>
                </a:solidFill>
                <a:latin typeface="Arial"/>
                <a:cs typeface="Arial"/>
              </a:rPr>
              <a:t>Los</a:t>
            </a:r>
            <a:r>
              <a:rPr sz="1900" b="1" i="1" spc="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1900" b="1" i="1" spc="-5" dirty="0">
                <a:solidFill>
                  <a:schemeClr val="bg1"/>
                </a:solidFill>
                <a:latin typeface="Arial"/>
                <a:cs typeface="Arial"/>
              </a:rPr>
              <a:t>productores</a:t>
            </a:r>
            <a:r>
              <a:rPr sz="1900" b="1" i="1" spc="3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1900" b="1" i="1" spc="-5" dirty="0">
                <a:solidFill>
                  <a:schemeClr val="bg1"/>
                </a:solidFill>
                <a:latin typeface="Arial"/>
                <a:cs typeface="Arial"/>
              </a:rPr>
              <a:t>producen</a:t>
            </a:r>
            <a:r>
              <a:rPr sz="1900" b="1" i="1" spc="3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1900" b="1" i="1" spc="-5" dirty="0">
                <a:solidFill>
                  <a:schemeClr val="bg1"/>
                </a:solidFill>
                <a:latin typeface="Arial"/>
                <a:cs typeface="Arial"/>
              </a:rPr>
              <a:t>productos,</a:t>
            </a:r>
            <a:r>
              <a:rPr sz="1900" b="1" i="1" spc="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1900" b="1" i="1" spc="-5" dirty="0">
                <a:solidFill>
                  <a:schemeClr val="bg1"/>
                </a:solidFill>
                <a:latin typeface="Arial"/>
                <a:cs typeface="Arial"/>
              </a:rPr>
              <a:t>pero</a:t>
            </a:r>
            <a:r>
              <a:rPr sz="1900" b="1" i="1" spc="2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1900" b="1" i="1" spc="-5" dirty="0">
                <a:solidFill>
                  <a:schemeClr val="bg1"/>
                </a:solidFill>
                <a:latin typeface="Arial"/>
                <a:cs typeface="Arial"/>
              </a:rPr>
              <a:t>los clientes</a:t>
            </a:r>
            <a:r>
              <a:rPr sz="1900" b="1" i="1" spc="3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1900" b="1" i="1" spc="-5" dirty="0">
                <a:solidFill>
                  <a:schemeClr val="bg1"/>
                </a:solidFill>
                <a:latin typeface="Arial"/>
                <a:cs typeface="Arial"/>
              </a:rPr>
              <a:t>usan</a:t>
            </a:r>
            <a:r>
              <a:rPr sz="1900" b="1" i="1" spc="1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1900" b="1" i="1" spc="-5" dirty="0">
                <a:solidFill>
                  <a:schemeClr val="bg1"/>
                </a:solidFill>
                <a:latin typeface="Arial"/>
                <a:cs typeface="Arial"/>
              </a:rPr>
              <a:t>o </a:t>
            </a:r>
            <a:r>
              <a:rPr sz="1900" b="1" i="1" spc="-51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1900" b="1" i="1" spc="-5" dirty="0">
                <a:solidFill>
                  <a:schemeClr val="bg1"/>
                </a:solidFill>
                <a:latin typeface="Arial"/>
                <a:cs typeface="Arial"/>
              </a:rPr>
              <a:t>consumen</a:t>
            </a:r>
            <a:r>
              <a:rPr sz="1900" b="1" i="1" spc="1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1900" b="1" i="1" spc="-5" dirty="0">
                <a:solidFill>
                  <a:schemeClr val="bg1"/>
                </a:solidFill>
                <a:latin typeface="Arial"/>
                <a:cs typeface="Arial"/>
              </a:rPr>
              <a:t>servicios.</a:t>
            </a:r>
            <a:endParaRPr sz="19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712370" y="6453632"/>
            <a:ext cx="366395" cy="19494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755"/>
              </a:lnSpc>
            </a:pPr>
            <a:r>
              <a:rPr sz="2400" b="1" dirty="0">
                <a:solidFill>
                  <a:srgbClr val="D1282D"/>
                </a:solidFill>
                <a:latin typeface="Arial"/>
                <a:cs typeface="Arial"/>
              </a:rPr>
              <a:t>3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23058" y="211581"/>
            <a:ext cx="444881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70" dirty="0"/>
              <a:t>DIAGRAMAS</a:t>
            </a:r>
            <a:r>
              <a:rPr spc="-114" dirty="0"/>
              <a:t> </a:t>
            </a:r>
            <a:r>
              <a:rPr spc="-40" dirty="0"/>
              <a:t>DE</a:t>
            </a:r>
            <a:r>
              <a:rPr spc="-114" dirty="0"/>
              <a:t> </a:t>
            </a:r>
            <a:r>
              <a:rPr spc="-60" dirty="0"/>
              <a:t>GANTT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712370" y="6284772"/>
            <a:ext cx="366395" cy="36385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755"/>
              </a:lnSpc>
            </a:pPr>
            <a:r>
              <a:rPr sz="2400" b="1" spc="-5" dirty="0">
                <a:solidFill>
                  <a:srgbClr val="D1282D"/>
                </a:solidFill>
                <a:latin typeface="Arial"/>
                <a:cs typeface="Arial"/>
              </a:rPr>
              <a:t>28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44" name="Imagen 43">
            <a:extLst>
              <a:ext uri="{FF2B5EF4-FFF2-40B4-BE49-F238E27FC236}">
                <a16:creationId xmlns:a16="http://schemas.microsoft.com/office/drawing/2014/main" id="{F3678135-5059-AF8D-16AB-CE5D5FD0B6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162" y="914400"/>
            <a:ext cx="8928912" cy="53095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23058" y="211581"/>
            <a:ext cx="444881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70" dirty="0"/>
              <a:t>DIAGRAMAS</a:t>
            </a:r>
            <a:r>
              <a:rPr spc="-114" dirty="0"/>
              <a:t> </a:t>
            </a:r>
            <a:r>
              <a:rPr spc="-40" dirty="0"/>
              <a:t>DE</a:t>
            </a:r>
            <a:r>
              <a:rPr spc="-114" dirty="0"/>
              <a:t> </a:t>
            </a:r>
            <a:r>
              <a:rPr spc="-60" dirty="0"/>
              <a:t>GANTT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078483"/>
            <a:ext cx="7973695" cy="43395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3535">
              <a:lnSpc>
                <a:spcPct val="100000"/>
              </a:lnSpc>
              <a:spcBef>
                <a:spcPts val="105"/>
              </a:spcBef>
              <a:buFont typeface="Wingdings"/>
              <a:buChar char=""/>
              <a:tabLst>
                <a:tab pos="355600" algn="l"/>
                <a:tab pos="356235" algn="l"/>
              </a:tabLst>
            </a:pPr>
            <a:r>
              <a:rPr sz="2000" b="1" dirty="0">
                <a:latin typeface="Arial"/>
                <a:cs typeface="Arial"/>
              </a:rPr>
              <a:t>La </a:t>
            </a:r>
            <a:r>
              <a:rPr sz="2000" b="1" spc="-5" dirty="0">
                <a:latin typeface="Arial"/>
                <a:cs typeface="Arial"/>
              </a:rPr>
              <a:t>longitud</a:t>
            </a:r>
            <a:r>
              <a:rPr sz="2000" b="1" spc="-1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total</a:t>
            </a:r>
            <a:r>
              <a:rPr sz="2000" b="1" spc="-3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de</a:t>
            </a:r>
            <a:r>
              <a:rPr sz="2000" b="1" spc="-1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un</a:t>
            </a:r>
            <a:r>
              <a:rPr sz="2000" b="1" spc="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rectángulo</a:t>
            </a:r>
            <a:r>
              <a:rPr sz="2000" b="1" spc="-3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representa</a:t>
            </a:r>
            <a:r>
              <a:rPr sz="2000" b="1" spc="-3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simultáneamente </a:t>
            </a:r>
            <a:r>
              <a:rPr sz="2000" b="1" spc="-54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el 100% de </a:t>
            </a:r>
            <a:r>
              <a:rPr sz="2000" b="1" spc="-5" dirty="0">
                <a:latin typeface="Arial"/>
                <a:cs typeface="Arial"/>
              </a:rPr>
              <a:t>la </a:t>
            </a:r>
            <a:r>
              <a:rPr sz="2000" b="1" dirty="0">
                <a:latin typeface="Arial"/>
                <a:cs typeface="Arial"/>
              </a:rPr>
              <a:t>tarea a realizar y el tiempo a emplearse en dicha </a:t>
            </a:r>
            <a:r>
              <a:rPr sz="2000" b="1" spc="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tarea. La tarea a5 debe comenzarse el día 4,5 y finalizarse el </a:t>
            </a:r>
            <a:r>
              <a:rPr sz="2000" b="1" spc="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9,5.</a:t>
            </a:r>
            <a:endParaRPr sz="20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1080"/>
              </a:spcBef>
              <a:buFont typeface="Wingdings"/>
              <a:buChar char=""/>
              <a:tabLst>
                <a:tab pos="355600" algn="l"/>
                <a:tab pos="356235" algn="l"/>
              </a:tabLst>
            </a:pPr>
            <a:r>
              <a:rPr sz="2000" b="1" spc="-5" dirty="0">
                <a:latin typeface="Arial"/>
                <a:cs typeface="Arial"/>
              </a:rPr>
              <a:t>El </a:t>
            </a:r>
            <a:r>
              <a:rPr sz="2000" b="1" dirty="0">
                <a:latin typeface="Arial"/>
                <a:cs typeface="Arial"/>
              </a:rPr>
              <a:t>gráfico</a:t>
            </a:r>
            <a:r>
              <a:rPr sz="2000" b="1" spc="-3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de</a:t>
            </a:r>
            <a:r>
              <a:rPr sz="2000" b="1" spc="-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GANTT</a:t>
            </a:r>
            <a:r>
              <a:rPr sz="2000" b="1" spc="-1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se</a:t>
            </a:r>
            <a:r>
              <a:rPr sz="2000" b="1" spc="-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utiliza</a:t>
            </a:r>
            <a:r>
              <a:rPr sz="2000" b="1" spc="-25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asimismo</a:t>
            </a:r>
            <a:r>
              <a:rPr sz="2000" b="1" spc="-2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para</a:t>
            </a:r>
            <a:r>
              <a:rPr sz="2000" b="1" spc="-15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visualizar los</a:t>
            </a:r>
            <a:endParaRPr sz="20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2000" b="1" dirty="0">
                <a:latin typeface="Arial"/>
                <a:cs typeface="Arial"/>
              </a:rPr>
              <a:t>resultados</a:t>
            </a:r>
            <a:r>
              <a:rPr sz="2000" b="1" spc="-3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del</a:t>
            </a:r>
            <a:r>
              <a:rPr sz="2000" b="1" spc="-2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seguimiento</a:t>
            </a:r>
            <a:r>
              <a:rPr sz="2000" b="1" spc="-3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y</a:t>
            </a:r>
            <a:r>
              <a:rPr sz="2000" b="1" spc="-1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control</a:t>
            </a:r>
            <a:r>
              <a:rPr sz="2000" b="1" spc="-3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de </a:t>
            </a:r>
            <a:r>
              <a:rPr sz="2000" b="1" spc="-5" dirty="0">
                <a:latin typeface="Arial"/>
                <a:cs typeface="Arial"/>
              </a:rPr>
              <a:t>las</a:t>
            </a:r>
            <a:r>
              <a:rPr sz="2000" b="1" spc="-1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operaciones.</a:t>
            </a:r>
            <a:endParaRPr sz="20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1080"/>
              </a:spcBef>
              <a:buFont typeface="Wingdings"/>
              <a:buChar char=""/>
              <a:tabLst>
                <a:tab pos="355600" algn="l"/>
                <a:tab pos="356235" algn="l"/>
              </a:tabLst>
            </a:pPr>
            <a:r>
              <a:rPr sz="2000" b="1" dirty="0">
                <a:latin typeface="Arial"/>
                <a:cs typeface="Arial"/>
              </a:rPr>
              <a:t>De</a:t>
            </a:r>
            <a:r>
              <a:rPr sz="2000" b="1" spc="-2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acuerdo</a:t>
            </a:r>
            <a:r>
              <a:rPr sz="2000" b="1" spc="-2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al</a:t>
            </a:r>
            <a:r>
              <a:rPr sz="2000" b="1" spc="-1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análisis</a:t>
            </a:r>
            <a:r>
              <a:rPr sz="2000" b="1" spc="-3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al</a:t>
            </a:r>
            <a:r>
              <a:rPr sz="2000" b="1" spc="-2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día</a:t>
            </a:r>
            <a:r>
              <a:rPr sz="2000" b="1" spc="-1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8</a:t>
            </a:r>
            <a:r>
              <a:rPr sz="2000" b="1" spc="-20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vemos </a:t>
            </a:r>
            <a:r>
              <a:rPr sz="2000" b="1" dirty="0">
                <a:latin typeface="Arial"/>
                <a:cs typeface="Arial"/>
              </a:rPr>
              <a:t>que:</a:t>
            </a:r>
            <a:endParaRPr sz="2000">
              <a:latin typeface="Arial"/>
              <a:cs typeface="Arial"/>
            </a:endParaRPr>
          </a:p>
          <a:p>
            <a:pPr marL="812800" lvl="1" indent="-343535">
              <a:lnSpc>
                <a:spcPct val="100000"/>
              </a:lnSpc>
              <a:spcBef>
                <a:spcPts val="1080"/>
              </a:spcBef>
              <a:buClr>
                <a:srgbClr val="D1282D"/>
              </a:buClr>
              <a:buFont typeface="Wingdings"/>
              <a:buChar char=""/>
              <a:tabLst>
                <a:tab pos="812800" algn="l"/>
                <a:tab pos="813435" algn="l"/>
              </a:tabLst>
            </a:pPr>
            <a:r>
              <a:rPr sz="2000" dirty="0">
                <a:latin typeface="Arial MT"/>
                <a:cs typeface="Arial MT"/>
              </a:rPr>
              <a:t>a1,</a:t>
            </a:r>
            <a:r>
              <a:rPr sz="2000" spc="-2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a2,</a:t>
            </a:r>
            <a:r>
              <a:rPr sz="2000" spc="-2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a3,</a:t>
            </a:r>
            <a:r>
              <a:rPr sz="2000" spc="-2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a4</a:t>
            </a:r>
            <a:r>
              <a:rPr sz="2000" spc="-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y</a:t>
            </a:r>
            <a:r>
              <a:rPr sz="2000" spc="-1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a6</a:t>
            </a:r>
            <a:r>
              <a:rPr sz="2000" spc="-2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se</a:t>
            </a:r>
            <a:r>
              <a:rPr sz="2000" spc="-2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hallan</a:t>
            </a:r>
            <a:r>
              <a:rPr sz="2000" spc="-1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finalizadas</a:t>
            </a:r>
            <a:endParaRPr sz="2000">
              <a:latin typeface="Arial MT"/>
              <a:cs typeface="Arial MT"/>
            </a:endParaRPr>
          </a:p>
          <a:p>
            <a:pPr marL="812800" lvl="1" indent="-343535">
              <a:lnSpc>
                <a:spcPct val="100000"/>
              </a:lnSpc>
              <a:spcBef>
                <a:spcPts val="484"/>
              </a:spcBef>
              <a:buClr>
                <a:srgbClr val="D1282D"/>
              </a:buClr>
              <a:buFont typeface="Wingdings"/>
              <a:buChar char=""/>
              <a:tabLst>
                <a:tab pos="812800" algn="l"/>
                <a:tab pos="813435" algn="l"/>
              </a:tabLst>
            </a:pPr>
            <a:r>
              <a:rPr sz="2000" dirty="0">
                <a:latin typeface="Arial MT"/>
                <a:cs typeface="Arial MT"/>
              </a:rPr>
              <a:t>a5</a:t>
            </a:r>
            <a:r>
              <a:rPr sz="2000" spc="-2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se</a:t>
            </a:r>
            <a:r>
              <a:rPr sz="2000" spc="-1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ha</a:t>
            </a:r>
            <a:r>
              <a:rPr sz="2000" spc="-1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realizado</a:t>
            </a:r>
            <a:r>
              <a:rPr sz="2000" spc="-2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el</a:t>
            </a:r>
            <a:r>
              <a:rPr sz="2000" spc="-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equivalente</a:t>
            </a:r>
            <a:r>
              <a:rPr sz="2000" spc="-1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al 50%</a:t>
            </a:r>
            <a:r>
              <a:rPr sz="2000" spc="-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del</a:t>
            </a:r>
            <a:r>
              <a:rPr sz="2000" spc="-2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tiempo</a:t>
            </a:r>
            <a:r>
              <a:rPr sz="2000" spc="-25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total</a:t>
            </a:r>
            <a:endParaRPr sz="2000">
              <a:latin typeface="Arial MT"/>
              <a:cs typeface="Arial MT"/>
            </a:endParaRPr>
          </a:p>
          <a:p>
            <a:pPr marL="812800" lvl="1" indent="-343535">
              <a:lnSpc>
                <a:spcPct val="100000"/>
              </a:lnSpc>
              <a:spcBef>
                <a:spcPts val="480"/>
              </a:spcBef>
              <a:buClr>
                <a:srgbClr val="D1282D"/>
              </a:buClr>
              <a:buFont typeface="Wingdings"/>
              <a:buChar char=""/>
              <a:tabLst>
                <a:tab pos="812800" algn="l"/>
                <a:tab pos="813435" algn="l"/>
              </a:tabLst>
            </a:pPr>
            <a:r>
              <a:rPr sz="2000" dirty="0">
                <a:latin typeface="Arial MT"/>
                <a:cs typeface="Arial MT"/>
              </a:rPr>
              <a:t>a7,</a:t>
            </a:r>
            <a:r>
              <a:rPr sz="2000" spc="-3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a8,</a:t>
            </a:r>
            <a:r>
              <a:rPr sz="2000" spc="-25" dirty="0">
                <a:latin typeface="Arial MT"/>
                <a:cs typeface="Arial MT"/>
              </a:rPr>
              <a:t> </a:t>
            </a:r>
            <a:r>
              <a:rPr sz="2000" spc="-50" dirty="0">
                <a:latin typeface="Arial MT"/>
                <a:cs typeface="Arial MT"/>
              </a:rPr>
              <a:t>a11</a:t>
            </a:r>
            <a:r>
              <a:rPr sz="2000" spc="-2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y</a:t>
            </a:r>
            <a:r>
              <a:rPr sz="2000" spc="-2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a12</a:t>
            </a:r>
            <a:r>
              <a:rPr sz="2000" spc="-2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no</a:t>
            </a:r>
            <a:r>
              <a:rPr sz="2000" spc="-2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iniciadas</a:t>
            </a:r>
            <a:r>
              <a:rPr sz="2000" spc="-2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aún</a:t>
            </a:r>
            <a:endParaRPr sz="2000">
              <a:latin typeface="Arial MT"/>
              <a:cs typeface="Arial MT"/>
            </a:endParaRPr>
          </a:p>
          <a:p>
            <a:pPr marL="812800" lvl="1" indent="-343535">
              <a:lnSpc>
                <a:spcPct val="100000"/>
              </a:lnSpc>
              <a:spcBef>
                <a:spcPts val="480"/>
              </a:spcBef>
              <a:buClr>
                <a:srgbClr val="D1282D"/>
              </a:buClr>
              <a:buFont typeface="Wingdings"/>
              <a:buChar char=""/>
              <a:tabLst>
                <a:tab pos="812800" algn="l"/>
                <a:tab pos="813435" algn="l"/>
              </a:tabLst>
            </a:pPr>
            <a:r>
              <a:rPr sz="2000" dirty="0">
                <a:latin typeface="Arial MT"/>
                <a:cs typeface="Arial MT"/>
              </a:rPr>
              <a:t>a9,</a:t>
            </a:r>
            <a:r>
              <a:rPr sz="2000" spc="-6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20%</a:t>
            </a:r>
            <a:endParaRPr sz="2000">
              <a:latin typeface="Arial MT"/>
              <a:cs typeface="Arial MT"/>
            </a:endParaRPr>
          </a:p>
          <a:p>
            <a:pPr marL="812800" lvl="1" indent="-343535">
              <a:lnSpc>
                <a:spcPct val="100000"/>
              </a:lnSpc>
              <a:spcBef>
                <a:spcPts val="480"/>
              </a:spcBef>
              <a:buClr>
                <a:srgbClr val="D1282D"/>
              </a:buClr>
              <a:buFont typeface="Wingdings"/>
              <a:buChar char=""/>
              <a:tabLst>
                <a:tab pos="812800" algn="l"/>
                <a:tab pos="813435" algn="l"/>
              </a:tabLst>
            </a:pPr>
            <a:r>
              <a:rPr sz="2000" dirty="0">
                <a:latin typeface="Arial MT"/>
                <a:cs typeface="Arial MT"/>
              </a:rPr>
              <a:t>a10,</a:t>
            </a:r>
            <a:r>
              <a:rPr sz="2000" spc="-6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50%</a:t>
            </a:r>
            <a:endParaRPr sz="2000">
              <a:latin typeface="Arial MT"/>
              <a:cs typeface="Arial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712370" y="6284772"/>
            <a:ext cx="366395" cy="36385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755"/>
              </a:lnSpc>
            </a:pPr>
            <a:r>
              <a:rPr sz="2400" b="1" spc="-5" dirty="0">
                <a:solidFill>
                  <a:srgbClr val="D1282D"/>
                </a:solidFill>
                <a:latin typeface="Arial"/>
                <a:cs typeface="Arial"/>
              </a:rPr>
              <a:t>29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23058" y="211581"/>
            <a:ext cx="444881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70" dirty="0"/>
              <a:t>DIAGRAMAS</a:t>
            </a:r>
            <a:r>
              <a:rPr spc="-114" dirty="0"/>
              <a:t> </a:t>
            </a:r>
            <a:r>
              <a:rPr spc="-40" dirty="0"/>
              <a:t>DE</a:t>
            </a:r>
            <a:r>
              <a:rPr spc="-114" dirty="0"/>
              <a:t> </a:t>
            </a:r>
            <a:r>
              <a:rPr spc="-60" dirty="0"/>
              <a:t>GANTT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712370" y="6284772"/>
            <a:ext cx="366395" cy="36385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755"/>
              </a:lnSpc>
            </a:pPr>
            <a:r>
              <a:rPr sz="2400" b="1" spc="-5" dirty="0">
                <a:solidFill>
                  <a:srgbClr val="D1282D"/>
                </a:solidFill>
                <a:latin typeface="Arial"/>
                <a:cs typeface="Arial"/>
              </a:rPr>
              <a:t>30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60" name="Imagen 59">
            <a:extLst>
              <a:ext uri="{FF2B5EF4-FFF2-40B4-BE49-F238E27FC236}">
                <a16:creationId xmlns:a16="http://schemas.microsoft.com/office/drawing/2014/main" id="{56D185D5-2D9C-B082-6696-B072748660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295400"/>
            <a:ext cx="8853815" cy="519961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23058" y="211581"/>
            <a:ext cx="444881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70" dirty="0"/>
              <a:t>DIAGRAMAS</a:t>
            </a:r>
            <a:r>
              <a:rPr spc="-114" dirty="0"/>
              <a:t> </a:t>
            </a:r>
            <a:r>
              <a:rPr spc="-40" dirty="0"/>
              <a:t>DE</a:t>
            </a:r>
            <a:r>
              <a:rPr spc="-114" dirty="0"/>
              <a:t> </a:t>
            </a:r>
            <a:r>
              <a:rPr spc="-60" dirty="0"/>
              <a:t>GANTT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945286"/>
            <a:ext cx="7985125" cy="5043805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700"/>
              </a:spcBef>
              <a:buFont typeface="Wingdings"/>
              <a:buChar char=""/>
              <a:tabLst>
                <a:tab pos="355600" algn="l"/>
                <a:tab pos="356235" algn="l"/>
              </a:tabLst>
            </a:pPr>
            <a:r>
              <a:rPr sz="1900" b="1" spc="-5" dirty="0">
                <a:latin typeface="Arial"/>
                <a:cs typeface="Arial"/>
              </a:rPr>
              <a:t>El grafico</a:t>
            </a:r>
            <a:r>
              <a:rPr sz="1900" b="1" spc="15" dirty="0">
                <a:latin typeface="Arial"/>
                <a:cs typeface="Arial"/>
              </a:rPr>
              <a:t> </a:t>
            </a:r>
            <a:r>
              <a:rPr sz="1900" b="1" spc="-5" dirty="0">
                <a:latin typeface="Arial"/>
                <a:cs typeface="Arial"/>
              </a:rPr>
              <a:t>muestra</a:t>
            </a:r>
            <a:r>
              <a:rPr sz="1900" b="1" spc="15" dirty="0">
                <a:latin typeface="Arial"/>
                <a:cs typeface="Arial"/>
              </a:rPr>
              <a:t> </a:t>
            </a:r>
            <a:r>
              <a:rPr sz="1900" b="1" spc="-5" dirty="0">
                <a:latin typeface="Arial"/>
                <a:cs typeface="Arial"/>
              </a:rPr>
              <a:t>claramente</a:t>
            </a:r>
            <a:r>
              <a:rPr sz="1900" b="1" spc="35" dirty="0">
                <a:latin typeface="Arial"/>
                <a:cs typeface="Arial"/>
              </a:rPr>
              <a:t> </a:t>
            </a:r>
            <a:r>
              <a:rPr sz="1900" b="1" spc="-5" dirty="0">
                <a:latin typeface="Arial"/>
                <a:cs typeface="Arial"/>
              </a:rPr>
              <a:t>que la</a:t>
            </a:r>
            <a:r>
              <a:rPr sz="1900" b="1" dirty="0">
                <a:latin typeface="Arial"/>
                <a:cs typeface="Arial"/>
              </a:rPr>
              <a:t> </a:t>
            </a:r>
            <a:r>
              <a:rPr sz="1900" b="1" spc="-5" dirty="0">
                <a:latin typeface="Arial"/>
                <a:cs typeface="Arial"/>
              </a:rPr>
              <a:t>actividad:</a:t>
            </a:r>
            <a:endParaRPr sz="1900">
              <a:latin typeface="Arial"/>
              <a:cs typeface="Arial"/>
            </a:endParaRPr>
          </a:p>
          <a:p>
            <a:pPr marL="812800" lvl="1" indent="-343535">
              <a:lnSpc>
                <a:spcPct val="100000"/>
              </a:lnSpc>
              <a:spcBef>
                <a:spcPts val="600"/>
              </a:spcBef>
              <a:buClr>
                <a:srgbClr val="D1282D"/>
              </a:buClr>
              <a:buFont typeface="Wingdings"/>
              <a:buChar char=""/>
              <a:tabLst>
                <a:tab pos="812800" algn="l"/>
                <a:tab pos="813435" algn="l"/>
              </a:tabLst>
            </a:pPr>
            <a:r>
              <a:rPr sz="1900" spc="-5" dirty="0">
                <a:latin typeface="Arial MT"/>
                <a:cs typeface="Arial MT"/>
              </a:rPr>
              <a:t>a5</a:t>
            </a:r>
            <a:r>
              <a:rPr sz="1900" spc="5" dirty="0">
                <a:latin typeface="Arial MT"/>
                <a:cs typeface="Arial MT"/>
              </a:rPr>
              <a:t> </a:t>
            </a:r>
            <a:r>
              <a:rPr sz="1900" spc="-5" dirty="0">
                <a:latin typeface="Arial MT"/>
                <a:cs typeface="Arial MT"/>
              </a:rPr>
              <a:t>tiene</a:t>
            </a:r>
            <a:r>
              <a:rPr sz="1900" spc="10" dirty="0">
                <a:latin typeface="Arial MT"/>
                <a:cs typeface="Arial MT"/>
              </a:rPr>
              <a:t> </a:t>
            </a:r>
            <a:r>
              <a:rPr sz="1900" spc="-5" dirty="0">
                <a:latin typeface="Arial MT"/>
                <a:cs typeface="Arial MT"/>
              </a:rPr>
              <a:t>un</a:t>
            </a:r>
            <a:r>
              <a:rPr sz="1900" spc="5" dirty="0">
                <a:latin typeface="Arial MT"/>
                <a:cs typeface="Arial MT"/>
              </a:rPr>
              <a:t> </a:t>
            </a:r>
            <a:r>
              <a:rPr sz="1900" spc="-5" dirty="0">
                <a:latin typeface="Arial MT"/>
                <a:cs typeface="Arial MT"/>
              </a:rPr>
              <a:t>atraso</a:t>
            </a:r>
            <a:r>
              <a:rPr sz="1900" spc="20" dirty="0">
                <a:latin typeface="Arial MT"/>
                <a:cs typeface="Arial MT"/>
              </a:rPr>
              <a:t> </a:t>
            </a:r>
            <a:r>
              <a:rPr sz="1900" spc="-5" dirty="0">
                <a:latin typeface="Arial MT"/>
                <a:cs typeface="Arial MT"/>
              </a:rPr>
              <a:t>de</a:t>
            </a:r>
            <a:r>
              <a:rPr sz="1900" spc="-10" dirty="0">
                <a:latin typeface="Arial MT"/>
                <a:cs typeface="Arial MT"/>
              </a:rPr>
              <a:t> </a:t>
            </a:r>
            <a:r>
              <a:rPr sz="1900" spc="-5" dirty="0">
                <a:latin typeface="Arial MT"/>
                <a:cs typeface="Arial MT"/>
              </a:rPr>
              <a:t>1</a:t>
            </a:r>
            <a:r>
              <a:rPr sz="1900" spc="5" dirty="0">
                <a:latin typeface="Arial MT"/>
                <a:cs typeface="Arial MT"/>
              </a:rPr>
              <a:t> </a:t>
            </a:r>
            <a:r>
              <a:rPr sz="1900" spc="-5" dirty="0">
                <a:latin typeface="Arial MT"/>
                <a:cs typeface="Arial MT"/>
              </a:rPr>
              <a:t>día,</a:t>
            </a:r>
            <a:endParaRPr sz="1900">
              <a:latin typeface="Arial MT"/>
              <a:cs typeface="Arial MT"/>
            </a:endParaRPr>
          </a:p>
          <a:p>
            <a:pPr marL="812800" lvl="1" indent="-343535">
              <a:lnSpc>
                <a:spcPct val="100000"/>
              </a:lnSpc>
              <a:buClr>
                <a:srgbClr val="D1282D"/>
              </a:buClr>
              <a:buFont typeface="Wingdings"/>
              <a:buChar char=""/>
              <a:tabLst>
                <a:tab pos="812800" algn="l"/>
                <a:tab pos="813435" algn="l"/>
              </a:tabLst>
            </a:pPr>
            <a:r>
              <a:rPr sz="1900" spc="-5" dirty="0">
                <a:latin typeface="Arial MT"/>
                <a:cs typeface="Arial MT"/>
              </a:rPr>
              <a:t>a6</a:t>
            </a:r>
            <a:r>
              <a:rPr sz="1900" spc="10" dirty="0">
                <a:latin typeface="Arial MT"/>
                <a:cs typeface="Arial MT"/>
              </a:rPr>
              <a:t> </a:t>
            </a:r>
            <a:r>
              <a:rPr sz="1900" spc="-5" dirty="0">
                <a:latin typeface="Arial MT"/>
                <a:cs typeface="Arial MT"/>
              </a:rPr>
              <a:t>ha</a:t>
            </a:r>
            <a:r>
              <a:rPr sz="1900" spc="15" dirty="0">
                <a:latin typeface="Arial MT"/>
                <a:cs typeface="Arial MT"/>
              </a:rPr>
              <a:t> </a:t>
            </a:r>
            <a:r>
              <a:rPr sz="1900" spc="-5" dirty="0">
                <a:latin typeface="Arial MT"/>
                <a:cs typeface="Arial MT"/>
              </a:rPr>
              <a:t>sido</a:t>
            </a:r>
            <a:r>
              <a:rPr sz="1900" spc="15" dirty="0">
                <a:latin typeface="Arial MT"/>
                <a:cs typeface="Arial MT"/>
              </a:rPr>
              <a:t> </a:t>
            </a:r>
            <a:r>
              <a:rPr sz="1900" spc="-5" dirty="0">
                <a:latin typeface="Arial MT"/>
                <a:cs typeface="Arial MT"/>
              </a:rPr>
              <a:t>finalizada</a:t>
            </a:r>
            <a:r>
              <a:rPr sz="1900" spc="55" dirty="0">
                <a:latin typeface="Arial MT"/>
                <a:cs typeface="Arial MT"/>
              </a:rPr>
              <a:t> </a:t>
            </a:r>
            <a:r>
              <a:rPr sz="1900" spc="-5" dirty="0">
                <a:latin typeface="Arial MT"/>
                <a:cs typeface="Arial MT"/>
              </a:rPr>
              <a:t>con</a:t>
            </a:r>
            <a:r>
              <a:rPr sz="1900" spc="10" dirty="0">
                <a:latin typeface="Arial MT"/>
                <a:cs typeface="Arial MT"/>
              </a:rPr>
              <a:t> </a:t>
            </a:r>
            <a:r>
              <a:rPr sz="1900" spc="-5" dirty="0">
                <a:latin typeface="Arial MT"/>
                <a:cs typeface="Arial MT"/>
              </a:rPr>
              <a:t>anticipación</a:t>
            </a:r>
            <a:r>
              <a:rPr sz="1900" spc="50" dirty="0">
                <a:latin typeface="Arial MT"/>
                <a:cs typeface="Arial MT"/>
              </a:rPr>
              <a:t> </a:t>
            </a:r>
            <a:r>
              <a:rPr sz="1900" spc="-5" dirty="0">
                <a:latin typeface="Arial MT"/>
                <a:cs typeface="Arial MT"/>
              </a:rPr>
              <a:t>a</a:t>
            </a:r>
            <a:r>
              <a:rPr sz="1900" dirty="0">
                <a:latin typeface="Arial MT"/>
                <a:cs typeface="Arial MT"/>
              </a:rPr>
              <a:t> </a:t>
            </a:r>
            <a:r>
              <a:rPr sz="1900" spc="-5" dirty="0">
                <a:latin typeface="Arial MT"/>
                <a:cs typeface="Arial MT"/>
              </a:rPr>
              <a:t>lo</a:t>
            </a:r>
            <a:r>
              <a:rPr sz="1900" spc="15" dirty="0">
                <a:latin typeface="Arial MT"/>
                <a:cs typeface="Arial MT"/>
              </a:rPr>
              <a:t> </a:t>
            </a:r>
            <a:r>
              <a:rPr sz="1900" spc="-5" dirty="0">
                <a:latin typeface="Arial MT"/>
                <a:cs typeface="Arial MT"/>
              </a:rPr>
              <a:t>previsto,</a:t>
            </a:r>
            <a:endParaRPr sz="1900">
              <a:latin typeface="Arial MT"/>
              <a:cs typeface="Arial MT"/>
            </a:endParaRPr>
          </a:p>
          <a:p>
            <a:pPr marL="812800" lvl="1" indent="-343535">
              <a:lnSpc>
                <a:spcPct val="100000"/>
              </a:lnSpc>
              <a:buClr>
                <a:srgbClr val="D1282D"/>
              </a:buClr>
              <a:buFont typeface="Wingdings"/>
              <a:buChar char=""/>
              <a:tabLst>
                <a:tab pos="812800" algn="l"/>
                <a:tab pos="813435" algn="l"/>
              </a:tabLst>
            </a:pPr>
            <a:r>
              <a:rPr sz="1900" spc="-5" dirty="0">
                <a:latin typeface="Arial MT"/>
                <a:cs typeface="Arial MT"/>
              </a:rPr>
              <a:t>a9</a:t>
            </a:r>
            <a:r>
              <a:rPr sz="1900" spc="5" dirty="0">
                <a:latin typeface="Arial MT"/>
                <a:cs typeface="Arial MT"/>
              </a:rPr>
              <a:t> </a:t>
            </a:r>
            <a:r>
              <a:rPr sz="1900" spc="-5" dirty="0">
                <a:latin typeface="Arial MT"/>
                <a:cs typeface="Arial MT"/>
              </a:rPr>
              <a:t>sigue</a:t>
            </a:r>
            <a:r>
              <a:rPr sz="1900" spc="25" dirty="0">
                <a:latin typeface="Arial MT"/>
                <a:cs typeface="Arial MT"/>
              </a:rPr>
              <a:t> </a:t>
            </a:r>
            <a:r>
              <a:rPr sz="1900" spc="-5" dirty="0">
                <a:latin typeface="Arial MT"/>
                <a:cs typeface="Arial MT"/>
              </a:rPr>
              <a:t>la programación</a:t>
            </a:r>
            <a:r>
              <a:rPr sz="1900" spc="60" dirty="0">
                <a:latin typeface="Arial MT"/>
                <a:cs typeface="Arial MT"/>
              </a:rPr>
              <a:t> </a:t>
            </a:r>
            <a:r>
              <a:rPr sz="1900" spc="-5" dirty="0">
                <a:latin typeface="Arial MT"/>
                <a:cs typeface="Arial MT"/>
              </a:rPr>
              <a:t>prevista</a:t>
            </a:r>
            <a:r>
              <a:rPr sz="1900" spc="25" dirty="0">
                <a:latin typeface="Arial MT"/>
                <a:cs typeface="Arial MT"/>
              </a:rPr>
              <a:t> </a:t>
            </a:r>
            <a:r>
              <a:rPr sz="1900" spc="-75" dirty="0">
                <a:latin typeface="Arial MT"/>
                <a:cs typeface="Arial MT"/>
              </a:rPr>
              <a:t>y,</a:t>
            </a:r>
            <a:endParaRPr sz="1900">
              <a:latin typeface="Arial MT"/>
              <a:cs typeface="Arial MT"/>
            </a:endParaRPr>
          </a:p>
          <a:p>
            <a:pPr marL="812800" lvl="1" indent="-343535">
              <a:lnSpc>
                <a:spcPct val="100000"/>
              </a:lnSpc>
              <a:buClr>
                <a:srgbClr val="D1282D"/>
              </a:buClr>
              <a:buFont typeface="Wingdings"/>
              <a:buChar char=""/>
              <a:tabLst>
                <a:tab pos="812800" algn="l"/>
                <a:tab pos="813435" algn="l"/>
              </a:tabLst>
            </a:pPr>
            <a:r>
              <a:rPr sz="1900" spc="-5" dirty="0">
                <a:latin typeface="Arial MT"/>
                <a:cs typeface="Arial MT"/>
              </a:rPr>
              <a:t>a10</a:t>
            </a:r>
            <a:r>
              <a:rPr sz="1900" spc="10" dirty="0">
                <a:latin typeface="Arial MT"/>
                <a:cs typeface="Arial MT"/>
              </a:rPr>
              <a:t> </a:t>
            </a:r>
            <a:r>
              <a:rPr sz="1900" spc="-5" dirty="0">
                <a:latin typeface="Arial MT"/>
                <a:cs typeface="Arial MT"/>
              </a:rPr>
              <a:t>lleva</a:t>
            </a:r>
            <a:r>
              <a:rPr sz="1900" spc="15" dirty="0">
                <a:latin typeface="Arial MT"/>
                <a:cs typeface="Arial MT"/>
              </a:rPr>
              <a:t> </a:t>
            </a:r>
            <a:r>
              <a:rPr sz="1900" spc="-5" dirty="0">
                <a:latin typeface="Arial MT"/>
                <a:cs typeface="Arial MT"/>
              </a:rPr>
              <a:t>un</a:t>
            </a:r>
            <a:r>
              <a:rPr sz="1900" spc="10" dirty="0">
                <a:latin typeface="Arial MT"/>
                <a:cs typeface="Arial MT"/>
              </a:rPr>
              <a:t> </a:t>
            </a:r>
            <a:r>
              <a:rPr sz="1900" spc="-5" dirty="0">
                <a:latin typeface="Arial MT"/>
                <a:cs typeface="Arial MT"/>
              </a:rPr>
              <a:t>atraso</a:t>
            </a:r>
            <a:r>
              <a:rPr sz="1900" spc="20" dirty="0">
                <a:latin typeface="Arial MT"/>
                <a:cs typeface="Arial MT"/>
              </a:rPr>
              <a:t> </a:t>
            </a:r>
            <a:r>
              <a:rPr sz="1900" spc="-5" dirty="0">
                <a:latin typeface="Arial MT"/>
                <a:cs typeface="Arial MT"/>
              </a:rPr>
              <a:t>de</a:t>
            </a:r>
            <a:r>
              <a:rPr sz="1900" spc="10" dirty="0">
                <a:latin typeface="Arial MT"/>
                <a:cs typeface="Arial MT"/>
              </a:rPr>
              <a:t> </a:t>
            </a:r>
            <a:r>
              <a:rPr sz="1900" spc="-5" dirty="0">
                <a:latin typeface="Arial MT"/>
                <a:cs typeface="Arial MT"/>
              </a:rPr>
              <a:t>medio</a:t>
            </a:r>
            <a:r>
              <a:rPr sz="1900" spc="20" dirty="0">
                <a:latin typeface="Arial MT"/>
                <a:cs typeface="Arial MT"/>
              </a:rPr>
              <a:t> </a:t>
            </a:r>
            <a:r>
              <a:rPr sz="1900" spc="-5" dirty="0">
                <a:latin typeface="Arial MT"/>
                <a:cs typeface="Arial MT"/>
              </a:rPr>
              <a:t>día.</a:t>
            </a:r>
            <a:endParaRPr sz="19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350">
              <a:latin typeface="Arial MT"/>
              <a:cs typeface="Arial MT"/>
            </a:endParaRPr>
          </a:p>
          <a:p>
            <a:pPr marL="469900" marR="32384">
              <a:lnSpc>
                <a:spcPct val="80000"/>
              </a:lnSpc>
            </a:pPr>
            <a:r>
              <a:rPr sz="1900" spc="-5" dirty="0">
                <a:latin typeface="Arial MT"/>
                <a:cs typeface="Arial MT"/>
              </a:rPr>
              <a:t>En</a:t>
            </a:r>
            <a:r>
              <a:rPr sz="1900" dirty="0">
                <a:latin typeface="Arial MT"/>
                <a:cs typeface="Arial MT"/>
              </a:rPr>
              <a:t> </a:t>
            </a:r>
            <a:r>
              <a:rPr sz="1900" spc="-5" dirty="0">
                <a:latin typeface="Arial MT"/>
                <a:cs typeface="Arial MT"/>
              </a:rPr>
              <a:t>función</a:t>
            </a:r>
            <a:r>
              <a:rPr sz="1900" spc="40" dirty="0">
                <a:latin typeface="Arial MT"/>
                <a:cs typeface="Arial MT"/>
              </a:rPr>
              <a:t> </a:t>
            </a:r>
            <a:r>
              <a:rPr sz="1900" spc="-5" dirty="0">
                <a:latin typeface="Arial MT"/>
                <a:cs typeface="Arial MT"/>
              </a:rPr>
              <a:t>de</a:t>
            </a:r>
            <a:r>
              <a:rPr sz="1900" spc="20" dirty="0">
                <a:latin typeface="Arial MT"/>
                <a:cs typeface="Arial MT"/>
              </a:rPr>
              <a:t> </a:t>
            </a:r>
            <a:r>
              <a:rPr sz="1900" spc="-5" dirty="0">
                <a:latin typeface="Arial MT"/>
                <a:cs typeface="Arial MT"/>
              </a:rPr>
              <a:t>lo</a:t>
            </a:r>
            <a:r>
              <a:rPr sz="1900" dirty="0">
                <a:latin typeface="Arial MT"/>
                <a:cs typeface="Arial MT"/>
              </a:rPr>
              <a:t> </a:t>
            </a:r>
            <a:r>
              <a:rPr sz="1900" spc="-5" dirty="0">
                <a:latin typeface="Arial MT"/>
                <a:cs typeface="Arial MT"/>
              </a:rPr>
              <a:t>observado</a:t>
            </a:r>
            <a:r>
              <a:rPr sz="1900" spc="60" dirty="0">
                <a:latin typeface="Arial MT"/>
                <a:cs typeface="Arial MT"/>
              </a:rPr>
              <a:t> </a:t>
            </a:r>
            <a:r>
              <a:rPr sz="1900" spc="-5" dirty="0">
                <a:latin typeface="Arial MT"/>
                <a:cs typeface="Arial MT"/>
              </a:rPr>
              <a:t>y</a:t>
            </a:r>
            <a:r>
              <a:rPr sz="1900" dirty="0">
                <a:latin typeface="Arial MT"/>
                <a:cs typeface="Arial MT"/>
              </a:rPr>
              <a:t> </a:t>
            </a:r>
            <a:r>
              <a:rPr sz="1900" spc="-5" dirty="0">
                <a:latin typeface="Arial MT"/>
                <a:cs typeface="Arial MT"/>
              </a:rPr>
              <a:t>analizado</a:t>
            </a:r>
            <a:r>
              <a:rPr sz="1900" spc="55" dirty="0">
                <a:latin typeface="Arial MT"/>
                <a:cs typeface="Arial MT"/>
              </a:rPr>
              <a:t> </a:t>
            </a:r>
            <a:r>
              <a:rPr sz="1900" spc="-5" dirty="0">
                <a:latin typeface="Arial MT"/>
                <a:cs typeface="Arial MT"/>
              </a:rPr>
              <a:t>deberán</a:t>
            </a:r>
            <a:r>
              <a:rPr sz="1900" spc="45" dirty="0">
                <a:latin typeface="Arial MT"/>
                <a:cs typeface="Arial MT"/>
              </a:rPr>
              <a:t> </a:t>
            </a:r>
            <a:r>
              <a:rPr sz="1900" spc="-5" dirty="0">
                <a:latin typeface="Arial MT"/>
                <a:cs typeface="Arial MT"/>
              </a:rPr>
              <a:t>tomarse</a:t>
            </a:r>
            <a:r>
              <a:rPr sz="1900" spc="25" dirty="0">
                <a:latin typeface="Arial MT"/>
                <a:cs typeface="Arial MT"/>
              </a:rPr>
              <a:t> </a:t>
            </a:r>
            <a:r>
              <a:rPr sz="1900" spc="-5" dirty="0">
                <a:latin typeface="Arial MT"/>
                <a:cs typeface="Arial MT"/>
              </a:rPr>
              <a:t>las</a:t>
            </a:r>
            <a:r>
              <a:rPr sz="1900" spc="5" dirty="0">
                <a:latin typeface="Arial MT"/>
                <a:cs typeface="Arial MT"/>
              </a:rPr>
              <a:t> </a:t>
            </a:r>
            <a:r>
              <a:rPr sz="1900" spc="-5" dirty="0">
                <a:latin typeface="Arial MT"/>
                <a:cs typeface="Arial MT"/>
              </a:rPr>
              <a:t>medidas </a:t>
            </a:r>
            <a:r>
              <a:rPr sz="1900" spc="-515" dirty="0">
                <a:latin typeface="Arial MT"/>
                <a:cs typeface="Arial MT"/>
              </a:rPr>
              <a:t> </a:t>
            </a:r>
            <a:r>
              <a:rPr sz="1900" spc="-5" dirty="0">
                <a:latin typeface="Arial MT"/>
                <a:cs typeface="Arial MT"/>
              </a:rPr>
              <a:t>correspondientes</a:t>
            </a:r>
            <a:r>
              <a:rPr sz="1900" spc="60" dirty="0">
                <a:latin typeface="Arial MT"/>
                <a:cs typeface="Arial MT"/>
              </a:rPr>
              <a:t> </a:t>
            </a:r>
            <a:r>
              <a:rPr sz="1900" spc="-5" dirty="0">
                <a:latin typeface="Arial MT"/>
                <a:cs typeface="Arial MT"/>
              </a:rPr>
              <a:t>para</a:t>
            </a:r>
            <a:r>
              <a:rPr sz="1900" spc="15" dirty="0">
                <a:latin typeface="Arial MT"/>
                <a:cs typeface="Arial MT"/>
              </a:rPr>
              <a:t> </a:t>
            </a:r>
            <a:r>
              <a:rPr sz="1900" spc="-5" dirty="0">
                <a:latin typeface="Arial MT"/>
                <a:cs typeface="Arial MT"/>
              </a:rPr>
              <a:t>solucionar</a:t>
            </a:r>
            <a:r>
              <a:rPr sz="1900" spc="55" dirty="0">
                <a:latin typeface="Arial MT"/>
                <a:cs typeface="Arial MT"/>
              </a:rPr>
              <a:t> </a:t>
            </a:r>
            <a:r>
              <a:rPr sz="1900" spc="-5" dirty="0">
                <a:latin typeface="Arial MT"/>
                <a:cs typeface="Arial MT"/>
              </a:rPr>
              <a:t>esos</a:t>
            </a:r>
            <a:r>
              <a:rPr sz="1900" spc="15" dirty="0">
                <a:latin typeface="Arial MT"/>
                <a:cs typeface="Arial MT"/>
              </a:rPr>
              <a:t> </a:t>
            </a:r>
            <a:r>
              <a:rPr sz="1900" spc="-5" dirty="0">
                <a:latin typeface="Arial MT"/>
                <a:cs typeface="Arial MT"/>
              </a:rPr>
              <a:t>atrasos</a:t>
            </a:r>
            <a:r>
              <a:rPr sz="1900" spc="30" dirty="0">
                <a:latin typeface="Arial MT"/>
                <a:cs typeface="Arial MT"/>
              </a:rPr>
              <a:t> </a:t>
            </a:r>
            <a:r>
              <a:rPr sz="1900" spc="-5" dirty="0">
                <a:latin typeface="Arial MT"/>
                <a:cs typeface="Arial MT"/>
              </a:rPr>
              <a:t>en</a:t>
            </a:r>
            <a:r>
              <a:rPr sz="1900" dirty="0">
                <a:latin typeface="Arial MT"/>
                <a:cs typeface="Arial MT"/>
              </a:rPr>
              <a:t> </a:t>
            </a:r>
            <a:r>
              <a:rPr sz="1900" spc="-5" dirty="0">
                <a:latin typeface="Arial MT"/>
                <a:cs typeface="Arial MT"/>
              </a:rPr>
              <a:t>función</a:t>
            </a:r>
            <a:r>
              <a:rPr sz="1900" spc="40" dirty="0">
                <a:latin typeface="Arial MT"/>
                <a:cs typeface="Arial MT"/>
              </a:rPr>
              <a:t> </a:t>
            </a:r>
            <a:r>
              <a:rPr sz="1900" spc="-5" dirty="0">
                <a:latin typeface="Arial MT"/>
                <a:cs typeface="Arial MT"/>
              </a:rPr>
              <a:t>de</a:t>
            </a:r>
            <a:r>
              <a:rPr sz="1900" dirty="0">
                <a:latin typeface="Arial MT"/>
                <a:cs typeface="Arial MT"/>
              </a:rPr>
              <a:t> </a:t>
            </a:r>
            <a:r>
              <a:rPr sz="1900" spc="-5" dirty="0">
                <a:latin typeface="Arial MT"/>
                <a:cs typeface="Arial MT"/>
              </a:rPr>
              <a:t>la </a:t>
            </a:r>
            <a:r>
              <a:rPr sz="1900" dirty="0">
                <a:latin typeface="Arial MT"/>
                <a:cs typeface="Arial MT"/>
              </a:rPr>
              <a:t> </a:t>
            </a:r>
            <a:r>
              <a:rPr sz="1900" spc="-5" dirty="0">
                <a:latin typeface="Arial MT"/>
                <a:cs typeface="Arial MT"/>
              </a:rPr>
              <a:t>importancia</a:t>
            </a:r>
            <a:r>
              <a:rPr sz="1900" spc="40" dirty="0">
                <a:latin typeface="Arial MT"/>
                <a:cs typeface="Arial MT"/>
              </a:rPr>
              <a:t> </a:t>
            </a:r>
            <a:r>
              <a:rPr sz="1900" spc="-5" dirty="0">
                <a:latin typeface="Arial MT"/>
                <a:cs typeface="Arial MT"/>
              </a:rPr>
              <a:t>que</a:t>
            </a:r>
            <a:r>
              <a:rPr sz="1900" spc="15" dirty="0">
                <a:latin typeface="Arial MT"/>
                <a:cs typeface="Arial MT"/>
              </a:rPr>
              <a:t> </a:t>
            </a:r>
            <a:r>
              <a:rPr sz="1900" spc="-5" dirty="0">
                <a:latin typeface="Arial MT"/>
                <a:cs typeface="Arial MT"/>
              </a:rPr>
              <a:t>tiene</a:t>
            </a:r>
            <a:r>
              <a:rPr sz="1900" spc="25" dirty="0">
                <a:latin typeface="Arial MT"/>
                <a:cs typeface="Arial MT"/>
              </a:rPr>
              <a:t> </a:t>
            </a:r>
            <a:r>
              <a:rPr sz="1900" spc="-5" dirty="0">
                <a:latin typeface="Arial MT"/>
                <a:cs typeface="Arial MT"/>
              </a:rPr>
              <a:t>cada</a:t>
            </a:r>
            <a:r>
              <a:rPr sz="1900" spc="15" dirty="0">
                <a:latin typeface="Arial MT"/>
                <a:cs typeface="Arial MT"/>
              </a:rPr>
              <a:t> </a:t>
            </a:r>
            <a:r>
              <a:rPr sz="1900" spc="-5" dirty="0">
                <a:latin typeface="Arial MT"/>
                <a:cs typeface="Arial MT"/>
              </a:rPr>
              <a:t>una.</a:t>
            </a:r>
            <a:endParaRPr sz="19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950">
              <a:latin typeface="Arial MT"/>
              <a:cs typeface="Arial MT"/>
            </a:endParaRPr>
          </a:p>
          <a:p>
            <a:pPr marL="469900">
              <a:lnSpc>
                <a:spcPct val="100000"/>
              </a:lnSpc>
            </a:pPr>
            <a:r>
              <a:rPr sz="1900" b="1" i="1" spc="-5" dirty="0">
                <a:latin typeface="Arial"/>
                <a:cs typeface="Arial"/>
              </a:rPr>
              <a:t>Criticas</a:t>
            </a:r>
            <a:r>
              <a:rPr sz="1900" b="1" i="1" spc="15" dirty="0">
                <a:latin typeface="Arial"/>
                <a:cs typeface="Arial"/>
              </a:rPr>
              <a:t> </a:t>
            </a:r>
            <a:r>
              <a:rPr sz="1900" b="1" i="1" spc="-5" dirty="0">
                <a:latin typeface="Arial"/>
                <a:cs typeface="Arial"/>
              </a:rPr>
              <a:t>del</a:t>
            </a:r>
            <a:r>
              <a:rPr sz="1900" b="1" i="1" spc="-15" dirty="0">
                <a:latin typeface="Arial"/>
                <a:cs typeface="Arial"/>
              </a:rPr>
              <a:t> </a:t>
            </a:r>
            <a:r>
              <a:rPr sz="1900" b="1" i="1" spc="-5" dirty="0">
                <a:latin typeface="Arial"/>
                <a:cs typeface="Arial"/>
              </a:rPr>
              <a:t>Gráfico</a:t>
            </a:r>
            <a:r>
              <a:rPr sz="1900" b="1" i="1" spc="5" dirty="0">
                <a:latin typeface="Arial"/>
                <a:cs typeface="Arial"/>
              </a:rPr>
              <a:t> </a:t>
            </a:r>
            <a:r>
              <a:rPr sz="1900" b="1" i="1" spc="-5" dirty="0">
                <a:latin typeface="Arial"/>
                <a:cs typeface="Arial"/>
              </a:rPr>
              <a:t>de GANTT</a:t>
            </a:r>
            <a:endParaRPr sz="1900">
              <a:latin typeface="Arial"/>
              <a:cs typeface="Arial"/>
            </a:endParaRPr>
          </a:p>
          <a:p>
            <a:pPr marL="469900" marR="5080">
              <a:lnSpc>
                <a:spcPct val="80000"/>
              </a:lnSpc>
              <a:spcBef>
                <a:spcPts val="455"/>
              </a:spcBef>
            </a:pPr>
            <a:r>
              <a:rPr sz="1900" spc="-5" dirty="0">
                <a:latin typeface="Arial MT"/>
                <a:cs typeface="Arial MT"/>
              </a:rPr>
              <a:t>En</a:t>
            </a:r>
            <a:r>
              <a:rPr sz="1900" dirty="0">
                <a:latin typeface="Arial MT"/>
                <a:cs typeface="Arial MT"/>
              </a:rPr>
              <a:t> </a:t>
            </a:r>
            <a:r>
              <a:rPr sz="1900" spc="-5" dirty="0">
                <a:latin typeface="Arial MT"/>
                <a:cs typeface="Arial MT"/>
              </a:rPr>
              <a:t>el</a:t>
            </a:r>
            <a:r>
              <a:rPr sz="1900" spc="15" dirty="0">
                <a:latin typeface="Arial MT"/>
                <a:cs typeface="Arial MT"/>
              </a:rPr>
              <a:t> </a:t>
            </a:r>
            <a:r>
              <a:rPr sz="1900" spc="-5" dirty="0">
                <a:latin typeface="Arial MT"/>
                <a:cs typeface="Arial MT"/>
              </a:rPr>
              <a:t>control</a:t>
            </a:r>
            <a:r>
              <a:rPr sz="1900" spc="25" dirty="0">
                <a:latin typeface="Arial MT"/>
                <a:cs typeface="Arial MT"/>
              </a:rPr>
              <a:t> </a:t>
            </a:r>
            <a:r>
              <a:rPr sz="1900" spc="-5" dirty="0">
                <a:latin typeface="Arial MT"/>
                <a:cs typeface="Arial MT"/>
              </a:rPr>
              <a:t>de</a:t>
            </a:r>
            <a:r>
              <a:rPr sz="1900" spc="20" dirty="0">
                <a:latin typeface="Arial MT"/>
                <a:cs typeface="Arial MT"/>
              </a:rPr>
              <a:t> </a:t>
            </a:r>
            <a:r>
              <a:rPr sz="1900" spc="-5" dirty="0">
                <a:latin typeface="Arial MT"/>
                <a:cs typeface="Arial MT"/>
              </a:rPr>
              <a:t>ejecución</a:t>
            </a:r>
            <a:r>
              <a:rPr sz="1900" spc="55" dirty="0">
                <a:latin typeface="Arial MT"/>
                <a:cs typeface="Arial MT"/>
              </a:rPr>
              <a:t> </a:t>
            </a:r>
            <a:r>
              <a:rPr sz="1900" spc="-5" dirty="0">
                <a:latin typeface="Arial MT"/>
                <a:cs typeface="Arial MT"/>
              </a:rPr>
              <a:t>de</a:t>
            </a:r>
            <a:r>
              <a:rPr sz="1900" spc="5" dirty="0">
                <a:latin typeface="Arial MT"/>
                <a:cs typeface="Arial MT"/>
              </a:rPr>
              <a:t> </a:t>
            </a:r>
            <a:r>
              <a:rPr sz="1900" spc="-5" dirty="0">
                <a:latin typeface="Arial MT"/>
                <a:cs typeface="Arial MT"/>
              </a:rPr>
              <a:t>proyectos</a:t>
            </a:r>
            <a:r>
              <a:rPr sz="1900" spc="45" dirty="0">
                <a:latin typeface="Arial MT"/>
                <a:cs typeface="Arial MT"/>
              </a:rPr>
              <a:t> </a:t>
            </a:r>
            <a:r>
              <a:rPr sz="1900" spc="-5" dirty="0">
                <a:latin typeface="Arial MT"/>
                <a:cs typeface="Arial MT"/>
              </a:rPr>
              <a:t>de</a:t>
            </a:r>
            <a:r>
              <a:rPr sz="1900" dirty="0">
                <a:latin typeface="Arial MT"/>
                <a:cs typeface="Arial MT"/>
              </a:rPr>
              <a:t> </a:t>
            </a:r>
            <a:r>
              <a:rPr sz="1900" spc="-5" dirty="0">
                <a:latin typeface="Arial MT"/>
                <a:cs typeface="Arial MT"/>
              </a:rPr>
              <a:t>cierta</a:t>
            </a:r>
            <a:r>
              <a:rPr sz="1900" spc="35" dirty="0">
                <a:latin typeface="Arial MT"/>
                <a:cs typeface="Arial MT"/>
              </a:rPr>
              <a:t> </a:t>
            </a:r>
            <a:r>
              <a:rPr sz="1900" spc="-5" dirty="0">
                <a:latin typeface="Arial MT"/>
                <a:cs typeface="Arial MT"/>
              </a:rPr>
              <a:t>complejidad,</a:t>
            </a:r>
            <a:r>
              <a:rPr sz="1900" spc="50" dirty="0">
                <a:latin typeface="Arial MT"/>
                <a:cs typeface="Arial MT"/>
              </a:rPr>
              <a:t> </a:t>
            </a:r>
            <a:r>
              <a:rPr sz="1900" spc="-5" dirty="0">
                <a:latin typeface="Arial MT"/>
                <a:cs typeface="Arial MT"/>
              </a:rPr>
              <a:t>tenía</a:t>
            </a:r>
            <a:r>
              <a:rPr sz="1900" spc="25" dirty="0">
                <a:latin typeface="Arial MT"/>
                <a:cs typeface="Arial MT"/>
              </a:rPr>
              <a:t> </a:t>
            </a:r>
            <a:r>
              <a:rPr sz="1900" spc="-5" dirty="0">
                <a:latin typeface="Arial MT"/>
                <a:cs typeface="Arial MT"/>
              </a:rPr>
              <a:t>el </a:t>
            </a:r>
            <a:r>
              <a:rPr sz="1900" spc="-515" dirty="0">
                <a:latin typeface="Arial MT"/>
                <a:cs typeface="Arial MT"/>
              </a:rPr>
              <a:t> </a:t>
            </a:r>
            <a:r>
              <a:rPr sz="1900" spc="-5" dirty="0">
                <a:latin typeface="Arial MT"/>
                <a:cs typeface="Arial MT"/>
              </a:rPr>
              <a:t>serio</a:t>
            </a:r>
            <a:r>
              <a:rPr sz="1900" spc="20" dirty="0">
                <a:latin typeface="Arial MT"/>
                <a:cs typeface="Arial MT"/>
              </a:rPr>
              <a:t> </a:t>
            </a:r>
            <a:r>
              <a:rPr sz="1900" spc="-5" dirty="0">
                <a:latin typeface="Arial MT"/>
                <a:cs typeface="Arial MT"/>
              </a:rPr>
              <a:t>inconveniente</a:t>
            </a:r>
            <a:r>
              <a:rPr sz="1900" spc="65" dirty="0">
                <a:latin typeface="Arial MT"/>
                <a:cs typeface="Arial MT"/>
              </a:rPr>
              <a:t> </a:t>
            </a:r>
            <a:r>
              <a:rPr sz="1900" spc="-5" dirty="0">
                <a:latin typeface="Arial MT"/>
                <a:cs typeface="Arial MT"/>
              </a:rPr>
              <a:t>de no</a:t>
            </a:r>
            <a:r>
              <a:rPr sz="1900" spc="15" dirty="0">
                <a:latin typeface="Arial MT"/>
                <a:cs typeface="Arial MT"/>
              </a:rPr>
              <a:t> </a:t>
            </a:r>
            <a:r>
              <a:rPr sz="1900" spc="-5" dirty="0">
                <a:latin typeface="Arial MT"/>
                <a:cs typeface="Arial MT"/>
              </a:rPr>
              <a:t>indicar</a:t>
            </a:r>
            <a:r>
              <a:rPr sz="1900" spc="40" dirty="0">
                <a:latin typeface="Arial MT"/>
                <a:cs typeface="Arial MT"/>
              </a:rPr>
              <a:t> </a:t>
            </a:r>
            <a:r>
              <a:rPr sz="1900" spc="-5" dirty="0">
                <a:latin typeface="Arial MT"/>
                <a:cs typeface="Arial MT"/>
              </a:rPr>
              <a:t>la relación</a:t>
            </a:r>
            <a:r>
              <a:rPr sz="1900" spc="40" dirty="0">
                <a:latin typeface="Arial MT"/>
                <a:cs typeface="Arial MT"/>
              </a:rPr>
              <a:t> </a:t>
            </a:r>
            <a:r>
              <a:rPr sz="1900" spc="-5" dirty="0">
                <a:latin typeface="Arial MT"/>
                <a:cs typeface="Arial MT"/>
              </a:rPr>
              <a:t>existente</a:t>
            </a:r>
            <a:r>
              <a:rPr sz="1900" spc="55" dirty="0">
                <a:latin typeface="Arial MT"/>
                <a:cs typeface="Arial MT"/>
              </a:rPr>
              <a:t> </a:t>
            </a:r>
            <a:r>
              <a:rPr sz="1900" spc="-5" dirty="0">
                <a:latin typeface="Arial MT"/>
                <a:cs typeface="Arial MT"/>
              </a:rPr>
              <a:t>entre</a:t>
            </a:r>
            <a:r>
              <a:rPr sz="1900" spc="10" dirty="0">
                <a:latin typeface="Arial MT"/>
                <a:cs typeface="Arial MT"/>
              </a:rPr>
              <a:t> </a:t>
            </a:r>
            <a:r>
              <a:rPr sz="1900" spc="-5" dirty="0">
                <a:latin typeface="Arial MT"/>
                <a:cs typeface="Arial MT"/>
              </a:rPr>
              <a:t>las </a:t>
            </a:r>
            <a:r>
              <a:rPr sz="1900" dirty="0">
                <a:latin typeface="Arial MT"/>
                <a:cs typeface="Arial MT"/>
              </a:rPr>
              <a:t> </a:t>
            </a:r>
            <a:r>
              <a:rPr sz="1900" spc="-5" dirty="0">
                <a:latin typeface="Arial MT"/>
                <a:cs typeface="Arial MT"/>
              </a:rPr>
              <a:t>distintas</a:t>
            </a:r>
            <a:r>
              <a:rPr sz="1900" spc="20" dirty="0">
                <a:latin typeface="Arial MT"/>
                <a:cs typeface="Arial MT"/>
              </a:rPr>
              <a:t> </a:t>
            </a:r>
            <a:r>
              <a:rPr sz="1900" spc="-5" dirty="0">
                <a:latin typeface="Arial MT"/>
                <a:cs typeface="Arial MT"/>
              </a:rPr>
              <a:t>actividades</a:t>
            </a:r>
            <a:r>
              <a:rPr sz="1900" spc="45" dirty="0">
                <a:latin typeface="Arial MT"/>
                <a:cs typeface="Arial MT"/>
              </a:rPr>
              <a:t> </a:t>
            </a:r>
            <a:r>
              <a:rPr sz="1900" spc="-5" dirty="0">
                <a:latin typeface="Arial MT"/>
                <a:cs typeface="Arial MT"/>
              </a:rPr>
              <a:t>del</a:t>
            </a:r>
            <a:r>
              <a:rPr sz="1900" spc="10" dirty="0">
                <a:latin typeface="Arial MT"/>
                <a:cs typeface="Arial MT"/>
              </a:rPr>
              <a:t> </a:t>
            </a:r>
            <a:r>
              <a:rPr sz="1900" spc="-5" dirty="0">
                <a:latin typeface="Arial MT"/>
                <a:cs typeface="Arial MT"/>
              </a:rPr>
              <a:t>plan.</a:t>
            </a:r>
            <a:endParaRPr sz="19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350">
              <a:latin typeface="Arial MT"/>
              <a:cs typeface="Arial MT"/>
            </a:endParaRPr>
          </a:p>
          <a:p>
            <a:pPr marL="469900" marR="83820">
              <a:lnSpc>
                <a:spcPts val="1820"/>
              </a:lnSpc>
            </a:pPr>
            <a:r>
              <a:rPr sz="1900" b="1" u="heavy" spc="-5" dirty="0">
                <a:solidFill>
                  <a:srgbClr val="CC9900"/>
                </a:solidFill>
                <a:uFill>
                  <a:solidFill>
                    <a:srgbClr val="CC9900"/>
                  </a:solidFill>
                </a:uFill>
                <a:latin typeface="Arial"/>
                <a:cs typeface="Arial"/>
              </a:rPr>
              <a:t>Ej.</a:t>
            </a:r>
            <a:r>
              <a:rPr sz="1900" b="1" spc="-15" dirty="0">
                <a:solidFill>
                  <a:srgbClr val="CC9900"/>
                </a:solidFill>
                <a:latin typeface="Arial"/>
                <a:cs typeface="Arial"/>
              </a:rPr>
              <a:t> </a:t>
            </a:r>
            <a:r>
              <a:rPr sz="1900" spc="-5" dirty="0">
                <a:latin typeface="Arial MT"/>
                <a:cs typeface="Arial MT"/>
              </a:rPr>
              <a:t>la</a:t>
            </a:r>
            <a:r>
              <a:rPr sz="1900" spc="10" dirty="0">
                <a:latin typeface="Arial MT"/>
                <a:cs typeface="Arial MT"/>
              </a:rPr>
              <a:t> </a:t>
            </a:r>
            <a:r>
              <a:rPr sz="1900" spc="-5" dirty="0">
                <a:latin typeface="Arial MT"/>
                <a:cs typeface="Arial MT"/>
              </a:rPr>
              <a:t>a5</a:t>
            </a:r>
            <a:r>
              <a:rPr sz="1900" spc="15" dirty="0">
                <a:latin typeface="Arial MT"/>
                <a:cs typeface="Arial MT"/>
              </a:rPr>
              <a:t> </a:t>
            </a:r>
            <a:r>
              <a:rPr sz="1900" spc="-5" dirty="0">
                <a:latin typeface="Arial MT"/>
                <a:cs typeface="Arial MT"/>
              </a:rPr>
              <a:t>se</a:t>
            </a:r>
            <a:r>
              <a:rPr sz="1900" dirty="0">
                <a:latin typeface="Arial MT"/>
                <a:cs typeface="Arial MT"/>
              </a:rPr>
              <a:t> </a:t>
            </a:r>
            <a:r>
              <a:rPr sz="1900" spc="-5" dirty="0">
                <a:latin typeface="Arial MT"/>
                <a:cs typeface="Arial MT"/>
              </a:rPr>
              <a:t>halla</a:t>
            </a:r>
            <a:r>
              <a:rPr sz="1900" spc="40" dirty="0">
                <a:latin typeface="Arial MT"/>
                <a:cs typeface="Arial MT"/>
              </a:rPr>
              <a:t> </a:t>
            </a:r>
            <a:r>
              <a:rPr sz="1900" spc="-5" dirty="0">
                <a:latin typeface="Arial MT"/>
                <a:cs typeface="Arial MT"/>
              </a:rPr>
              <a:t>atrasada</a:t>
            </a:r>
            <a:r>
              <a:rPr sz="1900" spc="30" dirty="0">
                <a:latin typeface="Arial MT"/>
                <a:cs typeface="Arial MT"/>
              </a:rPr>
              <a:t> </a:t>
            </a:r>
            <a:r>
              <a:rPr sz="1900" spc="-5" dirty="0">
                <a:latin typeface="Arial MT"/>
                <a:cs typeface="Arial MT"/>
              </a:rPr>
              <a:t>pero</a:t>
            </a:r>
            <a:r>
              <a:rPr sz="1900" spc="30" dirty="0">
                <a:latin typeface="Arial MT"/>
                <a:cs typeface="Arial MT"/>
              </a:rPr>
              <a:t> </a:t>
            </a:r>
            <a:r>
              <a:rPr sz="1900" spc="-5" dirty="0">
                <a:latin typeface="Arial MT"/>
                <a:cs typeface="Arial MT"/>
              </a:rPr>
              <a:t>para</a:t>
            </a:r>
            <a:r>
              <a:rPr sz="1900" spc="20" dirty="0">
                <a:latin typeface="Arial MT"/>
                <a:cs typeface="Arial MT"/>
              </a:rPr>
              <a:t> </a:t>
            </a:r>
            <a:r>
              <a:rPr sz="1900" spc="-5" dirty="0">
                <a:latin typeface="Arial MT"/>
                <a:cs typeface="Arial MT"/>
              </a:rPr>
              <a:t>saber</a:t>
            </a:r>
            <a:r>
              <a:rPr sz="1900" spc="30" dirty="0">
                <a:latin typeface="Arial MT"/>
                <a:cs typeface="Arial MT"/>
              </a:rPr>
              <a:t> </a:t>
            </a:r>
            <a:r>
              <a:rPr sz="1900" spc="-5" dirty="0">
                <a:latin typeface="Arial MT"/>
                <a:cs typeface="Arial MT"/>
              </a:rPr>
              <a:t>la</a:t>
            </a:r>
            <a:r>
              <a:rPr sz="1900" spc="10" dirty="0">
                <a:latin typeface="Arial MT"/>
                <a:cs typeface="Arial MT"/>
              </a:rPr>
              <a:t> </a:t>
            </a:r>
            <a:r>
              <a:rPr sz="1900" spc="-5" dirty="0">
                <a:latin typeface="Arial MT"/>
                <a:cs typeface="Arial MT"/>
              </a:rPr>
              <a:t>influencia</a:t>
            </a:r>
            <a:r>
              <a:rPr sz="1900" spc="35" dirty="0">
                <a:latin typeface="Arial MT"/>
                <a:cs typeface="Arial MT"/>
              </a:rPr>
              <a:t> </a:t>
            </a:r>
            <a:r>
              <a:rPr sz="1900" spc="-5" dirty="0">
                <a:latin typeface="Arial MT"/>
                <a:cs typeface="Arial MT"/>
              </a:rPr>
              <a:t>que</a:t>
            </a:r>
            <a:r>
              <a:rPr sz="1900" spc="25" dirty="0">
                <a:latin typeface="Arial MT"/>
                <a:cs typeface="Arial MT"/>
              </a:rPr>
              <a:t> </a:t>
            </a:r>
            <a:r>
              <a:rPr sz="1900" spc="-5" dirty="0">
                <a:latin typeface="Arial MT"/>
                <a:cs typeface="Arial MT"/>
              </a:rPr>
              <a:t>ese </a:t>
            </a:r>
            <a:r>
              <a:rPr sz="1900" dirty="0">
                <a:latin typeface="Arial MT"/>
                <a:cs typeface="Arial MT"/>
              </a:rPr>
              <a:t> </a:t>
            </a:r>
            <a:r>
              <a:rPr sz="1900" spc="-5" dirty="0">
                <a:latin typeface="Arial MT"/>
                <a:cs typeface="Arial MT"/>
              </a:rPr>
              <a:t>atraso</a:t>
            </a:r>
            <a:r>
              <a:rPr sz="1900" spc="20" dirty="0">
                <a:latin typeface="Arial MT"/>
                <a:cs typeface="Arial MT"/>
              </a:rPr>
              <a:t> </a:t>
            </a:r>
            <a:r>
              <a:rPr sz="1900" spc="-5" dirty="0">
                <a:latin typeface="Arial MT"/>
                <a:cs typeface="Arial MT"/>
              </a:rPr>
              <a:t>traerá</a:t>
            </a:r>
            <a:r>
              <a:rPr sz="1900" spc="30" dirty="0">
                <a:latin typeface="Arial MT"/>
                <a:cs typeface="Arial MT"/>
              </a:rPr>
              <a:t> </a:t>
            </a:r>
            <a:r>
              <a:rPr sz="1900" spc="-5" dirty="0">
                <a:latin typeface="Arial MT"/>
                <a:cs typeface="Arial MT"/>
              </a:rPr>
              <a:t>sobre</a:t>
            </a:r>
            <a:r>
              <a:rPr sz="1900" spc="20" dirty="0">
                <a:latin typeface="Arial MT"/>
                <a:cs typeface="Arial MT"/>
              </a:rPr>
              <a:t> </a:t>
            </a:r>
            <a:r>
              <a:rPr sz="1900" spc="-5" dirty="0">
                <a:latin typeface="Arial MT"/>
                <a:cs typeface="Arial MT"/>
              </a:rPr>
              <a:t>las</a:t>
            </a:r>
            <a:r>
              <a:rPr sz="1900" spc="20" dirty="0">
                <a:latin typeface="Arial MT"/>
                <a:cs typeface="Arial MT"/>
              </a:rPr>
              <a:t> </a:t>
            </a:r>
            <a:r>
              <a:rPr sz="1900" spc="-5" dirty="0">
                <a:latin typeface="Arial MT"/>
                <a:cs typeface="Arial MT"/>
              </a:rPr>
              <a:t>otras</a:t>
            </a:r>
            <a:r>
              <a:rPr sz="1900" spc="25" dirty="0">
                <a:latin typeface="Arial MT"/>
                <a:cs typeface="Arial MT"/>
              </a:rPr>
              <a:t> </a:t>
            </a:r>
            <a:r>
              <a:rPr sz="1900" spc="-5" dirty="0">
                <a:latin typeface="Arial MT"/>
                <a:cs typeface="Arial MT"/>
              </a:rPr>
              <a:t>actividades</a:t>
            </a:r>
            <a:r>
              <a:rPr sz="1900" spc="55" dirty="0">
                <a:latin typeface="Arial MT"/>
                <a:cs typeface="Arial MT"/>
              </a:rPr>
              <a:t> </a:t>
            </a:r>
            <a:r>
              <a:rPr sz="1900" spc="-5" dirty="0">
                <a:latin typeface="Arial MT"/>
                <a:cs typeface="Arial MT"/>
              </a:rPr>
              <a:t>tendremos</a:t>
            </a:r>
            <a:r>
              <a:rPr sz="1900" spc="40" dirty="0">
                <a:latin typeface="Arial MT"/>
                <a:cs typeface="Arial MT"/>
              </a:rPr>
              <a:t> </a:t>
            </a:r>
            <a:r>
              <a:rPr sz="1900" spc="-5" dirty="0">
                <a:latin typeface="Arial MT"/>
                <a:cs typeface="Arial MT"/>
              </a:rPr>
              <a:t>que</a:t>
            </a:r>
            <a:r>
              <a:rPr sz="1900" spc="25" dirty="0">
                <a:latin typeface="Arial MT"/>
                <a:cs typeface="Arial MT"/>
              </a:rPr>
              <a:t> </a:t>
            </a:r>
            <a:r>
              <a:rPr sz="1900" spc="-5" dirty="0">
                <a:latin typeface="Arial MT"/>
                <a:cs typeface="Arial MT"/>
              </a:rPr>
              <a:t>analizarlo</a:t>
            </a:r>
            <a:r>
              <a:rPr sz="1900" spc="60" dirty="0">
                <a:latin typeface="Arial MT"/>
                <a:cs typeface="Arial MT"/>
              </a:rPr>
              <a:t> </a:t>
            </a:r>
            <a:r>
              <a:rPr sz="1900" spc="-5" dirty="0">
                <a:latin typeface="Arial MT"/>
                <a:cs typeface="Arial MT"/>
              </a:rPr>
              <a:t>de </a:t>
            </a:r>
            <a:r>
              <a:rPr sz="1900" spc="-515" dirty="0">
                <a:latin typeface="Arial MT"/>
                <a:cs typeface="Arial MT"/>
              </a:rPr>
              <a:t> </a:t>
            </a:r>
            <a:r>
              <a:rPr sz="1900" spc="-5" dirty="0">
                <a:latin typeface="Arial MT"/>
                <a:cs typeface="Arial MT"/>
              </a:rPr>
              <a:t>manera</a:t>
            </a:r>
            <a:r>
              <a:rPr sz="1900" spc="15" dirty="0">
                <a:latin typeface="Arial MT"/>
                <a:cs typeface="Arial MT"/>
              </a:rPr>
              <a:t> </a:t>
            </a:r>
            <a:r>
              <a:rPr sz="1900" spc="-5" dirty="0">
                <a:latin typeface="Arial MT"/>
                <a:cs typeface="Arial MT"/>
              </a:rPr>
              <a:t>separada.</a:t>
            </a:r>
            <a:endParaRPr sz="1900">
              <a:latin typeface="Arial MT"/>
              <a:cs typeface="Arial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712370" y="6284772"/>
            <a:ext cx="366395" cy="36385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755"/>
              </a:lnSpc>
            </a:pPr>
            <a:r>
              <a:rPr sz="2400" b="1" spc="-5" dirty="0">
                <a:solidFill>
                  <a:srgbClr val="D1282D"/>
                </a:solidFill>
                <a:latin typeface="Arial"/>
                <a:cs typeface="Arial"/>
              </a:rPr>
              <a:t>31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71826" y="211581"/>
            <a:ext cx="435102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75" dirty="0"/>
              <a:t>MÉTODO</a:t>
            </a:r>
            <a:r>
              <a:rPr spc="-110" dirty="0"/>
              <a:t> </a:t>
            </a:r>
            <a:r>
              <a:rPr spc="-160" dirty="0"/>
              <a:t>P.E.R.T./C.P.M.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078483"/>
            <a:ext cx="8042909" cy="39585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3535">
              <a:lnSpc>
                <a:spcPct val="100000"/>
              </a:lnSpc>
              <a:spcBef>
                <a:spcPts val="105"/>
              </a:spcBef>
              <a:buFont typeface="Wingdings"/>
              <a:buChar char=""/>
              <a:tabLst>
                <a:tab pos="355600" algn="l"/>
                <a:tab pos="356235" algn="l"/>
              </a:tabLst>
            </a:pPr>
            <a:r>
              <a:rPr sz="2000" b="1" dirty="0">
                <a:latin typeface="Arial"/>
                <a:cs typeface="Arial"/>
              </a:rPr>
              <a:t>Los</a:t>
            </a:r>
            <a:r>
              <a:rPr sz="2000" b="1" spc="-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métodos</a:t>
            </a:r>
            <a:r>
              <a:rPr sz="2000" b="1" spc="-3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de programación</a:t>
            </a:r>
            <a:r>
              <a:rPr sz="2000" b="1" spc="-3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como</a:t>
            </a:r>
            <a:r>
              <a:rPr sz="2000" b="1" spc="-1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el</a:t>
            </a:r>
            <a:r>
              <a:rPr sz="2000" b="1" spc="-2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Grafico</a:t>
            </a:r>
            <a:r>
              <a:rPr sz="2000" b="1" spc="-4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de</a:t>
            </a:r>
            <a:r>
              <a:rPr sz="2000" b="1" spc="-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GANTT</a:t>
            </a:r>
            <a:r>
              <a:rPr sz="2000" b="1" spc="-2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o del </a:t>
            </a:r>
            <a:r>
              <a:rPr sz="2000" b="1" spc="-54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Gráfico de Montaje resultan insuficientes cuando </a:t>
            </a:r>
            <a:r>
              <a:rPr sz="2000" b="1" spc="-5" dirty="0">
                <a:latin typeface="Arial"/>
                <a:cs typeface="Arial"/>
              </a:rPr>
              <a:t>los proyectos </a:t>
            </a:r>
            <a:r>
              <a:rPr sz="2000" b="1" spc="-54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aumentan su complejidad y las relaciones entre las distintas </a:t>
            </a:r>
            <a:r>
              <a:rPr sz="2000" b="1" spc="5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actividades</a:t>
            </a:r>
            <a:r>
              <a:rPr sz="2000" b="1" spc="-2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deben aparecer</a:t>
            </a:r>
            <a:r>
              <a:rPr sz="2000" b="1" spc="-4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con gran</a:t>
            </a:r>
            <a:r>
              <a:rPr sz="2000" b="1" spc="-2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claridad.</a:t>
            </a:r>
            <a:endParaRPr sz="2000">
              <a:latin typeface="Arial"/>
              <a:cs typeface="Arial"/>
            </a:endParaRPr>
          </a:p>
          <a:p>
            <a:pPr marL="355600" marR="200660" indent="-343535">
              <a:lnSpc>
                <a:spcPct val="100000"/>
              </a:lnSpc>
              <a:spcBef>
                <a:spcPts val="1080"/>
              </a:spcBef>
              <a:buFont typeface="Wingdings"/>
              <a:buChar char=""/>
              <a:tabLst>
                <a:tab pos="355600" algn="l"/>
                <a:tab pos="356235" algn="l"/>
              </a:tabLst>
            </a:pPr>
            <a:r>
              <a:rPr sz="2000" b="1" dirty="0">
                <a:latin typeface="Arial"/>
                <a:cs typeface="Arial"/>
              </a:rPr>
              <a:t>Método </a:t>
            </a:r>
            <a:r>
              <a:rPr sz="2000" b="1" spc="-5" dirty="0">
                <a:latin typeface="Arial"/>
                <a:cs typeface="Arial"/>
              </a:rPr>
              <a:t>PERT </a:t>
            </a:r>
            <a:r>
              <a:rPr sz="2000" b="1" dirty="0">
                <a:latin typeface="Arial"/>
                <a:cs typeface="Arial"/>
              </a:rPr>
              <a:t>(Program </a:t>
            </a:r>
            <a:r>
              <a:rPr sz="2000" b="1" spc="-5" dirty="0">
                <a:latin typeface="Arial"/>
                <a:cs typeface="Arial"/>
              </a:rPr>
              <a:t>Evaluation </a:t>
            </a:r>
            <a:r>
              <a:rPr sz="2000" b="1" dirty="0">
                <a:latin typeface="Arial"/>
                <a:cs typeface="Arial"/>
              </a:rPr>
              <a:t>and </a:t>
            </a:r>
            <a:r>
              <a:rPr sz="2000" b="1" spc="-5" dirty="0">
                <a:latin typeface="Arial"/>
                <a:cs typeface="Arial"/>
              </a:rPr>
              <a:t>Review </a:t>
            </a:r>
            <a:r>
              <a:rPr sz="2000" b="1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Technique)/CPM </a:t>
            </a:r>
            <a:r>
              <a:rPr sz="2000" b="1" dirty="0">
                <a:latin typeface="Arial"/>
                <a:cs typeface="Arial"/>
              </a:rPr>
              <a:t>(Critical Path Method), </a:t>
            </a:r>
            <a:r>
              <a:rPr sz="2000" dirty="0">
                <a:latin typeface="Arial MT"/>
                <a:cs typeface="Arial MT"/>
              </a:rPr>
              <a:t>se basan en redes, y </a:t>
            </a:r>
            <a:r>
              <a:rPr sz="2000" spc="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tienen por objeto auxiliar en la planeación, programación y control </a:t>
            </a:r>
            <a:r>
              <a:rPr sz="2000" spc="-54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de</a:t>
            </a:r>
            <a:r>
              <a:rPr sz="2000" spc="-2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proyectos.</a:t>
            </a:r>
            <a:r>
              <a:rPr sz="2000" spc="-4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Se</a:t>
            </a:r>
            <a:r>
              <a:rPr sz="2000" spc="-1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define</a:t>
            </a:r>
            <a:r>
              <a:rPr sz="2000" spc="-1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un</a:t>
            </a:r>
            <a:r>
              <a:rPr sz="2000" spc="-1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proyecto</a:t>
            </a:r>
            <a:r>
              <a:rPr sz="2000" spc="-3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como</a:t>
            </a:r>
            <a:r>
              <a:rPr sz="2000" spc="-1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conjunto</a:t>
            </a:r>
            <a:r>
              <a:rPr sz="2000" spc="-2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de</a:t>
            </a:r>
            <a:r>
              <a:rPr sz="2000" spc="-1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actividades </a:t>
            </a:r>
            <a:r>
              <a:rPr sz="2000" spc="-54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interrelacionadas, en </a:t>
            </a:r>
            <a:r>
              <a:rPr sz="2000" spc="-5" dirty="0">
                <a:latin typeface="Arial MT"/>
                <a:cs typeface="Arial MT"/>
              </a:rPr>
              <a:t>la </a:t>
            </a:r>
            <a:r>
              <a:rPr sz="2000" dirty="0">
                <a:latin typeface="Arial MT"/>
                <a:cs typeface="Arial MT"/>
              </a:rPr>
              <a:t>que cada actividad consume tiempo y </a:t>
            </a:r>
            <a:r>
              <a:rPr sz="2000" spc="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recursos.</a:t>
            </a:r>
            <a:endParaRPr sz="2000">
              <a:latin typeface="Arial MT"/>
              <a:cs typeface="Arial MT"/>
            </a:endParaRPr>
          </a:p>
          <a:p>
            <a:pPr marL="355600" marR="237490" indent="-343535">
              <a:lnSpc>
                <a:spcPct val="100000"/>
              </a:lnSpc>
              <a:spcBef>
                <a:spcPts val="1085"/>
              </a:spcBef>
              <a:buFont typeface="Wingdings"/>
              <a:buChar char=""/>
              <a:tabLst>
                <a:tab pos="355600" algn="l"/>
                <a:tab pos="356235" algn="l"/>
              </a:tabLst>
            </a:pPr>
            <a:r>
              <a:rPr sz="2000" dirty="0">
                <a:latin typeface="Arial MT"/>
                <a:cs typeface="Arial MT"/>
              </a:rPr>
              <a:t>El</a:t>
            </a:r>
            <a:r>
              <a:rPr sz="2000" spc="-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objetivo del</a:t>
            </a:r>
            <a:r>
              <a:rPr sz="2000" spc="-2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CPM y</a:t>
            </a:r>
            <a:r>
              <a:rPr sz="2000" spc="-2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del</a:t>
            </a:r>
            <a:r>
              <a:rPr sz="2000" spc="-10" dirty="0">
                <a:latin typeface="Arial MT"/>
                <a:cs typeface="Arial MT"/>
              </a:rPr>
              <a:t> PERT</a:t>
            </a:r>
            <a:r>
              <a:rPr sz="2000" spc="-4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es</a:t>
            </a:r>
            <a:r>
              <a:rPr sz="2000" spc="-1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contar</a:t>
            </a:r>
            <a:r>
              <a:rPr sz="2000" spc="-4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con</a:t>
            </a:r>
            <a:r>
              <a:rPr sz="2000" spc="-3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un</a:t>
            </a:r>
            <a:r>
              <a:rPr sz="2000" spc="-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método</a:t>
            </a:r>
            <a:r>
              <a:rPr sz="2000" spc="-2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analítico </a:t>
            </a:r>
            <a:r>
              <a:rPr sz="2000" spc="-54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para</a:t>
            </a:r>
            <a:r>
              <a:rPr sz="2000" spc="-3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programar</a:t>
            </a:r>
            <a:r>
              <a:rPr sz="2000" spc="-4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las</a:t>
            </a:r>
            <a:r>
              <a:rPr sz="2000" spc="-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actividades.</a:t>
            </a:r>
            <a:endParaRPr sz="2000">
              <a:latin typeface="Arial MT"/>
              <a:cs typeface="Arial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712370" y="6284772"/>
            <a:ext cx="366395" cy="36385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755"/>
              </a:lnSpc>
            </a:pPr>
            <a:r>
              <a:rPr sz="2400" b="1" spc="-5" dirty="0">
                <a:solidFill>
                  <a:srgbClr val="D1282D"/>
                </a:solidFill>
                <a:latin typeface="Arial"/>
                <a:cs typeface="Arial"/>
              </a:rPr>
              <a:t>32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71826" y="211581"/>
            <a:ext cx="435102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75" dirty="0"/>
              <a:t>MÉTODO</a:t>
            </a:r>
            <a:r>
              <a:rPr spc="-110" dirty="0"/>
              <a:t> </a:t>
            </a:r>
            <a:r>
              <a:rPr spc="-160" dirty="0"/>
              <a:t>P.E.R.T./C.P.M.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941933"/>
            <a:ext cx="8027034" cy="4384675"/>
          </a:xfrm>
          <a:prstGeom prst="rect">
            <a:avLst/>
          </a:prstGeom>
        </p:spPr>
        <p:txBody>
          <a:bodyPr vert="horz" wrap="square" lIns="0" tIns="149860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1180"/>
              </a:spcBef>
              <a:buFont typeface="Wingdings"/>
              <a:buChar char=""/>
              <a:tabLst>
                <a:tab pos="355600" algn="l"/>
                <a:tab pos="356235" algn="l"/>
              </a:tabLst>
            </a:pPr>
            <a:r>
              <a:rPr sz="2000" b="1" dirty="0">
                <a:latin typeface="Arial"/>
                <a:cs typeface="Arial"/>
              </a:rPr>
              <a:t>Planeamiento</a:t>
            </a:r>
            <a:r>
              <a:rPr sz="2000" b="1" spc="-4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por</a:t>
            </a:r>
            <a:r>
              <a:rPr sz="2000" b="1" spc="-5" dirty="0">
                <a:latin typeface="Arial"/>
                <a:cs typeface="Arial"/>
              </a:rPr>
              <a:t> medio</a:t>
            </a:r>
            <a:r>
              <a:rPr sz="2000" b="1" spc="-3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de</a:t>
            </a:r>
            <a:r>
              <a:rPr sz="2000" b="1" spc="-5" dirty="0">
                <a:latin typeface="Arial"/>
                <a:cs typeface="Arial"/>
              </a:rPr>
              <a:t> la</a:t>
            </a:r>
            <a:r>
              <a:rPr sz="2000" b="1" spc="-2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RED</a:t>
            </a:r>
            <a:endParaRPr sz="2000">
              <a:latin typeface="Arial"/>
              <a:cs typeface="Arial"/>
            </a:endParaRPr>
          </a:p>
          <a:p>
            <a:pPr marL="812800" lvl="1" indent="-343535">
              <a:lnSpc>
                <a:spcPct val="100000"/>
              </a:lnSpc>
              <a:spcBef>
                <a:spcPts val="1080"/>
              </a:spcBef>
              <a:buClr>
                <a:srgbClr val="D1282D"/>
              </a:buClr>
              <a:buFont typeface="Wingdings"/>
              <a:buChar char=""/>
              <a:tabLst>
                <a:tab pos="812800" algn="l"/>
                <a:tab pos="813435" algn="l"/>
              </a:tabLst>
            </a:pPr>
            <a:r>
              <a:rPr sz="2000" dirty="0">
                <a:latin typeface="Arial MT"/>
                <a:cs typeface="Arial MT"/>
              </a:rPr>
              <a:t>Una</a:t>
            </a:r>
            <a:r>
              <a:rPr sz="2000" spc="-2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muy</a:t>
            </a:r>
            <a:r>
              <a:rPr sz="2000" spc="-2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importante</a:t>
            </a:r>
            <a:r>
              <a:rPr sz="2000" spc="-3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parte</a:t>
            </a:r>
            <a:r>
              <a:rPr sz="2000" spc="-3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de</a:t>
            </a:r>
            <a:r>
              <a:rPr sz="2000" spc="-2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la programación</a:t>
            </a:r>
            <a:r>
              <a:rPr sz="2000" spc="-4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por</a:t>
            </a:r>
            <a:r>
              <a:rPr sz="2000" spc="-2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el</a:t>
            </a:r>
            <a:r>
              <a:rPr sz="2000" spc="-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método</a:t>
            </a:r>
            <a:endParaRPr sz="2000">
              <a:latin typeface="Arial MT"/>
              <a:cs typeface="Arial MT"/>
            </a:endParaRPr>
          </a:p>
          <a:p>
            <a:pPr marL="812800" marR="43180">
              <a:lnSpc>
                <a:spcPct val="100000"/>
              </a:lnSpc>
            </a:pPr>
            <a:r>
              <a:rPr sz="2000" spc="-60" dirty="0">
                <a:latin typeface="Arial MT"/>
                <a:cs typeface="Arial MT"/>
              </a:rPr>
              <a:t>P.E.R.T.</a:t>
            </a:r>
            <a:r>
              <a:rPr sz="2000" spc="-2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queda</a:t>
            </a:r>
            <a:r>
              <a:rPr sz="2000" spc="-3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concluida</a:t>
            </a:r>
            <a:r>
              <a:rPr sz="2000" spc="-2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cuando</a:t>
            </a:r>
            <a:r>
              <a:rPr sz="2000" spc="-2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se</a:t>
            </a:r>
            <a:r>
              <a:rPr sz="2000" spc="-1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ha</a:t>
            </a:r>
            <a:r>
              <a:rPr sz="2000" spc="-1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logrado</a:t>
            </a:r>
            <a:r>
              <a:rPr sz="2000" spc="-2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dar</a:t>
            </a:r>
            <a:r>
              <a:rPr sz="2000" spc="-1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una</a:t>
            </a:r>
            <a:r>
              <a:rPr sz="2000" spc="-1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imagen </a:t>
            </a:r>
            <a:r>
              <a:rPr sz="2000" spc="-54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gráfica del plan, es </a:t>
            </a:r>
            <a:r>
              <a:rPr sz="2000" spc="-15" dirty="0">
                <a:latin typeface="Arial MT"/>
                <a:cs typeface="Arial MT"/>
              </a:rPr>
              <a:t>decir, </a:t>
            </a:r>
            <a:r>
              <a:rPr sz="2000" dirty="0">
                <a:latin typeface="Arial MT"/>
                <a:cs typeface="Arial MT"/>
              </a:rPr>
              <a:t>cuando se ha logrado visualizar las </a:t>
            </a:r>
            <a:r>
              <a:rPr sz="2000" spc="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distintas relaciones entre las actividades. Esto se logra a través </a:t>
            </a:r>
            <a:r>
              <a:rPr sz="2000" spc="-54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de un diagrama en forma de red que se denomina </a:t>
            </a:r>
            <a:r>
              <a:rPr sz="2000" b="1" i="1" dirty="0">
                <a:latin typeface="Arial"/>
                <a:cs typeface="Arial"/>
              </a:rPr>
              <a:t>RED </a:t>
            </a:r>
            <a:r>
              <a:rPr sz="2000" dirty="0">
                <a:latin typeface="Arial MT"/>
                <a:cs typeface="Arial MT"/>
              </a:rPr>
              <a:t>del </a:t>
            </a:r>
            <a:r>
              <a:rPr sz="2000" spc="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proyecto.</a:t>
            </a:r>
            <a:endParaRPr sz="2000">
              <a:latin typeface="Arial MT"/>
              <a:cs typeface="Arial MT"/>
            </a:endParaRPr>
          </a:p>
          <a:p>
            <a:pPr marL="469900" marR="5080">
              <a:lnSpc>
                <a:spcPct val="100000"/>
              </a:lnSpc>
              <a:spcBef>
                <a:spcPts val="480"/>
              </a:spcBef>
            </a:pPr>
            <a:r>
              <a:rPr sz="2000" spc="-25" dirty="0">
                <a:latin typeface="Arial MT"/>
                <a:cs typeface="Arial MT"/>
              </a:rPr>
              <a:t>Tomaremos</a:t>
            </a:r>
            <a:r>
              <a:rPr sz="2000" spc="-4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como</a:t>
            </a:r>
            <a:r>
              <a:rPr sz="2000" spc="-3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ejemplo</a:t>
            </a:r>
            <a:r>
              <a:rPr sz="2000" spc="-1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el proyecto</a:t>
            </a:r>
            <a:r>
              <a:rPr sz="2000" spc="-2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del</a:t>
            </a:r>
            <a:r>
              <a:rPr sz="2000" spc="-1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reductor</a:t>
            </a:r>
            <a:r>
              <a:rPr sz="2000" spc="-4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que</a:t>
            </a:r>
            <a:r>
              <a:rPr sz="2000" spc="-1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vimos</a:t>
            </a:r>
            <a:r>
              <a:rPr sz="2000" spc="-1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en</a:t>
            </a:r>
            <a:r>
              <a:rPr sz="2000" spc="-1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el </a:t>
            </a:r>
            <a:r>
              <a:rPr sz="2000" spc="-54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grafico de </a:t>
            </a:r>
            <a:r>
              <a:rPr sz="2000" spc="-35" dirty="0">
                <a:latin typeface="Arial MT"/>
                <a:cs typeface="Arial MT"/>
              </a:rPr>
              <a:t>GANTT, </a:t>
            </a:r>
            <a:r>
              <a:rPr sz="2000" dirty="0">
                <a:latin typeface="Arial MT"/>
                <a:cs typeface="Arial MT"/>
              </a:rPr>
              <a:t>si bien para este caso es simple y bastaría </a:t>
            </a:r>
            <a:r>
              <a:rPr sz="2000" spc="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alguna aclaración en el diagrama, cuando la complejidad aumenta </a:t>
            </a:r>
            <a:r>
              <a:rPr sz="2000" spc="-54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estos</a:t>
            </a:r>
            <a:r>
              <a:rPr sz="2000" spc="-3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métodos</a:t>
            </a:r>
            <a:r>
              <a:rPr sz="2000" spc="-4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caen</a:t>
            </a:r>
            <a:r>
              <a:rPr sz="2000" spc="-2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en desuso.</a:t>
            </a:r>
            <a:endParaRPr sz="2000">
              <a:latin typeface="Arial MT"/>
              <a:cs typeface="Arial MT"/>
            </a:endParaRPr>
          </a:p>
          <a:p>
            <a:pPr marL="469900" marR="753745">
              <a:lnSpc>
                <a:spcPct val="100000"/>
              </a:lnSpc>
              <a:spcBef>
                <a:spcPts val="484"/>
              </a:spcBef>
            </a:pPr>
            <a:r>
              <a:rPr sz="2000" dirty="0">
                <a:latin typeface="Arial MT"/>
                <a:cs typeface="Arial MT"/>
              </a:rPr>
              <a:t>Geométricamente,</a:t>
            </a:r>
            <a:r>
              <a:rPr sz="2000" spc="-5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la red</a:t>
            </a:r>
            <a:r>
              <a:rPr sz="2000" spc="-3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esta</a:t>
            </a:r>
            <a:r>
              <a:rPr sz="2000" spc="-2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constituida</a:t>
            </a:r>
            <a:r>
              <a:rPr sz="2000" spc="-4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por</a:t>
            </a:r>
            <a:r>
              <a:rPr sz="2000" spc="-1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un</a:t>
            </a:r>
            <a:r>
              <a:rPr sz="2000" spc="-2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conjunto</a:t>
            </a:r>
            <a:r>
              <a:rPr sz="2000" spc="-3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de </a:t>
            </a:r>
            <a:r>
              <a:rPr sz="2000" spc="-54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actividades</a:t>
            </a:r>
            <a:r>
              <a:rPr sz="2000" spc="-3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conectadas</a:t>
            </a:r>
            <a:r>
              <a:rPr sz="2000" spc="-4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según</a:t>
            </a:r>
            <a:r>
              <a:rPr sz="2000" spc="-2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su</a:t>
            </a:r>
            <a:r>
              <a:rPr sz="2000" spc="-1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relación.</a:t>
            </a:r>
            <a:endParaRPr sz="2000">
              <a:latin typeface="Arial MT"/>
              <a:cs typeface="Arial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712370" y="6284772"/>
            <a:ext cx="366395" cy="36385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755"/>
              </a:lnSpc>
            </a:pPr>
            <a:r>
              <a:rPr sz="2400" b="1" spc="-5" dirty="0">
                <a:solidFill>
                  <a:srgbClr val="D1282D"/>
                </a:solidFill>
                <a:latin typeface="Arial"/>
                <a:cs typeface="Arial"/>
              </a:rPr>
              <a:t>33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71826" y="211581"/>
            <a:ext cx="435102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75" dirty="0"/>
              <a:t>MÉTODO</a:t>
            </a:r>
            <a:r>
              <a:rPr spc="-110" dirty="0"/>
              <a:t> </a:t>
            </a:r>
            <a:r>
              <a:rPr spc="-160" dirty="0"/>
              <a:t>P.E.R.T./C.P.M.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712370" y="6284772"/>
            <a:ext cx="366395" cy="36385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755"/>
              </a:lnSpc>
            </a:pPr>
            <a:r>
              <a:rPr sz="2400" b="1" spc="-5" dirty="0">
                <a:solidFill>
                  <a:srgbClr val="D1282D"/>
                </a:solidFill>
                <a:latin typeface="Arial"/>
                <a:cs typeface="Arial"/>
              </a:rPr>
              <a:t>34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102931" y="1254442"/>
            <a:ext cx="892810" cy="821055"/>
            <a:chOff x="1102931" y="1254442"/>
            <a:chExt cx="892810" cy="821055"/>
          </a:xfrm>
        </p:grpSpPr>
        <p:sp>
          <p:nvSpPr>
            <p:cNvPr id="5" name="object 5"/>
            <p:cNvSpPr/>
            <p:nvPr/>
          </p:nvSpPr>
          <p:spPr>
            <a:xfrm>
              <a:off x="1117219" y="1268730"/>
              <a:ext cx="864235" cy="792480"/>
            </a:xfrm>
            <a:custGeom>
              <a:avLst/>
              <a:gdLst/>
              <a:ahLst/>
              <a:cxnLst/>
              <a:rect l="l" t="t" r="r" b="b"/>
              <a:pathLst>
                <a:path w="864235" h="792480">
                  <a:moveTo>
                    <a:pt x="432053" y="0"/>
                  </a:moveTo>
                  <a:lnTo>
                    <a:pt x="381664" y="2664"/>
                  </a:lnTo>
                  <a:lnTo>
                    <a:pt x="332982" y="10458"/>
                  </a:lnTo>
                  <a:lnTo>
                    <a:pt x="286333" y="23087"/>
                  </a:lnTo>
                  <a:lnTo>
                    <a:pt x="242040" y="40251"/>
                  </a:lnTo>
                  <a:lnTo>
                    <a:pt x="200427" y="61656"/>
                  </a:lnTo>
                  <a:lnTo>
                    <a:pt x="161819" y="87004"/>
                  </a:lnTo>
                  <a:lnTo>
                    <a:pt x="126539" y="115998"/>
                  </a:lnTo>
                  <a:lnTo>
                    <a:pt x="94912" y="148341"/>
                  </a:lnTo>
                  <a:lnTo>
                    <a:pt x="67261" y="183737"/>
                  </a:lnTo>
                  <a:lnTo>
                    <a:pt x="43911" y="221888"/>
                  </a:lnTo>
                  <a:lnTo>
                    <a:pt x="25186" y="262499"/>
                  </a:lnTo>
                  <a:lnTo>
                    <a:pt x="11410" y="305270"/>
                  </a:lnTo>
                  <a:lnTo>
                    <a:pt x="2906" y="349907"/>
                  </a:lnTo>
                  <a:lnTo>
                    <a:pt x="0" y="396113"/>
                  </a:lnTo>
                  <a:lnTo>
                    <a:pt x="2906" y="442292"/>
                  </a:lnTo>
                  <a:lnTo>
                    <a:pt x="11410" y="486908"/>
                  </a:lnTo>
                  <a:lnTo>
                    <a:pt x="25186" y="529661"/>
                  </a:lnTo>
                  <a:lnTo>
                    <a:pt x="43911" y="570256"/>
                  </a:lnTo>
                  <a:lnTo>
                    <a:pt x="67261" y="608395"/>
                  </a:lnTo>
                  <a:lnTo>
                    <a:pt x="94912" y="643780"/>
                  </a:lnTo>
                  <a:lnTo>
                    <a:pt x="126539" y="676116"/>
                  </a:lnTo>
                  <a:lnTo>
                    <a:pt x="161819" y="705104"/>
                  </a:lnTo>
                  <a:lnTo>
                    <a:pt x="200427" y="730447"/>
                  </a:lnTo>
                  <a:lnTo>
                    <a:pt x="242040" y="751849"/>
                  </a:lnTo>
                  <a:lnTo>
                    <a:pt x="286333" y="769013"/>
                  </a:lnTo>
                  <a:lnTo>
                    <a:pt x="332982" y="781640"/>
                  </a:lnTo>
                  <a:lnTo>
                    <a:pt x="381664" y="789434"/>
                  </a:lnTo>
                  <a:lnTo>
                    <a:pt x="432053" y="792099"/>
                  </a:lnTo>
                  <a:lnTo>
                    <a:pt x="482443" y="789434"/>
                  </a:lnTo>
                  <a:lnTo>
                    <a:pt x="531125" y="781640"/>
                  </a:lnTo>
                  <a:lnTo>
                    <a:pt x="577774" y="769013"/>
                  </a:lnTo>
                  <a:lnTo>
                    <a:pt x="622067" y="751849"/>
                  </a:lnTo>
                  <a:lnTo>
                    <a:pt x="663680" y="730447"/>
                  </a:lnTo>
                  <a:lnTo>
                    <a:pt x="702288" y="705104"/>
                  </a:lnTo>
                  <a:lnTo>
                    <a:pt x="737568" y="676116"/>
                  </a:lnTo>
                  <a:lnTo>
                    <a:pt x="769195" y="643780"/>
                  </a:lnTo>
                  <a:lnTo>
                    <a:pt x="796846" y="608395"/>
                  </a:lnTo>
                  <a:lnTo>
                    <a:pt x="820196" y="570256"/>
                  </a:lnTo>
                  <a:lnTo>
                    <a:pt x="838921" y="529661"/>
                  </a:lnTo>
                  <a:lnTo>
                    <a:pt x="852697" y="486908"/>
                  </a:lnTo>
                  <a:lnTo>
                    <a:pt x="861201" y="442292"/>
                  </a:lnTo>
                  <a:lnTo>
                    <a:pt x="864107" y="396113"/>
                  </a:lnTo>
                  <a:lnTo>
                    <a:pt x="861201" y="349907"/>
                  </a:lnTo>
                  <a:lnTo>
                    <a:pt x="852697" y="305270"/>
                  </a:lnTo>
                  <a:lnTo>
                    <a:pt x="838921" y="262499"/>
                  </a:lnTo>
                  <a:lnTo>
                    <a:pt x="820196" y="221888"/>
                  </a:lnTo>
                  <a:lnTo>
                    <a:pt x="796846" y="183737"/>
                  </a:lnTo>
                  <a:lnTo>
                    <a:pt x="769195" y="148341"/>
                  </a:lnTo>
                  <a:lnTo>
                    <a:pt x="737568" y="115998"/>
                  </a:lnTo>
                  <a:lnTo>
                    <a:pt x="702288" y="87004"/>
                  </a:lnTo>
                  <a:lnTo>
                    <a:pt x="663680" y="61656"/>
                  </a:lnTo>
                  <a:lnTo>
                    <a:pt x="622067" y="40251"/>
                  </a:lnTo>
                  <a:lnTo>
                    <a:pt x="577774" y="23087"/>
                  </a:lnTo>
                  <a:lnTo>
                    <a:pt x="531125" y="10458"/>
                  </a:lnTo>
                  <a:lnTo>
                    <a:pt x="482443" y="2664"/>
                  </a:lnTo>
                  <a:lnTo>
                    <a:pt x="432053" y="0"/>
                  </a:lnTo>
                  <a:close/>
                </a:path>
              </a:pathLst>
            </a:custGeom>
            <a:solidFill>
              <a:srgbClr val="7979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17219" y="1268730"/>
              <a:ext cx="864235" cy="792480"/>
            </a:xfrm>
            <a:custGeom>
              <a:avLst/>
              <a:gdLst/>
              <a:ahLst/>
              <a:cxnLst/>
              <a:rect l="l" t="t" r="r" b="b"/>
              <a:pathLst>
                <a:path w="864235" h="792480">
                  <a:moveTo>
                    <a:pt x="0" y="396113"/>
                  </a:moveTo>
                  <a:lnTo>
                    <a:pt x="2906" y="349907"/>
                  </a:lnTo>
                  <a:lnTo>
                    <a:pt x="11410" y="305270"/>
                  </a:lnTo>
                  <a:lnTo>
                    <a:pt x="25186" y="262499"/>
                  </a:lnTo>
                  <a:lnTo>
                    <a:pt x="43911" y="221888"/>
                  </a:lnTo>
                  <a:lnTo>
                    <a:pt x="67261" y="183737"/>
                  </a:lnTo>
                  <a:lnTo>
                    <a:pt x="94912" y="148341"/>
                  </a:lnTo>
                  <a:lnTo>
                    <a:pt x="126539" y="115998"/>
                  </a:lnTo>
                  <a:lnTo>
                    <a:pt x="161819" y="87004"/>
                  </a:lnTo>
                  <a:lnTo>
                    <a:pt x="200427" y="61656"/>
                  </a:lnTo>
                  <a:lnTo>
                    <a:pt x="242040" y="40251"/>
                  </a:lnTo>
                  <a:lnTo>
                    <a:pt x="286333" y="23087"/>
                  </a:lnTo>
                  <a:lnTo>
                    <a:pt x="332982" y="10458"/>
                  </a:lnTo>
                  <a:lnTo>
                    <a:pt x="381664" y="2664"/>
                  </a:lnTo>
                  <a:lnTo>
                    <a:pt x="432053" y="0"/>
                  </a:lnTo>
                  <a:lnTo>
                    <a:pt x="482443" y="2664"/>
                  </a:lnTo>
                  <a:lnTo>
                    <a:pt x="531125" y="10458"/>
                  </a:lnTo>
                  <a:lnTo>
                    <a:pt x="577774" y="23087"/>
                  </a:lnTo>
                  <a:lnTo>
                    <a:pt x="622067" y="40251"/>
                  </a:lnTo>
                  <a:lnTo>
                    <a:pt x="663680" y="61656"/>
                  </a:lnTo>
                  <a:lnTo>
                    <a:pt x="702288" y="87004"/>
                  </a:lnTo>
                  <a:lnTo>
                    <a:pt x="737568" y="115998"/>
                  </a:lnTo>
                  <a:lnTo>
                    <a:pt x="769195" y="148341"/>
                  </a:lnTo>
                  <a:lnTo>
                    <a:pt x="796846" y="183737"/>
                  </a:lnTo>
                  <a:lnTo>
                    <a:pt x="820196" y="221888"/>
                  </a:lnTo>
                  <a:lnTo>
                    <a:pt x="838921" y="262499"/>
                  </a:lnTo>
                  <a:lnTo>
                    <a:pt x="852697" y="305270"/>
                  </a:lnTo>
                  <a:lnTo>
                    <a:pt x="861201" y="349907"/>
                  </a:lnTo>
                  <a:lnTo>
                    <a:pt x="864107" y="396113"/>
                  </a:lnTo>
                  <a:lnTo>
                    <a:pt x="861201" y="442292"/>
                  </a:lnTo>
                  <a:lnTo>
                    <a:pt x="852697" y="486908"/>
                  </a:lnTo>
                  <a:lnTo>
                    <a:pt x="838921" y="529661"/>
                  </a:lnTo>
                  <a:lnTo>
                    <a:pt x="820196" y="570256"/>
                  </a:lnTo>
                  <a:lnTo>
                    <a:pt x="796846" y="608395"/>
                  </a:lnTo>
                  <a:lnTo>
                    <a:pt x="769195" y="643780"/>
                  </a:lnTo>
                  <a:lnTo>
                    <a:pt x="737568" y="676116"/>
                  </a:lnTo>
                  <a:lnTo>
                    <a:pt x="702288" y="705104"/>
                  </a:lnTo>
                  <a:lnTo>
                    <a:pt x="663680" y="730447"/>
                  </a:lnTo>
                  <a:lnTo>
                    <a:pt x="622067" y="751849"/>
                  </a:lnTo>
                  <a:lnTo>
                    <a:pt x="577774" y="769013"/>
                  </a:lnTo>
                  <a:lnTo>
                    <a:pt x="531125" y="781640"/>
                  </a:lnTo>
                  <a:lnTo>
                    <a:pt x="482443" y="789434"/>
                  </a:lnTo>
                  <a:lnTo>
                    <a:pt x="432053" y="792099"/>
                  </a:lnTo>
                  <a:lnTo>
                    <a:pt x="381664" y="789434"/>
                  </a:lnTo>
                  <a:lnTo>
                    <a:pt x="332982" y="781640"/>
                  </a:lnTo>
                  <a:lnTo>
                    <a:pt x="286333" y="769013"/>
                  </a:lnTo>
                  <a:lnTo>
                    <a:pt x="242040" y="751849"/>
                  </a:lnTo>
                  <a:lnTo>
                    <a:pt x="200427" y="730447"/>
                  </a:lnTo>
                  <a:lnTo>
                    <a:pt x="161819" y="705104"/>
                  </a:lnTo>
                  <a:lnTo>
                    <a:pt x="126539" y="676116"/>
                  </a:lnTo>
                  <a:lnTo>
                    <a:pt x="94912" y="643780"/>
                  </a:lnTo>
                  <a:lnTo>
                    <a:pt x="67261" y="608395"/>
                  </a:lnTo>
                  <a:lnTo>
                    <a:pt x="43911" y="570256"/>
                  </a:lnTo>
                  <a:lnTo>
                    <a:pt x="25186" y="529661"/>
                  </a:lnTo>
                  <a:lnTo>
                    <a:pt x="11410" y="486908"/>
                  </a:lnTo>
                  <a:lnTo>
                    <a:pt x="2906" y="442292"/>
                  </a:lnTo>
                  <a:lnTo>
                    <a:pt x="0" y="396113"/>
                  </a:lnTo>
                  <a:close/>
                </a:path>
              </a:pathLst>
            </a:custGeom>
            <a:ln w="28574">
              <a:solidFill>
                <a:srgbClr val="5757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332357" y="1539620"/>
            <a:ext cx="432434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inicio</a:t>
            </a:r>
            <a:endParaRPr sz="1400">
              <a:latin typeface="Arial MT"/>
              <a:cs typeface="Arial MT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3333559" y="1254442"/>
            <a:ext cx="892810" cy="821055"/>
            <a:chOff x="3333559" y="1254442"/>
            <a:chExt cx="892810" cy="821055"/>
          </a:xfrm>
        </p:grpSpPr>
        <p:sp>
          <p:nvSpPr>
            <p:cNvPr id="9" name="object 9"/>
            <p:cNvSpPr/>
            <p:nvPr/>
          </p:nvSpPr>
          <p:spPr>
            <a:xfrm>
              <a:off x="3347846" y="1268730"/>
              <a:ext cx="864235" cy="792480"/>
            </a:xfrm>
            <a:custGeom>
              <a:avLst/>
              <a:gdLst/>
              <a:ahLst/>
              <a:cxnLst/>
              <a:rect l="l" t="t" r="r" b="b"/>
              <a:pathLst>
                <a:path w="864235" h="792480">
                  <a:moveTo>
                    <a:pt x="432053" y="0"/>
                  </a:moveTo>
                  <a:lnTo>
                    <a:pt x="381664" y="2664"/>
                  </a:lnTo>
                  <a:lnTo>
                    <a:pt x="332982" y="10458"/>
                  </a:lnTo>
                  <a:lnTo>
                    <a:pt x="286333" y="23087"/>
                  </a:lnTo>
                  <a:lnTo>
                    <a:pt x="242040" y="40251"/>
                  </a:lnTo>
                  <a:lnTo>
                    <a:pt x="200427" y="61656"/>
                  </a:lnTo>
                  <a:lnTo>
                    <a:pt x="161819" y="87004"/>
                  </a:lnTo>
                  <a:lnTo>
                    <a:pt x="126539" y="115998"/>
                  </a:lnTo>
                  <a:lnTo>
                    <a:pt x="94912" y="148341"/>
                  </a:lnTo>
                  <a:lnTo>
                    <a:pt x="67261" y="183737"/>
                  </a:lnTo>
                  <a:lnTo>
                    <a:pt x="43911" y="221888"/>
                  </a:lnTo>
                  <a:lnTo>
                    <a:pt x="25186" y="262499"/>
                  </a:lnTo>
                  <a:lnTo>
                    <a:pt x="11410" y="305270"/>
                  </a:lnTo>
                  <a:lnTo>
                    <a:pt x="2906" y="349907"/>
                  </a:lnTo>
                  <a:lnTo>
                    <a:pt x="0" y="396113"/>
                  </a:lnTo>
                  <a:lnTo>
                    <a:pt x="2906" y="442292"/>
                  </a:lnTo>
                  <a:lnTo>
                    <a:pt x="11410" y="486908"/>
                  </a:lnTo>
                  <a:lnTo>
                    <a:pt x="25186" y="529661"/>
                  </a:lnTo>
                  <a:lnTo>
                    <a:pt x="43911" y="570256"/>
                  </a:lnTo>
                  <a:lnTo>
                    <a:pt x="67261" y="608395"/>
                  </a:lnTo>
                  <a:lnTo>
                    <a:pt x="94912" y="643780"/>
                  </a:lnTo>
                  <a:lnTo>
                    <a:pt x="126539" y="676116"/>
                  </a:lnTo>
                  <a:lnTo>
                    <a:pt x="161819" y="705104"/>
                  </a:lnTo>
                  <a:lnTo>
                    <a:pt x="200427" y="730447"/>
                  </a:lnTo>
                  <a:lnTo>
                    <a:pt x="242040" y="751849"/>
                  </a:lnTo>
                  <a:lnTo>
                    <a:pt x="286333" y="769013"/>
                  </a:lnTo>
                  <a:lnTo>
                    <a:pt x="332982" y="781640"/>
                  </a:lnTo>
                  <a:lnTo>
                    <a:pt x="381664" y="789434"/>
                  </a:lnTo>
                  <a:lnTo>
                    <a:pt x="432053" y="792099"/>
                  </a:lnTo>
                  <a:lnTo>
                    <a:pt x="482443" y="789434"/>
                  </a:lnTo>
                  <a:lnTo>
                    <a:pt x="531125" y="781640"/>
                  </a:lnTo>
                  <a:lnTo>
                    <a:pt x="577774" y="769013"/>
                  </a:lnTo>
                  <a:lnTo>
                    <a:pt x="622067" y="751849"/>
                  </a:lnTo>
                  <a:lnTo>
                    <a:pt x="663680" y="730447"/>
                  </a:lnTo>
                  <a:lnTo>
                    <a:pt x="702288" y="705104"/>
                  </a:lnTo>
                  <a:lnTo>
                    <a:pt x="737568" y="676116"/>
                  </a:lnTo>
                  <a:lnTo>
                    <a:pt x="769195" y="643780"/>
                  </a:lnTo>
                  <a:lnTo>
                    <a:pt x="796846" y="608395"/>
                  </a:lnTo>
                  <a:lnTo>
                    <a:pt x="820196" y="570256"/>
                  </a:lnTo>
                  <a:lnTo>
                    <a:pt x="838921" y="529661"/>
                  </a:lnTo>
                  <a:lnTo>
                    <a:pt x="852697" y="486908"/>
                  </a:lnTo>
                  <a:lnTo>
                    <a:pt x="861201" y="442292"/>
                  </a:lnTo>
                  <a:lnTo>
                    <a:pt x="864107" y="396113"/>
                  </a:lnTo>
                  <a:lnTo>
                    <a:pt x="861201" y="349907"/>
                  </a:lnTo>
                  <a:lnTo>
                    <a:pt x="852697" y="305270"/>
                  </a:lnTo>
                  <a:lnTo>
                    <a:pt x="838921" y="262499"/>
                  </a:lnTo>
                  <a:lnTo>
                    <a:pt x="820196" y="221888"/>
                  </a:lnTo>
                  <a:lnTo>
                    <a:pt x="796846" y="183737"/>
                  </a:lnTo>
                  <a:lnTo>
                    <a:pt x="769195" y="148341"/>
                  </a:lnTo>
                  <a:lnTo>
                    <a:pt x="737568" y="115998"/>
                  </a:lnTo>
                  <a:lnTo>
                    <a:pt x="702288" y="87004"/>
                  </a:lnTo>
                  <a:lnTo>
                    <a:pt x="663680" y="61656"/>
                  </a:lnTo>
                  <a:lnTo>
                    <a:pt x="622067" y="40251"/>
                  </a:lnTo>
                  <a:lnTo>
                    <a:pt x="577774" y="23087"/>
                  </a:lnTo>
                  <a:lnTo>
                    <a:pt x="531125" y="10458"/>
                  </a:lnTo>
                  <a:lnTo>
                    <a:pt x="482443" y="2664"/>
                  </a:lnTo>
                  <a:lnTo>
                    <a:pt x="432053" y="0"/>
                  </a:lnTo>
                  <a:close/>
                </a:path>
              </a:pathLst>
            </a:custGeom>
            <a:solidFill>
              <a:srgbClr val="7979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347846" y="1268730"/>
              <a:ext cx="864235" cy="792480"/>
            </a:xfrm>
            <a:custGeom>
              <a:avLst/>
              <a:gdLst/>
              <a:ahLst/>
              <a:cxnLst/>
              <a:rect l="l" t="t" r="r" b="b"/>
              <a:pathLst>
                <a:path w="864235" h="792480">
                  <a:moveTo>
                    <a:pt x="0" y="396113"/>
                  </a:moveTo>
                  <a:lnTo>
                    <a:pt x="2906" y="349907"/>
                  </a:lnTo>
                  <a:lnTo>
                    <a:pt x="11410" y="305270"/>
                  </a:lnTo>
                  <a:lnTo>
                    <a:pt x="25186" y="262499"/>
                  </a:lnTo>
                  <a:lnTo>
                    <a:pt x="43911" y="221888"/>
                  </a:lnTo>
                  <a:lnTo>
                    <a:pt x="67261" y="183737"/>
                  </a:lnTo>
                  <a:lnTo>
                    <a:pt x="94912" y="148341"/>
                  </a:lnTo>
                  <a:lnTo>
                    <a:pt x="126539" y="115998"/>
                  </a:lnTo>
                  <a:lnTo>
                    <a:pt x="161819" y="87004"/>
                  </a:lnTo>
                  <a:lnTo>
                    <a:pt x="200427" y="61656"/>
                  </a:lnTo>
                  <a:lnTo>
                    <a:pt x="242040" y="40251"/>
                  </a:lnTo>
                  <a:lnTo>
                    <a:pt x="286333" y="23087"/>
                  </a:lnTo>
                  <a:lnTo>
                    <a:pt x="332982" y="10458"/>
                  </a:lnTo>
                  <a:lnTo>
                    <a:pt x="381664" y="2664"/>
                  </a:lnTo>
                  <a:lnTo>
                    <a:pt x="432053" y="0"/>
                  </a:lnTo>
                  <a:lnTo>
                    <a:pt x="482443" y="2664"/>
                  </a:lnTo>
                  <a:lnTo>
                    <a:pt x="531125" y="10458"/>
                  </a:lnTo>
                  <a:lnTo>
                    <a:pt x="577774" y="23087"/>
                  </a:lnTo>
                  <a:lnTo>
                    <a:pt x="622067" y="40251"/>
                  </a:lnTo>
                  <a:lnTo>
                    <a:pt x="663680" y="61656"/>
                  </a:lnTo>
                  <a:lnTo>
                    <a:pt x="702288" y="87004"/>
                  </a:lnTo>
                  <a:lnTo>
                    <a:pt x="737568" y="115998"/>
                  </a:lnTo>
                  <a:lnTo>
                    <a:pt x="769195" y="148341"/>
                  </a:lnTo>
                  <a:lnTo>
                    <a:pt x="796846" y="183737"/>
                  </a:lnTo>
                  <a:lnTo>
                    <a:pt x="820196" y="221888"/>
                  </a:lnTo>
                  <a:lnTo>
                    <a:pt x="838921" y="262499"/>
                  </a:lnTo>
                  <a:lnTo>
                    <a:pt x="852697" y="305270"/>
                  </a:lnTo>
                  <a:lnTo>
                    <a:pt x="861201" y="349907"/>
                  </a:lnTo>
                  <a:lnTo>
                    <a:pt x="864107" y="396113"/>
                  </a:lnTo>
                  <a:lnTo>
                    <a:pt x="861201" y="442292"/>
                  </a:lnTo>
                  <a:lnTo>
                    <a:pt x="852697" y="486908"/>
                  </a:lnTo>
                  <a:lnTo>
                    <a:pt x="838921" y="529661"/>
                  </a:lnTo>
                  <a:lnTo>
                    <a:pt x="820196" y="570256"/>
                  </a:lnTo>
                  <a:lnTo>
                    <a:pt x="796846" y="608395"/>
                  </a:lnTo>
                  <a:lnTo>
                    <a:pt x="769195" y="643780"/>
                  </a:lnTo>
                  <a:lnTo>
                    <a:pt x="737568" y="676116"/>
                  </a:lnTo>
                  <a:lnTo>
                    <a:pt x="702288" y="705104"/>
                  </a:lnTo>
                  <a:lnTo>
                    <a:pt x="663680" y="730447"/>
                  </a:lnTo>
                  <a:lnTo>
                    <a:pt x="622067" y="751849"/>
                  </a:lnTo>
                  <a:lnTo>
                    <a:pt x="577774" y="769013"/>
                  </a:lnTo>
                  <a:lnTo>
                    <a:pt x="531125" y="781640"/>
                  </a:lnTo>
                  <a:lnTo>
                    <a:pt x="482443" y="789434"/>
                  </a:lnTo>
                  <a:lnTo>
                    <a:pt x="432053" y="792099"/>
                  </a:lnTo>
                  <a:lnTo>
                    <a:pt x="381664" y="789434"/>
                  </a:lnTo>
                  <a:lnTo>
                    <a:pt x="332982" y="781640"/>
                  </a:lnTo>
                  <a:lnTo>
                    <a:pt x="286333" y="769013"/>
                  </a:lnTo>
                  <a:lnTo>
                    <a:pt x="242040" y="751849"/>
                  </a:lnTo>
                  <a:lnTo>
                    <a:pt x="200427" y="730447"/>
                  </a:lnTo>
                  <a:lnTo>
                    <a:pt x="161819" y="705104"/>
                  </a:lnTo>
                  <a:lnTo>
                    <a:pt x="126539" y="676116"/>
                  </a:lnTo>
                  <a:lnTo>
                    <a:pt x="94912" y="643780"/>
                  </a:lnTo>
                  <a:lnTo>
                    <a:pt x="67261" y="608395"/>
                  </a:lnTo>
                  <a:lnTo>
                    <a:pt x="43911" y="570256"/>
                  </a:lnTo>
                  <a:lnTo>
                    <a:pt x="25186" y="529661"/>
                  </a:lnTo>
                  <a:lnTo>
                    <a:pt x="11410" y="486908"/>
                  </a:lnTo>
                  <a:lnTo>
                    <a:pt x="2906" y="442292"/>
                  </a:lnTo>
                  <a:lnTo>
                    <a:pt x="0" y="396113"/>
                  </a:lnTo>
                  <a:close/>
                </a:path>
              </a:pathLst>
            </a:custGeom>
            <a:ln w="28575">
              <a:solidFill>
                <a:srgbClr val="5757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3691254" y="1509140"/>
            <a:ext cx="1784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A</a:t>
            </a:r>
            <a:endParaRPr sz="1800">
              <a:latin typeface="Arial MT"/>
              <a:cs typeface="Arial MT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1102931" y="1470469"/>
            <a:ext cx="6350000" cy="3449320"/>
            <a:chOff x="1102931" y="1470469"/>
            <a:chExt cx="6350000" cy="3449320"/>
          </a:xfrm>
        </p:grpSpPr>
        <p:sp>
          <p:nvSpPr>
            <p:cNvPr id="13" name="object 13"/>
            <p:cNvSpPr/>
            <p:nvPr/>
          </p:nvSpPr>
          <p:spPr>
            <a:xfrm>
              <a:off x="1979676" y="1579211"/>
              <a:ext cx="1368425" cy="171450"/>
            </a:xfrm>
            <a:custGeom>
              <a:avLst/>
              <a:gdLst/>
              <a:ahLst/>
              <a:cxnLst/>
              <a:rect l="l" t="t" r="r" b="b"/>
              <a:pathLst>
                <a:path w="1368425" h="171450">
                  <a:moveTo>
                    <a:pt x="1292733" y="85568"/>
                  </a:moveTo>
                  <a:lnTo>
                    <a:pt x="1206627" y="135796"/>
                  </a:lnTo>
                  <a:lnTo>
                    <a:pt x="1200947" y="140846"/>
                  </a:lnTo>
                  <a:lnTo>
                    <a:pt x="1197768" y="147433"/>
                  </a:lnTo>
                  <a:lnTo>
                    <a:pt x="1197304" y="154709"/>
                  </a:lnTo>
                  <a:lnTo>
                    <a:pt x="1199769" y="161831"/>
                  </a:lnTo>
                  <a:lnTo>
                    <a:pt x="1204747" y="167511"/>
                  </a:lnTo>
                  <a:lnTo>
                    <a:pt x="1211310" y="170689"/>
                  </a:lnTo>
                  <a:lnTo>
                    <a:pt x="1218610" y="171154"/>
                  </a:lnTo>
                  <a:lnTo>
                    <a:pt x="1225804" y="168689"/>
                  </a:lnTo>
                  <a:lnTo>
                    <a:pt x="1335615" y="104681"/>
                  </a:lnTo>
                  <a:lnTo>
                    <a:pt x="1330452" y="104681"/>
                  </a:lnTo>
                  <a:lnTo>
                    <a:pt x="1330452" y="102014"/>
                  </a:lnTo>
                  <a:lnTo>
                    <a:pt x="1320927" y="102014"/>
                  </a:lnTo>
                  <a:lnTo>
                    <a:pt x="1292733" y="85568"/>
                  </a:lnTo>
                  <a:close/>
                </a:path>
                <a:path w="1368425" h="171450">
                  <a:moveTo>
                    <a:pt x="1260184" y="66581"/>
                  </a:moveTo>
                  <a:lnTo>
                    <a:pt x="0" y="66581"/>
                  </a:lnTo>
                  <a:lnTo>
                    <a:pt x="0" y="104681"/>
                  </a:lnTo>
                  <a:lnTo>
                    <a:pt x="1259967" y="104681"/>
                  </a:lnTo>
                  <a:lnTo>
                    <a:pt x="1292733" y="85568"/>
                  </a:lnTo>
                  <a:lnTo>
                    <a:pt x="1260184" y="66581"/>
                  </a:lnTo>
                  <a:close/>
                </a:path>
                <a:path w="1368425" h="171450">
                  <a:moveTo>
                    <a:pt x="1335665" y="66581"/>
                  </a:moveTo>
                  <a:lnTo>
                    <a:pt x="1330452" y="66581"/>
                  </a:lnTo>
                  <a:lnTo>
                    <a:pt x="1330452" y="104681"/>
                  </a:lnTo>
                  <a:lnTo>
                    <a:pt x="1335615" y="104681"/>
                  </a:lnTo>
                  <a:lnTo>
                    <a:pt x="1368298" y="85631"/>
                  </a:lnTo>
                  <a:lnTo>
                    <a:pt x="1335665" y="66581"/>
                  </a:lnTo>
                  <a:close/>
                </a:path>
                <a:path w="1368425" h="171450">
                  <a:moveTo>
                    <a:pt x="1320927" y="69121"/>
                  </a:moveTo>
                  <a:lnTo>
                    <a:pt x="1292733" y="85568"/>
                  </a:lnTo>
                  <a:lnTo>
                    <a:pt x="1320927" y="102014"/>
                  </a:lnTo>
                  <a:lnTo>
                    <a:pt x="1320927" y="69121"/>
                  </a:lnTo>
                  <a:close/>
                </a:path>
                <a:path w="1368425" h="171450">
                  <a:moveTo>
                    <a:pt x="1330452" y="69121"/>
                  </a:moveTo>
                  <a:lnTo>
                    <a:pt x="1320927" y="69121"/>
                  </a:lnTo>
                  <a:lnTo>
                    <a:pt x="1320927" y="102014"/>
                  </a:lnTo>
                  <a:lnTo>
                    <a:pt x="1330452" y="102014"/>
                  </a:lnTo>
                  <a:lnTo>
                    <a:pt x="1330452" y="69121"/>
                  </a:lnTo>
                  <a:close/>
                </a:path>
                <a:path w="1368425" h="171450">
                  <a:moveTo>
                    <a:pt x="1218610" y="0"/>
                  </a:moveTo>
                  <a:lnTo>
                    <a:pt x="1211310" y="494"/>
                  </a:lnTo>
                  <a:lnTo>
                    <a:pt x="1204747" y="3679"/>
                  </a:lnTo>
                  <a:lnTo>
                    <a:pt x="1199769" y="9304"/>
                  </a:lnTo>
                  <a:lnTo>
                    <a:pt x="1197304" y="16498"/>
                  </a:lnTo>
                  <a:lnTo>
                    <a:pt x="1197768" y="23798"/>
                  </a:lnTo>
                  <a:lnTo>
                    <a:pt x="1200947" y="30360"/>
                  </a:lnTo>
                  <a:lnTo>
                    <a:pt x="1206627" y="35339"/>
                  </a:lnTo>
                  <a:lnTo>
                    <a:pt x="1292733" y="85568"/>
                  </a:lnTo>
                  <a:lnTo>
                    <a:pt x="1320927" y="69121"/>
                  </a:lnTo>
                  <a:lnTo>
                    <a:pt x="1330452" y="69121"/>
                  </a:lnTo>
                  <a:lnTo>
                    <a:pt x="1330452" y="66581"/>
                  </a:lnTo>
                  <a:lnTo>
                    <a:pt x="1335665" y="66581"/>
                  </a:lnTo>
                  <a:lnTo>
                    <a:pt x="1225804" y="2446"/>
                  </a:lnTo>
                  <a:lnTo>
                    <a:pt x="1218610" y="0"/>
                  </a:lnTo>
                  <a:close/>
                </a:path>
              </a:pathLst>
            </a:custGeom>
            <a:solidFill>
              <a:srgbClr val="7777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02931" y="1470469"/>
              <a:ext cx="6349873" cy="3448938"/>
            </a:xfrm>
            <a:prstGeom prst="rect">
              <a:avLst/>
            </a:prstGeom>
          </p:spPr>
        </p:pic>
      </p:grpSp>
      <p:sp>
        <p:nvSpPr>
          <p:cNvPr id="15" name="object 15"/>
          <p:cNvSpPr txBox="1"/>
          <p:nvPr/>
        </p:nvSpPr>
        <p:spPr>
          <a:xfrm>
            <a:off x="1332357" y="3592144"/>
            <a:ext cx="432434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inicio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691254" y="3561664"/>
            <a:ext cx="17843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A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181091" y="4354195"/>
            <a:ext cx="1905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Arial MT"/>
                <a:cs typeface="Arial MT"/>
              </a:rPr>
              <a:t>C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187188" y="2769489"/>
            <a:ext cx="1784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B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918452" y="3281629"/>
            <a:ext cx="17843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E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854190" y="1725295"/>
            <a:ext cx="1905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Arial MT"/>
                <a:cs typeface="Arial MT"/>
              </a:rPr>
              <a:t>D</a:t>
            </a:r>
            <a:endParaRPr sz="1800">
              <a:latin typeface="Arial MT"/>
              <a:cs typeface="Arial M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71826" y="211581"/>
            <a:ext cx="435102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75" dirty="0"/>
              <a:t>MÉTODO</a:t>
            </a:r>
            <a:r>
              <a:rPr spc="-110" dirty="0"/>
              <a:t> </a:t>
            </a:r>
            <a:r>
              <a:rPr spc="-160" dirty="0"/>
              <a:t>P.E.R.T./C.P.M.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712370" y="6284772"/>
            <a:ext cx="366395" cy="36385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755"/>
              </a:lnSpc>
            </a:pPr>
            <a:r>
              <a:rPr sz="2400" b="1" spc="-5" dirty="0">
                <a:solidFill>
                  <a:srgbClr val="D1282D"/>
                </a:solidFill>
                <a:latin typeface="Arial"/>
                <a:cs typeface="Arial"/>
              </a:rPr>
              <a:t>35</a:t>
            </a:r>
            <a:endParaRPr sz="2400">
              <a:latin typeface="Arial"/>
              <a:cs typeface="Arial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8034852"/>
              </p:ext>
            </p:extLst>
          </p:nvPr>
        </p:nvGraphicFramePr>
        <p:xfrm>
          <a:off x="533196" y="830325"/>
          <a:ext cx="7620000" cy="509019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4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4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4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4007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b="1" spc="-1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Actividad</a:t>
                      </a:r>
                      <a:endParaRPr sz="18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797979"/>
                    </a:solidFill>
                  </a:tcPr>
                </a:tc>
                <a:tc>
                  <a:txBody>
                    <a:bodyPr/>
                    <a:lstStyle/>
                    <a:p>
                      <a:pPr marL="729615" marR="646430" indent="-7493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b="1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Pr</a:t>
                      </a:r>
                      <a:r>
                        <a:rPr sz="1800" b="1" spc="-1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800" b="1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c</a:t>
                      </a:r>
                      <a:r>
                        <a:rPr sz="1800" b="1" spc="-1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800" b="1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dente  </a:t>
                      </a:r>
                      <a:r>
                        <a:rPr sz="1800" b="1" spc="-5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Inmediato</a:t>
                      </a:r>
                      <a:endParaRPr sz="18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79797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b="1" spc="-1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Tiempo</a:t>
                      </a:r>
                      <a:endParaRPr sz="180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79797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spc="-10" dirty="0">
                          <a:solidFill>
                            <a:schemeClr val="bg1"/>
                          </a:solidFill>
                          <a:latin typeface="Arial MT"/>
                          <a:cs typeface="Arial MT"/>
                        </a:rPr>
                        <a:t>a1</a:t>
                      </a:r>
                      <a:endParaRPr sz="1800">
                        <a:solidFill>
                          <a:schemeClr val="bg1"/>
                        </a:solidFill>
                        <a:latin typeface="Arial MT"/>
                        <a:cs typeface="Arial MT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dirty="0">
                          <a:solidFill>
                            <a:schemeClr val="bg1"/>
                          </a:solidFill>
                          <a:latin typeface="Arial MT"/>
                          <a:cs typeface="Arial MT"/>
                        </a:rPr>
                        <a:t>-</a:t>
                      </a: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spc="-5" dirty="0">
                          <a:solidFill>
                            <a:schemeClr val="bg1"/>
                          </a:solidFill>
                          <a:latin typeface="Arial MT"/>
                          <a:cs typeface="Arial MT"/>
                        </a:rPr>
                        <a:t>1,5</a:t>
                      </a:r>
                      <a:endParaRPr sz="1800">
                        <a:solidFill>
                          <a:schemeClr val="bg1"/>
                        </a:solidFill>
                        <a:latin typeface="Arial MT"/>
                        <a:cs typeface="Arial MT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6D6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spc="-10" dirty="0">
                          <a:solidFill>
                            <a:schemeClr val="bg1"/>
                          </a:solidFill>
                          <a:latin typeface="Arial MT"/>
                          <a:cs typeface="Arial MT"/>
                        </a:rPr>
                        <a:t>a2</a:t>
                      </a:r>
                      <a:endParaRPr sz="1800">
                        <a:solidFill>
                          <a:schemeClr val="bg1"/>
                        </a:solidFill>
                        <a:latin typeface="Arial MT"/>
                        <a:cs typeface="Arial MT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spc="-10" dirty="0">
                          <a:solidFill>
                            <a:schemeClr val="bg1"/>
                          </a:solidFill>
                          <a:latin typeface="Arial MT"/>
                          <a:cs typeface="Arial MT"/>
                        </a:rPr>
                        <a:t>a1</a:t>
                      </a:r>
                      <a:endParaRPr sz="1800">
                        <a:solidFill>
                          <a:schemeClr val="bg1"/>
                        </a:solidFill>
                        <a:latin typeface="Arial MT"/>
                        <a:cs typeface="Arial MT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spc="-5" dirty="0">
                          <a:solidFill>
                            <a:schemeClr val="bg1"/>
                          </a:solidFill>
                          <a:latin typeface="Arial MT"/>
                          <a:cs typeface="Arial MT"/>
                        </a:rPr>
                        <a:t>3,0</a:t>
                      </a:r>
                      <a:endParaRPr sz="1800" dirty="0">
                        <a:solidFill>
                          <a:schemeClr val="bg1"/>
                        </a:solidFill>
                        <a:latin typeface="Arial MT"/>
                        <a:cs typeface="Arial MT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EB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spc="-10" dirty="0">
                          <a:solidFill>
                            <a:schemeClr val="bg1"/>
                          </a:solidFill>
                          <a:latin typeface="Arial MT"/>
                          <a:cs typeface="Arial MT"/>
                        </a:rPr>
                        <a:t>a3</a:t>
                      </a:r>
                      <a:endParaRPr sz="1800">
                        <a:solidFill>
                          <a:schemeClr val="bg1"/>
                        </a:solidFill>
                        <a:latin typeface="Arial MT"/>
                        <a:cs typeface="Arial MT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dirty="0">
                          <a:solidFill>
                            <a:schemeClr val="bg1"/>
                          </a:solidFill>
                          <a:latin typeface="Arial MT"/>
                          <a:cs typeface="Arial MT"/>
                        </a:rPr>
                        <a:t>-</a:t>
                      </a:r>
                      <a:endParaRPr sz="1800">
                        <a:solidFill>
                          <a:schemeClr val="bg1"/>
                        </a:solidFill>
                        <a:latin typeface="Arial MT"/>
                        <a:cs typeface="Arial MT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spc="-5" dirty="0">
                          <a:solidFill>
                            <a:schemeClr val="bg1"/>
                          </a:solidFill>
                          <a:latin typeface="Arial MT"/>
                          <a:cs typeface="Arial MT"/>
                        </a:rPr>
                        <a:t>2,0</a:t>
                      </a:r>
                      <a:endParaRPr sz="1800" dirty="0">
                        <a:solidFill>
                          <a:schemeClr val="bg1"/>
                        </a:solidFill>
                        <a:latin typeface="Arial MT"/>
                        <a:cs typeface="Arial MT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6D6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spc="-10" dirty="0">
                          <a:solidFill>
                            <a:schemeClr val="bg1"/>
                          </a:solidFill>
                          <a:latin typeface="Arial MT"/>
                          <a:cs typeface="Arial MT"/>
                        </a:rPr>
                        <a:t>a4</a:t>
                      </a:r>
                      <a:endParaRPr sz="1800">
                        <a:solidFill>
                          <a:schemeClr val="bg1"/>
                        </a:solidFill>
                        <a:latin typeface="Arial MT"/>
                        <a:cs typeface="Arial MT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spc="-10" dirty="0">
                          <a:solidFill>
                            <a:schemeClr val="bg1"/>
                          </a:solidFill>
                          <a:latin typeface="Arial MT"/>
                          <a:cs typeface="Arial MT"/>
                        </a:rPr>
                        <a:t>a2</a:t>
                      </a:r>
                      <a:endParaRPr sz="1800">
                        <a:solidFill>
                          <a:schemeClr val="bg1"/>
                        </a:solidFill>
                        <a:latin typeface="Arial MT"/>
                        <a:cs typeface="Arial MT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spc="-5" dirty="0">
                          <a:solidFill>
                            <a:schemeClr val="bg1"/>
                          </a:solidFill>
                          <a:latin typeface="Arial MT"/>
                          <a:cs typeface="Arial MT"/>
                        </a:rPr>
                        <a:t>1,5</a:t>
                      </a:r>
                      <a:endParaRPr sz="1800" dirty="0">
                        <a:solidFill>
                          <a:schemeClr val="bg1"/>
                        </a:solidFill>
                        <a:latin typeface="Arial MT"/>
                        <a:cs typeface="Arial MT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EB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spc="-10" dirty="0">
                          <a:solidFill>
                            <a:schemeClr val="bg1"/>
                          </a:solidFill>
                          <a:latin typeface="Arial MT"/>
                          <a:cs typeface="Arial MT"/>
                        </a:rPr>
                        <a:t>a5</a:t>
                      </a:r>
                      <a:endParaRPr sz="1800">
                        <a:solidFill>
                          <a:schemeClr val="bg1"/>
                        </a:solidFill>
                        <a:latin typeface="Arial MT"/>
                        <a:cs typeface="Arial MT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spc="-10" dirty="0">
                          <a:solidFill>
                            <a:schemeClr val="bg1"/>
                          </a:solidFill>
                          <a:latin typeface="Arial MT"/>
                          <a:cs typeface="Arial MT"/>
                        </a:rPr>
                        <a:t>a2</a:t>
                      </a:r>
                      <a:endParaRPr sz="1800">
                        <a:solidFill>
                          <a:schemeClr val="bg1"/>
                        </a:solidFill>
                        <a:latin typeface="Arial MT"/>
                        <a:cs typeface="Arial MT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spc="-5" dirty="0">
                          <a:solidFill>
                            <a:schemeClr val="bg1"/>
                          </a:solidFill>
                          <a:latin typeface="Arial MT"/>
                          <a:cs typeface="Arial MT"/>
                        </a:rPr>
                        <a:t>5,0</a:t>
                      </a:r>
                      <a:endParaRPr sz="1800" dirty="0">
                        <a:solidFill>
                          <a:schemeClr val="bg1"/>
                        </a:solidFill>
                        <a:latin typeface="Arial MT"/>
                        <a:cs typeface="Arial MT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6D6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spc="-10" dirty="0">
                          <a:solidFill>
                            <a:schemeClr val="bg1"/>
                          </a:solidFill>
                          <a:latin typeface="Arial MT"/>
                          <a:cs typeface="Arial MT"/>
                        </a:rPr>
                        <a:t>a6</a:t>
                      </a:r>
                      <a:endParaRPr sz="1800">
                        <a:solidFill>
                          <a:schemeClr val="bg1"/>
                        </a:solidFill>
                        <a:latin typeface="Arial MT"/>
                        <a:cs typeface="Arial MT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spc="-10" dirty="0">
                          <a:solidFill>
                            <a:schemeClr val="bg1"/>
                          </a:solidFill>
                          <a:latin typeface="Arial MT"/>
                          <a:cs typeface="Arial MT"/>
                        </a:rPr>
                        <a:t>a4</a:t>
                      </a:r>
                      <a:endParaRPr sz="1800">
                        <a:solidFill>
                          <a:schemeClr val="bg1"/>
                        </a:solidFill>
                        <a:latin typeface="Arial MT"/>
                        <a:cs typeface="Arial MT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spc="-5" dirty="0">
                          <a:solidFill>
                            <a:schemeClr val="bg1"/>
                          </a:solidFill>
                          <a:latin typeface="Arial MT"/>
                          <a:cs typeface="Arial MT"/>
                        </a:rPr>
                        <a:t>2,5</a:t>
                      </a:r>
                      <a:endParaRPr sz="1800" dirty="0">
                        <a:solidFill>
                          <a:schemeClr val="bg1"/>
                        </a:solidFill>
                        <a:latin typeface="Arial MT"/>
                        <a:cs typeface="Arial MT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EB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spc="-10" dirty="0">
                          <a:solidFill>
                            <a:schemeClr val="bg1"/>
                          </a:solidFill>
                          <a:latin typeface="Arial MT"/>
                          <a:cs typeface="Arial MT"/>
                        </a:rPr>
                        <a:t>a7</a:t>
                      </a:r>
                      <a:endParaRPr sz="1800">
                        <a:solidFill>
                          <a:schemeClr val="bg1"/>
                        </a:solidFill>
                        <a:latin typeface="Arial MT"/>
                        <a:cs typeface="Arial MT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spc="-10" dirty="0">
                          <a:solidFill>
                            <a:schemeClr val="bg1"/>
                          </a:solidFill>
                          <a:latin typeface="Arial MT"/>
                          <a:cs typeface="Arial MT"/>
                        </a:rPr>
                        <a:t>a6</a:t>
                      </a:r>
                      <a:endParaRPr sz="1800">
                        <a:solidFill>
                          <a:schemeClr val="bg1"/>
                        </a:solidFill>
                        <a:latin typeface="Arial MT"/>
                        <a:cs typeface="Arial MT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spc="-5" dirty="0">
                          <a:solidFill>
                            <a:schemeClr val="bg1"/>
                          </a:solidFill>
                          <a:latin typeface="Arial MT"/>
                          <a:cs typeface="Arial MT"/>
                        </a:rPr>
                        <a:t>2,0</a:t>
                      </a:r>
                      <a:endParaRPr sz="1800" dirty="0">
                        <a:solidFill>
                          <a:schemeClr val="bg1"/>
                        </a:solidFill>
                        <a:latin typeface="Arial MT"/>
                        <a:cs typeface="Arial MT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6D6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spc="-10" dirty="0">
                          <a:solidFill>
                            <a:schemeClr val="bg1"/>
                          </a:solidFill>
                          <a:latin typeface="Arial MT"/>
                          <a:cs typeface="Arial MT"/>
                        </a:rPr>
                        <a:t>a8</a:t>
                      </a:r>
                      <a:endParaRPr sz="1800">
                        <a:solidFill>
                          <a:schemeClr val="bg1"/>
                        </a:solidFill>
                        <a:latin typeface="Arial MT"/>
                        <a:cs typeface="Arial MT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spc="-10" dirty="0">
                          <a:solidFill>
                            <a:schemeClr val="bg1"/>
                          </a:solidFill>
                          <a:latin typeface="Arial MT"/>
                          <a:cs typeface="Arial MT"/>
                        </a:rPr>
                        <a:t>a7</a:t>
                      </a:r>
                      <a:endParaRPr sz="1800">
                        <a:solidFill>
                          <a:schemeClr val="bg1"/>
                        </a:solidFill>
                        <a:latin typeface="Arial MT"/>
                        <a:cs typeface="Arial MT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spc="-5" dirty="0">
                          <a:solidFill>
                            <a:schemeClr val="bg1"/>
                          </a:solidFill>
                          <a:latin typeface="Arial MT"/>
                          <a:cs typeface="Arial MT"/>
                        </a:rPr>
                        <a:t>2,0</a:t>
                      </a:r>
                      <a:endParaRPr sz="1800" dirty="0">
                        <a:solidFill>
                          <a:schemeClr val="bg1"/>
                        </a:solidFill>
                        <a:latin typeface="Arial MT"/>
                        <a:cs typeface="Arial MT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EB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spc="-10" dirty="0">
                          <a:solidFill>
                            <a:schemeClr val="bg1"/>
                          </a:solidFill>
                          <a:latin typeface="Arial MT"/>
                          <a:cs typeface="Arial MT"/>
                        </a:rPr>
                        <a:t>a9</a:t>
                      </a:r>
                      <a:endParaRPr sz="1800">
                        <a:solidFill>
                          <a:schemeClr val="bg1"/>
                        </a:solidFill>
                        <a:latin typeface="Arial MT"/>
                        <a:cs typeface="Arial MT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spc="-10" dirty="0">
                          <a:solidFill>
                            <a:schemeClr val="bg1"/>
                          </a:solidFill>
                          <a:latin typeface="Arial MT"/>
                          <a:cs typeface="Arial MT"/>
                        </a:rPr>
                        <a:t>a4</a:t>
                      </a:r>
                      <a:endParaRPr sz="1800">
                        <a:solidFill>
                          <a:schemeClr val="bg1"/>
                        </a:solidFill>
                        <a:latin typeface="Arial MT"/>
                        <a:cs typeface="Arial MT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spc="-5" dirty="0">
                          <a:solidFill>
                            <a:schemeClr val="bg1"/>
                          </a:solidFill>
                          <a:latin typeface="Arial MT"/>
                          <a:cs typeface="Arial MT"/>
                        </a:rPr>
                        <a:t>10,0</a:t>
                      </a:r>
                      <a:endParaRPr sz="1800" dirty="0">
                        <a:solidFill>
                          <a:schemeClr val="bg1"/>
                        </a:solidFill>
                        <a:latin typeface="Arial MT"/>
                        <a:cs typeface="Arial MT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6D6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spc="-10" dirty="0">
                          <a:solidFill>
                            <a:schemeClr val="bg1"/>
                          </a:solidFill>
                          <a:latin typeface="Arial MT"/>
                          <a:cs typeface="Arial MT"/>
                        </a:rPr>
                        <a:t>a10</a:t>
                      </a:r>
                      <a:endParaRPr sz="1800">
                        <a:solidFill>
                          <a:schemeClr val="bg1"/>
                        </a:solidFill>
                        <a:latin typeface="Arial MT"/>
                        <a:cs typeface="Arial MT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spc="-10" dirty="0">
                          <a:solidFill>
                            <a:schemeClr val="bg1"/>
                          </a:solidFill>
                          <a:latin typeface="Arial MT"/>
                          <a:cs typeface="Arial MT"/>
                        </a:rPr>
                        <a:t>a4</a:t>
                      </a:r>
                      <a:endParaRPr sz="1800">
                        <a:solidFill>
                          <a:schemeClr val="bg1"/>
                        </a:solidFill>
                        <a:latin typeface="Arial MT"/>
                        <a:cs typeface="Arial MT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spc="-5" dirty="0">
                          <a:solidFill>
                            <a:schemeClr val="bg1"/>
                          </a:solidFill>
                          <a:latin typeface="Arial MT"/>
                          <a:cs typeface="Arial MT"/>
                        </a:rPr>
                        <a:t>3,0</a:t>
                      </a:r>
                      <a:endParaRPr sz="1800" dirty="0">
                        <a:solidFill>
                          <a:schemeClr val="bg1"/>
                        </a:solidFill>
                        <a:latin typeface="Arial MT"/>
                        <a:cs typeface="Arial MT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EB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spc="-50" dirty="0">
                          <a:solidFill>
                            <a:schemeClr val="bg1"/>
                          </a:solidFill>
                          <a:latin typeface="Arial MT"/>
                          <a:cs typeface="Arial MT"/>
                        </a:rPr>
                        <a:t>a11</a:t>
                      </a:r>
                      <a:endParaRPr sz="1800">
                        <a:solidFill>
                          <a:schemeClr val="bg1"/>
                        </a:solidFill>
                        <a:latin typeface="Arial MT"/>
                        <a:cs typeface="Arial MT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spc="-5" dirty="0">
                          <a:solidFill>
                            <a:schemeClr val="bg1"/>
                          </a:solidFill>
                          <a:latin typeface="Arial MT"/>
                          <a:cs typeface="Arial MT"/>
                        </a:rPr>
                        <a:t>a3,</a:t>
                      </a:r>
                      <a:r>
                        <a:rPr sz="1800" spc="-10" dirty="0">
                          <a:solidFill>
                            <a:schemeClr val="bg1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solidFill>
                            <a:schemeClr val="bg1"/>
                          </a:solidFill>
                          <a:latin typeface="Arial MT"/>
                          <a:cs typeface="Arial MT"/>
                        </a:rPr>
                        <a:t>a5,</a:t>
                      </a:r>
                      <a:r>
                        <a:rPr sz="1800" spc="-10" dirty="0">
                          <a:solidFill>
                            <a:schemeClr val="bg1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solidFill>
                            <a:schemeClr val="bg1"/>
                          </a:solidFill>
                          <a:latin typeface="Arial MT"/>
                          <a:cs typeface="Arial MT"/>
                        </a:rPr>
                        <a:t>a8, a9, </a:t>
                      </a:r>
                      <a:r>
                        <a:rPr sz="1800" spc="-10" dirty="0">
                          <a:solidFill>
                            <a:schemeClr val="bg1"/>
                          </a:solidFill>
                          <a:latin typeface="Arial MT"/>
                          <a:cs typeface="Arial MT"/>
                        </a:rPr>
                        <a:t>a10</a:t>
                      </a:r>
                      <a:endParaRPr sz="1800">
                        <a:solidFill>
                          <a:schemeClr val="bg1"/>
                        </a:solidFill>
                        <a:latin typeface="Arial MT"/>
                        <a:cs typeface="Arial MT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spc="-5" dirty="0">
                          <a:solidFill>
                            <a:schemeClr val="bg1"/>
                          </a:solidFill>
                          <a:latin typeface="Arial MT"/>
                          <a:cs typeface="Arial MT"/>
                        </a:rPr>
                        <a:t>1,5</a:t>
                      </a:r>
                      <a:endParaRPr sz="1800" dirty="0">
                        <a:solidFill>
                          <a:schemeClr val="bg1"/>
                        </a:solidFill>
                        <a:latin typeface="Arial MT"/>
                        <a:cs typeface="Arial MT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6D6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087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spc="-10" dirty="0">
                          <a:solidFill>
                            <a:schemeClr val="bg1"/>
                          </a:solidFill>
                          <a:latin typeface="Arial MT"/>
                          <a:cs typeface="Arial MT"/>
                        </a:rPr>
                        <a:t>a12</a:t>
                      </a:r>
                      <a:endParaRPr sz="1800">
                        <a:solidFill>
                          <a:schemeClr val="bg1"/>
                        </a:solidFill>
                        <a:latin typeface="Arial MT"/>
                        <a:cs typeface="Arial MT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spc="-50" dirty="0">
                          <a:solidFill>
                            <a:schemeClr val="bg1"/>
                          </a:solidFill>
                          <a:latin typeface="Arial MT"/>
                          <a:cs typeface="Arial MT"/>
                        </a:rPr>
                        <a:t>a11</a:t>
                      </a:r>
                      <a:endParaRPr sz="1800">
                        <a:solidFill>
                          <a:schemeClr val="bg1"/>
                        </a:solidFill>
                        <a:latin typeface="Arial MT"/>
                        <a:cs typeface="Arial MT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spc="-5" dirty="0">
                          <a:solidFill>
                            <a:schemeClr val="bg1"/>
                          </a:solidFill>
                          <a:latin typeface="Arial MT"/>
                          <a:cs typeface="Arial MT"/>
                        </a:rPr>
                        <a:t>0,5</a:t>
                      </a:r>
                      <a:endParaRPr sz="1800" dirty="0">
                        <a:solidFill>
                          <a:schemeClr val="bg1"/>
                        </a:solidFill>
                        <a:latin typeface="Arial MT"/>
                        <a:cs typeface="Arial MT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EB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086153" y="6151016"/>
            <a:ext cx="244601" cy="2446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71826" y="211581"/>
            <a:ext cx="435102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75" dirty="0"/>
              <a:t>MÉTODO</a:t>
            </a:r>
            <a:r>
              <a:rPr spc="-110" dirty="0"/>
              <a:t> </a:t>
            </a:r>
            <a:r>
              <a:rPr spc="-160" dirty="0"/>
              <a:t>P.E.R.T./C.P.M.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712370" y="6284772"/>
            <a:ext cx="366395" cy="36385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755"/>
              </a:lnSpc>
            </a:pPr>
            <a:r>
              <a:rPr sz="2400" b="1" spc="-5" dirty="0">
                <a:solidFill>
                  <a:srgbClr val="D1282D"/>
                </a:solidFill>
                <a:latin typeface="Arial"/>
                <a:cs typeface="Arial"/>
              </a:rPr>
              <a:t>36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5259" y="1326451"/>
            <a:ext cx="6581343" cy="4169029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788314" y="3520185"/>
            <a:ext cx="224154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a1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997455" y="3520185"/>
            <a:ext cx="22352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solidFill>
                  <a:srgbClr val="FFFFFF"/>
                </a:solidFill>
                <a:latin typeface="Arial MT"/>
                <a:cs typeface="Arial MT"/>
              </a:rPr>
              <a:t>a2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88314" y="4816551"/>
            <a:ext cx="224154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a3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020695" y="2799969"/>
            <a:ext cx="22352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solidFill>
                  <a:srgbClr val="FFFFFF"/>
                </a:solidFill>
                <a:latin typeface="Arial MT"/>
                <a:cs typeface="Arial MT"/>
              </a:rPr>
              <a:t>a4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020695" y="3880484"/>
            <a:ext cx="22352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solidFill>
                  <a:srgbClr val="FFFFFF"/>
                </a:solidFill>
                <a:latin typeface="Arial MT"/>
                <a:cs typeface="Arial MT"/>
              </a:rPr>
              <a:t>a5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245102" y="1935861"/>
            <a:ext cx="22352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solidFill>
                  <a:srgbClr val="FFFFFF"/>
                </a:solidFill>
                <a:latin typeface="Arial MT"/>
                <a:cs typeface="Arial MT"/>
              </a:rPr>
              <a:t>a6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325617" y="1575562"/>
            <a:ext cx="224154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a7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621906" y="1979802"/>
            <a:ext cx="22352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solidFill>
                  <a:srgbClr val="FFFFFF"/>
                </a:solidFill>
                <a:latin typeface="Arial MT"/>
                <a:cs typeface="Arial MT"/>
              </a:rPr>
              <a:t>a8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389246" y="2905506"/>
            <a:ext cx="22352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solidFill>
                  <a:srgbClr val="FFFFFF"/>
                </a:solidFill>
                <a:latin typeface="Arial MT"/>
                <a:cs typeface="Arial MT"/>
              </a:rPr>
              <a:t>a9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355719" y="3880484"/>
            <a:ext cx="32258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solidFill>
                  <a:srgbClr val="FFFFFF"/>
                </a:solidFill>
                <a:latin typeface="Arial MT"/>
                <a:cs typeface="Arial MT"/>
              </a:rPr>
              <a:t>a10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435090" y="4996688"/>
            <a:ext cx="30924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a</a:t>
            </a:r>
            <a:r>
              <a:rPr sz="1400" spc="-110" dirty="0">
                <a:solidFill>
                  <a:srgbClr val="FFFFFF"/>
                </a:solidFill>
                <a:latin typeface="Arial MT"/>
                <a:cs typeface="Arial MT"/>
              </a:rPr>
              <a:t>1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1</a:t>
            </a:r>
            <a:endParaRPr sz="1400">
              <a:latin typeface="Arial MT"/>
              <a:cs typeface="Arial MT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1258938" y="2463545"/>
            <a:ext cx="6927850" cy="3032125"/>
            <a:chOff x="1258938" y="2463545"/>
            <a:chExt cx="6927850" cy="3032125"/>
          </a:xfrm>
        </p:grpSpPr>
        <p:sp>
          <p:nvSpPr>
            <p:cNvPr id="17" name="object 17"/>
            <p:cNvSpPr/>
            <p:nvPr/>
          </p:nvSpPr>
          <p:spPr>
            <a:xfrm>
              <a:off x="1258938" y="2463545"/>
              <a:ext cx="5492750" cy="2738120"/>
            </a:xfrm>
            <a:custGeom>
              <a:avLst/>
              <a:gdLst/>
              <a:ahLst/>
              <a:cxnLst/>
              <a:rect l="l" t="t" r="r" b="b"/>
              <a:pathLst>
                <a:path w="5492750" h="2738120">
                  <a:moveTo>
                    <a:pt x="4969268" y="2657602"/>
                  </a:moveTo>
                  <a:lnTo>
                    <a:pt x="4829949" y="2569464"/>
                  </a:lnTo>
                  <a:lnTo>
                    <a:pt x="4822876" y="2566720"/>
                  </a:lnTo>
                  <a:lnTo>
                    <a:pt x="4815560" y="2566911"/>
                  </a:lnTo>
                  <a:lnTo>
                    <a:pt x="4808867" y="2569845"/>
                  </a:lnTo>
                  <a:lnTo>
                    <a:pt x="4803660" y="2575306"/>
                  </a:lnTo>
                  <a:lnTo>
                    <a:pt x="4800955" y="2582380"/>
                  </a:lnTo>
                  <a:lnTo>
                    <a:pt x="4801146" y="2589695"/>
                  </a:lnTo>
                  <a:lnTo>
                    <a:pt x="4804041" y="2596388"/>
                  </a:lnTo>
                  <a:lnTo>
                    <a:pt x="4809502" y="2601595"/>
                  </a:lnTo>
                  <a:lnTo>
                    <a:pt x="4861903" y="2634742"/>
                  </a:lnTo>
                  <a:lnTo>
                    <a:pt x="1384" y="2458593"/>
                  </a:lnTo>
                  <a:lnTo>
                    <a:pt x="0" y="2496693"/>
                  </a:lnTo>
                  <a:lnTo>
                    <a:pt x="4860468" y="2672715"/>
                  </a:lnTo>
                  <a:lnTo>
                    <a:pt x="4805946" y="2701925"/>
                  </a:lnTo>
                  <a:lnTo>
                    <a:pt x="4800104" y="2706801"/>
                  </a:lnTo>
                  <a:lnTo>
                    <a:pt x="4796675" y="2713253"/>
                  </a:lnTo>
                  <a:lnTo>
                    <a:pt x="4795901" y="2720492"/>
                  </a:lnTo>
                  <a:lnTo>
                    <a:pt x="4798072" y="2727706"/>
                  </a:lnTo>
                  <a:lnTo>
                    <a:pt x="4802886" y="2733548"/>
                  </a:lnTo>
                  <a:lnTo>
                    <a:pt x="4809337" y="2736977"/>
                  </a:lnTo>
                  <a:lnTo>
                    <a:pt x="4816602" y="2737751"/>
                  </a:lnTo>
                  <a:lnTo>
                    <a:pt x="4823853" y="2735580"/>
                  </a:lnTo>
                  <a:lnTo>
                    <a:pt x="4936337" y="2675255"/>
                  </a:lnTo>
                  <a:lnTo>
                    <a:pt x="4969268" y="2657602"/>
                  </a:lnTo>
                  <a:close/>
                </a:path>
                <a:path w="5492750" h="2738120">
                  <a:moveTo>
                    <a:pt x="5074805" y="2403094"/>
                  </a:moveTo>
                  <a:lnTo>
                    <a:pt x="4976507" y="2270506"/>
                  </a:lnTo>
                  <a:lnTo>
                    <a:pt x="4970907" y="2265489"/>
                  </a:lnTo>
                  <a:lnTo>
                    <a:pt x="4964036" y="2263063"/>
                  </a:lnTo>
                  <a:lnTo>
                    <a:pt x="4956772" y="2263381"/>
                  </a:lnTo>
                  <a:lnTo>
                    <a:pt x="4949964" y="2266569"/>
                  </a:lnTo>
                  <a:lnTo>
                    <a:pt x="4944859" y="2272169"/>
                  </a:lnTo>
                  <a:lnTo>
                    <a:pt x="4942395" y="2279053"/>
                  </a:lnTo>
                  <a:lnTo>
                    <a:pt x="4942713" y="2286368"/>
                  </a:lnTo>
                  <a:lnTo>
                    <a:pt x="4943843" y="2288832"/>
                  </a:lnTo>
                  <a:lnTo>
                    <a:pt x="4938192" y="2288057"/>
                  </a:lnTo>
                  <a:lnTo>
                    <a:pt x="4931118" y="2289848"/>
                  </a:lnTo>
                  <a:lnTo>
                    <a:pt x="4925072" y="2294382"/>
                  </a:lnTo>
                  <a:lnTo>
                    <a:pt x="4921250" y="2300922"/>
                  </a:lnTo>
                  <a:lnTo>
                    <a:pt x="4920246" y="2308136"/>
                  </a:lnTo>
                  <a:lnTo>
                    <a:pt x="4921999" y="2315210"/>
                  </a:lnTo>
                  <a:lnTo>
                    <a:pt x="4923802" y="2317686"/>
                  </a:lnTo>
                  <a:lnTo>
                    <a:pt x="3540645" y="1724533"/>
                  </a:lnTo>
                  <a:lnTo>
                    <a:pt x="3525659" y="1759585"/>
                  </a:lnTo>
                  <a:lnTo>
                    <a:pt x="4894148" y="2346439"/>
                  </a:lnTo>
                  <a:lnTo>
                    <a:pt x="2131326" y="1777492"/>
                  </a:lnTo>
                  <a:lnTo>
                    <a:pt x="2123706" y="1814703"/>
                  </a:lnTo>
                  <a:lnTo>
                    <a:pt x="4902073" y="2387003"/>
                  </a:lnTo>
                  <a:lnTo>
                    <a:pt x="4899177" y="2387955"/>
                  </a:lnTo>
                  <a:lnTo>
                    <a:pt x="4893653" y="2392743"/>
                  </a:lnTo>
                  <a:lnTo>
                    <a:pt x="4890338" y="2399258"/>
                  </a:lnTo>
                  <a:lnTo>
                    <a:pt x="4889766" y="2406777"/>
                  </a:lnTo>
                  <a:lnTo>
                    <a:pt x="4892141" y="2413952"/>
                  </a:lnTo>
                  <a:lnTo>
                    <a:pt x="4896955" y="2419464"/>
                  </a:lnTo>
                  <a:lnTo>
                    <a:pt x="4902073" y="2422055"/>
                  </a:lnTo>
                  <a:lnTo>
                    <a:pt x="4899685" y="2423439"/>
                  </a:lnTo>
                  <a:lnTo>
                    <a:pt x="4895253" y="2429243"/>
                  </a:lnTo>
                  <a:lnTo>
                    <a:pt x="4893335" y="2436279"/>
                  </a:lnTo>
                  <a:lnTo>
                    <a:pt x="4894338" y="2443734"/>
                  </a:lnTo>
                  <a:lnTo>
                    <a:pt x="4898085" y="2450325"/>
                  </a:lnTo>
                  <a:lnTo>
                    <a:pt x="4903876" y="2454770"/>
                  </a:lnTo>
                  <a:lnTo>
                    <a:pt x="4910925" y="2456726"/>
                  </a:lnTo>
                  <a:lnTo>
                    <a:pt x="4918468" y="2455799"/>
                  </a:lnTo>
                  <a:lnTo>
                    <a:pt x="5042027" y="2414143"/>
                  </a:lnTo>
                  <a:lnTo>
                    <a:pt x="5074805" y="2403094"/>
                  </a:lnTo>
                  <a:close/>
                </a:path>
                <a:path w="5492750" h="2738120">
                  <a:moveTo>
                    <a:pt x="5492254" y="2413"/>
                  </a:moveTo>
                  <a:lnTo>
                    <a:pt x="5454281" y="0"/>
                  </a:lnTo>
                  <a:lnTo>
                    <a:pt x="5317071" y="2188591"/>
                  </a:lnTo>
                  <a:lnTo>
                    <a:pt x="5289308" y="2133219"/>
                  </a:lnTo>
                  <a:lnTo>
                    <a:pt x="5284635" y="2127212"/>
                  </a:lnTo>
                  <a:lnTo>
                    <a:pt x="5278234" y="2123630"/>
                  </a:lnTo>
                  <a:lnTo>
                    <a:pt x="5270957" y="2122728"/>
                  </a:lnTo>
                  <a:lnTo>
                    <a:pt x="5263654" y="2124710"/>
                  </a:lnTo>
                  <a:lnTo>
                    <a:pt x="5257698" y="2129371"/>
                  </a:lnTo>
                  <a:lnTo>
                    <a:pt x="5257609" y="2129523"/>
                  </a:lnTo>
                  <a:lnTo>
                    <a:pt x="5257419" y="2129472"/>
                  </a:lnTo>
                  <a:lnTo>
                    <a:pt x="5249938" y="2130552"/>
                  </a:lnTo>
                  <a:lnTo>
                    <a:pt x="5243449" y="2134451"/>
                  </a:lnTo>
                  <a:lnTo>
                    <a:pt x="5239105" y="2140305"/>
                  </a:lnTo>
                  <a:lnTo>
                    <a:pt x="5237289" y="2147341"/>
                  </a:lnTo>
                  <a:lnTo>
                    <a:pt x="5238381" y="2154809"/>
                  </a:lnTo>
                  <a:lnTo>
                    <a:pt x="5259044" y="2213203"/>
                  </a:lnTo>
                  <a:lnTo>
                    <a:pt x="3472954" y="701421"/>
                  </a:lnTo>
                  <a:lnTo>
                    <a:pt x="3448316" y="730504"/>
                  </a:lnTo>
                  <a:lnTo>
                    <a:pt x="5234381" y="2242274"/>
                  </a:lnTo>
                  <a:lnTo>
                    <a:pt x="5173484" y="2231517"/>
                  </a:lnTo>
                  <a:lnTo>
                    <a:pt x="5165903" y="2231733"/>
                  </a:lnTo>
                  <a:lnTo>
                    <a:pt x="5159235" y="2234692"/>
                  </a:lnTo>
                  <a:lnTo>
                    <a:pt x="5154168" y="2239949"/>
                  </a:lnTo>
                  <a:lnTo>
                    <a:pt x="5151386" y="2247011"/>
                  </a:lnTo>
                  <a:lnTo>
                    <a:pt x="5151590" y="2254542"/>
                  </a:lnTo>
                  <a:lnTo>
                    <a:pt x="5154561" y="2261197"/>
                  </a:lnTo>
                  <a:lnTo>
                    <a:pt x="5159807" y="2266251"/>
                  </a:lnTo>
                  <a:lnTo>
                    <a:pt x="5166880" y="2268982"/>
                  </a:lnTo>
                  <a:lnTo>
                    <a:pt x="5329313" y="2297684"/>
                  </a:lnTo>
                  <a:lnTo>
                    <a:pt x="5353812" y="2261108"/>
                  </a:lnTo>
                  <a:lnTo>
                    <a:pt x="5421134" y="2160651"/>
                  </a:lnTo>
                  <a:lnTo>
                    <a:pt x="5424017" y="2153653"/>
                  </a:lnTo>
                  <a:lnTo>
                    <a:pt x="5424005" y="2146350"/>
                  </a:lnTo>
                  <a:lnTo>
                    <a:pt x="5421249" y="2139607"/>
                  </a:lnTo>
                  <a:lnTo>
                    <a:pt x="5415927" y="2134235"/>
                  </a:lnTo>
                  <a:lnTo>
                    <a:pt x="5408917" y="2131352"/>
                  </a:lnTo>
                  <a:lnTo>
                    <a:pt x="5401615" y="2131364"/>
                  </a:lnTo>
                  <a:lnTo>
                    <a:pt x="5394871" y="2134120"/>
                  </a:lnTo>
                  <a:lnTo>
                    <a:pt x="5389511" y="2139442"/>
                  </a:lnTo>
                  <a:lnTo>
                    <a:pt x="5355044" y="2190839"/>
                  </a:lnTo>
                  <a:lnTo>
                    <a:pt x="5492254" y="2413"/>
                  </a:lnTo>
                  <a:close/>
                </a:path>
              </a:pathLst>
            </a:custGeom>
            <a:solidFill>
              <a:srgbClr val="7777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7452359" y="4761102"/>
              <a:ext cx="720090" cy="720090"/>
            </a:xfrm>
            <a:custGeom>
              <a:avLst/>
              <a:gdLst/>
              <a:ahLst/>
              <a:cxnLst/>
              <a:rect l="l" t="t" r="r" b="b"/>
              <a:pathLst>
                <a:path w="720090" h="720089">
                  <a:moveTo>
                    <a:pt x="360045" y="0"/>
                  </a:moveTo>
                  <a:lnTo>
                    <a:pt x="311181" y="3288"/>
                  </a:lnTo>
                  <a:lnTo>
                    <a:pt x="264318" y="12867"/>
                  </a:lnTo>
                  <a:lnTo>
                    <a:pt x="219884" y="28307"/>
                  </a:lnTo>
                  <a:lnTo>
                    <a:pt x="178307" y="49177"/>
                  </a:lnTo>
                  <a:lnTo>
                    <a:pt x="140017" y="75047"/>
                  </a:lnTo>
                  <a:lnTo>
                    <a:pt x="105441" y="105489"/>
                  </a:lnTo>
                  <a:lnTo>
                    <a:pt x="75009" y="140071"/>
                  </a:lnTo>
                  <a:lnTo>
                    <a:pt x="49149" y="178364"/>
                  </a:lnTo>
                  <a:lnTo>
                    <a:pt x="28289" y="219938"/>
                  </a:lnTo>
                  <a:lnTo>
                    <a:pt x="12858" y="264362"/>
                  </a:lnTo>
                  <a:lnTo>
                    <a:pt x="3286" y="311208"/>
                  </a:lnTo>
                  <a:lnTo>
                    <a:pt x="0" y="360045"/>
                  </a:lnTo>
                  <a:lnTo>
                    <a:pt x="3286" y="408908"/>
                  </a:lnTo>
                  <a:lnTo>
                    <a:pt x="12858" y="455771"/>
                  </a:lnTo>
                  <a:lnTo>
                    <a:pt x="28289" y="500205"/>
                  </a:lnTo>
                  <a:lnTo>
                    <a:pt x="49149" y="541782"/>
                  </a:lnTo>
                  <a:lnTo>
                    <a:pt x="75009" y="580072"/>
                  </a:lnTo>
                  <a:lnTo>
                    <a:pt x="105441" y="614648"/>
                  </a:lnTo>
                  <a:lnTo>
                    <a:pt x="140017" y="645080"/>
                  </a:lnTo>
                  <a:lnTo>
                    <a:pt x="178308" y="670941"/>
                  </a:lnTo>
                  <a:lnTo>
                    <a:pt x="219884" y="691800"/>
                  </a:lnTo>
                  <a:lnTo>
                    <a:pt x="264318" y="707231"/>
                  </a:lnTo>
                  <a:lnTo>
                    <a:pt x="311181" y="716803"/>
                  </a:lnTo>
                  <a:lnTo>
                    <a:pt x="360045" y="720090"/>
                  </a:lnTo>
                  <a:lnTo>
                    <a:pt x="408881" y="716803"/>
                  </a:lnTo>
                  <a:lnTo>
                    <a:pt x="455727" y="707231"/>
                  </a:lnTo>
                  <a:lnTo>
                    <a:pt x="500151" y="691800"/>
                  </a:lnTo>
                  <a:lnTo>
                    <a:pt x="541725" y="670941"/>
                  </a:lnTo>
                  <a:lnTo>
                    <a:pt x="580018" y="645080"/>
                  </a:lnTo>
                  <a:lnTo>
                    <a:pt x="614600" y="614648"/>
                  </a:lnTo>
                  <a:lnTo>
                    <a:pt x="645042" y="580072"/>
                  </a:lnTo>
                  <a:lnTo>
                    <a:pt x="670912" y="541782"/>
                  </a:lnTo>
                  <a:lnTo>
                    <a:pt x="691782" y="500205"/>
                  </a:lnTo>
                  <a:lnTo>
                    <a:pt x="707222" y="455771"/>
                  </a:lnTo>
                  <a:lnTo>
                    <a:pt x="716801" y="408908"/>
                  </a:lnTo>
                  <a:lnTo>
                    <a:pt x="720090" y="360045"/>
                  </a:lnTo>
                  <a:lnTo>
                    <a:pt x="716801" y="311208"/>
                  </a:lnTo>
                  <a:lnTo>
                    <a:pt x="707222" y="264362"/>
                  </a:lnTo>
                  <a:lnTo>
                    <a:pt x="691782" y="219938"/>
                  </a:lnTo>
                  <a:lnTo>
                    <a:pt x="670912" y="178364"/>
                  </a:lnTo>
                  <a:lnTo>
                    <a:pt x="645042" y="140071"/>
                  </a:lnTo>
                  <a:lnTo>
                    <a:pt x="614600" y="105489"/>
                  </a:lnTo>
                  <a:lnTo>
                    <a:pt x="580018" y="75047"/>
                  </a:lnTo>
                  <a:lnTo>
                    <a:pt x="541725" y="49177"/>
                  </a:lnTo>
                  <a:lnTo>
                    <a:pt x="500151" y="28307"/>
                  </a:lnTo>
                  <a:lnTo>
                    <a:pt x="455727" y="12867"/>
                  </a:lnTo>
                  <a:lnTo>
                    <a:pt x="408881" y="3288"/>
                  </a:lnTo>
                  <a:lnTo>
                    <a:pt x="360045" y="0"/>
                  </a:lnTo>
                  <a:close/>
                </a:path>
              </a:pathLst>
            </a:custGeom>
            <a:solidFill>
              <a:srgbClr val="7979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7452359" y="4761102"/>
              <a:ext cx="720090" cy="720090"/>
            </a:xfrm>
            <a:custGeom>
              <a:avLst/>
              <a:gdLst/>
              <a:ahLst/>
              <a:cxnLst/>
              <a:rect l="l" t="t" r="r" b="b"/>
              <a:pathLst>
                <a:path w="720090" h="720089">
                  <a:moveTo>
                    <a:pt x="0" y="360045"/>
                  </a:moveTo>
                  <a:lnTo>
                    <a:pt x="3286" y="311208"/>
                  </a:lnTo>
                  <a:lnTo>
                    <a:pt x="12858" y="264362"/>
                  </a:lnTo>
                  <a:lnTo>
                    <a:pt x="28289" y="219938"/>
                  </a:lnTo>
                  <a:lnTo>
                    <a:pt x="49149" y="178364"/>
                  </a:lnTo>
                  <a:lnTo>
                    <a:pt x="75009" y="140071"/>
                  </a:lnTo>
                  <a:lnTo>
                    <a:pt x="105441" y="105489"/>
                  </a:lnTo>
                  <a:lnTo>
                    <a:pt x="140017" y="75047"/>
                  </a:lnTo>
                  <a:lnTo>
                    <a:pt x="178307" y="49177"/>
                  </a:lnTo>
                  <a:lnTo>
                    <a:pt x="219884" y="28307"/>
                  </a:lnTo>
                  <a:lnTo>
                    <a:pt x="264318" y="12867"/>
                  </a:lnTo>
                  <a:lnTo>
                    <a:pt x="311181" y="3288"/>
                  </a:lnTo>
                  <a:lnTo>
                    <a:pt x="360045" y="0"/>
                  </a:lnTo>
                  <a:lnTo>
                    <a:pt x="408881" y="3288"/>
                  </a:lnTo>
                  <a:lnTo>
                    <a:pt x="455727" y="12867"/>
                  </a:lnTo>
                  <a:lnTo>
                    <a:pt x="500151" y="28307"/>
                  </a:lnTo>
                  <a:lnTo>
                    <a:pt x="541725" y="49177"/>
                  </a:lnTo>
                  <a:lnTo>
                    <a:pt x="580018" y="75047"/>
                  </a:lnTo>
                  <a:lnTo>
                    <a:pt x="614600" y="105489"/>
                  </a:lnTo>
                  <a:lnTo>
                    <a:pt x="645042" y="140071"/>
                  </a:lnTo>
                  <a:lnTo>
                    <a:pt x="670912" y="178364"/>
                  </a:lnTo>
                  <a:lnTo>
                    <a:pt x="691782" y="219938"/>
                  </a:lnTo>
                  <a:lnTo>
                    <a:pt x="707222" y="264362"/>
                  </a:lnTo>
                  <a:lnTo>
                    <a:pt x="716801" y="311208"/>
                  </a:lnTo>
                  <a:lnTo>
                    <a:pt x="720090" y="360045"/>
                  </a:lnTo>
                  <a:lnTo>
                    <a:pt x="716801" y="408908"/>
                  </a:lnTo>
                  <a:lnTo>
                    <a:pt x="707222" y="455771"/>
                  </a:lnTo>
                  <a:lnTo>
                    <a:pt x="691782" y="500205"/>
                  </a:lnTo>
                  <a:lnTo>
                    <a:pt x="670912" y="541782"/>
                  </a:lnTo>
                  <a:lnTo>
                    <a:pt x="645042" y="580072"/>
                  </a:lnTo>
                  <a:lnTo>
                    <a:pt x="614600" y="614648"/>
                  </a:lnTo>
                  <a:lnTo>
                    <a:pt x="580018" y="645080"/>
                  </a:lnTo>
                  <a:lnTo>
                    <a:pt x="541725" y="670941"/>
                  </a:lnTo>
                  <a:lnTo>
                    <a:pt x="500151" y="691800"/>
                  </a:lnTo>
                  <a:lnTo>
                    <a:pt x="455727" y="707231"/>
                  </a:lnTo>
                  <a:lnTo>
                    <a:pt x="408881" y="716803"/>
                  </a:lnTo>
                  <a:lnTo>
                    <a:pt x="360045" y="720090"/>
                  </a:lnTo>
                  <a:lnTo>
                    <a:pt x="311181" y="716803"/>
                  </a:lnTo>
                  <a:lnTo>
                    <a:pt x="264318" y="707231"/>
                  </a:lnTo>
                  <a:lnTo>
                    <a:pt x="219884" y="691800"/>
                  </a:lnTo>
                  <a:lnTo>
                    <a:pt x="178308" y="670941"/>
                  </a:lnTo>
                  <a:lnTo>
                    <a:pt x="140017" y="645080"/>
                  </a:lnTo>
                  <a:lnTo>
                    <a:pt x="105441" y="614648"/>
                  </a:lnTo>
                  <a:lnTo>
                    <a:pt x="75009" y="580072"/>
                  </a:lnTo>
                  <a:lnTo>
                    <a:pt x="49149" y="541782"/>
                  </a:lnTo>
                  <a:lnTo>
                    <a:pt x="28289" y="500205"/>
                  </a:lnTo>
                  <a:lnTo>
                    <a:pt x="12858" y="455771"/>
                  </a:lnTo>
                  <a:lnTo>
                    <a:pt x="3286" y="408908"/>
                  </a:lnTo>
                  <a:lnTo>
                    <a:pt x="0" y="360045"/>
                  </a:lnTo>
                  <a:close/>
                </a:path>
              </a:pathLst>
            </a:custGeom>
            <a:ln w="28575">
              <a:solidFill>
                <a:srgbClr val="5757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7651750" y="4996688"/>
            <a:ext cx="32258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solidFill>
                  <a:srgbClr val="FFFFFF"/>
                </a:solidFill>
                <a:latin typeface="Arial MT"/>
                <a:cs typeface="Arial MT"/>
              </a:rPr>
              <a:t>a12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6948296" y="5036895"/>
            <a:ext cx="504190" cy="171450"/>
          </a:xfrm>
          <a:custGeom>
            <a:avLst/>
            <a:gdLst/>
            <a:ahLst/>
            <a:cxnLst/>
            <a:rect l="l" t="t" r="r" b="b"/>
            <a:pathLst>
              <a:path w="504190" h="171450">
                <a:moveTo>
                  <a:pt x="428498" y="85586"/>
                </a:moveTo>
                <a:lnTo>
                  <a:pt x="342392" y="135814"/>
                </a:lnTo>
                <a:lnTo>
                  <a:pt x="336766" y="140846"/>
                </a:lnTo>
                <a:lnTo>
                  <a:pt x="333581" y="147403"/>
                </a:lnTo>
                <a:lnTo>
                  <a:pt x="333087" y="154674"/>
                </a:lnTo>
                <a:lnTo>
                  <a:pt x="335533" y="161849"/>
                </a:lnTo>
                <a:lnTo>
                  <a:pt x="340584" y="167528"/>
                </a:lnTo>
                <a:lnTo>
                  <a:pt x="347170" y="170707"/>
                </a:lnTo>
                <a:lnTo>
                  <a:pt x="354447" y="171172"/>
                </a:lnTo>
                <a:lnTo>
                  <a:pt x="361569" y="168707"/>
                </a:lnTo>
                <a:lnTo>
                  <a:pt x="471430" y="104572"/>
                </a:lnTo>
                <a:lnTo>
                  <a:pt x="466344" y="104572"/>
                </a:lnTo>
                <a:lnTo>
                  <a:pt x="466344" y="102032"/>
                </a:lnTo>
                <a:lnTo>
                  <a:pt x="456692" y="102032"/>
                </a:lnTo>
                <a:lnTo>
                  <a:pt x="428498" y="85586"/>
                </a:lnTo>
                <a:close/>
              </a:path>
              <a:path w="504190" h="171450">
                <a:moveTo>
                  <a:pt x="395732" y="66472"/>
                </a:moveTo>
                <a:lnTo>
                  <a:pt x="0" y="66472"/>
                </a:lnTo>
                <a:lnTo>
                  <a:pt x="0" y="104572"/>
                </a:lnTo>
                <a:lnTo>
                  <a:pt x="395949" y="104572"/>
                </a:lnTo>
                <a:lnTo>
                  <a:pt x="428498" y="85586"/>
                </a:lnTo>
                <a:lnTo>
                  <a:pt x="395732" y="66472"/>
                </a:lnTo>
                <a:close/>
              </a:path>
              <a:path w="504190" h="171450">
                <a:moveTo>
                  <a:pt x="471380" y="66472"/>
                </a:moveTo>
                <a:lnTo>
                  <a:pt x="466344" y="66472"/>
                </a:lnTo>
                <a:lnTo>
                  <a:pt x="466344" y="104572"/>
                </a:lnTo>
                <a:lnTo>
                  <a:pt x="471430" y="104572"/>
                </a:lnTo>
                <a:lnTo>
                  <a:pt x="504062" y="85522"/>
                </a:lnTo>
                <a:lnTo>
                  <a:pt x="471380" y="66472"/>
                </a:lnTo>
                <a:close/>
              </a:path>
              <a:path w="504190" h="171450">
                <a:moveTo>
                  <a:pt x="456692" y="69139"/>
                </a:moveTo>
                <a:lnTo>
                  <a:pt x="428498" y="85586"/>
                </a:lnTo>
                <a:lnTo>
                  <a:pt x="456692" y="102032"/>
                </a:lnTo>
                <a:lnTo>
                  <a:pt x="456692" y="69139"/>
                </a:lnTo>
                <a:close/>
              </a:path>
              <a:path w="504190" h="171450">
                <a:moveTo>
                  <a:pt x="466344" y="69139"/>
                </a:moveTo>
                <a:lnTo>
                  <a:pt x="456692" y="69139"/>
                </a:lnTo>
                <a:lnTo>
                  <a:pt x="456692" y="102032"/>
                </a:lnTo>
                <a:lnTo>
                  <a:pt x="466344" y="102032"/>
                </a:lnTo>
                <a:lnTo>
                  <a:pt x="466344" y="69139"/>
                </a:lnTo>
                <a:close/>
              </a:path>
              <a:path w="504190" h="171450">
                <a:moveTo>
                  <a:pt x="354447" y="0"/>
                </a:moveTo>
                <a:lnTo>
                  <a:pt x="347170" y="464"/>
                </a:lnTo>
                <a:lnTo>
                  <a:pt x="340584" y="3643"/>
                </a:lnTo>
                <a:lnTo>
                  <a:pt x="335533" y="9322"/>
                </a:lnTo>
                <a:lnTo>
                  <a:pt x="333087" y="16444"/>
                </a:lnTo>
                <a:lnTo>
                  <a:pt x="333581" y="23721"/>
                </a:lnTo>
                <a:lnTo>
                  <a:pt x="336766" y="30307"/>
                </a:lnTo>
                <a:lnTo>
                  <a:pt x="342392" y="35357"/>
                </a:lnTo>
                <a:lnTo>
                  <a:pt x="428498" y="85586"/>
                </a:lnTo>
                <a:lnTo>
                  <a:pt x="456692" y="69139"/>
                </a:lnTo>
                <a:lnTo>
                  <a:pt x="466344" y="69139"/>
                </a:lnTo>
                <a:lnTo>
                  <a:pt x="466344" y="66472"/>
                </a:lnTo>
                <a:lnTo>
                  <a:pt x="471380" y="66472"/>
                </a:lnTo>
                <a:lnTo>
                  <a:pt x="361569" y="2464"/>
                </a:lnTo>
                <a:lnTo>
                  <a:pt x="354447" y="0"/>
                </a:lnTo>
                <a:close/>
              </a:path>
            </a:pathLst>
          </a:custGeom>
          <a:solidFill>
            <a:srgbClr val="777777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53464" y="261873"/>
            <a:ext cx="63855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70" dirty="0"/>
              <a:t>MÉTODO</a:t>
            </a:r>
            <a:r>
              <a:rPr sz="2400" spc="-120" dirty="0"/>
              <a:t> </a:t>
            </a:r>
            <a:r>
              <a:rPr sz="2400" spc="-145" dirty="0"/>
              <a:t>P.E.R.T./C.P.M.</a:t>
            </a:r>
            <a:r>
              <a:rPr sz="2400" spc="-120" dirty="0"/>
              <a:t> </a:t>
            </a:r>
            <a:r>
              <a:rPr sz="2400" dirty="0"/>
              <a:t>–</a:t>
            </a:r>
            <a:r>
              <a:rPr sz="2400" spc="-110" dirty="0"/>
              <a:t> </a:t>
            </a:r>
            <a:r>
              <a:rPr sz="2400" spc="-100" dirty="0"/>
              <a:t>RUTA</a:t>
            </a:r>
            <a:r>
              <a:rPr sz="2400" spc="-120" dirty="0"/>
              <a:t> </a:t>
            </a:r>
            <a:r>
              <a:rPr sz="2400" spc="-55" dirty="0"/>
              <a:t>CRÍTICA</a:t>
            </a:r>
            <a:endParaRPr sz="2400"/>
          </a:p>
        </p:txBody>
      </p:sp>
      <p:sp>
        <p:nvSpPr>
          <p:cNvPr id="3" name="object 3"/>
          <p:cNvSpPr txBox="1"/>
          <p:nvPr/>
        </p:nvSpPr>
        <p:spPr>
          <a:xfrm>
            <a:off x="8712370" y="6284772"/>
            <a:ext cx="366395" cy="36385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755"/>
              </a:lnSpc>
            </a:pPr>
            <a:r>
              <a:rPr sz="2400" b="1" spc="-5" dirty="0">
                <a:solidFill>
                  <a:srgbClr val="D1282D"/>
                </a:solidFill>
                <a:latin typeface="Arial"/>
                <a:cs typeface="Arial"/>
              </a:rPr>
              <a:t>37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940" y="879957"/>
            <a:ext cx="7420609" cy="5276215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sz="1700" b="1" dirty="0">
                <a:latin typeface="Arial"/>
                <a:cs typeface="Arial"/>
              </a:rPr>
              <a:t>Se</a:t>
            </a:r>
            <a:r>
              <a:rPr sz="1700" b="1" spc="-5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calculan 4</a:t>
            </a:r>
            <a:r>
              <a:rPr sz="1700" b="1" spc="-5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tiempos</a:t>
            </a:r>
            <a:r>
              <a:rPr sz="1700" b="1" spc="-5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para cada</a:t>
            </a:r>
            <a:r>
              <a:rPr sz="1700" b="1" spc="-10" dirty="0">
                <a:latin typeface="Arial"/>
                <a:cs typeface="Arial"/>
              </a:rPr>
              <a:t> </a:t>
            </a:r>
            <a:r>
              <a:rPr sz="1700" b="1" spc="-5" dirty="0">
                <a:latin typeface="Arial"/>
                <a:cs typeface="Arial"/>
              </a:rPr>
              <a:t>actividad:</a:t>
            </a:r>
            <a:endParaRPr sz="1700">
              <a:latin typeface="Arial"/>
              <a:cs typeface="Arial"/>
            </a:endParaRPr>
          </a:p>
          <a:p>
            <a:pPr marL="12700" marR="462915">
              <a:lnSpc>
                <a:spcPct val="80000"/>
              </a:lnSpc>
              <a:spcBef>
                <a:spcPts val="1010"/>
              </a:spcBef>
              <a:buSzPct val="94117"/>
              <a:buFont typeface="Arial MT"/>
              <a:buChar char="•"/>
              <a:tabLst>
                <a:tab pos="89535" algn="l"/>
              </a:tabLst>
            </a:pPr>
            <a:r>
              <a:rPr sz="1700" b="1" spc="-5" dirty="0">
                <a:latin typeface="Arial"/>
                <a:cs typeface="Arial"/>
              </a:rPr>
              <a:t>Tiempo</a:t>
            </a:r>
            <a:r>
              <a:rPr sz="1700" b="1" dirty="0">
                <a:latin typeface="Arial"/>
                <a:cs typeface="Arial"/>
              </a:rPr>
              <a:t> de </a:t>
            </a:r>
            <a:r>
              <a:rPr sz="1700" b="1" spc="-5" dirty="0">
                <a:latin typeface="Arial"/>
                <a:cs typeface="Arial"/>
              </a:rPr>
              <a:t>Inicio</a:t>
            </a:r>
            <a:r>
              <a:rPr sz="1700" b="1" spc="20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más próximo</a:t>
            </a:r>
            <a:r>
              <a:rPr sz="1700" b="1" spc="-5" dirty="0">
                <a:latin typeface="Arial"/>
                <a:cs typeface="Arial"/>
              </a:rPr>
              <a:t> (IP):</a:t>
            </a:r>
            <a:r>
              <a:rPr sz="1700" b="1" dirty="0">
                <a:latin typeface="Arial"/>
                <a:cs typeface="Arial"/>
              </a:rPr>
              <a:t> </a:t>
            </a:r>
            <a:r>
              <a:rPr sz="1700" dirty="0">
                <a:latin typeface="Arial MT"/>
                <a:cs typeface="Arial MT"/>
              </a:rPr>
              <a:t>Es</a:t>
            </a:r>
            <a:r>
              <a:rPr sz="1700" spc="5" dirty="0">
                <a:latin typeface="Arial MT"/>
                <a:cs typeface="Arial MT"/>
              </a:rPr>
              <a:t> </a:t>
            </a:r>
            <a:r>
              <a:rPr sz="1700" dirty="0">
                <a:latin typeface="Arial MT"/>
                <a:cs typeface="Arial MT"/>
              </a:rPr>
              <a:t>el tiempo</a:t>
            </a:r>
            <a:r>
              <a:rPr sz="1700" spc="-10" dirty="0">
                <a:latin typeface="Arial MT"/>
                <a:cs typeface="Arial MT"/>
              </a:rPr>
              <a:t> </a:t>
            </a:r>
            <a:r>
              <a:rPr sz="1700" dirty="0">
                <a:latin typeface="Arial MT"/>
                <a:cs typeface="Arial MT"/>
              </a:rPr>
              <a:t>más</a:t>
            </a:r>
            <a:r>
              <a:rPr sz="1700" spc="-10" dirty="0">
                <a:latin typeface="Arial MT"/>
                <a:cs typeface="Arial MT"/>
              </a:rPr>
              <a:t> </a:t>
            </a:r>
            <a:r>
              <a:rPr sz="1700" dirty="0">
                <a:latin typeface="Arial MT"/>
                <a:cs typeface="Arial MT"/>
              </a:rPr>
              <a:t>cercano en</a:t>
            </a:r>
            <a:r>
              <a:rPr sz="1700" spc="5" dirty="0">
                <a:latin typeface="Arial MT"/>
                <a:cs typeface="Arial MT"/>
              </a:rPr>
              <a:t> </a:t>
            </a:r>
            <a:r>
              <a:rPr sz="1700" dirty="0">
                <a:latin typeface="Arial MT"/>
                <a:cs typeface="Arial MT"/>
              </a:rPr>
              <a:t>que </a:t>
            </a:r>
            <a:r>
              <a:rPr sz="1700" spc="-459" dirty="0">
                <a:latin typeface="Arial MT"/>
                <a:cs typeface="Arial MT"/>
              </a:rPr>
              <a:t> </a:t>
            </a:r>
            <a:r>
              <a:rPr sz="1700" dirty="0">
                <a:latin typeface="Arial MT"/>
                <a:cs typeface="Arial MT"/>
              </a:rPr>
              <a:t>puede</a:t>
            </a:r>
            <a:r>
              <a:rPr sz="1700" spc="5" dirty="0">
                <a:latin typeface="Arial MT"/>
                <a:cs typeface="Arial MT"/>
              </a:rPr>
              <a:t> </a:t>
            </a:r>
            <a:r>
              <a:rPr sz="1700" dirty="0">
                <a:latin typeface="Arial MT"/>
                <a:cs typeface="Arial MT"/>
              </a:rPr>
              <a:t>empezar una</a:t>
            </a:r>
            <a:r>
              <a:rPr sz="1700" spc="5" dirty="0">
                <a:latin typeface="Arial MT"/>
                <a:cs typeface="Arial MT"/>
              </a:rPr>
              <a:t> </a:t>
            </a:r>
            <a:r>
              <a:rPr sz="1700" dirty="0">
                <a:latin typeface="Arial MT"/>
                <a:cs typeface="Arial MT"/>
              </a:rPr>
              <a:t>actividad, suponiendo</a:t>
            </a:r>
            <a:r>
              <a:rPr sz="1700" spc="5" dirty="0">
                <a:latin typeface="Arial MT"/>
                <a:cs typeface="Arial MT"/>
              </a:rPr>
              <a:t> </a:t>
            </a:r>
            <a:r>
              <a:rPr sz="1700" dirty="0">
                <a:latin typeface="Arial MT"/>
                <a:cs typeface="Arial MT"/>
              </a:rPr>
              <a:t>que</a:t>
            </a:r>
            <a:r>
              <a:rPr sz="1700" spc="5" dirty="0">
                <a:latin typeface="Arial MT"/>
                <a:cs typeface="Arial MT"/>
              </a:rPr>
              <a:t> </a:t>
            </a:r>
            <a:r>
              <a:rPr sz="1700" spc="-5" dirty="0">
                <a:latin typeface="Arial MT"/>
                <a:cs typeface="Arial MT"/>
              </a:rPr>
              <a:t>todas</a:t>
            </a:r>
            <a:r>
              <a:rPr sz="1700" spc="5" dirty="0">
                <a:latin typeface="Arial MT"/>
                <a:cs typeface="Arial MT"/>
              </a:rPr>
              <a:t> </a:t>
            </a:r>
            <a:r>
              <a:rPr sz="1700" dirty="0">
                <a:latin typeface="Arial MT"/>
                <a:cs typeface="Arial MT"/>
              </a:rPr>
              <a:t>las</a:t>
            </a:r>
            <a:r>
              <a:rPr sz="1700" spc="-5" dirty="0">
                <a:latin typeface="Arial MT"/>
                <a:cs typeface="Arial MT"/>
              </a:rPr>
              <a:t> </a:t>
            </a:r>
            <a:r>
              <a:rPr sz="1700" dirty="0">
                <a:latin typeface="Arial MT"/>
                <a:cs typeface="Arial MT"/>
              </a:rPr>
              <a:t>actividades </a:t>
            </a:r>
            <a:r>
              <a:rPr sz="1700" spc="5" dirty="0">
                <a:latin typeface="Arial MT"/>
                <a:cs typeface="Arial MT"/>
              </a:rPr>
              <a:t> </a:t>
            </a:r>
            <a:r>
              <a:rPr sz="1700" dirty="0">
                <a:latin typeface="Arial MT"/>
                <a:cs typeface="Arial MT"/>
              </a:rPr>
              <a:t>precedentes</a:t>
            </a:r>
            <a:r>
              <a:rPr sz="1700" spc="10" dirty="0">
                <a:latin typeface="Arial MT"/>
                <a:cs typeface="Arial MT"/>
              </a:rPr>
              <a:t> </a:t>
            </a:r>
            <a:r>
              <a:rPr sz="1700" dirty="0">
                <a:latin typeface="Arial MT"/>
                <a:cs typeface="Arial MT"/>
              </a:rPr>
              <a:t>han</a:t>
            </a:r>
            <a:r>
              <a:rPr sz="1700" spc="5" dirty="0">
                <a:latin typeface="Arial MT"/>
                <a:cs typeface="Arial MT"/>
              </a:rPr>
              <a:t> </a:t>
            </a:r>
            <a:r>
              <a:rPr sz="1700" dirty="0">
                <a:latin typeface="Arial MT"/>
                <a:cs typeface="Arial MT"/>
              </a:rPr>
              <a:t>sido</a:t>
            </a:r>
            <a:r>
              <a:rPr sz="1700" spc="-5" dirty="0">
                <a:latin typeface="Arial MT"/>
                <a:cs typeface="Arial MT"/>
              </a:rPr>
              <a:t> </a:t>
            </a:r>
            <a:r>
              <a:rPr sz="1700" dirty="0">
                <a:latin typeface="Arial MT"/>
                <a:cs typeface="Arial MT"/>
              </a:rPr>
              <a:t>completadas.</a:t>
            </a:r>
            <a:r>
              <a:rPr sz="1700" spc="10" dirty="0">
                <a:latin typeface="Arial MT"/>
                <a:cs typeface="Arial MT"/>
              </a:rPr>
              <a:t> </a:t>
            </a:r>
            <a:r>
              <a:rPr sz="1700" dirty="0">
                <a:latin typeface="Arial MT"/>
                <a:cs typeface="Arial MT"/>
              </a:rPr>
              <a:t>Cuando se</a:t>
            </a:r>
            <a:r>
              <a:rPr sz="1700" spc="-5" dirty="0">
                <a:latin typeface="Arial MT"/>
                <a:cs typeface="Arial MT"/>
              </a:rPr>
              <a:t> trata</a:t>
            </a:r>
            <a:r>
              <a:rPr sz="1700" spc="10" dirty="0">
                <a:latin typeface="Arial MT"/>
                <a:cs typeface="Arial MT"/>
              </a:rPr>
              <a:t> </a:t>
            </a:r>
            <a:r>
              <a:rPr sz="1700" dirty="0">
                <a:latin typeface="Arial MT"/>
                <a:cs typeface="Arial MT"/>
              </a:rPr>
              <a:t>de</a:t>
            </a:r>
            <a:r>
              <a:rPr sz="1700" spc="5" dirty="0">
                <a:latin typeface="Arial MT"/>
                <a:cs typeface="Arial MT"/>
              </a:rPr>
              <a:t> </a:t>
            </a:r>
            <a:r>
              <a:rPr sz="1700" dirty="0">
                <a:latin typeface="Arial MT"/>
                <a:cs typeface="Arial MT"/>
              </a:rPr>
              <a:t>actividades</a:t>
            </a:r>
            <a:r>
              <a:rPr sz="1700" spc="-5" dirty="0">
                <a:latin typeface="Arial MT"/>
                <a:cs typeface="Arial MT"/>
              </a:rPr>
              <a:t> </a:t>
            </a:r>
            <a:r>
              <a:rPr sz="1700" dirty="0">
                <a:latin typeface="Arial MT"/>
                <a:cs typeface="Arial MT"/>
              </a:rPr>
              <a:t>que </a:t>
            </a:r>
            <a:r>
              <a:rPr sz="1700" spc="5" dirty="0">
                <a:latin typeface="Arial MT"/>
                <a:cs typeface="Arial MT"/>
              </a:rPr>
              <a:t> </a:t>
            </a:r>
            <a:r>
              <a:rPr sz="1700" dirty="0">
                <a:latin typeface="Arial MT"/>
                <a:cs typeface="Arial MT"/>
              </a:rPr>
              <a:t>tienen más de un precedente, el </a:t>
            </a:r>
            <a:r>
              <a:rPr sz="1700" spc="-5" dirty="0">
                <a:latin typeface="Arial MT"/>
                <a:cs typeface="Arial MT"/>
              </a:rPr>
              <a:t>IP </a:t>
            </a:r>
            <a:r>
              <a:rPr sz="1700" dirty="0">
                <a:latin typeface="Arial MT"/>
                <a:cs typeface="Arial MT"/>
              </a:rPr>
              <a:t>es el </a:t>
            </a:r>
            <a:r>
              <a:rPr sz="1700" spc="-5" dirty="0">
                <a:latin typeface="Arial MT"/>
                <a:cs typeface="Arial MT"/>
              </a:rPr>
              <a:t>mayor </a:t>
            </a:r>
            <a:r>
              <a:rPr sz="1700" dirty="0">
                <a:latin typeface="Arial MT"/>
                <a:cs typeface="Arial MT"/>
              </a:rPr>
              <a:t>de los tiempos de </a:t>
            </a:r>
            <a:r>
              <a:rPr sz="1700" spc="5" dirty="0">
                <a:latin typeface="Arial MT"/>
                <a:cs typeface="Arial MT"/>
              </a:rPr>
              <a:t> </a:t>
            </a:r>
            <a:r>
              <a:rPr sz="1700" dirty="0">
                <a:latin typeface="Arial MT"/>
                <a:cs typeface="Arial MT"/>
              </a:rPr>
              <a:t>terminación</a:t>
            </a:r>
            <a:r>
              <a:rPr sz="1700" spc="-5" dirty="0">
                <a:latin typeface="Arial MT"/>
                <a:cs typeface="Arial MT"/>
              </a:rPr>
              <a:t> más </a:t>
            </a:r>
            <a:r>
              <a:rPr sz="1700" dirty="0">
                <a:latin typeface="Arial MT"/>
                <a:cs typeface="Arial MT"/>
              </a:rPr>
              <a:t>próximos de sus</a:t>
            </a:r>
            <a:r>
              <a:rPr sz="1700" spc="-5" dirty="0">
                <a:latin typeface="Arial MT"/>
                <a:cs typeface="Arial MT"/>
              </a:rPr>
              <a:t> </a:t>
            </a:r>
            <a:r>
              <a:rPr sz="1700" dirty="0">
                <a:latin typeface="Arial MT"/>
                <a:cs typeface="Arial MT"/>
              </a:rPr>
              <a:t>precedentes.</a:t>
            </a:r>
            <a:endParaRPr sz="1700">
              <a:latin typeface="Arial MT"/>
              <a:cs typeface="Arial MT"/>
            </a:endParaRPr>
          </a:p>
          <a:p>
            <a:pPr marL="12700" marR="151765">
              <a:lnSpc>
                <a:spcPct val="80000"/>
              </a:lnSpc>
              <a:spcBef>
                <a:spcPts val="1010"/>
              </a:spcBef>
              <a:buSzPct val="94117"/>
              <a:buFont typeface="Arial MT"/>
              <a:buChar char="•"/>
              <a:tabLst>
                <a:tab pos="89535" algn="l"/>
              </a:tabLst>
            </a:pPr>
            <a:r>
              <a:rPr sz="1700" b="1" spc="-5" dirty="0">
                <a:latin typeface="Arial"/>
                <a:cs typeface="Arial"/>
              </a:rPr>
              <a:t>Tiempo</a:t>
            </a:r>
            <a:r>
              <a:rPr sz="1700" b="1" dirty="0">
                <a:latin typeface="Arial"/>
                <a:cs typeface="Arial"/>
              </a:rPr>
              <a:t> de </a:t>
            </a:r>
            <a:r>
              <a:rPr sz="1700" b="1" spc="-5" dirty="0">
                <a:latin typeface="Arial"/>
                <a:cs typeface="Arial"/>
              </a:rPr>
              <a:t>terminación</a:t>
            </a:r>
            <a:r>
              <a:rPr sz="1700" b="1" spc="15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más próximo</a:t>
            </a:r>
            <a:r>
              <a:rPr sz="1700" b="1" spc="-5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(TP):</a:t>
            </a:r>
            <a:r>
              <a:rPr sz="1700" b="1" spc="5" dirty="0">
                <a:latin typeface="Arial"/>
                <a:cs typeface="Arial"/>
              </a:rPr>
              <a:t> </a:t>
            </a:r>
            <a:r>
              <a:rPr sz="1700" dirty="0">
                <a:latin typeface="Arial MT"/>
                <a:cs typeface="Arial MT"/>
              </a:rPr>
              <a:t>Es el tiempo</a:t>
            </a:r>
            <a:r>
              <a:rPr sz="1700" spc="-5" dirty="0">
                <a:latin typeface="Arial MT"/>
                <a:cs typeface="Arial MT"/>
              </a:rPr>
              <a:t> </a:t>
            </a:r>
            <a:r>
              <a:rPr sz="1700" dirty="0">
                <a:latin typeface="Arial MT"/>
                <a:cs typeface="Arial MT"/>
              </a:rPr>
              <a:t>más cercano en </a:t>
            </a:r>
            <a:r>
              <a:rPr sz="1700" spc="-455" dirty="0">
                <a:latin typeface="Arial MT"/>
                <a:cs typeface="Arial MT"/>
              </a:rPr>
              <a:t> </a:t>
            </a:r>
            <a:r>
              <a:rPr sz="1700" dirty="0">
                <a:latin typeface="Arial MT"/>
                <a:cs typeface="Arial MT"/>
              </a:rPr>
              <a:t>que</a:t>
            </a:r>
            <a:r>
              <a:rPr sz="1700" spc="5" dirty="0">
                <a:latin typeface="Arial MT"/>
                <a:cs typeface="Arial MT"/>
              </a:rPr>
              <a:t> </a:t>
            </a:r>
            <a:r>
              <a:rPr sz="1700" dirty="0">
                <a:latin typeface="Arial MT"/>
                <a:cs typeface="Arial MT"/>
              </a:rPr>
              <a:t>una</a:t>
            </a:r>
            <a:r>
              <a:rPr sz="1700" spc="10" dirty="0">
                <a:latin typeface="Arial MT"/>
                <a:cs typeface="Arial MT"/>
              </a:rPr>
              <a:t> </a:t>
            </a:r>
            <a:r>
              <a:rPr sz="1700" dirty="0">
                <a:latin typeface="Arial MT"/>
                <a:cs typeface="Arial MT"/>
              </a:rPr>
              <a:t>actividad</a:t>
            </a:r>
            <a:r>
              <a:rPr sz="1700" spc="5" dirty="0">
                <a:latin typeface="Arial MT"/>
                <a:cs typeface="Arial MT"/>
              </a:rPr>
              <a:t> </a:t>
            </a:r>
            <a:r>
              <a:rPr sz="1700" dirty="0">
                <a:latin typeface="Arial MT"/>
                <a:cs typeface="Arial MT"/>
              </a:rPr>
              <a:t>puede</a:t>
            </a:r>
            <a:r>
              <a:rPr sz="1700" spc="20" dirty="0">
                <a:latin typeface="Arial MT"/>
                <a:cs typeface="Arial MT"/>
              </a:rPr>
              <a:t> </a:t>
            </a:r>
            <a:r>
              <a:rPr sz="1700" spc="-15" dirty="0">
                <a:latin typeface="Arial MT"/>
                <a:cs typeface="Arial MT"/>
              </a:rPr>
              <a:t>terminar.</a:t>
            </a:r>
            <a:r>
              <a:rPr sz="1700" dirty="0">
                <a:latin typeface="Arial MT"/>
                <a:cs typeface="Arial MT"/>
              </a:rPr>
              <a:t> Es igual</a:t>
            </a:r>
            <a:r>
              <a:rPr sz="1700" spc="10" dirty="0">
                <a:latin typeface="Arial MT"/>
                <a:cs typeface="Arial MT"/>
              </a:rPr>
              <a:t> </a:t>
            </a:r>
            <a:r>
              <a:rPr sz="1700" dirty="0">
                <a:latin typeface="Arial MT"/>
                <a:cs typeface="Arial MT"/>
              </a:rPr>
              <a:t>al </a:t>
            </a:r>
            <a:r>
              <a:rPr sz="1700" spc="-5" dirty="0">
                <a:latin typeface="Arial MT"/>
                <a:cs typeface="Arial MT"/>
              </a:rPr>
              <a:t>tiempo </a:t>
            </a:r>
            <a:r>
              <a:rPr sz="1700" dirty="0">
                <a:latin typeface="Arial MT"/>
                <a:cs typeface="Arial MT"/>
              </a:rPr>
              <a:t>de</a:t>
            </a:r>
            <a:r>
              <a:rPr sz="1700" spc="5" dirty="0">
                <a:latin typeface="Arial MT"/>
                <a:cs typeface="Arial MT"/>
              </a:rPr>
              <a:t> </a:t>
            </a:r>
            <a:r>
              <a:rPr sz="1700" dirty="0">
                <a:latin typeface="Arial MT"/>
                <a:cs typeface="Arial MT"/>
              </a:rPr>
              <a:t>inicio</a:t>
            </a:r>
            <a:r>
              <a:rPr sz="1700" spc="-15" dirty="0">
                <a:latin typeface="Arial MT"/>
                <a:cs typeface="Arial MT"/>
              </a:rPr>
              <a:t> </a:t>
            </a:r>
            <a:r>
              <a:rPr sz="1700" dirty="0">
                <a:latin typeface="Arial MT"/>
                <a:cs typeface="Arial MT"/>
              </a:rPr>
              <a:t>más</a:t>
            </a:r>
            <a:r>
              <a:rPr sz="1700" spc="-5" dirty="0">
                <a:latin typeface="Arial MT"/>
                <a:cs typeface="Arial MT"/>
              </a:rPr>
              <a:t> próximo </a:t>
            </a:r>
            <a:r>
              <a:rPr sz="1700" dirty="0">
                <a:latin typeface="Arial MT"/>
                <a:cs typeface="Arial MT"/>
              </a:rPr>
              <a:t> más</a:t>
            </a:r>
            <a:r>
              <a:rPr sz="1700" spc="-15" dirty="0">
                <a:latin typeface="Arial MT"/>
                <a:cs typeface="Arial MT"/>
              </a:rPr>
              <a:t> </a:t>
            </a:r>
            <a:r>
              <a:rPr sz="1700" dirty="0">
                <a:latin typeface="Arial MT"/>
                <a:cs typeface="Arial MT"/>
              </a:rPr>
              <a:t>su</a:t>
            </a:r>
            <a:r>
              <a:rPr sz="1700" spc="5" dirty="0">
                <a:latin typeface="Arial MT"/>
                <a:cs typeface="Arial MT"/>
              </a:rPr>
              <a:t> </a:t>
            </a:r>
            <a:r>
              <a:rPr sz="1700" dirty="0">
                <a:latin typeface="Arial MT"/>
                <a:cs typeface="Arial MT"/>
              </a:rPr>
              <a:t>duración</a:t>
            </a:r>
            <a:r>
              <a:rPr sz="1700" spc="-5" dirty="0">
                <a:latin typeface="Arial MT"/>
                <a:cs typeface="Arial MT"/>
              </a:rPr>
              <a:t> </a:t>
            </a:r>
            <a:r>
              <a:rPr sz="1700" dirty="0">
                <a:latin typeface="Arial MT"/>
                <a:cs typeface="Arial MT"/>
              </a:rPr>
              <a:t>estimada </a:t>
            </a:r>
            <a:r>
              <a:rPr sz="1700" spc="-5" dirty="0">
                <a:latin typeface="Arial MT"/>
                <a:cs typeface="Arial MT"/>
              </a:rPr>
              <a:t>(t):</a:t>
            </a:r>
            <a:endParaRPr sz="1700">
              <a:latin typeface="Arial MT"/>
              <a:cs typeface="Arial MT"/>
            </a:endParaRPr>
          </a:p>
          <a:p>
            <a:pPr marL="42545" algn="ctr">
              <a:lnSpc>
                <a:spcPct val="100000"/>
              </a:lnSpc>
              <a:spcBef>
                <a:spcPts val="600"/>
              </a:spcBef>
            </a:pPr>
            <a:r>
              <a:rPr sz="1700" b="1" i="1" dirty="0">
                <a:latin typeface="Arial"/>
                <a:cs typeface="Arial"/>
              </a:rPr>
              <a:t>TP</a:t>
            </a:r>
            <a:r>
              <a:rPr sz="1700" b="1" i="1" spc="-75" dirty="0">
                <a:latin typeface="Arial"/>
                <a:cs typeface="Arial"/>
              </a:rPr>
              <a:t> </a:t>
            </a:r>
            <a:r>
              <a:rPr sz="1700" b="1" i="1" dirty="0">
                <a:latin typeface="Arial"/>
                <a:cs typeface="Arial"/>
              </a:rPr>
              <a:t>=</a:t>
            </a:r>
            <a:r>
              <a:rPr sz="1700" b="1" i="1" spc="-35" dirty="0">
                <a:latin typeface="Arial"/>
                <a:cs typeface="Arial"/>
              </a:rPr>
              <a:t> </a:t>
            </a:r>
            <a:r>
              <a:rPr sz="1700" b="1" i="1" spc="-5" dirty="0">
                <a:latin typeface="Arial"/>
                <a:cs typeface="Arial"/>
              </a:rPr>
              <a:t>IP</a:t>
            </a:r>
            <a:r>
              <a:rPr sz="1700" b="1" i="1" spc="-65" dirty="0">
                <a:latin typeface="Arial"/>
                <a:cs typeface="Arial"/>
              </a:rPr>
              <a:t> </a:t>
            </a:r>
            <a:r>
              <a:rPr sz="1700" b="1" i="1" dirty="0">
                <a:latin typeface="Arial"/>
                <a:cs typeface="Arial"/>
              </a:rPr>
              <a:t>+</a:t>
            </a:r>
            <a:r>
              <a:rPr sz="1700" b="1" i="1" spc="-20" dirty="0">
                <a:latin typeface="Arial"/>
                <a:cs typeface="Arial"/>
              </a:rPr>
              <a:t> </a:t>
            </a:r>
            <a:r>
              <a:rPr sz="1700" b="1" i="1" dirty="0">
                <a:latin typeface="Arial"/>
                <a:cs typeface="Arial"/>
              </a:rPr>
              <a:t>t</a:t>
            </a:r>
            <a:endParaRPr sz="1700">
              <a:latin typeface="Arial"/>
              <a:cs typeface="Arial"/>
            </a:endParaRPr>
          </a:p>
          <a:p>
            <a:pPr marL="12700" marR="5080">
              <a:lnSpc>
                <a:spcPct val="80000"/>
              </a:lnSpc>
              <a:spcBef>
                <a:spcPts val="1010"/>
              </a:spcBef>
              <a:buSzPct val="94117"/>
              <a:buFont typeface="Arial MT"/>
              <a:buChar char="•"/>
              <a:tabLst>
                <a:tab pos="89535" algn="l"/>
              </a:tabLst>
            </a:pPr>
            <a:r>
              <a:rPr sz="1700" b="1" spc="-5" dirty="0">
                <a:latin typeface="Arial"/>
                <a:cs typeface="Arial"/>
              </a:rPr>
              <a:t>Tiempo</a:t>
            </a:r>
            <a:r>
              <a:rPr sz="1700" b="1" dirty="0">
                <a:latin typeface="Arial"/>
                <a:cs typeface="Arial"/>
              </a:rPr>
              <a:t> de </a:t>
            </a:r>
            <a:r>
              <a:rPr sz="1700" b="1" spc="-5" dirty="0">
                <a:latin typeface="Arial"/>
                <a:cs typeface="Arial"/>
              </a:rPr>
              <a:t>terminación</a:t>
            </a:r>
            <a:r>
              <a:rPr sz="1700" b="1" spc="10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más lejano</a:t>
            </a:r>
            <a:r>
              <a:rPr sz="1700" b="1" spc="15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(TL):</a:t>
            </a:r>
            <a:r>
              <a:rPr sz="1700" b="1" spc="-10" dirty="0">
                <a:latin typeface="Arial"/>
                <a:cs typeface="Arial"/>
              </a:rPr>
              <a:t> </a:t>
            </a:r>
            <a:r>
              <a:rPr sz="1700" dirty="0">
                <a:latin typeface="Arial MT"/>
                <a:cs typeface="Arial MT"/>
              </a:rPr>
              <a:t>Es el</a:t>
            </a:r>
            <a:r>
              <a:rPr sz="1700" spc="-5" dirty="0">
                <a:latin typeface="Arial MT"/>
                <a:cs typeface="Arial MT"/>
              </a:rPr>
              <a:t> </a:t>
            </a:r>
            <a:r>
              <a:rPr sz="1700" dirty="0">
                <a:latin typeface="Arial MT"/>
                <a:cs typeface="Arial MT"/>
              </a:rPr>
              <a:t>tiempo</a:t>
            </a:r>
            <a:r>
              <a:rPr sz="1700" spc="5" dirty="0">
                <a:latin typeface="Arial MT"/>
                <a:cs typeface="Arial MT"/>
              </a:rPr>
              <a:t> </a:t>
            </a:r>
            <a:r>
              <a:rPr sz="1700" dirty="0">
                <a:latin typeface="Arial MT"/>
                <a:cs typeface="Arial MT"/>
              </a:rPr>
              <a:t>más lejano en que </a:t>
            </a:r>
            <a:r>
              <a:rPr sz="1700" spc="5" dirty="0">
                <a:latin typeface="Arial MT"/>
                <a:cs typeface="Arial MT"/>
              </a:rPr>
              <a:t> </a:t>
            </a:r>
            <a:r>
              <a:rPr sz="1700" dirty="0">
                <a:latin typeface="Arial MT"/>
                <a:cs typeface="Arial MT"/>
              </a:rPr>
              <a:t>una actividad puede</a:t>
            </a:r>
            <a:r>
              <a:rPr sz="1700" spc="15" dirty="0">
                <a:latin typeface="Arial MT"/>
                <a:cs typeface="Arial MT"/>
              </a:rPr>
              <a:t> </a:t>
            </a:r>
            <a:r>
              <a:rPr sz="1700" spc="-5" dirty="0">
                <a:latin typeface="Arial MT"/>
                <a:cs typeface="Arial MT"/>
              </a:rPr>
              <a:t>terminar</a:t>
            </a:r>
            <a:r>
              <a:rPr sz="1700" spc="-10" dirty="0">
                <a:latin typeface="Arial MT"/>
                <a:cs typeface="Arial MT"/>
              </a:rPr>
              <a:t> </a:t>
            </a:r>
            <a:r>
              <a:rPr sz="1700" dirty="0">
                <a:latin typeface="Arial MT"/>
                <a:cs typeface="Arial MT"/>
              </a:rPr>
              <a:t>sin</a:t>
            </a:r>
            <a:r>
              <a:rPr sz="1700" spc="-5" dirty="0">
                <a:latin typeface="Arial MT"/>
                <a:cs typeface="Arial MT"/>
              </a:rPr>
              <a:t> </a:t>
            </a:r>
            <a:r>
              <a:rPr sz="1700" dirty="0">
                <a:latin typeface="Arial MT"/>
                <a:cs typeface="Arial MT"/>
              </a:rPr>
              <a:t>retrasar</a:t>
            </a:r>
            <a:r>
              <a:rPr sz="1700" spc="-5" dirty="0">
                <a:latin typeface="Arial MT"/>
                <a:cs typeface="Arial MT"/>
              </a:rPr>
              <a:t> </a:t>
            </a:r>
            <a:r>
              <a:rPr sz="1700" dirty="0">
                <a:latin typeface="Arial MT"/>
                <a:cs typeface="Arial MT"/>
              </a:rPr>
              <a:t>el tiempo</a:t>
            </a:r>
            <a:r>
              <a:rPr sz="1700" spc="-10" dirty="0">
                <a:latin typeface="Arial MT"/>
                <a:cs typeface="Arial MT"/>
              </a:rPr>
              <a:t> </a:t>
            </a:r>
            <a:r>
              <a:rPr sz="1700" dirty="0">
                <a:latin typeface="Arial MT"/>
                <a:cs typeface="Arial MT"/>
              </a:rPr>
              <a:t>de</a:t>
            </a:r>
            <a:r>
              <a:rPr sz="1700" spc="5" dirty="0">
                <a:latin typeface="Arial MT"/>
                <a:cs typeface="Arial MT"/>
              </a:rPr>
              <a:t> </a:t>
            </a:r>
            <a:r>
              <a:rPr sz="1700" dirty="0">
                <a:latin typeface="Arial MT"/>
                <a:cs typeface="Arial MT"/>
              </a:rPr>
              <a:t>terminación de</a:t>
            </a:r>
            <a:r>
              <a:rPr sz="1700" spc="-5" dirty="0">
                <a:latin typeface="Arial MT"/>
                <a:cs typeface="Arial MT"/>
              </a:rPr>
              <a:t> </a:t>
            </a:r>
            <a:r>
              <a:rPr sz="1700" dirty="0">
                <a:latin typeface="Arial MT"/>
                <a:cs typeface="Arial MT"/>
              </a:rPr>
              <a:t>todo</a:t>
            </a:r>
            <a:r>
              <a:rPr sz="1700" spc="15" dirty="0">
                <a:latin typeface="Arial MT"/>
                <a:cs typeface="Arial MT"/>
              </a:rPr>
              <a:t> </a:t>
            </a:r>
            <a:r>
              <a:rPr sz="1700" dirty="0">
                <a:latin typeface="Arial MT"/>
                <a:cs typeface="Arial MT"/>
              </a:rPr>
              <a:t>el </a:t>
            </a:r>
            <a:r>
              <a:rPr sz="1700" spc="-455" dirty="0">
                <a:latin typeface="Arial MT"/>
                <a:cs typeface="Arial MT"/>
              </a:rPr>
              <a:t> </a:t>
            </a:r>
            <a:r>
              <a:rPr sz="1700" spc="-5" dirty="0">
                <a:latin typeface="Arial MT"/>
                <a:cs typeface="Arial MT"/>
              </a:rPr>
              <a:t>proyecto.</a:t>
            </a:r>
            <a:r>
              <a:rPr sz="1700" spc="35" dirty="0">
                <a:latin typeface="Arial MT"/>
                <a:cs typeface="Arial MT"/>
              </a:rPr>
              <a:t> </a:t>
            </a:r>
            <a:r>
              <a:rPr sz="1700" dirty="0">
                <a:latin typeface="Arial MT"/>
                <a:cs typeface="Arial MT"/>
              </a:rPr>
              <a:t>Se obtiene</a:t>
            </a:r>
            <a:r>
              <a:rPr sz="1700" spc="20" dirty="0">
                <a:latin typeface="Arial MT"/>
                <a:cs typeface="Arial MT"/>
              </a:rPr>
              <a:t> </a:t>
            </a:r>
            <a:r>
              <a:rPr sz="1700" dirty="0">
                <a:latin typeface="Arial MT"/>
                <a:cs typeface="Arial MT"/>
              </a:rPr>
              <a:t>igualando el</a:t>
            </a:r>
            <a:r>
              <a:rPr sz="1700" spc="10" dirty="0">
                <a:latin typeface="Arial MT"/>
                <a:cs typeface="Arial MT"/>
              </a:rPr>
              <a:t> </a:t>
            </a:r>
            <a:r>
              <a:rPr sz="1700" dirty="0">
                <a:latin typeface="Arial MT"/>
                <a:cs typeface="Arial MT"/>
              </a:rPr>
              <a:t>tiempo de</a:t>
            </a:r>
            <a:r>
              <a:rPr sz="1700" spc="5" dirty="0">
                <a:latin typeface="Arial MT"/>
                <a:cs typeface="Arial MT"/>
              </a:rPr>
              <a:t> </a:t>
            </a:r>
            <a:r>
              <a:rPr sz="1700" dirty="0">
                <a:latin typeface="Arial MT"/>
                <a:cs typeface="Arial MT"/>
              </a:rPr>
              <a:t>inicio</a:t>
            </a:r>
            <a:r>
              <a:rPr sz="1700" spc="-30" dirty="0">
                <a:latin typeface="Arial MT"/>
                <a:cs typeface="Arial MT"/>
              </a:rPr>
              <a:t> </a:t>
            </a:r>
            <a:r>
              <a:rPr sz="1700" dirty="0">
                <a:latin typeface="Arial MT"/>
                <a:cs typeface="Arial MT"/>
              </a:rPr>
              <a:t>más</a:t>
            </a:r>
            <a:r>
              <a:rPr sz="1700" spc="-10" dirty="0">
                <a:latin typeface="Arial MT"/>
                <a:cs typeface="Arial MT"/>
              </a:rPr>
              <a:t> </a:t>
            </a:r>
            <a:r>
              <a:rPr sz="1700" dirty="0">
                <a:latin typeface="Arial MT"/>
                <a:cs typeface="Arial MT"/>
              </a:rPr>
              <a:t>lejano de la</a:t>
            </a:r>
            <a:r>
              <a:rPr sz="1700" spc="-5" dirty="0">
                <a:latin typeface="Arial MT"/>
                <a:cs typeface="Arial MT"/>
              </a:rPr>
              <a:t> </a:t>
            </a:r>
            <a:r>
              <a:rPr sz="1700" dirty="0">
                <a:latin typeface="Arial MT"/>
                <a:cs typeface="Arial MT"/>
              </a:rPr>
              <a:t>actividad </a:t>
            </a:r>
            <a:r>
              <a:rPr sz="1700" spc="5" dirty="0">
                <a:latin typeface="Arial MT"/>
                <a:cs typeface="Arial MT"/>
              </a:rPr>
              <a:t> </a:t>
            </a:r>
            <a:r>
              <a:rPr sz="1700" dirty="0">
                <a:latin typeface="Arial MT"/>
                <a:cs typeface="Arial MT"/>
              </a:rPr>
              <a:t>que sigue</a:t>
            </a:r>
            <a:r>
              <a:rPr sz="1700" spc="-10" dirty="0">
                <a:latin typeface="Arial MT"/>
                <a:cs typeface="Arial MT"/>
              </a:rPr>
              <a:t> </a:t>
            </a:r>
            <a:r>
              <a:rPr sz="1700" dirty="0">
                <a:latin typeface="Arial MT"/>
                <a:cs typeface="Arial MT"/>
              </a:rPr>
              <a:t>inmediatamente.</a:t>
            </a:r>
            <a:r>
              <a:rPr sz="1700" spc="15" dirty="0">
                <a:latin typeface="Arial MT"/>
                <a:cs typeface="Arial MT"/>
              </a:rPr>
              <a:t> </a:t>
            </a:r>
            <a:r>
              <a:rPr sz="1700" dirty="0">
                <a:latin typeface="Arial MT"/>
                <a:cs typeface="Arial MT"/>
              </a:rPr>
              <a:t>Si</a:t>
            </a:r>
            <a:r>
              <a:rPr sz="1700" spc="-15" dirty="0">
                <a:latin typeface="Arial MT"/>
                <a:cs typeface="Arial MT"/>
              </a:rPr>
              <a:t> </a:t>
            </a:r>
            <a:r>
              <a:rPr sz="1700" dirty="0">
                <a:latin typeface="Arial MT"/>
                <a:cs typeface="Arial MT"/>
              </a:rPr>
              <a:t>las</a:t>
            </a:r>
            <a:r>
              <a:rPr sz="1700" spc="-5" dirty="0">
                <a:latin typeface="Arial MT"/>
                <a:cs typeface="Arial MT"/>
              </a:rPr>
              <a:t> </a:t>
            </a:r>
            <a:r>
              <a:rPr sz="1700" dirty="0">
                <a:latin typeface="Arial MT"/>
                <a:cs typeface="Arial MT"/>
              </a:rPr>
              <a:t>actividades</a:t>
            </a:r>
            <a:r>
              <a:rPr sz="1700" spc="-5" dirty="0">
                <a:latin typeface="Arial MT"/>
                <a:cs typeface="Arial MT"/>
              </a:rPr>
              <a:t> </a:t>
            </a:r>
            <a:r>
              <a:rPr sz="1700" dirty="0">
                <a:latin typeface="Arial MT"/>
                <a:cs typeface="Arial MT"/>
              </a:rPr>
              <a:t>tienen</a:t>
            </a:r>
            <a:r>
              <a:rPr sz="1700" spc="5" dirty="0">
                <a:latin typeface="Arial MT"/>
                <a:cs typeface="Arial MT"/>
              </a:rPr>
              <a:t> </a:t>
            </a:r>
            <a:r>
              <a:rPr sz="1700" dirty="0">
                <a:latin typeface="Arial MT"/>
                <a:cs typeface="Arial MT"/>
              </a:rPr>
              <a:t>más de</a:t>
            </a:r>
            <a:r>
              <a:rPr sz="1700" spc="5" dirty="0">
                <a:latin typeface="Arial MT"/>
                <a:cs typeface="Arial MT"/>
              </a:rPr>
              <a:t> </a:t>
            </a:r>
            <a:r>
              <a:rPr sz="1700" dirty="0">
                <a:latin typeface="Arial MT"/>
                <a:cs typeface="Arial MT"/>
              </a:rPr>
              <a:t>una</a:t>
            </a:r>
            <a:r>
              <a:rPr sz="1700" spc="5" dirty="0">
                <a:latin typeface="Arial MT"/>
                <a:cs typeface="Arial MT"/>
              </a:rPr>
              <a:t> </a:t>
            </a:r>
            <a:r>
              <a:rPr sz="1700" spc="-5" dirty="0">
                <a:latin typeface="Arial MT"/>
                <a:cs typeface="Arial MT"/>
              </a:rPr>
              <a:t>tarea</a:t>
            </a:r>
            <a:r>
              <a:rPr sz="1700" spc="5" dirty="0">
                <a:latin typeface="Arial MT"/>
                <a:cs typeface="Arial MT"/>
              </a:rPr>
              <a:t> </a:t>
            </a:r>
            <a:r>
              <a:rPr sz="1700" dirty="0">
                <a:latin typeface="Arial MT"/>
                <a:cs typeface="Arial MT"/>
              </a:rPr>
              <a:t>que </a:t>
            </a:r>
            <a:r>
              <a:rPr sz="1700" spc="5" dirty="0">
                <a:latin typeface="Arial MT"/>
                <a:cs typeface="Arial MT"/>
              </a:rPr>
              <a:t> </a:t>
            </a:r>
            <a:r>
              <a:rPr sz="1700" dirty="0">
                <a:latin typeface="Arial MT"/>
                <a:cs typeface="Arial MT"/>
              </a:rPr>
              <a:t>las</a:t>
            </a:r>
            <a:r>
              <a:rPr sz="1700" spc="-5" dirty="0">
                <a:latin typeface="Arial MT"/>
                <a:cs typeface="Arial MT"/>
              </a:rPr>
              <a:t> </a:t>
            </a:r>
            <a:r>
              <a:rPr sz="1700" dirty="0">
                <a:latin typeface="Arial MT"/>
                <a:cs typeface="Arial MT"/>
              </a:rPr>
              <a:t>siga de forma inmediata,</a:t>
            </a:r>
            <a:r>
              <a:rPr sz="1700" spc="-5" dirty="0">
                <a:latin typeface="Arial MT"/>
                <a:cs typeface="Arial MT"/>
              </a:rPr>
              <a:t> </a:t>
            </a:r>
            <a:r>
              <a:rPr sz="1700" dirty="0">
                <a:latin typeface="Arial MT"/>
                <a:cs typeface="Arial MT"/>
              </a:rPr>
              <a:t>el</a:t>
            </a:r>
            <a:r>
              <a:rPr sz="1700" spc="-35" dirty="0">
                <a:latin typeface="Arial MT"/>
                <a:cs typeface="Arial MT"/>
              </a:rPr>
              <a:t> </a:t>
            </a:r>
            <a:r>
              <a:rPr sz="1700" spc="5" dirty="0">
                <a:latin typeface="Arial MT"/>
                <a:cs typeface="Arial MT"/>
              </a:rPr>
              <a:t>TL</a:t>
            </a:r>
            <a:r>
              <a:rPr sz="1700" spc="-80" dirty="0">
                <a:latin typeface="Arial MT"/>
                <a:cs typeface="Arial MT"/>
              </a:rPr>
              <a:t> </a:t>
            </a:r>
            <a:r>
              <a:rPr sz="1700" dirty="0">
                <a:latin typeface="Arial MT"/>
                <a:cs typeface="Arial MT"/>
              </a:rPr>
              <a:t>será el menor</a:t>
            </a:r>
            <a:r>
              <a:rPr sz="1700" spc="-10" dirty="0">
                <a:latin typeface="Arial MT"/>
                <a:cs typeface="Arial MT"/>
              </a:rPr>
              <a:t> </a:t>
            </a:r>
            <a:r>
              <a:rPr sz="1700" dirty="0">
                <a:latin typeface="Arial MT"/>
                <a:cs typeface="Arial MT"/>
              </a:rPr>
              <a:t>de</a:t>
            </a:r>
            <a:r>
              <a:rPr sz="1700" spc="5" dirty="0">
                <a:latin typeface="Arial MT"/>
                <a:cs typeface="Arial MT"/>
              </a:rPr>
              <a:t> </a:t>
            </a:r>
            <a:r>
              <a:rPr sz="1700" dirty="0">
                <a:latin typeface="Arial MT"/>
                <a:cs typeface="Arial MT"/>
              </a:rPr>
              <a:t>los</a:t>
            </a:r>
            <a:r>
              <a:rPr sz="1700" spc="-5" dirty="0">
                <a:latin typeface="Arial MT"/>
                <a:cs typeface="Arial MT"/>
              </a:rPr>
              <a:t> </a:t>
            </a:r>
            <a:r>
              <a:rPr sz="1700" dirty="0">
                <a:latin typeface="Arial MT"/>
                <a:cs typeface="Arial MT"/>
              </a:rPr>
              <a:t>tiempos de</a:t>
            </a:r>
            <a:r>
              <a:rPr sz="1700" spc="-5" dirty="0">
                <a:latin typeface="Arial MT"/>
                <a:cs typeface="Arial MT"/>
              </a:rPr>
              <a:t> </a:t>
            </a:r>
            <a:r>
              <a:rPr sz="1700" dirty="0">
                <a:latin typeface="Arial MT"/>
                <a:cs typeface="Arial MT"/>
              </a:rPr>
              <a:t>inicio</a:t>
            </a:r>
            <a:r>
              <a:rPr sz="1700" spc="-20" dirty="0">
                <a:latin typeface="Arial MT"/>
                <a:cs typeface="Arial MT"/>
              </a:rPr>
              <a:t> </a:t>
            </a:r>
            <a:r>
              <a:rPr sz="1700" dirty="0">
                <a:latin typeface="Arial MT"/>
                <a:cs typeface="Arial MT"/>
              </a:rPr>
              <a:t>más </a:t>
            </a:r>
            <a:r>
              <a:rPr sz="1700" spc="-459" dirty="0">
                <a:latin typeface="Arial MT"/>
                <a:cs typeface="Arial MT"/>
              </a:rPr>
              <a:t> </a:t>
            </a:r>
            <a:r>
              <a:rPr sz="1700" dirty="0">
                <a:latin typeface="Arial MT"/>
                <a:cs typeface="Arial MT"/>
              </a:rPr>
              <a:t>lejanos</a:t>
            </a:r>
            <a:r>
              <a:rPr sz="1700" spc="-5" dirty="0">
                <a:latin typeface="Arial MT"/>
                <a:cs typeface="Arial MT"/>
              </a:rPr>
              <a:t> </a:t>
            </a:r>
            <a:r>
              <a:rPr sz="1700" dirty="0">
                <a:latin typeface="Arial MT"/>
                <a:cs typeface="Arial MT"/>
              </a:rPr>
              <a:t>de</a:t>
            </a:r>
            <a:r>
              <a:rPr sz="1700" spc="-10" dirty="0">
                <a:latin typeface="Arial MT"/>
                <a:cs typeface="Arial MT"/>
              </a:rPr>
              <a:t> </a:t>
            </a:r>
            <a:r>
              <a:rPr sz="1700" dirty="0">
                <a:latin typeface="Arial MT"/>
                <a:cs typeface="Arial MT"/>
              </a:rPr>
              <a:t>esas</a:t>
            </a:r>
            <a:r>
              <a:rPr sz="1700" spc="5" dirty="0">
                <a:latin typeface="Arial MT"/>
                <a:cs typeface="Arial MT"/>
              </a:rPr>
              <a:t> </a:t>
            </a:r>
            <a:r>
              <a:rPr sz="1700" dirty="0">
                <a:latin typeface="Arial MT"/>
                <a:cs typeface="Arial MT"/>
              </a:rPr>
              <a:t>actividades.</a:t>
            </a:r>
            <a:endParaRPr sz="1700">
              <a:latin typeface="Arial MT"/>
              <a:cs typeface="Arial MT"/>
            </a:endParaRPr>
          </a:p>
          <a:p>
            <a:pPr marL="12700" marR="302260">
              <a:lnSpc>
                <a:spcPct val="80000"/>
              </a:lnSpc>
              <a:spcBef>
                <a:spcPts val="1005"/>
              </a:spcBef>
              <a:buSzPct val="94117"/>
              <a:buFont typeface="Arial MT"/>
              <a:buChar char="•"/>
              <a:tabLst>
                <a:tab pos="89535" algn="l"/>
              </a:tabLst>
            </a:pPr>
            <a:r>
              <a:rPr sz="1700" b="1" spc="-5" dirty="0">
                <a:latin typeface="Arial"/>
                <a:cs typeface="Arial"/>
              </a:rPr>
              <a:t>Tiempo</a:t>
            </a:r>
            <a:r>
              <a:rPr sz="1700" b="1" dirty="0">
                <a:latin typeface="Arial"/>
                <a:cs typeface="Arial"/>
              </a:rPr>
              <a:t> de </a:t>
            </a:r>
            <a:r>
              <a:rPr sz="1700" b="1" spc="-5" dirty="0">
                <a:latin typeface="Arial"/>
                <a:cs typeface="Arial"/>
              </a:rPr>
              <a:t>inicio</a:t>
            </a:r>
            <a:r>
              <a:rPr sz="1700" b="1" spc="20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más lejano</a:t>
            </a:r>
            <a:r>
              <a:rPr sz="1700" b="1" spc="10" dirty="0">
                <a:latin typeface="Arial"/>
                <a:cs typeface="Arial"/>
              </a:rPr>
              <a:t> </a:t>
            </a:r>
            <a:r>
              <a:rPr sz="1700" b="1" spc="-5" dirty="0">
                <a:latin typeface="Arial"/>
                <a:cs typeface="Arial"/>
              </a:rPr>
              <a:t>(IL):</a:t>
            </a:r>
            <a:r>
              <a:rPr sz="1700" b="1" dirty="0">
                <a:latin typeface="Arial"/>
                <a:cs typeface="Arial"/>
              </a:rPr>
              <a:t> </a:t>
            </a:r>
            <a:r>
              <a:rPr sz="1700" dirty="0">
                <a:latin typeface="Arial MT"/>
                <a:cs typeface="Arial MT"/>
              </a:rPr>
              <a:t>Es el</a:t>
            </a:r>
            <a:r>
              <a:rPr sz="1700" spc="10" dirty="0">
                <a:latin typeface="Arial MT"/>
                <a:cs typeface="Arial MT"/>
              </a:rPr>
              <a:t> </a:t>
            </a:r>
            <a:r>
              <a:rPr sz="1700" dirty="0">
                <a:latin typeface="Arial MT"/>
                <a:cs typeface="Arial MT"/>
              </a:rPr>
              <a:t>tiempo</a:t>
            </a:r>
            <a:r>
              <a:rPr sz="1700" spc="-10" dirty="0">
                <a:latin typeface="Arial MT"/>
                <a:cs typeface="Arial MT"/>
              </a:rPr>
              <a:t> </a:t>
            </a:r>
            <a:r>
              <a:rPr sz="1700" dirty="0">
                <a:latin typeface="Arial MT"/>
                <a:cs typeface="Arial MT"/>
              </a:rPr>
              <a:t>más lejano en</a:t>
            </a:r>
            <a:r>
              <a:rPr sz="1700" spc="-10" dirty="0">
                <a:latin typeface="Arial MT"/>
                <a:cs typeface="Arial MT"/>
              </a:rPr>
              <a:t> </a:t>
            </a:r>
            <a:r>
              <a:rPr sz="1700" dirty="0">
                <a:latin typeface="Arial MT"/>
                <a:cs typeface="Arial MT"/>
              </a:rPr>
              <a:t>que</a:t>
            </a:r>
            <a:r>
              <a:rPr sz="1700" spc="20" dirty="0">
                <a:latin typeface="Arial MT"/>
                <a:cs typeface="Arial MT"/>
              </a:rPr>
              <a:t> </a:t>
            </a:r>
            <a:r>
              <a:rPr sz="1700" dirty="0">
                <a:latin typeface="Arial MT"/>
                <a:cs typeface="Arial MT"/>
              </a:rPr>
              <a:t>una </a:t>
            </a:r>
            <a:r>
              <a:rPr sz="1700" spc="5" dirty="0">
                <a:latin typeface="Arial MT"/>
                <a:cs typeface="Arial MT"/>
              </a:rPr>
              <a:t> </a:t>
            </a:r>
            <a:r>
              <a:rPr sz="1700" dirty="0">
                <a:latin typeface="Arial MT"/>
                <a:cs typeface="Arial MT"/>
              </a:rPr>
              <a:t>actividad puede comenzar sin retrasar el tiempo de terminación de todo el </a:t>
            </a:r>
            <a:r>
              <a:rPr sz="1700" spc="-459" dirty="0">
                <a:latin typeface="Arial MT"/>
                <a:cs typeface="Arial MT"/>
              </a:rPr>
              <a:t> </a:t>
            </a:r>
            <a:r>
              <a:rPr sz="1700" spc="-5" dirty="0">
                <a:latin typeface="Arial MT"/>
                <a:cs typeface="Arial MT"/>
              </a:rPr>
              <a:t>proyecto.</a:t>
            </a:r>
            <a:r>
              <a:rPr sz="1700" spc="35" dirty="0">
                <a:latin typeface="Arial MT"/>
                <a:cs typeface="Arial MT"/>
              </a:rPr>
              <a:t> </a:t>
            </a:r>
            <a:r>
              <a:rPr sz="1700" dirty="0">
                <a:latin typeface="Arial MT"/>
                <a:cs typeface="Arial MT"/>
              </a:rPr>
              <a:t>Es igual</a:t>
            </a:r>
            <a:r>
              <a:rPr sz="1700" spc="-5" dirty="0">
                <a:latin typeface="Arial MT"/>
                <a:cs typeface="Arial MT"/>
              </a:rPr>
              <a:t> </a:t>
            </a:r>
            <a:r>
              <a:rPr sz="1700" dirty="0">
                <a:latin typeface="Arial MT"/>
                <a:cs typeface="Arial MT"/>
              </a:rPr>
              <a:t>al tiempo</a:t>
            </a:r>
            <a:r>
              <a:rPr sz="1700" spc="5" dirty="0">
                <a:latin typeface="Arial MT"/>
                <a:cs typeface="Arial MT"/>
              </a:rPr>
              <a:t> </a:t>
            </a:r>
            <a:r>
              <a:rPr sz="1700" dirty="0">
                <a:latin typeface="Arial MT"/>
                <a:cs typeface="Arial MT"/>
              </a:rPr>
              <a:t>de</a:t>
            </a:r>
            <a:r>
              <a:rPr sz="1700" spc="5" dirty="0">
                <a:latin typeface="Arial MT"/>
                <a:cs typeface="Arial MT"/>
              </a:rPr>
              <a:t> </a:t>
            </a:r>
            <a:r>
              <a:rPr sz="1700" dirty="0">
                <a:latin typeface="Arial MT"/>
                <a:cs typeface="Arial MT"/>
              </a:rPr>
              <a:t>terminación </a:t>
            </a:r>
            <a:r>
              <a:rPr sz="1700" spc="-5" dirty="0">
                <a:latin typeface="Arial MT"/>
                <a:cs typeface="Arial MT"/>
              </a:rPr>
              <a:t>más</a:t>
            </a:r>
            <a:r>
              <a:rPr sz="1700" spc="5" dirty="0">
                <a:latin typeface="Arial MT"/>
                <a:cs typeface="Arial MT"/>
              </a:rPr>
              <a:t> </a:t>
            </a:r>
            <a:r>
              <a:rPr sz="1700" dirty="0">
                <a:latin typeface="Arial MT"/>
                <a:cs typeface="Arial MT"/>
              </a:rPr>
              <a:t>lejano</a:t>
            </a:r>
            <a:r>
              <a:rPr sz="1700" spc="-15" dirty="0">
                <a:latin typeface="Arial MT"/>
                <a:cs typeface="Arial MT"/>
              </a:rPr>
              <a:t> </a:t>
            </a:r>
            <a:r>
              <a:rPr sz="1700" dirty="0">
                <a:latin typeface="Arial MT"/>
                <a:cs typeface="Arial MT"/>
              </a:rPr>
              <a:t>menos la</a:t>
            </a:r>
            <a:r>
              <a:rPr sz="1700" spc="-5" dirty="0">
                <a:latin typeface="Arial MT"/>
                <a:cs typeface="Arial MT"/>
              </a:rPr>
              <a:t> </a:t>
            </a:r>
            <a:r>
              <a:rPr sz="1700" dirty="0">
                <a:latin typeface="Arial MT"/>
                <a:cs typeface="Arial MT"/>
              </a:rPr>
              <a:t>duración </a:t>
            </a:r>
            <a:r>
              <a:rPr sz="1700" spc="-455" dirty="0">
                <a:latin typeface="Arial MT"/>
                <a:cs typeface="Arial MT"/>
              </a:rPr>
              <a:t> </a:t>
            </a:r>
            <a:r>
              <a:rPr sz="1700" dirty="0">
                <a:latin typeface="Arial MT"/>
                <a:cs typeface="Arial MT"/>
              </a:rPr>
              <a:t>esperada</a:t>
            </a:r>
            <a:r>
              <a:rPr sz="1700" spc="-5" dirty="0">
                <a:latin typeface="Arial MT"/>
                <a:cs typeface="Arial MT"/>
              </a:rPr>
              <a:t> </a:t>
            </a:r>
            <a:r>
              <a:rPr sz="1700" dirty="0">
                <a:latin typeface="Arial MT"/>
                <a:cs typeface="Arial MT"/>
              </a:rPr>
              <a:t>de</a:t>
            </a:r>
            <a:r>
              <a:rPr sz="1700" spc="5" dirty="0">
                <a:latin typeface="Arial MT"/>
                <a:cs typeface="Arial MT"/>
              </a:rPr>
              <a:t> </a:t>
            </a:r>
            <a:r>
              <a:rPr sz="1700" dirty="0">
                <a:latin typeface="Arial MT"/>
                <a:cs typeface="Arial MT"/>
              </a:rPr>
              <a:t>esa actividad </a:t>
            </a:r>
            <a:r>
              <a:rPr sz="1700" spc="-5" dirty="0">
                <a:latin typeface="Arial MT"/>
                <a:cs typeface="Arial MT"/>
              </a:rPr>
              <a:t>(t):</a:t>
            </a:r>
            <a:endParaRPr sz="1700">
              <a:latin typeface="Arial MT"/>
              <a:cs typeface="Arial MT"/>
            </a:endParaRPr>
          </a:p>
          <a:p>
            <a:pPr marL="42545" algn="ctr">
              <a:lnSpc>
                <a:spcPct val="100000"/>
              </a:lnSpc>
              <a:spcBef>
                <a:spcPts val="600"/>
              </a:spcBef>
            </a:pPr>
            <a:r>
              <a:rPr sz="1700" b="1" i="1" spc="-5" dirty="0">
                <a:latin typeface="Arial"/>
                <a:cs typeface="Arial"/>
              </a:rPr>
              <a:t>IL</a:t>
            </a:r>
            <a:r>
              <a:rPr sz="1700" b="1" i="1" spc="-45" dirty="0">
                <a:latin typeface="Arial"/>
                <a:cs typeface="Arial"/>
              </a:rPr>
              <a:t> </a:t>
            </a:r>
            <a:r>
              <a:rPr sz="1700" b="1" i="1" dirty="0">
                <a:latin typeface="Arial"/>
                <a:cs typeface="Arial"/>
              </a:rPr>
              <a:t>=</a:t>
            </a:r>
            <a:r>
              <a:rPr sz="1700" b="1" i="1" spc="-20" dirty="0">
                <a:latin typeface="Arial"/>
                <a:cs typeface="Arial"/>
              </a:rPr>
              <a:t> </a:t>
            </a:r>
            <a:r>
              <a:rPr sz="1700" b="1" i="1" dirty="0">
                <a:latin typeface="Arial"/>
                <a:cs typeface="Arial"/>
              </a:rPr>
              <a:t>TL</a:t>
            </a:r>
            <a:r>
              <a:rPr sz="1700" b="1" i="1" spc="-55" dirty="0">
                <a:latin typeface="Arial"/>
                <a:cs typeface="Arial"/>
              </a:rPr>
              <a:t> </a:t>
            </a:r>
            <a:r>
              <a:rPr sz="1700" b="1" i="1" dirty="0">
                <a:latin typeface="Arial"/>
                <a:cs typeface="Arial"/>
              </a:rPr>
              <a:t>–</a:t>
            </a:r>
            <a:r>
              <a:rPr sz="1700" b="1" i="1" spc="-5" dirty="0">
                <a:latin typeface="Arial"/>
                <a:cs typeface="Arial"/>
              </a:rPr>
              <a:t> </a:t>
            </a:r>
            <a:r>
              <a:rPr sz="1700" b="1" i="1" dirty="0">
                <a:latin typeface="Arial"/>
                <a:cs typeface="Arial"/>
              </a:rPr>
              <a:t>t</a:t>
            </a:r>
            <a:endParaRPr sz="17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7798117" y="6151016"/>
            <a:ext cx="245110" cy="316865"/>
            <a:chOff x="7798117" y="6151016"/>
            <a:chExt cx="245110" cy="316865"/>
          </a:xfrm>
        </p:grpSpPr>
        <p:sp>
          <p:nvSpPr>
            <p:cNvPr id="6" name="object 6"/>
            <p:cNvSpPr/>
            <p:nvPr/>
          </p:nvSpPr>
          <p:spPr>
            <a:xfrm>
              <a:off x="7812405" y="6165303"/>
              <a:ext cx="216535" cy="288290"/>
            </a:xfrm>
            <a:custGeom>
              <a:avLst/>
              <a:gdLst/>
              <a:ahLst/>
              <a:cxnLst/>
              <a:rect l="l" t="t" r="r" b="b"/>
              <a:pathLst>
                <a:path w="216534" h="288289">
                  <a:moveTo>
                    <a:pt x="107950" y="0"/>
                  </a:moveTo>
                  <a:lnTo>
                    <a:pt x="82423" y="110020"/>
                  </a:lnTo>
                  <a:lnTo>
                    <a:pt x="0" y="110020"/>
                  </a:lnTo>
                  <a:lnTo>
                    <a:pt x="66675" y="178015"/>
                  </a:lnTo>
                  <a:lnTo>
                    <a:pt x="41275" y="288036"/>
                  </a:lnTo>
                  <a:lnTo>
                    <a:pt x="107950" y="220040"/>
                  </a:lnTo>
                  <a:lnTo>
                    <a:pt x="174751" y="288036"/>
                  </a:lnTo>
                  <a:lnTo>
                    <a:pt x="149225" y="178015"/>
                  </a:lnTo>
                  <a:lnTo>
                    <a:pt x="216026" y="110020"/>
                  </a:lnTo>
                  <a:lnTo>
                    <a:pt x="133476" y="110020"/>
                  </a:lnTo>
                  <a:lnTo>
                    <a:pt x="107950" y="0"/>
                  </a:lnTo>
                  <a:close/>
                </a:path>
              </a:pathLst>
            </a:custGeom>
            <a:solidFill>
              <a:srgbClr val="7979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812405" y="6165303"/>
              <a:ext cx="216535" cy="288290"/>
            </a:xfrm>
            <a:custGeom>
              <a:avLst/>
              <a:gdLst/>
              <a:ahLst/>
              <a:cxnLst/>
              <a:rect l="l" t="t" r="r" b="b"/>
              <a:pathLst>
                <a:path w="216534" h="288289">
                  <a:moveTo>
                    <a:pt x="0" y="110020"/>
                  </a:moveTo>
                  <a:lnTo>
                    <a:pt x="82423" y="110020"/>
                  </a:lnTo>
                  <a:lnTo>
                    <a:pt x="107950" y="0"/>
                  </a:lnTo>
                  <a:lnTo>
                    <a:pt x="133476" y="110020"/>
                  </a:lnTo>
                  <a:lnTo>
                    <a:pt x="216026" y="110020"/>
                  </a:lnTo>
                  <a:lnTo>
                    <a:pt x="149225" y="178015"/>
                  </a:lnTo>
                  <a:lnTo>
                    <a:pt x="174751" y="288036"/>
                  </a:lnTo>
                  <a:lnTo>
                    <a:pt x="107950" y="220040"/>
                  </a:lnTo>
                  <a:lnTo>
                    <a:pt x="41275" y="288036"/>
                  </a:lnTo>
                  <a:lnTo>
                    <a:pt x="66675" y="178015"/>
                  </a:lnTo>
                  <a:lnTo>
                    <a:pt x="0" y="110020"/>
                  </a:lnTo>
                  <a:close/>
                </a:path>
              </a:pathLst>
            </a:custGeom>
            <a:ln w="28575">
              <a:solidFill>
                <a:srgbClr val="5757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9980" y="65024"/>
            <a:ext cx="714629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70" dirty="0"/>
              <a:t>PROPÓSITO</a:t>
            </a:r>
            <a:r>
              <a:rPr sz="3200" spc="-175" dirty="0"/>
              <a:t> </a:t>
            </a:r>
            <a:r>
              <a:rPr sz="3200" spc="-30" dirty="0"/>
              <a:t>DE</a:t>
            </a:r>
            <a:r>
              <a:rPr sz="3200" spc="-170" dirty="0"/>
              <a:t> </a:t>
            </a:r>
            <a:r>
              <a:rPr sz="3200" spc="-30" dirty="0"/>
              <a:t>LA</a:t>
            </a:r>
            <a:r>
              <a:rPr sz="3200" spc="-150" dirty="0"/>
              <a:t> </a:t>
            </a:r>
            <a:r>
              <a:rPr sz="3200" spc="-60" dirty="0"/>
              <a:t>PRODUCCIÓN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535940" y="869643"/>
            <a:ext cx="7953375" cy="4232910"/>
          </a:xfrm>
          <a:prstGeom prst="rect">
            <a:avLst/>
          </a:prstGeom>
        </p:spPr>
        <p:txBody>
          <a:bodyPr vert="horz" wrap="square" lIns="0" tIns="149860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1180"/>
              </a:spcBef>
              <a:buFont typeface="Wingdings"/>
              <a:buChar char=""/>
              <a:tabLst>
                <a:tab pos="355600" algn="l"/>
                <a:tab pos="356235" algn="l"/>
              </a:tabLst>
            </a:pPr>
            <a:r>
              <a:rPr sz="2000" b="1" dirty="0">
                <a:latin typeface="Arial"/>
                <a:cs typeface="Arial"/>
              </a:rPr>
              <a:t>Clasificación</a:t>
            </a:r>
            <a:r>
              <a:rPr sz="2000" b="1" spc="-6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de</a:t>
            </a:r>
            <a:r>
              <a:rPr sz="2000" b="1" spc="-20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los</a:t>
            </a:r>
            <a:r>
              <a:rPr sz="2000" b="1" spc="-2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productos+servicios:</a:t>
            </a:r>
            <a:endParaRPr sz="2000">
              <a:latin typeface="Arial"/>
              <a:cs typeface="Arial"/>
            </a:endParaRPr>
          </a:p>
          <a:p>
            <a:pPr marL="812800" lvl="1" indent="-343535">
              <a:lnSpc>
                <a:spcPct val="100000"/>
              </a:lnSpc>
              <a:spcBef>
                <a:spcPts val="1080"/>
              </a:spcBef>
              <a:buClr>
                <a:srgbClr val="D1282D"/>
              </a:buClr>
              <a:buFont typeface="Wingdings"/>
              <a:buChar char=""/>
              <a:tabLst>
                <a:tab pos="812800" algn="l"/>
                <a:tab pos="813435" algn="l"/>
              </a:tabLst>
            </a:pPr>
            <a:r>
              <a:rPr sz="2000" dirty="0">
                <a:latin typeface="Arial MT"/>
                <a:cs typeface="Arial MT"/>
              </a:rPr>
              <a:t>Físicos</a:t>
            </a:r>
            <a:r>
              <a:rPr sz="2000" spc="-2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y</a:t>
            </a:r>
            <a:r>
              <a:rPr sz="2000" spc="-1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virtuales</a:t>
            </a:r>
            <a:r>
              <a:rPr sz="2000" spc="-1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(que</a:t>
            </a:r>
            <a:r>
              <a:rPr sz="2000" spc="-2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tienen</a:t>
            </a:r>
            <a:r>
              <a:rPr sz="2000" spc="-15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virtud</a:t>
            </a:r>
            <a:r>
              <a:rPr sz="2000" spc="-1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de</a:t>
            </a:r>
            <a:r>
              <a:rPr sz="2000" spc="-1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producir</a:t>
            </a:r>
            <a:r>
              <a:rPr sz="2000" spc="-3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un efecto),</a:t>
            </a:r>
            <a:endParaRPr sz="2000">
              <a:latin typeface="Arial MT"/>
              <a:cs typeface="Arial MT"/>
            </a:endParaRPr>
          </a:p>
          <a:p>
            <a:pPr marL="812800" lvl="1" indent="-343535">
              <a:lnSpc>
                <a:spcPct val="100000"/>
              </a:lnSpc>
              <a:spcBef>
                <a:spcPts val="480"/>
              </a:spcBef>
              <a:buClr>
                <a:srgbClr val="D1282D"/>
              </a:buClr>
              <a:buFont typeface="Wingdings"/>
              <a:buChar char=""/>
              <a:tabLst>
                <a:tab pos="812800" algn="l"/>
                <a:tab pos="813435" algn="l"/>
              </a:tabLst>
            </a:pPr>
            <a:r>
              <a:rPr sz="2000" dirty="0">
                <a:latin typeface="Arial MT"/>
                <a:cs typeface="Arial MT"/>
              </a:rPr>
              <a:t>Almacenables</a:t>
            </a:r>
            <a:r>
              <a:rPr sz="2000" spc="-5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o</a:t>
            </a:r>
            <a:r>
              <a:rPr sz="2000" spc="-3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no,</a:t>
            </a:r>
            <a:endParaRPr sz="2000">
              <a:latin typeface="Arial MT"/>
              <a:cs typeface="Arial MT"/>
            </a:endParaRPr>
          </a:p>
          <a:p>
            <a:pPr marL="812800" lvl="1" indent="-343535">
              <a:lnSpc>
                <a:spcPct val="100000"/>
              </a:lnSpc>
              <a:spcBef>
                <a:spcPts val="480"/>
              </a:spcBef>
              <a:buClr>
                <a:srgbClr val="D1282D"/>
              </a:buClr>
              <a:buFont typeface="Wingdings"/>
              <a:buChar char=""/>
              <a:tabLst>
                <a:tab pos="812800" algn="l"/>
                <a:tab pos="813435" algn="l"/>
              </a:tabLst>
            </a:pPr>
            <a:r>
              <a:rPr sz="2000" dirty="0">
                <a:latin typeface="Arial MT"/>
                <a:cs typeface="Arial MT"/>
              </a:rPr>
              <a:t>Perecederos</a:t>
            </a:r>
            <a:r>
              <a:rPr sz="2000" spc="-6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o</a:t>
            </a:r>
            <a:r>
              <a:rPr sz="2000" spc="-3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no,</a:t>
            </a:r>
            <a:endParaRPr sz="2000">
              <a:latin typeface="Arial MT"/>
              <a:cs typeface="Arial MT"/>
            </a:endParaRPr>
          </a:p>
          <a:p>
            <a:pPr marL="812800" lvl="1" indent="-343535">
              <a:lnSpc>
                <a:spcPct val="100000"/>
              </a:lnSpc>
              <a:spcBef>
                <a:spcPts val="484"/>
              </a:spcBef>
              <a:buClr>
                <a:srgbClr val="D1282D"/>
              </a:buClr>
              <a:buFont typeface="Wingdings"/>
              <a:buChar char=""/>
              <a:tabLst>
                <a:tab pos="812800" algn="l"/>
                <a:tab pos="813435" algn="l"/>
              </a:tabLst>
            </a:pPr>
            <a:r>
              <a:rPr sz="2000" dirty="0">
                <a:latin typeface="Arial MT"/>
                <a:cs typeface="Arial MT"/>
              </a:rPr>
              <a:t>Durables</a:t>
            </a:r>
            <a:r>
              <a:rPr sz="2000" spc="-4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o</a:t>
            </a:r>
            <a:r>
              <a:rPr sz="2000" spc="-3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no,</a:t>
            </a:r>
            <a:r>
              <a:rPr sz="2000" spc="-3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etc.</a:t>
            </a:r>
            <a:endParaRPr sz="2000">
              <a:latin typeface="Arial MT"/>
              <a:cs typeface="Arial MT"/>
            </a:endParaRPr>
          </a:p>
          <a:p>
            <a:pPr lvl="1">
              <a:lnSpc>
                <a:spcPct val="100000"/>
              </a:lnSpc>
              <a:spcBef>
                <a:spcPts val="20"/>
              </a:spcBef>
              <a:buClr>
                <a:srgbClr val="D1282D"/>
              </a:buClr>
              <a:buFont typeface="Wingdings"/>
              <a:buChar char=""/>
            </a:pPr>
            <a:endParaRPr sz="2900">
              <a:latin typeface="Arial MT"/>
              <a:cs typeface="Arial MT"/>
            </a:endParaRPr>
          </a:p>
          <a:p>
            <a:pPr marL="355600" marR="5080" indent="-343535">
              <a:lnSpc>
                <a:spcPct val="100000"/>
              </a:lnSpc>
              <a:spcBef>
                <a:spcPts val="5"/>
              </a:spcBef>
              <a:buFont typeface="Wingdings"/>
              <a:buChar char=""/>
              <a:tabLst>
                <a:tab pos="355600" algn="l"/>
                <a:tab pos="356235" algn="l"/>
              </a:tabLst>
            </a:pPr>
            <a:r>
              <a:rPr sz="2000" b="1" dirty="0">
                <a:latin typeface="Arial"/>
                <a:cs typeface="Arial"/>
              </a:rPr>
              <a:t>Algunos </a:t>
            </a:r>
            <a:r>
              <a:rPr sz="2000" b="1" spc="-5" dirty="0">
                <a:latin typeface="Arial"/>
                <a:cs typeface="Arial"/>
              </a:rPr>
              <a:t>productos+servicios </a:t>
            </a:r>
            <a:r>
              <a:rPr sz="2000" b="1" dirty="0">
                <a:latin typeface="Arial"/>
                <a:cs typeface="Arial"/>
              </a:rPr>
              <a:t>se producen </a:t>
            </a:r>
            <a:r>
              <a:rPr sz="2000" b="1" spc="-5" dirty="0">
                <a:latin typeface="Arial"/>
                <a:cs typeface="Arial"/>
              </a:rPr>
              <a:t>lejos </a:t>
            </a:r>
            <a:r>
              <a:rPr sz="2000" b="1" dirty="0">
                <a:latin typeface="Arial"/>
                <a:cs typeface="Arial"/>
              </a:rPr>
              <a:t>de </a:t>
            </a:r>
            <a:r>
              <a:rPr sz="2000" b="1" spc="-5" dirty="0">
                <a:latin typeface="Arial"/>
                <a:cs typeface="Arial"/>
              </a:rPr>
              <a:t>los </a:t>
            </a:r>
            <a:r>
              <a:rPr sz="2000" b="1" dirty="0">
                <a:latin typeface="Arial"/>
                <a:cs typeface="Arial"/>
              </a:rPr>
              <a:t>ptos de </a:t>
            </a:r>
            <a:r>
              <a:rPr sz="2000" b="1" spc="-54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consumo</a:t>
            </a:r>
            <a:r>
              <a:rPr sz="2000" b="1" spc="-2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(fabrica</a:t>
            </a:r>
            <a:r>
              <a:rPr sz="2000" b="1" spc="-4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de golosinas)</a:t>
            </a:r>
            <a:endParaRPr sz="20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1080"/>
              </a:spcBef>
              <a:buFont typeface="Wingdings"/>
              <a:buChar char=""/>
              <a:tabLst>
                <a:tab pos="355600" algn="l"/>
                <a:tab pos="356235" algn="l"/>
              </a:tabLst>
            </a:pPr>
            <a:r>
              <a:rPr sz="2000" b="1" dirty="0">
                <a:latin typeface="Arial"/>
                <a:cs typeface="Arial"/>
              </a:rPr>
              <a:t>Otros</a:t>
            </a:r>
            <a:r>
              <a:rPr sz="2000" b="1" spc="-3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requieren</a:t>
            </a:r>
            <a:r>
              <a:rPr sz="2000" b="1" spc="-3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la</a:t>
            </a:r>
            <a:r>
              <a:rPr sz="2000" b="1" spc="-2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presencia</a:t>
            </a:r>
            <a:r>
              <a:rPr sz="2000" b="1" spc="-3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de</a:t>
            </a:r>
            <a:r>
              <a:rPr sz="2000" b="1" spc="-5" dirty="0">
                <a:latin typeface="Arial"/>
                <a:cs typeface="Arial"/>
              </a:rPr>
              <a:t> los</a:t>
            </a:r>
            <a:r>
              <a:rPr sz="2000" b="1" spc="-2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usuarios</a:t>
            </a:r>
            <a:r>
              <a:rPr sz="2000" b="1" spc="-2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(club</a:t>
            </a:r>
            <a:endParaRPr sz="20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2000" b="1" dirty="0">
                <a:latin typeface="Arial"/>
                <a:cs typeface="Arial"/>
              </a:rPr>
              <a:t>deportivo/peluquería)</a:t>
            </a:r>
            <a:endParaRPr sz="20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1080"/>
              </a:spcBef>
              <a:buFont typeface="Wingdings"/>
              <a:buChar char=""/>
              <a:tabLst>
                <a:tab pos="355600" algn="l"/>
                <a:tab pos="356235" algn="l"/>
              </a:tabLst>
            </a:pPr>
            <a:r>
              <a:rPr sz="2000" b="1" dirty="0">
                <a:latin typeface="Arial"/>
                <a:cs typeface="Arial"/>
              </a:rPr>
              <a:t>Producirlos</a:t>
            </a:r>
            <a:r>
              <a:rPr sz="2000" b="1" spc="-3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con</a:t>
            </a:r>
            <a:r>
              <a:rPr sz="2000" b="1" spc="-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antelación</a:t>
            </a:r>
            <a:r>
              <a:rPr sz="2000" b="1" spc="-5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al</a:t>
            </a:r>
            <a:r>
              <a:rPr sz="2000" b="1" spc="-1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uso</a:t>
            </a:r>
            <a:r>
              <a:rPr sz="2000" b="1" spc="-2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(textil)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712370" y="6453632"/>
            <a:ext cx="366395" cy="19494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755"/>
              </a:lnSpc>
            </a:pPr>
            <a:r>
              <a:rPr sz="2400" b="1" dirty="0">
                <a:solidFill>
                  <a:srgbClr val="D1282D"/>
                </a:solidFill>
                <a:latin typeface="Arial"/>
                <a:cs typeface="Arial"/>
              </a:rPr>
              <a:t>4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53464" y="261873"/>
            <a:ext cx="63855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70" dirty="0"/>
              <a:t>MÉTODO</a:t>
            </a:r>
            <a:r>
              <a:rPr sz="2400" spc="-120" dirty="0"/>
              <a:t> </a:t>
            </a:r>
            <a:r>
              <a:rPr sz="2400" spc="-145" dirty="0"/>
              <a:t>P.E.R.T./C.P.M.</a:t>
            </a:r>
            <a:r>
              <a:rPr sz="2400" spc="-120" dirty="0"/>
              <a:t> </a:t>
            </a:r>
            <a:r>
              <a:rPr sz="2400" dirty="0"/>
              <a:t>–</a:t>
            </a:r>
            <a:r>
              <a:rPr sz="2400" spc="-110" dirty="0"/>
              <a:t> </a:t>
            </a:r>
            <a:r>
              <a:rPr sz="2400" spc="-100" dirty="0"/>
              <a:t>RUTA</a:t>
            </a:r>
            <a:r>
              <a:rPr sz="2400" spc="-120" dirty="0"/>
              <a:t> </a:t>
            </a:r>
            <a:r>
              <a:rPr sz="2400" spc="-55" dirty="0"/>
              <a:t>CRÍTICA</a:t>
            </a:r>
            <a:endParaRPr sz="2400"/>
          </a:p>
        </p:txBody>
      </p:sp>
      <p:sp>
        <p:nvSpPr>
          <p:cNvPr id="3" name="object 3"/>
          <p:cNvSpPr txBox="1"/>
          <p:nvPr/>
        </p:nvSpPr>
        <p:spPr>
          <a:xfrm>
            <a:off x="8712370" y="6284772"/>
            <a:ext cx="366395" cy="36385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755"/>
              </a:lnSpc>
            </a:pPr>
            <a:r>
              <a:rPr sz="2400" b="1" spc="-5" dirty="0">
                <a:solidFill>
                  <a:srgbClr val="D1282D"/>
                </a:solidFill>
                <a:latin typeface="Arial"/>
                <a:cs typeface="Arial"/>
              </a:rPr>
              <a:t>38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940" y="868918"/>
            <a:ext cx="7336155" cy="5102860"/>
          </a:xfrm>
          <a:prstGeom prst="rect">
            <a:avLst/>
          </a:prstGeom>
        </p:spPr>
        <p:txBody>
          <a:bodyPr vert="horz" wrap="square" lIns="0" tIns="12001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44"/>
              </a:spcBef>
            </a:pPr>
            <a:r>
              <a:rPr sz="2000" b="1" spc="-5" dirty="0">
                <a:latin typeface="Arial"/>
                <a:cs typeface="Arial"/>
              </a:rPr>
              <a:t>Se </a:t>
            </a:r>
            <a:r>
              <a:rPr sz="2000" b="1" dirty="0">
                <a:latin typeface="Arial"/>
                <a:cs typeface="Arial"/>
              </a:rPr>
              <a:t>calculan</a:t>
            </a:r>
            <a:r>
              <a:rPr sz="2000" b="1" spc="-3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4 tiempos</a:t>
            </a:r>
            <a:r>
              <a:rPr sz="2000" b="1" spc="-4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para</a:t>
            </a:r>
            <a:r>
              <a:rPr sz="2000" b="1" spc="-2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cada</a:t>
            </a:r>
            <a:r>
              <a:rPr sz="2000" b="1" spc="-20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actividad:</a:t>
            </a:r>
            <a:endParaRPr sz="2000" dirty="0">
              <a:latin typeface="Arial"/>
              <a:cs typeface="Arial"/>
            </a:endParaRPr>
          </a:p>
          <a:p>
            <a:pPr marL="12700" marR="3340735">
              <a:lnSpc>
                <a:spcPct val="135000"/>
              </a:lnSpc>
            </a:pPr>
            <a:r>
              <a:rPr sz="2000" b="1" spc="-5" dirty="0">
                <a:latin typeface="Arial"/>
                <a:cs typeface="Arial"/>
              </a:rPr>
              <a:t>IP:</a:t>
            </a:r>
            <a:r>
              <a:rPr sz="2000" b="1" spc="-2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tiempo</a:t>
            </a:r>
            <a:r>
              <a:rPr sz="2000" b="1" spc="-3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de</a:t>
            </a:r>
            <a:r>
              <a:rPr sz="2000" b="1" spc="-5" dirty="0">
                <a:latin typeface="Arial"/>
                <a:cs typeface="Arial"/>
              </a:rPr>
              <a:t> inicio</a:t>
            </a:r>
            <a:r>
              <a:rPr sz="2000" b="1" spc="-3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mas</a:t>
            </a:r>
            <a:r>
              <a:rPr sz="2000" b="1" spc="-3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próximo </a:t>
            </a:r>
            <a:r>
              <a:rPr sz="2000" b="1" spc="-54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IL:</a:t>
            </a:r>
            <a:r>
              <a:rPr sz="2000" b="1" spc="-3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tiempo</a:t>
            </a:r>
            <a:r>
              <a:rPr sz="2000" b="1" spc="-3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de</a:t>
            </a:r>
            <a:r>
              <a:rPr sz="2000" b="1" spc="-2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inicio</a:t>
            </a:r>
            <a:r>
              <a:rPr sz="2000" b="1" spc="-3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mas</a:t>
            </a:r>
            <a:r>
              <a:rPr sz="2000" b="1" spc="-1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lejano</a:t>
            </a:r>
            <a:endParaRPr sz="20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40"/>
              </a:spcBef>
            </a:pPr>
            <a:r>
              <a:rPr sz="2000" b="1" dirty="0">
                <a:latin typeface="Arial"/>
                <a:cs typeface="Arial"/>
              </a:rPr>
              <a:t>TP:</a:t>
            </a:r>
            <a:r>
              <a:rPr sz="2000" b="1" spc="-1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tiempo</a:t>
            </a:r>
            <a:r>
              <a:rPr sz="2000" b="1" spc="-4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de</a:t>
            </a:r>
            <a:r>
              <a:rPr sz="2000" b="1" spc="-1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terminación</a:t>
            </a:r>
            <a:r>
              <a:rPr sz="2000" b="1" spc="-5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mas</a:t>
            </a:r>
            <a:r>
              <a:rPr sz="2000" b="1" spc="-2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próximo</a:t>
            </a:r>
            <a:endParaRPr sz="20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44"/>
              </a:spcBef>
            </a:pPr>
            <a:r>
              <a:rPr sz="2000" b="1" dirty="0">
                <a:latin typeface="Arial"/>
                <a:cs typeface="Arial"/>
              </a:rPr>
              <a:t>TL:</a:t>
            </a:r>
            <a:r>
              <a:rPr sz="2000" b="1" spc="-3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tiempo</a:t>
            </a:r>
            <a:r>
              <a:rPr sz="2000" b="1" spc="-3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de</a:t>
            </a:r>
            <a:r>
              <a:rPr sz="2000" b="1" spc="-2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terminación</a:t>
            </a:r>
            <a:r>
              <a:rPr sz="2000" b="1" spc="-5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mas</a:t>
            </a:r>
            <a:r>
              <a:rPr sz="2000" b="1" spc="-2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lejano</a:t>
            </a:r>
            <a:endParaRPr sz="2000" dirty="0">
              <a:latin typeface="Arial"/>
              <a:cs typeface="Arial"/>
            </a:endParaRPr>
          </a:p>
          <a:p>
            <a:pPr marL="236220" indent="-154305">
              <a:lnSpc>
                <a:spcPct val="100000"/>
              </a:lnSpc>
              <a:spcBef>
                <a:spcPts val="840"/>
              </a:spcBef>
              <a:buChar char="-"/>
              <a:tabLst>
                <a:tab pos="236854" algn="l"/>
              </a:tabLst>
            </a:pPr>
            <a:r>
              <a:rPr sz="2000" b="1" dirty="0">
                <a:latin typeface="Arial"/>
                <a:cs typeface="Arial"/>
              </a:rPr>
              <a:t>IP</a:t>
            </a:r>
            <a:r>
              <a:rPr sz="2000" b="1" spc="-4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=</a:t>
            </a:r>
            <a:r>
              <a:rPr sz="2000" b="1" spc="-1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TP</a:t>
            </a:r>
            <a:r>
              <a:rPr sz="2000" b="1" spc="-45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mas</a:t>
            </a:r>
            <a:r>
              <a:rPr sz="2000" b="1" spc="-1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alto</a:t>
            </a:r>
            <a:r>
              <a:rPr sz="2000" b="1" spc="-1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de </a:t>
            </a:r>
            <a:r>
              <a:rPr sz="2000" b="1" spc="-5" dirty="0">
                <a:latin typeface="Arial"/>
                <a:cs typeface="Arial"/>
              </a:rPr>
              <a:t>la/s</a:t>
            </a:r>
            <a:r>
              <a:rPr sz="2000" b="1" spc="-30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actividad/es</a:t>
            </a:r>
            <a:r>
              <a:rPr sz="2000" b="1" spc="-1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anterior/es</a:t>
            </a:r>
            <a:endParaRPr sz="2000" dirty="0">
              <a:latin typeface="Arial"/>
              <a:cs typeface="Arial"/>
            </a:endParaRPr>
          </a:p>
          <a:p>
            <a:pPr marL="236220" indent="-154305">
              <a:lnSpc>
                <a:spcPct val="100000"/>
              </a:lnSpc>
              <a:spcBef>
                <a:spcPts val="840"/>
              </a:spcBef>
              <a:buChar char="-"/>
              <a:tabLst>
                <a:tab pos="236854" algn="l"/>
              </a:tabLst>
            </a:pPr>
            <a:r>
              <a:rPr sz="2000" b="1" dirty="0">
                <a:latin typeface="Arial"/>
                <a:cs typeface="Arial"/>
              </a:rPr>
              <a:t>TP</a:t>
            </a:r>
            <a:r>
              <a:rPr sz="2000" b="1" spc="-4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=</a:t>
            </a:r>
            <a:r>
              <a:rPr sz="2000" b="1" spc="-1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IP</a:t>
            </a:r>
            <a:r>
              <a:rPr sz="2000" b="1" spc="-4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de</a:t>
            </a:r>
            <a:r>
              <a:rPr sz="2000" b="1" spc="-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la</a:t>
            </a:r>
            <a:r>
              <a:rPr sz="2000" b="1" spc="-20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actividad </a:t>
            </a:r>
            <a:r>
              <a:rPr sz="2000" b="1" dirty="0">
                <a:latin typeface="Arial"/>
                <a:cs typeface="Arial"/>
              </a:rPr>
              <a:t>mas</a:t>
            </a:r>
            <a:r>
              <a:rPr sz="2000" b="1" spc="-2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(+)</a:t>
            </a:r>
            <a:r>
              <a:rPr sz="2000" b="1" spc="-3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la</a:t>
            </a:r>
            <a:r>
              <a:rPr sz="2000" b="1" spc="-2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duración</a:t>
            </a:r>
            <a:r>
              <a:rPr sz="2000" b="1" spc="-1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de </a:t>
            </a:r>
            <a:r>
              <a:rPr sz="2000" b="1" spc="-5" dirty="0">
                <a:latin typeface="Arial"/>
                <a:cs typeface="Arial"/>
              </a:rPr>
              <a:t>la</a:t>
            </a:r>
            <a:r>
              <a:rPr sz="2000" b="1" spc="-10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actividad</a:t>
            </a:r>
            <a:endParaRPr sz="2000" dirty="0">
              <a:latin typeface="Arial"/>
              <a:cs typeface="Arial"/>
            </a:endParaRPr>
          </a:p>
          <a:p>
            <a:pPr marL="236220" indent="-154305">
              <a:lnSpc>
                <a:spcPct val="100000"/>
              </a:lnSpc>
              <a:spcBef>
                <a:spcPts val="840"/>
              </a:spcBef>
              <a:buChar char="-"/>
              <a:tabLst>
                <a:tab pos="236854" algn="l"/>
              </a:tabLst>
            </a:pPr>
            <a:r>
              <a:rPr sz="2000" b="1" dirty="0">
                <a:latin typeface="Arial"/>
                <a:cs typeface="Arial"/>
              </a:rPr>
              <a:t>TL</a:t>
            </a:r>
            <a:r>
              <a:rPr sz="2000" b="1" spc="-4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=</a:t>
            </a:r>
            <a:r>
              <a:rPr sz="2000" b="1" spc="-2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IL</a:t>
            </a:r>
            <a:r>
              <a:rPr sz="2000" b="1" spc="-6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mas</a:t>
            </a:r>
            <a:r>
              <a:rPr sz="2000" b="1" spc="-1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bajo</a:t>
            </a:r>
            <a:r>
              <a:rPr sz="2000" b="1" spc="-2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de</a:t>
            </a:r>
            <a:r>
              <a:rPr sz="2000" b="1" spc="-5" dirty="0">
                <a:latin typeface="Arial"/>
                <a:cs typeface="Arial"/>
              </a:rPr>
              <a:t> la</a:t>
            </a:r>
            <a:r>
              <a:rPr sz="2000" b="1" spc="-15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actividad</a:t>
            </a:r>
            <a:r>
              <a:rPr sz="2000" b="1" spc="-1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próxima</a:t>
            </a:r>
            <a:endParaRPr sz="2000" dirty="0">
              <a:latin typeface="Arial"/>
              <a:cs typeface="Arial"/>
            </a:endParaRPr>
          </a:p>
          <a:p>
            <a:pPr marL="236220" indent="-154305">
              <a:lnSpc>
                <a:spcPct val="100000"/>
              </a:lnSpc>
              <a:spcBef>
                <a:spcPts val="840"/>
              </a:spcBef>
              <a:buChar char="-"/>
              <a:tabLst>
                <a:tab pos="236854" algn="l"/>
              </a:tabLst>
            </a:pPr>
            <a:r>
              <a:rPr sz="2000" b="1" dirty="0">
                <a:latin typeface="Arial"/>
                <a:cs typeface="Arial"/>
              </a:rPr>
              <a:t>IL</a:t>
            </a:r>
            <a:r>
              <a:rPr sz="2000" b="1" spc="-4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=</a:t>
            </a:r>
            <a:r>
              <a:rPr sz="2000" b="1" spc="-2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TL</a:t>
            </a:r>
            <a:r>
              <a:rPr sz="2000" b="1" spc="-3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de</a:t>
            </a:r>
            <a:r>
              <a:rPr sz="2000" b="1" spc="-1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la</a:t>
            </a:r>
            <a:r>
              <a:rPr sz="2000" b="1" spc="-15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actividad </a:t>
            </a:r>
            <a:r>
              <a:rPr sz="2000" b="1" dirty="0">
                <a:latin typeface="Arial"/>
                <a:cs typeface="Arial"/>
              </a:rPr>
              <a:t>menos</a:t>
            </a:r>
            <a:r>
              <a:rPr sz="2000" b="1" spc="-2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(-)</a:t>
            </a:r>
            <a:r>
              <a:rPr sz="2000" b="1" spc="-2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la</a:t>
            </a:r>
            <a:r>
              <a:rPr sz="2000" b="1" spc="-1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duración</a:t>
            </a:r>
            <a:r>
              <a:rPr sz="2000" b="1" spc="-2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de</a:t>
            </a:r>
            <a:r>
              <a:rPr sz="2000" b="1" spc="5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la</a:t>
            </a:r>
            <a:r>
              <a:rPr sz="2000" b="1" spc="-10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actividad</a:t>
            </a:r>
            <a:endParaRPr sz="2000" dirty="0">
              <a:latin typeface="Arial"/>
              <a:cs typeface="Arial"/>
            </a:endParaRPr>
          </a:p>
          <a:p>
            <a:pPr marL="12700" marR="890269">
              <a:lnSpc>
                <a:spcPts val="2160"/>
              </a:lnSpc>
              <a:spcBef>
                <a:spcPts val="1115"/>
              </a:spcBef>
            </a:pPr>
            <a:r>
              <a:rPr sz="2000" b="1" i="1" dirty="0">
                <a:solidFill>
                  <a:schemeClr val="bg1"/>
                </a:solidFill>
                <a:latin typeface="Arial"/>
                <a:cs typeface="Arial"/>
              </a:rPr>
              <a:t>Los</a:t>
            </a:r>
            <a:r>
              <a:rPr sz="2000" b="1" i="1" spc="-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chemeClr val="bg1"/>
                </a:solidFill>
                <a:latin typeface="Arial"/>
                <a:cs typeface="Arial"/>
              </a:rPr>
              <a:t>tiempos</a:t>
            </a:r>
            <a:r>
              <a:rPr sz="2000" b="1" i="1" spc="-3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chemeClr val="bg1"/>
                </a:solidFill>
                <a:latin typeface="Arial"/>
                <a:cs typeface="Arial"/>
              </a:rPr>
              <a:t>IP</a:t>
            </a:r>
            <a:r>
              <a:rPr sz="2000" b="1" i="1" spc="-8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chemeClr val="bg1"/>
                </a:solidFill>
                <a:latin typeface="Arial"/>
                <a:cs typeface="Arial"/>
              </a:rPr>
              <a:t>y</a:t>
            </a:r>
            <a:r>
              <a:rPr sz="2000" b="1" i="1" spc="-1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chemeClr val="bg1"/>
                </a:solidFill>
                <a:latin typeface="Arial"/>
                <a:cs typeface="Arial"/>
              </a:rPr>
              <a:t>TP</a:t>
            </a:r>
            <a:r>
              <a:rPr sz="2000" b="1" i="1" spc="-7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chemeClr val="bg1"/>
                </a:solidFill>
                <a:latin typeface="Arial"/>
                <a:cs typeface="Arial"/>
              </a:rPr>
              <a:t>se</a:t>
            </a:r>
            <a:r>
              <a:rPr sz="2000" b="1" i="1" spc="-2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chemeClr val="bg1"/>
                </a:solidFill>
                <a:latin typeface="Arial"/>
                <a:cs typeface="Arial"/>
              </a:rPr>
              <a:t>calculan</a:t>
            </a:r>
            <a:r>
              <a:rPr sz="2000" b="1" i="1" spc="-2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chemeClr val="bg1"/>
                </a:solidFill>
                <a:latin typeface="Arial"/>
                <a:cs typeface="Arial"/>
              </a:rPr>
              <a:t>recorriendo</a:t>
            </a:r>
            <a:r>
              <a:rPr sz="2000" b="1" i="1" spc="-5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chemeClr val="bg1"/>
                </a:solidFill>
                <a:latin typeface="Arial"/>
                <a:cs typeface="Arial"/>
              </a:rPr>
              <a:t>la</a:t>
            </a:r>
            <a:r>
              <a:rPr sz="2000" b="1" i="1" spc="-1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chemeClr val="bg1"/>
                </a:solidFill>
                <a:latin typeface="Arial"/>
                <a:cs typeface="Arial"/>
              </a:rPr>
              <a:t>red</a:t>
            </a:r>
            <a:r>
              <a:rPr sz="2000" b="1" i="1" spc="-2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chemeClr val="bg1"/>
                </a:solidFill>
                <a:latin typeface="Arial"/>
                <a:cs typeface="Arial"/>
              </a:rPr>
              <a:t>de </a:t>
            </a:r>
            <a:r>
              <a:rPr sz="2000" b="1" i="1" spc="-54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chemeClr val="bg1"/>
                </a:solidFill>
                <a:latin typeface="Arial"/>
                <a:cs typeface="Arial"/>
              </a:rPr>
              <a:t>izquierda</a:t>
            </a:r>
            <a:r>
              <a:rPr sz="2000" b="1" i="1" spc="-3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chemeClr val="bg1"/>
                </a:solidFill>
                <a:latin typeface="Arial"/>
                <a:cs typeface="Arial"/>
              </a:rPr>
              <a:t>a derecha.</a:t>
            </a:r>
            <a:endParaRPr sz="2000" dirty="0">
              <a:solidFill>
                <a:schemeClr val="bg1"/>
              </a:solidFill>
              <a:latin typeface="Arial"/>
              <a:cs typeface="Arial"/>
            </a:endParaRPr>
          </a:p>
          <a:p>
            <a:pPr marL="12700">
              <a:lnSpc>
                <a:spcPts val="2280"/>
              </a:lnSpc>
              <a:spcBef>
                <a:spcPts val="805"/>
              </a:spcBef>
            </a:pPr>
            <a:r>
              <a:rPr sz="2000" b="1" i="1" dirty="0">
                <a:solidFill>
                  <a:schemeClr val="bg1"/>
                </a:solidFill>
                <a:latin typeface="Arial"/>
                <a:cs typeface="Arial"/>
              </a:rPr>
              <a:t>Los</a:t>
            </a:r>
            <a:r>
              <a:rPr sz="2000" b="1" i="1" spc="-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chemeClr val="bg1"/>
                </a:solidFill>
                <a:latin typeface="Arial"/>
                <a:cs typeface="Arial"/>
              </a:rPr>
              <a:t>tiempos</a:t>
            </a:r>
            <a:r>
              <a:rPr sz="2000" b="1" i="1" spc="-3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chemeClr val="bg1"/>
                </a:solidFill>
                <a:latin typeface="Arial"/>
                <a:cs typeface="Arial"/>
              </a:rPr>
              <a:t>IL</a:t>
            </a:r>
            <a:r>
              <a:rPr sz="2000" b="1" i="1" spc="-5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chemeClr val="bg1"/>
                </a:solidFill>
                <a:latin typeface="Arial"/>
                <a:cs typeface="Arial"/>
              </a:rPr>
              <a:t>y</a:t>
            </a:r>
            <a:r>
              <a:rPr sz="2000" b="1" i="1" spc="-2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chemeClr val="bg1"/>
                </a:solidFill>
                <a:latin typeface="Arial"/>
                <a:cs typeface="Arial"/>
              </a:rPr>
              <a:t>TL</a:t>
            </a:r>
            <a:r>
              <a:rPr sz="2000" b="1" i="1" spc="-4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chemeClr val="bg1"/>
                </a:solidFill>
                <a:latin typeface="Arial"/>
                <a:cs typeface="Arial"/>
              </a:rPr>
              <a:t>se</a:t>
            </a:r>
            <a:r>
              <a:rPr sz="2000" b="1" i="1" spc="-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chemeClr val="bg1"/>
                </a:solidFill>
                <a:latin typeface="Arial"/>
                <a:cs typeface="Arial"/>
              </a:rPr>
              <a:t>calculan</a:t>
            </a:r>
            <a:r>
              <a:rPr sz="2000" b="1" i="1" spc="-4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chemeClr val="bg1"/>
                </a:solidFill>
                <a:latin typeface="Arial"/>
                <a:cs typeface="Arial"/>
              </a:rPr>
              <a:t>recorriendo</a:t>
            </a:r>
            <a:r>
              <a:rPr sz="2000" b="1" i="1" spc="-3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chemeClr val="bg1"/>
                </a:solidFill>
                <a:latin typeface="Arial"/>
                <a:cs typeface="Arial"/>
              </a:rPr>
              <a:t>la</a:t>
            </a:r>
            <a:r>
              <a:rPr sz="2000" b="1" i="1" spc="-2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chemeClr val="bg1"/>
                </a:solidFill>
                <a:latin typeface="Arial"/>
                <a:cs typeface="Arial"/>
              </a:rPr>
              <a:t>red de</a:t>
            </a:r>
            <a:endParaRPr sz="2000" dirty="0">
              <a:solidFill>
                <a:schemeClr val="bg1"/>
              </a:solidFill>
              <a:latin typeface="Arial"/>
              <a:cs typeface="Arial"/>
            </a:endParaRPr>
          </a:p>
          <a:p>
            <a:pPr marL="12700">
              <a:lnSpc>
                <a:spcPts val="2280"/>
              </a:lnSpc>
            </a:pPr>
            <a:r>
              <a:rPr sz="2000" b="1" i="1" dirty="0">
                <a:solidFill>
                  <a:schemeClr val="bg1"/>
                </a:solidFill>
                <a:latin typeface="Arial"/>
                <a:cs typeface="Arial"/>
              </a:rPr>
              <a:t>derecha</a:t>
            </a:r>
            <a:r>
              <a:rPr sz="2000" b="1" i="1" spc="-5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chemeClr val="bg1"/>
                </a:solidFill>
                <a:latin typeface="Arial"/>
                <a:cs typeface="Arial"/>
              </a:rPr>
              <a:t>a</a:t>
            </a:r>
            <a:r>
              <a:rPr sz="2000" b="1" i="1" spc="-2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chemeClr val="bg1"/>
                </a:solidFill>
                <a:latin typeface="Arial"/>
                <a:cs typeface="Arial"/>
              </a:rPr>
              <a:t>izquierda.</a:t>
            </a:r>
            <a:endParaRPr sz="20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7798117" y="6151016"/>
            <a:ext cx="245110" cy="316865"/>
            <a:chOff x="7798117" y="6151016"/>
            <a:chExt cx="245110" cy="316865"/>
          </a:xfrm>
        </p:grpSpPr>
        <p:sp>
          <p:nvSpPr>
            <p:cNvPr id="6" name="object 6"/>
            <p:cNvSpPr/>
            <p:nvPr/>
          </p:nvSpPr>
          <p:spPr>
            <a:xfrm>
              <a:off x="7812405" y="6165303"/>
              <a:ext cx="216535" cy="288290"/>
            </a:xfrm>
            <a:custGeom>
              <a:avLst/>
              <a:gdLst/>
              <a:ahLst/>
              <a:cxnLst/>
              <a:rect l="l" t="t" r="r" b="b"/>
              <a:pathLst>
                <a:path w="216534" h="288289">
                  <a:moveTo>
                    <a:pt x="107950" y="0"/>
                  </a:moveTo>
                  <a:lnTo>
                    <a:pt x="82423" y="110020"/>
                  </a:lnTo>
                  <a:lnTo>
                    <a:pt x="0" y="110020"/>
                  </a:lnTo>
                  <a:lnTo>
                    <a:pt x="66675" y="178015"/>
                  </a:lnTo>
                  <a:lnTo>
                    <a:pt x="41275" y="288036"/>
                  </a:lnTo>
                  <a:lnTo>
                    <a:pt x="107950" y="220040"/>
                  </a:lnTo>
                  <a:lnTo>
                    <a:pt x="174751" y="288036"/>
                  </a:lnTo>
                  <a:lnTo>
                    <a:pt x="149225" y="178015"/>
                  </a:lnTo>
                  <a:lnTo>
                    <a:pt x="216026" y="110020"/>
                  </a:lnTo>
                  <a:lnTo>
                    <a:pt x="133476" y="110020"/>
                  </a:lnTo>
                  <a:lnTo>
                    <a:pt x="107950" y="0"/>
                  </a:lnTo>
                  <a:close/>
                </a:path>
              </a:pathLst>
            </a:custGeom>
            <a:solidFill>
              <a:srgbClr val="7979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812405" y="6165303"/>
              <a:ext cx="216535" cy="288290"/>
            </a:xfrm>
            <a:custGeom>
              <a:avLst/>
              <a:gdLst/>
              <a:ahLst/>
              <a:cxnLst/>
              <a:rect l="l" t="t" r="r" b="b"/>
              <a:pathLst>
                <a:path w="216534" h="288289">
                  <a:moveTo>
                    <a:pt x="0" y="110020"/>
                  </a:moveTo>
                  <a:lnTo>
                    <a:pt x="82423" y="110020"/>
                  </a:lnTo>
                  <a:lnTo>
                    <a:pt x="107950" y="0"/>
                  </a:lnTo>
                  <a:lnTo>
                    <a:pt x="133476" y="110020"/>
                  </a:lnTo>
                  <a:lnTo>
                    <a:pt x="216026" y="110020"/>
                  </a:lnTo>
                  <a:lnTo>
                    <a:pt x="149225" y="178015"/>
                  </a:lnTo>
                  <a:lnTo>
                    <a:pt x="174751" y="288036"/>
                  </a:lnTo>
                  <a:lnTo>
                    <a:pt x="107950" y="220040"/>
                  </a:lnTo>
                  <a:lnTo>
                    <a:pt x="41275" y="288036"/>
                  </a:lnTo>
                  <a:lnTo>
                    <a:pt x="66675" y="178015"/>
                  </a:lnTo>
                  <a:lnTo>
                    <a:pt x="0" y="110020"/>
                  </a:lnTo>
                  <a:close/>
                </a:path>
              </a:pathLst>
            </a:custGeom>
            <a:ln w="28575">
              <a:solidFill>
                <a:srgbClr val="5757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53464" y="261873"/>
            <a:ext cx="63855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70" dirty="0">
                <a:solidFill>
                  <a:schemeClr val="bg1"/>
                </a:solidFill>
              </a:rPr>
              <a:t>MÉTODO</a:t>
            </a:r>
            <a:r>
              <a:rPr sz="2400" spc="-120" dirty="0">
                <a:solidFill>
                  <a:schemeClr val="bg1"/>
                </a:solidFill>
              </a:rPr>
              <a:t> </a:t>
            </a:r>
            <a:r>
              <a:rPr sz="2400" spc="-145" dirty="0">
                <a:solidFill>
                  <a:schemeClr val="bg1"/>
                </a:solidFill>
              </a:rPr>
              <a:t>P.E.R.T./C.P.M.</a:t>
            </a:r>
            <a:r>
              <a:rPr sz="2400" spc="-120" dirty="0">
                <a:solidFill>
                  <a:schemeClr val="bg1"/>
                </a:solidFill>
              </a:rPr>
              <a:t> </a:t>
            </a:r>
            <a:r>
              <a:rPr sz="2400" dirty="0">
                <a:solidFill>
                  <a:schemeClr val="bg1"/>
                </a:solidFill>
              </a:rPr>
              <a:t>–</a:t>
            </a:r>
            <a:r>
              <a:rPr sz="2400" spc="-110" dirty="0">
                <a:solidFill>
                  <a:schemeClr val="bg1"/>
                </a:solidFill>
              </a:rPr>
              <a:t> </a:t>
            </a:r>
            <a:r>
              <a:rPr sz="2400" spc="-100" dirty="0">
                <a:solidFill>
                  <a:schemeClr val="bg1"/>
                </a:solidFill>
              </a:rPr>
              <a:t>RUTA</a:t>
            </a:r>
            <a:r>
              <a:rPr sz="2400" spc="-120" dirty="0">
                <a:solidFill>
                  <a:schemeClr val="bg1"/>
                </a:solidFill>
              </a:rPr>
              <a:t> </a:t>
            </a:r>
            <a:r>
              <a:rPr sz="2400" spc="-55" dirty="0">
                <a:solidFill>
                  <a:schemeClr val="bg1"/>
                </a:solidFill>
              </a:rPr>
              <a:t>CRÍTICA</a:t>
            </a:r>
            <a:endParaRPr sz="2400" dirty="0">
              <a:solidFill>
                <a:schemeClr val="bg1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712370" y="6284772"/>
            <a:ext cx="366395" cy="36385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755"/>
              </a:lnSpc>
            </a:pPr>
            <a:r>
              <a:rPr sz="2400" b="1" spc="-5" dirty="0">
                <a:solidFill>
                  <a:srgbClr val="D1282D"/>
                </a:solidFill>
                <a:latin typeface="Arial"/>
                <a:cs typeface="Arial"/>
              </a:rPr>
              <a:t>39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36244" y="990600"/>
            <a:ext cx="7620000" cy="43205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53464" y="261873"/>
            <a:ext cx="63855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70" dirty="0"/>
              <a:t>MÉTODO</a:t>
            </a:r>
            <a:r>
              <a:rPr sz="2400" spc="-120" dirty="0"/>
              <a:t> </a:t>
            </a:r>
            <a:r>
              <a:rPr sz="2400" spc="-145" dirty="0"/>
              <a:t>P.E.R.T./C.P.M.</a:t>
            </a:r>
            <a:r>
              <a:rPr sz="2400" spc="-120" dirty="0"/>
              <a:t> </a:t>
            </a:r>
            <a:r>
              <a:rPr sz="2400" dirty="0"/>
              <a:t>–</a:t>
            </a:r>
            <a:r>
              <a:rPr sz="2400" spc="-110" dirty="0"/>
              <a:t> </a:t>
            </a:r>
            <a:r>
              <a:rPr sz="2400" spc="-100" dirty="0"/>
              <a:t>RUTA</a:t>
            </a:r>
            <a:r>
              <a:rPr sz="2400" spc="-120" dirty="0"/>
              <a:t> </a:t>
            </a:r>
            <a:r>
              <a:rPr sz="2400" spc="-55" dirty="0"/>
              <a:t>CRÍTICA</a:t>
            </a:r>
            <a:endParaRPr sz="2400"/>
          </a:p>
        </p:txBody>
      </p:sp>
      <p:sp>
        <p:nvSpPr>
          <p:cNvPr id="3" name="object 3"/>
          <p:cNvSpPr txBox="1"/>
          <p:nvPr/>
        </p:nvSpPr>
        <p:spPr>
          <a:xfrm>
            <a:off x="8712370" y="6284772"/>
            <a:ext cx="366395" cy="36385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755"/>
              </a:lnSpc>
            </a:pPr>
            <a:r>
              <a:rPr sz="2400" b="1" spc="-5" dirty="0">
                <a:solidFill>
                  <a:srgbClr val="D1282D"/>
                </a:solidFill>
                <a:latin typeface="Arial"/>
                <a:cs typeface="Arial"/>
              </a:rPr>
              <a:t>40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646048" y="3325050"/>
            <a:ext cx="748665" cy="748665"/>
            <a:chOff x="646048" y="3325050"/>
            <a:chExt cx="748665" cy="748665"/>
          </a:xfrm>
        </p:grpSpPr>
        <p:sp>
          <p:nvSpPr>
            <p:cNvPr id="5" name="object 5"/>
            <p:cNvSpPr/>
            <p:nvPr/>
          </p:nvSpPr>
          <p:spPr>
            <a:xfrm>
              <a:off x="660336" y="3339338"/>
              <a:ext cx="720090" cy="720090"/>
            </a:xfrm>
            <a:custGeom>
              <a:avLst/>
              <a:gdLst/>
              <a:ahLst/>
              <a:cxnLst/>
              <a:rect l="l" t="t" r="r" b="b"/>
              <a:pathLst>
                <a:path w="720090" h="720089">
                  <a:moveTo>
                    <a:pt x="359994" y="0"/>
                  </a:moveTo>
                  <a:lnTo>
                    <a:pt x="311145" y="3286"/>
                  </a:lnTo>
                  <a:lnTo>
                    <a:pt x="264293" y="12858"/>
                  </a:lnTo>
                  <a:lnTo>
                    <a:pt x="219868" y="28289"/>
                  </a:lnTo>
                  <a:lnTo>
                    <a:pt x="178298" y="49148"/>
                  </a:lnTo>
                  <a:lnTo>
                    <a:pt x="140012" y="75009"/>
                  </a:lnTo>
                  <a:lnTo>
                    <a:pt x="105440" y="105441"/>
                  </a:lnTo>
                  <a:lnTo>
                    <a:pt x="75009" y="140017"/>
                  </a:lnTo>
                  <a:lnTo>
                    <a:pt x="49149" y="178307"/>
                  </a:lnTo>
                  <a:lnTo>
                    <a:pt x="28290" y="219884"/>
                  </a:lnTo>
                  <a:lnTo>
                    <a:pt x="12859" y="264318"/>
                  </a:lnTo>
                  <a:lnTo>
                    <a:pt x="3286" y="311181"/>
                  </a:lnTo>
                  <a:lnTo>
                    <a:pt x="0" y="360044"/>
                  </a:lnTo>
                  <a:lnTo>
                    <a:pt x="3286" y="408881"/>
                  </a:lnTo>
                  <a:lnTo>
                    <a:pt x="12859" y="455727"/>
                  </a:lnTo>
                  <a:lnTo>
                    <a:pt x="28290" y="500151"/>
                  </a:lnTo>
                  <a:lnTo>
                    <a:pt x="49149" y="541725"/>
                  </a:lnTo>
                  <a:lnTo>
                    <a:pt x="75009" y="580018"/>
                  </a:lnTo>
                  <a:lnTo>
                    <a:pt x="105440" y="614600"/>
                  </a:lnTo>
                  <a:lnTo>
                    <a:pt x="140012" y="645042"/>
                  </a:lnTo>
                  <a:lnTo>
                    <a:pt x="178298" y="670912"/>
                  </a:lnTo>
                  <a:lnTo>
                    <a:pt x="219868" y="691782"/>
                  </a:lnTo>
                  <a:lnTo>
                    <a:pt x="264293" y="707222"/>
                  </a:lnTo>
                  <a:lnTo>
                    <a:pt x="311145" y="716801"/>
                  </a:lnTo>
                  <a:lnTo>
                    <a:pt x="359994" y="720089"/>
                  </a:lnTo>
                  <a:lnTo>
                    <a:pt x="408846" y="716801"/>
                  </a:lnTo>
                  <a:lnTo>
                    <a:pt x="455701" y="707222"/>
                  </a:lnTo>
                  <a:lnTo>
                    <a:pt x="500131" y="691782"/>
                  </a:lnTo>
                  <a:lnTo>
                    <a:pt x="541705" y="670912"/>
                  </a:lnTo>
                  <a:lnTo>
                    <a:pt x="579995" y="645042"/>
                  </a:lnTo>
                  <a:lnTo>
                    <a:pt x="614572" y="614600"/>
                  </a:lnTo>
                  <a:lnTo>
                    <a:pt x="645006" y="580018"/>
                  </a:lnTo>
                  <a:lnTo>
                    <a:pt x="670869" y="541725"/>
                  </a:lnTo>
                  <a:lnTo>
                    <a:pt x="691732" y="500151"/>
                  </a:lnTo>
                  <a:lnTo>
                    <a:pt x="707165" y="455727"/>
                  </a:lnTo>
                  <a:lnTo>
                    <a:pt x="716739" y="408881"/>
                  </a:lnTo>
                  <a:lnTo>
                    <a:pt x="720026" y="360044"/>
                  </a:lnTo>
                  <a:lnTo>
                    <a:pt x="716739" y="311181"/>
                  </a:lnTo>
                  <a:lnTo>
                    <a:pt x="707165" y="264318"/>
                  </a:lnTo>
                  <a:lnTo>
                    <a:pt x="691732" y="219884"/>
                  </a:lnTo>
                  <a:lnTo>
                    <a:pt x="670869" y="178308"/>
                  </a:lnTo>
                  <a:lnTo>
                    <a:pt x="645006" y="140017"/>
                  </a:lnTo>
                  <a:lnTo>
                    <a:pt x="614572" y="105441"/>
                  </a:lnTo>
                  <a:lnTo>
                    <a:pt x="579995" y="75009"/>
                  </a:lnTo>
                  <a:lnTo>
                    <a:pt x="541705" y="49149"/>
                  </a:lnTo>
                  <a:lnTo>
                    <a:pt x="500131" y="28289"/>
                  </a:lnTo>
                  <a:lnTo>
                    <a:pt x="455701" y="12858"/>
                  </a:lnTo>
                  <a:lnTo>
                    <a:pt x="408846" y="3286"/>
                  </a:lnTo>
                  <a:lnTo>
                    <a:pt x="359994" y="0"/>
                  </a:lnTo>
                  <a:close/>
                </a:path>
              </a:pathLst>
            </a:custGeom>
            <a:solidFill>
              <a:srgbClr val="7979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60336" y="3339338"/>
              <a:ext cx="720090" cy="720090"/>
            </a:xfrm>
            <a:custGeom>
              <a:avLst/>
              <a:gdLst/>
              <a:ahLst/>
              <a:cxnLst/>
              <a:rect l="l" t="t" r="r" b="b"/>
              <a:pathLst>
                <a:path w="720090" h="720089">
                  <a:moveTo>
                    <a:pt x="0" y="360044"/>
                  </a:moveTo>
                  <a:lnTo>
                    <a:pt x="3286" y="311181"/>
                  </a:lnTo>
                  <a:lnTo>
                    <a:pt x="12859" y="264318"/>
                  </a:lnTo>
                  <a:lnTo>
                    <a:pt x="28290" y="219884"/>
                  </a:lnTo>
                  <a:lnTo>
                    <a:pt x="49149" y="178307"/>
                  </a:lnTo>
                  <a:lnTo>
                    <a:pt x="75009" y="140017"/>
                  </a:lnTo>
                  <a:lnTo>
                    <a:pt x="105440" y="105441"/>
                  </a:lnTo>
                  <a:lnTo>
                    <a:pt x="140012" y="75009"/>
                  </a:lnTo>
                  <a:lnTo>
                    <a:pt x="178298" y="49148"/>
                  </a:lnTo>
                  <a:lnTo>
                    <a:pt x="219868" y="28289"/>
                  </a:lnTo>
                  <a:lnTo>
                    <a:pt x="264293" y="12858"/>
                  </a:lnTo>
                  <a:lnTo>
                    <a:pt x="311145" y="3286"/>
                  </a:lnTo>
                  <a:lnTo>
                    <a:pt x="359994" y="0"/>
                  </a:lnTo>
                  <a:lnTo>
                    <a:pt x="408846" y="3286"/>
                  </a:lnTo>
                  <a:lnTo>
                    <a:pt x="455701" y="12858"/>
                  </a:lnTo>
                  <a:lnTo>
                    <a:pt x="500131" y="28289"/>
                  </a:lnTo>
                  <a:lnTo>
                    <a:pt x="541705" y="49149"/>
                  </a:lnTo>
                  <a:lnTo>
                    <a:pt x="579995" y="75009"/>
                  </a:lnTo>
                  <a:lnTo>
                    <a:pt x="614572" y="105441"/>
                  </a:lnTo>
                  <a:lnTo>
                    <a:pt x="645006" y="140017"/>
                  </a:lnTo>
                  <a:lnTo>
                    <a:pt x="670869" y="178308"/>
                  </a:lnTo>
                  <a:lnTo>
                    <a:pt x="691732" y="219884"/>
                  </a:lnTo>
                  <a:lnTo>
                    <a:pt x="707165" y="264318"/>
                  </a:lnTo>
                  <a:lnTo>
                    <a:pt x="716739" y="311181"/>
                  </a:lnTo>
                  <a:lnTo>
                    <a:pt x="720026" y="360044"/>
                  </a:lnTo>
                  <a:lnTo>
                    <a:pt x="716739" y="408881"/>
                  </a:lnTo>
                  <a:lnTo>
                    <a:pt x="707165" y="455727"/>
                  </a:lnTo>
                  <a:lnTo>
                    <a:pt x="691732" y="500151"/>
                  </a:lnTo>
                  <a:lnTo>
                    <a:pt x="670869" y="541725"/>
                  </a:lnTo>
                  <a:lnTo>
                    <a:pt x="645006" y="580018"/>
                  </a:lnTo>
                  <a:lnTo>
                    <a:pt x="614572" y="614600"/>
                  </a:lnTo>
                  <a:lnTo>
                    <a:pt x="579995" y="645042"/>
                  </a:lnTo>
                  <a:lnTo>
                    <a:pt x="541705" y="670912"/>
                  </a:lnTo>
                  <a:lnTo>
                    <a:pt x="500131" y="691782"/>
                  </a:lnTo>
                  <a:lnTo>
                    <a:pt x="455701" y="707222"/>
                  </a:lnTo>
                  <a:lnTo>
                    <a:pt x="408846" y="716801"/>
                  </a:lnTo>
                  <a:lnTo>
                    <a:pt x="359994" y="720089"/>
                  </a:lnTo>
                  <a:lnTo>
                    <a:pt x="311145" y="716801"/>
                  </a:lnTo>
                  <a:lnTo>
                    <a:pt x="264293" y="707222"/>
                  </a:lnTo>
                  <a:lnTo>
                    <a:pt x="219868" y="691782"/>
                  </a:lnTo>
                  <a:lnTo>
                    <a:pt x="178298" y="670912"/>
                  </a:lnTo>
                  <a:lnTo>
                    <a:pt x="140012" y="645042"/>
                  </a:lnTo>
                  <a:lnTo>
                    <a:pt x="105440" y="614600"/>
                  </a:lnTo>
                  <a:lnTo>
                    <a:pt x="75009" y="580018"/>
                  </a:lnTo>
                  <a:lnTo>
                    <a:pt x="49149" y="541725"/>
                  </a:lnTo>
                  <a:lnTo>
                    <a:pt x="28290" y="500151"/>
                  </a:lnTo>
                  <a:lnTo>
                    <a:pt x="12859" y="455727"/>
                  </a:lnTo>
                  <a:lnTo>
                    <a:pt x="3286" y="408881"/>
                  </a:lnTo>
                  <a:lnTo>
                    <a:pt x="0" y="360044"/>
                  </a:lnTo>
                  <a:close/>
                </a:path>
              </a:pathLst>
            </a:custGeom>
            <a:ln w="28574">
              <a:solidFill>
                <a:srgbClr val="5757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849579" y="3598621"/>
            <a:ext cx="342900" cy="194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-10" dirty="0">
                <a:solidFill>
                  <a:srgbClr val="FFFFFF"/>
                </a:solidFill>
                <a:latin typeface="Arial MT"/>
                <a:cs typeface="Arial MT"/>
              </a:rPr>
              <a:t>i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n</a:t>
            </a:r>
            <a:r>
              <a:rPr sz="1100" spc="-10" dirty="0">
                <a:solidFill>
                  <a:srgbClr val="FFFFFF"/>
                </a:solidFill>
                <a:latin typeface="Arial MT"/>
                <a:cs typeface="Arial MT"/>
              </a:rPr>
              <a:t>i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c</a:t>
            </a:r>
            <a:r>
              <a:rPr sz="1100" spc="-10" dirty="0">
                <a:solidFill>
                  <a:srgbClr val="FFFFFF"/>
                </a:solidFill>
                <a:latin typeface="Arial MT"/>
                <a:cs typeface="Arial MT"/>
              </a:rPr>
              <a:t>i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o</a:t>
            </a:r>
            <a:endParaRPr sz="1100">
              <a:latin typeface="Arial MT"/>
              <a:cs typeface="Arial MT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1946719" y="3325050"/>
            <a:ext cx="748665" cy="748665"/>
            <a:chOff x="1946719" y="3325050"/>
            <a:chExt cx="748665" cy="748665"/>
          </a:xfrm>
        </p:grpSpPr>
        <p:sp>
          <p:nvSpPr>
            <p:cNvPr id="9" name="object 9"/>
            <p:cNvSpPr/>
            <p:nvPr/>
          </p:nvSpPr>
          <p:spPr>
            <a:xfrm>
              <a:off x="1961007" y="3339338"/>
              <a:ext cx="720090" cy="720090"/>
            </a:xfrm>
            <a:custGeom>
              <a:avLst/>
              <a:gdLst/>
              <a:ahLst/>
              <a:cxnLst/>
              <a:rect l="l" t="t" r="r" b="b"/>
              <a:pathLst>
                <a:path w="720089" h="720089">
                  <a:moveTo>
                    <a:pt x="360044" y="0"/>
                  </a:moveTo>
                  <a:lnTo>
                    <a:pt x="311181" y="3286"/>
                  </a:lnTo>
                  <a:lnTo>
                    <a:pt x="264318" y="12858"/>
                  </a:lnTo>
                  <a:lnTo>
                    <a:pt x="219884" y="28289"/>
                  </a:lnTo>
                  <a:lnTo>
                    <a:pt x="178307" y="49148"/>
                  </a:lnTo>
                  <a:lnTo>
                    <a:pt x="140017" y="75009"/>
                  </a:lnTo>
                  <a:lnTo>
                    <a:pt x="105441" y="105441"/>
                  </a:lnTo>
                  <a:lnTo>
                    <a:pt x="75009" y="140017"/>
                  </a:lnTo>
                  <a:lnTo>
                    <a:pt x="49149" y="178307"/>
                  </a:lnTo>
                  <a:lnTo>
                    <a:pt x="28289" y="219884"/>
                  </a:lnTo>
                  <a:lnTo>
                    <a:pt x="12858" y="264318"/>
                  </a:lnTo>
                  <a:lnTo>
                    <a:pt x="3286" y="311181"/>
                  </a:lnTo>
                  <a:lnTo>
                    <a:pt x="0" y="360044"/>
                  </a:lnTo>
                  <a:lnTo>
                    <a:pt x="3286" y="408881"/>
                  </a:lnTo>
                  <a:lnTo>
                    <a:pt x="12858" y="455727"/>
                  </a:lnTo>
                  <a:lnTo>
                    <a:pt x="28289" y="500151"/>
                  </a:lnTo>
                  <a:lnTo>
                    <a:pt x="49149" y="541725"/>
                  </a:lnTo>
                  <a:lnTo>
                    <a:pt x="75009" y="580018"/>
                  </a:lnTo>
                  <a:lnTo>
                    <a:pt x="105441" y="614600"/>
                  </a:lnTo>
                  <a:lnTo>
                    <a:pt x="140017" y="645042"/>
                  </a:lnTo>
                  <a:lnTo>
                    <a:pt x="178307" y="670912"/>
                  </a:lnTo>
                  <a:lnTo>
                    <a:pt x="219884" y="691782"/>
                  </a:lnTo>
                  <a:lnTo>
                    <a:pt x="264318" y="707222"/>
                  </a:lnTo>
                  <a:lnTo>
                    <a:pt x="311181" y="716801"/>
                  </a:lnTo>
                  <a:lnTo>
                    <a:pt x="360044" y="720089"/>
                  </a:lnTo>
                  <a:lnTo>
                    <a:pt x="408881" y="716801"/>
                  </a:lnTo>
                  <a:lnTo>
                    <a:pt x="455727" y="707222"/>
                  </a:lnTo>
                  <a:lnTo>
                    <a:pt x="500151" y="691782"/>
                  </a:lnTo>
                  <a:lnTo>
                    <a:pt x="541725" y="670912"/>
                  </a:lnTo>
                  <a:lnTo>
                    <a:pt x="580018" y="645042"/>
                  </a:lnTo>
                  <a:lnTo>
                    <a:pt x="614600" y="614600"/>
                  </a:lnTo>
                  <a:lnTo>
                    <a:pt x="645042" y="580018"/>
                  </a:lnTo>
                  <a:lnTo>
                    <a:pt x="670912" y="541725"/>
                  </a:lnTo>
                  <a:lnTo>
                    <a:pt x="691782" y="500151"/>
                  </a:lnTo>
                  <a:lnTo>
                    <a:pt x="707222" y="455727"/>
                  </a:lnTo>
                  <a:lnTo>
                    <a:pt x="716801" y="408881"/>
                  </a:lnTo>
                  <a:lnTo>
                    <a:pt x="720090" y="360044"/>
                  </a:lnTo>
                  <a:lnTo>
                    <a:pt x="716801" y="311181"/>
                  </a:lnTo>
                  <a:lnTo>
                    <a:pt x="707222" y="264318"/>
                  </a:lnTo>
                  <a:lnTo>
                    <a:pt x="691782" y="219884"/>
                  </a:lnTo>
                  <a:lnTo>
                    <a:pt x="670912" y="178308"/>
                  </a:lnTo>
                  <a:lnTo>
                    <a:pt x="645042" y="140017"/>
                  </a:lnTo>
                  <a:lnTo>
                    <a:pt x="614600" y="105441"/>
                  </a:lnTo>
                  <a:lnTo>
                    <a:pt x="580018" y="75009"/>
                  </a:lnTo>
                  <a:lnTo>
                    <a:pt x="541725" y="49149"/>
                  </a:lnTo>
                  <a:lnTo>
                    <a:pt x="500151" y="28289"/>
                  </a:lnTo>
                  <a:lnTo>
                    <a:pt x="455727" y="12858"/>
                  </a:lnTo>
                  <a:lnTo>
                    <a:pt x="408881" y="3286"/>
                  </a:lnTo>
                  <a:lnTo>
                    <a:pt x="360044" y="0"/>
                  </a:lnTo>
                  <a:close/>
                </a:path>
              </a:pathLst>
            </a:custGeom>
            <a:solidFill>
              <a:srgbClr val="7979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961007" y="3339338"/>
              <a:ext cx="720090" cy="720090"/>
            </a:xfrm>
            <a:custGeom>
              <a:avLst/>
              <a:gdLst/>
              <a:ahLst/>
              <a:cxnLst/>
              <a:rect l="l" t="t" r="r" b="b"/>
              <a:pathLst>
                <a:path w="720089" h="720089">
                  <a:moveTo>
                    <a:pt x="0" y="360044"/>
                  </a:moveTo>
                  <a:lnTo>
                    <a:pt x="3286" y="311181"/>
                  </a:lnTo>
                  <a:lnTo>
                    <a:pt x="12858" y="264318"/>
                  </a:lnTo>
                  <a:lnTo>
                    <a:pt x="28289" y="219884"/>
                  </a:lnTo>
                  <a:lnTo>
                    <a:pt x="49149" y="178307"/>
                  </a:lnTo>
                  <a:lnTo>
                    <a:pt x="75009" y="140017"/>
                  </a:lnTo>
                  <a:lnTo>
                    <a:pt x="105441" y="105441"/>
                  </a:lnTo>
                  <a:lnTo>
                    <a:pt x="140017" y="75009"/>
                  </a:lnTo>
                  <a:lnTo>
                    <a:pt x="178307" y="49148"/>
                  </a:lnTo>
                  <a:lnTo>
                    <a:pt x="219884" y="28289"/>
                  </a:lnTo>
                  <a:lnTo>
                    <a:pt x="264318" y="12858"/>
                  </a:lnTo>
                  <a:lnTo>
                    <a:pt x="311181" y="3286"/>
                  </a:lnTo>
                  <a:lnTo>
                    <a:pt x="360044" y="0"/>
                  </a:lnTo>
                  <a:lnTo>
                    <a:pt x="408881" y="3286"/>
                  </a:lnTo>
                  <a:lnTo>
                    <a:pt x="455727" y="12858"/>
                  </a:lnTo>
                  <a:lnTo>
                    <a:pt x="500151" y="28289"/>
                  </a:lnTo>
                  <a:lnTo>
                    <a:pt x="541725" y="49149"/>
                  </a:lnTo>
                  <a:lnTo>
                    <a:pt x="580018" y="75009"/>
                  </a:lnTo>
                  <a:lnTo>
                    <a:pt x="614600" y="105441"/>
                  </a:lnTo>
                  <a:lnTo>
                    <a:pt x="645042" y="140017"/>
                  </a:lnTo>
                  <a:lnTo>
                    <a:pt x="670912" y="178308"/>
                  </a:lnTo>
                  <a:lnTo>
                    <a:pt x="691782" y="219884"/>
                  </a:lnTo>
                  <a:lnTo>
                    <a:pt x="707222" y="264318"/>
                  </a:lnTo>
                  <a:lnTo>
                    <a:pt x="716801" y="311181"/>
                  </a:lnTo>
                  <a:lnTo>
                    <a:pt x="720090" y="360044"/>
                  </a:lnTo>
                  <a:lnTo>
                    <a:pt x="716801" y="408881"/>
                  </a:lnTo>
                  <a:lnTo>
                    <a:pt x="707222" y="455727"/>
                  </a:lnTo>
                  <a:lnTo>
                    <a:pt x="691782" y="500151"/>
                  </a:lnTo>
                  <a:lnTo>
                    <a:pt x="670912" y="541725"/>
                  </a:lnTo>
                  <a:lnTo>
                    <a:pt x="645042" y="580018"/>
                  </a:lnTo>
                  <a:lnTo>
                    <a:pt x="614600" y="614600"/>
                  </a:lnTo>
                  <a:lnTo>
                    <a:pt x="580018" y="645042"/>
                  </a:lnTo>
                  <a:lnTo>
                    <a:pt x="541725" y="670912"/>
                  </a:lnTo>
                  <a:lnTo>
                    <a:pt x="500151" y="691782"/>
                  </a:lnTo>
                  <a:lnTo>
                    <a:pt x="455727" y="707222"/>
                  </a:lnTo>
                  <a:lnTo>
                    <a:pt x="408881" y="716801"/>
                  </a:lnTo>
                  <a:lnTo>
                    <a:pt x="360044" y="720089"/>
                  </a:lnTo>
                  <a:lnTo>
                    <a:pt x="311181" y="716801"/>
                  </a:lnTo>
                  <a:lnTo>
                    <a:pt x="264318" y="707222"/>
                  </a:lnTo>
                  <a:lnTo>
                    <a:pt x="219884" y="691782"/>
                  </a:lnTo>
                  <a:lnTo>
                    <a:pt x="178307" y="670912"/>
                  </a:lnTo>
                  <a:lnTo>
                    <a:pt x="140017" y="645042"/>
                  </a:lnTo>
                  <a:lnTo>
                    <a:pt x="105441" y="614600"/>
                  </a:lnTo>
                  <a:lnTo>
                    <a:pt x="75009" y="580018"/>
                  </a:lnTo>
                  <a:lnTo>
                    <a:pt x="49149" y="541725"/>
                  </a:lnTo>
                  <a:lnTo>
                    <a:pt x="28289" y="500151"/>
                  </a:lnTo>
                  <a:lnTo>
                    <a:pt x="12858" y="455727"/>
                  </a:lnTo>
                  <a:lnTo>
                    <a:pt x="3286" y="408881"/>
                  </a:lnTo>
                  <a:lnTo>
                    <a:pt x="0" y="360044"/>
                  </a:lnTo>
                  <a:close/>
                </a:path>
              </a:pathLst>
            </a:custGeom>
            <a:ln w="28575">
              <a:solidFill>
                <a:srgbClr val="5757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2261742" y="3598621"/>
            <a:ext cx="119380" cy="194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A</a:t>
            </a:r>
            <a:endParaRPr sz="1100">
              <a:latin typeface="Arial MT"/>
              <a:cs typeface="Arial MT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5565838" y="3342703"/>
            <a:ext cx="748665" cy="748665"/>
            <a:chOff x="5565838" y="3342703"/>
            <a:chExt cx="748665" cy="748665"/>
          </a:xfrm>
        </p:grpSpPr>
        <p:sp>
          <p:nvSpPr>
            <p:cNvPr id="13" name="object 13"/>
            <p:cNvSpPr/>
            <p:nvPr/>
          </p:nvSpPr>
          <p:spPr>
            <a:xfrm>
              <a:off x="5580126" y="3356990"/>
              <a:ext cx="720090" cy="720090"/>
            </a:xfrm>
            <a:custGeom>
              <a:avLst/>
              <a:gdLst/>
              <a:ahLst/>
              <a:cxnLst/>
              <a:rect l="l" t="t" r="r" b="b"/>
              <a:pathLst>
                <a:path w="720089" h="720089">
                  <a:moveTo>
                    <a:pt x="360045" y="0"/>
                  </a:moveTo>
                  <a:lnTo>
                    <a:pt x="311181" y="3286"/>
                  </a:lnTo>
                  <a:lnTo>
                    <a:pt x="264318" y="12858"/>
                  </a:lnTo>
                  <a:lnTo>
                    <a:pt x="219884" y="28289"/>
                  </a:lnTo>
                  <a:lnTo>
                    <a:pt x="178308" y="49149"/>
                  </a:lnTo>
                  <a:lnTo>
                    <a:pt x="140017" y="75009"/>
                  </a:lnTo>
                  <a:lnTo>
                    <a:pt x="105441" y="105441"/>
                  </a:lnTo>
                  <a:lnTo>
                    <a:pt x="75009" y="140017"/>
                  </a:lnTo>
                  <a:lnTo>
                    <a:pt x="49149" y="178308"/>
                  </a:lnTo>
                  <a:lnTo>
                    <a:pt x="28289" y="219884"/>
                  </a:lnTo>
                  <a:lnTo>
                    <a:pt x="12858" y="264318"/>
                  </a:lnTo>
                  <a:lnTo>
                    <a:pt x="3286" y="311181"/>
                  </a:lnTo>
                  <a:lnTo>
                    <a:pt x="0" y="360045"/>
                  </a:lnTo>
                  <a:lnTo>
                    <a:pt x="3286" y="408908"/>
                  </a:lnTo>
                  <a:lnTo>
                    <a:pt x="12858" y="455771"/>
                  </a:lnTo>
                  <a:lnTo>
                    <a:pt x="28289" y="500205"/>
                  </a:lnTo>
                  <a:lnTo>
                    <a:pt x="49148" y="541782"/>
                  </a:lnTo>
                  <a:lnTo>
                    <a:pt x="75009" y="580072"/>
                  </a:lnTo>
                  <a:lnTo>
                    <a:pt x="105441" y="614648"/>
                  </a:lnTo>
                  <a:lnTo>
                    <a:pt x="140017" y="645080"/>
                  </a:lnTo>
                  <a:lnTo>
                    <a:pt x="178307" y="670941"/>
                  </a:lnTo>
                  <a:lnTo>
                    <a:pt x="219884" y="691800"/>
                  </a:lnTo>
                  <a:lnTo>
                    <a:pt x="264318" y="707231"/>
                  </a:lnTo>
                  <a:lnTo>
                    <a:pt x="311181" y="716803"/>
                  </a:lnTo>
                  <a:lnTo>
                    <a:pt x="360045" y="720090"/>
                  </a:lnTo>
                  <a:lnTo>
                    <a:pt x="408879" y="716803"/>
                  </a:lnTo>
                  <a:lnTo>
                    <a:pt x="455717" y="707231"/>
                  </a:lnTo>
                  <a:lnTo>
                    <a:pt x="500131" y="691800"/>
                  </a:lnTo>
                  <a:lnTo>
                    <a:pt x="541692" y="670941"/>
                  </a:lnTo>
                  <a:lnTo>
                    <a:pt x="579970" y="645080"/>
                  </a:lnTo>
                  <a:lnTo>
                    <a:pt x="614537" y="614648"/>
                  </a:lnTo>
                  <a:lnTo>
                    <a:pt x="644962" y="580072"/>
                  </a:lnTo>
                  <a:lnTo>
                    <a:pt x="670818" y="541782"/>
                  </a:lnTo>
                  <a:lnTo>
                    <a:pt x="691675" y="500205"/>
                  </a:lnTo>
                  <a:lnTo>
                    <a:pt x="707104" y="455771"/>
                  </a:lnTo>
                  <a:lnTo>
                    <a:pt x="716676" y="408908"/>
                  </a:lnTo>
                  <a:lnTo>
                    <a:pt x="719963" y="360045"/>
                  </a:lnTo>
                  <a:lnTo>
                    <a:pt x="716676" y="311181"/>
                  </a:lnTo>
                  <a:lnTo>
                    <a:pt x="707104" y="264318"/>
                  </a:lnTo>
                  <a:lnTo>
                    <a:pt x="691675" y="219884"/>
                  </a:lnTo>
                  <a:lnTo>
                    <a:pt x="670818" y="178308"/>
                  </a:lnTo>
                  <a:lnTo>
                    <a:pt x="644962" y="140017"/>
                  </a:lnTo>
                  <a:lnTo>
                    <a:pt x="614537" y="105441"/>
                  </a:lnTo>
                  <a:lnTo>
                    <a:pt x="579970" y="75009"/>
                  </a:lnTo>
                  <a:lnTo>
                    <a:pt x="541692" y="49149"/>
                  </a:lnTo>
                  <a:lnTo>
                    <a:pt x="500131" y="28289"/>
                  </a:lnTo>
                  <a:lnTo>
                    <a:pt x="455717" y="12858"/>
                  </a:lnTo>
                  <a:lnTo>
                    <a:pt x="408879" y="3286"/>
                  </a:lnTo>
                  <a:lnTo>
                    <a:pt x="360045" y="0"/>
                  </a:lnTo>
                  <a:close/>
                </a:path>
              </a:pathLst>
            </a:custGeom>
            <a:solidFill>
              <a:srgbClr val="7979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580126" y="3356990"/>
              <a:ext cx="720090" cy="720090"/>
            </a:xfrm>
            <a:custGeom>
              <a:avLst/>
              <a:gdLst/>
              <a:ahLst/>
              <a:cxnLst/>
              <a:rect l="l" t="t" r="r" b="b"/>
              <a:pathLst>
                <a:path w="720089" h="720089">
                  <a:moveTo>
                    <a:pt x="0" y="360045"/>
                  </a:moveTo>
                  <a:lnTo>
                    <a:pt x="3286" y="311181"/>
                  </a:lnTo>
                  <a:lnTo>
                    <a:pt x="12858" y="264318"/>
                  </a:lnTo>
                  <a:lnTo>
                    <a:pt x="28289" y="219884"/>
                  </a:lnTo>
                  <a:lnTo>
                    <a:pt x="49149" y="178308"/>
                  </a:lnTo>
                  <a:lnTo>
                    <a:pt x="75009" y="140017"/>
                  </a:lnTo>
                  <a:lnTo>
                    <a:pt x="105441" y="105441"/>
                  </a:lnTo>
                  <a:lnTo>
                    <a:pt x="140017" y="75009"/>
                  </a:lnTo>
                  <a:lnTo>
                    <a:pt x="178308" y="49149"/>
                  </a:lnTo>
                  <a:lnTo>
                    <a:pt x="219884" y="28289"/>
                  </a:lnTo>
                  <a:lnTo>
                    <a:pt x="264318" y="12858"/>
                  </a:lnTo>
                  <a:lnTo>
                    <a:pt x="311181" y="3286"/>
                  </a:lnTo>
                  <a:lnTo>
                    <a:pt x="360045" y="0"/>
                  </a:lnTo>
                  <a:lnTo>
                    <a:pt x="408879" y="3286"/>
                  </a:lnTo>
                  <a:lnTo>
                    <a:pt x="455717" y="12858"/>
                  </a:lnTo>
                  <a:lnTo>
                    <a:pt x="500131" y="28289"/>
                  </a:lnTo>
                  <a:lnTo>
                    <a:pt x="541692" y="49149"/>
                  </a:lnTo>
                  <a:lnTo>
                    <a:pt x="579970" y="75009"/>
                  </a:lnTo>
                  <a:lnTo>
                    <a:pt x="614537" y="105441"/>
                  </a:lnTo>
                  <a:lnTo>
                    <a:pt x="644962" y="140017"/>
                  </a:lnTo>
                  <a:lnTo>
                    <a:pt x="670818" y="178308"/>
                  </a:lnTo>
                  <a:lnTo>
                    <a:pt x="691675" y="219884"/>
                  </a:lnTo>
                  <a:lnTo>
                    <a:pt x="707104" y="264318"/>
                  </a:lnTo>
                  <a:lnTo>
                    <a:pt x="716676" y="311181"/>
                  </a:lnTo>
                  <a:lnTo>
                    <a:pt x="719963" y="360045"/>
                  </a:lnTo>
                  <a:lnTo>
                    <a:pt x="716676" y="408908"/>
                  </a:lnTo>
                  <a:lnTo>
                    <a:pt x="707104" y="455771"/>
                  </a:lnTo>
                  <a:lnTo>
                    <a:pt x="691675" y="500205"/>
                  </a:lnTo>
                  <a:lnTo>
                    <a:pt x="670818" y="541782"/>
                  </a:lnTo>
                  <a:lnTo>
                    <a:pt x="644962" y="580072"/>
                  </a:lnTo>
                  <a:lnTo>
                    <a:pt x="614537" y="614648"/>
                  </a:lnTo>
                  <a:lnTo>
                    <a:pt x="579970" y="645080"/>
                  </a:lnTo>
                  <a:lnTo>
                    <a:pt x="541692" y="670941"/>
                  </a:lnTo>
                  <a:lnTo>
                    <a:pt x="500131" y="691800"/>
                  </a:lnTo>
                  <a:lnTo>
                    <a:pt x="455717" y="707231"/>
                  </a:lnTo>
                  <a:lnTo>
                    <a:pt x="408879" y="716803"/>
                  </a:lnTo>
                  <a:lnTo>
                    <a:pt x="360045" y="720090"/>
                  </a:lnTo>
                  <a:lnTo>
                    <a:pt x="311181" y="716803"/>
                  </a:lnTo>
                  <a:lnTo>
                    <a:pt x="264318" y="707231"/>
                  </a:lnTo>
                  <a:lnTo>
                    <a:pt x="219884" y="691800"/>
                  </a:lnTo>
                  <a:lnTo>
                    <a:pt x="178307" y="670941"/>
                  </a:lnTo>
                  <a:lnTo>
                    <a:pt x="140017" y="645080"/>
                  </a:lnTo>
                  <a:lnTo>
                    <a:pt x="105441" y="614648"/>
                  </a:lnTo>
                  <a:lnTo>
                    <a:pt x="75009" y="580072"/>
                  </a:lnTo>
                  <a:lnTo>
                    <a:pt x="49148" y="541782"/>
                  </a:lnTo>
                  <a:lnTo>
                    <a:pt x="28289" y="500205"/>
                  </a:lnTo>
                  <a:lnTo>
                    <a:pt x="12858" y="455771"/>
                  </a:lnTo>
                  <a:lnTo>
                    <a:pt x="3286" y="408908"/>
                  </a:lnTo>
                  <a:lnTo>
                    <a:pt x="0" y="360045"/>
                  </a:lnTo>
                  <a:close/>
                </a:path>
              </a:pathLst>
            </a:custGeom>
            <a:ln w="28575">
              <a:solidFill>
                <a:srgbClr val="5757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5881242" y="3616528"/>
            <a:ext cx="119380" cy="194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E</a:t>
            </a:r>
            <a:endParaRPr sz="1100">
              <a:latin typeface="Arial MT"/>
              <a:cs typeface="Arial MT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3646741" y="1974532"/>
            <a:ext cx="748665" cy="748665"/>
            <a:chOff x="3646741" y="1974532"/>
            <a:chExt cx="748665" cy="748665"/>
          </a:xfrm>
        </p:grpSpPr>
        <p:sp>
          <p:nvSpPr>
            <p:cNvPr id="17" name="object 17"/>
            <p:cNvSpPr/>
            <p:nvPr/>
          </p:nvSpPr>
          <p:spPr>
            <a:xfrm>
              <a:off x="3661028" y="1988820"/>
              <a:ext cx="720090" cy="720090"/>
            </a:xfrm>
            <a:custGeom>
              <a:avLst/>
              <a:gdLst/>
              <a:ahLst/>
              <a:cxnLst/>
              <a:rect l="l" t="t" r="r" b="b"/>
              <a:pathLst>
                <a:path w="720089" h="720089">
                  <a:moveTo>
                    <a:pt x="360045" y="0"/>
                  </a:moveTo>
                  <a:lnTo>
                    <a:pt x="311181" y="3286"/>
                  </a:lnTo>
                  <a:lnTo>
                    <a:pt x="264318" y="12858"/>
                  </a:lnTo>
                  <a:lnTo>
                    <a:pt x="219884" y="28289"/>
                  </a:lnTo>
                  <a:lnTo>
                    <a:pt x="178308" y="49149"/>
                  </a:lnTo>
                  <a:lnTo>
                    <a:pt x="140017" y="75009"/>
                  </a:lnTo>
                  <a:lnTo>
                    <a:pt x="105441" y="105441"/>
                  </a:lnTo>
                  <a:lnTo>
                    <a:pt x="75009" y="140017"/>
                  </a:lnTo>
                  <a:lnTo>
                    <a:pt x="49149" y="178308"/>
                  </a:lnTo>
                  <a:lnTo>
                    <a:pt x="28289" y="219884"/>
                  </a:lnTo>
                  <a:lnTo>
                    <a:pt x="12858" y="264318"/>
                  </a:lnTo>
                  <a:lnTo>
                    <a:pt x="3286" y="311181"/>
                  </a:lnTo>
                  <a:lnTo>
                    <a:pt x="0" y="360044"/>
                  </a:lnTo>
                  <a:lnTo>
                    <a:pt x="3286" y="408908"/>
                  </a:lnTo>
                  <a:lnTo>
                    <a:pt x="12858" y="455771"/>
                  </a:lnTo>
                  <a:lnTo>
                    <a:pt x="28289" y="500205"/>
                  </a:lnTo>
                  <a:lnTo>
                    <a:pt x="49148" y="541781"/>
                  </a:lnTo>
                  <a:lnTo>
                    <a:pt x="75009" y="580072"/>
                  </a:lnTo>
                  <a:lnTo>
                    <a:pt x="105441" y="614648"/>
                  </a:lnTo>
                  <a:lnTo>
                    <a:pt x="140017" y="645080"/>
                  </a:lnTo>
                  <a:lnTo>
                    <a:pt x="178307" y="670940"/>
                  </a:lnTo>
                  <a:lnTo>
                    <a:pt x="219884" y="691800"/>
                  </a:lnTo>
                  <a:lnTo>
                    <a:pt x="264318" y="707231"/>
                  </a:lnTo>
                  <a:lnTo>
                    <a:pt x="311181" y="716803"/>
                  </a:lnTo>
                  <a:lnTo>
                    <a:pt x="360045" y="720089"/>
                  </a:lnTo>
                  <a:lnTo>
                    <a:pt x="408879" y="716803"/>
                  </a:lnTo>
                  <a:lnTo>
                    <a:pt x="455717" y="707231"/>
                  </a:lnTo>
                  <a:lnTo>
                    <a:pt x="500131" y="691800"/>
                  </a:lnTo>
                  <a:lnTo>
                    <a:pt x="541692" y="670941"/>
                  </a:lnTo>
                  <a:lnTo>
                    <a:pt x="579970" y="645080"/>
                  </a:lnTo>
                  <a:lnTo>
                    <a:pt x="614537" y="614648"/>
                  </a:lnTo>
                  <a:lnTo>
                    <a:pt x="644962" y="580072"/>
                  </a:lnTo>
                  <a:lnTo>
                    <a:pt x="670818" y="541782"/>
                  </a:lnTo>
                  <a:lnTo>
                    <a:pt x="691675" y="500205"/>
                  </a:lnTo>
                  <a:lnTo>
                    <a:pt x="707104" y="455771"/>
                  </a:lnTo>
                  <a:lnTo>
                    <a:pt x="716676" y="408908"/>
                  </a:lnTo>
                  <a:lnTo>
                    <a:pt x="719963" y="360044"/>
                  </a:lnTo>
                  <a:lnTo>
                    <a:pt x="716676" y="311181"/>
                  </a:lnTo>
                  <a:lnTo>
                    <a:pt x="707104" y="264318"/>
                  </a:lnTo>
                  <a:lnTo>
                    <a:pt x="691675" y="219884"/>
                  </a:lnTo>
                  <a:lnTo>
                    <a:pt x="670818" y="178307"/>
                  </a:lnTo>
                  <a:lnTo>
                    <a:pt x="644962" y="140017"/>
                  </a:lnTo>
                  <a:lnTo>
                    <a:pt x="614537" y="105441"/>
                  </a:lnTo>
                  <a:lnTo>
                    <a:pt x="579970" y="75009"/>
                  </a:lnTo>
                  <a:lnTo>
                    <a:pt x="541692" y="49149"/>
                  </a:lnTo>
                  <a:lnTo>
                    <a:pt x="500131" y="28289"/>
                  </a:lnTo>
                  <a:lnTo>
                    <a:pt x="455717" y="12858"/>
                  </a:lnTo>
                  <a:lnTo>
                    <a:pt x="408879" y="3286"/>
                  </a:lnTo>
                  <a:lnTo>
                    <a:pt x="360045" y="0"/>
                  </a:lnTo>
                  <a:close/>
                </a:path>
              </a:pathLst>
            </a:custGeom>
            <a:solidFill>
              <a:srgbClr val="7979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661028" y="1988820"/>
              <a:ext cx="720090" cy="720090"/>
            </a:xfrm>
            <a:custGeom>
              <a:avLst/>
              <a:gdLst/>
              <a:ahLst/>
              <a:cxnLst/>
              <a:rect l="l" t="t" r="r" b="b"/>
              <a:pathLst>
                <a:path w="720089" h="720089">
                  <a:moveTo>
                    <a:pt x="0" y="360044"/>
                  </a:moveTo>
                  <a:lnTo>
                    <a:pt x="3286" y="311181"/>
                  </a:lnTo>
                  <a:lnTo>
                    <a:pt x="12858" y="264318"/>
                  </a:lnTo>
                  <a:lnTo>
                    <a:pt x="28289" y="219884"/>
                  </a:lnTo>
                  <a:lnTo>
                    <a:pt x="49149" y="178308"/>
                  </a:lnTo>
                  <a:lnTo>
                    <a:pt x="75009" y="140017"/>
                  </a:lnTo>
                  <a:lnTo>
                    <a:pt x="105441" y="105441"/>
                  </a:lnTo>
                  <a:lnTo>
                    <a:pt x="140017" y="75009"/>
                  </a:lnTo>
                  <a:lnTo>
                    <a:pt x="178308" y="49149"/>
                  </a:lnTo>
                  <a:lnTo>
                    <a:pt x="219884" y="28289"/>
                  </a:lnTo>
                  <a:lnTo>
                    <a:pt x="264318" y="12858"/>
                  </a:lnTo>
                  <a:lnTo>
                    <a:pt x="311181" y="3286"/>
                  </a:lnTo>
                  <a:lnTo>
                    <a:pt x="360045" y="0"/>
                  </a:lnTo>
                  <a:lnTo>
                    <a:pt x="408879" y="3286"/>
                  </a:lnTo>
                  <a:lnTo>
                    <a:pt x="455717" y="12858"/>
                  </a:lnTo>
                  <a:lnTo>
                    <a:pt x="500131" y="28289"/>
                  </a:lnTo>
                  <a:lnTo>
                    <a:pt x="541692" y="49149"/>
                  </a:lnTo>
                  <a:lnTo>
                    <a:pt x="579970" y="75009"/>
                  </a:lnTo>
                  <a:lnTo>
                    <a:pt x="614537" y="105441"/>
                  </a:lnTo>
                  <a:lnTo>
                    <a:pt x="644962" y="140017"/>
                  </a:lnTo>
                  <a:lnTo>
                    <a:pt x="670818" y="178307"/>
                  </a:lnTo>
                  <a:lnTo>
                    <a:pt x="691675" y="219884"/>
                  </a:lnTo>
                  <a:lnTo>
                    <a:pt x="707104" y="264318"/>
                  </a:lnTo>
                  <a:lnTo>
                    <a:pt x="716676" y="311181"/>
                  </a:lnTo>
                  <a:lnTo>
                    <a:pt x="719963" y="360044"/>
                  </a:lnTo>
                  <a:lnTo>
                    <a:pt x="716676" y="408908"/>
                  </a:lnTo>
                  <a:lnTo>
                    <a:pt x="707104" y="455771"/>
                  </a:lnTo>
                  <a:lnTo>
                    <a:pt x="691675" y="500205"/>
                  </a:lnTo>
                  <a:lnTo>
                    <a:pt x="670818" y="541782"/>
                  </a:lnTo>
                  <a:lnTo>
                    <a:pt x="644962" y="580072"/>
                  </a:lnTo>
                  <a:lnTo>
                    <a:pt x="614537" y="614648"/>
                  </a:lnTo>
                  <a:lnTo>
                    <a:pt x="579970" y="645080"/>
                  </a:lnTo>
                  <a:lnTo>
                    <a:pt x="541692" y="670941"/>
                  </a:lnTo>
                  <a:lnTo>
                    <a:pt x="500131" y="691800"/>
                  </a:lnTo>
                  <a:lnTo>
                    <a:pt x="455717" y="707231"/>
                  </a:lnTo>
                  <a:lnTo>
                    <a:pt x="408879" y="716803"/>
                  </a:lnTo>
                  <a:lnTo>
                    <a:pt x="360045" y="720089"/>
                  </a:lnTo>
                  <a:lnTo>
                    <a:pt x="311181" y="716803"/>
                  </a:lnTo>
                  <a:lnTo>
                    <a:pt x="264318" y="707231"/>
                  </a:lnTo>
                  <a:lnTo>
                    <a:pt x="219884" y="691800"/>
                  </a:lnTo>
                  <a:lnTo>
                    <a:pt x="178307" y="670940"/>
                  </a:lnTo>
                  <a:lnTo>
                    <a:pt x="140017" y="645080"/>
                  </a:lnTo>
                  <a:lnTo>
                    <a:pt x="105441" y="614648"/>
                  </a:lnTo>
                  <a:lnTo>
                    <a:pt x="75009" y="580072"/>
                  </a:lnTo>
                  <a:lnTo>
                    <a:pt x="49148" y="541781"/>
                  </a:lnTo>
                  <a:lnTo>
                    <a:pt x="28289" y="500205"/>
                  </a:lnTo>
                  <a:lnTo>
                    <a:pt x="12858" y="455771"/>
                  </a:lnTo>
                  <a:lnTo>
                    <a:pt x="3286" y="408908"/>
                  </a:lnTo>
                  <a:lnTo>
                    <a:pt x="0" y="360044"/>
                  </a:lnTo>
                  <a:close/>
                </a:path>
              </a:pathLst>
            </a:custGeom>
            <a:ln w="28575">
              <a:solidFill>
                <a:srgbClr val="5757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3961891" y="2248281"/>
            <a:ext cx="11938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B</a:t>
            </a:r>
            <a:endParaRPr sz="1100">
              <a:latin typeface="Arial MT"/>
              <a:cs typeface="Arial MT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3646995" y="3918775"/>
            <a:ext cx="748665" cy="748665"/>
            <a:chOff x="3646995" y="3918775"/>
            <a:chExt cx="748665" cy="748665"/>
          </a:xfrm>
        </p:grpSpPr>
        <p:sp>
          <p:nvSpPr>
            <p:cNvPr id="21" name="object 21"/>
            <p:cNvSpPr/>
            <p:nvPr/>
          </p:nvSpPr>
          <p:spPr>
            <a:xfrm>
              <a:off x="3661283" y="3933063"/>
              <a:ext cx="720090" cy="720090"/>
            </a:xfrm>
            <a:custGeom>
              <a:avLst/>
              <a:gdLst/>
              <a:ahLst/>
              <a:cxnLst/>
              <a:rect l="l" t="t" r="r" b="b"/>
              <a:pathLst>
                <a:path w="720089" h="720089">
                  <a:moveTo>
                    <a:pt x="359917" y="0"/>
                  </a:moveTo>
                  <a:lnTo>
                    <a:pt x="311083" y="3286"/>
                  </a:lnTo>
                  <a:lnTo>
                    <a:pt x="264245" y="12858"/>
                  </a:lnTo>
                  <a:lnTo>
                    <a:pt x="219831" y="28289"/>
                  </a:lnTo>
                  <a:lnTo>
                    <a:pt x="178270" y="49149"/>
                  </a:lnTo>
                  <a:lnTo>
                    <a:pt x="139992" y="75009"/>
                  </a:lnTo>
                  <a:lnTo>
                    <a:pt x="105425" y="105441"/>
                  </a:lnTo>
                  <a:lnTo>
                    <a:pt x="75000" y="140017"/>
                  </a:lnTo>
                  <a:lnTo>
                    <a:pt x="49144" y="178307"/>
                  </a:lnTo>
                  <a:lnTo>
                    <a:pt x="28287" y="219884"/>
                  </a:lnTo>
                  <a:lnTo>
                    <a:pt x="12858" y="264318"/>
                  </a:lnTo>
                  <a:lnTo>
                    <a:pt x="3286" y="311181"/>
                  </a:lnTo>
                  <a:lnTo>
                    <a:pt x="0" y="360044"/>
                  </a:lnTo>
                  <a:lnTo>
                    <a:pt x="3286" y="408908"/>
                  </a:lnTo>
                  <a:lnTo>
                    <a:pt x="12858" y="455771"/>
                  </a:lnTo>
                  <a:lnTo>
                    <a:pt x="28287" y="500205"/>
                  </a:lnTo>
                  <a:lnTo>
                    <a:pt x="49144" y="541782"/>
                  </a:lnTo>
                  <a:lnTo>
                    <a:pt x="75000" y="580072"/>
                  </a:lnTo>
                  <a:lnTo>
                    <a:pt x="105425" y="614648"/>
                  </a:lnTo>
                  <a:lnTo>
                    <a:pt x="139992" y="645080"/>
                  </a:lnTo>
                  <a:lnTo>
                    <a:pt x="178270" y="670940"/>
                  </a:lnTo>
                  <a:lnTo>
                    <a:pt x="219831" y="691800"/>
                  </a:lnTo>
                  <a:lnTo>
                    <a:pt x="264245" y="707231"/>
                  </a:lnTo>
                  <a:lnTo>
                    <a:pt x="311083" y="716803"/>
                  </a:lnTo>
                  <a:lnTo>
                    <a:pt x="359917" y="720089"/>
                  </a:lnTo>
                  <a:lnTo>
                    <a:pt x="408781" y="716803"/>
                  </a:lnTo>
                  <a:lnTo>
                    <a:pt x="455644" y="707231"/>
                  </a:lnTo>
                  <a:lnTo>
                    <a:pt x="500078" y="691800"/>
                  </a:lnTo>
                  <a:lnTo>
                    <a:pt x="541654" y="670940"/>
                  </a:lnTo>
                  <a:lnTo>
                    <a:pt x="579945" y="645080"/>
                  </a:lnTo>
                  <a:lnTo>
                    <a:pt x="614521" y="614648"/>
                  </a:lnTo>
                  <a:lnTo>
                    <a:pt x="644953" y="580072"/>
                  </a:lnTo>
                  <a:lnTo>
                    <a:pt x="670813" y="541782"/>
                  </a:lnTo>
                  <a:lnTo>
                    <a:pt x="691673" y="500205"/>
                  </a:lnTo>
                  <a:lnTo>
                    <a:pt x="707104" y="455771"/>
                  </a:lnTo>
                  <a:lnTo>
                    <a:pt x="716676" y="408908"/>
                  </a:lnTo>
                  <a:lnTo>
                    <a:pt x="719963" y="360044"/>
                  </a:lnTo>
                  <a:lnTo>
                    <a:pt x="716676" y="311181"/>
                  </a:lnTo>
                  <a:lnTo>
                    <a:pt x="707104" y="264318"/>
                  </a:lnTo>
                  <a:lnTo>
                    <a:pt x="691673" y="219884"/>
                  </a:lnTo>
                  <a:lnTo>
                    <a:pt x="670814" y="178307"/>
                  </a:lnTo>
                  <a:lnTo>
                    <a:pt x="644953" y="140017"/>
                  </a:lnTo>
                  <a:lnTo>
                    <a:pt x="614521" y="105441"/>
                  </a:lnTo>
                  <a:lnTo>
                    <a:pt x="579945" y="75009"/>
                  </a:lnTo>
                  <a:lnTo>
                    <a:pt x="541655" y="49149"/>
                  </a:lnTo>
                  <a:lnTo>
                    <a:pt x="500078" y="28289"/>
                  </a:lnTo>
                  <a:lnTo>
                    <a:pt x="455644" y="12858"/>
                  </a:lnTo>
                  <a:lnTo>
                    <a:pt x="408781" y="3286"/>
                  </a:lnTo>
                  <a:lnTo>
                    <a:pt x="359917" y="0"/>
                  </a:lnTo>
                  <a:close/>
                </a:path>
              </a:pathLst>
            </a:custGeom>
            <a:solidFill>
              <a:srgbClr val="7979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661283" y="3933063"/>
              <a:ext cx="720090" cy="720090"/>
            </a:xfrm>
            <a:custGeom>
              <a:avLst/>
              <a:gdLst/>
              <a:ahLst/>
              <a:cxnLst/>
              <a:rect l="l" t="t" r="r" b="b"/>
              <a:pathLst>
                <a:path w="720089" h="720089">
                  <a:moveTo>
                    <a:pt x="0" y="360044"/>
                  </a:moveTo>
                  <a:lnTo>
                    <a:pt x="3286" y="311181"/>
                  </a:lnTo>
                  <a:lnTo>
                    <a:pt x="12858" y="264318"/>
                  </a:lnTo>
                  <a:lnTo>
                    <a:pt x="28287" y="219884"/>
                  </a:lnTo>
                  <a:lnTo>
                    <a:pt x="49144" y="178307"/>
                  </a:lnTo>
                  <a:lnTo>
                    <a:pt x="75000" y="140017"/>
                  </a:lnTo>
                  <a:lnTo>
                    <a:pt x="105425" y="105441"/>
                  </a:lnTo>
                  <a:lnTo>
                    <a:pt x="139992" y="75009"/>
                  </a:lnTo>
                  <a:lnTo>
                    <a:pt x="178270" y="49149"/>
                  </a:lnTo>
                  <a:lnTo>
                    <a:pt x="219831" y="28289"/>
                  </a:lnTo>
                  <a:lnTo>
                    <a:pt x="264245" y="12858"/>
                  </a:lnTo>
                  <a:lnTo>
                    <a:pt x="311083" y="3286"/>
                  </a:lnTo>
                  <a:lnTo>
                    <a:pt x="359917" y="0"/>
                  </a:lnTo>
                  <a:lnTo>
                    <a:pt x="408781" y="3286"/>
                  </a:lnTo>
                  <a:lnTo>
                    <a:pt x="455644" y="12858"/>
                  </a:lnTo>
                  <a:lnTo>
                    <a:pt x="500078" y="28289"/>
                  </a:lnTo>
                  <a:lnTo>
                    <a:pt x="541655" y="49149"/>
                  </a:lnTo>
                  <a:lnTo>
                    <a:pt x="579945" y="75009"/>
                  </a:lnTo>
                  <a:lnTo>
                    <a:pt x="614521" y="105441"/>
                  </a:lnTo>
                  <a:lnTo>
                    <a:pt x="644953" y="140017"/>
                  </a:lnTo>
                  <a:lnTo>
                    <a:pt x="670814" y="178307"/>
                  </a:lnTo>
                  <a:lnTo>
                    <a:pt x="691673" y="219884"/>
                  </a:lnTo>
                  <a:lnTo>
                    <a:pt x="707104" y="264318"/>
                  </a:lnTo>
                  <a:lnTo>
                    <a:pt x="716676" y="311181"/>
                  </a:lnTo>
                  <a:lnTo>
                    <a:pt x="719963" y="360044"/>
                  </a:lnTo>
                  <a:lnTo>
                    <a:pt x="716676" y="408908"/>
                  </a:lnTo>
                  <a:lnTo>
                    <a:pt x="707104" y="455771"/>
                  </a:lnTo>
                  <a:lnTo>
                    <a:pt x="691673" y="500205"/>
                  </a:lnTo>
                  <a:lnTo>
                    <a:pt x="670813" y="541782"/>
                  </a:lnTo>
                  <a:lnTo>
                    <a:pt x="644953" y="580072"/>
                  </a:lnTo>
                  <a:lnTo>
                    <a:pt x="614521" y="614648"/>
                  </a:lnTo>
                  <a:lnTo>
                    <a:pt x="579945" y="645080"/>
                  </a:lnTo>
                  <a:lnTo>
                    <a:pt x="541654" y="670940"/>
                  </a:lnTo>
                  <a:lnTo>
                    <a:pt x="500078" y="691800"/>
                  </a:lnTo>
                  <a:lnTo>
                    <a:pt x="455644" y="707231"/>
                  </a:lnTo>
                  <a:lnTo>
                    <a:pt x="408781" y="716803"/>
                  </a:lnTo>
                  <a:lnTo>
                    <a:pt x="359917" y="720089"/>
                  </a:lnTo>
                  <a:lnTo>
                    <a:pt x="311083" y="716803"/>
                  </a:lnTo>
                  <a:lnTo>
                    <a:pt x="264245" y="707231"/>
                  </a:lnTo>
                  <a:lnTo>
                    <a:pt x="219831" y="691800"/>
                  </a:lnTo>
                  <a:lnTo>
                    <a:pt x="178270" y="670940"/>
                  </a:lnTo>
                  <a:lnTo>
                    <a:pt x="139992" y="645080"/>
                  </a:lnTo>
                  <a:lnTo>
                    <a:pt x="105425" y="614648"/>
                  </a:lnTo>
                  <a:lnTo>
                    <a:pt x="75000" y="580072"/>
                  </a:lnTo>
                  <a:lnTo>
                    <a:pt x="49144" y="541782"/>
                  </a:lnTo>
                  <a:lnTo>
                    <a:pt x="28287" y="500205"/>
                  </a:lnTo>
                  <a:lnTo>
                    <a:pt x="12858" y="455771"/>
                  </a:lnTo>
                  <a:lnTo>
                    <a:pt x="3286" y="408908"/>
                  </a:lnTo>
                  <a:lnTo>
                    <a:pt x="0" y="360044"/>
                  </a:lnTo>
                  <a:close/>
                </a:path>
              </a:pathLst>
            </a:custGeom>
            <a:ln w="28575">
              <a:solidFill>
                <a:srgbClr val="5757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3959097" y="4192904"/>
            <a:ext cx="12700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C</a:t>
            </a:r>
            <a:endParaRPr sz="1100">
              <a:latin typeface="Arial MT"/>
              <a:cs typeface="Arial MT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3646995" y="5718962"/>
            <a:ext cx="748665" cy="748665"/>
            <a:chOff x="3646995" y="5718962"/>
            <a:chExt cx="748665" cy="748665"/>
          </a:xfrm>
        </p:grpSpPr>
        <p:sp>
          <p:nvSpPr>
            <p:cNvPr id="25" name="object 25"/>
            <p:cNvSpPr/>
            <p:nvPr/>
          </p:nvSpPr>
          <p:spPr>
            <a:xfrm>
              <a:off x="3661283" y="5733250"/>
              <a:ext cx="720090" cy="720090"/>
            </a:xfrm>
            <a:custGeom>
              <a:avLst/>
              <a:gdLst/>
              <a:ahLst/>
              <a:cxnLst/>
              <a:rect l="l" t="t" r="r" b="b"/>
              <a:pathLst>
                <a:path w="720089" h="720089">
                  <a:moveTo>
                    <a:pt x="359917" y="0"/>
                  </a:moveTo>
                  <a:lnTo>
                    <a:pt x="311083" y="3286"/>
                  </a:lnTo>
                  <a:lnTo>
                    <a:pt x="264245" y="12861"/>
                  </a:lnTo>
                  <a:lnTo>
                    <a:pt x="219831" y="28294"/>
                  </a:lnTo>
                  <a:lnTo>
                    <a:pt x="178270" y="49157"/>
                  </a:lnTo>
                  <a:lnTo>
                    <a:pt x="139992" y="75020"/>
                  </a:lnTo>
                  <a:lnTo>
                    <a:pt x="105425" y="105456"/>
                  </a:lnTo>
                  <a:lnTo>
                    <a:pt x="75000" y="140033"/>
                  </a:lnTo>
                  <a:lnTo>
                    <a:pt x="49144" y="178324"/>
                  </a:lnTo>
                  <a:lnTo>
                    <a:pt x="28287" y="219900"/>
                  </a:lnTo>
                  <a:lnTo>
                    <a:pt x="12858" y="264331"/>
                  </a:lnTo>
                  <a:lnTo>
                    <a:pt x="3286" y="311189"/>
                  </a:lnTo>
                  <a:lnTo>
                    <a:pt x="0" y="360044"/>
                  </a:lnTo>
                  <a:lnTo>
                    <a:pt x="3286" y="408900"/>
                  </a:lnTo>
                  <a:lnTo>
                    <a:pt x="12858" y="455758"/>
                  </a:lnTo>
                  <a:lnTo>
                    <a:pt x="28287" y="500189"/>
                  </a:lnTo>
                  <a:lnTo>
                    <a:pt x="49144" y="541765"/>
                  </a:lnTo>
                  <a:lnTo>
                    <a:pt x="75000" y="580056"/>
                  </a:lnTo>
                  <a:lnTo>
                    <a:pt x="105425" y="614633"/>
                  </a:lnTo>
                  <a:lnTo>
                    <a:pt x="139992" y="645069"/>
                  </a:lnTo>
                  <a:lnTo>
                    <a:pt x="178270" y="670932"/>
                  </a:lnTo>
                  <a:lnTo>
                    <a:pt x="219831" y="691795"/>
                  </a:lnTo>
                  <a:lnTo>
                    <a:pt x="264245" y="707228"/>
                  </a:lnTo>
                  <a:lnTo>
                    <a:pt x="311083" y="716803"/>
                  </a:lnTo>
                  <a:lnTo>
                    <a:pt x="359917" y="720089"/>
                  </a:lnTo>
                  <a:lnTo>
                    <a:pt x="408781" y="716803"/>
                  </a:lnTo>
                  <a:lnTo>
                    <a:pt x="455644" y="707228"/>
                  </a:lnTo>
                  <a:lnTo>
                    <a:pt x="500078" y="691795"/>
                  </a:lnTo>
                  <a:lnTo>
                    <a:pt x="541654" y="670932"/>
                  </a:lnTo>
                  <a:lnTo>
                    <a:pt x="579945" y="645069"/>
                  </a:lnTo>
                  <a:lnTo>
                    <a:pt x="614521" y="614633"/>
                  </a:lnTo>
                  <a:lnTo>
                    <a:pt x="644953" y="580056"/>
                  </a:lnTo>
                  <a:lnTo>
                    <a:pt x="670813" y="541765"/>
                  </a:lnTo>
                  <a:lnTo>
                    <a:pt x="691673" y="500189"/>
                  </a:lnTo>
                  <a:lnTo>
                    <a:pt x="707104" y="455758"/>
                  </a:lnTo>
                  <a:lnTo>
                    <a:pt x="716676" y="408900"/>
                  </a:lnTo>
                  <a:lnTo>
                    <a:pt x="719963" y="360044"/>
                  </a:lnTo>
                  <a:lnTo>
                    <a:pt x="716676" y="311189"/>
                  </a:lnTo>
                  <a:lnTo>
                    <a:pt x="707104" y="264331"/>
                  </a:lnTo>
                  <a:lnTo>
                    <a:pt x="691673" y="219900"/>
                  </a:lnTo>
                  <a:lnTo>
                    <a:pt x="670814" y="178324"/>
                  </a:lnTo>
                  <a:lnTo>
                    <a:pt x="644953" y="140033"/>
                  </a:lnTo>
                  <a:lnTo>
                    <a:pt x="614521" y="105456"/>
                  </a:lnTo>
                  <a:lnTo>
                    <a:pt x="579945" y="75020"/>
                  </a:lnTo>
                  <a:lnTo>
                    <a:pt x="541655" y="49157"/>
                  </a:lnTo>
                  <a:lnTo>
                    <a:pt x="500078" y="28294"/>
                  </a:lnTo>
                  <a:lnTo>
                    <a:pt x="455644" y="12861"/>
                  </a:lnTo>
                  <a:lnTo>
                    <a:pt x="408781" y="3286"/>
                  </a:lnTo>
                  <a:lnTo>
                    <a:pt x="359917" y="0"/>
                  </a:lnTo>
                  <a:close/>
                </a:path>
              </a:pathLst>
            </a:custGeom>
            <a:solidFill>
              <a:srgbClr val="7979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661283" y="5733250"/>
              <a:ext cx="720090" cy="720090"/>
            </a:xfrm>
            <a:custGeom>
              <a:avLst/>
              <a:gdLst/>
              <a:ahLst/>
              <a:cxnLst/>
              <a:rect l="l" t="t" r="r" b="b"/>
              <a:pathLst>
                <a:path w="720089" h="720089">
                  <a:moveTo>
                    <a:pt x="0" y="360044"/>
                  </a:moveTo>
                  <a:lnTo>
                    <a:pt x="3286" y="311189"/>
                  </a:lnTo>
                  <a:lnTo>
                    <a:pt x="12858" y="264331"/>
                  </a:lnTo>
                  <a:lnTo>
                    <a:pt x="28287" y="219900"/>
                  </a:lnTo>
                  <a:lnTo>
                    <a:pt x="49144" y="178324"/>
                  </a:lnTo>
                  <a:lnTo>
                    <a:pt x="75000" y="140033"/>
                  </a:lnTo>
                  <a:lnTo>
                    <a:pt x="105425" y="105456"/>
                  </a:lnTo>
                  <a:lnTo>
                    <a:pt x="139992" y="75020"/>
                  </a:lnTo>
                  <a:lnTo>
                    <a:pt x="178270" y="49157"/>
                  </a:lnTo>
                  <a:lnTo>
                    <a:pt x="219831" y="28294"/>
                  </a:lnTo>
                  <a:lnTo>
                    <a:pt x="264245" y="12861"/>
                  </a:lnTo>
                  <a:lnTo>
                    <a:pt x="311083" y="3286"/>
                  </a:lnTo>
                  <a:lnTo>
                    <a:pt x="359917" y="0"/>
                  </a:lnTo>
                  <a:lnTo>
                    <a:pt x="408781" y="3286"/>
                  </a:lnTo>
                  <a:lnTo>
                    <a:pt x="455644" y="12861"/>
                  </a:lnTo>
                  <a:lnTo>
                    <a:pt x="500078" y="28294"/>
                  </a:lnTo>
                  <a:lnTo>
                    <a:pt x="541655" y="49157"/>
                  </a:lnTo>
                  <a:lnTo>
                    <a:pt x="579945" y="75020"/>
                  </a:lnTo>
                  <a:lnTo>
                    <a:pt x="614521" y="105456"/>
                  </a:lnTo>
                  <a:lnTo>
                    <a:pt x="644953" y="140033"/>
                  </a:lnTo>
                  <a:lnTo>
                    <a:pt x="670814" y="178324"/>
                  </a:lnTo>
                  <a:lnTo>
                    <a:pt x="691673" y="219900"/>
                  </a:lnTo>
                  <a:lnTo>
                    <a:pt x="707104" y="264331"/>
                  </a:lnTo>
                  <a:lnTo>
                    <a:pt x="716676" y="311189"/>
                  </a:lnTo>
                  <a:lnTo>
                    <a:pt x="719963" y="360044"/>
                  </a:lnTo>
                  <a:lnTo>
                    <a:pt x="716676" y="408900"/>
                  </a:lnTo>
                  <a:lnTo>
                    <a:pt x="707104" y="455758"/>
                  </a:lnTo>
                  <a:lnTo>
                    <a:pt x="691673" y="500189"/>
                  </a:lnTo>
                  <a:lnTo>
                    <a:pt x="670813" y="541765"/>
                  </a:lnTo>
                  <a:lnTo>
                    <a:pt x="644953" y="580056"/>
                  </a:lnTo>
                  <a:lnTo>
                    <a:pt x="614521" y="614633"/>
                  </a:lnTo>
                  <a:lnTo>
                    <a:pt x="579945" y="645069"/>
                  </a:lnTo>
                  <a:lnTo>
                    <a:pt x="541654" y="670932"/>
                  </a:lnTo>
                  <a:lnTo>
                    <a:pt x="500078" y="691795"/>
                  </a:lnTo>
                  <a:lnTo>
                    <a:pt x="455644" y="707228"/>
                  </a:lnTo>
                  <a:lnTo>
                    <a:pt x="408781" y="716803"/>
                  </a:lnTo>
                  <a:lnTo>
                    <a:pt x="359917" y="720089"/>
                  </a:lnTo>
                  <a:lnTo>
                    <a:pt x="311083" y="716803"/>
                  </a:lnTo>
                  <a:lnTo>
                    <a:pt x="264245" y="707228"/>
                  </a:lnTo>
                  <a:lnTo>
                    <a:pt x="219831" y="691795"/>
                  </a:lnTo>
                  <a:lnTo>
                    <a:pt x="178270" y="670932"/>
                  </a:lnTo>
                  <a:lnTo>
                    <a:pt x="139992" y="645069"/>
                  </a:lnTo>
                  <a:lnTo>
                    <a:pt x="105425" y="614633"/>
                  </a:lnTo>
                  <a:lnTo>
                    <a:pt x="75000" y="580056"/>
                  </a:lnTo>
                  <a:lnTo>
                    <a:pt x="49144" y="541765"/>
                  </a:lnTo>
                  <a:lnTo>
                    <a:pt x="28287" y="500189"/>
                  </a:lnTo>
                  <a:lnTo>
                    <a:pt x="12858" y="455758"/>
                  </a:lnTo>
                  <a:lnTo>
                    <a:pt x="3286" y="408900"/>
                  </a:lnTo>
                  <a:lnTo>
                    <a:pt x="0" y="360044"/>
                  </a:lnTo>
                  <a:close/>
                </a:path>
              </a:pathLst>
            </a:custGeom>
            <a:ln w="28575">
              <a:solidFill>
                <a:srgbClr val="5757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3959097" y="5993384"/>
            <a:ext cx="12700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D</a:t>
            </a:r>
            <a:endParaRPr sz="1100">
              <a:latin typeface="Arial MT"/>
              <a:cs typeface="Arial MT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7078027" y="3325050"/>
            <a:ext cx="748665" cy="748665"/>
            <a:chOff x="7078027" y="3325050"/>
            <a:chExt cx="748665" cy="748665"/>
          </a:xfrm>
        </p:grpSpPr>
        <p:sp>
          <p:nvSpPr>
            <p:cNvPr id="29" name="object 29"/>
            <p:cNvSpPr/>
            <p:nvPr/>
          </p:nvSpPr>
          <p:spPr>
            <a:xfrm>
              <a:off x="7092315" y="3339338"/>
              <a:ext cx="720090" cy="720090"/>
            </a:xfrm>
            <a:custGeom>
              <a:avLst/>
              <a:gdLst/>
              <a:ahLst/>
              <a:cxnLst/>
              <a:rect l="l" t="t" r="r" b="b"/>
              <a:pathLst>
                <a:path w="720090" h="720089">
                  <a:moveTo>
                    <a:pt x="359917" y="0"/>
                  </a:moveTo>
                  <a:lnTo>
                    <a:pt x="311083" y="3286"/>
                  </a:lnTo>
                  <a:lnTo>
                    <a:pt x="264245" y="12858"/>
                  </a:lnTo>
                  <a:lnTo>
                    <a:pt x="219831" y="28289"/>
                  </a:lnTo>
                  <a:lnTo>
                    <a:pt x="178270" y="49148"/>
                  </a:lnTo>
                  <a:lnTo>
                    <a:pt x="139992" y="75009"/>
                  </a:lnTo>
                  <a:lnTo>
                    <a:pt x="105425" y="105441"/>
                  </a:lnTo>
                  <a:lnTo>
                    <a:pt x="75000" y="140017"/>
                  </a:lnTo>
                  <a:lnTo>
                    <a:pt x="49144" y="178307"/>
                  </a:lnTo>
                  <a:lnTo>
                    <a:pt x="28287" y="219884"/>
                  </a:lnTo>
                  <a:lnTo>
                    <a:pt x="12858" y="264318"/>
                  </a:lnTo>
                  <a:lnTo>
                    <a:pt x="3286" y="311181"/>
                  </a:lnTo>
                  <a:lnTo>
                    <a:pt x="0" y="360044"/>
                  </a:lnTo>
                  <a:lnTo>
                    <a:pt x="3286" y="408881"/>
                  </a:lnTo>
                  <a:lnTo>
                    <a:pt x="12858" y="455727"/>
                  </a:lnTo>
                  <a:lnTo>
                    <a:pt x="28287" y="500151"/>
                  </a:lnTo>
                  <a:lnTo>
                    <a:pt x="49144" y="541725"/>
                  </a:lnTo>
                  <a:lnTo>
                    <a:pt x="75000" y="580018"/>
                  </a:lnTo>
                  <a:lnTo>
                    <a:pt x="105425" y="614600"/>
                  </a:lnTo>
                  <a:lnTo>
                    <a:pt x="139992" y="645042"/>
                  </a:lnTo>
                  <a:lnTo>
                    <a:pt x="178270" y="670912"/>
                  </a:lnTo>
                  <a:lnTo>
                    <a:pt x="219831" y="691782"/>
                  </a:lnTo>
                  <a:lnTo>
                    <a:pt x="264245" y="707222"/>
                  </a:lnTo>
                  <a:lnTo>
                    <a:pt x="311083" y="716801"/>
                  </a:lnTo>
                  <a:lnTo>
                    <a:pt x="359917" y="720089"/>
                  </a:lnTo>
                  <a:lnTo>
                    <a:pt x="408781" y="716801"/>
                  </a:lnTo>
                  <a:lnTo>
                    <a:pt x="455644" y="707222"/>
                  </a:lnTo>
                  <a:lnTo>
                    <a:pt x="500078" y="691782"/>
                  </a:lnTo>
                  <a:lnTo>
                    <a:pt x="541654" y="670912"/>
                  </a:lnTo>
                  <a:lnTo>
                    <a:pt x="579945" y="645042"/>
                  </a:lnTo>
                  <a:lnTo>
                    <a:pt x="614521" y="614600"/>
                  </a:lnTo>
                  <a:lnTo>
                    <a:pt x="644953" y="580018"/>
                  </a:lnTo>
                  <a:lnTo>
                    <a:pt x="670813" y="541725"/>
                  </a:lnTo>
                  <a:lnTo>
                    <a:pt x="691673" y="500151"/>
                  </a:lnTo>
                  <a:lnTo>
                    <a:pt x="707104" y="455727"/>
                  </a:lnTo>
                  <a:lnTo>
                    <a:pt x="716676" y="408881"/>
                  </a:lnTo>
                  <a:lnTo>
                    <a:pt x="719962" y="360044"/>
                  </a:lnTo>
                  <a:lnTo>
                    <a:pt x="716676" y="311181"/>
                  </a:lnTo>
                  <a:lnTo>
                    <a:pt x="707104" y="264318"/>
                  </a:lnTo>
                  <a:lnTo>
                    <a:pt x="691673" y="219884"/>
                  </a:lnTo>
                  <a:lnTo>
                    <a:pt x="670813" y="178308"/>
                  </a:lnTo>
                  <a:lnTo>
                    <a:pt x="644953" y="140017"/>
                  </a:lnTo>
                  <a:lnTo>
                    <a:pt x="614521" y="105441"/>
                  </a:lnTo>
                  <a:lnTo>
                    <a:pt x="579945" y="75009"/>
                  </a:lnTo>
                  <a:lnTo>
                    <a:pt x="541654" y="49149"/>
                  </a:lnTo>
                  <a:lnTo>
                    <a:pt x="500078" y="28289"/>
                  </a:lnTo>
                  <a:lnTo>
                    <a:pt x="455644" y="12858"/>
                  </a:lnTo>
                  <a:lnTo>
                    <a:pt x="408781" y="3286"/>
                  </a:lnTo>
                  <a:lnTo>
                    <a:pt x="359917" y="0"/>
                  </a:lnTo>
                  <a:close/>
                </a:path>
              </a:pathLst>
            </a:custGeom>
            <a:solidFill>
              <a:srgbClr val="7979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7092315" y="3339338"/>
              <a:ext cx="720090" cy="720090"/>
            </a:xfrm>
            <a:custGeom>
              <a:avLst/>
              <a:gdLst/>
              <a:ahLst/>
              <a:cxnLst/>
              <a:rect l="l" t="t" r="r" b="b"/>
              <a:pathLst>
                <a:path w="720090" h="720089">
                  <a:moveTo>
                    <a:pt x="0" y="360044"/>
                  </a:moveTo>
                  <a:lnTo>
                    <a:pt x="3286" y="311181"/>
                  </a:lnTo>
                  <a:lnTo>
                    <a:pt x="12858" y="264318"/>
                  </a:lnTo>
                  <a:lnTo>
                    <a:pt x="28287" y="219884"/>
                  </a:lnTo>
                  <a:lnTo>
                    <a:pt x="49144" y="178307"/>
                  </a:lnTo>
                  <a:lnTo>
                    <a:pt x="75000" y="140017"/>
                  </a:lnTo>
                  <a:lnTo>
                    <a:pt x="105425" y="105441"/>
                  </a:lnTo>
                  <a:lnTo>
                    <a:pt x="139992" y="75009"/>
                  </a:lnTo>
                  <a:lnTo>
                    <a:pt x="178270" y="49148"/>
                  </a:lnTo>
                  <a:lnTo>
                    <a:pt x="219831" y="28289"/>
                  </a:lnTo>
                  <a:lnTo>
                    <a:pt x="264245" y="12858"/>
                  </a:lnTo>
                  <a:lnTo>
                    <a:pt x="311083" y="3286"/>
                  </a:lnTo>
                  <a:lnTo>
                    <a:pt x="359917" y="0"/>
                  </a:lnTo>
                  <a:lnTo>
                    <a:pt x="408781" y="3286"/>
                  </a:lnTo>
                  <a:lnTo>
                    <a:pt x="455644" y="12858"/>
                  </a:lnTo>
                  <a:lnTo>
                    <a:pt x="500078" y="28289"/>
                  </a:lnTo>
                  <a:lnTo>
                    <a:pt x="541654" y="49149"/>
                  </a:lnTo>
                  <a:lnTo>
                    <a:pt x="579945" y="75009"/>
                  </a:lnTo>
                  <a:lnTo>
                    <a:pt x="614521" y="105441"/>
                  </a:lnTo>
                  <a:lnTo>
                    <a:pt x="644953" y="140017"/>
                  </a:lnTo>
                  <a:lnTo>
                    <a:pt x="670813" y="178308"/>
                  </a:lnTo>
                  <a:lnTo>
                    <a:pt x="691673" y="219884"/>
                  </a:lnTo>
                  <a:lnTo>
                    <a:pt x="707104" y="264318"/>
                  </a:lnTo>
                  <a:lnTo>
                    <a:pt x="716676" y="311181"/>
                  </a:lnTo>
                  <a:lnTo>
                    <a:pt x="719962" y="360044"/>
                  </a:lnTo>
                  <a:lnTo>
                    <a:pt x="716676" y="408881"/>
                  </a:lnTo>
                  <a:lnTo>
                    <a:pt x="707104" y="455727"/>
                  </a:lnTo>
                  <a:lnTo>
                    <a:pt x="691673" y="500151"/>
                  </a:lnTo>
                  <a:lnTo>
                    <a:pt x="670813" y="541725"/>
                  </a:lnTo>
                  <a:lnTo>
                    <a:pt x="644953" y="580018"/>
                  </a:lnTo>
                  <a:lnTo>
                    <a:pt x="614521" y="614600"/>
                  </a:lnTo>
                  <a:lnTo>
                    <a:pt x="579945" y="645042"/>
                  </a:lnTo>
                  <a:lnTo>
                    <a:pt x="541654" y="670912"/>
                  </a:lnTo>
                  <a:lnTo>
                    <a:pt x="500078" y="691782"/>
                  </a:lnTo>
                  <a:lnTo>
                    <a:pt x="455644" y="707222"/>
                  </a:lnTo>
                  <a:lnTo>
                    <a:pt x="408781" y="716801"/>
                  </a:lnTo>
                  <a:lnTo>
                    <a:pt x="359917" y="720089"/>
                  </a:lnTo>
                  <a:lnTo>
                    <a:pt x="311083" y="716801"/>
                  </a:lnTo>
                  <a:lnTo>
                    <a:pt x="264245" y="707222"/>
                  </a:lnTo>
                  <a:lnTo>
                    <a:pt x="219831" y="691782"/>
                  </a:lnTo>
                  <a:lnTo>
                    <a:pt x="178270" y="670912"/>
                  </a:lnTo>
                  <a:lnTo>
                    <a:pt x="139992" y="645042"/>
                  </a:lnTo>
                  <a:lnTo>
                    <a:pt x="105425" y="614600"/>
                  </a:lnTo>
                  <a:lnTo>
                    <a:pt x="75000" y="580018"/>
                  </a:lnTo>
                  <a:lnTo>
                    <a:pt x="49144" y="541725"/>
                  </a:lnTo>
                  <a:lnTo>
                    <a:pt x="28287" y="500151"/>
                  </a:lnTo>
                  <a:lnTo>
                    <a:pt x="12858" y="455727"/>
                  </a:lnTo>
                  <a:lnTo>
                    <a:pt x="3286" y="408881"/>
                  </a:lnTo>
                  <a:lnTo>
                    <a:pt x="0" y="360044"/>
                  </a:lnTo>
                  <a:close/>
                </a:path>
              </a:pathLst>
            </a:custGeom>
            <a:ln w="28575">
              <a:solidFill>
                <a:srgbClr val="5757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7366254" y="3598621"/>
            <a:ext cx="175260" cy="194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15" dirty="0">
                <a:solidFill>
                  <a:srgbClr val="FFFFFF"/>
                </a:solidFill>
                <a:latin typeface="Arial MT"/>
                <a:cs typeface="Arial MT"/>
              </a:rPr>
              <a:t>f</a:t>
            </a:r>
            <a:r>
              <a:rPr sz="1100" spc="-10" dirty="0">
                <a:solidFill>
                  <a:srgbClr val="FFFFFF"/>
                </a:solidFill>
                <a:latin typeface="Arial MT"/>
                <a:cs typeface="Arial MT"/>
              </a:rPr>
              <a:t>i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n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660336" y="2132838"/>
            <a:ext cx="720090" cy="774700"/>
          </a:xfrm>
          <a:custGeom>
            <a:avLst/>
            <a:gdLst/>
            <a:ahLst/>
            <a:cxnLst/>
            <a:rect l="l" t="t" r="r" b="b"/>
            <a:pathLst>
              <a:path w="720090" h="774700">
                <a:moveTo>
                  <a:pt x="359994" y="0"/>
                </a:moveTo>
                <a:lnTo>
                  <a:pt x="359994" y="774446"/>
                </a:lnTo>
              </a:path>
              <a:path w="720090" h="774700">
                <a:moveTo>
                  <a:pt x="0" y="387223"/>
                </a:moveTo>
                <a:lnTo>
                  <a:pt x="720026" y="387223"/>
                </a:lnTo>
              </a:path>
            </a:pathLst>
          </a:custGeom>
          <a:ln w="12700">
            <a:solidFill>
              <a:srgbClr val="7777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834339" y="2088260"/>
            <a:ext cx="4178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77495" algn="l"/>
              </a:tabLst>
            </a:pPr>
            <a:r>
              <a:rPr sz="1800" spc="-5" dirty="0">
                <a:latin typeface="Arial MT"/>
                <a:cs typeface="Arial MT"/>
              </a:rPr>
              <a:t>0	0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834339" y="2582926"/>
            <a:ext cx="4000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 MT"/>
                <a:cs typeface="Arial MT"/>
              </a:rPr>
              <a:t>0</a:t>
            </a:r>
            <a:r>
              <a:rPr sz="1800" spc="36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0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970889" y="3026790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 MT"/>
                <a:cs typeface="Arial MT"/>
              </a:rPr>
              <a:t>0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2271776" y="3033471"/>
            <a:ext cx="15303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 MT"/>
                <a:cs typeface="Arial MT"/>
              </a:rPr>
              <a:t>4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3972305" y="3663442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 MT"/>
                <a:cs typeface="Arial MT"/>
              </a:rPr>
              <a:t>3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3787266" y="5463946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 MT"/>
                <a:cs typeface="Arial MT"/>
              </a:rPr>
              <a:t>1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5891529" y="3087065"/>
            <a:ext cx="15303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 MT"/>
                <a:cs typeface="Arial MT"/>
              </a:rPr>
              <a:t>5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7403972" y="3087065"/>
            <a:ext cx="15303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 MT"/>
                <a:cs typeface="Arial MT"/>
              </a:rPr>
              <a:t>0</a:t>
            </a:r>
            <a:endParaRPr sz="1800">
              <a:latin typeface="Arial MT"/>
              <a:cs typeface="Arial MT"/>
            </a:endParaRPr>
          </a:p>
        </p:txBody>
      </p:sp>
      <p:grpSp>
        <p:nvGrpSpPr>
          <p:cNvPr id="41" name="object 41"/>
          <p:cNvGrpSpPr/>
          <p:nvPr/>
        </p:nvGrpSpPr>
        <p:grpSpPr>
          <a:xfrm>
            <a:off x="1380363" y="2278888"/>
            <a:ext cx="5817870" cy="3824604"/>
            <a:chOff x="1380363" y="2278888"/>
            <a:chExt cx="5817870" cy="3824604"/>
          </a:xfrm>
        </p:grpSpPr>
        <p:sp>
          <p:nvSpPr>
            <p:cNvPr id="42" name="object 42"/>
            <p:cNvSpPr/>
            <p:nvPr/>
          </p:nvSpPr>
          <p:spPr>
            <a:xfrm>
              <a:off x="1380363" y="2339212"/>
              <a:ext cx="5817870" cy="3764279"/>
            </a:xfrm>
            <a:custGeom>
              <a:avLst/>
              <a:gdLst/>
              <a:ahLst/>
              <a:cxnLst/>
              <a:rect l="l" t="t" r="r" b="b"/>
              <a:pathLst>
                <a:path w="5817870" h="3764279">
                  <a:moveTo>
                    <a:pt x="580771" y="1360170"/>
                  </a:moveTo>
                  <a:lnTo>
                    <a:pt x="559028" y="1347470"/>
                  </a:lnTo>
                  <a:lnTo>
                    <a:pt x="479679" y="1301115"/>
                  </a:lnTo>
                  <a:lnTo>
                    <a:pt x="471932" y="1303274"/>
                  </a:lnTo>
                  <a:lnTo>
                    <a:pt x="468376" y="1309243"/>
                  </a:lnTo>
                  <a:lnTo>
                    <a:pt x="464820" y="1315339"/>
                  </a:lnTo>
                  <a:lnTo>
                    <a:pt x="466852" y="1323086"/>
                  </a:lnTo>
                  <a:lnTo>
                    <a:pt x="508647" y="1347470"/>
                  </a:lnTo>
                  <a:lnTo>
                    <a:pt x="0" y="1347470"/>
                  </a:lnTo>
                  <a:lnTo>
                    <a:pt x="0" y="1372870"/>
                  </a:lnTo>
                  <a:lnTo>
                    <a:pt x="508431" y="1372870"/>
                  </a:lnTo>
                  <a:lnTo>
                    <a:pt x="466852" y="1397127"/>
                  </a:lnTo>
                  <a:lnTo>
                    <a:pt x="464820" y="1404874"/>
                  </a:lnTo>
                  <a:lnTo>
                    <a:pt x="471932" y="1417066"/>
                  </a:lnTo>
                  <a:lnTo>
                    <a:pt x="479679" y="1419098"/>
                  </a:lnTo>
                  <a:lnTo>
                    <a:pt x="558977" y="1372870"/>
                  </a:lnTo>
                  <a:lnTo>
                    <a:pt x="580771" y="1360170"/>
                  </a:lnTo>
                  <a:close/>
                </a:path>
                <a:path w="5817870" h="3764279">
                  <a:moveTo>
                    <a:pt x="2280666" y="9652"/>
                  </a:moveTo>
                  <a:lnTo>
                    <a:pt x="2174494" y="38100"/>
                  </a:lnTo>
                  <a:lnTo>
                    <a:pt x="2167763" y="40005"/>
                  </a:lnTo>
                  <a:lnTo>
                    <a:pt x="2163699" y="46863"/>
                  </a:lnTo>
                  <a:lnTo>
                    <a:pt x="2165477" y="53721"/>
                  </a:lnTo>
                  <a:lnTo>
                    <a:pt x="2167382" y="60452"/>
                  </a:lnTo>
                  <a:lnTo>
                    <a:pt x="2174240" y="64516"/>
                  </a:lnTo>
                  <a:lnTo>
                    <a:pt x="2220925" y="51930"/>
                  </a:lnTo>
                  <a:lnTo>
                    <a:pt x="1186180" y="1096645"/>
                  </a:lnTo>
                  <a:lnTo>
                    <a:pt x="1204214" y="1114425"/>
                  </a:lnTo>
                  <a:lnTo>
                    <a:pt x="2238908" y="69888"/>
                  </a:lnTo>
                  <a:lnTo>
                    <a:pt x="2228596" y="109728"/>
                  </a:lnTo>
                  <a:lnTo>
                    <a:pt x="2226945" y="116586"/>
                  </a:lnTo>
                  <a:lnTo>
                    <a:pt x="2231009" y="123444"/>
                  </a:lnTo>
                  <a:lnTo>
                    <a:pt x="2244598" y="127000"/>
                  </a:lnTo>
                  <a:lnTo>
                    <a:pt x="2251456" y="122936"/>
                  </a:lnTo>
                  <a:lnTo>
                    <a:pt x="2278367" y="18542"/>
                  </a:lnTo>
                  <a:lnTo>
                    <a:pt x="2280666" y="9652"/>
                  </a:lnTo>
                  <a:close/>
                </a:path>
                <a:path w="5817870" h="3764279">
                  <a:moveTo>
                    <a:pt x="2280920" y="1953895"/>
                  </a:moveTo>
                  <a:lnTo>
                    <a:pt x="2279739" y="1951736"/>
                  </a:lnTo>
                  <a:lnTo>
                    <a:pt x="2225040" y="1851152"/>
                  </a:lnTo>
                  <a:lnTo>
                    <a:pt x="2217293" y="1848866"/>
                  </a:lnTo>
                  <a:lnTo>
                    <a:pt x="2204974" y="1855597"/>
                  </a:lnTo>
                  <a:lnTo>
                    <a:pt x="2202688" y="1863217"/>
                  </a:lnTo>
                  <a:lnTo>
                    <a:pt x="2205990" y="1869440"/>
                  </a:lnTo>
                  <a:lnTo>
                    <a:pt x="2225687" y="1905647"/>
                  </a:lnTo>
                  <a:lnTo>
                    <a:pt x="1307211" y="1349248"/>
                  </a:lnTo>
                  <a:lnTo>
                    <a:pt x="1294130" y="1370965"/>
                  </a:lnTo>
                  <a:lnTo>
                    <a:pt x="2212505" y="1927377"/>
                  </a:lnTo>
                  <a:lnTo>
                    <a:pt x="2164334" y="1926590"/>
                  </a:lnTo>
                  <a:lnTo>
                    <a:pt x="2158619" y="1932178"/>
                  </a:lnTo>
                  <a:lnTo>
                    <a:pt x="2158365" y="1946148"/>
                  </a:lnTo>
                  <a:lnTo>
                    <a:pt x="2163953" y="1951990"/>
                  </a:lnTo>
                  <a:lnTo>
                    <a:pt x="2280920" y="1953895"/>
                  </a:lnTo>
                  <a:close/>
                </a:path>
                <a:path w="5817870" h="3764279">
                  <a:moveTo>
                    <a:pt x="2287778" y="3637330"/>
                  </a:moveTo>
                  <a:lnTo>
                    <a:pt x="2282444" y="3631323"/>
                  </a:lnTo>
                  <a:lnTo>
                    <a:pt x="2268347" y="3630498"/>
                  </a:lnTo>
                  <a:lnTo>
                    <a:pt x="2262378" y="3635845"/>
                  </a:lnTo>
                  <a:lnTo>
                    <a:pt x="2261908" y="3644328"/>
                  </a:lnTo>
                  <a:lnTo>
                    <a:pt x="2259558" y="3684079"/>
                  </a:lnTo>
                  <a:lnTo>
                    <a:pt x="1206500" y="1608963"/>
                  </a:lnTo>
                  <a:lnTo>
                    <a:pt x="1183894" y="1620520"/>
                  </a:lnTo>
                  <a:lnTo>
                    <a:pt x="2236914" y="3695522"/>
                  </a:lnTo>
                  <a:lnTo>
                    <a:pt x="2196338" y="3669347"/>
                  </a:lnTo>
                  <a:lnTo>
                    <a:pt x="2188464" y="3671036"/>
                  </a:lnTo>
                  <a:lnTo>
                    <a:pt x="2180844" y="3682822"/>
                  </a:lnTo>
                  <a:lnTo>
                    <a:pt x="2182622" y="3690683"/>
                  </a:lnTo>
                  <a:lnTo>
                    <a:pt x="2280920" y="3754132"/>
                  </a:lnTo>
                  <a:lnTo>
                    <a:pt x="2281885" y="3737406"/>
                  </a:lnTo>
                  <a:lnTo>
                    <a:pt x="2287270" y="3644328"/>
                  </a:lnTo>
                  <a:lnTo>
                    <a:pt x="2287778" y="3637330"/>
                  </a:lnTo>
                  <a:close/>
                </a:path>
                <a:path w="5817870" h="3764279">
                  <a:moveTo>
                    <a:pt x="4199763" y="1377823"/>
                  </a:moveTo>
                  <a:lnTo>
                    <a:pt x="4193489" y="1377315"/>
                  </a:lnTo>
                  <a:lnTo>
                    <a:pt x="4083177" y="1368425"/>
                  </a:lnTo>
                  <a:lnTo>
                    <a:pt x="4077081" y="1373632"/>
                  </a:lnTo>
                  <a:lnTo>
                    <a:pt x="4076446" y="1380617"/>
                  </a:lnTo>
                  <a:lnTo>
                    <a:pt x="4075938" y="1387602"/>
                  </a:lnTo>
                  <a:lnTo>
                    <a:pt x="4081145" y="1393698"/>
                  </a:lnTo>
                  <a:lnTo>
                    <a:pt x="4088130" y="1394333"/>
                  </a:lnTo>
                  <a:lnTo>
                    <a:pt x="4129328" y="1397609"/>
                  </a:lnTo>
                  <a:lnTo>
                    <a:pt x="2995422" y="1942465"/>
                  </a:lnTo>
                  <a:lnTo>
                    <a:pt x="3006344" y="1965325"/>
                  </a:lnTo>
                  <a:lnTo>
                    <a:pt x="4140212" y="1420545"/>
                  </a:lnTo>
                  <a:lnTo>
                    <a:pt x="4113149" y="1460500"/>
                  </a:lnTo>
                  <a:lnTo>
                    <a:pt x="4114673" y="1468374"/>
                  </a:lnTo>
                  <a:lnTo>
                    <a:pt x="4126357" y="1476248"/>
                  </a:lnTo>
                  <a:lnTo>
                    <a:pt x="4134231" y="1474724"/>
                  </a:lnTo>
                  <a:lnTo>
                    <a:pt x="4199763" y="1377823"/>
                  </a:lnTo>
                  <a:close/>
                </a:path>
                <a:path w="5817870" h="3764279">
                  <a:moveTo>
                    <a:pt x="4305173" y="1123315"/>
                  </a:moveTo>
                  <a:lnTo>
                    <a:pt x="4302823" y="1116584"/>
                  </a:lnTo>
                  <a:lnTo>
                    <a:pt x="4268978" y="1019429"/>
                  </a:lnTo>
                  <a:lnTo>
                    <a:pt x="4266692" y="1012825"/>
                  </a:lnTo>
                  <a:lnTo>
                    <a:pt x="4259453" y="1009269"/>
                  </a:lnTo>
                  <a:lnTo>
                    <a:pt x="4252722" y="1011682"/>
                  </a:lnTo>
                  <a:lnTo>
                    <a:pt x="4246118" y="1013968"/>
                  </a:lnTo>
                  <a:lnTo>
                    <a:pt x="4242689" y="1021207"/>
                  </a:lnTo>
                  <a:lnTo>
                    <a:pt x="4244975" y="1027811"/>
                  </a:lnTo>
                  <a:lnTo>
                    <a:pt x="4258589" y="1066850"/>
                  </a:lnTo>
                  <a:lnTo>
                    <a:pt x="3008884" y="0"/>
                  </a:lnTo>
                  <a:lnTo>
                    <a:pt x="2992501" y="19304"/>
                  </a:lnTo>
                  <a:lnTo>
                    <a:pt x="4242079" y="1086040"/>
                  </a:lnTo>
                  <a:lnTo>
                    <a:pt x="4194556" y="1077468"/>
                  </a:lnTo>
                  <a:lnTo>
                    <a:pt x="4187952" y="1082040"/>
                  </a:lnTo>
                  <a:lnTo>
                    <a:pt x="4186809" y="1089025"/>
                  </a:lnTo>
                  <a:lnTo>
                    <a:pt x="4185539" y="1095883"/>
                  </a:lnTo>
                  <a:lnTo>
                    <a:pt x="4190111" y="1102487"/>
                  </a:lnTo>
                  <a:lnTo>
                    <a:pt x="4305173" y="1123315"/>
                  </a:lnTo>
                  <a:close/>
                </a:path>
                <a:path w="5817870" h="3764279">
                  <a:moveTo>
                    <a:pt x="5711952" y="1360170"/>
                  </a:moveTo>
                  <a:lnTo>
                    <a:pt x="5689968" y="1347978"/>
                  </a:lnTo>
                  <a:lnTo>
                    <a:pt x="5609590" y="1303401"/>
                  </a:lnTo>
                  <a:lnTo>
                    <a:pt x="5601843" y="1305687"/>
                  </a:lnTo>
                  <a:lnTo>
                    <a:pt x="5598541" y="1311783"/>
                  </a:lnTo>
                  <a:lnTo>
                    <a:pt x="5595112" y="1317879"/>
                  </a:lnTo>
                  <a:lnTo>
                    <a:pt x="5597271" y="1325626"/>
                  </a:lnTo>
                  <a:lnTo>
                    <a:pt x="5639473" y="1349032"/>
                  </a:lnTo>
                  <a:lnTo>
                    <a:pt x="4919472" y="1365123"/>
                  </a:lnTo>
                  <a:lnTo>
                    <a:pt x="4919980" y="1390523"/>
                  </a:lnTo>
                  <a:lnTo>
                    <a:pt x="5640032" y="1374432"/>
                  </a:lnTo>
                  <a:lnTo>
                    <a:pt x="5598922" y="1399667"/>
                  </a:lnTo>
                  <a:lnTo>
                    <a:pt x="5597144" y="1407541"/>
                  </a:lnTo>
                  <a:lnTo>
                    <a:pt x="5600700" y="1413510"/>
                  </a:lnTo>
                  <a:lnTo>
                    <a:pt x="5604383" y="1419479"/>
                  </a:lnTo>
                  <a:lnTo>
                    <a:pt x="5612257" y="1421384"/>
                  </a:lnTo>
                  <a:lnTo>
                    <a:pt x="5711952" y="1360170"/>
                  </a:lnTo>
                  <a:close/>
                </a:path>
                <a:path w="5817870" h="3764279">
                  <a:moveTo>
                    <a:pt x="5817362" y="1614678"/>
                  </a:moveTo>
                  <a:lnTo>
                    <a:pt x="5701284" y="1628902"/>
                  </a:lnTo>
                  <a:lnTo>
                    <a:pt x="5696331" y="1635252"/>
                  </a:lnTo>
                  <a:lnTo>
                    <a:pt x="5697258" y="1642491"/>
                  </a:lnTo>
                  <a:lnTo>
                    <a:pt x="5697982" y="1649095"/>
                  </a:lnTo>
                  <a:lnTo>
                    <a:pt x="5704332" y="1654048"/>
                  </a:lnTo>
                  <a:lnTo>
                    <a:pt x="5711317" y="1653286"/>
                  </a:lnTo>
                  <a:lnTo>
                    <a:pt x="5752160" y="1648256"/>
                  </a:lnTo>
                  <a:lnTo>
                    <a:pt x="2993136" y="3743972"/>
                  </a:lnTo>
                  <a:lnTo>
                    <a:pt x="3008503" y="3764191"/>
                  </a:lnTo>
                  <a:lnTo>
                    <a:pt x="5767578" y="1668538"/>
                  </a:lnTo>
                  <a:lnTo>
                    <a:pt x="5751830" y="1706499"/>
                  </a:lnTo>
                  <a:lnTo>
                    <a:pt x="5749163" y="1712976"/>
                  </a:lnTo>
                  <a:lnTo>
                    <a:pt x="5752211" y="1720469"/>
                  </a:lnTo>
                  <a:lnTo>
                    <a:pt x="5765165" y="1725803"/>
                  </a:lnTo>
                  <a:lnTo>
                    <a:pt x="5772531" y="1722755"/>
                  </a:lnTo>
                  <a:lnTo>
                    <a:pt x="5775325" y="1716278"/>
                  </a:lnTo>
                  <a:lnTo>
                    <a:pt x="5815254" y="1619758"/>
                  </a:lnTo>
                  <a:lnTo>
                    <a:pt x="5817362" y="1614678"/>
                  </a:lnTo>
                  <a:close/>
                </a:path>
              </a:pathLst>
            </a:custGeom>
            <a:solidFill>
              <a:srgbClr val="7777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1979803" y="2285238"/>
              <a:ext cx="720090" cy="774700"/>
            </a:xfrm>
            <a:custGeom>
              <a:avLst/>
              <a:gdLst/>
              <a:ahLst/>
              <a:cxnLst/>
              <a:rect l="l" t="t" r="r" b="b"/>
              <a:pathLst>
                <a:path w="720089" h="774700">
                  <a:moveTo>
                    <a:pt x="360045" y="0"/>
                  </a:moveTo>
                  <a:lnTo>
                    <a:pt x="360045" y="774446"/>
                  </a:lnTo>
                </a:path>
                <a:path w="720089" h="774700">
                  <a:moveTo>
                    <a:pt x="0" y="387223"/>
                  </a:moveTo>
                  <a:lnTo>
                    <a:pt x="719963" y="387223"/>
                  </a:lnTo>
                </a:path>
              </a:pathLst>
            </a:custGeom>
            <a:ln w="12700">
              <a:solidFill>
                <a:srgbClr val="77777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4" name="object 44"/>
          <p:cNvSpPr txBox="1"/>
          <p:nvPr/>
        </p:nvSpPr>
        <p:spPr>
          <a:xfrm>
            <a:off x="2154173" y="2240660"/>
            <a:ext cx="4178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76860" algn="l"/>
              </a:tabLst>
            </a:pPr>
            <a:r>
              <a:rPr sz="1800" spc="-5" dirty="0">
                <a:latin typeface="Arial MT"/>
                <a:cs typeface="Arial MT"/>
              </a:rPr>
              <a:t>0	4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2154173" y="2735402"/>
            <a:ext cx="40068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 MT"/>
                <a:cs typeface="Arial MT"/>
              </a:rPr>
              <a:t>0</a:t>
            </a:r>
            <a:r>
              <a:rPr sz="1800" spc="35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0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3708019" y="836675"/>
            <a:ext cx="720090" cy="774700"/>
          </a:xfrm>
          <a:custGeom>
            <a:avLst/>
            <a:gdLst/>
            <a:ahLst/>
            <a:cxnLst/>
            <a:rect l="l" t="t" r="r" b="b"/>
            <a:pathLst>
              <a:path w="720089" h="774700">
                <a:moveTo>
                  <a:pt x="359917" y="0"/>
                </a:moveTo>
                <a:lnTo>
                  <a:pt x="359917" y="774446"/>
                </a:lnTo>
              </a:path>
              <a:path w="720089" h="774700">
                <a:moveTo>
                  <a:pt x="0" y="387223"/>
                </a:moveTo>
                <a:lnTo>
                  <a:pt x="719963" y="387223"/>
                </a:lnTo>
              </a:path>
            </a:pathLst>
          </a:custGeom>
          <a:ln w="12700">
            <a:solidFill>
              <a:srgbClr val="7777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 txBox="1"/>
          <p:nvPr/>
        </p:nvSpPr>
        <p:spPr>
          <a:xfrm>
            <a:off x="3882644" y="791667"/>
            <a:ext cx="417830" cy="11550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77495" algn="l"/>
              </a:tabLst>
            </a:pPr>
            <a:r>
              <a:rPr sz="1800" dirty="0">
                <a:latin typeface="Arial MT"/>
                <a:cs typeface="Arial MT"/>
              </a:rPr>
              <a:t>4	6</a:t>
            </a:r>
            <a:endParaRPr sz="18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735"/>
              </a:spcBef>
            </a:pPr>
            <a:r>
              <a:rPr sz="1800" spc="-5" dirty="0">
                <a:latin typeface="Arial MT"/>
                <a:cs typeface="Arial MT"/>
              </a:rPr>
              <a:t>0</a:t>
            </a:r>
            <a:r>
              <a:rPr sz="1800" spc="35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0</a:t>
            </a:r>
            <a:endParaRPr sz="1800">
              <a:latin typeface="Arial MT"/>
              <a:cs typeface="Arial MT"/>
            </a:endParaRPr>
          </a:p>
          <a:p>
            <a:pPr marL="101600">
              <a:lnSpc>
                <a:spcPct val="100000"/>
              </a:lnSpc>
              <a:spcBef>
                <a:spcPts val="680"/>
              </a:spcBef>
            </a:pPr>
            <a:r>
              <a:rPr sz="1800" dirty="0">
                <a:latin typeface="Arial MT"/>
                <a:cs typeface="Arial MT"/>
              </a:rPr>
              <a:t>2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5580253" y="2285238"/>
            <a:ext cx="720090" cy="774700"/>
          </a:xfrm>
          <a:custGeom>
            <a:avLst/>
            <a:gdLst/>
            <a:ahLst/>
            <a:cxnLst/>
            <a:rect l="l" t="t" r="r" b="b"/>
            <a:pathLst>
              <a:path w="720089" h="774700">
                <a:moveTo>
                  <a:pt x="359918" y="0"/>
                </a:moveTo>
                <a:lnTo>
                  <a:pt x="359918" y="774446"/>
                </a:lnTo>
              </a:path>
              <a:path w="720089" h="774700">
                <a:moveTo>
                  <a:pt x="0" y="387223"/>
                </a:moveTo>
                <a:lnTo>
                  <a:pt x="719963" y="387223"/>
                </a:lnTo>
              </a:path>
            </a:pathLst>
          </a:custGeom>
          <a:ln w="12700">
            <a:solidFill>
              <a:srgbClr val="7777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 txBox="1"/>
          <p:nvPr/>
        </p:nvSpPr>
        <p:spPr>
          <a:xfrm>
            <a:off x="5755004" y="2240660"/>
            <a:ext cx="5435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77495" algn="l"/>
              </a:tabLst>
            </a:pPr>
            <a:r>
              <a:rPr sz="1800" spc="-5" dirty="0">
                <a:latin typeface="Arial MT"/>
                <a:cs typeface="Arial MT"/>
              </a:rPr>
              <a:t>7	</a:t>
            </a:r>
            <a:r>
              <a:rPr sz="1800" spc="-10" dirty="0">
                <a:latin typeface="Arial MT"/>
                <a:cs typeface="Arial MT"/>
              </a:rPr>
              <a:t>12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5755004" y="2735402"/>
            <a:ext cx="40068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 MT"/>
                <a:cs typeface="Arial MT"/>
              </a:rPr>
              <a:t>0</a:t>
            </a:r>
            <a:r>
              <a:rPr sz="1800" spc="35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0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7092315" y="2285238"/>
            <a:ext cx="720090" cy="774700"/>
          </a:xfrm>
          <a:custGeom>
            <a:avLst/>
            <a:gdLst/>
            <a:ahLst/>
            <a:cxnLst/>
            <a:rect l="l" t="t" r="r" b="b"/>
            <a:pathLst>
              <a:path w="720090" h="774700">
                <a:moveTo>
                  <a:pt x="360044" y="0"/>
                </a:moveTo>
                <a:lnTo>
                  <a:pt x="360044" y="774446"/>
                </a:lnTo>
              </a:path>
              <a:path w="720090" h="774700">
                <a:moveTo>
                  <a:pt x="0" y="387223"/>
                </a:moveTo>
                <a:lnTo>
                  <a:pt x="720089" y="387223"/>
                </a:lnTo>
              </a:path>
            </a:pathLst>
          </a:custGeom>
          <a:ln w="12700">
            <a:solidFill>
              <a:srgbClr val="7777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 txBox="1"/>
          <p:nvPr/>
        </p:nvSpPr>
        <p:spPr>
          <a:xfrm>
            <a:off x="7028180" y="2240660"/>
            <a:ext cx="7829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16255" algn="l"/>
              </a:tabLst>
            </a:pPr>
            <a:r>
              <a:rPr sz="1800" spc="-10" dirty="0">
                <a:latin typeface="Arial MT"/>
                <a:cs typeface="Arial MT"/>
              </a:rPr>
              <a:t>1</a:t>
            </a:r>
            <a:r>
              <a:rPr sz="1800" spc="-5" dirty="0">
                <a:latin typeface="Arial MT"/>
                <a:cs typeface="Arial MT"/>
              </a:rPr>
              <a:t>2</a:t>
            </a:r>
            <a:r>
              <a:rPr sz="1800" dirty="0">
                <a:latin typeface="Arial MT"/>
                <a:cs typeface="Arial MT"/>
              </a:rPr>
              <a:t>	</a:t>
            </a:r>
            <a:r>
              <a:rPr sz="1800" spc="-10" dirty="0">
                <a:latin typeface="Arial MT"/>
                <a:cs typeface="Arial MT"/>
              </a:rPr>
              <a:t>12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7267447" y="2735402"/>
            <a:ext cx="40068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 MT"/>
                <a:cs typeface="Arial MT"/>
              </a:rPr>
              <a:t>0</a:t>
            </a:r>
            <a:r>
              <a:rPr sz="1800" spc="35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0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3203955" y="2924936"/>
            <a:ext cx="720090" cy="774700"/>
          </a:xfrm>
          <a:custGeom>
            <a:avLst/>
            <a:gdLst/>
            <a:ahLst/>
            <a:cxnLst/>
            <a:rect l="l" t="t" r="r" b="b"/>
            <a:pathLst>
              <a:path w="720089" h="774700">
                <a:moveTo>
                  <a:pt x="359918" y="0"/>
                </a:moveTo>
                <a:lnTo>
                  <a:pt x="359918" y="774445"/>
                </a:lnTo>
              </a:path>
              <a:path w="720089" h="774700">
                <a:moveTo>
                  <a:pt x="0" y="387223"/>
                </a:moveTo>
                <a:lnTo>
                  <a:pt x="719963" y="387223"/>
                </a:lnTo>
              </a:path>
            </a:pathLst>
          </a:custGeom>
          <a:ln w="12700">
            <a:solidFill>
              <a:srgbClr val="7777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 txBox="1"/>
          <p:nvPr/>
        </p:nvSpPr>
        <p:spPr>
          <a:xfrm>
            <a:off x="3378453" y="2880486"/>
            <a:ext cx="4178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77495" algn="l"/>
              </a:tabLst>
            </a:pPr>
            <a:r>
              <a:rPr sz="1800" spc="-5" dirty="0">
                <a:latin typeface="Arial MT"/>
                <a:cs typeface="Arial MT"/>
              </a:rPr>
              <a:t>4	7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3378453" y="3375405"/>
            <a:ext cx="4000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 MT"/>
                <a:cs typeface="Arial MT"/>
              </a:rPr>
              <a:t>0</a:t>
            </a:r>
            <a:r>
              <a:rPr sz="1800" spc="36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0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3708019" y="4797171"/>
            <a:ext cx="720090" cy="774700"/>
          </a:xfrm>
          <a:custGeom>
            <a:avLst/>
            <a:gdLst/>
            <a:ahLst/>
            <a:cxnLst/>
            <a:rect l="l" t="t" r="r" b="b"/>
            <a:pathLst>
              <a:path w="720089" h="774700">
                <a:moveTo>
                  <a:pt x="359917" y="0"/>
                </a:moveTo>
                <a:lnTo>
                  <a:pt x="359917" y="774318"/>
                </a:lnTo>
              </a:path>
              <a:path w="720089" h="774700">
                <a:moveTo>
                  <a:pt x="0" y="387222"/>
                </a:moveTo>
                <a:lnTo>
                  <a:pt x="719963" y="387222"/>
                </a:lnTo>
              </a:path>
            </a:pathLst>
          </a:custGeom>
          <a:ln w="12700">
            <a:solidFill>
              <a:srgbClr val="7777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 txBox="1"/>
          <p:nvPr/>
        </p:nvSpPr>
        <p:spPr>
          <a:xfrm>
            <a:off x="3882644" y="4753102"/>
            <a:ext cx="4178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77495" algn="l"/>
              </a:tabLst>
            </a:pPr>
            <a:r>
              <a:rPr sz="1800" spc="-5" dirty="0">
                <a:latin typeface="Arial MT"/>
                <a:cs typeface="Arial MT"/>
              </a:rPr>
              <a:t>4	5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3882644" y="5247894"/>
            <a:ext cx="4000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 MT"/>
                <a:cs typeface="Arial MT"/>
              </a:rPr>
              <a:t>0</a:t>
            </a:r>
            <a:r>
              <a:rPr sz="1800" spc="36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0</a:t>
            </a:r>
            <a:endParaRPr sz="1800">
              <a:latin typeface="Arial MT"/>
              <a:cs typeface="Arial MT"/>
            </a:endParaRPr>
          </a:p>
        </p:txBody>
      </p:sp>
      <p:pic>
        <p:nvPicPr>
          <p:cNvPr id="60" name="object 6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42135" y="6295034"/>
            <a:ext cx="244601" cy="244602"/>
          </a:xfrm>
          <a:prstGeom prst="rect">
            <a:avLst/>
          </a:prstGeom>
        </p:spPr>
      </p:pic>
      <p:grpSp>
        <p:nvGrpSpPr>
          <p:cNvPr id="61" name="object 61"/>
          <p:cNvGrpSpPr/>
          <p:nvPr/>
        </p:nvGrpSpPr>
        <p:grpSpPr>
          <a:xfrm>
            <a:off x="812736" y="942847"/>
            <a:ext cx="6299200" cy="4629150"/>
            <a:chOff x="812736" y="942847"/>
            <a:chExt cx="6299200" cy="4629150"/>
          </a:xfrm>
        </p:grpSpPr>
        <p:sp>
          <p:nvSpPr>
            <p:cNvPr id="62" name="object 62"/>
            <p:cNvSpPr/>
            <p:nvPr/>
          </p:nvSpPr>
          <p:spPr>
            <a:xfrm>
              <a:off x="1378331" y="942847"/>
              <a:ext cx="5733415" cy="3976370"/>
            </a:xfrm>
            <a:custGeom>
              <a:avLst/>
              <a:gdLst/>
              <a:ahLst/>
              <a:cxnLst/>
              <a:rect l="l" t="t" r="r" b="b"/>
              <a:pathLst>
                <a:path w="5733415" h="3976370">
                  <a:moveTo>
                    <a:pt x="78486" y="1309751"/>
                  </a:moveTo>
                  <a:lnTo>
                    <a:pt x="4064" y="1293368"/>
                  </a:lnTo>
                  <a:lnTo>
                    <a:pt x="0" y="1311910"/>
                  </a:lnTo>
                  <a:lnTo>
                    <a:pt x="74422" y="1328293"/>
                  </a:lnTo>
                  <a:lnTo>
                    <a:pt x="78486" y="1309751"/>
                  </a:lnTo>
                  <a:close/>
                </a:path>
                <a:path w="5733415" h="3976370">
                  <a:moveTo>
                    <a:pt x="208788" y="1338326"/>
                  </a:moveTo>
                  <a:lnTo>
                    <a:pt x="134239" y="1321943"/>
                  </a:lnTo>
                  <a:lnTo>
                    <a:pt x="130175" y="1340485"/>
                  </a:lnTo>
                  <a:lnTo>
                    <a:pt x="204597" y="1356868"/>
                  </a:lnTo>
                  <a:lnTo>
                    <a:pt x="208788" y="1338326"/>
                  </a:lnTo>
                  <a:close/>
                </a:path>
                <a:path w="5733415" h="3976370">
                  <a:moveTo>
                    <a:pt x="338963" y="1366901"/>
                  </a:moveTo>
                  <a:lnTo>
                    <a:pt x="264541" y="1350518"/>
                  </a:lnTo>
                  <a:lnTo>
                    <a:pt x="260464" y="1369060"/>
                  </a:lnTo>
                  <a:lnTo>
                    <a:pt x="334899" y="1385443"/>
                  </a:lnTo>
                  <a:lnTo>
                    <a:pt x="338963" y="1366901"/>
                  </a:lnTo>
                  <a:close/>
                </a:path>
                <a:path w="5733415" h="3976370">
                  <a:moveTo>
                    <a:pt x="469265" y="1395349"/>
                  </a:moveTo>
                  <a:lnTo>
                    <a:pt x="394843" y="1379093"/>
                  </a:lnTo>
                  <a:lnTo>
                    <a:pt x="390779" y="1397635"/>
                  </a:lnTo>
                  <a:lnTo>
                    <a:pt x="465201" y="1414018"/>
                  </a:lnTo>
                  <a:lnTo>
                    <a:pt x="469265" y="1395349"/>
                  </a:lnTo>
                  <a:close/>
                </a:path>
                <a:path w="5733415" h="3976370">
                  <a:moveTo>
                    <a:pt x="599440" y="1423924"/>
                  </a:moveTo>
                  <a:lnTo>
                    <a:pt x="525018" y="1407668"/>
                  </a:lnTo>
                  <a:lnTo>
                    <a:pt x="520954" y="1426210"/>
                  </a:lnTo>
                  <a:lnTo>
                    <a:pt x="595376" y="1442593"/>
                  </a:lnTo>
                  <a:lnTo>
                    <a:pt x="599440" y="1423924"/>
                  </a:lnTo>
                  <a:close/>
                </a:path>
                <a:path w="5733415" h="3976370">
                  <a:moveTo>
                    <a:pt x="696722" y="1455039"/>
                  </a:moveTo>
                  <a:lnTo>
                    <a:pt x="676300" y="1436243"/>
                  </a:lnTo>
                  <a:lnTo>
                    <a:pt x="619887" y="1384300"/>
                  </a:lnTo>
                  <a:lnTo>
                    <a:pt x="615950" y="1380744"/>
                  </a:lnTo>
                  <a:lnTo>
                    <a:pt x="609981" y="1380998"/>
                  </a:lnTo>
                  <a:lnTo>
                    <a:pt x="602742" y="1388745"/>
                  </a:lnTo>
                  <a:lnTo>
                    <a:pt x="602996" y="1394714"/>
                  </a:lnTo>
                  <a:lnTo>
                    <a:pt x="606933" y="1398270"/>
                  </a:lnTo>
                  <a:lnTo>
                    <a:pt x="654100" y="1441767"/>
                  </a:lnTo>
                  <a:lnTo>
                    <a:pt x="652437" y="1449362"/>
                  </a:lnTo>
                  <a:lnTo>
                    <a:pt x="586359" y="1470660"/>
                  </a:lnTo>
                  <a:lnTo>
                    <a:pt x="583692" y="1475994"/>
                  </a:lnTo>
                  <a:lnTo>
                    <a:pt x="585216" y="1481074"/>
                  </a:lnTo>
                  <a:lnTo>
                    <a:pt x="586867" y="1486027"/>
                  </a:lnTo>
                  <a:lnTo>
                    <a:pt x="592201" y="1488821"/>
                  </a:lnTo>
                  <a:lnTo>
                    <a:pt x="680212" y="1460373"/>
                  </a:lnTo>
                  <a:lnTo>
                    <a:pt x="696722" y="1455039"/>
                  </a:lnTo>
                  <a:close/>
                </a:path>
                <a:path w="5733415" h="3976370">
                  <a:moveTo>
                    <a:pt x="1280922" y="1499362"/>
                  </a:moveTo>
                  <a:lnTo>
                    <a:pt x="1231353" y="1454162"/>
                  </a:lnTo>
                  <a:lnTo>
                    <a:pt x="1274318" y="1402588"/>
                  </a:lnTo>
                  <a:lnTo>
                    <a:pt x="1259713" y="1390396"/>
                  </a:lnTo>
                  <a:lnTo>
                    <a:pt x="1210818" y="1448943"/>
                  </a:lnTo>
                  <a:lnTo>
                    <a:pt x="1218247" y="1455102"/>
                  </a:lnTo>
                  <a:lnTo>
                    <a:pt x="1209675" y="1459230"/>
                  </a:lnTo>
                  <a:lnTo>
                    <a:pt x="1242568" y="1527937"/>
                  </a:lnTo>
                  <a:lnTo>
                    <a:pt x="1259840" y="1519682"/>
                  </a:lnTo>
                  <a:lnTo>
                    <a:pt x="1248067" y="1495209"/>
                  </a:lnTo>
                  <a:lnTo>
                    <a:pt x="1268095" y="1513459"/>
                  </a:lnTo>
                  <a:lnTo>
                    <a:pt x="1280922" y="1499362"/>
                  </a:lnTo>
                  <a:close/>
                </a:path>
                <a:path w="5733415" h="3976370">
                  <a:moveTo>
                    <a:pt x="1317498" y="1639824"/>
                  </a:moveTo>
                  <a:lnTo>
                    <a:pt x="1284478" y="1571117"/>
                  </a:lnTo>
                  <a:lnTo>
                    <a:pt x="1267333" y="1579372"/>
                  </a:lnTo>
                  <a:lnTo>
                    <a:pt x="1300353" y="1648079"/>
                  </a:lnTo>
                  <a:lnTo>
                    <a:pt x="1317498" y="1639824"/>
                  </a:lnTo>
                  <a:close/>
                </a:path>
                <a:path w="5733415" h="3976370">
                  <a:moveTo>
                    <a:pt x="1359662" y="1300099"/>
                  </a:moveTo>
                  <a:lnTo>
                    <a:pt x="1345057" y="1287907"/>
                  </a:lnTo>
                  <a:lnTo>
                    <a:pt x="1296289" y="1346454"/>
                  </a:lnTo>
                  <a:lnTo>
                    <a:pt x="1310894" y="1358646"/>
                  </a:lnTo>
                  <a:lnTo>
                    <a:pt x="1359662" y="1300099"/>
                  </a:lnTo>
                  <a:close/>
                </a:path>
                <a:path w="5733415" h="3976370">
                  <a:moveTo>
                    <a:pt x="1375283" y="1759966"/>
                  </a:moveTo>
                  <a:lnTo>
                    <a:pt x="1342263" y="1691386"/>
                  </a:lnTo>
                  <a:lnTo>
                    <a:pt x="1325118" y="1699641"/>
                  </a:lnTo>
                  <a:lnTo>
                    <a:pt x="1358138" y="1768221"/>
                  </a:lnTo>
                  <a:lnTo>
                    <a:pt x="1375283" y="1759966"/>
                  </a:lnTo>
                  <a:close/>
                </a:path>
                <a:path w="5733415" h="3976370">
                  <a:moveTo>
                    <a:pt x="1379601" y="1589151"/>
                  </a:moveTo>
                  <a:lnTo>
                    <a:pt x="1323213" y="1537843"/>
                  </a:lnTo>
                  <a:lnTo>
                    <a:pt x="1310386" y="1551940"/>
                  </a:lnTo>
                  <a:lnTo>
                    <a:pt x="1366774" y="1603121"/>
                  </a:lnTo>
                  <a:lnTo>
                    <a:pt x="1379601" y="1589151"/>
                  </a:lnTo>
                  <a:close/>
                </a:path>
                <a:path w="5733415" h="3976370">
                  <a:moveTo>
                    <a:pt x="1433068" y="1880235"/>
                  </a:moveTo>
                  <a:lnTo>
                    <a:pt x="1400048" y="1811528"/>
                  </a:lnTo>
                  <a:lnTo>
                    <a:pt x="1382903" y="1819783"/>
                  </a:lnTo>
                  <a:lnTo>
                    <a:pt x="1415796" y="1888490"/>
                  </a:lnTo>
                  <a:lnTo>
                    <a:pt x="1433068" y="1880235"/>
                  </a:lnTo>
                  <a:close/>
                </a:path>
                <a:path w="5733415" h="3976370">
                  <a:moveTo>
                    <a:pt x="1445006" y="1197737"/>
                  </a:moveTo>
                  <a:lnTo>
                    <a:pt x="1430401" y="1185545"/>
                  </a:lnTo>
                  <a:lnTo>
                    <a:pt x="1381633" y="1244092"/>
                  </a:lnTo>
                  <a:lnTo>
                    <a:pt x="1396238" y="1256284"/>
                  </a:lnTo>
                  <a:lnTo>
                    <a:pt x="1445006" y="1197737"/>
                  </a:lnTo>
                  <a:close/>
                </a:path>
                <a:path w="5733415" h="3976370">
                  <a:moveTo>
                    <a:pt x="1478153" y="1678813"/>
                  </a:moveTo>
                  <a:lnTo>
                    <a:pt x="1421765" y="1627505"/>
                  </a:lnTo>
                  <a:lnTo>
                    <a:pt x="1408938" y="1641602"/>
                  </a:lnTo>
                  <a:lnTo>
                    <a:pt x="1465326" y="1692910"/>
                  </a:lnTo>
                  <a:lnTo>
                    <a:pt x="1478153" y="1678813"/>
                  </a:lnTo>
                  <a:close/>
                </a:path>
                <a:path w="5733415" h="3976370">
                  <a:moveTo>
                    <a:pt x="1490726" y="2000377"/>
                  </a:moveTo>
                  <a:lnTo>
                    <a:pt x="1457706" y="1931797"/>
                  </a:lnTo>
                  <a:lnTo>
                    <a:pt x="1440561" y="1939925"/>
                  </a:lnTo>
                  <a:lnTo>
                    <a:pt x="1473581" y="2008632"/>
                  </a:lnTo>
                  <a:lnTo>
                    <a:pt x="1490726" y="2000377"/>
                  </a:lnTo>
                  <a:close/>
                </a:path>
                <a:path w="5733415" h="3976370">
                  <a:moveTo>
                    <a:pt x="1530350" y="1095248"/>
                  </a:moveTo>
                  <a:lnTo>
                    <a:pt x="1515745" y="1083056"/>
                  </a:lnTo>
                  <a:lnTo>
                    <a:pt x="1466977" y="1141603"/>
                  </a:lnTo>
                  <a:lnTo>
                    <a:pt x="1481582" y="1153795"/>
                  </a:lnTo>
                  <a:lnTo>
                    <a:pt x="1530350" y="1095248"/>
                  </a:lnTo>
                  <a:close/>
                </a:path>
                <a:path w="5733415" h="3976370">
                  <a:moveTo>
                    <a:pt x="1548511" y="2120646"/>
                  </a:moveTo>
                  <a:lnTo>
                    <a:pt x="1515491" y="2051939"/>
                  </a:lnTo>
                  <a:lnTo>
                    <a:pt x="1498346" y="2060194"/>
                  </a:lnTo>
                  <a:lnTo>
                    <a:pt x="1531366" y="2128901"/>
                  </a:lnTo>
                  <a:lnTo>
                    <a:pt x="1548511" y="2120646"/>
                  </a:lnTo>
                  <a:close/>
                </a:path>
                <a:path w="5733415" h="3976370">
                  <a:moveTo>
                    <a:pt x="1576832" y="1768602"/>
                  </a:moveTo>
                  <a:lnTo>
                    <a:pt x="1520444" y="1717294"/>
                  </a:lnTo>
                  <a:lnTo>
                    <a:pt x="1507617" y="1731391"/>
                  </a:lnTo>
                  <a:lnTo>
                    <a:pt x="1564005" y="1782699"/>
                  </a:lnTo>
                  <a:lnTo>
                    <a:pt x="1576832" y="1768602"/>
                  </a:lnTo>
                  <a:close/>
                </a:path>
                <a:path w="5733415" h="3976370">
                  <a:moveTo>
                    <a:pt x="1606296" y="2240788"/>
                  </a:moveTo>
                  <a:lnTo>
                    <a:pt x="1573276" y="2172081"/>
                  </a:lnTo>
                  <a:lnTo>
                    <a:pt x="1556131" y="2180336"/>
                  </a:lnTo>
                  <a:lnTo>
                    <a:pt x="1589024" y="2249043"/>
                  </a:lnTo>
                  <a:lnTo>
                    <a:pt x="1606296" y="2240788"/>
                  </a:lnTo>
                  <a:close/>
                </a:path>
                <a:path w="5733415" h="3976370">
                  <a:moveTo>
                    <a:pt x="1615694" y="992759"/>
                  </a:moveTo>
                  <a:lnTo>
                    <a:pt x="1601089" y="980567"/>
                  </a:lnTo>
                  <a:lnTo>
                    <a:pt x="1552321" y="1039114"/>
                  </a:lnTo>
                  <a:lnTo>
                    <a:pt x="1566926" y="1051306"/>
                  </a:lnTo>
                  <a:lnTo>
                    <a:pt x="1615694" y="992759"/>
                  </a:lnTo>
                  <a:close/>
                </a:path>
                <a:path w="5733415" h="3976370">
                  <a:moveTo>
                    <a:pt x="1663954" y="2361057"/>
                  </a:moveTo>
                  <a:lnTo>
                    <a:pt x="1630934" y="2292350"/>
                  </a:lnTo>
                  <a:lnTo>
                    <a:pt x="1613789" y="2300605"/>
                  </a:lnTo>
                  <a:lnTo>
                    <a:pt x="1646809" y="2369312"/>
                  </a:lnTo>
                  <a:lnTo>
                    <a:pt x="1663954" y="2361057"/>
                  </a:lnTo>
                  <a:close/>
                </a:path>
                <a:path w="5733415" h="3976370">
                  <a:moveTo>
                    <a:pt x="1675384" y="1858391"/>
                  </a:moveTo>
                  <a:lnTo>
                    <a:pt x="1618996" y="1807083"/>
                  </a:lnTo>
                  <a:lnTo>
                    <a:pt x="1606169" y="1821180"/>
                  </a:lnTo>
                  <a:lnTo>
                    <a:pt x="1662557" y="1872488"/>
                  </a:lnTo>
                  <a:lnTo>
                    <a:pt x="1675384" y="1858391"/>
                  </a:lnTo>
                  <a:close/>
                </a:path>
                <a:path w="5733415" h="3976370">
                  <a:moveTo>
                    <a:pt x="1701038" y="890270"/>
                  </a:moveTo>
                  <a:lnTo>
                    <a:pt x="1686433" y="878078"/>
                  </a:lnTo>
                  <a:lnTo>
                    <a:pt x="1637665" y="936625"/>
                  </a:lnTo>
                  <a:lnTo>
                    <a:pt x="1652270" y="948817"/>
                  </a:lnTo>
                  <a:lnTo>
                    <a:pt x="1701038" y="890270"/>
                  </a:lnTo>
                  <a:close/>
                </a:path>
                <a:path w="5733415" h="3976370">
                  <a:moveTo>
                    <a:pt x="1721739" y="2481199"/>
                  </a:moveTo>
                  <a:lnTo>
                    <a:pt x="1688719" y="2412492"/>
                  </a:lnTo>
                  <a:lnTo>
                    <a:pt x="1671574" y="2420747"/>
                  </a:lnTo>
                  <a:lnTo>
                    <a:pt x="1704594" y="2489454"/>
                  </a:lnTo>
                  <a:lnTo>
                    <a:pt x="1721739" y="2481199"/>
                  </a:lnTo>
                  <a:close/>
                </a:path>
                <a:path w="5733415" h="3976370">
                  <a:moveTo>
                    <a:pt x="1773936" y="1948180"/>
                  </a:moveTo>
                  <a:lnTo>
                    <a:pt x="1717675" y="1896872"/>
                  </a:lnTo>
                  <a:lnTo>
                    <a:pt x="1704848" y="1910969"/>
                  </a:lnTo>
                  <a:lnTo>
                    <a:pt x="1761109" y="1962277"/>
                  </a:lnTo>
                  <a:lnTo>
                    <a:pt x="1773936" y="1948180"/>
                  </a:lnTo>
                  <a:close/>
                </a:path>
                <a:path w="5733415" h="3976370">
                  <a:moveTo>
                    <a:pt x="1779524" y="2601468"/>
                  </a:moveTo>
                  <a:lnTo>
                    <a:pt x="1746504" y="2532761"/>
                  </a:lnTo>
                  <a:lnTo>
                    <a:pt x="1729359" y="2541016"/>
                  </a:lnTo>
                  <a:lnTo>
                    <a:pt x="1762252" y="2609735"/>
                  </a:lnTo>
                  <a:lnTo>
                    <a:pt x="1779524" y="2601468"/>
                  </a:lnTo>
                  <a:close/>
                </a:path>
                <a:path w="5733415" h="3976370">
                  <a:moveTo>
                    <a:pt x="1786382" y="787908"/>
                  </a:moveTo>
                  <a:lnTo>
                    <a:pt x="1771777" y="775716"/>
                  </a:lnTo>
                  <a:lnTo>
                    <a:pt x="1723009" y="834263"/>
                  </a:lnTo>
                  <a:lnTo>
                    <a:pt x="1737614" y="846455"/>
                  </a:lnTo>
                  <a:lnTo>
                    <a:pt x="1786382" y="787908"/>
                  </a:lnTo>
                  <a:close/>
                </a:path>
                <a:path w="5733415" h="3976370">
                  <a:moveTo>
                    <a:pt x="1837182" y="2721610"/>
                  </a:moveTo>
                  <a:lnTo>
                    <a:pt x="1804162" y="2652903"/>
                  </a:lnTo>
                  <a:lnTo>
                    <a:pt x="1787017" y="2661158"/>
                  </a:lnTo>
                  <a:lnTo>
                    <a:pt x="1820037" y="2729865"/>
                  </a:lnTo>
                  <a:lnTo>
                    <a:pt x="1837182" y="2721610"/>
                  </a:lnTo>
                  <a:close/>
                </a:path>
                <a:path w="5733415" h="3976370">
                  <a:moveTo>
                    <a:pt x="1871726" y="685419"/>
                  </a:moveTo>
                  <a:lnTo>
                    <a:pt x="1857121" y="673227"/>
                  </a:lnTo>
                  <a:lnTo>
                    <a:pt x="1808353" y="731774"/>
                  </a:lnTo>
                  <a:lnTo>
                    <a:pt x="1822958" y="743966"/>
                  </a:lnTo>
                  <a:lnTo>
                    <a:pt x="1871726" y="685419"/>
                  </a:lnTo>
                  <a:close/>
                </a:path>
                <a:path w="5733415" h="3976370">
                  <a:moveTo>
                    <a:pt x="1872615" y="2037969"/>
                  </a:moveTo>
                  <a:lnTo>
                    <a:pt x="1816227" y="1986661"/>
                  </a:lnTo>
                  <a:lnTo>
                    <a:pt x="1803400" y="2000758"/>
                  </a:lnTo>
                  <a:lnTo>
                    <a:pt x="1859788" y="2052066"/>
                  </a:lnTo>
                  <a:lnTo>
                    <a:pt x="1872615" y="2037969"/>
                  </a:lnTo>
                  <a:close/>
                </a:path>
                <a:path w="5733415" h="3976370">
                  <a:moveTo>
                    <a:pt x="1894967" y="2841879"/>
                  </a:moveTo>
                  <a:lnTo>
                    <a:pt x="1861947" y="2773172"/>
                  </a:lnTo>
                  <a:lnTo>
                    <a:pt x="1844802" y="2781427"/>
                  </a:lnTo>
                  <a:lnTo>
                    <a:pt x="1877822" y="2850134"/>
                  </a:lnTo>
                  <a:lnTo>
                    <a:pt x="1894967" y="2841879"/>
                  </a:lnTo>
                  <a:close/>
                </a:path>
                <a:path w="5733415" h="3976370">
                  <a:moveTo>
                    <a:pt x="1920862" y="2094738"/>
                  </a:moveTo>
                  <a:lnTo>
                    <a:pt x="1917788" y="2084959"/>
                  </a:lnTo>
                  <a:lnTo>
                    <a:pt x="1889506" y="1995043"/>
                  </a:lnTo>
                  <a:lnTo>
                    <a:pt x="1887982" y="1989963"/>
                  </a:lnTo>
                  <a:lnTo>
                    <a:pt x="1882635" y="1987169"/>
                  </a:lnTo>
                  <a:lnTo>
                    <a:pt x="1877568" y="1988820"/>
                  </a:lnTo>
                  <a:lnTo>
                    <a:pt x="1872615" y="1990344"/>
                  </a:lnTo>
                  <a:lnTo>
                    <a:pt x="1869821" y="1995678"/>
                  </a:lnTo>
                  <a:lnTo>
                    <a:pt x="1871345" y="2000758"/>
                  </a:lnTo>
                  <a:lnTo>
                    <a:pt x="1892858" y="2069350"/>
                  </a:lnTo>
                  <a:lnTo>
                    <a:pt x="1822577" y="2054352"/>
                  </a:lnTo>
                  <a:lnTo>
                    <a:pt x="1817497" y="2053209"/>
                  </a:lnTo>
                  <a:lnTo>
                    <a:pt x="1812417" y="2056511"/>
                  </a:lnTo>
                  <a:lnTo>
                    <a:pt x="1811274" y="2061591"/>
                  </a:lnTo>
                  <a:lnTo>
                    <a:pt x="1810258" y="2066798"/>
                  </a:lnTo>
                  <a:lnTo>
                    <a:pt x="1813433" y="2071878"/>
                  </a:lnTo>
                  <a:lnTo>
                    <a:pt x="1818640" y="2072894"/>
                  </a:lnTo>
                  <a:lnTo>
                    <a:pt x="1920862" y="2094738"/>
                  </a:lnTo>
                  <a:close/>
                </a:path>
                <a:path w="5733415" h="3976370">
                  <a:moveTo>
                    <a:pt x="1952752" y="2962021"/>
                  </a:moveTo>
                  <a:lnTo>
                    <a:pt x="1919732" y="2893314"/>
                  </a:lnTo>
                  <a:lnTo>
                    <a:pt x="1902574" y="2901569"/>
                  </a:lnTo>
                  <a:lnTo>
                    <a:pt x="1935480" y="2970276"/>
                  </a:lnTo>
                  <a:lnTo>
                    <a:pt x="1952752" y="2962021"/>
                  </a:lnTo>
                  <a:close/>
                </a:path>
                <a:path w="5733415" h="3976370">
                  <a:moveTo>
                    <a:pt x="1957070" y="582930"/>
                  </a:moveTo>
                  <a:lnTo>
                    <a:pt x="1942465" y="570738"/>
                  </a:lnTo>
                  <a:lnTo>
                    <a:pt x="1893697" y="629285"/>
                  </a:lnTo>
                  <a:lnTo>
                    <a:pt x="1908302" y="641477"/>
                  </a:lnTo>
                  <a:lnTo>
                    <a:pt x="1957070" y="582930"/>
                  </a:lnTo>
                  <a:close/>
                </a:path>
                <a:path w="5733415" h="3976370">
                  <a:moveTo>
                    <a:pt x="2010410" y="3082163"/>
                  </a:moveTo>
                  <a:lnTo>
                    <a:pt x="1977390" y="3013583"/>
                  </a:lnTo>
                  <a:lnTo>
                    <a:pt x="1960245" y="3021838"/>
                  </a:lnTo>
                  <a:lnTo>
                    <a:pt x="1993265" y="3090418"/>
                  </a:lnTo>
                  <a:lnTo>
                    <a:pt x="2010410" y="3082163"/>
                  </a:lnTo>
                  <a:close/>
                </a:path>
                <a:path w="5733415" h="3976370">
                  <a:moveTo>
                    <a:pt x="2042414" y="480441"/>
                  </a:moveTo>
                  <a:lnTo>
                    <a:pt x="2027809" y="468249"/>
                  </a:lnTo>
                  <a:lnTo>
                    <a:pt x="1979041" y="526796"/>
                  </a:lnTo>
                  <a:lnTo>
                    <a:pt x="1993646" y="538988"/>
                  </a:lnTo>
                  <a:lnTo>
                    <a:pt x="2042414" y="480441"/>
                  </a:lnTo>
                  <a:close/>
                </a:path>
                <a:path w="5733415" h="3976370">
                  <a:moveTo>
                    <a:pt x="2068195" y="3202432"/>
                  </a:moveTo>
                  <a:lnTo>
                    <a:pt x="2035175" y="3133725"/>
                  </a:lnTo>
                  <a:lnTo>
                    <a:pt x="2018030" y="3141980"/>
                  </a:lnTo>
                  <a:lnTo>
                    <a:pt x="2051050" y="3210687"/>
                  </a:lnTo>
                  <a:lnTo>
                    <a:pt x="2068195" y="3202432"/>
                  </a:lnTo>
                  <a:close/>
                </a:path>
                <a:path w="5733415" h="3976370">
                  <a:moveTo>
                    <a:pt x="2125980" y="3322574"/>
                  </a:moveTo>
                  <a:lnTo>
                    <a:pt x="2092960" y="3253994"/>
                  </a:lnTo>
                  <a:lnTo>
                    <a:pt x="2075815" y="3262122"/>
                  </a:lnTo>
                  <a:lnTo>
                    <a:pt x="2108708" y="3330829"/>
                  </a:lnTo>
                  <a:lnTo>
                    <a:pt x="2125980" y="3322574"/>
                  </a:lnTo>
                  <a:close/>
                </a:path>
                <a:path w="5733415" h="3976370">
                  <a:moveTo>
                    <a:pt x="2127758" y="378079"/>
                  </a:moveTo>
                  <a:lnTo>
                    <a:pt x="2113153" y="365887"/>
                  </a:lnTo>
                  <a:lnTo>
                    <a:pt x="2064385" y="424434"/>
                  </a:lnTo>
                  <a:lnTo>
                    <a:pt x="2078990" y="436626"/>
                  </a:lnTo>
                  <a:lnTo>
                    <a:pt x="2127758" y="378079"/>
                  </a:lnTo>
                  <a:close/>
                </a:path>
                <a:path w="5733415" h="3976370">
                  <a:moveTo>
                    <a:pt x="2183638" y="3442843"/>
                  </a:moveTo>
                  <a:lnTo>
                    <a:pt x="2150618" y="3374136"/>
                  </a:lnTo>
                  <a:lnTo>
                    <a:pt x="2133473" y="3382391"/>
                  </a:lnTo>
                  <a:lnTo>
                    <a:pt x="2166493" y="3451098"/>
                  </a:lnTo>
                  <a:lnTo>
                    <a:pt x="2183638" y="3442843"/>
                  </a:lnTo>
                  <a:close/>
                </a:path>
                <a:path w="5733415" h="3976370">
                  <a:moveTo>
                    <a:pt x="2213102" y="275590"/>
                  </a:moveTo>
                  <a:lnTo>
                    <a:pt x="2198497" y="263398"/>
                  </a:lnTo>
                  <a:lnTo>
                    <a:pt x="2149729" y="321945"/>
                  </a:lnTo>
                  <a:lnTo>
                    <a:pt x="2164334" y="334137"/>
                  </a:lnTo>
                  <a:lnTo>
                    <a:pt x="2213102" y="275590"/>
                  </a:lnTo>
                  <a:close/>
                </a:path>
                <a:path w="5733415" h="3976370">
                  <a:moveTo>
                    <a:pt x="2241423" y="3562985"/>
                  </a:moveTo>
                  <a:lnTo>
                    <a:pt x="2208403" y="3494278"/>
                  </a:lnTo>
                  <a:lnTo>
                    <a:pt x="2191258" y="3502533"/>
                  </a:lnTo>
                  <a:lnTo>
                    <a:pt x="2224278" y="3571240"/>
                  </a:lnTo>
                  <a:lnTo>
                    <a:pt x="2241423" y="3562985"/>
                  </a:lnTo>
                  <a:close/>
                </a:path>
                <a:path w="5733415" h="3976370">
                  <a:moveTo>
                    <a:pt x="2298446" y="173101"/>
                  </a:moveTo>
                  <a:lnTo>
                    <a:pt x="2283841" y="160909"/>
                  </a:lnTo>
                  <a:lnTo>
                    <a:pt x="2235073" y="219456"/>
                  </a:lnTo>
                  <a:lnTo>
                    <a:pt x="2249678" y="231648"/>
                  </a:lnTo>
                  <a:lnTo>
                    <a:pt x="2298446" y="173101"/>
                  </a:lnTo>
                  <a:close/>
                </a:path>
                <a:path w="5733415" h="3976370">
                  <a:moveTo>
                    <a:pt x="2299208" y="3683254"/>
                  </a:moveTo>
                  <a:lnTo>
                    <a:pt x="2266188" y="3614547"/>
                  </a:lnTo>
                  <a:lnTo>
                    <a:pt x="2249043" y="3622802"/>
                  </a:lnTo>
                  <a:lnTo>
                    <a:pt x="2281936" y="3691509"/>
                  </a:lnTo>
                  <a:lnTo>
                    <a:pt x="2299208" y="3683254"/>
                  </a:lnTo>
                  <a:close/>
                </a:path>
                <a:path w="5733415" h="3976370">
                  <a:moveTo>
                    <a:pt x="2356866" y="3803396"/>
                  </a:moveTo>
                  <a:lnTo>
                    <a:pt x="2323846" y="3734689"/>
                  </a:lnTo>
                  <a:lnTo>
                    <a:pt x="2306701" y="3742944"/>
                  </a:lnTo>
                  <a:lnTo>
                    <a:pt x="2339721" y="3811651"/>
                  </a:lnTo>
                  <a:lnTo>
                    <a:pt x="2356866" y="3803396"/>
                  </a:lnTo>
                  <a:close/>
                </a:path>
                <a:path w="5733415" h="3976370">
                  <a:moveTo>
                    <a:pt x="2383790" y="70612"/>
                  </a:moveTo>
                  <a:lnTo>
                    <a:pt x="2369185" y="58420"/>
                  </a:lnTo>
                  <a:lnTo>
                    <a:pt x="2320417" y="116967"/>
                  </a:lnTo>
                  <a:lnTo>
                    <a:pt x="2335022" y="129159"/>
                  </a:lnTo>
                  <a:lnTo>
                    <a:pt x="2383790" y="70612"/>
                  </a:lnTo>
                  <a:close/>
                </a:path>
                <a:path w="5733415" h="3976370">
                  <a:moveTo>
                    <a:pt x="2424938" y="6477"/>
                  </a:moveTo>
                  <a:lnTo>
                    <a:pt x="2321687" y="43942"/>
                  </a:lnTo>
                  <a:lnTo>
                    <a:pt x="2319147" y="49403"/>
                  </a:lnTo>
                  <a:lnTo>
                    <a:pt x="2322703" y="59309"/>
                  </a:lnTo>
                  <a:lnTo>
                    <a:pt x="2328164" y="61849"/>
                  </a:lnTo>
                  <a:lnTo>
                    <a:pt x="2400770" y="35521"/>
                  </a:lnTo>
                  <a:lnTo>
                    <a:pt x="2388870" y="106426"/>
                  </a:lnTo>
                  <a:lnTo>
                    <a:pt x="2387981" y="111633"/>
                  </a:lnTo>
                  <a:lnTo>
                    <a:pt x="2391410" y="116586"/>
                  </a:lnTo>
                  <a:lnTo>
                    <a:pt x="2396617" y="117348"/>
                  </a:lnTo>
                  <a:lnTo>
                    <a:pt x="2401824" y="118237"/>
                  </a:lnTo>
                  <a:lnTo>
                    <a:pt x="2406777" y="114808"/>
                  </a:lnTo>
                  <a:lnTo>
                    <a:pt x="2407539" y="109601"/>
                  </a:lnTo>
                  <a:lnTo>
                    <a:pt x="2422741" y="19431"/>
                  </a:lnTo>
                  <a:lnTo>
                    <a:pt x="2424938" y="6477"/>
                  </a:lnTo>
                  <a:close/>
                </a:path>
                <a:path w="5733415" h="3976370">
                  <a:moveTo>
                    <a:pt x="2433701" y="3857498"/>
                  </a:moveTo>
                  <a:lnTo>
                    <a:pt x="2429764" y="3852926"/>
                  </a:lnTo>
                  <a:lnTo>
                    <a:pt x="2419350" y="3852164"/>
                  </a:lnTo>
                  <a:lnTo>
                    <a:pt x="2414778" y="3855974"/>
                  </a:lnTo>
                  <a:lnTo>
                    <a:pt x="2414270" y="3861308"/>
                  </a:lnTo>
                  <a:lnTo>
                    <a:pt x="2410066" y="3914140"/>
                  </a:lnTo>
                  <a:lnTo>
                    <a:pt x="2409101" y="3912133"/>
                  </a:lnTo>
                  <a:lnTo>
                    <a:pt x="2409101" y="3926344"/>
                  </a:lnTo>
                  <a:lnTo>
                    <a:pt x="2408567" y="3932986"/>
                  </a:lnTo>
                  <a:lnTo>
                    <a:pt x="2406993" y="3931920"/>
                  </a:lnTo>
                  <a:lnTo>
                    <a:pt x="2403043" y="3929253"/>
                  </a:lnTo>
                  <a:lnTo>
                    <a:pt x="2409101" y="3926344"/>
                  </a:lnTo>
                  <a:lnTo>
                    <a:pt x="2409101" y="3912133"/>
                  </a:lnTo>
                  <a:lnTo>
                    <a:pt x="2381631" y="3854958"/>
                  </a:lnTo>
                  <a:lnTo>
                    <a:pt x="2364486" y="3863213"/>
                  </a:lnTo>
                  <a:lnTo>
                    <a:pt x="2392921" y="3922407"/>
                  </a:lnTo>
                  <a:lnTo>
                    <a:pt x="2348992" y="3892677"/>
                  </a:lnTo>
                  <a:lnTo>
                    <a:pt x="2344674" y="3889629"/>
                  </a:lnTo>
                  <a:lnTo>
                    <a:pt x="2338705" y="3890772"/>
                  </a:lnTo>
                  <a:lnTo>
                    <a:pt x="2335784" y="3895217"/>
                  </a:lnTo>
                  <a:lnTo>
                    <a:pt x="2332863" y="3899535"/>
                  </a:lnTo>
                  <a:lnTo>
                    <a:pt x="2334006" y="3905504"/>
                  </a:lnTo>
                  <a:lnTo>
                    <a:pt x="2424938" y="3966972"/>
                  </a:lnTo>
                  <a:lnTo>
                    <a:pt x="2426360" y="3949192"/>
                  </a:lnTo>
                  <a:lnTo>
                    <a:pt x="2433320" y="3862832"/>
                  </a:lnTo>
                  <a:lnTo>
                    <a:pt x="2433701" y="3857498"/>
                  </a:lnTo>
                  <a:close/>
                </a:path>
                <a:path w="5733415" h="3976370">
                  <a:moveTo>
                    <a:pt x="2518156" y="2082419"/>
                  </a:moveTo>
                  <a:lnTo>
                    <a:pt x="2512695" y="2064131"/>
                  </a:lnTo>
                  <a:lnTo>
                    <a:pt x="2439670" y="2085594"/>
                  </a:lnTo>
                  <a:lnTo>
                    <a:pt x="2445004" y="2103882"/>
                  </a:lnTo>
                  <a:lnTo>
                    <a:pt x="2518156" y="2082419"/>
                  </a:lnTo>
                  <a:close/>
                </a:path>
                <a:path w="5733415" h="3976370">
                  <a:moveTo>
                    <a:pt x="2646045" y="2044700"/>
                  </a:moveTo>
                  <a:lnTo>
                    <a:pt x="2640711" y="2026539"/>
                  </a:lnTo>
                  <a:lnTo>
                    <a:pt x="2567559" y="2048002"/>
                  </a:lnTo>
                  <a:lnTo>
                    <a:pt x="2572893" y="2066290"/>
                  </a:lnTo>
                  <a:lnTo>
                    <a:pt x="2646045" y="2044700"/>
                  </a:lnTo>
                  <a:close/>
                </a:path>
                <a:path w="5733415" h="3976370">
                  <a:moveTo>
                    <a:pt x="2773934" y="2007108"/>
                  </a:moveTo>
                  <a:lnTo>
                    <a:pt x="2768600" y="1988820"/>
                  </a:lnTo>
                  <a:lnTo>
                    <a:pt x="2695448" y="2010410"/>
                  </a:lnTo>
                  <a:lnTo>
                    <a:pt x="2700909" y="2028571"/>
                  </a:lnTo>
                  <a:lnTo>
                    <a:pt x="2773934" y="2007108"/>
                  </a:lnTo>
                  <a:close/>
                </a:path>
                <a:path w="5733415" h="3976370">
                  <a:moveTo>
                    <a:pt x="2901950" y="1969516"/>
                  </a:moveTo>
                  <a:lnTo>
                    <a:pt x="2896489" y="1951228"/>
                  </a:lnTo>
                  <a:lnTo>
                    <a:pt x="2823464" y="1972691"/>
                  </a:lnTo>
                  <a:lnTo>
                    <a:pt x="2828798" y="1990979"/>
                  </a:lnTo>
                  <a:lnTo>
                    <a:pt x="2901950" y="1969516"/>
                  </a:lnTo>
                  <a:close/>
                </a:path>
                <a:path w="5733415" h="3976370">
                  <a:moveTo>
                    <a:pt x="3005328" y="55753"/>
                  </a:moveTo>
                  <a:lnTo>
                    <a:pt x="2953385" y="0"/>
                  </a:lnTo>
                  <a:lnTo>
                    <a:pt x="2939415" y="13081"/>
                  </a:lnTo>
                  <a:lnTo>
                    <a:pt x="2991358" y="68707"/>
                  </a:lnTo>
                  <a:lnTo>
                    <a:pt x="3005328" y="55753"/>
                  </a:lnTo>
                  <a:close/>
                </a:path>
                <a:path w="5733415" h="3976370">
                  <a:moveTo>
                    <a:pt x="3022219" y="3954780"/>
                  </a:moveTo>
                  <a:lnTo>
                    <a:pt x="3016885" y="3936492"/>
                  </a:lnTo>
                  <a:lnTo>
                    <a:pt x="2943733" y="3957828"/>
                  </a:lnTo>
                  <a:lnTo>
                    <a:pt x="2949067" y="3976116"/>
                  </a:lnTo>
                  <a:lnTo>
                    <a:pt x="3022219" y="3954780"/>
                  </a:lnTo>
                  <a:close/>
                </a:path>
                <a:path w="5733415" h="3976370">
                  <a:moveTo>
                    <a:pt x="3029839" y="1931924"/>
                  </a:moveTo>
                  <a:lnTo>
                    <a:pt x="3024505" y="1913636"/>
                  </a:lnTo>
                  <a:lnTo>
                    <a:pt x="2951353" y="1935099"/>
                  </a:lnTo>
                  <a:lnTo>
                    <a:pt x="2956687" y="1953387"/>
                  </a:lnTo>
                  <a:lnTo>
                    <a:pt x="3029839" y="1931924"/>
                  </a:lnTo>
                  <a:close/>
                </a:path>
                <a:path w="5733415" h="3976370">
                  <a:moveTo>
                    <a:pt x="3096260" y="153289"/>
                  </a:moveTo>
                  <a:lnTo>
                    <a:pt x="3044317" y="97536"/>
                  </a:lnTo>
                  <a:lnTo>
                    <a:pt x="3030347" y="110490"/>
                  </a:lnTo>
                  <a:lnTo>
                    <a:pt x="3082290" y="166243"/>
                  </a:lnTo>
                  <a:lnTo>
                    <a:pt x="3096260" y="153289"/>
                  </a:lnTo>
                  <a:close/>
                </a:path>
                <a:path w="5733415" h="3976370">
                  <a:moveTo>
                    <a:pt x="3150235" y="3917569"/>
                  </a:moveTo>
                  <a:lnTo>
                    <a:pt x="3144901" y="3899281"/>
                  </a:lnTo>
                  <a:lnTo>
                    <a:pt x="3071749" y="3920617"/>
                  </a:lnTo>
                  <a:lnTo>
                    <a:pt x="3077083" y="3938905"/>
                  </a:lnTo>
                  <a:lnTo>
                    <a:pt x="3150235" y="3917569"/>
                  </a:lnTo>
                  <a:close/>
                </a:path>
                <a:path w="5733415" h="3976370">
                  <a:moveTo>
                    <a:pt x="3157728" y="1894205"/>
                  </a:moveTo>
                  <a:lnTo>
                    <a:pt x="3152394" y="1875917"/>
                  </a:lnTo>
                  <a:lnTo>
                    <a:pt x="3079242" y="1897507"/>
                  </a:lnTo>
                  <a:lnTo>
                    <a:pt x="3084703" y="1915795"/>
                  </a:lnTo>
                  <a:lnTo>
                    <a:pt x="3157728" y="1894205"/>
                  </a:lnTo>
                  <a:close/>
                </a:path>
                <a:path w="5733415" h="3976370">
                  <a:moveTo>
                    <a:pt x="3187192" y="250825"/>
                  </a:moveTo>
                  <a:lnTo>
                    <a:pt x="3135249" y="195072"/>
                  </a:lnTo>
                  <a:lnTo>
                    <a:pt x="3121279" y="208026"/>
                  </a:lnTo>
                  <a:lnTo>
                    <a:pt x="3173222" y="263779"/>
                  </a:lnTo>
                  <a:lnTo>
                    <a:pt x="3187192" y="250825"/>
                  </a:lnTo>
                  <a:close/>
                </a:path>
                <a:path w="5733415" h="3976370">
                  <a:moveTo>
                    <a:pt x="3278124" y="348361"/>
                  </a:moveTo>
                  <a:lnTo>
                    <a:pt x="3226181" y="292608"/>
                  </a:lnTo>
                  <a:lnTo>
                    <a:pt x="3212211" y="305562"/>
                  </a:lnTo>
                  <a:lnTo>
                    <a:pt x="3264154" y="361315"/>
                  </a:lnTo>
                  <a:lnTo>
                    <a:pt x="3278124" y="348361"/>
                  </a:lnTo>
                  <a:close/>
                </a:path>
                <a:path w="5733415" h="3976370">
                  <a:moveTo>
                    <a:pt x="3278251" y="3880358"/>
                  </a:moveTo>
                  <a:lnTo>
                    <a:pt x="3272917" y="3862070"/>
                  </a:lnTo>
                  <a:lnTo>
                    <a:pt x="3199765" y="3883279"/>
                  </a:lnTo>
                  <a:lnTo>
                    <a:pt x="3205099" y="3901567"/>
                  </a:lnTo>
                  <a:lnTo>
                    <a:pt x="3278251" y="3880358"/>
                  </a:lnTo>
                  <a:close/>
                </a:path>
                <a:path w="5733415" h="3976370">
                  <a:moveTo>
                    <a:pt x="3285744" y="1856613"/>
                  </a:moveTo>
                  <a:lnTo>
                    <a:pt x="3280283" y="1838325"/>
                  </a:lnTo>
                  <a:lnTo>
                    <a:pt x="3207258" y="1859788"/>
                  </a:lnTo>
                  <a:lnTo>
                    <a:pt x="3212592" y="1878076"/>
                  </a:lnTo>
                  <a:lnTo>
                    <a:pt x="3285744" y="1856613"/>
                  </a:lnTo>
                  <a:close/>
                </a:path>
                <a:path w="5733415" h="3976370">
                  <a:moveTo>
                    <a:pt x="3369056" y="445897"/>
                  </a:moveTo>
                  <a:lnTo>
                    <a:pt x="3317113" y="390144"/>
                  </a:lnTo>
                  <a:lnTo>
                    <a:pt x="3303143" y="403098"/>
                  </a:lnTo>
                  <a:lnTo>
                    <a:pt x="3355213" y="458851"/>
                  </a:lnTo>
                  <a:lnTo>
                    <a:pt x="3369056" y="445897"/>
                  </a:lnTo>
                  <a:close/>
                </a:path>
                <a:path w="5733415" h="3976370">
                  <a:moveTo>
                    <a:pt x="3406394" y="3843020"/>
                  </a:moveTo>
                  <a:lnTo>
                    <a:pt x="3401060" y="3824732"/>
                  </a:lnTo>
                  <a:lnTo>
                    <a:pt x="3327908" y="3846068"/>
                  </a:lnTo>
                  <a:lnTo>
                    <a:pt x="3333115" y="3864356"/>
                  </a:lnTo>
                  <a:lnTo>
                    <a:pt x="3406394" y="3843020"/>
                  </a:lnTo>
                  <a:close/>
                </a:path>
                <a:path w="5733415" h="3976370">
                  <a:moveTo>
                    <a:pt x="3413633" y="1819021"/>
                  </a:moveTo>
                  <a:lnTo>
                    <a:pt x="3408299" y="1800733"/>
                  </a:lnTo>
                  <a:lnTo>
                    <a:pt x="3335147" y="1822196"/>
                  </a:lnTo>
                  <a:lnTo>
                    <a:pt x="3340481" y="1840484"/>
                  </a:lnTo>
                  <a:lnTo>
                    <a:pt x="3413633" y="1819021"/>
                  </a:lnTo>
                  <a:close/>
                </a:path>
                <a:path w="5733415" h="3976370">
                  <a:moveTo>
                    <a:pt x="3459988" y="543433"/>
                  </a:moveTo>
                  <a:lnTo>
                    <a:pt x="3408045" y="487680"/>
                  </a:lnTo>
                  <a:lnTo>
                    <a:pt x="3394075" y="500634"/>
                  </a:lnTo>
                  <a:lnTo>
                    <a:pt x="3446145" y="556387"/>
                  </a:lnTo>
                  <a:lnTo>
                    <a:pt x="3459988" y="543433"/>
                  </a:lnTo>
                  <a:close/>
                </a:path>
                <a:path w="5733415" h="3976370">
                  <a:moveTo>
                    <a:pt x="3534410" y="3805809"/>
                  </a:moveTo>
                  <a:lnTo>
                    <a:pt x="3529076" y="3787521"/>
                  </a:lnTo>
                  <a:lnTo>
                    <a:pt x="3455924" y="3808857"/>
                  </a:lnTo>
                  <a:lnTo>
                    <a:pt x="3461258" y="3827145"/>
                  </a:lnTo>
                  <a:lnTo>
                    <a:pt x="3534410" y="3805809"/>
                  </a:lnTo>
                  <a:close/>
                </a:path>
                <a:path w="5733415" h="3976370">
                  <a:moveTo>
                    <a:pt x="3541522" y="1781302"/>
                  </a:moveTo>
                  <a:lnTo>
                    <a:pt x="3536188" y="1763014"/>
                  </a:lnTo>
                  <a:lnTo>
                    <a:pt x="3463036" y="1784604"/>
                  </a:lnTo>
                  <a:lnTo>
                    <a:pt x="3468497" y="1802892"/>
                  </a:lnTo>
                  <a:lnTo>
                    <a:pt x="3541522" y="1781302"/>
                  </a:lnTo>
                  <a:close/>
                </a:path>
                <a:path w="5733415" h="3976370">
                  <a:moveTo>
                    <a:pt x="3550920" y="640969"/>
                  </a:moveTo>
                  <a:lnTo>
                    <a:pt x="3498977" y="585216"/>
                  </a:lnTo>
                  <a:lnTo>
                    <a:pt x="3485134" y="598170"/>
                  </a:lnTo>
                  <a:lnTo>
                    <a:pt x="3537077" y="653923"/>
                  </a:lnTo>
                  <a:lnTo>
                    <a:pt x="3550920" y="640969"/>
                  </a:lnTo>
                  <a:close/>
                </a:path>
                <a:path w="5733415" h="3976370">
                  <a:moveTo>
                    <a:pt x="3641852" y="738505"/>
                  </a:moveTo>
                  <a:lnTo>
                    <a:pt x="3589909" y="682752"/>
                  </a:lnTo>
                  <a:lnTo>
                    <a:pt x="3576066" y="695706"/>
                  </a:lnTo>
                  <a:lnTo>
                    <a:pt x="3628009" y="751459"/>
                  </a:lnTo>
                  <a:lnTo>
                    <a:pt x="3641852" y="738505"/>
                  </a:lnTo>
                  <a:close/>
                </a:path>
                <a:path w="5733415" h="3976370">
                  <a:moveTo>
                    <a:pt x="3662426" y="3768598"/>
                  </a:moveTo>
                  <a:lnTo>
                    <a:pt x="3657092" y="3750310"/>
                  </a:lnTo>
                  <a:lnTo>
                    <a:pt x="3583940" y="3771519"/>
                  </a:lnTo>
                  <a:lnTo>
                    <a:pt x="3589274" y="3789807"/>
                  </a:lnTo>
                  <a:lnTo>
                    <a:pt x="3662426" y="3768598"/>
                  </a:lnTo>
                  <a:close/>
                </a:path>
                <a:path w="5733415" h="3976370">
                  <a:moveTo>
                    <a:pt x="3669538" y="1743710"/>
                  </a:moveTo>
                  <a:lnTo>
                    <a:pt x="3664077" y="1725422"/>
                  </a:lnTo>
                  <a:lnTo>
                    <a:pt x="3591052" y="1746885"/>
                  </a:lnTo>
                  <a:lnTo>
                    <a:pt x="3596386" y="1765173"/>
                  </a:lnTo>
                  <a:lnTo>
                    <a:pt x="3669538" y="1743710"/>
                  </a:lnTo>
                  <a:close/>
                </a:path>
                <a:path w="5733415" h="3976370">
                  <a:moveTo>
                    <a:pt x="3732911" y="836041"/>
                  </a:moveTo>
                  <a:lnTo>
                    <a:pt x="3680841" y="780288"/>
                  </a:lnTo>
                  <a:lnTo>
                    <a:pt x="3666998" y="793242"/>
                  </a:lnTo>
                  <a:lnTo>
                    <a:pt x="3718941" y="848995"/>
                  </a:lnTo>
                  <a:lnTo>
                    <a:pt x="3732911" y="836041"/>
                  </a:lnTo>
                  <a:close/>
                </a:path>
                <a:path w="5733415" h="3976370">
                  <a:moveTo>
                    <a:pt x="3790442" y="3731260"/>
                  </a:moveTo>
                  <a:lnTo>
                    <a:pt x="3785108" y="3712972"/>
                  </a:lnTo>
                  <a:lnTo>
                    <a:pt x="3711956" y="3734308"/>
                  </a:lnTo>
                  <a:lnTo>
                    <a:pt x="3717290" y="3752596"/>
                  </a:lnTo>
                  <a:lnTo>
                    <a:pt x="3790442" y="3731260"/>
                  </a:lnTo>
                  <a:close/>
                </a:path>
                <a:path w="5733415" h="3976370">
                  <a:moveTo>
                    <a:pt x="3797427" y="1706118"/>
                  </a:moveTo>
                  <a:lnTo>
                    <a:pt x="3792093" y="1687830"/>
                  </a:lnTo>
                  <a:lnTo>
                    <a:pt x="3718941" y="1709293"/>
                  </a:lnTo>
                  <a:lnTo>
                    <a:pt x="3724275" y="1727581"/>
                  </a:lnTo>
                  <a:lnTo>
                    <a:pt x="3797427" y="1706118"/>
                  </a:lnTo>
                  <a:close/>
                </a:path>
                <a:path w="5733415" h="3976370">
                  <a:moveTo>
                    <a:pt x="3823843" y="933577"/>
                  </a:moveTo>
                  <a:lnTo>
                    <a:pt x="3771773" y="877824"/>
                  </a:lnTo>
                  <a:lnTo>
                    <a:pt x="3757930" y="890778"/>
                  </a:lnTo>
                  <a:lnTo>
                    <a:pt x="3809873" y="946531"/>
                  </a:lnTo>
                  <a:lnTo>
                    <a:pt x="3823843" y="933577"/>
                  </a:lnTo>
                  <a:close/>
                </a:path>
                <a:path w="5733415" h="3976370">
                  <a:moveTo>
                    <a:pt x="3914775" y="1030986"/>
                  </a:moveTo>
                  <a:lnTo>
                    <a:pt x="3862832" y="975360"/>
                  </a:lnTo>
                  <a:lnTo>
                    <a:pt x="3848862" y="988314"/>
                  </a:lnTo>
                  <a:lnTo>
                    <a:pt x="3900805" y="1044067"/>
                  </a:lnTo>
                  <a:lnTo>
                    <a:pt x="3914775" y="1030986"/>
                  </a:lnTo>
                  <a:close/>
                </a:path>
                <a:path w="5733415" h="3976370">
                  <a:moveTo>
                    <a:pt x="3918458" y="3694049"/>
                  </a:moveTo>
                  <a:lnTo>
                    <a:pt x="3913124" y="3675761"/>
                  </a:lnTo>
                  <a:lnTo>
                    <a:pt x="3839972" y="3696970"/>
                  </a:lnTo>
                  <a:lnTo>
                    <a:pt x="3845306" y="3715258"/>
                  </a:lnTo>
                  <a:lnTo>
                    <a:pt x="3918458" y="3694049"/>
                  </a:lnTo>
                  <a:close/>
                </a:path>
                <a:path w="5733415" h="3976370">
                  <a:moveTo>
                    <a:pt x="3925316" y="1668399"/>
                  </a:moveTo>
                  <a:lnTo>
                    <a:pt x="3919982" y="1650111"/>
                  </a:lnTo>
                  <a:lnTo>
                    <a:pt x="3846830" y="1671701"/>
                  </a:lnTo>
                  <a:lnTo>
                    <a:pt x="3852291" y="1689989"/>
                  </a:lnTo>
                  <a:lnTo>
                    <a:pt x="3925316" y="1668399"/>
                  </a:lnTo>
                  <a:close/>
                </a:path>
                <a:path w="5733415" h="3976370">
                  <a:moveTo>
                    <a:pt x="4005707" y="1128522"/>
                  </a:moveTo>
                  <a:lnTo>
                    <a:pt x="3953764" y="1072896"/>
                  </a:lnTo>
                  <a:lnTo>
                    <a:pt x="3939794" y="1085850"/>
                  </a:lnTo>
                  <a:lnTo>
                    <a:pt x="3991737" y="1141603"/>
                  </a:lnTo>
                  <a:lnTo>
                    <a:pt x="4005707" y="1128522"/>
                  </a:lnTo>
                  <a:close/>
                </a:path>
                <a:path w="5733415" h="3976370">
                  <a:moveTo>
                    <a:pt x="4046474" y="3656711"/>
                  </a:moveTo>
                  <a:lnTo>
                    <a:pt x="4041267" y="3638423"/>
                  </a:lnTo>
                  <a:lnTo>
                    <a:pt x="3967988" y="3659759"/>
                  </a:lnTo>
                  <a:lnTo>
                    <a:pt x="3973322" y="3678047"/>
                  </a:lnTo>
                  <a:lnTo>
                    <a:pt x="4046474" y="3656711"/>
                  </a:lnTo>
                  <a:close/>
                </a:path>
                <a:path w="5733415" h="3976370">
                  <a:moveTo>
                    <a:pt x="4053332" y="1630807"/>
                  </a:moveTo>
                  <a:lnTo>
                    <a:pt x="4047871" y="1612519"/>
                  </a:lnTo>
                  <a:lnTo>
                    <a:pt x="3974846" y="1633982"/>
                  </a:lnTo>
                  <a:lnTo>
                    <a:pt x="3980180" y="1652270"/>
                  </a:lnTo>
                  <a:lnTo>
                    <a:pt x="4053332" y="1630807"/>
                  </a:lnTo>
                  <a:close/>
                </a:path>
                <a:path w="5733415" h="3976370">
                  <a:moveTo>
                    <a:pt x="4096639" y="1226058"/>
                  </a:moveTo>
                  <a:lnTo>
                    <a:pt x="4044696" y="1170432"/>
                  </a:lnTo>
                  <a:lnTo>
                    <a:pt x="4030726" y="1183386"/>
                  </a:lnTo>
                  <a:lnTo>
                    <a:pt x="4082669" y="1239139"/>
                  </a:lnTo>
                  <a:lnTo>
                    <a:pt x="4096639" y="1226058"/>
                  </a:lnTo>
                  <a:close/>
                </a:path>
                <a:path w="5733415" h="3976370">
                  <a:moveTo>
                    <a:pt x="4174617" y="3619500"/>
                  </a:moveTo>
                  <a:lnTo>
                    <a:pt x="4169283" y="3601212"/>
                  </a:lnTo>
                  <a:lnTo>
                    <a:pt x="4096131" y="3622548"/>
                  </a:lnTo>
                  <a:lnTo>
                    <a:pt x="4101465" y="3640836"/>
                  </a:lnTo>
                  <a:lnTo>
                    <a:pt x="4174617" y="3619500"/>
                  </a:lnTo>
                  <a:close/>
                </a:path>
                <a:path w="5733415" h="3976370">
                  <a:moveTo>
                    <a:pt x="4187571" y="1323594"/>
                  </a:moveTo>
                  <a:lnTo>
                    <a:pt x="4135628" y="1267841"/>
                  </a:lnTo>
                  <a:lnTo>
                    <a:pt x="4121658" y="1280922"/>
                  </a:lnTo>
                  <a:lnTo>
                    <a:pt x="4173601" y="1336675"/>
                  </a:lnTo>
                  <a:lnTo>
                    <a:pt x="4187571" y="1323594"/>
                  </a:lnTo>
                  <a:close/>
                </a:path>
                <a:path w="5733415" h="3976370">
                  <a:moveTo>
                    <a:pt x="4201795" y="1577213"/>
                  </a:moveTo>
                  <a:lnTo>
                    <a:pt x="4196638" y="1575943"/>
                  </a:lnTo>
                  <a:lnTo>
                    <a:pt x="4192511" y="1574927"/>
                  </a:lnTo>
                  <a:lnTo>
                    <a:pt x="4095242" y="1550924"/>
                  </a:lnTo>
                  <a:lnTo>
                    <a:pt x="4090035" y="1553972"/>
                  </a:lnTo>
                  <a:lnTo>
                    <a:pt x="4088765" y="1559052"/>
                  </a:lnTo>
                  <a:lnTo>
                    <a:pt x="4087495" y="1564259"/>
                  </a:lnTo>
                  <a:lnTo>
                    <a:pt x="4090670" y="1569339"/>
                  </a:lnTo>
                  <a:lnTo>
                    <a:pt x="4147172" y="1583359"/>
                  </a:lnTo>
                  <a:lnTo>
                    <a:pt x="4102735" y="1596390"/>
                  </a:lnTo>
                  <a:lnTo>
                    <a:pt x="4108069" y="1614678"/>
                  </a:lnTo>
                  <a:lnTo>
                    <a:pt x="4152493" y="1601647"/>
                  </a:lnTo>
                  <a:lnTo>
                    <a:pt x="4116197" y="1640078"/>
                  </a:lnTo>
                  <a:lnTo>
                    <a:pt x="4112641" y="1644015"/>
                  </a:lnTo>
                  <a:lnTo>
                    <a:pt x="4112768" y="1649984"/>
                  </a:lnTo>
                  <a:lnTo>
                    <a:pt x="4116578" y="1653540"/>
                  </a:lnTo>
                  <a:lnTo>
                    <a:pt x="4120388" y="1657223"/>
                  </a:lnTo>
                  <a:lnTo>
                    <a:pt x="4126484" y="1657096"/>
                  </a:lnTo>
                  <a:lnTo>
                    <a:pt x="4130040" y="1653159"/>
                  </a:lnTo>
                  <a:lnTo>
                    <a:pt x="4187990" y="1591818"/>
                  </a:lnTo>
                  <a:lnTo>
                    <a:pt x="4181348" y="1591818"/>
                  </a:lnTo>
                  <a:lnTo>
                    <a:pt x="4180802" y="1591818"/>
                  </a:lnTo>
                  <a:lnTo>
                    <a:pt x="4180763" y="1591678"/>
                  </a:lnTo>
                  <a:lnTo>
                    <a:pt x="4181297" y="1591678"/>
                  </a:lnTo>
                  <a:lnTo>
                    <a:pt x="4188129" y="1591678"/>
                  </a:lnTo>
                  <a:lnTo>
                    <a:pt x="4201795" y="1577213"/>
                  </a:lnTo>
                  <a:close/>
                </a:path>
                <a:path w="5733415" h="3976370">
                  <a:moveTo>
                    <a:pt x="4297172" y="1455039"/>
                  </a:moveTo>
                  <a:lnTo>
                    <a:pt x="4294517" y="1443355"/>
                  </a:lnTo>
                  <a:lnTo>
                    <a:pt x="4274058" y="1353185"/>
                  </a:lnTo>
                  <a:lnTo>
                    <a:pt x="4272915" y="1347978"/>
                  </a:lnTo>
                  <a:lnTo>
                    <a:pt x="4267835" y="1344803"/>
                  </a:lnTo>
                  <a:lnTo>
                    <a:pt x="4257548" y="1347089"/>
                  </a:lnTo>
                  <a:lnTo>
                    <a:pt x="4254373" y="1352169"/>
                  </a:lnTo>
                  <a:lnTo>
                    <a:pt x="4255516" y="1357376"/>
                  </a:lnTo>
                  <a:lnTo>
                    <a:pt x="4267174" y="1408976"/>
                  </a:lnTo>
                  <a:lnTo>
                    <a:pt x="4226560" y="1365377"/>
                  </a:lnTo>
                  <a:lnTo>
                    <a:pt x="4212590" y="1378458"/>
                  </a:lnTo>
                  <a:lnTo>
                    <a:pt x="4253154" y="1422006"/>
                  </a:lnTo>
                  <a:lnTo>
                    <a:pt x="4197477" y="1405255"/>
                  </a:lnTo>
                  <a:lnTo>
                    <a:pt x="4192143" y="1408049"/>
                  </a:lnTo>
                  <a:lnTo>
                    <a:pt x="4189095" y="1418209"/>
                  </a:lnTo>
                  <a:lnTo>
                    <a:pt x="4192016" y="1423416"/>
                  </a:lnTo>
                  <a:lnTo>
                    <a:pt x="4297172" y="1455039"/>
                  </a:lnTo>
                  <a:close/>
                </a:path>
                <a:path w="5733415" h="3976370">
                  <a:moveTo>
                    <a:pt x="4302633" y="3582289"/>
                  </a:moveTo>
                  <a:lnTo>
                    <a:pt x="4297299" y="3564001"/>
                  </a:lnTo>
                  <a:lnTo>
                    <a:pt x="4224147" y="3585210"/>
                  </a:lnTo>
                  <a:lnTo>
                    <a:pt x="4229481" y="3603498"/>
                  </a:lnTo>
                  <a:lnTo>
                    <a:pt x="4302633" y="3582289"/>
                  </a:lnTo>
                  <a:close/>
                </a:path>
                <a:path w="5733415" h="3976370">
                  <a:moveTo>
                    <a:pt x="4430649" y="3544951"/>
                  </a:moveTo>
                  <a:lnTo>
                    <a:pt x="4425315" y="3526663"/>
                  </a:lnTo>
                  <a:lnTo>
                    <a:pt x="4352163" y="3547999"/>
                  </a:lnTo>
                  <a:lnTo>
                    <a:pt x="4357497" y="3566287"/>
                  </a:lnTo>
                  <a:lnTo>
                    <a:pt x="4430649" y="3544951"/>
                  </a:lnTo>
                  <a:close/>
                </a:path>
                <a:path w="5733415" h="3976370">
                  <a:moveTo>
                    <a:pt x="4558665" y="3507740"/>
                  </a:moveTo>
                  <a:lnTo>
                    <a:pt x="4553331" y="3489452"/>
                  </a:lnTo>
                  <a:lnTo>
                    <a:pt x="4480179" y="3510788"/>
                  </a:lnTo>
                  <a:lnTo>
                    <a:pt x="4485513" y="3529076"/>
                  </a:lnTo>
                  <a:lnTo>
                    <a:pt x="4558665" y="3507740"/>
                  </a:lnTo>
                  <a:close/>
                </a:path>
                <a:path w="5733415" h="3976370">
                  <a:moveTo>
                    <a:pt x="4686681" y="3470529"/>
                  </a:moveTo>
                  <a:lnTo>
                    <a:pt x="4681474" y="3452241"/>
                  </a:lnTo>
                  <a:lnTo>
                    <a:pt x="4608195" y="3473450"/>
                  </a:lnTo>
                  <a:lnTo>
                    <a:pt x="4613529" y="3491738"/>
                  </a:lnTo>
                  <a:lnTo>
                    <a:pt x="4686681" y="3470529"/>
                  </a:lnTo>
                  <a:close/>
                </a:path>
                <a:path w="5733415" h="3976370">
                  <a:moveTo>
                    <a:pt x="4814824" y="3433191"/>
                  </a:moveTo>
                  <a:lnTo>
                    <a:pt x="4809490" y="3414903"/>
                  </a:lnTo>
                  <a:lnTo>
                    <a:pt x="4736338" y="3436239"/>
                  </a:lnTo>
                  <a:lnTo>
                    <a:pt x="4741545" y="3454527"/>
                  </a:lnTo>
                  <a:lnTo>
                    <a:pt x="4814824" y="3433191"/>
                  </a:lnTo>
                  <a:close/>
                </a:path>
                <a:path w="5733415" h="3976370">
                  <a:moveTo>
                    <a:pt x="4942840" y="3395980"/>
                  </a:moveTo>
                  <a:lnTo>
                    <a:pt x="4937506" y="3377692"/>
                  </a:lnTo>
                  <a:lnTo>
                    <a:pt x="4864354" y="3399028"/>
                  </a:lnTo>
                  <a:lnTo>
                    <a:pt x="4869688" y="3417316"/>
                  </a:lnTo>
                  <a:lnTo>
                    <a:pt x="4942840" y="3395980"/>
                  </a:lnTo>
                  <a:close/>
                </a:path>
                <a:path w="5733415" h="3976370">
                  <a:moveTo>
                    <a:pt x="4998593" y="1402334"/>
                  </a:moveTo>
                  <a:lnTo>
                    <a:pt x="4922520" y="1396492"/>
                  </a:lnTo>
                  <a:lnTo>
                    <a:pt x="4921123" y="1415542"/>
                  </a:lnTo>
                  <a:lnTo>
                    <a:pt x="4997069" y="1421257"/>
                  </a:lnTo>
                  <a:lnTo>
                    <a:pt x="4998593" y="1402334"/>
                  </a:lnTo>
                  <a:close/>
                </a:path>
                <a:path w="5733415" h="3976370">
                  <a:moveTo>
                    <a:pt x="5100955" y="3281934"/>
                  </a:moveTo>
                  <a:lnTo>
                    <a:pt x="5083048" y="3275457"/>
                  </a:lnTo>
                  <a:lnTo>
                    <a:pt x="5056886" y="3346958"/>
                  </a:lnTo>
                  <a:lnTo>
                    <a:pt x="5065700" y="3350222"/>
                  </a:lnTo>
                  <a:lnTo>
                    <a:pt x="5050167" y="3346323"/>
                  </a:lnTo>
                  <a:lnTo>
                    <a:pt x="4959350" y="3323590"/>
                  </a:lnTo>
                  <a:lnTo>
                    <a:pt x="4954270" y="3326765"/>
                  </a:lnTo>
                  <a:lnTo>
                    <a:pt x="4953000" y="3331845"/>
                  </a:lnTo>
                  <a:lnTo>
                    <a:pt x="4951603" y="3336925"/>
                  </a:lnTo>
                  <a:lnTo>
                    <a:pt x="4954778" y="3342132"/>
                  </a:lnTo>
                  <a:lnTo>
                    <a:pt x="5011191" y="3356203"/>
                  </a:lnTo>
                  <a:lnTo>
                    <a:pt x="4992370" y="3361690"/>
                  </a:lnTo>
                  <a:lnTo>
                    <a:pt x="4997704" y="3379978"/>
                  </a:lnTo>
                  <a:lnTo>
                    <a:pt x="5016627" y="3374466"/>
                  </a:lnTo>
                  <a:lnTo>
                    <a:pt x="4980051" y="3412871"/>
                  </a:lnTo>
                  <a:lnTo>
                    <a:pt x="4976495" y="3416681"/>
                  </a:lnTo>
                  <a:lnTo>
                    <a:pt x="4976622" y="3422777"/>
                  </a:lnTo>
                  <a:lnTo>
                    <a:pt x="4980432" y="3426333"/>
                  </a:lnTo>
                  <a:lnTo>
                    <a:pt x="4984242" y="3430016"/>
                  </a:lnTo>
                  <a:lnTo>
                    <a:pt x="4990338" y="3429889"/>
                  </a:lnTo>
                  <a:lnTo>
                    <a:pt x="4993894" y="3426079"/>
                  </a:lnTo>
                  <a:lnTo>
                    <a:pt x="5065877" y="3350285"/>
                  </a:lnTo>
                  <a:lnTo>
                    <a:pt x="5074793" y="3353562"/>
                  </a:lnTo>
                  <a:lnTo>
                    <a:pt x="5100955" y="3281934"/>
                  </a:lnTo>
                  <a:close/>
                </a:path>
                <a:path w="5733415" h="3976370">
                  <a:moveTo>
                    <a:pt x="5131562" y="1412367"/>
                  </a:moveTo>
                  <a:lnTo>
                    <a:pt x="5055489" y="1406652"/>
                  </a:lnTo>
                  <a:lnTo>
                    <a:pt x="5054092" y="1425575"/>
                  </a:lnTo>
                  <a:lnTo>
                    <a:pt x="5130038" y="1431290"/>
                  </a:lnTo>
                  <a:lnTo>
                    <a:pt x="5131562" y="1412367"/>
                  </a:lnTo>
                  <a:close/>
                </a:path>
                <a:path w="5733415" h="3976370">
                  <a:moveTo>
                    <a:pt x="5146789" y="3156712"/>
                  </a:moveTo>
                  <a:lnTo>
                    <a:pt x="5128895" y="3150108"/>
                  </a:lnTo>
                  <a:lnTo>
                    <a:pt x="5102733" y="3221736"/>
                  </a:lnTo>
                  <a:lnTo>
                    <a:pt x="5120640" y="3228213"/>
                  </a:lnTo>
                  <a:lnTo>
                    <a:pt x="5146789" y="3156712"/>
                  </a:lnTo>
                  <a:close/>
                </a:path>
                <a:path w="5733415" h="3976370">
                  <a:moveTo>
                    <a:pt x="5192522" y="3031490"/>
                  </a:moveTo>
                  <a:lnTo>
                    <a:pt x="5174615" y="3024886"/>
                  </a:lnTo>
                  <a:lnTo>
                    <a:pt x="5148440" y="3096514"/>
                  </a:lnTo>
                  <a:lnTo>
                    <a:pt x="5166360" y="3102991"/>
                  </a:lnTo>
                  <a:lnTo>
                    <a:pt x="5192522" y="3031490"/>
                  </a:lnTo>
                  <a:close/>
                </a:path>
                <a:path w="5733415" h="3976370">
                  <a:moveTo>
                    <a:pt x="5238369" y="2906268"/>
                  </a:moveTo>
                  <a:lnTo>
                    <a:pt x="5220462" y="2899664"/>
                  </a:lnTo>
                  <a:lnTo>
                    <a:pt x="5194300" y="2971292"/>
                  </a:lnTo>
                  <a:lnTo>
                    <a:pt x="5212207" y="2977769"/>
                  </a:lnTo>
                  <a:lnTo>
                    <a:pt x="5238369" y="2906268"/>
                  </a:lnTo>
                  <a:close/>
                </a:path>
                <a:path w="5733415" h="3976370">
                  <a:moveTo>
                    <a:pt x="5264518" y="1422400"/>
                  </a:moveTo>
                  <a:lnTo>
                    <a:pt x="5188458" y="1416685"/>
                  </a:lnTo>
                  <a:lnTo>
                    <a:pt x="5187061" y="1435608"/>
                  </a:lnTo>
                  <a:lnTo>
                    <a:pt x="5263007" y="1441450"/>
                  </a:lnTo>
                  <a:lnTo>
                    <a:pt x="5264518" y="1422400"/>
                  </a:lnTo>
                  <a:close/>
                </a:path>
                <a:path w="5733415" h="3976370">
                  <a:moveTo>
                    <a:pt x="5284089" y="2780919"/>
                  </a:moveTo>
                  <a:lnTo>
                    <a:pt x="5266182" y="2774442"/>
                  </a:lnTo>
                  <a:lnTo>
                    <a:pt x="5240020" y="2845943"/>
                  </a:lnTo>
                  <a:lnTo>
                    <a:pt x="5257914" y="2852547"/>
                  </a:lnTo>
                  <a:lnTo>
                    <a:pt x="5284089" y="2780919"/>
                  </a:lnTo>
                  <a:close/>
                </a:path>
                <a:path w="5733415" h="3976370">
                  <a:moveTo>
                    <a:pt x="5329936" y="2655709"/>
                  </a:moveTo>
                  <a:lnTo>
                    <a:pt x="5312029" y="2649220"/>
                  </a:lnTo>
                  <a:lnTo>
                    <a:pt x="5285867" y="2720721"/>
                  </a:lnTo>
                  <a:lnTo>
                    <a:pt x="5303774" y="2727325"/>
                  </a:lnTo>
                  <a:lnTo>
                    <a:pt x="5329936" y="2655709"/>
                  </a:lnTo>
                  <a:close/>
                </a:path>
                <a:path w="5733415" h="3976370">
                  <a:moveTo>
                    <a:pt x="5375656" y="2530475"/>
                  </a:moveTo>
                  <a:lnTo>
                    <a:pt x="5357749" y="2523998"/>
                  </a:lnTo>
                  <a:lnTo>
                    <a:pt x="5331587" y="2595499"/>
                  </a:lnTo>
                  <a:lnTo>
                    <a:pt x="5349494" y="2602103"/>
                  </a:lnTo>
                  <a:lnTo>
                    <a:pt x="5375656" y="2530475"/>
                  </a:lnTo>
                  <a:close/>
                </a:path>
                <a:path w="5733415" h="3976370">
                  <a:moveTo>
                    <a:pt x="5397500" y="1432433"/>
                  </a:moveTo>
                  <a:lnTo>
                    <a:pt x="5321427" y="1426718"/>
                  </a:lnTo>
                  <a:lnTo>
                    <a:pt x="5320030" y="1445768"/>
                  </a:lnTo>
                  <a:lnTo>
                    <a:pt x="5395976" y="1451483"/>
                  </a:lnTo>
                  <a:lnTo>
                    <a:pt x="5397500" y="1432433"/>
                  </a:lnTo>
                  <a:close/>
                </a:path>
                <a:path w="5733415" h="3976370">
                  <a:moveTo>
                    <a:pt x="5421376" y="2405253"/>
                  </a:moveTo>
                  <a:lnTo>
                    <a:pt x="5403596" y="2398649"/>
                  </a:lnTo>
                  <a:lnTo>
                    <a:pt x="5377434" y="2470277"/>
                  </a:lnTo>
                  <a:lnTo>
                    <a:pt x="5395214" y="2476754"/>
                  </a:lnTo>
                  <a:lnTo>
                    <a:pt x="5421376" y="2405253"/>
                  </a:lnTo>
                  <a:close/>
                </a:path>
                <a:path w="5733415" h="3976370">
                  <a:moveTo>
                    <a:pt x="5467223" y="2280031"/>
                  </a:moveTo>
                  <a:lnTo>
                    <a:pt x="5449316" y="2273427"/>
                  </a:lnTo>
                  <a:lnTo>
                    <a:pt x="5423154" y="2345055"/>
                  </a:lnTo>
                  <a:lnTo>
                    <a:pt x="5441061" y="2351532"/>
                  </a:lnTo>
                  <a:lnTo>
                    <a:pt x="5467223" y="2280031"/>
                  </a:lnTo>
                  <a:close/>
                </a:path>
                <a:path w="5733415" h="3976370">
                  <a:moveTo>
                    <a:pt x="5512943" y="2154682"/>
                  </a:moveTo>
                  <a:lnTo>
                    <a:pt x="5495036" y="2148205"/>
                  </a:lnTo>
                  <a:lnTo>
                    <a:pt x="5469001" y="2219706"/>
                  </a:lnTo>
                  <a:lnTo>
                    <a:pt x="5486781" y="2226310"/>
                  </a:lnTo>
                  <a:lnTo>
                    <a:pt x="5512943" y="2154682"/>
                  </a:lnTo>
                  <a:close/>
                </a:path>
                <a:path w="5733415" h="3976370">
                  <a:moveTo>
                    <a:pt x="5558790" y="2029460"/>
                  </a:moveTo>
                  <a:lnTo>
                    <a:pt x="5540883" y="2022983"/>
                  </a:lnTo>
                  <a:lnTo>
                    <a:pt x="5514721" y="2094484"/>
                  </a:lnTo>
                  <a:lnTo>
                    <a:pt x="5532628" y="2101088"/>
                  </a:lnTo>
                  <a:lnTo>
                    <a:pt x="5558790" y="2029460"/>
                  </a:lnTo>
                  <a:close/>
                </a:path>
                <a:path w="5733415" h="3976370">
                  <a:moveTo>
                    <a:pt x="5569966" y="1455039"/>
                  </a:moveTo>
                  <a:lnTo>
                    <a:pt x="5555577" y="1445133"/>
                  </a:lnTo>
                  <a:lnTo>
                    <a:pt x="5532285" y="1429092"/>
                  </a:lnTo>
                  <a:lnTo>
                    <a:pt x="5532285" y="1452257"/>
                  </a:lnTo>
                  <a:lnTo>
                    <a:pt x="5529580" y="1453578"/>
                  </a:lnTo>
                  <a:lnTo>
                    <a:pt x="5529821" y="1450555"/>
                  </a:lnTo>
                  <a:lnTo>
                    <a:pt x="5532285" y="1452257"/>
                  </a:lnTo>
                  <a:lnTo>
                    <a:pt x="5532285" y="1429092"/>
                  </a:lnTo>
                  <a:lnTo>
                    <a:pt x="5483860" y="1395730"/>
                  </a:lnTo>
                  <a:lnTo>
                    <a:pt x="5479542" y="1392682"/>
                  </a:lnTo>
                  <a:lnTo>
                    <a:pt x="5473700" y="1393825"/>
                  </a:lnTo>
                  <a:lnTo>
                    <a:pt x="5467604" y="1402461"/>
                  </a:lnTo>
                  <a:lnTo>
                    <a:pt x="5468747" y="1408430"/>
                  </a:lnTo>
                  <a:lnTo>
                    <a:pt x="5473065" y="1411351"/>
                  </a:lnTo>
                  <a:lnTo>
                    <a:pt x="5516613" y="1441437"/>
                  </a:lnTo>
                  <a:lnTo>
                    <a:pt x="5454396" y="1436751"/>
                  </a:lnTo>
                  <a:lnTo>
                    <a:pt x="5452999" y="1455801"/>
                  </a:lnTo>
                  <a:lnTo>
                    <a:pt x="5515305" y="1460500"/>
                  </a:lnTo>
                  <a:lnTo>
                    <a:pt x="5462905" y="1485900"/>
                  </a:lnTo>
                  <a:lnTo>
                    <a:pt x="5460873" y="1491615"/>
                  </a:lnTo>
                  <a:lnTo>
                    <a:pt x="5463159" y="1496441"/>
                  </a:lnTo>
                  <a:lnTo>
                    <a:pt x="5465572" y="1501140"/>
                  </a:lnTo>
                  <a:lnTo>
                    <a:pt x="5471160" y="1503045"/>
                  </a:lnTo>
                  <a:lnTo>
                    <a:pt x="5475986" y="1500759"/>
                  </a:lnTo>
                  <a:lnTo>
                    <a:pt x="5556643" y="1461516"/>
                  </a:lnTo>
                  <a:lnTo>
                    <a:pt x="5569966" y="1455039"/>
                  </a:lnTo>
                  <a:close/>
                </a:path>
                <a:path w="5733415" h="3976370">
                  <a:moveTo>
                    <a:pt x="5604510" y="1904238"/>
                  </a:moveTo>
                  <a:lnTo>
                    <a:pt x="5586603" y="1897761"/>
                  </a:lnTo>
                  <a:lnTo>
                    <a:pt x="5560441" y="1969262"/>
                  </a:lnTo>
                  <a:lnTo>
                    <a:pt x="5578348" y="1975866"/>
                  </a:lnTo>
                  <a:lnTo>
                    <a:pt x="5604510" y="1904238"/>
                  </a:lnTo>
                  <a:close/>
                </a:path>
                <a:path w="5733415" h="3976370">
                  <a:moveTo>
                    <a:pt x="5650357" y="1779016"/>
                  </a:moveTo>
                  <a:lnTo>
                    <a:pt x="5632450" y="1772412"/>
                  </a:lnTo>
                  <a:lnTo>
                    <a:pt x="5606288" y="1844040"/>
                  </a:lnTo>
                  <a:lnTo>
                    <a:pt x="5624195" y="1850517"/>
                  </a:lnTo>
                  <a:lnTo>
                    <a:pt x="5650357" y="1779016"/>
                  </a:lnTo>
                  <a:close/>
                </a:path>
                <a:path w="5733415" h="3976370">
                  <a:moveTo>
                    <a:pt x="5696077" y="1653794"/>
                  </a:moveTo>
                  <a:lnTo>
                    <a:pt x="5678170" y="1647190"/>
                  </a:lnTo>
                  <a:lnTo>
                    <a:pt x="5652008" y="1718818"/>
                  </a:lnTo>
                  <a:lnTo>
                    <a:pt x="5669915" y="1725295"/>
                  </a:lnTo>
                  <a:lnTo>
                    <a:pt x="5696077" y="1653794"/>
                  </a:lnTo>
                  <a:close/>
                </a:path>
                <a:path w="5733415" h="3976370">
                  <a:moveTo>
                    <a:pt x="5733415" y="1685290"/>
                  </a:moveTo>
                  <a:lnTo>
                    <a:pt x="5732399" y="1680083"/>
                  </a:lnTo>
                  <a:lnTo>
                    <a:pt x="5718073" y="1600073"/>
                  </a:lnTo>
                  <a:lnTo>
                    <a:pt x="5716575" y="1591691"/>
                  </a:lnTo>
                  <a:lnTo>
                    <a:pt x="5713984" y="1577213"/>
                  </a:lnTo>
                  <a:lnTo>
                    <a:pt x="5633466" y="1643888"/>
                  </a:lnTo>
                  <a:lnTo>
                    <a:pt x="5629402" y="1647317"/>
                  </a:lnTo>
                  <a:lnTo>
                    <a:pt x="5628894" y="1653286"/>
                  </a:lnTo>
                  <a:lnTo>
                    <a:pt x="5632196" y="1657350"/>
                  </a:lnTo>
                  <a:lnTo>
                    <a:pt x="5635625" y="1661414"/>
                  </a:lnTo>
                  <a:lnTo>
                    <a:pt x="5641594" y="1661922"/>
                  </a:lnTo>
                  <a:lnTo>
                    <a:pt x="5645658" y="1658620"/>
                  </a:lnTo>
                  <a:lnTo>
                    <a:pt x="5700992" y="1612696"/>
                  </a:lnTo>
                  <a:lnTo>
                    <a:pt x="5713730" y="1683385"/>
                  </a:lnTo>
                  <a:lnTo>
                    <a:pt x="5714619" y="1688592"/>
                  </a:lnTo>
                  <a:lnTo>
                    <a:pt x="5719572" y="1692021"/>
                  </a:lnTo>
                  <a:lnTo>
                    <a:pt x="5729859" y="1690243"/>
                  </a:lnTo>
                  <a:lnTo>
                    <a:pt x="5733415" y="1685290"/>
                  </a:lnTo>
                  <a:close/>
                </a:path>
              </a:pathLst>
            </a:custGeom>
            <a:solidFill>
              <a:srgbClr val="7777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812736" y="4601463"/>
              <a:ext cx="915035" cy="970280"/>
            </a:xfrm>
            <a:custGeom>
              <a:avLst/>
              <a:gdLst/>
              <a:ahLst/>
              <a:cxnLst/>
              <a:rect l="l" t="t" r="r" b="b"/>
              <a:pathLst>
                <a:path w="915035" h="970279">
                  <a:moveTo>
                    <a:pt x="359994" y="0"/>
                  </a:moveTo>
                  <a:lnTo>
                    <a:pt x="359994" y="970026"/>
                  </a:lnTo>
                </a:path>
                <a:path w="915035" h="970279">
                  <a:moveTo>
                    <a:pt x="0" y="582930"/>
                  </a:moveTo>
                  <a:lnTo>
                    <a:pt x="914971" y="582930"/>
                  </a:lnTo>
                </a:path>
              </a:pathLst>
            </a:custGeom>
            <a:ln w="12700">
              <a:solidFill>
                <a:srgbClr val="77777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4" name="object 64"/>
          <p:cNvSpPr txBox="1"/>
          <p:nvPr/>
        </p:nvSpPr>
        <p:spPr>
          <a:xfrm>
            <a:off x="834339" y="4753102"/>
            <a:ext cx="7391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29895" algn="l"/>
              </a:tabLst>
            </a:pPr>
            <a:r>
              <a:rPr sz="1800" dirty="0">
                <a:latin typeface="Arial MT"/>
                <a:cs typeface="Arial MT"/>
              </a:rPr>
              <a:t>IP	</a:t>
            </a:r>
            <a:r>
              <a:rPr sz="1800" spc="15" dirty="0">
                <a:latin typeface="Arial MT"/>
                <a:cs typeface="Arial MT"/>
              </a:rPr>
              <a:t>TP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834339" y="5247894"/>
            <a:ext cx="6965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12115" algn="l"/>
              </a:tabLst>
            </a:pPr>
            <a:r>
              <a:rPr sz="1800" dirty="0">
                <a:latin typeface="Arial MT"/>
                <a:cs typeface="Arial MT"/>
              </a:rPr>
              <a:t>IL	</a:t>
            </a:r>
            <a:r>
              <a:rPr sz="1800" spc="15" dirty="0">
                <a:latin typeface="Arial MT"/>
                <a:cs typeface="Arial MT"/>
              </a:rPr>
              <a:t>TL</a:t>
            </a:r>
            <a:endParaRPr sz="1800">
              <a:latin typeface="Arial MT"/>
              <a:cs typeface="Arial M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53464" y="261873"/>
            <a:ext cx="63855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70" dirty="0"/>
              <a:t>MÉTODO</a:t>
            </a:r>
            <a:r>
              <a:rPr sz="2400" spc="-120" dirty="0"/>
              <a:t> </a:t>
            </a:r>
            <a:r>
              <a:rPr sz="2400" spc="-145" dirty="0"/>
              <a:t>P.E.R.T./C.P.M.</a:t>
            </a:r>
            <a:r>
              <a:rPr sz="2400" spc="-120" dirty="0"/>
              <a:t> </a:t>
            </a:r>
            <a:r>
              <a:rPr sz="2400" dirty="0"/>
              <a:t>–</a:t>
            </a:r>
            <a:r>
              <a:rPr sz="2400" spc="-110" dirty="0"/>
              <a:t> </a:t>
            </a:r>
            <a:r>
              <a:rPr sz="2400" spc="-100" dirty="0"/>
              <a:t>RUTA</a:t>
            </a:r>
            <a:r>
              <a:rPr sz="2400" spc="-120" dirty="0"/>
              <a:t> </a:t>
            </a:r>
            <a:r>
              <a:rPr sz="2400" spc="-55" dirty="0"/>
              <a:t>CRÍTICA</a:t>
            </a:r>
            <a:endParaRPr sz="2400"/>
          </a:p>
        </p:txBody>
      </p:sp>
      <p:sp>
        <p:nvSpPr>
          <p:cNvPr id="3" name="object 3"/>
          <p:cNvSpPr txBox="1"/>
          <p:nvPr/>
        </p:nvSpPr>
        <p:spPr>
          <a:xfrm>
            <a:off x="8712370" y="6284772"/>
            <a:ext cx="366395" cy="36385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755"/>
              </a:lnSpc>
            </a:pPr>
            <a:r>
              <a:rPr sz="2400" b="1" spc="-5" dirty="0">
                <a:solidFill>
                  <a:srgbClr val="D1282D"/>
                </a:solidFill>
                <a:latin typeface="Arial"/>
                <a:cs typeface="Arial"/>
              </a:rPr>
              <a:t>41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646048" y="3325050"/>
            <a:ext cx="748665" cy="748665"/>
            <a:chOff x="646048" y="3325050"/>
            <a:chExt cx="748665" cy="748665"/>
          </a:xfrm>
        </p:grpSpPr>
        <p:sp>
          <p:nvSpPr>
            <p:cNvPr id="5" name="object 5"/>
            <p:cNvSpPr/>
            <p:nvPr/>
          </p:nvSpPr>
          <p:spPr>
            <a:xfrm>
              <a:off x="660336" y="3339338"/>
              <a:ext cx="720090" cy="720090"/>
            </a:xfrm>
            <a:custGeom>
              <a:avLst/>
              <a:gdLst/>
              <a:ahLst/>
              <a:cxnLst/>
              <a:rect l="l" t="t" r="r" b="b"/>
              <a:pathLst>
                <a:path w="720090" h="720089">
                  <a:moveTo>
                    <a:pt x="359994" y="0"/>
                  </a:moveTo>
                  <a:lnTo>
                    <a:pt x="311145" y="3286"/>
                  </a:lnTo>
                  <a:lnTo>
                    <a:pt x="264293" y="12858"/>
                  </a:lnTo>
                  <a:lnTo>
                    <a:pt x="219868" y="28289"/>
                  </a:lnTo>
                  <a:lnTo>
                    <a:pt x="178298" y="49148"/>
                  </a:lnTo>
                  <a:lnTo>
                    <a:pt x="140012" y="75009"/>
                  </a:lnTo>
                  <a:lnTo>
                    <a:pt x="105440" y="105441"/>
                  </a:lnTo>
                  <a:lnTo>
                    <a:pt x="75009" y="140017"/>
                  </a:lnTo>
                  <a:lnTo>
                    <a:pt x="49149" y="178307"/>
                  </a:lnTo>
                  <a:lnTo>
                    <a:pt x="28290" y="219884"/>
                  </a:lnTo>
                  <a:lnTo>
                    <a:pt x="12859" y="264318"/>
                  </a:lnTo>
                  <a:lnTo>
                    <a:pt x="3286" y="311181"/>
                  </a:lnTo>
                  <a:lnTo>
                    <a:pt x="0" y="360044"/>
                  </a:lnTo>
                  <a:lnTo>
                    <a:pt x="3286" y="408881"/>
                  </a:lnTo>
                  <a:lnTo>
                    <a:pt x="12859" y="455727"/>
                  </a:lnTo>
                  <a:lnTo>
                    <a:pt x="28290" y="500151"/>
                  </a:lnTo>
                  <a:lnTo>
                    <a:pt x="49149" y="541725"/>
                  </a:lnTo>
                  <a:lnTo>
                    <a:pt x="75009" y="580018"/>
                  </a:lnTo>
                  <a:lnTo>
                    <a:pt x="105440" y="614600"/>
                  </a:lnTo>
                  <a:lnTo>
                    <a:pt x="140012" y="645042"/>
                  </a:lnTo>
                  <a:lnTo>
                    <a:pt x="178298" y="670912"/>
                  </a:lnTo>
                  <a:lnTo>
                    <a:pt x="219868" y="691782"/>
                  </a:lnTo>
                  <a:lnTo>
                    <a:pt x="264293" y="707222"/>
                  </a:lnTo>
                  <a:lnTo>
                    <a:pt x="311145" y="716801"/>
                  </a:lnTo>
                  <a:lnTo>
                    <a:pt x="359994" y="720089"/>
                  </a:lnTo>
                  <a:lnTo>
                    <a:pt x="408846" y="716801"/>
                  </a:lnTo>
                  <a:lnTo>
                    <a:pt x="455701" y="707222"/>
                  </a:lnTo>
                  <a:lnTo>
                    <a:pt x="500131" y="691782"/>
                  </a:lnTo>
                  <a:lnTo>
                    <a:pt x="541705" y="670912"/>
                  </a:lnTo>
                  <a:lnTo>
                    <a:pt x="579995" y="645042"/>
                  </a:lnTo>
                  <a:lnTo>
                    <a:pt x="614572" y="614600"/>
                  </a:lnTo>
                  <a:lnTo>
                    <a:pt x="645006" y="580018"/>
                  </a:lnTo>
                  <a:lnTo>
                    <a:pt x="670869" y="541725"/>
                  </a:lnTo>
                  <a:lnTo>
                    <a:pt x="691732" y="500151"/>
                  </a:lnTo>
                  <a:lnTo>
                    <a:pt x="707165" y="455727"/>
                  </a:lnTo>
                  <a:lnTo>
                    <a:pt x="716739" y="408881"/>
                  </a:lnTo>
                  <a:lnTo>
                    <a:pt x="720026" y="360044"/>
                  </a:lnTo>
                  <a:lnTo>
                    <a:pt x="716739" y="311181"/>
                  </a:lnTo>
                  <a:lnTo>
                    <a:pt x="707165" y="264318"/>
                  </a:lnTo>
                  <a:lnTo>
                    <a:pt x="691732" y="219884"/>
                  </a:lnTo>
                  <a:lnTo>
                    <a:pt x="670869" y="178308"/>
                  </a:lnTo>
                  <a:lnTo>
                    <a:pt x="645006" y="140017"/>
                  </a:lnTo>
                  <a:lnTo>
                    <a:pt x="614572" y="105441"/>
                  </a:lnTo>
                  <a:lnTo>
                    <a:pt x="579995" y="75009"/>
                  </a:lnTo>
                  <a:lnTo>
                    <a:pt x="541705" y="49149"/>
                  </a:lnTo>
                  <a:lnTo>
                    <a:pt x="500131" y="28289"/>
                  </a:lnTo>
                  <a:lnTo>
                    <a:pt x="455701" y="12858"/>
                  </a:lnTo>
                  <a:lnTo>
                    <a:pt x="408846" y="3286"/>
                  </a:lnTo>
                  <a:lnTo>
                    <a:pt x="359994" y="0"/>
                  </a:lnTo>
                  <a:close/>
                </a:path>
              </a:pathLst>
            </a:custGeom>
            <a:solidFill>
              <a:srgbClr val="7979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60336" y="3339338"/>
              <a:ext cx="720090" cy="720090"/>
            </a:xfrm>
            <a:custGeom>
              <a:avLst/>
              <a:gdLst/>
              <a:ahLst/>
              <a:cxnLst/>
              <a:rect l="l" t="t" r="r" b="b"/>
              <a:pathLst>
                <a:path w="720090" h="720089">
                  <a:moveTo>
                    <a:pt x="0" y="360044"/>
                  </a:moveTo>
                  <a:lnTo>
                    <a:pt x="3286" y="311181"/>
                  </a:lnTo>
                  <a:lnTo>
                    <a:pt x="12859" y="264318"/>
                  </a:lnTo>
                  <a:lnTo>
                    <a:pt x="28290" y="219884"/>
                  </a:lnTo>
                  <a:lnTo>
                    <a:pt x="49149" y="178307"/>
                  </a:lnTo>
                  <a:lnTo>
                    <a:pt x="75009" y="140017"/>
                  </a:lnTo>
                  <a:lnTo>
                    <a:pt x="105440" y="105441"/>
                  </a:lnTo>
                  <a:lnTo>
                    <a:pt x="140012" y="75009"/>
                  </a:lnTo>
                  <a:lnTo>
                    <a:pt x="178298" y="49148"/>
                  </a:lnTo>
                  <a:lnTo>
                    <a:pt x="219868" y="28289"/>
                  </a:lnTo>
                  <a:lnTo>
                    <a:pt x="264293" y="12858"/>
                  </a:lnTo>
                  <a:lnTo>
                    <a:pt x="311145" y="3286"/>
                  </a:lnTo>
                  <a:lnTo>
                    <a:pt x="359994" y="0"/>
                  </a:lnTo>
                  <a:lnTo>
                    <a:pt x="408846" y="3286"/>
                  </a:lnTo>
                  <a:lnTo>
                    <a:pt x="455701" y="12858"/>
                  </a:lnTo>
                  <a:lnTo>
                    <a:pt x="500131" y="28289"/>
                  </a:lnTo>
                  <a:lnTo>
                    <a:pt x="541705" y="49149"/>
                  </a:lnTo>
                  <a:lnTo>
                    <a:pt x="579995" y="75009"/>
                  </a:lnTo>
                  <a:lnTo>
                    <a:pt x="614572" y="105441"/>
                  </a:lnTo>
                  <a:lnTo>
                    <a:pt x="645006" y="140017"/>
                  </a:lnTo>
                  <a:lnTo>
                    <a:pt x="670869" y="178308"/>
                  </a:lnTo>
                  <a:lnTo>
                    <a:pt x="691732" y="219884"/>
                  </a:lnTo>
                  <a:lnTo>
                    <a:pt x="707165" y="264318"/>
                  </a:lnTo>
                  <a:lnTo>
                    <a:pt x="716739" y="311181"/>
                  </a:lnTo>
                  <a:lnTo>
                    <a:pt x="720026" y="360044"/>
                  </a:lnTo>
                  <a:lnTo>
                    <a:pt x="716739" y="408881"/>
                  </a:lnTo>
                  <a:lnTo>
                    <a:pt x="707165" y="455727"/>
                  </a:lnTo>
                  <a:lnTo>
                    <a:pt x="691732" y="500151"/>
                  </a:lnTo>
                  <a:lnTo>
                    <a:pt x="670869" y="541725"/>
                  </a:lnTo>
                  <a:lnTo>
                    <a:pt x="645006" y="580018"/>
                  </a:lnTo>
                  <a:lnTo>
                    <a:pt x="614572" y="614600"/>
                  </a:lnTo>
                  <a:lnTo>
                    <a:pt x="579995" y="645042"/>
                  </a:lnTo>
                  <a:lnTo>
                    <a:pt x="541705" y="670912"/>
                  </a:lnTo>
                  <a:lnTo>
                    <a:pt x="500131" y="691782"/>
                  </a:lnTo>
                  <a:lnTo>
                    <a:pt x="455701" y="707222"/>
                  </a:lnTo>
                  <a:lnTo>
                    <a:pt x="408846" y="716801"/>
                  </a:lnTo>
                  <a:lnTo>
                    <a:pt x="359994" y="720089"/>
                  </a:lnTo>
                  <a:lnTo>
                    <a:pt x="311145" y="716801"/>
                  </a:lnTo>
                  <a:lnTo>
                    <a:pt x="264293" y="707222"/>
                  </a:lnTo>
                  <a:lnTo>
                    <a:pt x="219868" y="691782"/>
                  </a:lnTo>
                  <a:lnTo>
                    <a:pt x="178298" y="670912"/>
                  </a:lnTo>
                  <a:lnTo>
                    <a:pt x="140012" y="645042"/>
                  </a:lnTo>
                  <a:lnTo>
                    <a:pt x="105440" y="614600"/>
                  </a:lnTo>
                  <a:lnTo>
                    <a:pt x="75009" y="580018"/>
                  </a:lnTo>
                  <a:lnTo>
                    <a:pt x="49149" y="541725"/>
                  </a:lnTo>
                  <a:lnTo>
                    <a:pt x="28290" y="500151"/>
                  </a:lnTo>
                  <a:lnTo>
                    <a:pt x="12859" y="455727"/>
                  </a:lnTo>
                  <a:lnTo>
                    <a:pt x="3286" y="408881"/>
                  </a:lnTo>
                  <a:lnTo>
                    <a:pt x="0" y="360044"/>
                  </a:lnTo>
                  <a:close/>
                </a:path>
              </a:pathLst>
            </a:custGeom>
            <a:ln w="28574">
              <a:solidFill>
                <a:srgbClr val="5757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849579" y="3598621"/>
            <a:ext cx="342900" cy="194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-10" dirty="0">
                <a:solidFill>
                  <a:srgbClr val="FFFFFF"/>
                </a:solidFill>
                <a:latin typeface="Arial MT"/>
                <a:cs typeface="Arial MT"/>
              </a:rPr>
              <a:t>i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n</a:t>
            </a:r>
            <a:r>
              <a:rPr sz="1100" spc="-10" dirty="0">
                <a:solidFill>
                  <a:srgbClr val="FFFFFF"/>
                </a:solidFill>
                <a:latin typeface="Arial MT"/>
                <a:cs typeface="Arial MT"/>
              </a:rPr>
              <a:t>i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c</a:t>
            </a:r>
            <a:r>
              <a:rPr sz="1100" spc="-10" dirty="0">
                <a:solidFill>
                  <a:srgbClr val="FFFFFF"/>
                </a:solidFill>
                <a:latin typeface="Arial MT"/>
                <a:cs typeface="Arial MT"/>
              </a:rPr>
              <a:t>i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o</a:t>
            </a:r>
            <a:endParaRPr sz="1100">
              <a:latin typeface="Arial MT"/>
              <a:cs typeface="Arial MT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1946719" y="3325050"/>
            <a:ext cx="748665" cy="748665"/>
            <a:chOff x="1946719" y="3325050"/>
            <a:chExt cx="748665" cy="748665"/>
          </a:xfrm>
        </p:grpSpPr>
        <p:sp>
          <p:nvSpPr>
            <p:cNvPr id="9" name="object 9"/>
            <p:cNvSpPr/>
            <p:nvPr/>
          </p:nvSpPr>
          <p:spPr>
            <a:xfrm>
              <a:off x="1961007" y="3339338"/>
              <a:ext cx="720090" cy="720090"/>
            </a:xfrm>
            <a:custGeom>
              <a:avLst/>
              <a:gdLst/>
              <a:ahLst/>
              <a:cxnLst/>
              <a:rect l="l" t="t" r="r" b="b"/>
              <a:pathLst>
                <a:path w="720089" h="720089">
                  <a:moveTo>
                    <a:pt x="360044" y="0"/>
                  </a:moveTo>
                  <a:lnTo>
                    <a:pt x="311181" y="3286"/>
                  </a:lnTo>
                  <a:lnTo>
                    <a:pt x="264318" y="12858"/>
                  </a:lnTo>
                  <a:lnTo>
                    <a:pt x="219884" y="28289"/>
                  </a:lnTo>
                  <a:lnTo>
                    <a:pt x="178307" y="49148"/>
                  </a:lnTo>
                  <a:lnTo>
                    <a:pt x="140017" y="75009"/>
                  </a:lnTo>
                  <a:lnTo>
                    <a:pt x="105441" y="105441"/>
                  </a:lnTo>
                  <a:lnTo>
                    <a:pt x="75009" y="140017"/>
                  </a:lnTo>
                  <a:lnTo>
                    <a:pt x="49149" y="178307"/>
                  </a:lnTo>
                  <a:lnTo>
                    <a:pt x="28289" y="219884"/>
                  </a:lnTo>
                  <a:lnTo>
                    <a:pt x="12858" y="264318"/>
                  </a:lnTo>
                  <a:lnTo>
                    <a:pt x="3286" y="311181"/>
                  </a:lnTo>
                  <a:lnTo>
                    <a:pt x="0" y="360044"/>
                  </a:lnTo>
                  <a:lnTo>
                    <a:pt x="3286" y="408881"/>
                  </a:lnTo>
                  <a:lnTo>
                    <a:pt x="12858" y="455727"/>
                  </a:lnTo>
                  <a:lnTo>
                    <a:pt x="28289" y="500151"/>
                  </a:lnTo>
                  <a:lnTo>
                    <a:pt x="49149" y="541725"/>
                  </a:lnTo>
                  <a:lnTo>
                    <a:pt x="75009" y="580018"/>
                  </a:lnTo>
                  <a:lnTo>
                    <a:pt x="105441" y="614600"/>
                  </a:lnTo>
                  <a:lnTo>
                    <a:pt x="140017" y="645042"/>
                  </a:lnTo>
                  <a:lnTo>
                    <a:pt x="178307" y="670912"/>
                  </a:lnTo>
                  <a:lnTo>
                    <a:pt x="219884" y="691782"/>
                  </a:lnTo>
                  <a:lnTo>
                    <a:pt x="264318" y="707222"/>
                  </a:lnTo>
                  <a:lnTo>
                    <a:pt x="311181" y="716801"/>
                  </a:lnTo>
                  <a:lnTo>
                    <a:pt x="360044" y="720089"/>
                  </a:lnTo>
                  <a:lnTo>
                    <a:pt x="408881" y="716801"/>
                  </a:lnTo>
                  <a:lnTo>
                    <a:pt x="455727" y="707222"/>
                  </a:lnTo>
                  <a:lnTo>
                    <a:pt x="500151" y="691782"/>
                  </a:lnTo>
                  <a:lnTo>
                    <a:pt x="541725" y="670912"/>
                  </a:lnTo>
                  <a:lnTo>
                    <a:pt x="580018" y="645042"/>
                  </a:lnTo>
                  <a:lnTo>
                    <a:pt x="614600" y="614600"/>
                  </a:lnTo>
                  <a:lnTo>
                    <a:pt x="645042" y="580018"/>
                  </a:lnTo>
                  <a:lnTo>
                    <a:pt x="670912" y="541725"/>
                  </a:lnTo>
                  <a:lnTo>
                    <a:pt x="691782" y="500151"/>
                  </a:lnTo>
                  <a:lnTo>
                    <a:pt x="707222" y="455727"/>
                  </a:lnTo>
                  <a:lnTo>
                    <a:pt x="716801" y="408881"/>
                  </a:lnTo>
                  <a:lnTo>
                    <a:pt x="720090" y="360044"/>
                  </a:lnTo>
                  <a:lnTo>
                    <a:pt x="716801" y="311181"/>
                  </a:lnTo>
                  <a:lnTo>
                    <a:pt x="707222" y="264318"/>
                  </a:lnTo>
                  <a:lnTo>
                    <a:pt x="691782" y="219884"/>
                  </a:lnTo>
                  <a:lnTo>
                    <a:pt x="670912" y="178308"/>
                  </a:lnTo>
                  <a:lnTo>
                    <a:pt x="645042" y="140017"/>
                  </a:lnTo>
                  <a:lnTo>
                    <a:pt x="614600" y="105441"/>
                  </a:lnTo>
                  <a:lnTo>
                    <a:pt x="580018" y="75009"/>
                  </a:lnTo>
                  <a:lnTo>
                    <a:pt x="541725" y="49149"/>
                  </a:lnTo>
                  <a:lnTo>
                    <a:pt x="500151" y="28289"/>
                  </a:lnTo>
                  <a:lnTo>
                    <a:pt x="455727" y="12858"/>
                  </a:lnTo>
                  <a:lnTo>
                    <a:pt x="408881" y="3286"/>
                  </a:lnTo>
                  <a:lnTo>
                    <a:pt x="360044" y="0"/>
                  </a:lnTo>
                  <a:close/>
                </a:path>
              </a:pathLst>
            </a:custGeom>
            <a:solidFill>
              <a:srgbClr val="7979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961007" y="3339338"/>
              <a:ext cx="720090" cy="720090"/>
            </a:xfrm>
            <a:custGeom>
              <a:avLst/>
              <a:gdLst/>
              <a:ahLst/>
              <a:cxnLst/>
              <a:rect l="l" t="t" r="r" b="b"/>
              <a:pathLst>
                <a:path w="720089" h="720089">
                  <a:moveTo>
                    <a:pt x="0" y="360044"/>
                  </a:moveTo>
                  <a:lnTo>
                    <a:pt x="3286" y="311181"/>
                  </a:lnTo>
                  <a:lnTo>
                    <a:pt x="12858" y="264318"/>
                  </a:lnTo>
                  <a:lnTo>
                    <a:pt x="28289" y="219884"/>
                  </a:lnTo>
                  <a:lnTo>
                    <a:pt x="49149" y="178307"/>
                  </a:lnTo>
                  <a:lnTo>
                    <a:pt x="75009" y="140017"/>
                  </a:lnTo>
                  <a:lnTo>
                    <a:pt x="105441" y="105441"/>
                  </a:lnTo>
                  <a:lnTo>
                    <a:pt x="140017" y="75009"/>
                  </a:lnTo>
                  <a:lnTo>
                    <a:pt x="178307" y="49148"/>
                  </a:lnTo>
                  <a:lnTo>
                    <a:pt x="219884" y="28289"/>
                  </a:lnTo>
                  <a:lnTo>
                    <a:pt x="264318" y="12858"/>
                  </a:lnTo>
                  <a:lnTo>
                    <a:pt x="311181" y="3286"/>
                  </a:lnTo>
                  <a:lnTo>
                    <a:pt x="360044" y="0"/>
                  </a:lnTo>
                  <a:lnTo>
                    <a:pt x="408881" y="3286"/>
                  </a:lnTo>
                  <a:lnTo>
                    <a:pt x="455727" y="12858"/>
                  </a:lnTo>
                  <a:lnTo>
                    <a:pt x="500151" y="28289"/>
                  </a:lnTo>
                  <a:lnTo>
                    <a:pt x="541725" y="49149"/>
                  </a:lnTo>
                  <a:lnTo>
                    <a:pt x="580018" y="75009"/>
                  </a:lnTo>
                  <a:lnTo>
                    <a:pt x="614600" y="105441"/>
                  </a:lnTo>
                  <a:lnTo>
                    <a:pt x="645042" y="140017"/>
                  </a:lnTo>
                  <a:lnTo>
                    <a:pt x="670912" y="178308"/>
                  </a:lnTo>
                  <a:lnTo>
                    <a:pt x="691782" y="219884"/>
                  </a:lnTo>
                  <a:lnTo>
                    <a:pt x="707222" y="264318"/>
                  </a:lnTo>
                  <a:lnTo>
                    <a:pt x="716801" y="311181"/>
                  </a:lnTo>
                  <a:lnTo>
                    <a:pt x="720090" y="360044"/>
                  </a:lnTo>
                  <a:lnTo>
                    <a:pt x="716801" y="408881"/>
                  </a:lnTo>
                  <a:lnTo>
                    <a:pt x="707222" y="455727"/>
                  </a:lnTo>
                  <a:lnTo>
                    <a:pt x="691782" y="500151"/>
                  </a:lnTo>
                  <a:lnTo>
                    <a:pt x="670912" y="541725"/>
                  </a:lnTo>
                  <a:lnTo>
                    <a:pt x="645042" y="580018"/>
                  </a:lnTo>
                  <a:lnTo>
                    <a:pt x="614600" y="614600"/>
                  </a:lnTo>
                  <a:lnTo>
                    <a:pt x="580018" y="645042"/>
                  </a:lnTo>
                  <a:lnTo>
                    <a:pt x="541725" y="670912"/>
                  </a:lnTo>
                  <a:lnTo>
                    <a:pt x="500151" y="691782"/>
                  </a:lnTo>
                  <a:lnTo>
                    <a:pt x="455727" y="707222"/>
                  </a:lnTo>
                  <a:lnTo>
                    <a:pt x="408881" y="716801"/>
                  </a:lnTo>
                  <a:lnTo>
                    <a:pt x="360044" y="720089"/>
                  </a:lnTo>
                  <a:lnTo>
                    <a:pt x="311181" y="716801"/>
                  </a:lnTo>
                  <a:lnTo>
                    <a:pt x="264318" y="707222"/>
                  </a:lnTo>
                  <a:lnTo>
                    <a:pt x="219884" y="691782"/>
                  </a:lnTo>
                  <a:lnTo>
                    <a:pt x="178307" y="670912"/>
                  </a:lnTo>
                  <a:lnTo>
                    <a:pt x="140017" y="645042"/>
                  </a:lnTo>
                  <a:lnTo>
                    <a:pt x="105441" y="614600"/>
                  </a:lnTo>
                  <a:lnTo>
                    <a:pt x="75009" y="580018"/>
                  </a:lnTo>
                  <a:lnTo>
                    <a:pt x="49149" y="541725"/>
                  </a:lnTo>
                  <a:lnTo>
                    <a:pt x="28289" y="500151"/>
                  </a:lnTo>
                  <a:lnTo>
                    <a:pt x="12858" y="455727"/>
                  </a:lnTo>
                  <a:lnTo>
                    <a:pt x="3286" y="408881"/>
                  </a:lnTo>
                  <a:lnTo>
                    <a:pt x="0" y="360044"/>
                  </a:lnTo>
                  <a:close/>
                </a:path>
              </a:pathLst>
            </a:custGeom>
            <a:ln w="28575">
              <a:solidFill>
                <a:srgbClr val="5757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2261742" y="3598621"/>
            <a:ext cx="119380" cy="194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A</a:t>
            </a:r>
            <a:endParaRPr sz="1100">
              <a:latin typeface="Arial MT"/>
              <a:cs typeface="Arial MT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5565838" y="3342703"/>
            <a:ext cx="748665" cy="748665"/>
            <a:chOff x="5565838" y="3342703"/>
            <a:chExt cx="748665" cy="748665"/>
          </a:xfrm>
        </p:grpSpPr>
        <p:sp>
          <p:nvSpPr>
            <p:cNvPr id="13" name="object 13"/>
            <p:cNvSpPr/>
            <p:nvPr/>
          </p:nvSpPr>
          <p:spPr>
            <a:xfrm>
              <a:off x="5580126" y="3356990"/>
              <a:ext cx="720090" cy="720090"/>
            </a:xfrm>
            <a:custGeom>
              <a:avLst/>
              <a:gdLst/>
              <a:ahLst/>
              <a:cxnLst/>
              <a:rect l="l" t="t" r="r" b="b"/>
              <a:pathLst>
                <a:path w="720089" h="720089">
                  <a:moveTo>
                    <a:pt x="360045" y="0"/>
                  </a:moveTo>
                  <a:lnTo>
                    <a:pt x="311181" y="3286"/>
                  </a:lnTo>
                  <a:lnTo>
                    <a:pt x="264318" y="12858"/>
                  </a:lnTo>
                  <a:lnTo>
                    <a:pt x="219884" y="28289"/>
                  </a:lnTo>
                  <a:lnTo>
                    <a:pt x="178308" y="49149"/>
                  </a:lnTo>
                  <a:lnTo>
                    <a:pt x="140017" y="75009"/>
                  </a:lnTo>
                  <a:lnTo>
                    <a:pt x="105441" y="105441"/>
                  </a:lnTo>
                  <a:lnTo>
                    <a:pt x="75009" y="140017"/>
                  </a:lnTo>
                  <a:lnTo>
                    <a:pt x="49149" y="178308"/>
                  </a:lnTo>
                  <a:lnTo>
                    <a:pt x="28289" y="219884"/>
                  </a:lnTo>
                  <a:lnTo>
                    <a:pt x="12858" y="264318"/>
                  </a:lnTo>
                  <a:lnTo>
                    <a:pt x="3286" y="311181"/>
                  </a:lnTo>
                  <a:lnTo>
                    <a:pt x="0" y="360045"/>
                  </a:lnTo>
                  <a:lnTo>
                    <a:pt x="3286" y="408908"/>
                  </a:lnTo>
                  <a:lnTo>
                    <a:pt x="12858" y="455771"/>
                  </a:lnTo>
                  <a:lnTo>
                    <a:pt x="28289" y="500205"/>
                  </a:lnTo>
                  <a:lnTo>
                    <a:pt x="49148" y="541782"/>
                  </a:lnTo>
                  <a:lnTo>
                    <a:pt x="75009" y="580072"/>
                  </a:lnTo>
                  <a:lnTo>
                    <a:pt x="105441" y="614648"/>
                  </a:lnTo>
                  <a:lnTo>
                    <a:pt x="140017" y="645080"/>
                  </a:lnTo>
                  <a:lnTo>
                    <a:pt x="178307" y="670941"/>
                  </a:lnTo>
                  <a:lnTo>
                    <a:pt x="219884" y="691800"/>
                  </a:lnTo>
                  <a:lnTo>
                    <a:pt x="264318" y="707231"/>
                  </a:lnTo>
                  <a:lnTo>
                    <a:pt x="311181" y="716803"/>
                  </a:lnTo>
                  <a:lnTo>
                    <a:pt x="360045" y="720090"/>
                  </a:lnTo>
                  <a:lnTo>
                    <a:pt x="408879" y="716803"/>
                  </a:lnTo>
                  <a:lnTo>
                    <a:pt x="455717" y="707231"/>
                  </a:lnTo>
                  <a:lnTo>
                    <a:pt x="500131" y="691800"/>
                  </a:lnTo>
                  <a:lnTo>
                    <a:pt x="541692" y="670941"/>
                  </a:lnTo>
                  <a:lnTo>
                    <a:pt x="579970" y="645080"/>
                  </a:lnTo>
                  <a:lnTo>
                    <a:pt x="614537" y="614648"/>
                  </a:lnTo>
                  <a:lnTo>
                    <a:pt x="644962" y="580072"/>
                  </a:lnTo>
                  <a:lnTo>
                    <a:pt x="670818" y="541782"/>
                  </a:lnTo>
                  <a:lnTo>
                    <a:pt x="691675" y="500205"/>
                  </a:lnTo>
                  <a:lnTo>
                    <a:pt x="707104" y="455771"/>
                  </a:lnTo>
                  <a:lnTo>
                    <a:pt x="716676" y="408908"/>
                  </a:lnTo>
                  <a:lnTo>
                    <a:pt x="719963" y="360045"/>
                  </a:lnTo>
                  <a:lnTo>
                    <a:pt x="716676" y="311181"/>
                  </a:lnTo>
                  <a:lnTo>
                    <a:pt x="707104" y="264318"/>
                  </a:lnTo>
                  <a:lnTo>
                    <a:pt x="691675" y="219884"/>
                  </a:lnTo>
                  <a:lnTo>
                    <a:pt x="670818" y="178308"/>
                  </a:lnTo>
                  <a:lnTo>
                    <a:pt x="644962" y="140017"/>
                  </a:lnTo>
                  <a:lnTo>
                    <a:pt x="614537" y="105441"/>
                  </a:lnTo>
                  <a:lnTo>
                    <a:pt x="579970" y="75009"/>
                  </a:lnTo>
                  <a:lnTo>
                    <a:pt x="541692" y="49149"/>
                  </a:lnTo>
                  <a:lnTo>
                    <a:pt x="500131" y="28289"/>
                  </a:lnTo>
                  <a:lnTo>
                    <a:pt x="455717" y="12858"/>
                  </a:lnTo>
                  <a:lnTo>
                    <a:pt x="408879" y="3286"/>
                  </a:lnTo>
                  <a:lnTo>
                    <a:pt x="360045" y="0"/>
                  </a:lnTo>
                  <a:close/>
                </a:path>
              </a:pathLst>
            </a:custGeom>
            <a:solidFill>
              <a:srgbClr val="7979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580126" y="3356990"/>
              <a:ext cx="720090" cy="720090"/>
            </a:xfrm>
            <a:custGeom>
              <a:avLst/>
              <a:gdLst/>
              <a:ahLst/>
              <a:cxnLst/>
              <a:rect l="l" t="t" r="r" b="b"/>
              <a:pathLst>
                <a:path w="720089" h="720089">
                  <a:moveTo>
                    <a:pt x="0" y="360045"/>
                  </a:moveTo>
                  <a:lnTo>
                    <a:pt x="3286" y="311181"/>
                  </a:lnTo>
                  <a:lnTo>
                    <a:pt x="12858" y="264318"/>
                  </a:lnTo>
                  <a:lnTo>
                    <a:pt x="28289" y="219884"/>
                  </a:lnTo>
                  <a:lnTo>
                    <a:pt x="49149" y="178308"/>
                  </a:lnTo>
                  <a:lnTo>
                    <a:pt x="75009" y="140017"/>
                  </a:lnTo>
                  <a:lnTo>
                    <a:pt x="105441" y="105441"/>
                  </a:lnTo>
                  <a:lnTo>
                    <a:pt x="140017" y="75009"/>
                  </a:lnTo>
                  <a:lnTo>
                    <a:pt x="178308" y="49149"/>
                  </a:lnTo>
                  <a:lnTo>
                    <a:pt x="219884" y="28289"/>
                  </a:lnTo>
                  <a:lnTo>
                    <a:pt x="264318" y="12858"/>
                  </a:lnTo>
                  <a:lnTo>
                    <a:pt x="311181" y="3286"/>
                  </a:lnTo>
                  <a:lnTo>
                    <a:pt x="360045" y="0"/>
                  </a:lnTo>
                  <a:lnTo>
                    <a:pt x="408879" y="3286"/>
                  </a:lnTo>
                  <a:lnTo>
                    <a:pt x="455717" y="12858"/>
                  </a:lnTo>
                  <a:lnTo>
                    <a:pt x="500131" y="28289"/>
                  </a:lnTo>
                  <a:lnTo>
                    <a:pt x="541692" y="49149"/>
                  </a:lnTo>
                  <a:lnTo>
                    <a:pt x="579970" y="75009"/>
                  </a:lnTo>
                  <a:lnTo>
                    <a:pt x="614537" y="105441"/>
                  </a:lnTo>
                  <a:lnTo>
                    <a:pt x="644962" y="140017"/>
                  </a:lnTo>
                  <a:lnTo>
                    <a:pt x="670818" y="178308"/>
                  </a:lnTo>
                  <a:lnTo>
                    <a:pt x="691675" y="219884"/>
                  </a:lnTo>
                  <a:lnTo>
                    <a:pt x="707104" y="264318"/>
                  </a:lnTo>
                  <a:lnTo>
                    <a:pt x="716676" y="311181"/>
                  </a:lnTo>
                  <a:lnTo>
                    <a:pt x="719963" y="360045"/>
                  </a:lnTo>
                  <a:lnTo>
                    <a:pt x="716676" y="408908"/>
                  </a:lnTo>
                  <a:lnTo>
                    <a:pt x="707104" y="455771"/>
                  </a:lnTo>
                  <a:lnTo>
                    <a:pt x="691675" y="500205"/>
                  </a:lnTo>
                  <a:lnTo>
                    <a:pt x="670818" y="541782"/>
                  </a:lnTo>
                  <a:lnTo>
                    <a:pt x="644962" y="580072"/>
                  </a:lnTo>
                  <a:lnTo>
                    <a:pt x="614537" y="614648"/>
                  </a:lnTo>
                  <a:lnTo>
                    <a:pt x="579970" y="645080"/>
                  </a:lnTo>
                  <a:lnTo>
                    <a:pt x="541692" y="670941"/>
                  </a:lnTo>
                  <a:lnTo>
                    <a:pt x="500131" y="691800"/>
                  </a:lnTo>
                  <a:lnTo>
                    <a:pt x="455717" y="707231"/>
                  </a:lnTo>
                  <a:lnTo>
                    <a:pt x="408879" y="716803"/>
                  </a:lnTo>
                  <a:lnTo>
                    <a:pt x="360045" y="720090"/>
                  </a:lnTo>
                  <a:lnTo>
                    <a:pt x="311181" y="716803"/>
                  </a:lnTo>
                  <a:lnTo>
                    <a:pt x="264318" y="707231"/>
                  </a:lnTo>
                  <a:lnTo>
                    <a:pt x="219884" y="691800"/>
                  </a:lnTo>
                  <a:lnTo>
                    <a:pt x="178307" y="670941"/>
                  </a:lnTo>
                  <a:lnTo>
                    <a:pt x="140017" y="645080"/>
                  </a:lnTo>
                  <a:lnTo>
                    <a:pt x="105441" y="614648"/>
                  </a:lnTo>
                  <a:lnTo>
                    <a:pt x="75009" y="580072"/>
                  </a:lnTo>
                  <a:lnTo>
                    <a:pt x="49148" y="541782"/>
                  </a:lnTo>
                  <a:lnTo>
                    <a:pt x="28289" y="500205"/>
                  </a:lnTo>
                  <a:lnTo>
                    <a:pt x="12858" y="455771"/>
                  </a:lnTo>
                  <a:lnTo>
                    <a:pt x="3286" y="408908"/>
                  </a:lnTo>
                  <a:lnTo>
                    <a:pt x="0" y="360045"/>
                  </a:lnTo>
                  <a:close/>
                </a:path>
              </a:pathLst>
            </a:custGeom>
            <a:ln w="28575">
              <a:solidFill>
                <a:srgbClr val="5757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5881242" y="3616528"/>
            <a:ext cx="119380" cy="194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E</a:t>
            </a:r>
            <a:endParaRPr sz="1100">
              <a:latin typeface="Arial MT"/>
              <a:cs typeface="Arial MT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3646741" y="1974532"/>
            <a:ext cx="748665" cy="748665"/>
            <a:chOff x="3646741" y="1974532"/>
            <a:chExt cx="748665" cy="748665"/>
          </a:xfrm>
        </p:grpSpPr>
        <p:sp>
          <p:nvSpPr>
            <p:cNvPr id="17" name="object 17"/>
            <p:cNvSpPr/>
            <p:nvPr/>
          </p:nvSpPr>
          <p:spPr>
            <a:xfrm>
              <a:off x="3661028" y="1988820"/>
              <a:ext cx="720090" cy="720090"/>
            </a:xfrm>
            <a:custGeom>
              <a:avLst/>
              <a:gdLst/>
              <a:ahLst/>
              <a:cxnLst/>
              <a:rect l="l" t="t" r="r" b="b"/>
              <a:pathLst>
                <a:path w="720089" h="720089">
                  <a:moveTo>
                    <a:pt x="360045" y="0"/>
                  </a:moveTo>
                  <a:lnTo>
                    <a:pt x="311181" y="3286"/>
                  </a:lnTo>
                  <a:lnTo>
                    <a:pt x="264318" y="12858"/>
                  </a:lnTo>
                  <a:lnTo>
                    <a:pt x="219884" y="28289"/>
                  </a:lnTo>
                  <a:lnTo>
                    <a:pt x="178308" y="49149"/>
                  </a:lnTo>
                  <a:lnTo>
                    <a:pt x="140017" y="75009"/>
                  </a:lnTo>
                  <a:lnTo>
                    <a:pt x="105441" y="105441"/>
                  </a:lnTo>
                  <a:lnTo>
                    <a:pt x="75009" y="140017"/>
                  </a:lnTo>
                  <a:lnTo>
                    <a:pt x="49149" y="178308"/>
                  </a:lnTo>
                  <a:lnTo>
                    <a:pt x="28289" y="219884"/>
                  </a:lnTo>
                  <a:lnTo>
                    <a:pt x="12858" y="264318"/>
                  </a:lnTo>
                  <a:lnTo>
                    <a:pt x="3286" y="311181"/>
                  </a:lnTo>
                  <a:lnTo>
                    <a:pt x="0" y="360044"/>
                  </a:lnTo>
                  <a:lnTo>
                    <a:pt x="3286" y="408908"/>
                  </a:lnTo>
                  <a:lnTo>
                    <a:pt x="12858" y="455771"/>
                  </a:lnTo>
                  <a:lnTo>
                    <a:pt x="28289" y="500205"/>
                  </a:lnTo>
                  <a:lnTo>
                    <a:pt x="49148" y="541781"/>
                  </a:lnTo>
                  <a:lnTo>
                    <a:pt x="75009" y="580072"/>
                  </a:lnTo>
                  <a:lnTo>
                    <a:pt x="105441" y="614648"/>
                  </a:lnTo>
                  <a:lnTo>
                    <a:pt x="140017" y="645080"/>
                  </a:lnTo>
                  <a:lnTo>
                    <a:pt x="178307" y="670940"/>
                  </a:lnTo>
                  <a:lnTo>
                    <a:pt x="219884" y="691800"/>
                  </a:lnTo>
                  <a:lnTo>
                    <a:pt x="264318" y="707231"/>
                  </a:lnTo>
                  <a:lnTo>
                    <a:pt x="311181" y="716803"/>
                  </a:lnTo>
                  <a:lnTo>
                    <a:pt x="360045" y="720089"/>
                  </a:lnTo>
                  <a:lnTo>
                    <a:pt x="408879" y="716803"/>
                  </a:lnTo>
                  <a:lnTo>
                    <a:pt x="455717" y="707231"/>
                  </a:lnTo>
                  <a:lnTo>
                    <a:pt x="500131" y="691800"/>
                  </a:lnTo>
                  <a:lnTo>
                    <a:pt x="541692" y="670941"/>
                  </a:lnTo>
                  <a:lnTo>
                    <a:pt x="579970" y="645080"/>
                  </a:lnTo>
                  <a:lnTo>
                    <a:pt x="614537" y="614648"/>
                  </a:lnTo>
                  <a:lnTo>
                    <a:pt x="644962" y="580072"/>
                  </a:lnTo>
                  <a:lnTo>
                    <a:pt x="670818" y="541782"/>
                  </a:lnTo>
                  <a:lnTo>
                    <a:pt x="691675" y="500205"/>
                  </a:lnTo>
                  <a:lnTo>
                    <a:pt x="707104" y="455771"/>
                  </a:lnTo>
                  <a:lnTo>
                    <a:pt x="716676" y="408908"/>
                  </a:lnTo>
                  <a:lnTo>
                    <a:pt x="719963" y="360044"/>
                  </a:lnTo>
                  <a:lnTo>
                    <a:pt x="716676" y="311181"/>
                  </a:lnTo>
                  <a:lnTo>
                    <a:pt x="707104" y="264318"/>
                  </a:lnTo>
                  <a:lnTo>
                    <a:pt x="691675" y="219884"/>
                  </a:lnTo>
                  <a:lnTo>
                    <a:pt x="670818" y="178307"/>
                  </a:lnTo>
                  <a:lnTo>
                    <a:pt x="644962" y="140017"/>
                  </a:lnTo>
                  <a:lnTo>
                    <a:pt x="614537" y="105441"/>
                  </a:lnTo>
                  <a:lnTo>
                    <a:pt x="579970" y="75009"/>
                  </a:lnTo>
                  <a:lnTo>
                    <a:pt x="541692" y="49149"/>
                  </a:lnTo>
                  <a:lnTo>
                    <a:pt x="500131" y="28289"/>
                  </a:lnTo>
                  <a:lnTo>
                    <a:pt x="455717" y="12858"/>
                  </a:lnTo>
                  <a:lnTo>
                    <a:pt x="408879" y="3286"/>
                  </a:lnTo>
                  <a:lnTo>
                    <a:pt x="360045" y="0"/>
                  </a:lnTo>
                  <a:close/>
                </a:path>
              </a:pathLst>
            </a:custGeom>
            <a:solidFill>
              <a:srgbClr val="7979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661028" y="1988820"/>
              <a:ext cx="720090" cy="720090"/>
            </a:xfrm>
            <a:custGeom>
              <a:avLst/>
              <a:gdLst/>
              <a:ahLst/>
              <a:cxnLst/>
              <a:rect l="l" t="t" r="r" b="b"/>
              <a:pathLst>
                <a:path w="720089" h="720089">
                  <a:moveTo>
                    <a:pt x="0" y="360044"/>
                  </a:moveTo>
                  <a:lnTo>
                    <a:pt x="3286" y="311181"/>
                  </a:lnTo>
                  <a:lnTo>
                    <a:pt x="12858" y="264318"/>
                  </a:lnTo>
                  <a:lnTo>
                    <a:pt x="28289" y="219884"/>
                  </a:lnTo>
                  <a:lnTo>
                    <a:pt x="49149" y="178308"/>
                  </a:lnTo>
                  <a:lnTo>
                    <a:pt x="75009" y="140017"/>
                  </a:lnTo>
                  <a:lnTo>
                    <a:pt x="105441" y="105441"/>
                  </a:lnTo>
                  <a:lnTo>
                    <a:pt x="140017" y="75009"/>
                  </a:lnTo>
                  <a:lnTo>
                    <a:pt x="178308" y="49149"/>
                  </a:lnTo>
                  <a:lnTo>
                    <a:pt x="219884" y="28289"/>
                  </a:lnTo>
                  <a:lnTo>
                    <a:pt x="264318" y="12858"/>
                  </a:lnTo>
                  <a:lnTo>
                    <a:pt x="311181" y="3286"/>
                  </a:lnTo>
                  <a:lnTo>
                    <a:pt x="360045" y="0"/>
                  </a:lnTo>
                  <a:lnTo>
                    <a:pt x="408879" y="3286"/>
                  </a:lnTo>
                  <a:lnTo>
                    <a:pt x="455717" y="12858"/>
                  </a:lnTo>
                  <a:lnTo>
                    <a:pt x="500131" y="28289"/>
                  </a:lnTo>
                  <a:lnTo>
                    <a:pt x="541692" y="49149"/>
                  </a:lnTo>
                  <a:lnTo>
                    <a:pt x="579970" y="75009"/>
                  </a:lnTo>
                  <a:lnTo>
                    <a:pt x="614537" y="105441"/>
                  </a:lnTo>
                  <a:lnTo>
                    <a:pt x="644962" y="140017"/>
                  </a:lnTo>
                  <a:lnTo>
                    <a:pt x="670818" y="178307"/>
                  </a:lnTo>
                  <a:lnTo>
                    <a:pt x="691675" y="219884"/>
                  </a:lnTo>
                  <a:lnTo>
                    <a:pt x="707104" y="264318"/>
                  </a:lnTo>
                  <a:lnTo>
                    <a:pt x="716676" y="311181"/>
                  </a:lnTo>
                  <a:lnTo>
                    <a:pt x="719963" y="360044"/>
                  </a:lnTo>
                  <a:lnTo>
                    <a:pt x="716676" y="408908"/>
                  </a:lnTo>
                  <a:lnTo>
                    <a:pt x="707104" y="455771"/>
                  </a:lnTo>
                  <a:lnTo>
                    <a:pt x="691675" y="500205"/>
                  </a:lnTo>
                  <a:lnTo>
                    <a:pt x="670818" y="541782"/>
                  </a:lnTo>
                  <a:lnTo>
                    <a:pt x="644962" y="580072"/>
                  </a:lnTo>
                  <a:lnTo>
                    <a:pt x="614537" y="614648"/>
                  </a:lnTo>
                  <a:lnTo>
                    <a:pt x="579970" y="645080"/>
                  </a:lnTo>
                  <a:lnTo>
                    <a:pt x="541692" y="670941"/>
                  </a:lnTo>
                  <a:lnTo>
                    <a:pt x="500131" y="691800"/>
                  </a:lnTo>
                  <a:lnTo>
                    <a:pt x="455717" y="707231"/>
                  </a:lnTo>
                  <a:lnTo>
                    <a:pt x="408879" y="716803"/>
                  </a:lnTo>
                  <a:lnTo>
                    <a:pt x="360045" y="720089"/>
                  </a:lnTo>
                  <a:lnTo>
                    <a:pt x="311181" y="716803"/>
                  </a:lnTo>
                  <a:lnTo>
                    <a:pt x="264318" y="707231"/>
                  </a:lnTo>
                  <a:lnTo>
                    <a:pt x="219884" y="691800"/>
                  </a:lnTo>
                  <a:lnTo>
                    <a:pt x="178307" y="670940"/>
                  </a:lnTo>
                  <a:lnTo>
                    <a:pt x="140017" y="645080"/>
                  </a:lnTo>
                  <a:lnTo>
                    <a:pt x="105441" y="614648"/>
                  </a:lnTo>
                  <a:lnTo>
                    <a:pt x="75009" y="580072"/>
                  </a:lnTo>
                  <a:lnTo>
                    <a:pt x="49148" y="541781"/>
                  </a:lnTo>
                  <a:lnTo>
                    <a:pt x="28289" y="500205"/>
                  </a:lnTo>
                  <a:lnTo>
                    <a:pt x="12858" y="455771"/>
                  </a:lnTo>
                  <a:lnTo>
                    <a:pt x="3286" y="408908"/>
                  </a:lnTo>
                  <a:lnTo>
                    <a:pt x="0" y="360044"/>
                  </a:lnTo>
                  <a:close/>
                </a:path>
              </a:pathLst>
            </a:custGeom>
            <a:ln w="28575">
              <a:solidFill>
                <a:srgbClr val="5757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3961891" y="2248281"/>
            <a:ext cx="11938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B</a:t>
            </a:r>
            <a:endParaRPr sz="1100">
              <a:latin typeface="Arial MT"/>
              <a:cs typeface="Arial MT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3646995" y="3918775"/>
            <a:ext cx="748665" cy="748665"/>
            <a:chOff x="3646995" y="3918775"/>
            <a:chExt cx="748665" cy="748665"/>
          </a:xfrm>
        </p:grpSpPr>
        <p:sp>
          <p:nvSpPr>
            <p:cNvPr id="21" name="object 21"/>
            <p:cNvSpPr/>
            <p:nvPr/>
          </p:nvSpPr>
          <p:spPr>
            <a:xfrm>
              <a:off x="3661283" y="3933063"/>
              <a:ext cx="720090" cy="720090"/>
            </a:xfrm>
            <a:custGeom>
              <a:avLst/>
              <a:gdLst/>
              <a:ahLst/>
              <a:cxnLst/>
              <a:rect l="l" t="t" r="r" b="b"/>
              <a:pathLst>
                <a:path w="720089" h="720089">
                  <a:moveTo>
                    <a:pt x="359917" y="0"/>
                  </a:moveTo>
                  <a:lnTo>
                    <a:pt x="311083" y="3286"/>
                  </a:lnTo>
                  <a:lnTo>
                    <a:pt x="264245" y="12858"/>
                  </a:lnTo>
                  <a:lnTo>
                    <a:pt x="219831" y="28289"/>
                  </a:lnTo>
                  <a:lnTo>
                    <a:pt x="178270" y="49149"/>
                  </a:lnTo>
                  <a:lnTo>
                    <a:pt x="139992" y="75009"/>
                  </a:lnTo>
                  <a:lnTo>
                    <a:pt x="105425" y="105441"/>
                  </a:lnTo>
                  <a:lnTo>
                    <a:pt x="75000" y="140017"/>
                  </a:lnTo>
                  <a:lnTo>
                    <a:pt x="49144" y="178307"/>
                  </a:lnTo>
                  <a:lnTo>
                    <a:pt x="28287" y="219884"/>
                  </a:lnTo>
                  <a:lnTo>
                    <a:pt x="12858" y="264318"/>
                  </a:lnTo>
                  <a:lnTo>
                    <a:pt x="3286" y="311181"/>
                  </a:lnTo>
                  <a:lnTo>
                    <a:pt x="0" y="360044"/>
                  </a:lnTo>
                  <a:lnTo>
                    <a:pt x="3286" y="408908"/>
                  </a:lnTo>
                  <a:lnTo>
                    <a:pt x="12858" y="455771"/>
                  </a:lnTo>
                  <a:lnTo>
                    <a:pt x="28287" y="500205"/>
                  </a:lnTo>
                  <a:lnTo>
                    <a:pt x="49144" y="541782"/>
                  </a:lnTo>
                  <a:lnTo>
                    <a:pt x="75000" y="580072"/>
                  </a:lnTo>
                  <a:lnTo>
                    <a:pt x="105425" y="614648"/>
                  </a:lnTo>
                  <a:lnTo>
                    <a:pt x="139992" y="645080"/>
                  </a:lnTo>
                  <a:lnTo>
                    <a:pt x="178270" y="670940"/>
                  </a:lnTo>
                  <a:lnTo>
                    <a:pt x="219831" y="691800"/>
                  </a:lnTo>
                  <a:lnTo>
                    <a:pt x="264245" y="707231"/>
                  </a:lnTo>
                  <a:lnTo>
                    <a:pt x="311083" y="716803"/>
                  </a:lnTo>
                  <a:lnTo>
                    <a:pt x="359917" y="720089"/>
                  </a:lnTo>
                  <a:lnTo>
                    <a:pt x="408781" y="716803"/>
                  </a:lnTo>
                  <a:lnTo>
                    <a:pt x="455644" y="707231"/>
                  </a:lnTo>
                  <a:lnTo>
                    <a:pt x="500078" y="691800"/>
                  </a:lnTo>
                  <a:lnTo>
                    <a:pt x="541654" y="670940"/>
                  </a:lnTo>
                  <a:lnTo>
                    <a:pt x="579945" y="645080"/>
                  </a:lnTo>
                  <a:lnTo>
                    <a:pt x="614521" y="614648"/>
                  </a:lnTo>
                  <a:lnTo>
                    <a:pt x="644953" y="580072"/>
                  </a:lnTo>
                  <a:lnTo>
                    <a:pt x="670813" y="541782"/>
                  </a:lnTo>
                  <a:lnTo>
                    <a:pt x="691673" y="500205"/>
                  </a:lnTo>
                  <a:lnTo>
                    <a:pt x="707104" y="455771"/>
                  </a:lnTo>
                  <a:lnTo>
                    <a:pt x="716676" y="408908"/>
                  </a:lnTo>
                  <a:lnTo>
                    <a:pt x="719963" y="360044"/>
                  </a:lnTo>
                  <a:lnTo>
                    <a:pt x="716676" y="311181"/>
                  </a:lnTo>
                  <a:lnTo>
                    <a:pt x="707104" y="264318"/>
                  </a:lnTo>
                  <a:lnTo>
                    <a:pt x="691673" y="219884"/>
                  </a:lnTo>
                  <a:lnTo>
                    <a:pt x="670814" y="178307"/>
                  </a:lnTo>
                  <a:lnTo>
                    <a:pt x="644953" y="140017"/>
                  </a:lnTo>
                  <a:lnTo>
                    <a:pt x="614521" y="105441"/>
                  </a:lnTo>
                  <a:lnTo>
                    <a:pt x="579945" y="75009"/>
                  </a:lnTo>
                  <a:lnTo>
                    <a:pt x="541655" y="49149"/>
                  </a:lnTo>
                  <a:lnTo>
                    <a:pt x="500078" y="28289"/>
                  </a:lnTo>
                  <a:lnTo>
                    <a:pt x="455644" y="12858"/>
                  </a:lnTo>
                  <a:lnTo>
                    <a:pt x="408781" y="3286"/>
                  </a:lnTo>
                  <a:lnTo>
                    <a:pt x="359917" y="0"/>
                  </a:lnTo>
                  <a:close/>
                </a:path>
              </a:pathLst>
            </a:custGeom>
            <a:solidFill>
              <a:srgbClr val="7979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661283" y="3933063"/>
              <a:ext cx="720090" cy="720090"/>
            </a:xfrm>
            <a:custGeom>
              <a:avLst/>
              <a:gdLst/>
              <a:ahLst/>
              <a:cxnLst/>
              <a:rect l="l" t="t" r="r" b="b"/>
              <a:pathLst>
                <a:path w="720089" h="720089">
                  <a:moveTo>
                    <a:pt x="0" y="360044"/>
                  </a:moveTo>
                  <a:lnTo>
                    <a:pt x="3286" y="311181"/>
                  </a:lnTo>
                  <a:lnTo>
                    <a:pt x="12858" y="264318"/>
                  </a:lnTo>
                  <a:lnTo>
                    <a:pt x="28287" y="219884"/>
                  </a:lnTo>
                  <a:lnTo>
                    <a:pt x="49144" y="178307"/>
                  </a:lnTo>
                  <a:lnTo>
                    <a:pt x="75000" y="140017"/>
                  </a:lnTo>
                  <a:lnTo>
                    <a:pt x="105425" y="105441"/>
                  </a:lnTo>
                  <a:lnTo>
                    <a:pt x="139992" y="75009"/>
                  </a:lnTo>
                  <a:lnTo>
                    <a:pt x="178270" y="49149"/>
                  </a:lnTo>
                  <a:lnTo>
                    <a:pt x="219831" y="28289"/>
                  </a:lnTo>
                  <a:lnTo>
                    <a:pt x="264245" y="12858"/>
                  </a:lnTo>
                  <a:lnTo>
                    <a:pt x="311083" y="3286"/>
                  </a:lnTo>
                  <a:lnTo>
                    <a:pt x="359917" y="0"/>
                  </a:lnTo>
                  <a:lnTo>
                    <a:pt x="408781" y="3286"/>
                  </a:lnTo>
                  <a:lnTo>
                    <a:pt x="455644" y="12858"/>
                  </a:lnTo>
                  <a:lnTo>
                    <a:pt x="500078" y="28289"/>
                  </a:lnTo>
                  <a:lnTo>
                    <a:pt x="541655" y="49149"/>
                  </a:lnTo>
                  <a:lnTo>
                    <a:pt x="579945" y="75009"/>
                  </a:lnTo>
                  <a:lnTo>
                    <a:pt x="614521" y="105441"/>
                  </a:lnTo>
                  <a:lnTo>
                    <a:pt x="644953" y="140017"/>
                  </a:lnTo>
                  <a:lnTo>
                    <a:pt x="670814" y="178307"/>
                  </a:lnTo>
                  <a:lnTo>
                    <a:pt x="691673" y="219884"/>
                  </a:lnTo>
                  <a:lnTo>
                    <a:pt x="707104" y="264318"/>
                  </a:lnTo>
                  <a:lnTo>
                    <a:pt x="716676" y="311181"/>
                  </a:lnTo>
                  <a:lnTo>
                    <a:pt x="719963" y="360044"/>
                  </a:lnTo>
                  <a:lnTo>
                    <a:pt x="716676" y="408908"/>
                  </a:lnTo>
                  <a:lnTo>
                    <a:pt x="707104" y="455771"/>
                  </a:lnTo>
                  <a:lnTo>
                    <a:pt x="691673" y="500205"/>
                  </a:lnTo>
                  <a:lnTo>
                    <a:pt x="670813" y="541782"/>
                  </a:lnTo>
                  <a:lnTo>
                    <a:pt x="644953" y="580072"/>
                  </a:lnTo>
                  <a:lnTo>
                    <a:pt x="614521" y="614648"/>
                  </a:lnTo>
                  <a:lnTo>
                    <a:pt x="579945" y="645080"/>
                  </a:lnTo>
                  <a:lnTo>
                    <a:pt x="541654" y="670940"/>
                  </a:lnTo>
                  <a:lnTo>
                    <a:pt x="500078" y="691800"/>
                  </a:lnTo>
                  <a:lnTo>
                    <a:pt x="455644" y="707231"/>
                  </a:lnTo>
                  <a:lnTo>
                    <a:pt x="408781" y="716803"/>
                  </a:lnTo>
                  <a:lnTo>
                    <a:pt x="359917" y="720089"/>
                  </a:lnTo>
                  <a:lnTo>
                    <a:pt x="311083" y="716803"/>
                  </a:lnTo>
                  <a:lnTo>
                    <a:pt x="264245" y="707231"/>
                  </a:lnTo>
                  <a:lnTo>
                    <a:pt x="219831" y="691800"/>
                  </a:lnTo>
                  <a:lnTo>
                    <a:pt x="178270" y="670940"/>
                  </a:lnTo>
                  <a:lnTo>
                    <a:pt x="139992" y="645080"/>
                  </a:lnTo>
                  <a:lnTo>
                    <a:pt x="105425" y="614648"/>
                  </a:lnTo>
                  <a:lnTo>
                    <a:pt x="75000" y="580072"/>
                  </a:lnTo>
                  <a:lnTo>
                    <a:pt x="49144" y="541782"/>
                  </a:lnTo>
                  <a:lnTo>
                    <a:pt x="28287" y="500205"/>
                  </a:lnTo>
                  <a:lnTo>
                    <a:pt x="12858" y="455771"/>
                  </a:lnTo>
                  <a:lnTo>
                    <a:pt x="3286" y="408908"/>
                  </a:lnTo>
                  <a:lnTo>
                    <a:pt x="0" y="360044"/>
                  </a:lnTo>
                  <a:close/>
                </a:path>
              </a:pathLst>
            </a:custGeom>
            <a:ln w="28575">
              <a:solidFill>
                <a:srgbClr val="5757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3959097" y="4192904"/>
            <a:ext cx="12700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C</a:t>
            </a:r>
            <a:endParaRPr sz="1100">
              <a:latin typeface="Arial MT"/>
              <a:cs typeface="Arial MT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3646995" y="5718962"/>
            <a:ext cx="748665" cy="748665"/>
            <a:chOff x="3646995" y="5718962"/>
            <a:chExt cx="748665" cy="748665"/>
          </a:xfrm>
        </p:grpSpPr>
        <p:sp>
          <p:nvSpPr>
            <p:cNvPr id="25" name="object 25"/>
            <p:cNvSpPr/>
            <p:nvPr/>
          </p:nvSpPr>
          <p:spPr>
            <a:xfrm>
              <a:off x="3661283" y="5733250"/>
              <a:ext cx="720090" cy="720090"/>
            </a:xfrm>
            <a:custGeom>
              <a:avLst/>
              <a:gdLst/>
              <a:ahLst/>
              <a:cxnLst/>
              <a:rect l="l" t="t" r="r" b="b"/>
              <a:pathLst>
                <a:path w="720089" h="720089">
                  <a:moveTo>
                    <a:pt x="359917" y="0"/>
                  </a:moveTo>
                  <a:lnTo>
                    <a:pt x="311083" y="3286"/>
                  </a:lnTo>
                  <a:lnTo>
                    <a:pt x="264245" y="12861"/>
                  </a:lnTo>
                  <a:lnTo>
                    <a:pt x="219831" y="28294"/>
                  </a:lnTo>
                  <a:lnTo>
                    <a:pt x="178270" y="49157"/>
                  </a:lnTo>
                  <a:lnTo>
                    <a:pt x="139992" y="75020"/>
                  </a:lnTo>
                  <a:lnTo>
                    <a:pt x="105425" y="105456"/>
                  </a:lnTo>
                  <a:lnTo>
                    <a:pt x="75000" y="140033"/>
                  </a:lnTo>
                  <a:lnTo>
                    <a:pt x="49144" y="178324"/>
                  </a:lnTo>
                  <a:lnTo>
                    <a:pt x="28287" y="219900"/>
                  </a:lnTo>
                  <a:lnTo>
                    <a:pt x="12858" y="264331"/>
                  </a:lnTo>
                  <a:lnTo>
                    <a:pt x="3286" y="311189"/>
                  </a:lnTo>
                  <a:lnTo>
                    <a:pt x="0" y="360044"/>
                  </a:lnTo>
                  <a:lnTo>
                    <a:pt x="3286" y="408900"/>
                  </a:lnTo>
                  <a:lnTo>
                    <a:pt x="12858" y="455758"/>
                  </a:lnTo>
                  <a:lnTo>
                    <a:pt x="28287" y="500189"/>
                  </a:lnTo>
                  <a:lnTo>
                    <a:pt x="49144" y="541765"/>
                  </a:lnTo>
                  <a:lnTo>
                    <a:pt x="75000" y="580056"/>
                  </a:lnTo>
                  <a:lnTo>
                    <a:pt x="105425" y="614633"/>
                  </a:lnTo>
                  <a:lnTo>
                    <a:pt x="139992" y="645069"/>
                  </a:lnTo>
                  <a:lnTo>
                    <a:pt x="178270" y="670932"/>
                  </a:lnTo>
                  <a:lnTo>
                    <a:pt x="219831" y="691795"/>
                  </a:lnTo>
                  <a:lnTo>
                    <a:pt x="264245" y="707228"/>
                  </a:lnTo>
                  <a:lnTo>
                    <a:pt x="311083" y="716803"/>
                  </a:lnTo>
                  <a:lnTo>
                    <a:pt x="359917" y="720089"/>
                  </a:lnTo>
                  <a:lnTo>
                    <a:pt x="408781" y="716803"/>
                  </a:lnTo>
                  <a:lnTo>
                    <a:pt x="455644" y="707228"/>
                  </a:lnTo>
                  <a:lnTo>
                    <a:pt x="500078" y="691795"/>
                  </a:lnTo>
                  <a:lnTo>
                    <a:pt x="541654" y="670932"/>
                  </a:lnTo>
                  <a:lnTo>
                    <a:pt x="579945" y="645069"/>
                  </a:lnTo>
                  <a:lnTo>
                    <a:pt x="614521" y="614633"/>
                  </a:lnTo>
                  <a:lnTo>
                    <a:pt x="644953" y="580056"/>
                  </a:lnTo>
                  <a:lnTo>
                    <a:pt x="670813" y="541765"/>
                  </a:lnTo>
                  <a:lnTo>
                    <a:pt x="691673" y="500189"/>
                  </a:lnTo>
                  <a:lnTo>
                    <a:pt x="707104" y="455758"/>
                  </a:lnTo>
                  <a:lnTo>
                    <a:pt x="716676" y="408900"/>
                  </a:lnTo>
                  <a:lnTo>
                    <a:pt x="719963" y="360044"/>
                  </a:lnTo>
                  <a:lnTo>
                    <a:pt x="716676" y="311189"/>
                  </a:lnTo>
                  <a:lnTo>
                    <a:pt x="707104" y="264331"/>
                  </a:lnTo>
                  <a:lnTo>
                    <a:pt x="691673" y="219900"/>
                  </a:lnTo>
                  <a:lnTo>
                    <a:pt x="670814" y="178324"/>
                  </a:lnTo>
                  <a:lnTo>
                    <a:pt x="644953" y="140033"/>
                  </a:lnTo>
                  <a:lnTo>
                    <a:pt x="614521" y="105456"/>
                  </a:lnTo>
                  <a:lnTo>
                    <a:pt x="579945" y="75020"/>
                  </a:lnTo>
                  <a:lnTo>
                    <a:pt x="541655" y="49157"/>
                  </a:lnTo>
                  <a:lnTo>
                    <a:pt x="500078" y="28294"/>
                  </a:lnTo>
                  <a:lnTo>
                    <a:pt x="455644" y="12861"/>
                  </a:lnTo>
                  <a:lnTo>
                    <a:pt x="408781" y="3286"/>
                  </a:lnTo>
                  <a:lnTo>
                    <a:pt x="359917" y="0"/>
                  </a:lnTo>
                  <a:close/>
                </a:path>
              </a:pathLst>
            </a:custGeom>
            <a:solidFill>
              <a:srgbClr val="7979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661283" y="5733250"/>
              <a:ext cx="720090" cy="720090"/>
            </a:xfrm>
            <a:custGeom>
              <a:avLst/>
              <a:gdLst/>
              <a:ahLst/>
              <a:cxnLst/>
              <a:rect l="l" t="t" r="r" b="b"/>
              <a:pathLst>
                <a:path w="720089" h="720089">
                  <a:moveTo>
                    <a:pt x="0" y="360044"/>
                  </a:moveTo>
                  <a:lnTo>
                    <a:pt x="3286" y="311189"/>
                  </a:lnTo>
                  <a:lnTo>
                    <a:pt x="12858" y="264331"/>
                  </a:lnTo>
                  <a:lnTo>
                    <a:pt x="28287" y="219900"/>
                  </a:lnTo>
                  <a:lnTo>
                    <a:pt x="49144" y="178324"/>
                  </a:lnTo>
                  <a:lnTo>
                    <a:pt x="75000" y="140033"/>
                  </a:lnTo>
                  <a:lnTo>
                    <a:pt x="105425" y="105456"/>
                  </a:lnTo>
                  <a:lnTo>
                    <a:pt x="139992" y="75020"/>
                  </a:lnTo>
                  <a:lnTo>
                    <a:pt x="178270" y="49157"/>
                  </a:lnTo>
                  <a:lnTo>
                    <a:pt x="219831" y="28294"/>
                  </a:lnTo>
                  <a:lnTo>
                    <a:pt x="264245" y="12861"/>
                  </a:lnTo>
                  <a:lnTo>
                    <a:pt x="311083" y="3286"/>
                  </a:lnTo>
                  <a:lnTo>
                    <a:pt x="359917" y="0"/>
                  </a:lnTo>
                  <a:lnTo>
                    <a:pt x="408781" y="3286"/>
                  </a:lnTo>
                  <a:lnTo>
                    <a:pt x="455644" y="12861"/>
                  </a:lnTo>
                  <a:lnTo>
                    <a:pt x="500078" y="28294"/>
                  </a:lnTo>
                  <a:lnTo>
                    <a:pt x="541655" y="49157"/>
                  </a:lnTo>
                  <a:lnTo>
                    <a:pt x="579945" y="75020"/>
                  </a:lnTo>
                  <a:lnTo>
                    <a:pt x="614521" y="105456"/>
                  </a:lnTo>
                  <a:lnTo>
                    <a:pt x="644953" y="140033"/>
                  </a:lnTo>
                  <a:lnTo>
                    <a:pt x="670814" y="178324"/>
                  </a:lnTo>
                  <a:lnTo>
                    <a:pt x="691673" y="219900"/>
                  </a:lnTo>
                  <a:lnTo>
                    <a:pt x="707104" y="264331"/>
                  </a:lnTo>
                  <a:lnTo>
                    <a:pt x="716676" y="311189"/>
                  </a:lnTo>
                  <a:lnTo>
                    <a:pt x="719963" y="360044"/>
                  </a:lnTo>
                  <a:lnTo>
                    <a:pt x="716676" y="408900"/>
                  </a:lnTo>
                  <a:lnTo>
                    <a:pt x="707104" y="455758"/>
                  </a:lnTo>
                  <a:lnTo>
                    <a:pt x="691673" y="500189"/>
                  </a:lnTo>
                  <a:lnTo>
                    <a:pt x="670813" y="541765"/>
                  </a:lnTo>
                  <a:lnTo>
                    <a:pt x="644953" y="580056"/>
                  </a:lnTo>
                  <a:lnTo>
                    <a:pt x="614521" y="614633"/>
                  </a:lnTo>
                  <a:lnTo>
                    <a:pt x="579945" y="645069"/>
                  </a:lnTo>
                  <a:lnTo>
                    <a:pt x="541654" y="670932"/>
                  </a:lnTo>
                  <a:lnTo>
                    <a:pt x="500078" y="691795"/>
                  </a:lnTo>
                  <a:lnTo>
                    <a:pt x="455644" y="707228"/>
                  </a:lnTo>
                  <a:lnTo>
                    <a:pt x="408781" y="716803"/>
                  </a:lnTo>
                  <a:lnTo>
                    <a:pt x="359917" y="720089"/>
                  </a:lnTo>
                  <a:lnTo>
                    <a:pt x="311083" y="716803"/>
                  </a:lnTo>
                  <a:lnTo>
                    <a:pt x="264245" y="707228"/>
                  </a:lnTo>
                  <a:lnTo>
                    <a:pt x="219831" y="691795"/>
                  </a:lnTo>
                  <a:lnTo>
                    <a:pt x="178270" y="670932"/>
                  </a:lnTo>
                  <a:lnTo>
                    <a:pt x="139992" y="645069"/>
                  </a:lnTo>
                  <a:lnTo>
                    <a:pt x="105425" y="614633"/>
                  </a:lnTo>
                  <a:lnTo>
                    <a:pt x="75000" y="580056"/>
                  </a:lnTo>
                  <a:lnTo>
                    <a:pt x="49144" y="541765"/>
                  </a:lnTo>
                  <a:lnTo>
                    <a:pt x="28287" y="500189"/>
                  </a:lnTo>
                  <a:lnTo>
                    <a:pt x="12858" y="455758"/>
                  </a:lnTo>
                  <a:lnTo>
                    <a:pt x="3286" y="408900"/>
                  </a:lnTo>
                  <a:lnTo>
                    <a:pt x="0" y="360044"/>
                  </a:lnTo>
                  <a:close/>
                </a:path>
              </a:pathLst>
            </a:custGeom>
            <a:ln w="28575">
              <a:solidFill>
                <a:srgbClr val="5757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3959097" y="5993384"/>
            <a:ext cx="12700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D</a:t>
            </a:r>
            <a:endParaRPr sz="1100">
              <a:latin typeface="Arial MT"/>
              <a:cs typeface="Arial MT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7078027" y="3325050"/>
            <a:ext cx="748665" cy="748665"/>
            <a:chOff x="7078027" y="3325050"/>
            <a:chExt cx="748665" cy="748665"/>
          </a:xfrm>
        </p:grpSpPr>
        <p:sp>
          <p:nvSpPr>
            <p:cNvPr id="29" name="object 29"/>
            <p:cNvSpPr/>
            <p:nvPr/>
          </p:nvSpPr>
          <p:spPr>
            <a:xfrm>
              <a:off x="7092315" y="3339338"/>
              <a:ext cx="720090" cy="720090"/>
            </a:xfrm>
            <a:custGeom>
              <a:avLst/>
              <a:gdLst/>
              <a:ahLst/>
              <a:cxnLst/>
              <a:rect l="l" t="t" r="r" b="b"/>
              <a:pathLst>
                <a:path w="720090" h="720089">
                  <a:moveTo>
                    <a:pt x="359917" y="0"/>
                  </a:moveTo>
                  <a:lnTo>
                    <a:pt x="311083" y="3286"/>
                  </a:lnTo>
                  <a:lnTo>
                    <a:pt x="264245" y="12858"/>
                  </a:lnTo>
                  <a:lnTo>
                    <a:pt x="219831" y="28289"/>
                  </a:lnTo>
                  <a:lnTo>
                    <a:pt x="178270" y="49148"/>
                  </a:lnTo>
                  <a:lnTo>
                    <a:pt x="139992" y="75009"/>
                  </a:lnTo>
                  <a:lnTo>
                    <a:pt x="105425" y="105441"/>
                  </a:lnTo>
                  <a:lnTo>
                    <a:pt x="75000" y="140017"/>
                  </a:lnTo>
                  <a:lnTo>
                    <a:pt x="49144" y="178307"/>
                  </a:lnTo>
                  <a:lnTo>
                    <a:pt x="28287" y="219884"/>
                  </a:lnTo>
                  <a:lnTo>
                    <a:pt x="12858" y="264318"/>
                  </a:lnTo>
                  <a:lnTo>
                    <a:pt x="3286" y="311181"/>
                  </a:lnTo>
                  <a:lnTo>
                    <a:pt x="0" y="360044"/>
                  </a:lnTo>
                  <a:lnTo>
                    <a:pt x="3286" y="408881"/>
                  </a:lnTo>
                  <a:lnTo>
                    <a:pt x="12858" y="455727"/>
                  </a:lnTo>
                  <a:lnTo>
                    <a:pt x="28287" y="500151"/>
                  </a:lnTo>
                  <a:lnTo>
                    <a:pt x="49144" y="541725"/>
                  </a:lnTo>
                  <a:lnTo>
                    <a:pt x="75000" y="580018"/>
                  </a:lnTo>
                  <a:lnTo>
                    <a:pt x="105425" y="614600"/>
                  </a:lnTo>
                  <a:lnTo>
                    <a:pt x="139992" y="645042"/>
                  </a:lnTo>
                  <a:lnTo>
                    <a:pt x="178270" y="670912"/>
                  </a:lnTo>
                  <a:lnTo>
                    <a:pt x="219831" y="691782"/>
                  </a:lnTo>
                  <a:lnTo>
                    <a:pt x="264245" y="707222"/>
                  </a:lnTo>
                  <a:lnTo>
                    <a:pt x="311083" y="716801"/>
                  </a:lnTo>
                  <a:lnTo>
                    <a:pt x="359917" y="720089"/>
                  </a:lnTo>
                  <a:lnTo>
                    <a:pt x="408781" y="716801"/>
                  </a:lnTo>
                  <a:lnTo>
                    <a:pt x="455644" y="707222"/>
                  </a:lnTo>
                  <a:lnTo>
                    <a:pt x="500078" y="691782"/>
                  </a:lnTo>
                  <a:lnTo>
                    <a:pt x="541654" y="670912"/>
                  </a:lnTo>
                  <a:lnTo>
                    <a:pt x="579945" y="645042"/>
                  </a:lnTo>
                  <a:lnTo>
                    <a:pt x="614521" y="614600"/>
                  </a:lnTo>
                  <a:lnTo>
                    <a:pt x="644953" y="580018"/>
                  </a:lnTo>
                  <a:lnTo>
                    <a:pt x="670813" y="541725"/>
                  </a:lnTo>
                  <a:lnTo>
                    <a:pt x="691673" y="500151"/>
                  </a:lnTo>
                  <a:lnTo>
                    <a:pt x="707104" y="455727"/>
                  </a:lnTo>
                  <a:lnTo>
                    <a:pt x="716676" y="408881"/>
                  </a:lnTo>
                  <a:lnTo>
                    <a:pt x="719962" y="360044"/>
                  </a:lnTo>
                  <a:lnTo>
                    <a:pt x="716676" y="311181"/>
                  </a:lnTo>
                  <a:lnTo>
                    <a:pt x="707104" y="264318"/>
                  </a:lnTo>
                  <a:lnTo>
                    <a:pt x="691673" y="219884"/>
                  </a:lnTo>
                  <a:lnTo>
                    <a:pt x="670813" y="178308"/>
                  </a:lnTo>
                  <a:lnTo>
                    <a:pt x="644953" y="140017"/>
                  </a:lnTo>
                  <a:lnTo>
                    <a:pt x="614521" y="105441"/>
                  </a:lnTo>
                  <a:lnTo>
                    <a:pt x="579945" y="75009"/>
                  </a:lnTo>
                  <a:lnTo>
                    <a:pt x="541654" y="49149"/>
                  </a:lnTo>
                  <a:lnTo>
                    <a:pt x="500078" y="28289"/>
                  </a:lnTo>
                  <a:lnTo>
                    <a:pt x="455644" y="12858"/>
                  </a:lnTo>
                  <a:lnTo>
                    <a:pt x="408781" y="3286"/>
                  </a:lnTo>
                  <a:lnTo>
                    <a:pt x="359917" y="0"/>
                  </a:lnTo>
                  <a:close/>
                </a:path>
              </a:pathLst>
            </a:custGeom>
            <a:solidFill>
              <a:srgbClr val="7979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7092315" y="3339338"/>
              <a:ext cx="720090" cy="720090"/>
            </a:xfrm>
            <a:custGeom>
              <a:avLst/>
              <a:gdLst/>
              <a:ahLst/>
              <a:cxnLst/>
              <a:rect l="l" t="t" r="r" b="b"/>
              <a:pathLst>
                <a:path w="720090" h="720089">
                  <a:moveTo>
                    <a:pt x="0" y="360044"/>
                  </a:moveTo>
                  <a:lnTo>
                    <a:pt x="3286" y="311181"/>
                  </a:lnTo>
                  <a:lnTo>
                    <a:pt x="12858" y="264318"/>
                  </a:lnTo>
                  <a:lnTo>
                    <a:pt x="28287" y="219884"/>
                  </a:lnTo>
                  <a:lnTo>
                    <a:pt x="49144" y="178307"/>
                  </a:lnTo>
                  <a:lnTo>
                    <a:pt x="75000" y="140017"/>
                  </a:lnTo>
                  <a:lnTo>
                    <a:pt x="105425" y="105441"/>
                  </a:lnTo>
                  <a:lnTo>
                    <a:pt x="139992" y="75009"/>
                  </a:lnTo>
                  <a:lnTo>
                    <a:pt x="178270" y="49148"/>
                  </a:lnTo>
                  <a:lnTo>
                    <a:pt x="219831" y="28289"/>
                  </a:lnTo>
                  <a:lnTo>
                    <a:pt x="264245" y="12858"/>
                  </a:lnTo>
                  <a:lnTo>
                    <a:pt x="311083" y="3286"/>
                  </a:lnTo>
                  <a:lnTo>
                    <a:pt x="359917" y="0"/>
                  </a:lnTo>
                  <a:lnTo>
                    <a:pt x="408781" y="3286"/>
                  </a:lnTo>
                  <a:lnTo>
                    <a:pt x="455644" y="12858"/>
                  </a:lnTo>
                  <a:lnTo>
                    <a:pt x="500078" y="28289"/>
                  </a:lnTo>
                  <a:lnTo>
                    <a:pt x="541654" y="49149"/>
                  </a:lnTo>
                  <a:lnTo>
                    <a:pt x="579945" y="75009"/>
                  </a:lnTo>
                  <a:lnTo>
                    <a:pt x="614521" y="105441"/>
                  </a:lnTo>
                  <a:lnTo>
                    <a:pt x="644953" y="140017"/>
                  </a:lnTo>
                  <a:lnTo>
                    <a:pt x="670813" y="178308"/>
                  </a:lnTo>
                  <a:lnTo>
                    <a:pt x="691673" y="219884"/>
                  </a:lnTo>
                  <a:lnTo>
                    <a:pt x="707104" y="264318"/>
                  </a:lnTo>
                  <a:lnTo>
                    <a:pt x="716676" y="311181"/>
                  </a:lnTo>
                  <a:lnTo>
                    <a:pt x="719962" y="360044"/>
                  </a:lnTo>
                  <a:lnTo>
                    <a:pt x="716676" y="408881"/>
                  </a:lnTo>
                  <a:lnTo>
                    <a:pt x="707104" y="455727"/>
                  </a:lnTo>
                  <a:lnTo>
                    <a:pt x="691673" y="500151"/>
                  </a:lnTo>
                  <a:lnTo>
                    <a:pt x="670813" y="541725"/>
                  </a:lnTo>
                  <a:lnTo>
                    <a:pt x="644953" y="580018"/>
                  </a:lnTo>
                  <a:lnTo>
                    <a:pt x="614521" y="614600"/>
                  </a:lnTo>
                  <a:lnTo>
                    <a:pt x="579945" y="645042"/>
                  </a:lnTo>
                  <a:lnTo>
                    <a:pt x="541654" y="670912"/>
                  </a:lnTo>
                  <a:lnTo>
                    <a:pt x="500078" y="691782"/>
                  </a:lnTo>
                  <a:lnTo>
                    <a:pt x="455644" y="707222"/>
                  </a:lnTo>
                  <a:lnTo>
                    <a:pt x="408781" y="716801"/>
                  </a:lnTo>
                  <a:lnTo>
                    <a:pt x="359917" y="720089"/>
                  </a:lnTo>
                  <a:lnTo>
                    <a:pt x="311083" y="716801"/>
                  </a:lnTo>
                  <a:lnTo>
                    <a:pt x="264245" y="707222"/>
                  </a:lnTo>
                  <a:lnTo>
                    <a:pt x="219831" y="691782"/>
                  </a:lnTo>
                  <a:lnTo>
                    <a:pt x="178270" y="670912"/>
                  </a:lnTo>
                  <a:lnTo>
                    <a:pt x="139992" y="645042"/>
                  </a:lnTo>
                  <a:lnTo>
                    <a:pt x="105425" y="614600"/>
                  </a:lnTo>
                  <a:lnTo>
                    <a:pt x="75000" y="580018"/>
                  </a:lnTo>
                  <a:lnTo>
                    <a:pt x="49144" y="541725"/>
                  </a:lnTo>
                  <a:lnTo>
                    <a:pt x="28287" y="500151"/>
                  </a:lnTo>
                  <a:lnTo>
                    <a:pt x="12858" y="455727"/>
                  </a:lnTo>
                  <a:lnTo>
                    <a:pt x="3286" y="408881"/>
                  </a:lnTo>
                  <a:lnTo>
                    <a:pt x="0" y="360044"/>
                  </a:lnTo>
                  <a:close/>
                </a:path>
              </a:pathLst>
            </a:custGeom>
            <a:ln w="28575">
              <a:solidFill>
                <a:srgbClr val="5757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7366254" y="3598621"/>
            <a:ext cx="175260" cy="194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15" dirty="0">
                <a:solidFill>
                  <a:srgbClr val="FFFFFF"/>
                </a:solidFill>
                <a:latin typeface="Arial MT"/>
                <a:cs typeface="Arial MT"/>
              </a:rPr>
              <a:t>f</a:t>
            </a:r>
            <a:r>
              <a:rPr sz="1100" spc="-10" dirty="0">
                <a:solidFill>
                  <a:srgbClr val="FFFFFF"/>
                </a:solidFill>
                <a:latin typeface="Arial MT"/>
                <a:cs typeface="Arial MT"/>
              </a:rPr>
              <a:t>i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n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660336" y="2132838"/>
            <a:ext cx="720090" cy="774700"/>
          </a:xfrm>
          <a:custGeom>
            <a:avLst/>
            <a:gdLst/>
            <a:ahLst/>
            <a:cxnLst/>
            <a:rect l="l" t="t" r="r" b="b"/>
            <a:pathLst>
              <a:path w="720090" h="774700">
                <a:moveTo>
                  <a:pt x="359994" y="0"/>
                </a:moveTo>
                <a:lnTo>
                  <a:pt x="359994" y="774446"/>
                </a:lnTo>
              </a:path>
              <a:path w="720090" h="774700">
                <a:moveTo>
                  <a:pt x="0" y="387223"/>
                </a:moveTo>
                <a:lnTo>
                  <a:pt x="720026" y="387223"/>
                </a:lnTo>
              </a:path>
            </a:pathLst>
          </a:custGeom>
          <a:ln w="12700">
            <a:solidFill>
              <a:srgbClr val="7777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834339" y="2088260"/>
            <a:ext cx="4178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77495" algn="l"/>
              </a:tabLst>
            </a:pPr>
            <a:r>
              <a:rPr sz="1800" spc="-5" dirty="0">
                <a:latin typeface="Arial MT"/>
                <a:cs typeface="Arial MT"/>
              </a:rPr>
              <a:t>0	0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834339" y="2582926"/>
            <a:ext cx="4000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 MT"/>
                <a:cs typeface="Arial MT"/>
              </a:rPr>
              <a:t>0</a:t>
            </a:r>
            <a:r>
              <a:rPr sz="1800" spc="36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0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970889" y="3026790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 MT"/>
                <a:cs typeface="Arial MT"/>
              </a:rPr>
              <a:t>0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2271776" y="3033471"/>
            <a:ext cx="15303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 MT"/>
                <a:cs typeface="Arial MT"/>
              </a:rPr>
              <a:t>4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3972305" y="3663442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 MT"/>
                <a:cs typeface="Arial MT"/>
              </a:rPr>
              <a:t>3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5891529" y="3087065"/>
            <a:ext cx="15303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 MT"/>
                <a:cs typeface="Arial MT"/>
              </a:rPr>
              <a:t>5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7403972" y="3087065"/>
            <a:ext cx="15303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 MT"/>
                <a:cs typeface="Arial MT"/>
              </a:rPr>
              <a:t>0</a:t>
            </a:r>
            <a:endParaRPr sz="1800">
              <a:latin typeface="Arial MT"/>
              <a:cs typeface="Arial MT"/>
            </a:endParaRPr>
          </a:p>
        </p:txBody>
      </p:sp>
      <p:grpSp>
        <p:nvGrpSpPr>
          <p:cNvPr id="40" name="object 40"/>
          <p:cNvGrpSpPr/>
          <p:nvPr/>
        </p:nvGrpSpPr>
        <p:grpSpPr>
          <a:xfrm>
            <a:off x="1380363" y="2278888"/>
            <a:ext cx="5817870" cy="3824604"/>
            <a:chOff x="1380363" y="2278888"/>
            <a:chExt cx="5817870" cy="3824604"/>
          </a:xfrm>
        </p:grpSpPr>
        <p:sp>
          <p:nvSpPr>
            <p:cNvPr id="41" name="object 41"/>
            <p:cNvSpPr/>
            <p:nvPr/>
          </p:nvSpPr>
          <p:spPr>
            <a:xfrm>
              <a:off x="1380363" y="2339212"/>
              <a:ext cx="5817870" cy="3764279"/>
            </a:xfrm>
            <a:custGeom>
              <a:avLst/>
              <a:gdLst/>
              <a:ahLst/>
              <a:cxnLst/>
              <a:rect l="l" t="t" r="r" b="b"/>
              <a:pathLst>
                <a:path w="5817870" h="3764279">
                  <a:moveTo>
                    <a:pt x="580771" y="1360170"/>
                  </a:moveTo>
                  <a:lnTo>
                    <a:pt x="559028" y="1347470"/>
                  </a:lnTo>
                  <a:lnTo>
                    <a:pt x="479679" y="1301115"/>
                  </a:lnTo>
                  <a:lnTo>
                    <a:pt x="471932" y="1303274"/>
                  </a:lnTo>
                  <a:lnTo>
                    <a:pt x="468376" y="1309243"/>
                  </a:lnTo>
                  <a:lnTo>
                    <a:pt x="464820" y="1315339"/>
                  </a:lnTo>
                  <a:lnTo>
                    <a:pt x="466852" y="1323086"/>
                  </a:lnTo>
                  <a:lnTo>
                    <a:pt x="508647" y="1347470"/>
                  </a:lnTo>
                  <a:lnTo>
                    <a:pt x="0" y="1347470"/>
                  </a:lnTo>
                  <a:lnTo>
                    <a:pt x="0" y="1372870"/>
                  </a:lnTo>
                  <a:lnTo>
                    <a:pt x="508431" y="1372870"/>
                  </a:lnTo>
                  <a:lnTo>
                    <a:pt x="466852" y="1397127"/>
                  </a:lnTo>
                  <a:lnTo>
                    <a:pt x="464820" y="1404874"/>
                  </a:lnTo>
                  <a:lnTo>
                    <a:pt x="471932" y="1417066"/>
                  </a:lnTo>
                  <a:lnTo>
                    <a:pt x="479679" y="1419098"/>
                  </a:lnTo>
                  <a:lnTo>
                    <a:pt x="558977" y="1372870"/>
                  </a:lnTo>
                  <a:lnTo>
                    <a:pt x="580771" y="1360170"/>
                  </a:lnTo>
                  <a:close/>
                </a:path>
                <a:path w="5817870" h="3764279">
                  <a:moveTo>
                    <a:pt x="2280666" y="9652"/>
                  </a:moveTo>
                  <a:lnTo>
                    <a:pt x="2174494" y="38100"/>
                  </a:lnTo>
                  <a:lnTo>
                    <a:pt x="2167763" y="40005"/>
                  </a:lnTo>
                  <a:lnTo>
                    <a:pt x="2163699" y="46863"/>
                  </a:lnTo>
                  <a:lnTo>
                    <a:pt x="2165477" y="53721"/>
                  </a:lnTo>
                  <a:lnTo>
                    <a:pt x="2167382" y="60452"/>
                  </a:lnTo>
                  <a:lnTo>
                    <a:pt x="2174240" y="64516"/>
                  </a:lnTo>
                  <a:lnTo>
                    <a:pt x="2220925" y="51930"/>
                  </a:lnTo>
                  <a:lnTo>
                    <a:pt x="1186180" y="1096645"/>
                  </a:lnTo>
                  <a:lnTo>
                    <a:pt x="1204214" y="1114425"/>
                  </a:lnTo>
                  <a:lnTo>
                    <a:pt x="2238908" y="69888"/>
                  </a:lnTo>
                  <a:lnTo>
                    <a:pt x="2228596" y="109728"/>
                  </a:lnTo>
                  <a:lnTo>
                    <a:pt x="2226945" y="116586"/>
                  </a:lnTo>
                  <a:lnTo>
                    <a:pt x="2231009" y="123444"/>
                  </a:lnTo>
                  <a:lnTo>
                    <a:pt x="2244598" y="127000"/>
                  </a:lnTo>
                  <a:lnTo>
                    <a:pt x="2251456" y="122936"/>
                  </a:lnTo>
                  <a:lnTo>
                    <a:pt x="2278367" y="18542"/>
                  </a:lnTo>
                  <a:lnTo>
                    <a:pt x="2280666" y="9652"/>
                  </a:lnTo>
                  <a:close/>
                </a:path>
                <a:path w="5817870" h="3764279">
                  <a:moveTo>
                    <a:pt x="2280920" y="1953895"/>
                  </a:moveTo>
                  <a:lnTo>
                    <a:pt x="2279739" y="1951736"/>
                  </a:lnTo>
                  <a:lnTo>
                    <a:pt x="2225040" y="1851152"/>
                  </a:lnTo>
                  <a:lnTo>
                    <a:pt x="2217293" y="1848866"/>
                  </a:lnTo>
                  <a:lnTo>
                    <a:pt x="2204974" y="1855597"/>
                  </a:lnTo>
                  <a:lnTo>
                    <a:pt x="2202688" y="1863217"/>
                  </a:lnTo>
                  <a:lnTo>
                    <a:pt x="2205990" y="1869440"/>
                  </a:lnTo>
                  <a:lnTo>
                    <a:pt x="2225687" y="1905647"/>
                  </a:lnTo>
                  <a:lnTo>
                    <a:pt x="1307211" y="1349248"/>
                  </a:lnTo>
                  <a:lnTo>
                    <a:pt x="1294130" y="1370965"/>
                  </a:lnTo>
                  <a:lnTo>
                    <a:pt x="2212505" y="1927377"/>
                  </a:lnTo>
                  <a:lnTo>
                    <a:pt x="2164334" y="1926590"/>
                  </a:lnTo>
                  <a:lnTo>
                    <a:pt x="2158619" y="1932178"/>
                  </a:lnTo>
                  <a:lnTo>
                    <a:pt x="2158365" y="1946148"/>
                  </a:lnTo>
                  <a:lnTo>
                    <a:pt x="2163953" y="1951990"/>
                  </a:lnTo>
                  <a:lnTo>
                    <a:pt x="2280920" y="1953895"/>
                  </a:lnTo>
                  <a:close/>
                </a:path>
                <a:path w="5817870" h="3764279">
                  <a:moveTo>
                    <a:pt x="2287778" y="3637330"/>
                  </a:moveTo>
                  <a:lnTo>
                    <a:pt x="2282444" y="3631323"/>
                  </a:lnTo>
                  <a:lnTo>
                    <a:pt x="2268347" y="3630498"/>
                  </a:lnTo>
                  <a:lnTo>
                    <a:pt x="2262378" y="3635845"/>
                  </a:lnTo>
                  <a:lnTo>
                    <a:pt x="2261908" y="3644328"/>
                  </a:lnTo>
                  <a:lnTo>
                    <a:pt x="2259558" y="3684079"/>
                  </a:lnTo>
                  <a:lnTo>
                    <a:pt x="1206500" y="1608963"/>
                  </a:lnTo>
                  <a:lnTo>
                    <a:pt x="1183894" y="1620520"/>
                  </a:lnTo>
                  <a:lnTo>
                    <a:pt x="2236914" y="3695522"/>
                  </a:lnTo>
                  <a:lnTo>
                    <a:pt x="2196338" y="3669347"/>
                  </a:lnTo>
                  <a:lnTo>
                    <a:pt x="2188464" y="3671036"/>
                  </a:lnTo>
                  <a:lnTo>
                    <a:pt x="2180844" y="3682822"/>
                  </a:lnTo>
                  <a:lnTo>
                    <a:pt x="2182622" y="3690683"/>
                  </a:lnTo>
                  <a:lnTo>
                    <a:pt x="2280920" y="3754132"/>
                  </a:lnTo>
                  <a:lnTo>
                    <a:pt x="2281885" y="3737406"/>
                  </a:lnTo>
                  <a:lnTo>
                    <a:pt x="2287270" y="3644328"/>
                  </a:lnTo>
                  <a:lnTo>
                    <a:pt x="2287778" y="3637330"/>
                  </a:lnTo>
                  <a:close/>
                </a:path>
                <a:path w="5817870" h="3764279">
                  <a:moveTo>
                    <a:pt x="4199763" y="1377823"/>
                  </a:moveTo>
                  <a:lnTo>
                    <a:pt x="4193489" y="1377315"/>
                  </a:lnTo>
                  <a:lnTo>
                    <a:pt x="4083177" y="1368425"/>
                  </a:lnTo>
                  <a:lnTo>
                    <a:pt x="4077081" y="1373632"/>
                  </a:lnTo>
                  <a:lnTo>
                    <a:pt x="4076446" y="1380617"/>
                  </a:lnTo>
                  <a:lnTo>
                    <a:pt x="4075938" y="1387602"/>
                  </a:lnTo>
                  <a:lnTo>
                    <a:pt x="4081145" y="1393698"/>
                  </a:lnTo>
                  <a:lnTo>
                    <a:pt x="4088130" y="1394333"/>
                  </a:lnTo>
                  <a:lnTo>
                    <a:pt x="4129328" y="1397609"/>
                  </a:lnTo>
                  <a:lnTo>
                    <a:pt x="2995422" y="1942465"/>
                  </a:lnTo>
                  <a:lnTo>
                    <a:pt x="3006344" y="1965325"/>
                  </a:lnTo>
                  <a:lnTo>
                    <a:pt x="4140212" y="1420545"/>
                  </a:lnTo>
                  <a:lnTo>
                    <a:pt x="4113149" y="1460500"/>
                  </a:lnTo>
                  <a:lnTo>
                    <a:pt x="4114673" y="1468374"/>
                  </a:lnTo>
                  <a:lnTo>
                    <a:pt x="4126357" y="1476248"/>
                  </a:lnTo>
                  <a:lnTo>
                    <a:pt x="4134231" y="1474724"/>
                  </a:lnTo>
                  <a:lnTo>
                    <a:pt x="4199763" y="1377823"/>
                  </a:lnTo>
                  <a:close/>
                </a:path>
                <a:path w="5817870" h="3764279">
                  <a:moveTo>
                    <a:pt x="4305173" y="1123315"/>
                  </a:moveTo>
                  <a:lnTo>
                    <a:pt x="4302823" y="1116584"/>
                  </a:lnTo>
                  <a:lnTo>
                    <a:pt x="4268978" y="1019429"/>
                  </a:lnTo>
                  <a:lnTo>
                    <a:pt x="4266692" y="1012825"/>
                  </a:lnTo>
                  <a:lnTo>
                    <a:pt x="4259453" y="1009269"/>
                  </a:lnTo>
                  <a:lnTo>
                    <a:pt x="4252722" y="1011682"/>
                  </a:lnTo>
                  <a:lnTo>
                    <a:pt x="4246118" y="1013968"/>
                  </a:lnTo>
                  <a:lnTo>
                    <a:pt x="4242689" y="1021207"/>
                  </a:lnTo>
                  <a:lnTo>
                    <a:pt x="4244975" y="1027811"/>
                  </a:lnTo>
                  <a:lnTo>
                    <a:pt x="4258589" y="1066850"/>
                  </a:lnTo>
                  <a:lnTo>
                    <a:pt x="3008884" y="0"/>
                  </a:lnTo>
                  <a:lnTo>
                    <a:pt x="2992501" y="19304"/>
                  </a:lnTo>
                  <a:lnTo>
                    <a:pt x="4242079" y="1086040"/>
                  </a:lnTo>
                  <a:lnTo>
                    <a:pt x="4194556" y="1077468"/>
                  </a:lnTo>
                  <a:lnTo>
                    <a:pt x="4187952" y="1082040"/>
                  </a:lnTo>
                  <a:lnTo>
                    <a:pt x="4186809" y="1089025"/>
                  </a:lnTo>
                  <a:lnTo>
                    <a:pt x="4185539" y="1095883"/>
                  </a:lnTo>
                  <a:lnTo>
                    <a:pt x="4190111" y="1102487"/>
                  </a:lnTo>
                  <a:lnTo>
                    <a:pt x="4305173" y="1123315"/>
                  </a:lnTo>
                  <a:close/>
                </a:path>
                <a:path w="5817870" h="3764279">
                  <a:moveTo>
                    <a:pt x="5711952" y="1360170"/>
                  </a:moveTo>
                  <a:lnTo>
                    <a:pt x="5689968" y="1347978"/>
                  </a:lnTo>
                  <a:lnTo>
                    <a:pt x="5609590" y="1303401"/>
                  </a:lnTo>
                  <a:lnTo>
                    <a:pt x="5601843" y="1305687"/>
                  </a:lnTo>
                  <a:lnTo>
                    <a:pt x="5598541" y="1311783"/>
                  </a:lnTo>
                  <a:lnTo>
                    <a:pt x="5595112" y="1317879"/>
                  </a:lnTo>
                  <a:lnTo>
                    <a:pt x="5597271" y="1325626"/>
                  </a:lnTo>
                  <a:lnTo>
                    <a:pt x="5639473" y="1349032"/>
                  </a:lnTo>
                  <a:lnTo>
                    <a:pt x="4919472" y="1365123"/>
                  </a:lnTo>
                  <a:lnTo>
                    <a:pt x="4919980" y="1390523"/>
                  </a:lnTo>
                  <a:lnTo>
                    <a:pt x="5640032" y="1374432"/>
                  </a:lnTo>
                  <a:lnTo>
                    <a:pt x="5598922" y="1399667"/>
                  </a:lnTo>
                  <a:lnTo>
                    <a:pt x="5597144" y="1407541"/>
                  </a:lnTo>
                  <a:lnTo>
                    <a:pt x="5600700" y="1413510"/>
                  </a:lnTo>
                  <a:lnTo>
                    <a:pt x="5604383" y="1419479"/>
                  </a:lnTo>
                  <a:lnTo>
                    <a:pt x="5612257" y="1421384"/>
                  </a:lnTo>
                  <a:lnTo>
                    <a:pt x="5711952" y="1360170"/>
                  </a:lnTo>
                  <a:close/>
                </a:path>
                <a:path w="5817870" h="3764279">
                  <a:moveTo>
                    <a:pt x="5817362" y="1614678"/>
                  </a:moveTo>
                  <a:lnTo>
                    <a:pt x="5701284" y="1628902"/>
                  </a:lnTo>
                  <a:lnTo>
                    <a:pt x="5696331" y="1635252"/>
                  </a:lnTo>
                  <a:lnTo>
                    <a:pt x="5697258" y="1642491"/>
                  </a:lnTo>
                  <a:lnTo>
                    <a:pt x="5697982" y="1649095"/>
                  </a:lnTo>
                  <a:lnTo>
                    <a:pt x="5704332" y="1654048"/>
                  </a:lnTo>
                  <a:lnTo>
                    <a:pt x="5711317" y="1653286"/>
                  </a:lnTo>
                  <a:lnTo>
                    <a:pt x="5752160" y="1648256"/>
                  </a:lnTo>
                  <a:lnTo>
                    <a:pt x="2993136" y="3743972"/>
                  </a:lnTo>
                  <a:lnTo>
                    <a:pt x="3008503" y="3764191"/>
                  </a:lnTo>
                  <a:lnTo>
                    <a:pt x="5767578" y="1668538"/>
                  </a:lnTo>
                  <a:lnTo>
                    <a:pt x="5751830" y="1706499"/>
                  </a:lnTo>
                  <a:lnTo>
                    <a:pt x="5749163" y="1712976"/>
                  </a:lnTo>
                  <a:lnTo>
                    <a:pt x="5752211" y="1720469"/>
                  </a:lnTo>
                  <a:lnTo>
                    <a:pt x="5765165" y="1725803"/>
                  </a:lnTo>
                  <a:lnTo>
                    <a:pt x="5772531" y="1722755"/>
                  </a:lnTo>
                  <a:lnTo>
                    <a:pt x="5775325" y="1716278"/>
                  </a:lnTo>
                  <a:lnTo>
                    <a:pt x="5815254" y="1619758"/>
                  </a:lnTo>
                  <a:lnTo>
                    <a:pt x="5817362" y="1614678"/>
                  </a:lnTo>
                  <a:close/>
                </a:path>
              </a:pathLst>
            </a:custGeom>
            <a:solidFill>
              <a:srgbClr val="7777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1979803" y="2285238"/>
              <a:ext cx="720090" cy="774700"/>
            </a:xfrm>
            <a:custGeom>
              <a:avLst/>
              <a:gdLst/>
              <a:ahLst/>
              <a:cxnLst/>
              <a:rect l="l" t="t" r="r" b="b"/>
              <a:pathLst>
                <a:path w="720089" h="774700">
                  <a:moveTo>
                    <a:pt x="360045" y="0"/>
                  </a:moveTo>
                  <a:lnTo>
                    <a:pt x="360045" y="774446"/>
                  </a:lnTo>
                </a:path>
                <a:path w="720089" h="774700">
                  <a:moveTo>
                    <a:pt x="0" y="387223"/>
                  </a:moveTo>
                  <a:lnTo>
                    <a:pt x="719963" y="387223"/>
                  </a:lnTo>
                </a:path>
              </a:pathLst>
            </a:custGeom>
            <a:ln w="12700">
              <a:solidFill>
                <a:srgbClr val="77777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3" name="object 43"/>
          <p:cNvSpPr txBox="1"/>
          <p:nvPr/>
        </p:nvSpPr>
        <p:spPr>
          <a:xfrm>
            <a:off x="2154173" y="2240660"/>
            <a:ext cx="4178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76860" algn="l"/>
              </a:tabLst>
            </a:pPr>
            <a:r>
              <a:rPr sz="1800" spc="-5" dirty="0">
                <a:latin typeface="Arial MT"/>
                <a:cs typeface="Arial MT"/>
              </a:rPr>
              <a:t>0	4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2154173" y="2735402"/>
            <a:ext cx="40068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 MT"/>
                <a:cs typeface="Arial MT"/>
              </a:rPr>
              <a:t>0</a:t>
            </a:r>
            <a:r>
              <a:rPr sz="1800" spc="35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4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3708019" y="836675"/>
            <a:ext cx="720090" cy="774700"/>
          </a:xfrm>
          <a:custGeom>
            <a:avLst/>
            <a:gdLst/>
            <a:ahLst/>
            <a:cxnLst/>
            <a:rect l="l" t="t" r="r" b="b"/>
            <a:pathLst>
              <a:path w="720089" h="774700">
                <a:moveTo>
                  <a:pt x="359917" y="0"/>
                </a:moveTo>
                <a:lnTo>
                  <a:pt x="359917" y="774446"/>
                </a:lnTo>
              </a:path>
              <a:path w="720089" h="774700">
                <a:moveTo>
                  <a:pt x="0" y="387223"/>
                </a:moveTo>
                <a:lnTo>
                  <a:pt x="719963" y="387223"/>
                </a:lnTo>
              </a:path>
            </a:pathLst>
          </a:custGeom>
          <a:ln w="12700">
            <a:solidFill>
              <a:srgbClr val="7777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 txBox="1"/>
          <p:nvPr/>
        </p:nvSpPr>
        <p:spPr>
          <a:xfrm>
            <a:off x="3882644" y="791667"/>
            <a:ext cx="417830" cy="11550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77495" algn="l"/>
              </a:tabLst>
            </a:pPr>
            <a:r>
              <a:rPr sz="1800" dirty="0">
                <a:latin typeface="Arial MT"/>
                <a:cs typeface="Arial MT"/>
              </a:rPr>
              <a:t>4	6</a:t>
            </a:r>
            <a:endParaRPr sz="18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735"/>
              </a:spcBef>
            </a:pPr>
            <a:r>
              <a:rPr sz="1800" spc="-5" dirty="0">
                <a:latin typeface="Arial MT"/>
                <a:cs typeface="Arial MT"/>
              </a:rPr>
              <a:t>5</a:t>
            </a:r>
            <a:r>
              <a:rPr sz="1800" spc="35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7</a:t>
            </a:r>
            <a:endParaRPr sz="1800">
              <a:latin typeface="Arial MT"/>
              <a:cs typeface="Arial MT"/>
            </a:endParaRPr>
          </a:p>
          <a:p>
            <a:pPr marL="101600">
              <a:lnSpc>
                <a:spcPct val="100000"/>
              </a:lnSpc>
              <a:spcBef>
                <a:spcPts val="680"/>
              </a:spcBef>
            </a:pPr>
            <a:r>
              <a:rPr sz="1800" dirty="0">
                <a:latin typeface="Arial MT"/>
                <a:cs typeface="Arial MT"/>
              </a:rPr>
              <a:t>2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5580253" y="2285238"/>
            <a:ext cx="720090" cy="774700"/>
          </a:xfrm>
          <a:custGeom>
            <a:avLst/>
            <a:gdLst/>
            <a:ahLst/>
            <a:cxnLst/>
            <a:rect l="l" t="t" r="r" b="b"/>
            <a:pathLst>
              <a:path w="720089" h="774700">
                <a:moveTo>
                  <a:pt x="359918" y="0"/>
                </a:moveTo>
                <a:lnTo>
                  <a:pt x="359918" y="774446"/>
                </a:lnTo>
              </a:path>
              <a:path w="720089" h="774700">
                <a:moveTo>
                  <a:pt x="0" y="387223"/>
                </a:moveTo>
                <a:lnTo>
                  <a:pt x="719963" y="387223"/>
                </a:lnTo>
              </a:path>
            </a:pathLst>
          </a:custGeom>
          <a:ln w="12700">
            <a:solidFill>
              <a:srgbClr val="7777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 txBox="1"/>
          <p:nvPr/>
        </p:nvSpPr>
        <p:spPr>
          <a:xfrm>
            <a:off x="5755004" y="2240660"/>
            <a:ext cx="5435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77495" algn="l"/>
              </a:tabLst>
            </a:pPr>
            <a:r>
              <a:rPr sz="1800" spc="-5" dirty="0">
                <a:latin typeface="Arial MT"/>
                <a:cs typeface="Arial MT"/>
              </a:rPr>
              <a:t>7	</a:t>
            </a:r>
            <a:r>
              <a:rPr sz="1800" spc="-10" dirty="0">
                <a:latin typeface="Arial MT"/>
                <a:cs typeface="Arial MT"/>
              </a:rPr>
              <a:t>12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5755004" y="2735402"/>
            <a:ext cx="52641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 MT"/>
                <a:cs typeface="Arial MT"/>
              </a:rPr>
              <a:t>7</a:t>
            </a:r>
            <a:r>
              <a:rPr sz="1800" spc="355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12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7092315" y="2285238"/>
            <a:ext cx="720090" cy="774700"/>
          </a:xfrm>
          <a:custGeom>
            <a:avLst/>
            <a:gdLst/>
            <a:ahLst/>
            <a:cxnLst/>
            <a:rect l="l" t="t" r="r" b="b"/>
            <a:pathLst>
              <a:path w="720090" h="774700">
                <a:moveTo>
                  <a:pt x="360044" y="0"/>
                </a:moveTo>
                <a:lnTo>
                  <a:pt x="360044" y="774446"/>
                </a:lnTo>
              </a:path>
              <a:path w="720090" h="774700">
                <a:moveTo>
                  <a:pt x="0" y="387223"/>
                </a:moveTo>
                <a:lnTo>
                  <a:pt x="720089" y="387223"/>
                </a:lnTo>
              </a:path>
            </a:pathLst>
          </a:custGeom>
          <a:ln w="12700">
            <a:solidFill>
              <a:srgbClr val="7777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 txBox="1"/>
          <p:nvPr/>
        </p:nvSpPr>
        <p:spPr>
          <a:xfrm>
            <a:off x="7028180" y="2240660"/>
            <a:ext cx="7829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16255" algn="l"/>
              </a:tabLst>
            </a:pPr>
            <a:r>
              <a:rPr sz="1800" spc="-10" dirty="0">
                <a:latin typeface="Arial MT"/>
                <a:cs typeface="Arial MT"/>
              </a:rPr>
              <a:t>1</a:t>
            </a:r>
            <a:r>
              <a:rPr sz="1800" spc="-5" dirty="0">
                <a:latin typeface="Arial MT"/>
                <a:cs typeface="Arial MT"/>
              </a:rPr>
              <a:t>2</a:t>
            </a:r>
            <a:r>
              <a:rPr sz="1800" dirty="0">
                <a:latin typeface="Arial MT"/>
                <a:cs typeface="Arial MT"/>
              </a:rPr>
              <a:t>	</a:t>
            </a:r>
            <a:r>
              <a:rPr sz="1800" spc="-10" dirty="0">
                <a:latin typeface="Arial MT"/>
                <a:cs typeface="Arial MT"/>
              </a:rPr>
              <a:t>12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7028180" y="2735402"/>
            <a:ext cx="76517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99109" algn="l"/>
              </a:tabLst>
            </a:pPr>
            <a:r>
              <a:rPr sz="1800" spc="-10" dirty="0">
                <a:latin typeface="Arial MT"/>
                <a:cs typeface="Arial MT"/>
              </a:rPr>
              <a:t>1</a:t>
            </a:r>
            <a:r>
              <a:rPr sz="1800" dirty="0">
                <a:latin typeface="Arial MT"/>
                <a:cs typeface="Arial MT"/>
              </a:rPr>
              <a:t>2	</a:t>
            </a:r>
            <a:r>
              <a:rPr sz="1800" spc="-10" dirty="0">
                <a:latin typeface="Arial MT"/>
                <a:cs typeface="Arial MT"/>
              </a:rPr>
              <a:t>12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3203955" y="2924936"/>
            <a:ext cx="720090" cy="774700"/>
          </a:xfrm>
          <a:custGeom>
            <a:avLst/>
            <a:gdLst/>
            <a:ahLst/>
            <a:cxnLst/>
            <a:rect l="l" t="t" r="r" b="b"/>
            <a:pathLst>
              <a:path w="720089" h="774700">
                <a:moveTo>
                  <a:pt x="359918" y="0"/>
                </a:moveTo>
                <a:lnTo>
                  <a:pt x="359918" y="774445"/>
                </a:lnTo>
              </a:path>
              <a:path w="720089" h="774700">
                <a:moveTo>
                  <a:pt x="0" y="387223"/>
                </a:moveTo>
                <a:lnTo>
                  <a:pt x="719963" y="387223"/>
                </a:lnTo>
              </a:path>
            </a:pathLst>
          </a:custGeom>
          <a:ln w="12700">
            <a:solidFill>
              <a:srgbClr val="7777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 txBox="1"/>
          <p:nvPr/>
        </p:nvSpPr>
        <p:spPr>
          <a:xfrm>
            <a:off x="3378453" y="2880486"/>
            <a:ext cx="4178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77495" algn="l"/>
              </a:tabLst>
            </a:pPr>
            <a:r>
              <a:rPr sz="1800" spc="-5" dirty="0">
                <a:latin typeface="Arial MT"/>
                <a:cs typeface="Arial MT"/>
              </a:rPr>
              <a:t>4	7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3378453" y="3375405"/>
            <a:ext cx="4000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 MT"/>
                <a:cs typeface="Arial MT"/>
              </a:rPr>
              <a:t>4</a:t>
            </a:r>
            <a:r>
              <a:rPr sz="1800" spc="36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7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3708019" y="4797171"/>
            <a:ext cx="720090" cy="774700"/>
          </a:xfrm>
          <a:custGeom>
            <a:avLst/>
            <a:gdLst/>
            <a:ahLst/>
            <a:cxnLst/>
            <a:rect l="l" t="t" r="r" b="b"/>
            <a:pathLst>
              <a:path w="720089" h="774700">
                <a:moveTo>
                  <a:pt x="359917" y="0"/>
                </a:moveTo>
                <a:lnTo>
                  <a:pt x="359917" y="774318"/>
                </a:lnTo>
              </a:path>
              <a:path w="720089" h="774700">
                <a:moveTo>
                  <a:pt x="0" y="387222"/>
                </a:moveTo>
                <a:lnTo>
                  <a:pt x="719963" y="387222"/>
                </a:lnTo>
              </a:path>
            </a:pathLst>
          </a:custGeom>
          <a:ln w="12700">
            <a:solidFill>
              <a:srgbClr val="7777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 txBox="1"/>
          <p:nvPr/>
        </p:nvSpPr>
        <p:spPr>
          <a:xfrm>
            <a:off x="3882644" y="4753102"/>
            <a:ext cx="4178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77495" algn="l"/>
              </a:tabLst>
            </a:pPr>
            <a:r>
              <a:rPr sz="1800" spc="-5" dirty="0">
                <a:latin typeface="Arial MT"/>
                <a:cs typeface="Arial MT"/>
              </a:rPr>
              <a:t>4	5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3643376" y="5247894"/>
            <a:ext cx="765810" cy="5162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930"/>
              </a:lnSpc>
              <a:spcBef>
                <a:spcPts val="100"/>
              </a:spcBef>
              <a:tabLst>
                <a:tab pos="498475" algn="l"/>
              </a:tabLst>
            </a:pPr>
            <a:r>
              <a:rPr sz="1800" spc="-145" dirty="0">
                <a:latin typeface="Arial MT"/>
                <a:cs typeface="Arial MT"/>
              </a:rPr>
              <a:t>1</a:t>
            </a:r>
            <a:r>
              <a:rPr sz="1800" spc="-5" dirty="0">
                <a:latin typeface="Arial MT"/>
                <a:cs typeface="Arial MT"/>
              </a:rPr>
              <a:t>1</a:t>
            </a:r>
            <a:r>
              <a:rPr sz="1800" dirty="0">
                <a:latin typeface="Arial MT"/>
                <a:cs typeface="Arial MT"/>
              </a:rPr>
              <a:t>	</a:t>
            </a:r>
            <a:r>
              <a:rPr sz="1800" spc="-10" dirty="0">
                <a:latin typeface="Arial MT"/>
                <a:cs typeface="Arial MT"/>
              </a:rPr>
              <a:t>12</a:t>
            </a:r>
            <a:endParaRPr sz="1800">
              <a:latin typeface="Arial MT"/>
              <a:cs typeface="Arial MT"/>
            </a:endParaRPr>
          </a:p>
          <a:p>
            <a:pPr marL="227965">
              <a:lnSpc>
                <a:spcPts val="1930"/>
              </a:lnSpc>
            </a:pPr>
            <a:r>
              <a:rPr sz="1800" spc="-5" dirty="0">
                <a:latin typeface="Arial MT"/>
                <a:cs typeface="Arial MT"/>
              </a:rPr>
              <a:t>1</a:t>
            </a:r>
            <a:endParaRPr sz="1800">
              <a:latin typeface="Arial MT"/>
              <a:cs typeface="Arial MT"/>
            </a:endParaRPr>
          </a:p>
        </p:txBody>
      </p:sp>
      <p:pic>
        <p:nvPicPr>
          <p:cNvPr id="59" name="object 5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42135" y="6295034"/>
            <a:ext cx="244601" cy="244602"/>
          </a:xfrm>
          <a:prstGeom prst="rect">
            <a:avLst/>
          </a:prstGeom>
        </p:spPr>
      </p:pic>
      <p:sp>
        <p:nvSpPr>
          <p:cNvPr id="60" name="object 60"/>
          <p:cNvSpPr/>
          <p:nvPr/>
        </p:nvSpPr>
        <p:spPr>
          <a:xfrm>
            <a:off x="812736" y="4601464"/>
            <a:ext cx="915035" cy="970280"/>
          </a:xfrm>
          <a:custGeom>
            <a:avLst/>
            <a:gdLst/>
            <a:ahLst/>
            <a:cxnLst/>
            <a:rect l="l" t="t" r="r" b="b"/>
            <a:pathLst>
              <a:path w="915035" h="970279">
                <a:moveTo>
                  <a:pt x="359994" y="0"/>
                </a:moveTo>
                <a:lnTo>
                  <a:pt x="359994" y="970026"/>
                </a:lnTo>
              </a:path>
              <a:path w="915035" h="970279">
                <a:moveTo>
                  <a:pt x="0" y="582930"/>
                </a:moveTo>
                <a:lnTo>
                  <a:pt x="914971" y="582930"/>
                </a:lnTo>
              </a:path>
            </a:pathLst>
          </a:custGeom>
          <a:ln w="12700">
            <a:solidFill>
              <a:srgbClr val="7777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 txBox="1"/>
          <p:nvPr/>
        </p:nvSpPr>
        <p:spPr>
          <a:xfrm>
            <a:off x="834339" y="4753102"/>
            <a:ext cx="7391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29895" algn="l"/>
              </a:tabLst>
            </a:pPr>
            <a:r>
              <a:rPr sz="1800" dirty="0">
                <a:latin typeface="Arial MT"/>
                <a:cs typeface="Arial MT"/>
              </a:rPr>
              <a:t>IP	</a:t>
            </a:r>
            <a:r>
              <a:rPr sz="1800" spc="15" dirty="0">
                <a:latin typeface="Arial MT"/>
                <a:cs typeface="Arial MT"/>
              </a:rPr>
              <a:t>TP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834339" y="5247894"/>
            <a:ext cx="6965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12115" algn="l"/>
              </a:tabLst>
            </a:pPr>
            <a:r>
              <a:rPr sz="1800" dirty="0">
                <a:latin typeface="Arial MT"/>
                <a:cs typeface="Arial MT"/>
              </a:rPr>
              <a:t>IL	</a:t>
            </a:r>
            <a:r>
              <a:rPr sz="1800" spc="15" dirty="0">
                <a:latin typeface="Arial MT"/>
                <a:cs typeface="Arial MT"/>
              </a:rPr>
              <a:t>TL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63" name="object 63"/>
          <p:cNvSpPr/>
          <p:nvPr/>
        </p:nvSpPr>
        <p:spPr>
          <a:xfrm>
            <a:off x="7956422" y="2388361"/>
            <a:ext cx="432434" cy="560070"/>
          </a:xfrm>
          <a:custGeom>
            <a:avLst/>
            <a:gdLst/>
            <a:ahLst/>
            <a:cxnLst/>
            <a:rect l="l" t="t" r="r" b="b"/>
            <a:pathLst>
              <a:path w="432434" h="560069">
                <a:moveTo>
                  <a:pt x="76200" y="0"/>
                </a:moveTo>
                <a:lnTo>
                  <a:pt x="0" y="0"/>
                </a:lnTo>
                <a:lnTo>
                  <a:pt x="0" y="19050"/>
                </a:lnTo>
                <a:lnTo>
                  <a:pt x="76200" y="19050"/>
                </a:lnTo>
                <a:lnTo>
                  <a:pt x="76200" y="0"/>
                </a:lnTo>
                <a:close/>
              </a:path>
              <a:path w="432434" h="560069">
                <a:moveTo>
                  <a:pt x="209550" y="0"/>
                </a:moveTo>
                <a:lnTo>
                  <a:pt x="133350" y="0"/>
                </a:lnTo>
                <a:lnTo>
                  <a:pt x="133350" y="19050"/>
                </a:lnTo>
                <a:lnTo>
                  <a:pt x="209550" y="19050"/>
                </a:lnTo>
                <a:lnTo>
                  <a:pt x="209550" y="0"/>
                </a:lnTo>
                <a:close/>
              </a:path>
              <a:path w="432434" h="560069">
                <a:moveTo>
                  <a:pt x="342900" y="0"/>
                </a:moveTo>
                <a:lnTo>
                  <a:pt x="266700" y="0"/>
                </a:lnTo>
                <a:lnTo>
                  <a:pt x="266700" y="19050"/>
                </a:lnTo>
                <a:lnTo>
                  <a:pt x="342900" y="19050"/>
                </a:lnTo>
                <a:lnTo>
                  <a:pt x="342900" y="0"/>
                </a:lnTo>
                <a:close/>
              </a:path>
              <a:path w="432434" h="560069">
                <a:moveTo>
                  <a:pt x="413003" y="9525"/>
                </a:moveTo>
                <a:lnTo>
                  <a:pt x="413003" y="63246"/>
                </a:lnTo>
                <a:lnTo>
                  <a:pt x="432053" y="63246"/>
                </a:lnTo>
                <a:lnTo>
                  <a:pt x="432053" y="19050"/>
                </a:lnTo>
                <a:lnTo>
                  <a:pt x="422528" y="19050"/>
                </a:lnTo>
                <a:lnTo>
                  <a:pt x="413003" y="9525"/>
                </a:lnTo>
                <a:close/>
              </a:path>
              <a:path w="432434" h="560069">
                <a:moveTo>
                  <a:pt x="427735" y="0"/>
                </a:moveTo>
                <a:lnTo>
                  <a:pt x="400050" y="0"/>
                </a:lnTo>
                <a:lnTo>
                  <a:pt x="400050" y="19050"/>
                </a:lnTo>
                <a:lnTo>
                  <a:pt x="413003" y="19050"/>
                </a:lnTo>
                <a:lnTo>
                  <a:pt x="413003" y="9525"/>
                </a:lnTo>
                <a:lnTo>
                  <a:pt x="432053" y="9525"/>
                </a:lnTo>
                <a:lnTo>
                  <a:pt x="432053" y="4317"/>
                </a:lnTo>
                <a:lnTo>
                  <a:pt x="427735" y="0"/>
                </a:lnTo>
                <a:close/>
              </a:path>
              <a:path w="432434" h="560069">
                <a:moveTo>
                  <a:pt x="432053" y="9525"/>
                </a:moveTo>
                <a:lnTo>
                  <a:pt x="413003" y="9525"/>
                </a:lnTo>
                <a:lnTo>
                  <a:pt x="422528" y="19050"/>
                </a:lnTo>
                <a:lnTo>
                  <a:pt x="432053" y="19050"/>
                </a:lnTo>
                <a:lnTo>
                  <a:pt x="432053" y="9525"/>
                </a:lnTo>
                <a:close/>
              </a:path>
              <a:path w="432434" h="560069">
                <a:moveTo>
                  <a:pt x="432053" y="120396"/>
                </a:moveTo>
                <a:lnTo>
                  <a:pt x="413003" y="120396"/>
                </a:lnTo>
                <a:lnTo>
                  <a:pt x="413003" y="196596"/>
                </a:lnTo>
                <a:lnTo>
                  <a:pt x="432053" y="196596"/>
                </a:lnTo>
                <a:lnTo>
                  <a:pt x="432053" y="120396"/>
                </a:lnTo>
                <a:close/>
              </a:path>
              <a:path w="432434" h="560069">
                <a:moveTo>
                  <a:pt x="432053" y="253746"/>
                </a:moveTo>
                <a:lnTo>
                  <a:pt x="413003" y="253746"/>
                </a:lnTo>
                <a:lnTo>
                  <a:pt x="413003" y="329946"/>
                </a:lnTo>
                <a:lnTo>
                  <a:pt x="432053" y="329946"/>
                </a:lnTo>
                <a:lnTo>
                  <a:pt x="432053" y="253746"/>
                </a:lnTo>
                <a:close/>
              </a:path>
              <a:path w="432434" h="560069">
                <a:moveTo>
                  <a:pt x="432053" y="387096"/>
                </a:moveTo>
                <a:lnTo>
                  <a:pt x="413003" y="387096"/>
                </a:lnTo>
                <a:lnTo>
                  <a:pt x="413003" y="463296"/>
                </a:lnTo>
                <a:lnTo>
                  <a:pt x="432053" y="463296"/>
                </a:lnTo>
                <a:lnTo>
                  <a:pt x="432053" y="387096"/>
                </a:lnTo>
                <a:close/>
              </a:path>
              <a:path w="432434" h="560069">
                <a:moveTo>
                  <a:pt x="406400" y="494791"/>
                </a:moveTo>
                <a:lnTo>
                  <a:pt x="330200" y="494791"/>
                </a:lnTo>
                <a:lnTo>
                  <a:pt x="330200" y="513841"/>
                </a:lnTo>
                <a:lnTo>
                  <a:pt x="406400" y="513841"/>
                </a:lnTo>
                <a:lnTo>
                  <a:pt x="406400" y="494791"/>
                </a:lnTo>
                <a:close/>
              </a:path>
              <a:path w="432434" h="560069">
                <a:moveTo>
                  <a:pt x="273050" y="494791"/>
                </a:moveTo>
                <a:lnTo>
                  <a:pt x="196850" y="494791"/>
                </a:lnTo>
                <a:lnTo>
                  <a:pt x="196850" y="513841"/>
                </a:lnTo>
                <a:lnTo>
                  <a:pt x="273050" y="513841"/>
                </a:lnTo>
                <a:lnTo>
                  <a:pt x="273050" y="494791"/>
                </a:lnTo>
                <a:close/>
              </a:path>
              <a:path w="432434" h="560069">
                <a:moveTo>
                  <a:pt x="107442" y="448945"/>
                </a:moveTo>
                <a:lnTo>
                  <a:pt x="12573" y="504316"/>
                </a:lnTo>
                <a:lnTo>
                  <a:pt x="107442" y="559688"/>
                </a:lnTo>
                <a:lnTo>
                  <a:pt x="113283" y="558164"/>
                </a:lnTo>
                <a:lnTo>
                  <a:pt x="118618" y="549021"/>
                </a:lnTo>
                <a:lnTo>
                  <a:pt x="117094" y="543178"/>
                </a:lnTo>
                <a:lnTo>
                  <a:pt x="66801" y="513841"/>
                </a:lnTo>
                <a:lnTo>
                  <a:pt x="63500" y="513841"/>
                </a:lnTo>
                <a:lnTo>
                  <a:pt x="63500" y="512572"/>
                </a:lnTo>
                <a:lnTo>
                  <a:pt x="36322" y="512572"/>
                </a:lnTo>
                <a:lnTo>
                  <a:pt x="36322" y="496062"/>
                </a:lnTo>
                <a:lnTo>
                  <a:pt x="63500" y="496062"/>
                </a:lnTo>
                <a:lnTo>
                  <a:pt x="63500" y="494791"/>
                </a:lnTo>
                <a:lnTo>
                  <a:pt x="66802" y="494791"/>
                </a:lnTo>
                <a:lnTo>
                  <a:pt x="117094" y="465454"/>
                </a:lnTo>
                <a:lnTo>
                  <a:pt x="118618" y="459613"/>
                </a:lnTo>
                <a:lnTo>
                  <a:pt x="113283" y="450468"/>
                </a:lnTo>
                <a:lnTo>
                  <a:pt x="107442" y="448945"/>
                </a:lnTo>
                <a:close/>
              </a:path>
              <a:path w="432434" h="560069">
                <a:moveTo>
                  <a:pt x="63500" y="511915"/>
                </a:moveTo>
                <a:lnTo>
                  <a:pt x="63500" y="513841"/>
                </a:lnTo>
                <a:lnTo>
                  <a:pt x="66801" y="513841"/>
                </a:lnTo>
                <a:lnTo>
                  <a:pt x="63500" y="511915"/>
                </a:lnTo>
                <a:close/>
              </a:path>
              <a:path w="432434" h="560069">
                <a:moveTo>
                  <a:pt x="139700" y="494791"/>
                </a:moveTo>
                <a:lnTo>
                  <a:pt x="66802" y="494791"/>
                </a:lnTo>
                <a:lnTo>
                  <a:pt x="63500" y="496718"/>
                </a:lnTo>
                <a:lnTo>
                  <a:pt x="63500" y="511915"/>
                </a:lnTo>
                <a:lnTo>
                  <a:pt x="66801" y="513841"/>
                </a:lnTo>
                <a:lnTo>
                  <a:pt x="139700" y="513841"/>
                </a:lnTo>
                <a:lnTo>
                  <a:pt x="139700" y="494791"/>
                </a:lnTo>
                <a:close/>
              </a:path>
              <a:path w="432434" h="560069">
                <a:moveTo>
                  <a:pt x="36322" y="496062"/>
                </a:moveTo>
                <a:lnTo>
                  <a:pt x="36322" y="512572"/>
                </a:lnTo>
                <a:lnTo>
                  <a:pt x="50473" y="504316"/>
                </a:lnTo>
                <a:lnTo>
                  <a:pt x="36322" y="496062"/>
                </a:lnTo>
                <a:close/>
              </a:path>
              <a:path w="432434" h="560069">
                <a:moveTo>
                  <a:pt x="50473" y="504316"/>
                </a:moveTo>
                <a:lnTo>
                  <a:pt x="36322" y="512572"/>
                </a:lnTo>
                <a:lnTo>
                  <a:pt x="63500" y="512572"/>
                </a:lnTo>
                <a:lnTo>
                  <a:pt x="63500" y="511915"/>
                </a:lnTo>
                <a:lnTo>
                  <a:pt x="50473" y="504316"/>
                </a:lnTo>
                <a:close/>
              </a:path>
              <a:path w="432434" h="560069">
                <a:moveTo>
                  <a:pt x="63500" y="496062"/>
                </a:moveTo>
                <a:lnTo>
                  <a:pt x="36322" y="496062"/>
                </a:lnTo>
                <a:lnTo>
                  <a:pt x="50473" y="504316"/>
                </a:lnTo>
                <a:lnTo>
                  <a:pt x="63500" y="496718"/>
                </a:lnTo>
                <a:lnTo>
                  <a:pt x="63500" y="496062"/>
                </a:lnTo>
                <a:close/>
              </a:path>
              <a:path w="432434" h="560069">
                <a:moveTo>
                  <a:pt x="66802" y="494791"/>
                </a:moveTo>
                <a:lnTo>
                  <a:pt x="63500" y="494791"/>
                </a:lnTo>
                <a:lnTo>
                  <a:pt x="63500" y="496718"/>
                </a:lnTo>
                <a:lnTo>
                  <a:pt x="66802" y="494791"/>
                </a:lnTo>
                <a:close/>
              </a:path>
            </a:pathLst>
          </a:custGeom>
          <a:solidFill>
            <a:srgbClr val="7777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2441702" y="1438020"/>
            <a:ext cx="4761230" cy="3970654"/>
          </a:xfrm>
          <a:custGeom>
            <a:avLst/>
            <a:gdLst/>
            <a:ahLst/>
            <a:cxnLst/>
            <a:rect l="l" t="t" r="r" b="b"/>
            <a:pathLst>
              <a:path w="4761230" h="3970654">
                <a:moveTo>
                  <a:pt x="94996" y="1797177"/>
                </a:moveTo>
                <a:lnTo>
                  <a:pt x="62230" y="1728343"/>
                </a:lnTo>
                <a:lnTo>
                  <a:pt x="44958" y="1736598"/>
                </a:lnTo>
                <a:lnTo>
                  <a:pt x="77851" y="1805305"/>
                </a:lnTo>
                <a:lnTo>
                  <a:pt x="94996" y="1797177"/>
                </a:lnTo>
                <a:close/>
              </a:path>
              <a:path w="4761230" h="3970654">
                <a:moveTo>
                  <a:pt x="100965" y="1706880"/>
                </a:moveTo>
                <a:lnTo>
                  <a:pt x="99822" y="1700911"/>
                </a:lnTo>
                <a:lnTo>
                  <a:pt x="28105" y="1652270"/>
                </a:lnTo>
                <a:lnTo>
                  <a:pt x="9017" y="1639316"/>
                </a:lnTo>
                <a:lnTo>
                  <a:pt x="508" y="1743456"/>
                </a:lnTo>
                <a:lnTo>
                  <a:pt x="0" y="1748663"/>
                </a:lnTo>
                <a:lnTo>
                  <a:pt x="3937" y="1753362"/>
                </a:lnTo>
                <a:lnTo>
                  <a:pt x="14351" y="1754124"/>
                </a:lnTo>
                <a:lnTo>
                  <a:pt x="19050" y="1750314"/>
                </a:lnTo>
                <a:lnTo>
                  <a:pt x="19431" y="1744980"/>
                </a:lnTo>
                <a:lnTo>
                  <a:pt x="24358" y="1685036"/>
                </a:lnTo>
                <a:lnTo>
                  <a:pt x="24523" y="1683016"/>
                </a:lnTo>
                <a:lnTo>
                  <a:pt x="33299" y="1678787"/>
                </a:lnTo>
                <a:lnTo>
                  <a:pt x="84836" y="1713738"/>
                </a:lnTo>
                <a:lnTo>
                  <a:pt x="89154" y="1716786"/>
                </a:lnTo>
                <a:lnTo>
                  <a:pt x="95123" y="1715643"/>
                </a:lnTo>
                <a:lnTo>
                  <a:pt x="98044" y="1711198"/>
                </a:lnTo>
                <a:lnTo>
                  <a:pt x="100965" y="1706880"/>
                </a:lnTo>
                <a:close/>
              </a:path>
              <a:path w="4761230" h="3970654">
                <a:moveTo>
                  <a:pt x="152654" y="1917446"/>
                </a:moveTo>
                <a:lnTo>
                  <a:pt x="119761" y="1848612"/>
                </a:lnTo>
                <a:lnTo>
                  <a:pt x="102489" y="1856867"/>
                </a:lnTo>
                <a:lnTo>
                  <a:pt x="135382" y="1925574"/>
                </a:lnTo>
                <a:lnTo>
                  <a:pt x="152654" y="1917446"/>
                </a:lnTo>
                <a:close/>
              </a:path>
              <a:path w="4761230" h="3970654">
                <a:moveTo>
                  <a:pt x="210185" y="2037715"/>
                </a:moveTo>
                <a:lnTo>
                  <a:pt x="177292" y="1969008"/>
                </a:lnTo>
                <a:lnTo>
                  <a:pt x="160020" y="1977136"/>
                </a:lnTo>
                <a:lnTo>
                  <a:pt x="192913" y="2045970"/>
                </a:lnTo>
                <a:lnTo>
                  <a:pt x="210185" y="2037715"/>
                </a:lnTo>
                <a:close/>
              </a:path>
              <a:path w="4761230" h="3970654">
                <a:moveTo>
                  <a:pt x="243459" y="1412494"/>
                </a:moveTo>
                <a:lnTo>
                  <a:pt x="239903" y="1402588"/>
                </a:lnTo>
                <a:lnTo>
                  <a:pt x="234442" y="1400048"/>
                </a:lnTo>
                <a:lnTo>
                  <a:pt x="161798" y="1425841"/>
                </a:lnTo>
                <a:lnTo>
                  <a:pt x="152946" y="1428978"/>
                </a:lnTo>
                <a:lnTo>
                  <a:pt x="161798" y="1425829"/>
                </a:lnTo>
                <a:lnTo>
                  <a:pt x="174117" y="1354963"/>
                </a:lnTo>
                <a:lnTo>
                  <a:pt x="175133" y="1349883"/>
                </a:lnTo>
                <a:lnTo>
                  <a:pt x="171577" y="1344930"/>
                </a:lnTo>
                <a:lnTo>
                  <a:pt x="166497" y="1343914"/>
                </a:lnTo>
                <a:lnTo>
                  <a:pt x="161290" y="1343025"/>
                </a:lnTo>
                <a:lnTo>
                  <a:pt x="156337" y="1346581"/>
                </a:lnTo>
                <a:lnTo>
                  <a:pt x="137414" y="1454658"/>
                </a:lnTo>
                <a:lnTo>
                  <a:pt x="160667" y="1446403"/>
                </a:lnTo>
                <a:lnTo>
                  <a:pt x="218655" y="1425829"/>
                </a:lnTo>
                <a:lnTo>
                  <a:pt x="240792" y="1417955"/>
                </a:lnTo>
                <a:lnTo>
                  <a:pt x="243459" y="1412494"/>
                </a:lnTo>
                <a:close/>
              </a:path>
              <a:path w="4761230" h="3970654">
                <a:moveTo>
                  <a:pt x="248285" y="1481328"/>
                </a:moveTo>
                <a:lnTo>
                  <a:pt x="244983" y="1476248"/>
                </a:lnTo>
                <a:lnTo>
                  <a:pt x="164617" y="1460119"/>
                </a:lnTo>
                <a:lnTo>
                  <a:pt x="137414" y="1454658"/>
                </a:lnTo>
                <a:lnTo>
                  <a:pt x="169926" y="1553972"/>
                </a:lnTo>
                <a:lnTo>
                  <a:pt x="171577" y="1558925"/>
                </a:lnTo>
                <a:lnTo>
                  <a:pt x="176911" y="1561719"/>
                </a:lnTo>
                <a:lnTo>
                  <a:pt x="186944" y="1558417"/>
                </a:lnTo>
                <a:lnTo>
                  <a:pt x="189611" y="1553083"/>
                </a:lnTo>
                <a:lnTo>
                  <a:pt x="166217" y="1481582"/>
                </a:lnTo>
                <a:lnTo>
                  <a:pt x="165608" y="1479727"/>
                </a:lnTo>
                <a:lnTo>
                  <a:pt x="241300" y="1494917"/>
                </a:lnTo>
                <a:lnTo>
                  <a:pt x="246253" y="1491615"/>
                </a:lnTo>
                <a:lnTo>
                  <a:pt x="248285" y="1481328"/>
                </a:lnTo>
                <a:close/>
              </a:path>
              <a:path w="4761230" h="3970654">
                <a:moveTo>
                  <a:pt x="249809" y="1336294"/>
                </a:moveTo>
                <a:lnTo>
                  <a:pt x="235331" y="1323975"/>
                </a:lnTo>
                <a:lnTo>
                  <a:pt x="186055" y="1382268"/>
                </a:lnTo>
                <a:lnTo>
                  <a:pt x="200660" y="1394587"/>
                </a:lnTo>
                <a:lnTo>
                  <a:pt x="249809" y="1336294"/>
                </a:lnTo>
                <a:close/>
              </a:path>
              <a:path w="4761230" h="3970654">
                <a:moveTo>
                  <a:pt x="265684" y="1555877"/>
                </a:moveTo>
                <a:lnTo>
                  <a:pt x="208661" y="1505204"/>
                </a:lnTo>
                <a:lnTo>
                  <a:pt x="195961" y="1519428"/>
                </a:lnTo>
                <a:lnTo>
                  <a:pt x="252984" y="1570101"/>
                </a:lnTo>
                <a:lnTo>
                  <a:pt x="265684" y="1555877"/>
                </a:lnTo>
                <a:close/>
              </a:path>
              <a:path w="4761230" h="3970654">
                <a:moveTo>
                  <a:pt x="267716" y="2157984"/>
                </a:moveTo>
                <a:lnTo>
                  <a:pt x="234823" y="2089277"/>
                </a:lnTo>
                <a:lnTo>
                  <a:pt x="217678" y="2097532"/>
                </a:lnTo>
                <a:lnTo>
                  <a:pt x="250444" y="2166239"/>
                </a:lnTo>
                <a:lnTo>
                  <a:pt x="267716" y="2157984"/>
                </a:lnTo>
                <a:close/>
              </a:path>
              <a:path w="4761230" h="3970654">
                <a:moveTo>
                  <a:pt x="325247" y="2278253"/>
                </a:moveTo>
                <a:lnTo>
                  <a:pt x="292354" y="2209546"/>
                </a:lnTo>
                <a:lnTo>
                  <a:pt x="275209" y="2217801"/>
                </a:lnTo>
                <a:lnTo>
                  <a:pt x="308102" y="2286508"/>
                </a:lnTo>
                <a:lnTo>
                  <a:pt x="325247" y="2278253"/>
                </a:lnTo>
                <a:close/>
              </a:path>
              <a:path w="4761230" h="3970654">
                <a:moveTo>
                  <a:pt x="335915" y="1234440"/>
                </a:moveTo>
                <a:lnTo>
                  <a:pt x="321437" y="1222121"/>
                </a:lnTo>
                <a:lnTo>
                  <a:pt x="272161" y="1280414"/>
                </a:lnTo>
                <a:lnTo>
                  <a:pt x="286766" y="1292733"/>
                </a:lnTo>
                <a:lnTo>
                  <a:pt x="335915" y="1234440"/>
                </a:lnTo>
                <a:close/>
              </a:path>
              <a:path w="4761230" h="3970654">
                <a:moveTo>
                  <a:pt x="365379" y="1644396"/>
                </a:moveTo>
                <a:lnTo>
                  <a:pt x="308356" y="1593850"/>
                </a:lnTo>
                <a:lnTo>
                  <a:pt x="295656" y="1608074"/>
                </a:lnTo>
                <a:lnTo>
                  <a:pt x="352679" y="1658620"/>
                </a:lnTo>
                <a:lnTo>
                  <a:pt x="365379" y="1644396"/>
                </a:lnTo>
                <a:close/>
              </a:path>
              <a:path w="4761230" h="3970654">
                <a:moveTo>
                  <a:pt x="382778" y="2398649"/>
                </a:moveTo>
                <a:lnTo>
                  <a:pt x="349885" y="2329815"/>
                </a:lnTo>
                <a:lnTo>
                  <a:pt x="332740" y="2338070"/>
                </a:lnTo>
                <a:lnTo>
                  <a:pt x="365633" y="2406777"/>
                </a:lnTo>
                <a:lnTo>
                  <a:pt x="382778" y="2398649"/>
                </a:lnTo>
                <a:close/>
              </a:path>
              <a:path w="4761230" h="3970654">
                <a:moveTo>
                  <a:pt x="422021" y="1132586"/>
                </a:moveTo>
                <a:lnTo>
                  <a:pt x="407416" y="1120267"/>
                </a:lnTo>
                <a:lnTo>
                  <a:pt x="358267" y="1178560"/>
                </a:lnTo>
                <a:lnTo>
                  <a:pt x="372872" y="1190879"/>
                </a:lnTo>
                <a:lnTo>
                  <a:pt x="422021" y="1132586"/>
                </a:lnTo>
                <a:close/>
              </a:path>
              <a:path w="4761230" h="3970654">
                <a:moveTo>
                  <a:pt x="440309" y="2518918"/>
                </a:moveTo>
                <a:lnTo>
                  <a:pt x="407416" y="2450211"/>
                </a:lnTo>
                <a:lnTo>
                  <a:pt x="390271" y="2458339"/>
                </a:lnTo>
                <a:lnTo>
                  <a:pt x="423164" y="2527173"/>
                </a:lnTo>
                <a:lnTo>
                  <a:pt x="440309" y="2518918"/>
                </a:lnTo>
                <a:close/>
              </a:path>
              <a:path w="4761230" h="3970654">
                <a:moveTo>
                  <a:pt x="465074" y="1732915"/>
                </a:moveTo>
                <a:lnTo>
                  <a:pt x="408051" y="1682369"/>
                </a:lnTo>
                <a:lnTo>
                  <a:pt x="395351" y="1696593"/>
                </a:lnTo>
                <a:lnTo>
                  <a:pt x="452374" y="1747266"/>
                </a:lnTo>
                <a:lnTo>
                  <a:pt x="465074" y="1732915"/>
                </a:lnTo>
                <a:close/>
              </a:path>
              <a:path w="4761230" h="3970654">
                <a:moveTo>
                  <a:pt x="497840" y="2639187"/>
                </a:moveTo>
                <a:lnTo>
                  <a:pt x="464947" y="2570480"/>
                </a:lnTo>
                <a:lnTo>
                  <a:pt x="447802" y="2578608"/>
                </a:lnTo>
                <a:lnTo>
                  <a:pt x="480695" y="2647442"/>
                </a:lnTo>
                <a:lnTo>
                  <a:pt x="497840" y="2639187"/>
                </a:lnTo>
                <a:close/>
              </a:path>
              <a:path w="4761230" h="3970654">
                <a:moveTo>
                  <a:pt x="508127" y="1030732"/>
                </a:moveTo>
                <a:lnTo>
                  <a:pt x="493522" y="1018540"/>
                </a:lnTo>
                <a:lnTo>
                  <a:pt x="444373" y="1076706"/>
                </a:lnTo>
                <a:lnTo>
                  <a:pt x="458851" y="1089025"/>
                </a:lnTo>
                <a:lnTo>
                  <a:pt x="508127" y="1030732"/>
                </a:lnTo>
                <a:close/>
              </a:path>
              <a:path w="4761230" h="3970654">
                <a:moveTo>
                  <a:pt x="555371" y="2759456"/>
                </a:moveTo>
                <a:lnTo>
                  <a:pt x="522478" y="2690749"/>
                </a:lnTo>
                <a:lnTo>
                  <a:pt x="505333" y="2699004"/>
                </a:lnTo>
                <a:lnTo>
                  <a:pt x="538226" y="2767711"/>
                </a:lnTo>
                <a:lnTo>
                  <a:pt x="555371" y="2759456"/>
                </a:lnTo>
                <a:close/>
              </a:path>
              <a:path w="4761230" h="3970654">
                <a:moveTo>
                  <a:pt x="564769" y="1821561"/>
                </a:moveTo>
                <a:lnTo>
                  <a:pt x="507746" y="1770888"/>
                </a:lnTo>
                <a:lnTo>
                  <a:pt x="495046" y="1785112"/>
                </a:lnTo>
                <a:lnTo>
                  <a:pt x="552069" y="1835785"/>
                </a:lnTo>
                <a:lnTo>
                  <a:pt x="564769" y="1821561"/>
                </a:lnTo>
                <a:close/>
              </a:path>
              <a:path w="4761230" h="3970654">
                <a:moveTo>
                  <a:pt x="594106" y="928878"/>
                </a:moveTo>
                <a:lnTo>
                  <a:pt x="579628" y="916686"/>
                </a:lnTo>
                <a:lnTo>
                  <a:pt x="530352" y="974852"/>
                </a:lnTo>
                <a:lnTo>
                  <a:pt x="544957" y="987171"/>
                </a:lnTo>
                <a:lnTo>
                  <a:pt x="594106" y="928878"/>
                </a:lnTo>
                <a:close/>
              </a:path>
              <a:path w="4761230" h="3970654">
                <a:moveTo>
                  <a:pt x="612902" y="2879725"/>
                </a:moveTo>
                <a:lnTo>
                  <a:pt x="580009" y="2811018"/>
                </a:lnTo>
                <a:lnTo>
                  <a:pt x="562864" y="2819273"/>
                </a:lnTo>
                <a:lnTo>
                  <a:pt x="595757" y="2887980"/>
                </a:lnTo>
                <a:lnTo>
                  <a:pt x="612902" y="2879725"/>
                </a:lnTo>
                <a:close/>
              </a:path>
              <a:path w="4761230" h="3970654">
                <a:moveTo>
                  <a:pt x="664464" y="1910080"/>
                </a:moveTo>
                <a:lnTo>
                  <a:pt x="607441" y="1859534"/>
                </a:lnTo>
                <a:lnTo>
                  <a:pt x="594741" y="1873758"/>
                </a:lnTo>
                <a:lnTo>
                  <a:pt x="651764" y="1924304"/>
                </a:lnTo>
                <a:lnTo>
                  <a:pt x="664464" y="1910080"/>
                </a:lnTo>
                <a:close/>
              </a:path>
              <a:path w="4761230" h="3970654">
                <a:moveTo>
                  <a:pt x="670433" y="3000121"/>
                </a:moveTo>
                <a:lnTo>
                  <a:pt x="637540" y="2931287"/>
                </a:lnTo>
                <a:lnTo>
                  <a:pt x="620395" y="2939542"/>
                </a:lnTo>
                <a:lnTo>
                  <a:pt x="653288" y="3008249"/>
                </a:lnTo>
                <a:lnTo>
                  <a:pt x="670433" y="3000121"/>
                </a:lnTo>
                <a:close/>
              </a:path>
              <a:path w="4761230" h="3970654">
                <a:moveTo>
                  <a:pt x="680212" y="827024"/>
                </a:moveTo>
                <a:lnTo>
                  <a:pt x="665607" y="814832"/>
                </a:lnTo>
                <a:lnTo>
                  <a:pt x="616458" y="872998"/>
                </a:lnTo>
                <a:lnTo>
                  <a:pt x="631063" y="885317"/>
                </a:lnTo>
                <a:lnTo>
                  <a:pt x="680212" y="827024"/>
                </a:lnTo>
                <a:close/>
              </a:path>
              <a:path w="4761230" h="3970654">
                <a:moveTo>
                  <a:pt x="727964" y="3120390"/>
                </a:moveTo>
                <a:lnTo>
                  <a:pt x="695198" y="3051683"/>
                </a:lnTo>
                <a:lnTo>
                  <a:pt x="677926" y="3059811"/>
                </a:lnTo>
                <a:lnTo>
                  <a:pt x="710819" y="3128645"/>
                </a:lnTo>
                <a:lnTo>
                  <a:pt x="727964" y="3120390"/>
                </a:lnTo>
                <a:close/>
              </a:path>
              <a:path w="4761230" h="3970654">
                <a:moveTo>
                  <a:pt x="764159" y="1998599"/>
                </a:moveTo>
                <a:lnTo>
                  <a:pt x="707136" y="1948053"/>
                </a:lnTo>
                <a:lnTo>
                  <a:pt x="694436" y="1962277"/>
                </a:lnTo>
                <a:lnTo>
                  <a:pt x="751459" y="2012950"/>
                </a:lnTo>
                <a:lnTo>
                  <a:pt x="764159" y="1998599"/>
                </a:lnTo>
                <a:close/>
              </a:path>
              <a:path w="4761230" h="3970654">
                <a:moveTo>
                  <a:pt x="766318" y="725170"/>
                </a:moveTo>
                <a:lnTo>
                  <a:pt x="751713" y="712978"/>
                </a:lnTo>
                <a:lnTo>
                  <a:pt x="702564" y="771144"/>
                </a:lnTo>
                <a:lnTo>
                  <a:pt x="717042" y="783463"/>
                </a:lnTo>
                <a:lnTo>
                  <a:pt x="766318" y="725170"/>
                </a:lnTo>
                <a:close/>
              </a:path>
              <a:path w="4761230" h="3970654">
                <a:moveTo>
                  <a:pt x="785622" y="3240659"/>
                </a:moveTo>
                <a:lnTo>
                  <a:pt x="752729" y="3171952"/>
                </a:lnTo>
                <a:lnTo>
                  <a:pt x="735457" y="3180207"/>
                </a:lnTo>
                <a:lnTo>
                  <a:pt x="768350" y="3248914"/>
                </a:lnTo>
                <a:lnTo>
                  <a:pt x="785622" y="3240659"/>
                </a:lnTo>
                <a:close/>
              </a:path>
              <a:path w="4761230" h="3970654">
                <a:moveTo>
                  <a:pt x="843140" y="3360928"/>
                </a:moveTo>
                <a:lnTo>
                  <a:pt x="810260" y="3292221"/>
                </a:lnTo>
                <a:lnTo>
                  <a:pt x="792988" y="3300476"/>
                </a:lnTo>
                <a:lnTo>
                  <a:pt x="825881" y="3369183"/>
                </a:lnTo>
                <a:lnTo>
                  <a:pt x="843140" y="3360928"/>
                </a:lnTo>
                <a:close/>
              </a:path>
              <a:path w="4761230" h="3970654">
                <a:moveTo>
                  <a:pt x="852424" y="623316"/>
                </a:moveTo>
                <a:lnTo>
                  <a:pt x="837819" y="611124"/>
                </a:lnTo>
                <a:lnTo>
                  <a:pt x="788670" y="669290"/>
                </a:lnTo>
                <a:lnTo>
                  <a:pt x="803148" y="681609"/>
                </a:lnTo>
                <a:lnTo>
                  <a:pt x="852424" y="623316"/>
                </a:lnTo>
                <a:close/>
              </a:path>
              <a:path w="4761230" h="3970654">
                <a:moveTo>
                  <a:pt x="863841" y="2087245"/>
                </a:moveTo>
                <a:lnTo>
                  <a:pt x="806831" y="2036572"/>
                </a:lnTo>
                <a:lnTo>
                  <a:pt x="794131" y="2050796"/>
                </a:lnTo>
                <a:lnTo>
                  <a:pt x="851141" y="2101469"/>
                </a:lnTo>
                <a:lnTo>
                  <a:pt x="863841" y="2087245"/>
                </a:lnTo>
                <a:close/>
              </a:path>
              <a:path w="4761230" h="3970654">
                <a:moveTo>
                  <a:pt x="900684" y="3481197"/>
                </a:moveTo>
                <a:lnTo>
                  <a:pt x="867778" y="3412490"/>
                </a:lnTo>
                <a:lnTo>
                  <a:pt x="850519" y="3420745"/>
                </a:lnTo>
                <a:lnTo>
                  <a:pt x="883412" y="3489452"/>
                </a:lnTo>
                <a:lnTo>
                  <a:pt x="900684" y="3481197"/>
                </a:lnTo>
                <a:close/>
              </a:path>
              <a:path w="4761230" h="3970654">
                <a:moveTo>
                  <a:pt x="938403" y="521462"/>
                </a:moveTo>
                <a:lnTo>
                  <a:pt x="923925" y="509270"/>
                </a:lnTo>
                <a:lnTo>
                  <a:pt x="874649" y="567436"/>
                </a:lnTo>
                <a:lnTo>
                  <a:pt x="889254" y="579755"/>
                </a:lnTo>
                <a:lnTo>
                  <a:pt x="938403" y="521462"/>
                </a:lnTo>
                <a:close/>
              </a:path>
              <a:path w="4761230" h="3970654">
                <a:moveTo>
                  <a:pt x="958215" y="3601593"/>
                </a:moveTo>
                <a:lnTo>
                  <a:pt x="925322" y="3532759"/>
                </a:lnTo>
                <a:lnTo>
                  <a:pt x="908177" y="3541014"/>
                </a:lnTo>
                <a:lnTo>
                  <a:pt x="940943" y="3609721"/>
                </a:lnTo>
                <a:lnTo>
                  <a:pt x="958215" y="3601593"/>
                </a:lnTo>
                <a:close/>
              </a:path>
              <a:path w="4761230" h="3970654">
                <a:moveTo>
                  <a:pt x="1015746" y="3721862"/>
                </a:moveTo>
                <a:lnTo>
                  <a:pt x="982853" y="3653155"/>
                </a:lnTo>
                <a:lnTo>
                  <a:pt x="965708" y="3661283"/>
                </a:lnTo>
                <a:lnTo>
                  <a:pt x="998601" y="3730117"/>
                </a:lnTo>
                <a:lnTo>
                  <a:pt x="1015746" y="3721862"/>
                </a:lnTo>
                <a:close/>
              </a:path>
              <a:path w="4761230" h="3970654">
                <a:moveTo>
                  <a:pt x="1024509" y="419608"/>
                </a:moveTo>
                <a:lnTo>
                  <a:pt x="1009904" y="407416"/>
                </a:lnTo>
                <a:lnTo>
                  <a:pt x="960755" y="465582"/>
                </a:lnTo>
                <a:lnTo>
                  <a:pt x="975360" y="477901"/>
                </a:lnTo>
                <a:lnTo>
                  <a:pt x="1024509" y="419608"/>
                </a:lnTo>
                <a:close/>
              </a:path>
              <a:path w="4761230" h="3970654">
                <a:moveTo>
                  <a:pt x="1073277" y="3842131"/>
                </a:moveTo>
                <a:lnTo>
                  <a:pt x="1040384" y="3773424"/>
                </a:lnTo>
                <a:lnTo>
                  <a:pt x="1023239" y="3781679"/>
                </a:lnTo>
                <a:lnTo>
                  <a:pt x="1056132" y="3850386"/>
                </a:lnTo>
                <a:lnTo>
                  <a:pt x="1073277" y="3842131"/>
                </a:lnTo>
                <a:close/>
              </a:path>
              <a:path w="4761230" h="3970654">
                <a:moveTo>
                  <a:pt x="1110615" y="317754"/>
                </a:moveTo>
                <a:lnTo>
                  <a:pt x="1096010" y="305562"/>
                </a:lnTo>
                <a:lnTo>
                  <a:pt x="1046861" y="363728"/>
                </a:lnTo>
                <a:lnTo>
                  <a:pt x="1061339" y="376047"/>
                </a:lnTo>
                <a:lnTo>
                  <a:pt x="1110615" y="317754"/>
                </a:lnTo>
                <a:close/>
              </a:path>
              <a:path w="4761230" h="3970654">
                <a:moveTo>
                  <a:pt x="1130808" y="3962400"/>
                </a:moveTo>
                <a:lnTo>
                  <a:pt x="1097915" y="3893693"/>
                </a:lnTo>
                <a:lnTo>
                  <a:pt x="1080770" y="3901948"/>
                </a:lnTo>
                <a:lnTo>
                  <a:pt x="1113663" y="3970655"/>
                </a:lnTo>
                <a:lnTo>
                  <a:pt x="1130808" y="3962400"/>
                </a:lnTo>
                <a:close/>
              </a:path>
              <a:path w="4761230" h="3970654">
                <a:moveTo>
                  <a:pt x="1196594" y="215900"/>
                </a:moveTo>
                <a:lnTo>
                  <a:pt x="1182116" y="203708"/>
                </a:lnTo>
                <a:lnTo>
                  <a:pt x="1132967" y="261874"/>
                </a:lnTo>
                <a:lnTo>
                  <a:pt x="1147445" y="274193"/>
                </a:lnTo>
                <a:lnTo>
                  <a:pt x="1196594" y="215900"/>
                </a:lnTo>
                <a:close/>
              </a:path>
              <a:path w="4761230" h="3970654">
                <a:moveTo>
                  <a:pt x="1282700" y="114173"/>
                </a:moveTo>
                <a:lnTo>
                  <a:pt x="1268222" y="101854"/>
                </a:lnTo>
                <a:lnTo>
                  <a:pt x="1218946" y="160020"/>
                </a:lnTo>
                <a:lnTo>
                  <a:pt x="1233551" y="172339"/>
                </a:lnTo>
                <a:lnTo>
                  <a:pt x="1282700" y="114173"/>
                </a:lnTo>
                <a:close/>
              </a:path>
              <a:path w="4761230" h="3970654">
                <a:moveTo>
                  <a:pt x="1368806" y="12319"/>
                </a:moveTo>
                <a:lnTo>
                  <a:pt x="1354201" y="0"/>
                </a:lnTo>
                <a:lnTo>
                  <a:pt x="1305052" y="58166"/>
                </a:lnTo>
                <a:lnTo>
                  <a:pt x="1319657" y="70485"/>
                </a:lnTo>
                <a:lnTo>
                  <a:pt x="1368806" y="12319"/>
                </a:lnTo>
                <a:close/>
              </a:path>
              <a:path w="4761230" h="3970654">
                <a:moveTo>
                  <a:pt x="1476248" y="2102358"/>
                </a:moveTo>
                <a:lnTo>
                  <a:pt x="1472946" y="2097405"/>
                </a:lnTo>
                <a:lnTo>
                  <a:pt x="1458328" y="2094484"/>
                </a:lnTo>
                <a:lnTo>
                  <a:pt x="1445793" y="2091944"/>
                </a:lnTo>
                <a:lnTo>
                  <a:pt x="1415808" y="2085873"/>
                </a:lnTo>
                <a:lnTo>
                  <a:pt x="1470152" y="2067306"/>
                </a:lnTo>
                <a:lnTo>
                  <a:pt x="1464056" y="2049272"/>
                </a:lnTo>
                <a:lnTo>
                  <a:pt x="1409598" y="2067877"/>
                </a:lnTo>
                <a:lnTo>
                  <a:pt x="1444244" y="2027809"/>
                </a:lnTo>
                <a:lnTo>
                  <a:pt x="1447800" y="2023745"/>
                </a:lnTo>
                <a:lnTo>
                  <a:pt x="1447292" y="2017776"/>
                </a:lnTo>
                <a:lnTo>
                  <a:pt x="1439418" y="2010918"/>
                </a:lnTo>
                <a:lnTo>
                  <a:pt x="1433322" y="2011299"/>
                </a:lnTo>
                <a:lnTo>
                  <a:pt x="1429893" y="2015363"/>
                </a:lnTo>
                <a:lnTo>
                  <a:pt x="1361440" y="2094357"/>
                </a:lnTo>
                <a:lnTo>
                  <a:pt x="1469136" y="2116086"/>
                </a:lnTo>
                <a:lnTo>
                  <a:pt x="1474089" y="2112772"/>
                </a:lnTo>
                <a:lnTo>
                  <a:pt x="1475232" y="2107565"/>
                </a:lnTo>
                <a:lnTo>
                  <a:pt x="1476248" y="2102358"/>
                </a:lnTo>
                <a:close/>
              </a:path>
              <a:path w="4761230" h="3970654">
                <a:moveTo>
                  <a:pt x="1596390" y="2024126"/>
                </a:moveTo>
                <a:lnTo>
                  <a:pt x="1590167" y="2006092"/>
                </a:lnTo>
                <a:lnTo>
                  <a:pt x="1518158" y="2030730"/>
                </a:lnTo>
                <a:lnTo>
                  <a:pt x="1524254" y="2048764"/>
                </a:lnTo>
                <a:lnTo>
                  <a:pt x="1596390" y="2024126"/>
                </a:lnTo>
                <a:close/>
              </a:path>
              <a:path w="4761230" h="3970654">
                <a:moveTo>
                  <a:pt x="1722501" y="1981073"/>
                </a:moveTo>
                <a:lnTo>
                  <a:pt x="1716405" y="1963039"/>
                </a:lnTo>
                <a:lnTo>
                  <a:pt x="1644269" y="1987677"/>
                </a:lnTo>
                <a:lnTo>
                  <a:pt x="1650492" y="2005711"/>
                </a:lnTo>
                <a:lnTo>
                  <a:pt x="1722501" y="1981073"/>
                </a:lnTo>
                <a:close/>
              </a:path>
              <a:path w="4761230" h="3970654">
                <a:moveTo>
                  <a:pt x="1848739" y="1937893"/>
                </a:moveTo>
                <a:lnTo>
                  <a:pt x="1842643" y="1919859"/>
                </a:lnTo>
                <a:lnTo>
                  <a:pt x="1770507" y="1944497"/>
                </a:lnTo>
                <a:lnTo>
                  <a:pt x="1776603" y="1962531"/>
                </a:lnTo>
                <a:lnTo>
                  <a:pt x="1848739" y="1937893"/>
                </a:lnTo>
                <a:close/>
              </a:path>
              <a:path w="4761230" h="3970654">
                <a:moveTo>
                  <a:pt x="1973834" y="42291"/>
                </a:moveTo>
                <a:lnTo>
                  <a:pt x="1970913" y="37084"/>
                </a:lnTo>
                <a:lnTo>
                  <a:pt x="1965833" y="35560"/>
                </a:lnTo>
                <a:lnTo>
                  <a:pt x="1904847" y="17653"/>
                </a:lnTo>
                <a:lnTo>
                  <a:pt x="1904466" y="17551"/>
                </a:lnTo>
                <a:lnTo>
                  <a:pt x="1904466" y="37388"/>
                </a:lnTo>
                <a:lnTo>
                  <a:pt x="1894586" y="46723"/>
                </a:lnTo>
                <a:lnTo>
                  <a:pt x="1891538" y="33591"/>
                </a:lnTo>
                <a:lnTo>
                  <a:pt x="1904466" y="37388"/>
                </a:lnTo>
                <a:lnTo>
                  <a:pt x="1904466" y="17551"/>
                </a:lnTo>
                <a:lnTo>
                  <a:pt x="1865503" y="6096"/>
                </a:lnTo>
                <a:lnTo>
                  <a:pt x="1889252" y="107950"/>
                </a:lnTo>
                <a:lnTo>
                  <a:pt x="1890395" y="113030"/>
                </a:lnTo>
                <a:lnTo>
                  <a:pt x="1895602" y="116205"/>
                </a:lnTo>
                <a:lnTo>
                  <a:pt x="1900682" y="115062"/>
                </a:lnTo>
                <a:lnTo>
                  <a:pt x="1905762" y="113792"/>
                </a:lnTo>
                <a:lnTo>
                  <a:pt x="1909064" y="108712"/>
                </a:lnTo>
                <a:lnTo>
                  <a:pt x="1907794" y="103632"/>
                </a:lnTo>
                <a:lnTo>
                  <a:pt x="1895843" y="52133"/>
                </a:lnTo>
                <a:lnTo>
                  <a:pt x="1944878" y="104013"/>
                </a:lnTo>
                <a:lnTo>
                  <a:pt x="1958721" y="90932"/>
                </a:lnTo>
                <a:lnTo>
                  <a:pt x="1909521" y="38874"/>
                </a:lnTo>
                <a:lnTo>
                  <a:pt x="1965579" y="55372"/>
                </a:lnTo>
                <a:lnTo>
                  <a:pt x="1970786" y="52451"/>
                </a:lnTo>
                <a:lnTo>
                  <a:pt x="1973834" y="42291"/>
                </a:lnTo>
                <a:close/>
              </a:path>
              <a:path w="4761230" h="3970654">
                <a:moveTo>
                  <a:pt x="1974977" y="1894840"/>
                </a:moveTo>
                <a:lnTo>
                  <a:pt x="1968754" y="1876806"/>
                </a:lnTo>
                <a:lnTo>
                  <a:pt x="1896618" y="1901444"/>
                </a:lnTo>
                <a:lnTo>
                  <a:pt x="1902841" y="1919478"/>
                </a:lnTo>
                <a:lnTo>
                  <a:pt x="1974977" y="1894840"/>
                </a:lnTo>
                <a:close/>
              </a:path>
              <a:path w="4761230" h="3970654">
                <a:moveTo>
                  <a:pt x="2050288" y="187833"/>
                </a:moveTo>
                <a:lnTo>
                  <a:pt x="1997964" y="132461"/>
                </a:lnTo>
                <a:lnTo>
                  <a:pt x="1984121" y="145542"/>
                </a:lnTo>
                <a:lnTo>
                  <a:pt x="2036445" y="200914"/>
                </a:lnTo>
                <a:lnTo>
                  <a:pt x="2050288" y="187833"/>
                </a:lnTo>
                <a:close/>
              </a:path>
              <a:path w="4761230" h="3970654">
                <a:moveTo>
                  <a:pt x="2101088" y="1851660"/>
                </a:moveTo>
                <a:lnTo>
                  <a:pt x="2094992" y="1833626"/>
                </a:lnTo>
                <a:lnTo>
                  <a:pt x="2022856" y="1858264"/>
                </a:lnTo>
                <a:lnTo>
                  <a:pt x="2029079" y="1876298"/>
                </a:lnTo>
                <a:lnTo>
                  <a:pt x="2101088" y="1851660"/>
                </a:lnTo>
                <a:close/>
              </a:path>
              <a:path w="4761230" h="3970654">
                <a:moveTo>
                  <a:pt x="2141855" y="284734"/>
                </a:moveTo>
                <a:lnTo>
                  <a:pt x="2089531" y="229362"/>
                </a:lnTo>
                <a:lnTo>
                  <a:pt x="2075688" y="242443"/>
                </a:lnTo>
                <a:lnTo>
                  <a:pt x="2128012" y="297815"/>
                </a:lnTo>
                <a:lnTo>
                  <a:pt x="2141855" y="284734"/>
                </a:lnTo>
                <a:close/>
              </a:path>
              <a:path w="4761230" h="3970654">
                <a:moveTo>
                  <a:pt x="2227326" y="1808607"/>
                </a:moveTo>
                <a:lnTo>
                  <a:pt x="2221103" y="1790573"/>
                </a:lnTo>
                <a:lnTo>
                  <a:pt x="2149094" y="1815211"/>
                </a:lnTo>
                <a:lnTo>
                  <a:pt x="2155190" y="1833245"/>
                </a:lnTo>
                <a:lnTo>
                  <a:pt x="2227326" y="1808607"/>
                </a:lnTo>
                <a:close/>
              </a:path>
              <a:path w="4761230" h="3970654">
                <a:moveTo>
                  <a:pt x="2233422" y="381762"/>
                </a:moveTo>
                <a:lnTo>
                  <a:pt x="2181098" y="326390"/>
                </a:lnTo>
                <a:lnTo>
                  <a:pt x="2167255" y="339471"/>
                </a:lnTo>
                <a:lnTo>
                  <a:pt x="2219579" y="394843"/>
                </a:lnTo>
                <a:lnTo>
                  <a:pt x="2233422" y="381762"/>
                </a:lnTo>
                <a:close/>
              </a:path>
              <a:path w="4761230" h="3970654">
                <a:moveTo>
                  <a:pt x="2241296" y="3940048"/>
                </a:moveTo>
                <a:lnTo>
                  <a:pt x="2239264" y="3929761"/>
                </a:lnTo>
                <a:lnTo>
                  <a:pt x="2234184" y="3926332"/>
                </a:lnTo>
                <a:lnTo>
                  <a:pt x="2161667" y="3940899"/>
                </a:lnTo>
                <a:lnTo>
                  <a:pt x="2159520" y="3938473"/>
                </a:lnTo>
                <a:lnTo>
                  <a:pt x="2161463" y="3932555"/>
                </a:lnTo>
                <a:lnTo>
                  <a:pt x="2180971" y="3873246"/>
                </a:lnTo>
                <a:lnTo>
                  <a:pt x="2182622" y="3868166"/>
                </a:lnTo>
                <a:lnTo>
                  <a:pt x="2179955" y="3862832"/>
                </a:lnTo>
                <a:lnTo>
                  <a:pt x="2169922" y="3859530"/>
                </a:lnTo>
                <a:lnTo>
                  <a:pt x="2164461" y="3862197"/>
                </a:lnTo>
                <a:lnTo>
                  <a:pt x="2162937" y="3867277"/>
                </a:lnTo>
                <a:lnTo>
                  <a:pt x="2130298" y="3966591"/>
                </a:lnTo>
                <a:lnTo>
                  <a:pt x="2156866" y="3961257"/>
                </a:lnTo>
                <a:lnTo>
                  <a:pt x="2237994" y="3945001"/>
                </a:lnTo>
                <a:lnTo>
                  <a:pt x="2241296" y="3940048"/>
                </a:lnTo>
                <a:close/>
              </a:path>
              <a:path w="4761230" h="3970654">
                <a:moveTo>
                  <a:pt x="2266696" y="3858387"/>
                </a:moveTo>
                <a:lnTo>
                  <a:pt x="2253996" y="3844163"/>
                </a:lnTo>
                <a:lnTo>
                  <a:pt x="2196973" y="3894709"/>
                </a:lnTo>
                <a:lnTo>
                  <a:pt x="2209673" y="3908933"/>
                </a:lnTo>
                <a:lnTo>
                  <a:pt x="2266696" y="3858387"/>
                </a:lnTo>
                <a:close/>
              </a:path>
              <a:path w="4761230" h="3970654">
                <a:moveTo>
                  <a:pt x="2324989" y="478663"/>
                </a:moveTo>
                <a:lnTo>
                  <a:pt x="2272665" y="423291"/>
                </a:lnTo>
                <a:lnTo>
                  <a:pt x="2258822" y="436372"/>
                </a:lnTo>
                <a:lnTo>
                  <a:pt x="2311146" y="491744"/>
                </a:lnTo>
                <a:lnTo>
                  <a:pt x="2324989" y="478663"/>
                </a:lnTo>
                <a:close/>
              </a:path>
              <a:path w="4761230" h="3970654">
                <a:moveTo>
                  <a:pt x="2353437" y="1765427"/>
                </a:moveTo>
                <a:lnTo>
                  <a:pt x="2347341" y="1747393"/>
                </a:lnTo>
                <a:lnTo>
                  <a:pt x="2275205" y="1772031"/>
                </a:lnTo>
                <a:lnTo>
                  <a:pt x="2281428" y="1790065"/>
                </a:lnTo>
                <a:lnTo>
                  <a:pt x="2353437" y="1765427"/>
                </a:lnTo>
                <a:close/>
              </a:path>
              <a:path w="4761230" h="3970654">
                <a:moveTo>
                  <a:pt x="2366391" y="3769868"/>
                </a:moveTo>
                <a:lnTo>
                  <a:pt x="2353818" y="3755644"/>
                </a:lnTo>
                <a:lnTo>
                  <a:pt x="2296795" y="3806190"/>
                </a:lnTo>
                <a:lnTo>
                  <a:pt x="2309368" y="3820414"/>
                </a:lnTo>
                <a:lnTo>
                  <a:pt x="2366391" y="3769868"/>
                </a:lnTo>
                <a:close/>
              </a:path>
              <a:path w="4761230" h="3970654">
                <a:moveTo>
                  <a:pt x="2416556" y="575564"/>
                </a:moveTo>
                <a:lnTo>
                  <a:pt x="2364232" y="520192"/>
                </a:lnTo>
                <a:lnTo>
                  <a:pt x="2350389" y="533273"/>
                </a:lnTo>
                <a:lnTo>
                  <a:pt x="2402713" y="588645"/>
                </a:lnTo>
                <a:lnTo>
                  <a:pt x="2416556" y="575564"/>
                </a:lnTo>
                <a:close/>
              </a:path>
              <a:path w="4761230" h="3970654">
                <a:moveTo>
                  <a:pt x="2466213" y="3681349"/>
                </a:moveTo>
                <a:lnTo>
                  <a:pt x="2453513" y="3667125"/>
                </a:lnTo>
                <a:lnTo>
                  <a:pt x="2396490" y="3717671"/>
                </a:lnTo>
                <a:lnTo>
                  <a:pt x="2409190" y="3732022"/>
                </a:lnTo>
                <a:lnTo>
                  <a:pt x="2466213" y="3681349"/>
                </a:lnTo>
                <a:close/>
              </a:path>
              <a:path w="4761230" h="3970654">
                <a:moveTo>
                  <a:pt x="2479675" y="1722374"/>
                </a:moveTo>
                <a:lnTo>
                  <a:pt x="2473579" y="1704340"/>
                </a:lnTo>
                <a:lnTo>
                  <a:pt x="2401443" y="1728978"/>
                </a:lnTo>
                <a:lnTo>
                  <a:pt x="2407539" y="1747012"/>
                </a:lnTo>
                <a:lnTo>
                  <a:pt x="2479675" y="1722374"/>
                </a:lnTo>
                <a:close/>
              </a:path>
              <a:path w="4761230" h="3970654">
                <a:moveTo>
                  <a:pt x="2508123" y="672592"/>
                </a:moveTo>
                <a:lnTo>
                  <a:pt x="2455799" y="617220"/>
                </a:lnTo>
                <a:lnTo>
                  <a:pt x="2441956" y="630301"/>
                </a:lnTo>
                <a:lnTo>
                  <a:pt x="2494280" y="685673"/>
                </a:lnTo>
                <a:lnTo>
                  <a:pt x="2508123" y="672592"/>
                </a:lnTo>
                <a:close/>
              </a:path>
              <a:path w="4761230" h="3970654">
                <a:moveTo>
                  <a:pt x="2565908" y="3592957"/>
                </a:moveTo>
                <a:lnTo>
                  <a:pt x="2553335" y="3578733"/>
                </a:lnTo>
                <a:lnTo>
                  <a:pt x="2496312" y="3629279"/>
                </a:lnTo>
                <a:lnTo>
                  <a:pt x="2509012" y="3643503"/>
                </a:lnTo>
                <a:lnTo>
                  <a:pt x="2565908" y="3592957"/>
                </a:lnTo>
                <a:close/>
              </a:path>
              <a:path w="4761230" h="3970654">
                <a:moveTo>
                  <a:pt x="2599690" y="769493"/>
                </a:moveTo>
                <a:lnTo>
                  <a:pt x="2547366" y="714121"/>
                </a:lnTo>
                <a:lnTo>
                  <a:pt x="2533523" y="727202"/>
                </a:lnTo>
                <a:lnTo>
                  <a:pt x="2585847" y="782574"/>
                </a:lnTo>
                <a:lnTo>
                  <a:pt x="2599690" y="769493"/>
                </a:lnTo>
                <a:close/>
              </a:path>
              <a:path w="4761230" h="3970654">
                <a:moveTo>
                  <a:pt x="2605913" y="1679194"/>
                </a:moveTo>
                <a:lnTo>
                  <a:pt x="2599690" y="1661160"/>
                </a:lnTo>
                <a:lnTo>
                  <a:pt x="2527554" y="1685798"/>
                </a:lnTo>
                <a:lnTo>
                  <a:pt x="2533777" y="1703832"/>
                </a:lnTo>
                <a:lnTo>
                  <a:pt x="2605913" y="1679194"/>
                </a:lnTo>
                <a:close/>
              </a:path>
              <a:path w="4761230" h="3970654">
                <a:moveTo>
                  <a:pt x="2665730" y="3504438"/>
                </a:moveTo>
                <a:lnTo>
                  <a:pt x="2653157" y="3490214"/>
                </a:lnTo>
                <a:lnTo>
                  <a:pt x="2596134" y="3540760"/>
                </a:lnTo>
                <a:lnTo>
                  <a:pt x="2608707" y="3554984"/>
                </a:lnTo>
                <a:lnTo>
                  <a:pt x="2665730" y="3504438"/>
                </a:lnTo>
                <a:close/>
              </a:path>
              <a:path w="4761230" h="3970654">
                <a:moveTo>
                  <a:pt x="2691257" y="866394"/>
                </a:moveTo>
                <a:lnTo>
                  <a:pt x="2638933" y="811022"/>
                </a:lnTo>
                <a:lnTo>
                  <a:pt x="2625090" y="824103"/>
                </a:lnTo>
                <a:lnTo>
                  <a:pt x="2677414" y="879475"/>
                </a:lnTo>
                <a:lnTo>
                  <a:pt x="2691257" y="866394"/>
                </a:lnTo>
                <a:close/>
              </a:path>
              <a:path w="4761230" h="3970654">
                <a:moveTo>
                  <a:pt x="2732024" y="1636141"/>
                </a:moveTo>
                <a:lnTo>
                  <a:pt x="2725928" y="1618107"/>
                </a:lnTo>
                <a:lnTo>
                  <a:pt x="2653792" y="1642745"/>
                </a:lnTo>
                <a:lnTo>
                  <a:pt x="2660015" y="1660779"/>
                </a:lnTo>
                <a:lnTo>
                  <a:pt x="2732024" y="1636141"/>
                </a:lnTo>
                <a:close/>
              </a:path>
              <a:path w="4761230" h="3970654">
                <a:moveTo>
                  <a:pt x="2765552" y="3415919"/>
                </a:moveTo>
                <a:lnTo>
                  <a:pt x="2752852" y="3401695"/>
                </a:lnTo>
                <a:lnTo>
                  <a:pt x="2695829" y="3452241"/>
                </a:lnTo>
                <a:lnTo>
                  <a:pt x="2708529" y="3466592"/>
                </a:lnTo>
                <a:lnTo>
                  <a:pt x="2765552" y="3415919"/>
                </a:lnTo>
                <a:close/>
              </a:path>
              <a:path w="4761230" h="3970654">
                <a:moveTo>
                  <a:pt x="2782824" y="963422"/>
                </a:moveTo>
                <a:lnTo>
                  <a:pt x="2730500" y="908050"/>
                </a:lnTo>
                <a:lnTo>
                  <a:pt x="2716657" y="921131"/>
                </a:lnTo>
                <a:lnTo>
                  <a:pt x="2768981" y="976503"/>
                </a:lnTo>
                <a:lnTo>
                  <a:pt x="2782824" y="963422"/>
                </a:lnTo>
                <a:close/>
              </a:path>
              <a:path w="4761230" h="3970654">
                <a:moveTo>
                  <a:pt x="2858262" y="1592961"/>
                </a:moveTo>
                <a:lnTo>
                  <a:pt x="2852039" y="1574927"/>
                </a:lnTo>
                <a:lnTo>
                  <a:pt x="2780030" y="1599565"/>
                </a:lnTo>
                <a:lnTo>
                  <a:pt x="2786126" y="1617599"/>
                </a:lnTo>
                <a:lnTo>
                  <a:pt x="2858262" y="1592961"/>
                </a:lnTo>
                <a:close/>
              </a:path>
              <a:path w="4761230" h="3970654">
                <a:moveTo>
                  <a:pt x="2865247" y="3327527"/>
                </a:moveTo>
                <a:lnTo>
                  <a:pt x="2852674" y="3313303"/>
                </a:lnTo>
                <a:lnTo>
                  <a:pt x="2795651" y="3363849"/>
                </a:lnTo>
                <a:lnTo>
                  <a:pt x="2808224" y="3378073"/>
                </a:lnTo>
                <a:lnTo>
                  <a:pt x="2865247" y="3327527"/>
                </a:lnTo>
                <a:close/>
              </a:path>
              <a:path w="4761230" h="3970654">
                <a:moveTo>
                  <a:pt x="2874391" y="1060323"/>
                </a:moveTo>
                <a:lnTo>
                  <a:pt x="2822067" y="1004951"/>
                </a:lnTo>
                <a:lnTo>
                  <a:pt x="2808224" y="1018032"/>
                </a:lnTo>
                <a:lnTo>
                  <a:pt x="2860548" y="1073404"/>
                </a:lnTo>
                <a:lnTo>
                  <a:pt x="2874391" y="1060323"/>
                </a:lnTo>
                <a:close/>
              </a:path>
              <a:path w="4761230" h="3970654">
                <a:moveTo>
                  <a:pt x="2965069" y="3239008"/>
                </a:moveTo>
                <a:lnTo>
                  <a:pt x="2952369" y="3224784"/>
                </a:lnTo>
                <a:lnTo>
                  <a:pt x="2895346" y="3275330"/>
                </a:lnTo>
                <a:lnTo>
                  <a:pt x="2908046" y="3289554"/>
                </a:lnTo>
                <a:lnTo>
                  <a:pt x="2965069" y="3239008"/>
                </a:lnTo>
                <a:close/>
              </a:path>
              <a:path w="4761230" h="3970654">
                <a:moveTo>
                  <a:pt x="2965958" y="1157224"/>
                </a:moveTo>
                <a:lnTo>
                  <a:pt x="2913634" y="1101852"/>
                </a:lnTo>
                <a:lnTo>
                  <a:pt x="2899791" y="1114933"/>
                </a:lnTo>
                <a:lnTo>
                  <a:pt x="2952115" y="1170305"/>
                </a:lnTo>
                <a:lnTo>
                  <a:pt x="2965958" y="1157224"/>
                </a:lnTo>
                <a:close/>
              </a:path>
              <a:path w="4761230" h="3970654">
                <a:moveTo>
                  <a:pt x="2984373" y="1549908"/>
                </a:moveTo>
                <a:lnTo>
                  <a:pt x="2978277" y="1531874"/>
                </a:lnTo>
                <a:lnTo>
                  <a:pt x="2906141" y="1556512"/>
                </a:lnTo>
                <a:lnTo>
                  <a:pt x="2912364" y="1574546"/>
                </a:lnTo>
                <a:lnTo>
                  <a:pt x="2984373" y="1549908"/>
                </a:lnTo>
                <a:close/>
              </a:path>
              <a:path w="4761230" h="3970654">
                <a:moveTo>
                  <a:pt x="3057525" y="1254252"/>
                </a:moveTo>
                <a:lnTo>
                  <a:pt x="3005201" y="1198880"/>
                </a:lnTo>
                <a:lnTo>
                  <a:pt x="2991358" y="1211961"/>
                </a:lnTo>
                <a:lnTo>
                  <a:pt x="3043682" y="1267333"/>
                </a:lnTo>
                <a:lnTo>
                  <a:pt x="3057525" y="1254252"/>
                </a:lnTo>
                <a:close/>
              </a:path>
              <a:path w="4761230" h="3970654">
                <a:moveTo>
                  <a:pt x="3064764" y="3150489"/>
                </a:moveTo>
                <a:lnTo>
                  <a:pt x="3052191" y="3136265"/>
                </a:lnTo>
                <a:lnTo>
                  <a:pt x="2995168" y="3186811"/>
                </a:lnTo>
                <a:lnTo>
                  <a:pt x="3007868" y="3201162"/>
                </a:lnTo>
                <a:lnTo>
                  <a:pt x="3064764" y="3150489"/>
                </a:lnTo>
                <a:close/>
              </a:path>
              <a:path w="4761230" h="3970654">
                <a:moveTo>
                  <a:pt x="3110611" y="1506728"/>
                </a:moveTo>
                <a:lnTo>
                  <a:pt x="3104515" y="1488694"/>
                </a:lnTo>
                <a:lnTo>
                  <a:pt x="3032379" y="1513332"/>
                </a:lnTo>
                <a:lnTo>
                  <a:pt x="3038475" y="1531366"/>
                </a:lnTo>
                <a:lnTo>
                  <a:pt x="3110611" y="1506728"/>
                </a:lnTo>
                <a:close/>
              </a:path>
              <a:path w="4761230" h="3970654">
                <a:moveTo>
                  <a:pt x="3149092" y="1351153"/>
                </a:moveTo>
                <a:lnTo>
                  <a:pt x="3096768" y="1295781"/>
                </a:lnTo>
                <a:lnTo>
                  <a:pt x="3082925" y="1308862"/>
                </a:lnTo>
                <a:lnTo>
                  <a:pt x="3135249" y="1364234"/>
                </a:lnTo>
                <a:lnTo>
                  <a:pt x="3149092" y="1351153"/>
                </a:lnTo>
                <a:close/>
              </a:path>
              <a:path w="4761230" h="3970654">
                <a:moveTo>
                  <a:pt x="3164586" y="3062097"/>
                </a:moveTo>
                <a:lnTo>
                  <a:pt x="3152013" y="3047873"/>
                </a:lnTo>
                <a:lnTo>
                  <a:pt x="3094990" y="3098419"/>
                </a:lnTo>
                <a:lnTo>
                  <a:pt x="3107563" y="3112643"/>
                </a:lnTo>
                <a:lnTo>
                  <a:pt x="3164586" y="3062097"/>
                </a:lnTo>
                <a:close/>
              </a:path>
              <a:path w="4761230" h="3970654">
                <a:moveTo>
                  <a:pt x="3240659" y="1448054"/>
                </a:moveTo>
                <a:lnTo>
                  <a:pt x="3188335" y="1392682"/>
                </a:lnTo>
                <a:lnTo>
                  <a:pt x="3174492" y="1405763"/>
                </a:lnTo>
                <a:lnTo>
                  <a:pt x="3216668" y="1450416"/>
                </a:lnTo>
                <a:lnTo>
                  <a:pt x="3158490" y="1470279"/>
                </a:lnTo>
                <a:lnTo>
                  <a:pt x="3164713" y="1488313"/>
                </a:lnTo>
                <a:lnTo>
                  <a:pt x="3236849" y="1463675"/>
                </a:lnTo>
                <a:lnTo>
                  <a:pt x="3233712" y="1454619"/>
                </a:lnTo>
                <a:lnTo>
                  <a:pt x="3240659" y="1448054"/>
                </a:lnTo>
                <a:close/>
              </a:path>
              <a:path w="4761230" h="3970654">
                <a:moveTo>
                  <a:pt x="3264408" y="2973578"/>
                </a:moveTo>
                <a:lnTo>
                  <a:pt x="3251708" y="2959354"/>
                </a:lnTo>
                <a:lnTo>
                  <a:pt x="3194685" y="3009900"/>
                </a:lnTo>
                <a:lnTo>
                  <a:pt x="3207385" y="3024124"/>
                </a:lnTo>
                <a:lnTo>
                  <a:pt x="3264408" y="2973578"/>
                </a:lnTo>
                <a:close/>
              </a:path>
              <a:path w="4761230" h="3970654">
                <a:moveTo>
                  <a:pt x="3364103" y="2885059"/>
                </a:moveTo>
                <a:lnTo>
                  <a:pt x="3351530" y="2870835"/>
                </a:lnTo>
                <a:lnTo>
                  <a:pt x="3294507" y="2921381"/>
                </a:lnTo>
                <a:lnTo>
                  <a:pt x="3307080" y="2935732"/>
                </a:lnTo>
                <a:lnTo>
                  <a:pt x="3364103" y="2885059"/>
                </a:lnTo>
                <a:close/>
              </a:path>
              <a:path w="4761230" h="3970654">
                <a:moveTo>
                  <a:pt x="3463925" y="2796667"/>
                </a:moveTo>
                <a:lnTo>
                  <a:pt x="3451225" y="2782443"/>
                </a:lnTo>
                <a:lnTo>
                  <a:pt x="3394202" y="2832989"/>
                </a:lnTo>
                <a:lnTo>
                  <a:pt x="3406902" y="2847213"/>
                </a:lnTo>
                <a:lnTo>
                  <a:pt x="3463925" y="2796667"/>
                </a:lnTo>
                <a:close/>
              </a:path>
              <a:path w="4761230" h="3970654">
                <a:moveTo>
                  <a:pt x="3563620" y="2708148"/>
                </a:moveTo>
                <a:lnTo>
                  <a:pt x="3551047" y="2693924"/>
                </a:lnTo>
                <a:lnTo>
                  <a:pt x="3494024" y="2744470"/>
                </a:lnTo>
                <a:lnTo>
                  <a:pt x="3506724" y="2758694"/>
                </a:lnTo>
                <a:lnTo>
                  <a:pt x="3563620" y="2708148"/>
                </a:lnTo>
                <a:close/>
              </a:path>
              <a:path w="4761230" h="3970654">
                <a:moveTo>
                  <a:pt x="3663442" y="2619629"/>
                </a:moveTo>
                <a:lnTo>
                  <a:pt x="3650869" y="2605405"/>
                </a:lnTo>
                <a:lnTo>
                  <a:pt x="3593846" y="2655951"/>
                </a:lnTo>
                <a:lnTo>
                  <a:pt x="3606419" y="2670302"/>
                </a:lnTo>
                <a:lnTo>
                  <a:pt x="3663442" y="2619629"/>
                </a:lnTo>
                <a:close/>
              </a:path>
              <a:path w="4761230" h="3970654">
                <a:moveTo>
                  <a:pt x="3763264" y="2531237"/>
                </a:moveTo>
                <a:lnTo>
                  <a:pt x="3750564" y="2517013"/>
                </a:lnTo>
                <a:lnTo>
                  <a:pt x="3693541" y="2567559"/>
                </a:lnTo>
                <a:lnTo>
                  <a:pt x="3706241" y="2581783"/>
                </a:lnTo>
                <a:lnTo>
                  <a:pt x="3763264" y="2531237"/>
                </a:lnTo>
                <a:close/>
              </a:path>
              <a:path w="4761230" h="3970654">
                <a:moveTo>
                  <a:pt x="3862959" y="2442718"/>
                </a:moveTo>
                <a:lnTo>
                  <a:pt x="3850386" y="2428494"/>
                </a:lnTo>
                <a:lnTo>
                  <a:pt x="3793363" y="2479040"/>
                </a:lnTo>
                <a:lnTo>
                  <a:pt x="3805936" y="2493264"/>
                </a:lnTo>
                <a:lnTo>
                  <a:pt x="3862959" y="2442718"/>
                </a:lnTo>
                <a:close/>
              </a:path>
              <a:path w="4761230" h="3970654">
                <a:moveTo>
                  <a:pt x="3962781" y="2354199"/>
                </a:moveTo>
                <a:lnTo>
                  <a:pt x="3950081" y="2339975"/>
                </a:lnTo>
                <a:lnTo>
                  <a:pt x="3893058" y="2390521"/>
                </a:lnTo>
                <a:lnTo>
                  <a:pt x="3905758" y="2404872"/>
                </a:lnTo>
                <a:lnTo>
                  <a:pt x="3962781" y="2354199"/>
                </a:lnTo>
                <a:close/>
              </a:path>
              <a:path w="4761230" h="3970654">
                <a:moveTo>
                  <a:pt x="4062476" y="2265807"/>
                </a:moveTo>
                <a:lnTo>
                  <a:pt x="4049903" y="2251583"/>
                </a:lnTo>
                <a:lnTo>
                  <a:pt x="3992880" y="2302129"/>
                </a:lnTo>
                <a:lnTo>
                  <a:pt x="4005453" y="2316353"/>
                </a:lnTo>
                <a:lnTo>
                  <a:pt x="4062476" y="2265807"/>
                </a:lnTo>
                <a:close/>
              </a:path>
              <a:path w="4761230" h="3970654">
                <a:moveTo>
                  <a:pt x="4108450" y="1409954"/>
                </a:moveTo>
                <a:lnTo>
                  <a:pt x="4103116" y="1400810"/>
                </a:lnTo>
                <a:lnTo>
                  <a:pt x="4097274" y="1399286"/>
                </a:lnTo>
                <a:lnTo>
                  <a:pt x="4002405" y="1454658"/>
                </a:lnTo>
                <a:lnTo>
                  <a:pt x="4097274" y="1510030"/>
                </a:lnTo>
                <a:lnTo>
                  <a:pt x="4103116" y="1508506"/>
                </a:lnTo>
                <a:lnTo>
                  <a:pt x="4108450" y="1499362"/>
                </a:lnTo>
                <a:lnTo>
                  <a:pt x="4106926" y="1493520"/>
                </a:lnTo>
                <a:lnTo>
                  <a:pt x="4056621" y="1464183"/>
                </a:lnTo>
                <a:lnTo>
                  <a:pt x="4106545" y="1464183"/>
                </a:lnTo>
                <a:lnTo>
                  <a:pt x="4106545" y="1445133"/>
                </a:lnTo>
                <a:lnTo>
                  <a:pt x="4056634" y="1445133"/>
                </a:lnTo>
                <a:lnTo>
                  <a:pt x="4106926" y="1415796"/>
                </a:lnTo>
                <a:lnTo>
                  <a:pt x="4108450" y="1409954"/>
                </a:lnTo>
                <a:close/>
              </a:path>
              <a:path w="4761230" h="3970654">
                <a:moveTo>
                  <a:pt x="4162298" y="2177288"/>
                </a:moveTo>
                <a:lnTo>
                  <a:pt x="4149598" y="2163064"/>
                </a:lnTo>
                <a:lnTo>
                  <a:pt x="4092702" y="2213610"/>
                </a:lnTo>
                <a:lnTo>
                  <a:pt x="4105275" y="2227834"/>
                </a:lnTo>
                <a:lnTo>
                  <a:pt x="4162298" y="2177288"/>
                </a:lnTo>
                <a:close/>
              </a:path>
              <a:path w="4761230" h="3970654">
                <a:moveTo>
                  <a:pt x="4239895" y="1445133"/>
                </a:moveTo>
                <a:lnTo>
                  <a:pt x="4163695" y="1445133"/>
                </a:lnTo>
                <a:lnTo>
                  <a:pt x="4163695" y="1464183"/>
                </a:lnTo>
                <a:lnTo>
                  <a:pt x="4239895" y="1464183"/>
                </a:lnTo>
                <a:lnTo>
                  <a:pt x="4239895" y="1445133"/>
                </a:lnTo>
                <a:close/>
              </a:path>
              <a:path w="4761230" h="3970654">
                <a:moveTo>
                  <a:pt x="4262120" y="2088769"/>
                </a:moveTo>
                <a:lnTo>
                  <a:pt x="4249420" y="2074545"/>
                </a:lnTo>
                <a:lnTo>
                  <a:pt x="4192397" y="2125091"/>
                </a:lnTo>
                <a:lnTo>
                  <a:pt x="4205097" y="2139442"/>
                </a:lnTo>
                <a:lnTo>
                  <a:pt x="4262120" y="2088769"/>
                </a:lnTo>
                <a:close/>
              </a:path>
              <a:path w="4761230" h="3970654">
                <a:moveTo>
                  <a:pt x="4361815" y="2000377"/>
                </a:moveTo>
                <a:lnTo>
                  <a:pt x="4349242" y="1986153"/>
                </a:lnTo>
                <a:lnTo>
                  <a:pt x="4292219" y="2036699"/>
                </a:lnTo>
                <a:lnTo>
                  <a:pt x="4304792" y="2050923"/>
                </a:lnTo>
                <a:lnTo>
                  <a:pt x="4361815" y="2000377"/>
                </a:lnTo>
                <a:close/>
              </a:path>
              <a:path w="4761230" h="3970654">
                <a:moveTo>
                  <a:pt x="4373245" y="1445133"/>
                </a:moveTo>
                <a:lnTo>
                  <a:pt x="4297045" y="1445133"/>
                </a:lnTo>
                <a:lnTo>
                  <a:pt x="4297045" y="1464183"/>
                </a:lnTo>
                <a:lnTo>
                  <a:pt x="4373245" y="1464183"/>
                </a:lnTo>
                <a:lnTo>
                  <a:pt x="4373245" y="1445133"/>
                </a:lnTo>
                <a:close/>
              </a:path>
              <a:path w="4761230" h="3970654">
                <a:moveTo>
                  <a:pt x="4461637" y="1911858"/>
                </a:moveTo>
                <a:lnTo>
                  <a:pt x="4448937" y="1897634"/>
                </a:lnTo>
                <a:lnTo>
                  <a:pt x="4391914" y="1948180"/>
                </a:lnTo>
                <a:lnTo>
                  <a:pt x="4404614" y="1962404"/>
                </a:lnTo>
                <a:lnTo>
                  <a:pt x="4461637" y="1911858"/>
                </a:lnTo>
                <a:close/>
              </a:path>
              <a:path w="4761230" h="3970654">
                <a:moveTo>
                  <a:pt x="4506595" y="1445133"/>
                </a:moveTo>
                <a:lnTo>
                  <a:pt x="4430395" y="1445133"/>
                </a:lnTo>
                <a:lnTo>
                  <a:pt x="4430395" y="1464183"/>
                </a:lnTo>
                <a:lnTo>
                  <a:pt x="4506595" y="1464183"/>
                </a:lnTo>
                <a:lnTo>
                  <a:pt x="4506595" y="1445133"/>
                </a:lnTo>
                <a:close/>
              </a:path>
              <a:path w="4761230" h="3970654">
                <a:moveTo>
                  <a:pt x="4561332" y="1823339"/>
                </a:moveTo>
                <a:lnTo>
                  <a:pt x="4548759" y="1809115"/>
                </a:lnTo>
                <a:lnTo>
                  <a:pt x="4491736" y="1859661"/>
                </a:lnTo>
                <a:lnTo>
                  <a:pt x="4504309" y="1874012"/>
                </a:lnTo>
                <a:lnTo>
                  <a:pt x="4561332" y="1823339"/>
                </a:lnTo>
                <a:close/>
              </a:path>
              <a:path w="4761230" h="3970654">
                <a:moveTo>
                  <a:pt x="4661154" y="1734947"/>
                </a:moveTo>
                <a:lnTo>
                  <a:pt x="4648454" y="1720723"/>
                </a:lnTo>
                <a:lnTo>
                  <a:pt x="4591558" y="1771269"/>
                </a:lnTo>
                <a:lnTo>
                  <a:pt x="4604131" y="1785493"/>
                </a:lnTo>
                <a:lnTo>
                  <a:pt x="4661154" y="1734947"/>
                </a:lnTo>
                <a:close/>
              </a:path>
              <a:path w="4761230" h="3970654">
                <a:moveTo>
                  <a:pt x="4760976" y="1646428"/>
                </a:moveTo>
                <a:lnTo>
                  <a:pt x="4748276" y="1632204"/>
                </a:lnTo>
                <a:lnTo>
                  <a:pt x="4691253" y="1682750"/>
                </a:lnTo>
                <a:lnTo>
                  <a:pt x="4703953" y="1696974"/>
                </a:lnTo>
                <a:lnTo>
                  <a:pt x="4760976" y="1646428"/>
                </a:lnTo>
                <a:close/>
              </a:path>
            </a:pathLst>
          </a:custGeom>
          <a:solidFill>
            <a:srgbClr val="7777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259586" y="2703322"/>
            <a:ext cx="817244" cy="198755"/>
          </a:xfrm>
          <a:custGeom>
            <a:avLst/>
            <a:gdLst/>
            <a:ahLst/>
            <a:cxnLst/>
            <a:rect l="l" t="t" r="r" b="b"/>
            <a:pathLst>
              <a:path w="817244" h="198755">
                <a:moveTo>
                  <a:pt x="742314" y="165988"/>
                </a:moveTo>
                <a:lnTo>
                  <a:pt x="738758" y="184657"/>
                </a:lnTo>
                <a:lnTo>
                  <a:pt x="813688" y="198754"/>
                </a:lnTo>
                <a:lnTo>
                  <a:pt x="817244" y="179958"/>
                </a:lnTo>
                <a:lnTo>
                  <a:pt x="742314" y="165988"/>
                </a:lnTo>
                <a:close/>
              </a:path>
              <a:path w="817244" h="198755">
                <a:moveTo>
                  <a:pt x="611251" y="141477"/>
                </a:moveTo>
                <a:lnTo>
                  <a:pt x="607694" y="160274"/>
                </a:lnTo>
                <a:lnTo>
                  <a:pt x="682625" y="174243"/>
                </a:lnTo>
                <a:lnTo>
                  <a:pt x="686053" y="155448"/>
                </a:lnTo>
                <a:lnTo>
                  <a:pt x="611251" y="141477"/>
                </a:lnTo>
                <a:close/>
              </a:path>
              <a:path w="817244" h="198755">
                <a:moveTo>
                  <a:pt x="480187" y="116966"/>
                </a:moveTo>
                <a:lnTo>
                  <a:pt x="476631" y="135762"/>
                </a:lnTo>
                <a:lnTo>
                  <a:pt x="551561" y="149732"/>
                </a:lnTo>
                <a:lnTo>
                  <a:pt x="554989" y="130937"/>
                </a:lnTo>
                <a:lnTo>
                  <a:pt x="480187" y="116966"/>
                </a:lnTo>
                <a:close/>
              </a:path>
              <a:path w="817244" h="198755">
                <a:moveTo>
                  <a:pt x="348995" y="92455"/>
                </a:moveTo>
                <a:lnTo>
                  <a:pt x="345566" y="111251"/>
                </a:lnTo>
                <a:lnTo>
                  <a:pt x="420496" y="125222"/>
                </a:lnTo>
                <a:lnTo>
                  <a:pt x="423925" y="106552"/>
                </a:lnTo>
                <a:lnTo>
                  <a:pt x="348995" y="92455"/>
                </a:lnTo>
                <a:close/>
              </a:path>
              <a:path w="817244" h="198755">
                <a:moveTo>
                  <a:pt x="217931" y="67944"/>
                </a:moveTo>
                <a:lnTo>
                  <a:pt x="214502" y="86740"/>
                </a:lnTo>
                <a:lnTo>
                  <a:pt x="289432" y="100711"/>
                </a:lnTo>
                <a:lnTo>
                  <a:pt x="292861" y="82041"/>
                </a:lnTo>
                <a:lnTo>
                  <a:pt x="217931" y="67944"/>
                </a:lnTo>
                <a:close/>
              </a:path>
              <a:path w="817244" h="198755">
                <a:moveTo>
                  <a:pt x="103377" y="0"/>
                </a:moveTo>
                <a:lnTo>
                  <a:pt x="0" y="36956"/>
                </a:lnTo>
                <a:lnTo>
                  <a:pt x="83057" y="108712"/>
                </a:lnTo>
                <a:lnTo>
                  <a:pt x="89026" y="108330"/>
                </a:lnTo>
                <a:lnTo>
                  <a:pt x="46100" y="51688"/>
                </a:lnTo>
                <a:lnTo>
                  <a:pt x="27177" y="51688"/>
                </a:lnTo>
                <a:lnTo>
                  <a:pt x="16890" y="49783"/>
                </a:lnTo>
                <a:lnTo>
                  <a:pt x="20319" y="31114"/>
                </a:lnTo>
                <a:lnTo>
                  <a:pt x="72947" y="31114"/>
                </a:lnTo>
                <a:lnTo>
                  <a:pt x="109854" y="17906"/>
                </a:lnTo>
                <a:lnTo>
                  <a:pt x="112394" y="12445"/>
                </a:lnTo>
                <a:lnTo>
                  <a:pt x="108838" y="2539"/>
                </a:lnTo>
                <a:lnTo>
                  <a:pt x="103377" y="0"/>
                </a:lnTo>
                <a:close/>
              </a:path>
              <a:path w="817244" h="198755">
                <a:moveTo>
                  <a:pt x="86867" y="43433"/>
                </a:moveTo>
                <a:lnTo>
                  <a:pt x="83438" y="62229"/>
                </a:lnTo>
                <a:lnTo>
                  <a:pt x="158241" y="76200"/>
                </a:lnTo>
                <a:lnTo>
                  <a:pt x="161797" y="57530"/>
                </a:lnTo>
                <a:lnTo>
                  <a:pt x="86867" y="43433"/>
                </a:lnTo>
                <a:close/>
              </a:path>
              <a:path w="817244" h="198755">
                <a:moveTo>
                  <a:pt x="20319" y="31114"/>
                </a:moveTo>
                <a:lnTo>
                  <a:pt x="16890" y="49783"/>
                </a:lnTo>
                <a:lnTo>
                  <a:pt x="27177" y="51688"/>
                </a:lnTo>
                <a:lnTo>
                  <a:pt x="27613" y="49402"/>
                </a:lnTo>
                <a:lnTo>
                  <a:pt x="21843" y="49402"/>
                </a:lnTo>
                <a:lnTo>
                  <a:pt x="24764" y="33274"/>
                </a:lnTo>
                <a:lnTo>
                  <a:pt x="30685" y="33274"/>
                </a:lnTo>
                <a:lnTo>
                  <a:pt x="30733" y="33019"/>
                </a:lnTo>
                <a:lnTo>
                  <a:pt x="20319" y="31114"/>
                </a:lnTo>
                <a:close/>
              </a:path>
              <a:path w="817244" h="198755">
                <a:moveTo>
                  <a:pt x="37118" y="43936"/>
                </a:moveTo>
                <a:lnTo>
                  <a:pt x="28035" y="47187"/>
                </a:lnTo>
                <a:lnTo>
                  <a:pt x="27177" y="51688"/>
                </a:lnTo>
                <a:lnTo>
                  <a:pt x="46100" y="51688"/>
                </a:lnTo>
                <a:lnTo>
                  <a:pt x="37118" y="43936"/>
                </a:lnTo>
                <a:close/>
              </a:path>
              <a:path w="817244" h="198755">
                <a:moveTo>
                  <a:pt x="24764" y="33274"/>
                </a:moveTo>
                <a:lnTo>
                  <a:pt x="21843" y="49402"/>
                </a:lnTo>
                <a:lnTo>
                  <a:pt x="28035" y="47187"/>
                </a:lnTo>
                <a:lnTo>
                  <a:pt x="29849" y="37662"/>
                </a:lnTo>
                <a:lnTo>
                  <a:pt x="24764" y="33274"/>
                </a:lnTo>
                <a:close/>
              </a:path>
              <a:path w="817244" h="198755">
                <a:moveTo>
                  <a:pt x="28035" y="47187"/>
                </a:moveTo>
                <a:lnTo>
                  <a:pt x="21843" y="49402"/>
                </a:lnTo>
                <a:lnTo>
                  <a:pt x="27613" y="49402"/>
                </a:lnTo>
                <a:lnTo>
                  <a:pt x="28035" y="47187"/>
                </a:lnTo>
                <a:close/>
              </a:path>
              <a:path w="817244" h="198755">
                <a:moveTo>
                  <a:pt x="29849" y="37662"/>
                </a:moveTo>
                <a:lnTo>
                  <a:pt x="28035" y="47187"/>
                </a:lnTo>
                <a:lnTo>
                  <a:pt x="37118" y="43936"/>
                </a:lnTo>
                <a:lnTo>
                  <a:pt x="29849" y="37662"/>
                </a:lnTo>
                <a:close/>
              </a:path>
              <a:path w="817244" h="198755">
                <a:moveTo>
                  <a:pt x="72947" y="31114"/>
                </a:moveTo>
                <a:lnTo>
                  <a:pt x="20319" y="31114"/>
                </a:lnTo>
                <a:lnTo>
                  <a:pt x="30733" y="33019"/>
                </a:lnTo>
                <a:lnTo>
                  <a:pt x="29849" y="37662"/>
                </a:lnTo>
                <a:lnTo>
                  <a:pt x="37118" y="43936"/>
                </a:lnTo>
                <a:lnTo>
                  <a:pt x="72947" y="31114"/>
                </a:lnTo>
                <a:close/>
              </a:path>
              <a:path w="817244" h="198755">
                <a:moveTo>
                  <a:pt x="30685" y="33274"/>
                </a:moveTo>
                <a:lnTo>
                  <a:pt x="24764" y="33274"/>
                </a:lnTo>
                <a:lnTo>
                  <a:pt x="29849" y="37662"/>
                </a:lnTo>
                <a:lnTo>
                  <a:pt x="30685" y="33274"/>
                </a:lnTo>
                <a:close/>
              </a:path>
            </a:pathLst>
          </a:custGeom>
          <a:solidFill>
            <a:srgbClr val="777777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53464" y="261873"/>
            <a:ext cx="63855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70" dirty="0"/>
              <a:t>MÉTODO</a:t>
            </a:r>
            <a:r>
              <a:rPr sz="2400" spc="-120" dirty="0"/>
              <a:t> </a:t>
            </a:r>
            <a:r>
              <a:rPr sz="2400" spc="-145" dirty="0"/>
              <a:t>P.E.R.T./C.P.M.</a:t>
            </a:r>
            <a:r>
              <a:rPr sz="2400" spc="-120" dirty="0"/>
              <a:t> </a:t>
            </a:r>
            <a:r>
              <a:rPr sz="2400" dirty="0"/>
              <a:t>–</a:t>
            </a:r>
            <a:r>
              <a:rPr sz="2400" spc="-110" dirty="0"/>
              <a:t> </a:t>
            </a:r>
            <a:r>
              <a:rPr sz="2400" spc="-100" dirty="0"/>
              <a:t>RUTA</a:t>
            </a:r>
            <a:r>
              <a:rPr sz="2400" spc="-120" dirty="0"/>
              <a:t> </a:t>
            </a:r>
            <a:r>
              <a:rPr sz="2400" spc="-55" dirty="0"/>
              <a:t>CRÍTICA</a:t>
            </a:r>
            <a:endParaRPr sz="2400"/>
          </a:p>
        </p:txBody>
      </p:sp>
      <p:sp>
        <p:nvSpPr>
          <p:cNvPr id="3" name="object 3"/>
          <p:cNvSpPr txBox="1"/>
          <p:nvPr/>
        </p:nvSpPr>
        <p:spPr>
          <a:xfrm>
            <a:off x="8712370" y="6284772"/>
            <a:ext cx="366395" cy="36385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755"/>
              </a:lnSpc>
            </a:pPr>
            <a:r>
              <a:rPr sz="2400" b="1" spc="-5" dirty="0">
                <a:solidFill>
                  <a:srgbClr val="D1282D"/>
                </a:solidFill>
                <a:latin typeface="Arial"/>
                <a:cs typeface="Arial"/>
              </a:rPr>
              <a:t>42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940" y="1006297"/>
            <a:ext cx="7391400" cy="25717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3535">
              <a:lnSpc>
                <a:spcPct val="100000"/>
              </a:lnSpc>
              <a:spcBef>
                <a:spcPts val="105"/>
              </a:spcBef>
              <a:buFont typeface="Arial MT"/>
              <a:buChar char="-"/>
              <a:tabLst>
                <a:tab pos="355600" algn="l"/>
                <a:tab pos="356235" algn="l"/>
              </a:tabLst>
            </a:pPr>
            <a:r>
              <a:rPr sz="2000" b="1" dirty="0">
                <a:latin typeface="Arial"/>
                <a:cs typeface="Arial"/>
              </a:rPr>
              <a:t>Luego</a:t>
            </a:r>
            <a:r>
              <a:rPr sz="2000" b="1" spc="-15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de</a:t>
            </a:r>
            <a:r>
              <a:rPr sz="2000" b="1" spc="-2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calculados</a:t>
            </a:r>
            <a:r>
              <a:rPr sz="2000" b="1" spc="-20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los</a:t>
            </a:r>
            <a:r>
              <a:rPr sz="2000" b="1" spc="-2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4 tiempos</a:t>
            </a:r>
            <a:r>
              <a:rPr sz="2000" b="1" spc="-3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se</a:t>
            </a:r>
            <a:r>
              <a:rPr sz="2000" b="1" spc="-1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calcula</a:t>
            </a:r>
            <a:r>
              <a:rPr sz="2000" b="1" spc="-2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la</a:t>
            </a:r>
            <a:r>
              <a:rPr sz="2000" b="1" spc="-2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holgura</a:t>
            </a:r>
            <a:r>
              <a:rPr sz="2000" b="1" spc="-1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H </a:t>
            </a:r>
            <a:r>
              <a:rPr sz="2000" b="1" spc="-54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que es el tiempo en el que se puede atrasar una </a:t>
            </a:r>
            <a:r>
              <a:rPr sz="2000" b="1" spc="-5" dirty="0">
                <a:latin typeface="Arial"/>
                <a:cs typeface="Arial"/>
              </a:rPr>
              <a:t>actividad </a:t>
            </a:r>
            <a:r>
              <a:rPr sz="2000" b="1" dirty="0">
                <a:latin typeface="Arial"/>
                <a:cs typeface="Arial"/>
              </a:rPr>
              <a:t> sin</a:t>
            </a:r>
            <a:r>
              <a:rPr sz="2000" b="1" spc="-2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afectar</a:t>
            </a:r>
            <a:r>
              <a:rPr sz="2000" b="1" spc="-4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la</a:t>
            </a:r>
            <a:r>
              <a:rPr sz="2000" b="1" spc="-1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duración</a:t>
            </a:r>
            <a:r>
              <a:rPr sz="2000" b="1" spc="-2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total</a:t>
            </a:r>
            <a:r>
              <a:rPr sz="2000" b="1" spc="-4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del</a:t>
            </a:r>
            <a:r>
              <a:rPr sz="2000" b="1" spc="-10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proyecto:</a:t>
            </a:r>
            <a:endParaRPr sz="2000" dirty="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1080"/>
              </a:spcBef>
              <a:buFont typeface="Arial MT"/>
              <a:buChar char="-"/>
              <a:tabLst>
                <a:tab pos="355600" algn="l"/>
                <a:tab pos="356235" algn="l"/>
              </a:tabLst>
            </a:pPr>
            <a:r>
              <a:rPr sz="2000" b="1" dirty="0">
                <a:latin typeface="Arial"/>
                <a:cs typeface="Arial"/>
              </a:rPr>
              <a:t>H</a:t>
            </a:r>
            <a:r>
              <a:rPr sz="2000" b="1" spc="-2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=</a:t>
            </a:r>
            <a:r>
              <a:rPr sz="2000" b="1" spc="-4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TL</a:t>
            </a:r>
            <a:r>
              <a:rPr sz="2000" b="1" spc="-55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–TP</a:t>
            </a:r>
            <a:endParaRPr sz="2000" dirty="0">
              <a:latin typeface="Arial"/>
              <a:cs typeface="Arial"/>
            </a:endParaRPr>
          </a:p>
          <a:p>
            <a:pPr marL="355600" marR="557530" indent="-343535">
              <a:lnSpc>
                <a:spcPct val="100000"/>
              </a:lnSpc>
              <a:spcBef>
                <a:spcPts val="1080"/>
              </a:spcBef>
              <a:buFont typeface="Arial MT"/>
              <a:buChar char="-"/>
              <a:tabLst>
                <a:tab pos="355600" algn="l"/>
                <a:tab pos="356235" algn="l"/>
              </a:tabLst>
            </a:pPr>
            <a:r>
              <a:rPr sz="2000" b="1" dirty="0">
                <a:latin typeface="Arial"/>
                <a:cs typeface="Arial"/>
              </a:rPr>
              <a:t>Se</a:t>
            </a:r>
            <a:r>
              <a:rPr sz="2000" b="1" spc="-1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define</a:t>
            </a:r>
            <a:r>
              <a:rPr sz="2000" b="1" spc="-3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como</a:t>
            </a:r>
            <a:r>
              <a:rPr sz="2000" b="1" spc="-1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la</a:t>
            </a:r>
            <a:r>
              <a:rPr sz="2000" b="1" spc="-2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ruta</a:t>
            </a:r>
            <a:r>
              <a:rPr sz="2000" b="1" spc="-2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crítica</a:t>
            </a:r>
            <a:r>
              <a:rPr sz="2000" b="1" spc="-4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aquella</a:t>
            </a:r>
            <a:r>
              <a:rPr sz="2000" b="1" spc="-20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cuya</a:t>
            </a:r>
            <a:r>
              <a:rPr sz="2000" b="1" spc="1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holgura</a:t>
            </a:r>
            <a:r>
              <a:rPr sz="2000" b="1" spc="-1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es </a:t>
            </a:r>
            <a:r>
              <a:rPr sz="2000" b="1" spc="-54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igual</a:t>
            </a:r>
            <a:r>
              <a:rPr sz="2000" b="1" spc="-3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a “0”</a:t>
            </a:r>
            <a:endParaRPr sz="2000" dirty="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1080"/>
              </a:spcBef>
              <a:buFont typeface="Arial MT"/>
              <a:buChar char="-"/>
              <a:tabLst>
                <a:tab pos="355600" algn="l"/>
                <a:tab pos="356235" algn="l"/>
              </a:tabLst>
            </a:pPr>
            <a:r>
              <a:rPr sz="2000" b="1" spc="-35" dirty="0">
                <a:latin typeface="Arial"/>
                <a:cs typeface="Arial"/>
              </a:rPr>
              <a:t>RUTA</a:t>
            </a:r>
            <a:r>
              <a:rPr sz="2000" b="1" spc="-9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CRITICA:</a:t>
            </a:r>
            <a:r>
              <a:rPr sz="2000" b="1" spc="-20" dirty="0">
                <a:latin typeface="Arial"/>
                <a:cs typeface="Arial"/>
              </a:rPr>
              <a:t> </a:t>
            </a:r>
            <a:r>
              <a:rPr sz="2000" b="1" dirty="0">
                <a:solidFill>
                  <a:schemeClr val="bg1"/>
                </a:solidFill>
                <a:latin typeface="Arial"/>
                <a:cs typeface="Arial"/>
              </a:rPr>
              <a:t>Inicio</a:t>
            </a:r>
            <a:r>
              <a:rPr sz="2000" b="1" spc="-2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chemeClr val="bg1"/>
                </a:solidFill>
                <a:latin typeface="Arial"/>
                <a:cs typeface="Arial"/>
              </a:rPr>
              <a:t>–</a:t>
            </a:r>
            <a:r>
              <a:rPr sz="2000" b="1" spc="-8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chemeClr val="bg1"/>
                </a:solidFill>
                <a:latin typeface="Arial"/>
                <a:cs typeface="Arial"/>
              </a:rPr>
              <a:t>A</a:t>
            </a:r>
            <a:r>
              <a:rPr sz="2000" b="1" spc="-9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chemeClr val="bg1"/>
                </a:solidFill>
                <a:latin typeface="Arial"/>
                <a:cs typeface="Arial"/>
              </a:rPr>
              <a:t>–</a:t>
            </a:r>
            <a:r>
              <a:rPr sz="2000" b="1" spc="-1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chemeClr val="bg1"/>
                </a:solidFill>
                <a:latin typeface="Arial"/>
                <a:cs typeface="Arial"/>
              </a:rPr>
              <a:t>C</a:t>
            </a:r>
            <a:r>
              <a:rPr sz="2000" b="1" spc="-2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chemeClr val="bg1"/>
                </a:solidFill>
                <a:latin typeface="Arial"/>
                <a:cs typeface="Arial"/>
              </a:rPr>
              <a:t>–</a:t>
            </a:r>
            <a:r>
              <a:rPr sz="2000" b="1" spc="-1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chemeClr val="bg1"/>
                </a:solidFill>
                <a:latin typeface="Arial"/>
                <a:cs typeface="Arial"/>
              </a:rPr>
              <a:t>E</a:t>
            </a:r>
            <a:r>
              <a:rPr sz="2000" b="1" spc="-1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chemeClr val="bg1"/>
                </a:solidFill>
                <a:latin typeface="Arial"/>
                <a:cs typeface="Arial"/>
              </a:rPr>
              <a:t>–</a:t>
            </a:r>
            <a:r>
              <a:rPr sz="2000" b="1" spc="-1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chemeClr val="bg1"/>
                </a:solidFill>
                <a:latin typeface="Arial"/>
                <a:cs typeface="Arial"/>
              </a:rPr>
              <a:t>Fin</a:t>
            </a:r>
            <a:endParaRPr sz="2000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53464" y="261873"/>
            <a:ext cx="63855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70" dirty="0"/>
              <a:t>MÉTODO</a:t>
            </a:r>
            <a:r>
              <a:rPr sz="2400" spc="-120" dirty="0"/>
              <a:t> </a:t>
            </a:r>
            <a:r>
              <a:rPr sz="2400" spc="-145" dirty="0"/>
              <a:t>P.E.R.T./C.P.M.</a:t>
            </a:r>
            <a:r>
              <a:rPr sz="2400" spc="-120" dirty="0"/>
              <a:t> </a:t>
            </a:r>
            <a:r>
              <a:rPr sz="2400" dirty="0"/>
              <a:t>–</a:t>
            </a:r>
            <a:r>
              <a:rPr sz="2400" spc="-110" dirty="0"/>
              <a:t> </a:t>
            </a:r>
            <a:r>
              <a:rPr sz="2400" spc="-100" dirty="0"/>
              <a:t>RUTA</a:t>
            </a:r>
            <a:r>
              <a:rPr sz="2400" spc="-120" dirty="0"/>
              <a:t> </a:t>
            </a:r>
            <a:r>
              <a:rPr sz="2400" spc="-55" dirty="0"/>
              <a:t>CRÍTICA</a:t>
            </a:r>
            <a:endParaRPr sz="2400"/>
          </a:p>
        </p:txBody>
      </p:sp>
      <p:sp>
        <p:nvSpPr>
          <p:cNvPr id="3" name="object 3"/>
          <p:cNvSpPr txBox="1"/>
          <p:nvPr/>
        </p:nvSpPr>
        <p:spPr>
          <a:xfrm>
            <a:off x="8712370" y="6284772"/>
            <a:ext cx="366395" cy="36385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755"/>
              </a:lnSpc>
            </a:pPr>
            <a:r>
              <a:rPr sz="2400" b="1" spc="-5" dirty="0">
                <a:solidFill>
                  <a:srgbClr val="D1282D"/>
                </a:solidFill>
                <a:latin typeface="Arial"/>
                <a:cs typeface="Arial"/>
              </a:rPr>
              <a:t>43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646048" y="3325050"/>
            <a:ext cx="748665" cy="748665"/>
            <a:chOff x="646048" y="3325050"/>
            <a:chExt cx="748665" cy="748665"/>
          </a:xfrm>
        </p:grpSpPr>
        <p:sp>
          <p:nvSpPr>
            <p:cNvPr id="5" name="object 5"/>
            <p:cNvSpPr/>
            <p:nvPr/>
          </p:nvSpPr>
          <p:spPr>
            <a:xfrm>
              <a:off x="660336" y="3339338"/>
              <a:ext cx="720090" cy="720090"/>
            </a:xfrm>
            <a:custGeom>
              <a:avLst/>
              <a:gdLst/>
              <a:ahLst/>
              <a:cxnLst/>
              <a:rect l="l" t="t" r="r" b="b"/>
              <a:pathLst>
                <a:path w="720090" h="720089">
                  <a:moveTo>
                    <a:pt x="359994" y="0"/>
                  </a:moveTo>
                  <a:lnTo>
                    <a:pt x="311145" y="3286"/>
                  </a:lnTo>
                  <a:lnTo>
                    <a:pt x="264293" y="12858"/>
                  </a:lnTo>
                  <a:lnTo>
                    <a:pt x="219868" y="28289"/>
                  </a:lnTo>
                  <a:lnTo>
                    <a:pt x="178298" y="49148"/>
                  </a:lnTo>
                  <a:lnTo>
                    <a:pt x="140012" y="75009"/>
                  </a:lnTo>
                  <a:lnTo>
                    <a:pt x="105440" y="105441"/>
                  </a:lnTo>
                  <a:lnTo>
                    <a:pt x="75009" y="140017"/>
                  </a:lnTo>
                  <a:lnTo>
                    <a:pt x="49149" y="178307"/>
                  </a:lnTo>
                  <a:lnTo>
                    <a:pt x="28290" y="219884"/>
                  </a:lnTo>
                  <a:lnTo>
                    <a:pt x="12859" y="264318"/>
                  </a:lnTo>
                  <a:lnTo>
                    <a:pt x="3286" y="311181"/>
                  </a:lnTo>
                  <a:lnTo>
                    <a:pt x="0" y="360044"/>
                  </a:lnTo>
                  <a:lnTo>
                    <a:pt x="3286" y="408881"/>
                  </a:lnTo>
                  <a:lnTo>
                    <a:pt x="12859" y="455727"/>
                  </a:lnTo>
                  <a:lnTo>
                    <a:pt x="28290" y="500151"/>
                  </a:lnTo>
                  <a:lnTo>
                    <a:pt x="49149" y="541725"/>
                  </a:lnTo>
                  <a:lnTo>
                    <a:pt x="75009" y="580018"/>
                  </a:lnTo>
                  <a:lnTo>
                    <a:pt x="105440" y="614600"/>
                  </a:lnTo>
                  <a:lnTo>
                    <a:pt x="140012" y="645042"/>
                  </a:lnTo>
                  <a:lnTo>
                    <a:pt x="178298" y="670912"/>
                  </a:lnTo>
                  <a:lnTo>
                    <a:pt x="219868" y="691782"/>
                  </a:lnTo>
                  <a:lnTo>
                    <a:pt x="264293" y="707222"/>
                  </a:lnTo>
                  <a:lnTo>
                    <a:pt x="311145" y="716801"/>
                  </a:lnTo>
                  <a:lnTo>
                    <a:pt x="359994" y="720089"/>
                  </a:lnTo>
                  <a:lnTo>
                    <a:pt x="408846" y="716801"/>
                  </a:lnTo>
                  <a:lnTo>
                    <a:pt x="455701" y="707222"/>
                  </a:lnTo>
                  <a:lnTo>
                    <a:pt x="500131" y="691782"/>
                  </a:lnTo>
                  <a:lnTo>
                    <a:pt x="541705" y="670912"/>
                  </a:lnTo>
                  <a:lnTo>
                    <a:pt x="579995" y="645042"/>
                  </a:lnTo>
                  <a:lnTo>
                    <a:pt x="614572" y="614600"/>
                  </a:lnTo>
                  <a:lnTo>
                    <a:pt x="645006" y="580018"/>
                  </a:lnTo>
                  <a:lnTo>
                    <a:pt x="670869" y="541725"/>
                  </a:lnTo>
                  <a:lnTo>
                    <a:pt x="691732" y="500151"/>
                  </a:lnTo>
                  <a:lnTo>
                    <a:pt x="707165" y="455727"/>
                  </a:lnTo>
                  <a:lnTo>
                    <a:pt x="716739" y="408881"/>
                  </a:lnTo>
                  <a:lnTo>
                    <a:pt x="720026" y="360044"/>
                  </a:lnTo>
                  <a:lnTo>
                    <a:pt x="716739" y="311181"/>
                  </a:lnTo>
                  <a:lnTo>
                    <a:pt x="707165" y="264318"/>
                  </a:lnTo>
                  <a:lnTo>
                    <a:pt x="691732" y="219884"/>
                  </a:lnTo>
                  <a:lnTo>
                    <a:pt x="670869" y="178308"/>
                  </a:lnTo>
                  <a:lnTo>
                    <a:pt x="645006" y="140017"/>
                  </a:lnTo>
                  <a:lnTo>
                    <a:pt x="614572" y="105441"/>
                  </a:lnTo>
                  <a:lnTo>
                    <a:pt x="579995" y="75009"/>
                  </a:lnTo>
                  <a:lnTo>
                    <a:pt x="541705" y="49149"/>
                  </a:lnTo>
                  <a:lnTo>
                    <a:pt x="500131" y="28289"/>
                  </a:lnTo>
                  <a:lnTo>
                    <a:pt x="455701" y="12858"/>
                  </a:lnTo>
                  <a:lnTo>
                    <a:pt x="408846" y="3286"/>
                  </a:lnTo>
                  <a:lnTo>
                    <a:pt x="359994" y="0"/>
                  </a:lnTo>
                  <a:close/>
                </a:path>
              </a:pathLst>
            </a:custGeom>
            <a:solidFill>
              <a:srgbClr val="7979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60336" y="3339338"/>
              <a:ext cx="720090" cy="720090"/>
            </a:xfrm>
            <a:custGeom>
              <a:avLst/>
              <a:gdLst/>
              <a:ahLst/>
              <a:cxnLst/>
              <a:rect l="l" t="t" r="r" b="b"/>
              <a:pathLst>
                <a:path w="720090" h="720089">
                  <a:moveTo>
                    <a:pt x="0" y="360044"/>
                  </a:moveTo>
                  <a:lnTo>
                    <a:pt x="3286" y="311181"/>
                  </a:lnTo>
                  <a:lnTo>
                    <a:pt x="12859" y="264318"/>
                  </a:lnTo>
                  <a:lnTo>
                    <a:pt x="28290" y="219884"/>
                  </a:lnTo>
                  <a:lnTo>
                    <a:pt x="49149" y="178307"/>
                  </a:lnTo>
                  <a:lnTo>
                    <a:pt x="75009" y="140017"/>
                  </a:lnTo>
                  <a:lnTo>
                    <a:pt x="105440" y="105441"/>
                  </a:lnTo>
                  <a:lnTo>
                    <a:pt x="140012" y="75009"/>
                  </a:lnTo>
                  <a:lnTo>
                    <a:pt x="178298" y="49148"/>
                  </a:lnTo>
                  <a:lnTo>
                    <a:pt x="219868" y="28289"/>
                  </a:lnTo>
                  <a:lnTo>
                    <a:pt x="264293" y="12858"/>
                  </a:lnTo>
                  <a:lnTo>
                    <a:pt x="311145" y="3286"/>
                  </a:lnTo>
                  <a:lnTo>
                    <a:pt x="359994" y="0"/>
                  </a:lnTo>
                  <a:lnTo>
                    <a:pt x="408846" y="3286"/>
                  </a:lnTo>
                  <a:lnTo>
                    <a:pt x="455701" y="12858"/>
                  </a:lnTo>
                  <a:lnTo>
                    <a:pt x="500131" y="28289"/>
                  </a:lnTo>
                  <a:lnTo>
                    <a:pt x="541705" y="49149"/>
                  </a:lnTo>
                  <a:lnTo>
                    <a:pt x="579995" y="75009"/>
                  </a:lnTo>
                  <a:lnTo>
                    <a:pt x="614572" y="105441"/>
                  </a:lnTo>
                  <a:lnTo>
                    <a:pt x="645006" y="140017"/>
                  </a:lnTo>
                  <a:lnTo>
                    <a:pt x="670869" y="178308"/>
                  </a:lnTo>
                  <a:lnTo>
                    <a:pt x="691732" y="219884"/>
                  </a:lnTo>
                  <a:lnTo>
                    <a:pt x="707165" y="264318"/>
                  </a:lnTo>
                  <a:lnTo>
                    <a:pt x="716739" y="311181"/>
                  </a:lnTo>
                  <a:lnTo>
                    <a:pt x="720026" y="360044"/>
                  </a:lnTo>
                  <a:lnTo>
                    <a:pt x="716739" y="408881"/>
                  </a:lnTo>
                  <a:lnTo>
                    <a:pt x="707165" y="455727"/>
                  </a:lnTo>
                  <a:lnTo>
                    <a:pt x="691732" y="500151"/>
                  </a:lnTo>
                  <a:lnTo>
                    <a:pt x="670869" y="541725"/>
                  </a:lnTo>
                  <a:lnTo>
                    <a:pt x="645006" y="580018"/>
                  </a:lnTo>
                  <a:lnTo>
                    <a:pt x="614572" y="614600"/>
                  </a:lnTo>
                  <a:lnTo>
                    <a:pt x="579995" y="645042"/>
                  </a:lnTo>
                  <a:lnTo>
                    <a:pt x="541705" y="670912"/>
                  </a:lnTo>
                  <a:lnTo>
                    <a:pt x="500131" y="691782"/>
                  </a:lnTo>
                  <a:lnTo>
                    <a:pt x="455701" y="707222"/>
                  </a:lnTo>
                  <a:lnTo>
                    <a:pt x="408846" y="716801"/>
                  </a:lnTo>
                  <a:lnTo>
                    <a:pt x="359994" y="720089"/>
                  </a:lnTo>
                  <a:lnTo>
                    <a:pt x="311145" y="716801"/>
                  </a:lnTo>
                  <a:lnTo>
                    <a:pt x="264293" y="707222"/>
                  </a:lnTo>
                  <a:lnTo>
                    <a:pt x="219868" y="691782"/>
                  </a:lnTo>
                  <a:lnTo>
                    <a:pt x="178298" y="670912"/>
                  </a:lnTo>
                  <a:lnTo>
                    <a:pt x="140012" y="645042"/>
                  </a:lnTo>
                  <a:lnTo>
                    <a:pt x="105440" y="614600"/>
                  </a:lnTo>
                  <a:lnTo>
                    <a:pt x="75009" y="580018"/>
                  </a:lnTo>
                  <a:lnTo>
                    <a:pt x="49149" y="541725"/>
                  </a:lnTo>
                  <a:lnTo>
                    <a:pt x="28290" y="500151"/>
                  </a:lnTo>
                  <a:lnTo>
                    <a:pt x="12859" y="455727"/>
                  </a:lnTo>
                  <a:lnTo>
                    <a:pt x="3286" y="408881"/>
                  </a:lnTo>
                  <a:lnTo>
                    <a:pt x="0" y="360044"/>
                  </a:lnTo>
                  <a:close/>
                </a:path>
              </a:pathLst>
            </a:custGeom>
            <a:ln w="28574">
              <a:solidFill>
                <a:srgbClr val="5757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849579" y="3598621"/>
            <a:ext cx="342900" cy="194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-10" dirty="0">
                <a:solidFill>
                  <a:srgbClr val="FFFFFF"/>
                </a:solidFill>
                <a:latin typeface="Arial MT"/>
                <a:cs typeface="Arial MT"/>
              </a:rPr>
              <a:t>i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n</a:t>
            </a:r>
            <a:r>
              <a:rPr sz="1100" spc="-10" dirty="0">
                <a:solidFill>
                  <a:srgbClr val="FFFFFF"/>
                </a:solidFill>
                <a:latin typeface="Arial MT"/>
                <a:cs typeface="Arial MT"/>
              </a:rPr>
              <a:t>i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c</a:t>
            </a:r>
            <a:r>
              <a:rPr sz="1100" spc="-10" dirty="0">
                <a:solidFill>
                  <a:srgbClr val="FFFFFF"/>
                </a:solidFill>
                <a:latin typeface="Arial MT"/>
                <a:cs typeface="Arial MT"/>
              </a:rPr>
              <a:t>i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o</a:t>
            </a:r>
            <a:endParaRPr sz="1100">
              <a:latin typeface="Arial MT"/>
              <a:cs typeface="Arial MT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1946719" y="3325050"/>
            <a:ext cx="748665" cy="748665"/>
            <a:chOff x="1946719" y="3325050"/>
            <a:chExt cx="748665" cy="748665"/>
          </a:xfrm>
        </p:grpSpPr>
        <p:sp>
          <p:nvSpPr>
            <p:cNvPr id="9" name="object 9"/>
            <p:cNvSpPr/>
            <p:nvPr/>
          </p:nvSpPr>
          <p:spPr>
            <a:xfrm>
              <a:off x="1961007" y="3339338"/>
              <a:ext cx="720090" cy="720090"/>
            </a:xfrm>
            <a:custGeom>
              <a:avLst/>
              <a:gdLst/>
              <a:ahLst/>
              <a:cxnLst/>
              <a:rect l="l" t="t" r="r" b="b"/>
              <a:pathLst>
                <a:path w="720089" h="720089">
                  <a:moveTo>
                    <a:pt x="360044" y="0"/>
                  </a:moveTo>
                  <a:lnTo>
                    <a:pt x="311181" y="3286"/>
                  </a:lnTo>
                  <a:lnTo>
                    <a:pt x="264318" y="12858"/>
                  </a:lnTo>
                  <a:lnTo>
                    <a:pt x="219884" y="28289"/>
                  </a:lnTo>
                  <a:lnTo>
                    <a:pt x="178307" y="49148"/>
                  </a:lnTo>
                  <a:lnTo>
                    <a:pt x="140017" y="75009"/>
                  </a:lnTo>
                  <a:lnTo>
                    <a:pt x="105441" y="105441"/>
                  </a:lnTo>
                  <a:lnTo>
                    <a:pt x="75009" y="140017"/>
                  </a:lnTo>
                  <a:lnTo>
                    <a:pt x="49149" y="178307"/>
                  </a:lnTo>
                  <a:lnTo>
                    <a:pt x="28289" y="219884"/>
                  </a:lnTo>
                  <a:lnTo>
                    <a:pt x="12858" y="264318"/>
                  </a:lnTo>
                  <a:lnTo>
                    <a:pt x="3286" y="311181"/>
                  </a:lnTo>
                  <a:lnTo>
                    <a:pt x="0" y="360044"/>
                  </a:lnTo>
                  <a:lnTo>
                    <a:pt x="3286" y="408881"/>
                  </a:lnTo>
                  <a:lnTo>
                    <a:pt x="12858" y="455727"/>
                  </a:lnTo>
                  <a:lnTo>
                    <a:pt x="28289" y="500151"/>
                  </a:lnTo>
                  <a:lnTo>
                    <a:pt x="49149" y="541725"/>
                  </a:lnTo>
                  <a:lnTo>
                    <a:pt x="75009" y="580018"/>
                  </a:lnTo>
                  <a:lnTo>
                    <a:pt x="105441" y="614600"/>
                  </a:lnTo>
                  <a:lnTo>
                    <a:pt x="140017" y="645042"/>
                  </a:lnTo>
                  <a:lnTo>
                    <a:pt x="178307" y="670912"/>
                  </a:lnTo>
                  <a:lnTo>
                    <a:pt x="219884" y="691782"/>
                  </a:lnTo>
                  <a:lnTo>
                    <a:pt x="264318" y="707222"/>
                  </a:lnTo>
                  <a:lnTo>
                    <a:pt x="311181" y="716801"/>
                  </a:lnTo>
                  <a:lnTo>
                    <a:pt x="360044" y="720089"/>
                  </a:lnTo>
                  <a:lnTo>
                    <a:pt x="408881" y="716801"/>
                  </a:lnTo>
                  <a:lnTo>
                    <a:pt x="455727" y="707222"/>
                  </a:lnTo>
                  <a:lnTo>
                    <a:pt x="500151" y="691782"/>
                  </a:lnTo>
                  <a:lnTo>
                    <a:pt x="541725" y="670912"/>
                  </a:lnTo>
                  <a:lnTo>
                    <a:pt x="580018" y="645042"/>
                  </a:lnTo>
                  <a:lnTo>
                    <a:pt x="614600" y="614600"/>
                  </a:lnTo>
                  <a:lnTo>
                    <a:pt x="645042" y="580018"/>
                  </a:lnTo>
                  <a:lnTo>
                    <a:pt x="670912" y="541725"/>
                  </a:lnTo>
                  <a:lnTo>
                    <a:pt x="691782" y="500151"/>
                  </a:lnTo>
                  <a:lnTo>
                    <a:pt x="707222" y="455727"/>
                  </a:lnTo>
                  <a:lnTo>
                    <a:pt x="716801" y="408881"/>
                  </a:lnTo>
                  <a:lnTo>
                    <a:pt x="720090" y="360044"/>
                  </a:lnTo>
                  <a:lnTo>
                    <a:pt x="716801" y="311181"/>
                  </a:lnTo>
                  <a:lnTo>
                    <a:pt x="707222" y="264318"/>
                  </a:lnTo>
                  <a:lnTo>
                    <a:pt x="691782" y="219884"/>
                  </a:lnTo>
                  <a:lnTo>
                    <a:pt x="670912" y="178308"/>
                  </a:lnTo>
                  <a:lnTo>
                    <a:pt x="645042" y="140017"/>
                  </a:lnTo>
                  <a:lnTo>
                    <a:pt x="614600" y="105441"/>
                  </a:lnTo>
                  <a:lnTo>
                    <a:pt x="580018" y="75009"/>
                  </a:lnTo>
                  <a:lnTo>
                    <a:pt x="541725" y="49149"/>
                  </a:lnTo>
                  <a:lnTo>
                    <a:pt x="500151" y="28289"/>
                  </a:lnTo>
                  <a:lnTo>
                    <a:pt x="455727" y="12858"/>
                  </a:lnTo>
                  <a:lnTo>
                    <a:pt x="408881" y="3286"/>
                  </a:lnTo>
                  <a:lnTo>
                    <a:pt x="360044" y="0"/>
                  </a:lnTo>
                  <a:close/>
                </a:path>
              </a:pathLst>
            </a:custGeom>
            <a:solidFill>
              <a:srgbClr val="7979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961007" y="3339338"/>
              <a:ext cx="720090" cy="720090"/>
            </a:xfrm>
            <a:custGeom>
              <a:avLst/>
              <a:gdLst/>
              <a:ahLst/>
              <a:cxnLst/>
              <a:rect l="l" t="t" r="r" b="b"/>
              <a:pathLst>
                <a:path w="720089" h="720089">
                  <a:moveTo>
                    <a:pt x="0" y="360044"/>
                  </a:moveTo>
                  <a:lnTo>
                    <a:pt x="3286" y="311181"/>
                  </a:lnTo>
                  <a:lnTo>
                    <a:pt x="12858" y="264318"/>
                  </a:lnTo>
                  <a:lnTo>
                    <a:pt x="28289" y="219884"/>
                  </a:lnTo>
                  <a:lnTo>
                    <a:pt x="49149" y="178307"/>
                  </a:lnTo>
                  <a:lnTo>
                    <a:pt x="75009" y="140017"/>
                  </a:lnTo>
                  <a:lnTo>
                    <a:pt x="105441" y="105441"/>
                  </a:lnTo>
                  <a:lnTo>
                    <a:pt x="140017" y="75009"/>
                  </a:lnTo>
                  <a:lnTo>
                    <a:pt x="178307" y="49148"/>
                  </a:lnTo>
                  <a:lnTo>
                    <a:pt x="219884" y="28289"/>
                  </a:lnTo>
                  <a:lnTo>
                    <a:pt x="264318" y="12858"/>
                  </a:lnTo>
                  <a:lnTo>
                    <a:pt x="311181" y="3286"/>
                  </a:lnTo>
                  <a:lnTo>
                    <a:pt x="360044" y="0"/>
                  </a:lnTo>
                  <a:lnTo>
                    <a:pt x="408881" y="3286"/>
                  </a:lnTo>
                  <a:lnTo>
                    <a:pt x="455727" y="12858"/>
                  </a:lnTo>
                  <a:lnTo>
                    <a:pt x="500151" y="28289"/>
                  </a:lnTo>
                  <a:lnTo>
                    <a:pt x="541725" y="49149"/>
                  </a:lnTo>
                  <a:lnTo>
                    <a:pt x="580018" y="75009"/>
                  </a:lnTo>
                  <a:lnTo>
                    <a:pt x="614600" y="105441"/>
                  </a:lnTo>
                  <a:lnTo>
                    <a:pt x="645042" y="140017"/>
                  </a:lnTo>
                  <a:lnTo>
                    <a:pt x="670912" y="178308"/>
                  </a:lnTo>
                  <a:lnTo>
                    <a:pt x="691782" y="219884"/>
                  </a:lnTo>
                  <a:lnTo>
                    <a:pt x="707222" y="264318"/>
                  </a:lnTo>
                  <a:lnTo>
                    <a:pt x="716801" y="311181"/>
                  </a:lnTo>
                  <a:lnTo>
                    <a:pt x="720090" y="360044"/>
                  </a:lnTo>
                  <a:lnTo>
                    <a:pt x="716801" y="408881"/>
                  </a:lnTo>
                  <a:lnTo>
                    <a:pt x="707222" y="455727"/>
                  </a:lnTo>
                  <a:lnTo>
                    <a:pt x="691782" y="500151"/>
                  </a:lnTo>
                  <a:lnTo>
                    <a:pt x="670912" y="541725"/>
                  </a:lnTo>
                  <a:lnTo>
                    <a:pt x="645042" y="580018"/>
                  </a:lnTo>
                  <a:lnTo>
                    <a:pt x="614600" y="614600"/>
                  </a:lnTo>
                  <a:lnTo>
                    <a:pt x="580018" y="645042"/>
                  </a:lnTo>
                  <a:lnTo>
                    <a:pt x="541725" y="670912"/>
                  </a:lnTo>
                  <a:lnTo>
                    <a:pt x="500151" y="691782"/>
                  </a:lnTo>
                  <a:lnTo>
                    <a:pt x="455727" y="707222"/>
                  </a:lnTo>
                  <a:lnTo>
                    <a:pt x="408881" y="716801"/>
                  </a:lnTo>
                  <a:lnTo>
                    <a:pt x="360044" y="720089"/>
                  </a:lnTo>
                  <a:lnTo>
                    <a:pt x="311181" y="716801"/>
                  </a:lnTo>
                  <a:lnTo>
                    <a:pt x="264318" y="707222"/>
                  </a:lnTo>
                  <a:lnTo>
                    <a:pt x="219884" y="691782"/>
                  </a:lnTo>
                  <a:lnTo>
                    <a:pt x="178307" y="670912"/>
                  </a:lnTo>
                  <a:lnTo>
                    <a:pt x="140017" y="645042"/>
                  </a:lnTo>
                  <a:lnTo>
                    <a:pt x="105441" y="614600"/>
                  </a:lnTo>
                  <a:lnTo>
                    <a:pt x="75009" y="580018"/>
                  </a:lnTo>
                  <a:lnTo>
                    <a:pt x="49149" y="541725"/>
                  </a:lnTo>
                  <a:lnTo>
                    <a:pt x="28289" y="500151"/>
                  </a:lnTo>
                  <a:lnTo>
                    <a:pt x="12858" y="455727"/>
                  </a:lnTo>
                  <a:lnTo>
                    <a:pt x="3286" y="408881"/>
                  </a:lnTo>
                  <a:lnTo>
                    <a:pt x="0" y="360044"/>
                  </a:lnTo>
                  <a:close/>
                </a:path>
              </a:pathLst>
            </a:custGeom>
            <a:ln w="28575">
              <a:solidFill>
                <a:srgbClr val="5757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2261742" y="3598621"/>
            <a:ext cx="119380" cy="194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A</a:t>
            </a:r>
            <a:endParaRPr sz="1100">
              <a:latin typeface="Arial MT"/>
              <a:cs typeface="Arial MT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5565838" y="3342703"/>
            <a:ext cx="748665" cy="748665"/>
            <a:chOff x="5565838" y="3342703"/>
            <a:chExt cx="748665" cy="748665"/>
          </a:xfrm>
        </p:grpSpPr>
        <p:sp>
          <p:nvSpPr>
            <p:cNvPr id="13" name="object 13"/>
            <p:cNvSpPr/>
            <p:nvPr/>
          </p:nvSpPr>
          <p:spPr>
            <a:xfrm>
              <a:off x="5580126" y="3356990"/>
              <a:ext cx="720090" cy="720090"/>
            </a:xfrm>
            <a:custGeom>
              <a:avLst/>
              <a:gdLst/>
              <a:ahLst/>
              <a:cxnLst/>
              <a:rect l="l" t="t" r="r" b="b"/>
              <a:pathLst>
                <a:path w="720089" h="720089">
                  <a:moveTo>
                    <a:pt x="360045" y="0"/>
                  </a:moveTo>
                  <a:lnTo>
                    <a:pt x="311181" y="3286"/>
                  </a:lnTo>
                  <a:lnTo>
                    <a:pt x="264318" y="12858"/>
                  </a:lnTo>
                  <a:lnTo>
                    <a:pt x="219884" y="28289"/>
                  </a:lnTo>
                  <a:lnTo>
                    <a:pt x="178308" y="49149"/>
                  </a:lnTo>
                  <a:lnTo>
                    <a:pt x="140017" y="75009"/>
                  </a:lnTo>
                  <a:lnTo>
                    <a:pt x="105441" y="105441"/>
                  </a:lnTo>
                  <a:lnTo>
                    <a:pt x="75009" y="140017"/>
                  </a:lnTo>
                  <a:lnTo>
                    <a:pt x="49149" y="178308"/>
                  </a:lnTo>
                  <a:lnTo>
                    <a:pt x="28289" y="219884"/>
                  </a:lnTo>
                  <a:lnTo>
                    <a:pt x="12858" y="264318"/>
                  </a:lnTo>
                  <a:lnTo>
                    <a:pt x="3286" y="311181"/>
                  </a:lnTo>
                  <a:lnTo>
                    <a:pt x="0" y="360045"/>
                  </a:lnTo>
                  <a:lnTo>
                    <a:pt x="3286" y="408908"/>
                  </a:lnTo>
                  <a:lnTo>
                    <a:pt x="12858" y="455771"/>
                  </a:lnTo>
                  <a:lnTo>
                    <a:pt x="28289" y="500205"/>
                  </a:lnTo>
                  <a:lnTo>
                    <a:pt x="49148" y="541782"/>
                  </a:lnTo>
                  <a:lnTo>
                    <a:pt x="75009" y="580072"/>
                  </a:lnTo>
                  <a:lnTo>
                    <a:pt x="105441" y="614648"/>
                  </a:lnTo>
                  <a:lnTo>
                    <a:pt x="140017" y="645080"/>
                  </a:lnTo>
                  <a:lnTo>
                    <a:pt x="178307" y="670941"/>
                  </a:lnTo>
                  <a:lnTo>
                    <a:pt x="219884" y="691800"/>
                  </a:lnTo>
                  <a:lnTo>
                    <a:pt x="264318" y="707231"/>
                  </a:lnTo>
                  <a:lnTo>
                    <a:pt x="311181" y="716803"/>
                  </a:lnTo>
                  <a:lnTo>
                    <a:pt x="360045" y="720090"/>
                  </a:lnTo>
                  <a:lnTo>
                    <a:pt x="408879" y="716803"/>
                  </a:lnTo>
                  <a:lnTo>
                    <a:pt x="455717" y="707231"/>
                  </a:lnTo>
                  <a:lnTo>
                    <a:pt x="500131" y="691800"/>
                  </a:lnTo>
                  <a:lnTo>
                    <a:pt x="541692" y="670941"/>
                  </a:lnTo>
                  <a:lnTo>
                    <a:pt x="579970" y="645080"/>
                  </a:lnTo>
                  <a:lnTo>
                    <a:pt x="614537" y="614648"/>
                  </a:lnTo>
                  <a:lnTo>
                    <a:pt x="644962" y="580072"/>
                  </a:lnTo>
                  <a:lnTo>
                    <a:pt x="670818" y="541782"/>
                  </a:lnTo>
                  <a:lnTo>
                    <a:pt x="691675" y="500205"/>
                  </a:lnTo>
                  <a:lnTo>
                    <a:pt x="707104" y="455771"/>
                  </a:lnTo>
                  <a:lnTo>
                    <a:pt x="716676" y="408908"/>
                  </a:lnTo>
                  <a:lnTo>
                    <a:pt x="719963" y="360045"/>
                  </a:lnTo>
                  <a:lnTo>
                    <a:pt x="716676" y="311181"/>
                  </a:lnTo>
                  <a:lnTo>
                    <a:pt x="707104" y="264318"/>
                  </a:lnTo>
                  <a:lnTo>
                    <a:pt x="691675" y="219884"/>
                  </a:lnTo>
                  <a:lnTo>
                    <a:pt x="670818" y="178308"/>
                  </a:lnTo>
                  <a:lnTo>
                    <a:pt x="644962" y="140017"/>
                  </a:lnTo>
                  <a:lnTo>
                    <a:pt x="614537" y="105441"/>
                  </a:lnTo>
                  <a:lnTo>
                    <a:pt x="579970" y="75009"/>
                  </a:lnTo>
                  <a:lnTo>
                    <a:pt x="541692" y="49149"/>
                  </a:lnTo>
                  <a:lnTo>
                    <a:pt x="500131" y="28289"/>
                  </a:lnTo>
                  <a:lnTo>
                    <a:pt x="455717" y="12858"/>
                  </a:lnTo>
                  <a:lnTo>
                    <a:pt x="408879" y="3286"/>
                  </a:lnTo>
                  <a:lnTo>
                    <a:pt x="360045" y="0"/>
                  </a:lnTo>
                  <a:close/>
                </a:path>
              </a:pathLst>
            </a:custGeom>
            <a:solidFill>
              <a:srgbClr val="7979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580126" y="3356990"/>
              <a:ext cx="720090" cy="720090"/>
            </a:xfrm>
            <a:custGeom>
              <a:avLst/>
              <a:gdLst/>
              <a:ahLst/>
              <a:cxnLst/>
              <a:rect l="l" t="t" r="r" b="b"/>
              <a:pathLst>
                <a:path w="720089" h="720089">
                  <a:moveTo>
                    <a:pt x="0" y="360045"/>
                  </a:moveTo>
                  <a:lnTo>
                    <a:pt x="3286" y="311181"/>
                  </a:lnTo>
                  <a:lnTo>
                    <a:pt x="12858" y="264318"/>
                  </a:lnTo>
                  <a:lnTo>
                    <a:pt x="28289" y="219884"/>
                  </a:lnTo>
                  <a:lnTo>
                    <a:pt x="49149" y="178308"/>
                  </a:lnTo>
                  <a:lnTo>
                    <a:pt x="75009" y="140017"/>
                  </a:lnTo>
                  <a:lnTo>
                    <a:pt x="105441" y="105441"/>
                  </a:lnTo>
                  <a:lnTo>
                    <a:pt x="140017" y="75009"/>
                  </a:lnTo>
                  <a:lnTo>
                    <a:pt x="178308" y="49149"/>
                  </a:lnTo>
                  <a:lnTo>
                    <a:pt x="219884" y="28289"/>
                  </a:lnTo>
                  <a:lnTo>
                    <a:pt x="264318" y="12858"/>
                  </a:lnTo>
                  <a:lnTo>
                    <a:pt x="311181" y="3286"/>
                  </a:lnTo>
                  <a:lnTo>
                    <a:pt x="360045" y="0"/>
                  </a:lnTo>
                  <a:lnTo>
                    <a:pt x="408879" y="3286"/>
                  </a:lnTo>
                  <a:lnTo>
                    <a:pt x="455717" y="12858"/>
                  </a:lnTo>
                  <a:lnTo>
                    <a:pt x="500131" y="28289"/>
                  </a:lnTo>
                  <a:lnTo>
                    <a:pt x="541692" y="49149"/>
                  </a:lnTo>
                  <a:lnTo>
                    <a:pt x="579970" y="75009"/>
                  </a:lnTo>
                  <a:lnTo>
                    <a:pt x="614537" y="105441"/>
                  </a:lnTo>
                  <a:lnTo>
                    <a:pt x="644962" y="140017"/>
                  </a:lnTo>
                  <a:lnTo>
                    <a:pt x="670818" y="178308"/>
                  </a:lnTo>
                  <a:lnTo>
                    <a:pt x="691675" y="219884"/>
                  </a:lnTo>
                  <a:lnTo>
                    <a:pt x="707104" y="264318"/>
                  </a:lnTo>
                  <a:lnTo>
                    <a:pt x="716676" y="311181"/>
                  </a:lnTo>
                  <a:lnTo>
                    <a:pt x="719963" y="360045"/>
                  </a:lnTo>
                  <a:lnTo>
                    <a:pt x="716676" y="408908"/>
                  </a:lnTo>
                  <a:lnTo>
                    <a:pt x="707104" y="455771"/>
                  </a:lnTo>
                  <a:lnTo>
                    <a:pt x="691675" y="500205"/>
                  </a:lnTo>
                  <a:lnTo>
                    <a:pt x="670818" y="541782"/>
                  </a:lnTo>
                  <a:lnTo>
                    <a:pt x="644962" y="580072"/>
                  </a:lnTo>
                  <a:lnTo>
                    <a:pt x="614537" y="614648"/>
                  </a:lnTo>
                  <a:lnTo>
                    <a:pt x="579970" y="645080"/>
                  </a:lnTo>
                  <a:lnTo>
                    <a:pt x="541692" y="670941"/>
                  </a:lnTo>
                  <a:lnTo>
                    <a:pt x="500131" y="691800"/>
                  </a:lnTo>
                  <a:lnTo>
                    <a:pt x="455717" y="707231"/>
                  </a:lnTo>
                  <a:lnTo>
                    <a:pt x="408879" y="716803"/>
                  </a:lnTo>
                  <a:lnTo>
                    <a:pt x="360045" y="720090"/>
                  </a:lnTo>
                  <a:lnTo>
                    <a:pt x="311181" y="716803"/>
                  </a:lnTo>
                  <a:lnTo>
                    <a:pt x="264318" y="707231"/>
                  </a:lnTo>
                  <a:lnTo>
                    <a:pt x="219884" y="691800"/>
                  </a:lnTo>
                  <a:lnTo>
                    <a:pt x="178307" y="670941"/>
                  </a:lnTo>
                  <a:lnTo>
                    <a:pt x="140017" y="645080"/>
                  </a:lnTo>
                  <a:lnTo>
                    <a:pt x="105441" y="614648"/>
                  </a:lnTo>
                  <a:lnTo>
                    <a:pt x="75009" y="580072"/>
                  </a:lnTo>
                  <a:lnTo>
                    <a:pt x="49148" y="541782"/>
                  </a:lnTo>
                  <a:lnTo>
                    <a:pt x="28289" y="500205"/>
                  </a:lnTo>
                  <a:lnTo>
                    <a:pt x="12858" y="455771"/>
                  </a:lnTo>
                  <a:lnTo>
                    <a:pt x="3286" y="408908"/>
                  </a:lnTo>
                  <a:lnTo>
                    <a:pt x="0" y="360045"/>
                  </a:lnTo>
                  <a:close/>
                </a:path>
              </a:pathLst>
            </a:custGeom>
            <a:ln w="28575">
              <a:solidFill>
                <a:srgbClr val="5757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5881242" y="3616528"/>
            <a:ext cx="119380" cy="194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E</a:t>
            </a:r>
            <a:endParaRPr sz="1100">
              <a:latin typeface="Arial MT"/>
              <a:cs typeface="Arial MT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3646741" y="1974532"/>
            <a:ext cx="748665" cy="748665"/>
            <a:chOff x="3646741" y="1974532"/>
            <a:chExt cx="748665" cy="748665"/>
          </a:xfrm>
        </p:grpSpPr>
        <p:sp>
          <p:nvSpPr>
            <p:cNvPr id="17" name="object 17"/>
            <p:cNvSpPr/>
            <p:nvPr/>
          </p:nvSpPr>
          <p:spPr>
            <a:xfrm>
              <a:off x="3661028" y="1988820"/>
              <a:ext cx="720090" cy="720090"/>
            </a:xfrm>
            <a:custGeom>
              <a:avLst/>
              <a:gdLst/>
              <a:ahLst/>
              <a:cxnLst/>
              <a:rect l="l" t="t" r="r" b="b"/>
              <a:pathLst>
                <a:path w="720089" h="720089">
                  <a:moveTo>
                    <a:pt x="360045" y="0"/>
                  </a:moveTo>
                  <a:lnTo>
                    <a:pt x="311181" y="3286"/>
                  </a:lnTo>
                  <a:lnTo>
                    <a:pt x="264318" y="12858"/>
                  </a:lnTo>
                  <a:lnTo>
                    <a:pt x="219884" y="28289"/>
                  </a:lnTo>
                  <a:lnTo>
                    <a:pt x="178308" y="49149"/>
                  </a:lnTo>
                  <a:lnTo>
                    <a:pt x="140017" y="75009"/>
                  </a:lnTo>
                  <a:lnTo>
                    <a:pt x="105441" y="105441"/>
                  </a:lnTo>
                  <a:lnTo>
                    <a:pt x="75009" y="140017"/>
                  </a:lnTo>
                  <a:lnTo>
                    <a:pt x="49149" y="178308"/>
                  </a:lnTo>
                  <a:lnTo>
                    <a:pt x="28289" y="219884"/>
                  </a:lnTo>
                  <a:lnTo>
                    <a:pt x="12858" y="264318"/>
                  </a:lnTo>
                  <a:lnTo>
                    <a:pt x="3286" y="311181"/>
                  </a:lnTo>
                  <a:lnTo>
                    <a:pt x="0" y="360044"/>
                  </a:lnTo>
                  <a:lnTo>
                    <a:pt x="3286" y="408908"/>
                  </a:lnTo>
                  <a:lnTo>
                    <a:pt x="12858" y="455771"/>
                  </a:lnTo>
                  <a:lnTo>
                    <a:pt x="28289" y="500205"/>
                  </a:lnTo>
                  <a:lnTo>
                    <a:pt x="49148" y="541781"/>
                  </a:lnTo>
                  <a:lnTo>
                    <a:pt x="75009" y="580072"/>
                  </a:lnTo>
                  <a:lnTo>
                    <a:pt x="105441" y="614648"/>
                  </a:lnTo>
                  <a:lnTo>
                    <a:pt x="140017" y="645080"/>
                  </a:lnTo>
                  <a:lnTo>
                    <a:pt x="178307" y="670940"/>
                  </a:lnTo>
                  <a:lnTo>
                    <a:pt x="219884" y="691800"/>
                  </a:lnTo>
                  <a:lnTo>
                    <a:pt x="264318" y="707231"/>
                  </a:lnTo>
                  <a:lnTo>
                    <a:pt x="311181" y="716803"/>
                  </a:lnTo>
                  <a:lnTo>
                    <a:pt x="360045" y="720089"/>
                  </a:lnTo>
                  <a:lnTo>
                    <a:pt x="408879" y="716803"/>
                  </a:lnTo>
                  <a:lnTo>
                    <a:pt x="455717" y="707231"/>
                  </a:lnTo>
                  <a:lnTo>
                    <a:pt x="500131" y="691800"/>
                  </a:lnTo>
                  <a:lnTo>
                    <a:pt x="541692" y="670941"/>
                  </a:lnTo>
                  <a:lnTo>
                    <a:pt x="579970" y="645080"/>
                  </a:lnTo>
                  <a:lnTo>
                    <a:pt x="614537" y="614648"/>
                  </a:lnTo>
                  <a:lnTo>
                    <a:pt x="644962" y="580072"/>
                  </a:lnTo>
                  <a:lnTo>
                    <a:pt x="670818" y="541782"/>
                  </a:lnTo>
                  <a:lnTo>
                    <a:pt x="691675" y="500205"/>
                  </a:lnTo>
                  <a:lnTo>
                    <a:pt x="707104" y="455771"/>
                  </a:lnTo>
                  <a:lnTo>
                    <a:pt x="716676" y="408908"/>
                  </a:lnTo>
                  <a:lnTo>
                    <a:pt x="719963" y="360044"/>
                  </a:lnTo>
                  <a:lnTo>
                    <a:pt x="716676" y="311181"/>
                  </a:lnTo>
                  <a:lnTo>
                    <a:pt x="707104" y="264318"/>
                  </a:lnTo>
                  <a:lnTo>
                    <a:pt x="691675" y="219884"/>
                  </a:lnTo>
                  <a:lnTo>
                    <a:pt x="670818" y="178307"/>
                  </a:lnTo>
                  <a:lnTo>
                    <a:pt x="644962" y="140017"/>
                  </a:lnTo>
                  <a:lnTo>
                    <a:pt x="614537" y="105441"/>
                  </a:lnTo>
                  <a:lnTo>
                    <a:pt x="579970" y="75009"/>
                  </a:lnTo>
                  <a:lnTo>
                    <a:pt x="541692" y="49149"/>
                  </a:lnTo>
                  <a:lnTo>
                    <a:pt x="500131" y="28289"/>
                  </a:lnTo>
                  <a:lnTo>
                    <a:pt x="455717" y="12858"/>
                  </a:lnTo>
                  <a:lnTo>
                    <a:pt x="408879" y="3286"/>
                  </a:lnTo>
                  <a:lnTo>
                    <a:pt x="360045" y="0"/>
                  </a:lnTo>
                  <a:close/>
                </a:path>
              </a:pathLst>
            </a:custGeom>
            <a:solidFill>
              <a:srgbClr val="7979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661028" y="1988820"/>
              <a:ext cx="720090" cy="720090"/>
            </a:xfrm>
            <a:custGeom>
              <a:avLst/>
              <a:gdLst/>
              <a:ahLst/>
              <a:cxnLst/>
              <a:rect l="l" t="t" r="r" b="b"/>
              <a:pathLst>
                <a:path w="720089" h="720089">
                  <a:moveTo>
                    <a:pt x="0" y="360044"/>
                  </a:moveTo>
                  <a:lnTo>
                    <a:pt x="3286" y="311181"/>
                  </a:lnTo>
                  <a:lnTo>
                    <a:pt x="12858" y="264318"/>
                  </a:lnTo>
                  <a:lnTo>
                    <a:pt x="28289" y="219884"/>
                  </a:lnTo>
                  <a:lnTo>
                    <a:pt x="49149" y="178308"/>
                  </a:lnTo>
                  <a:lnTo>
                    <a:pt x="75009" y="140017"/>
                  </a:lnTo>
                  <a:lnTo>
                    <a:pt x="105441" y="105441"/>
                  </a:lnTo>
                  <a:lnTo>
                    <a:pt x="140017" y="75009"/>
                  </a:lnTo>
                  <a:lnTo>
                    <a:pt x="178308" y="49149"/>
                  </a:lnTo>
                  <a:lnTo>
                    <a:pt x="219884" y="28289"/>
                  </a:lnTo>
                  <a:lnTo>
                    <a:pt x="264318" y="12858"/>
                  </a:lnTo>
                  <a:lnTo>
                    <a:pt x="311181" y="3286"/>
                  </a:lnTo>
                  <a:lnTo>
                    <a:pt x="360045" y="0"/>
                  </a:lnTo>
                  <a:lnTo>
                    <a:pt x="408879" y="3286"/>
                  </a:lnTo>
                  <a:lnTo>
                    <a:pt x="455717" y="12858"/>
                  </a:lnTo>
                  <a:lnTo>
                    <a:pt x="500131" y="28289"/>
                  </a:lnTo>
                  <a:lnTo>
                    <a:pt x="541692" y="49149"/>
                  </a:lnTo>
                  <a:lnTo>
                    <a:pt x="579970" y="75009"/>
                  </a:lnTo>
                  <a:lnTo>
                    <a:pt x="614537" y="105441"/>
                  </a:lnTo>
                  <a:lnTo>
                    <a:pt x="644962" y="140017"/>
                  </a:lnTo>
                  <a:lnTo>
                    <a:pt x="670818" y="178307"/>
                  </a:lnTo>
                  <a:lnTo>
                    <a:pt x="691675" y="219884"/>
                  </a:lnTo>
                  <a:lnTo>
                    <a:pt x="707104" y="264318"/>
                  </a:lnTo>
                  <a:lnTo>
                    <a:pt x="716676" y="311181"/>
                  </a:lnTo>
                  <a:lnTo>
                    <a:pt x="719963" y="360044"/>
                  </a:lnTo>
                  <a:lnTo>
                    <a:pt x="716676" y="408908"/>
                  </a:lnTo>
                  <a:lnTo>
                    <a:pt x="707104" y="455771"/>
                  </a:lnTo>
                  <a:lnTo>
                    <a:pt x="691675" y="500205"/>
                  </a:lnTo>
                  <a:lnTo>
                    <a:pt x="670818" y="541782"/>
                  </a:lnTo>
                  <a:lnTo>
                    <a:pt x="644962" y="580072"/>
                  </a:lnTo>
                  <a:lnTo>
                    <a:pt x="614537" y="614648"/>
                  </a:lnTo>
                  <a:lnTo>
                    <a:pt x="579970" y="645080"/>
                  </a:lnTo>
                  <a:lnTo>
                    <a:pt x="541692" y="670941"/>
                  </a:lnTo>
                  <a:lnTo>
                    <a:pt x="500131" y="691800"/>
                  </a:lnTo>
                  <a:lnTo>
                    <a:pt x="455717" y="707231"/>
                  </a:lnTo>
                  <a:lnTo>
                    <a:pt x="408879" y="716803"/>
                  </a:lnTo>
                  <a:lnTo>
                    <a:pt x="360045" y="720089"/>
                  </a:lnTo>
                  <a:lnTo>
                    <a:pt x="311181" y="716803"/>
                  </a:lnTo>
                  <a:lnTo>
                    <a:pt x="264318" y="707231"/>
                  </a:lnTo>
                  <a:lnTo>
                    <a:pt x="219884" y="691800"/>
                  </a:lnTo>
                  <a:lnTo>
                    <a:pt x="178307" y="670940"/>
                  </a:lnTo>
                  <a:lnTo>
                    <a:pt x="140017" y="645080"/>
                  </a:lnTo>
                  <a:lnTo>
                    <a:pt x="105441" y="614648"/>
                  </a:lnTo>
                  <a:lnTo>
                    <a:pt x="75009" y="580072"/>
                  </a:lnTo>
                  <a:lnTo>
                    <a:pt x="49148" y="541781"/>
                  </a:lnTo>
                  <a:lnTo>
                    <a:pt x="28289" y="500205"/>
                  </a:lnTo>
                  <a:lnTo>
                    <a:pt x="12858" y="455771"/>
                  </a:lnTo>
                  <a:lnTo>
                    <a:pt x="3286" y="408908"/>
                  </a:lnTo>
                  <a:lnTo>
                    <a:pt x="0" y="360044"/>
                  </a:lnTo>
                  <a:close/>
                </a:path>
              </a:pathLst>
            </a:custGeom>
            <a:ln w="28575">
              <a:solidFill>
                <a:srgbClr val="5757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3961891" y="2248281"/>
            <a:ext cx="11938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B</a:t>
            </a:r>
            <a:endParaRPr sz="1100">
              <a:latin typeface="Arial MT"/>
              <a:cs typeface="Arial MT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3646995" y="3918775"/>
            <a:ext cx="748665" cy="748665"/>
            <a:chOff x="3646995" y="3918775"/>
            <a:chExt cx="748665" cy="748665"/>
          </a:xfrm>
        </p:grpSpPr>
        <p:sp>
          <p:nvSpPr>
            <p:cNvPr id="21" name="object 21"/>
            <p:cNvSpPr/>
            <p:nvPr/>
          </p:nvSpPr>
          <p:spPr>
            <a:xfrm>
              <a:off x="3661283" y="3933063"/>
              <a:ext cx="720090" cy="720090"/>
            </a:xfrm>
            <a:custGeom>
              <a:avLst/>
              <a:gdLst/>
              <a:ahLst/>
              <a:cxnLst/>
              <a:rect l="l" t="t" r="r" b="b"/>
              <a:pathLst>
                <a:path w="720089" h="720089">
                  <a:moveTo>
                    <a:pt x="359917" y="0"/>
                  </a:moveTo>
                  <a:lnTo>
                    <a:pt x="311083" y="3286"/>
                  </a:lnTo>
                  <a:lnTo>
                    <a:pt x="264245" y="12858"/>
                  </a:lnTo>
                  <a:lnTo>
                    <a:pt x="219831" y="28289"/>
                  </a:lnTo>
                  <a:lnTo>
                    <a:pt x="178270" y="49149"/>
                  </a:lnTo>
                  <a:lnTo>
                    <a:pt x="139992" y="75009"/>
                  </a:lnTo>
                  <a:lnTo>
                    <a:pt x="105425" y="105441"/>
                  </a:lnTo>
                  <a:lnTo>
                    <a:pt x="75000" y="140017"/>
                  </a:lnTo>
                  <a:lnTo>
                    <a:pt x="49144" y="178307"/>
                  </a:lnTo>
                  <a:lnTo>
                    <a:pt x="28287" y="219884"/>
                  </a:lnTo>
                  <a:lnTo>
                    <a:pt x="12858" y="264318"/>
                  </a:lnTo>
                  <a:lnTo>
                    <a:pt x="3286" y="311181"/>
                  </a:lnTo>
                  <a:lnTo>
                    <a:pt x="0" y="360044"/>
                  </a:lnTo>
                  <a:lnTo>
                    <a:pt x="3286" y="408908"/>
                  </a:lnTo>
                  <a:lnTo>
                    <a:pt x="12858" y="455771"/>
                  </a:lnTo>
                  <a:lnTo>
                    <a:pt x="28287" y="500205"/>
                  </a:lnTo>
                  <a:lnTo>
                    <a:pt x="49144" y="541782"/>
                  </a:lnTo>
                  <a:lnTo>
                    <a:pt x="75000" y="580072"/>
                  </a:lnTo>
                  <a:lnTo>
                    <a:pt x="105425" y="614648"/>
                  </a:lnTo>
                  <a:lnTo>
                    <a:pt x="139992" y="645080"/>
                  </a:lnTo>
                  <a:lnTo>
                    <a:pt x="178270" y="670940"/>
                  </a:lnTo>
                  <a:lnTo>
                    <a:pt x="219831" y="691800"/>
                  </a:lnTo>
                  <a:lnTo>
                    <a:pt x="264245" y="707231"/>
                  </a:lnTo>
                  <a:lnTo>
                    <a:pt x="311083" y="716803"/>
                  </a:lnTo>
                  <a:lnTo>
                    <a:pt x="359917" y="720089"/>
                  </a:lnTo>
                  <a:lnTo>
                    <a:pt x="408781" y="716803"/>
                  </a:lnTo>
                  <a:lnTo>
                    <a:pt x="455644" y="707231"/>
                  </a:lnTo>
                  <a:lnTo>
                    <a:pt x="500078" y="691800"/>
                  </a:lnTo>
                  <a:lnTo>
                    <a:pt x="541654" y="670940"/>
                  </a:lnTo>
                  <a:lnTo>
                    <a:pt x="579945" y="645080"/>
                  </a:lnTo>
                  <a:lnTo>
                    <a:pt x="614521" y="614648"/>
                  </a:lnTo>
                  <a:lnTo>
                    <a:pt x="644953" y="580072"/>
                  </a:lnTo>
                  <a:lnTo>
                    <a:pt x="670813" y="541782"/>
                  </a:lnTo>
                  <a:lnTo>
                    <a:pt x="691673" y="500205"/>
                  </a:lnTo>
                  <a:lnTo>
                    <a:pt x="707104" y="455771"/>
                  </a:lnTo>
                  <a:lnTo>
                    <a:pt x="716676" y="408908"/>
                  </a:lnTo>
                  <a:lnTo>
                    <a:pt x="719963" y="360044"/>
                  </a:lnTo>
                  <a:lnTo>
                    <a:pt x="716676" y="311181"/>
                  </a:lnTo>
                  <a:lnTo>
                    <a:pt x="707104" y="264318"/>
                  </a:lnTo>
                  <a:lnTo>
                    <a:pt x="691673" y="219884"/>
                  </a:lnTo>
                  <a:lnTo>
                    <a:pt x="670814" y="178307"/>
                  </a:lnTo>
                  <a:lnTo>
                    <a:pt x="644953" y="140017"/>
                  </a:lnTo>
                  <a:lnTo>
                    <a:pt x="614521" y="105441"/>
                  </a:lnTo>
                  <a:lnTo>
                    <a:pt x="579945" y="75009"/>
                  </a:lnTo>
                  <a:lnTo>
                    <a:pt x="541655" y="49149"/>
                  </a:lnTo>
                  <a:lnTo>
                    <a:pt x="500078" y="28289"/>
                  </a:lnTo>
                  <a:lnTo>
                    <a:pt x="455644" y="12858"/>
                  </a:lnTo>
                  <a:lnTo>
                    <a:pt x="408781" y="3286"/>
                  </a:lnTo>
                  <a:lnTo>
                    <a:pt x="359917" y="0"/>
                  </a:lnTo>
                  <a:close/>
                </a:path>
              </a:pathLst>
            </a:custGeom>
            <a:solidFill>
              <a:srgbClr val="7979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661283" y="3933063"/>
              <a:ext cx="720090" cy="720090"/>
            </a:xfrm>
            <a:custGeom>
              <a:avLst/>
              <a:gdLst/>
              <a:ahLst/>
              <a:cxnLst/>
              <a:rect l="l" t="t" r="r" b="b"/>
              <a:pathLst>
                <a:path w="720089" h="720089">
                  <a:moveTo>
                    <a:pt x="0" y="360044"/>
                  </a:moveTo>
                  <a:lnTo>
                    <a:pt x="3286" y="311181"/>
                  </a:lnTo>
                  <a:lnTo>
                    <a:pt x="12858" y="264318"/>
                  </a:lnTo>
                  <a:lnTo>
                    <a:pt x="28287" y="219884"/>
                  </a:lnTo>
                  <a:lnTo>
                    <a:pt x="49144" y="178307"/>
                  </a:lnTo>
                  <a:lnTo>
                    <a:pt x="75000" y="140017"/>
                  </a:lnTo>
                  <a:lnTo>
                    <a:pt x="105425" y="105441"/>
                  </a:lnTo>
                  <a:lnTo>
                    <a:pt x="139992" y="75009"/>
                  </a:lnTo>
                  <a:lnTo>
                    <a:pt x="178270" y="49149"/>
                  </a:lnTo>
                  <a:lnTo>
                    <a:pt x="219831" y="28289"/>
                  </a:lnTo>
                  <a:lnTo>
                    <a:pt x="264245" y="12858"/>
                  </a:lnTo>
                  <a:lnTo>
                    <a:pt x="311083" y="3286"/>
                  </a:lnTo>
                  <a:lnTo>
                    <a:pt x="359917" y="0"/>
                  </a:lnTo>
                  <a:lnTo>
                    <a:pt x="408781" y="3286"/>
                  </a:lnTo>
                  <a:lnTo>
                    <a:pt x="455644" y="12858"/>
                  </a:lnTo>
                  <a:lnTo>
                    <a:pt x="500078" y="28289"/>
                  </a:lnTo>
                  <a:lnTo>
                    <a:pt x="541655" y="49149"/>
                  </a:lnTo>
                  <a:lnTo>
                    <a:pt x="579945" y="75009"/>
                  </a:lnTo>
                  <a:lnTo>
                    <a:pt x="614521" y="105441"/>
                  </a:lnTo>
                  <a:lnTo>
                    <a:pt x="644953" y="140017"/>
                  </a:lnTo>
                  <a:lnTo>
                    <a:pt x="670814" y="178307"/>
                  </a:lnTo>
                  <a:lnTo>
                    <a:pt x="691673" y="219884"/>
                  </a:lnTo>
                  <a:lnTo>
                    <a:pt x="707104" y="264318"/>
                  </a:lnTo>
                  <a:lnTo>
                    <a:pt x="716676" y="311181"/>
                  </a:lnTo>
                  <a:lnTo>
                    <a:pt x="719963" y="360044"/>
                  </a:lnTo>
                  <a:lnTo>
                    <a:pt x="716676" y="408908"/>
                  </a:lnTo>
                  <a:lnTo>
                    <a:pt x="707104" y="455771"/>
                  </a:lnTo>
                  <a:lnTo>
                    <a:pt x="691673" y="500205"/>
                  </a:lnTo>
                  <a:lnTo>
                    <a:pt x="670813" y="541782"/>
                  </a:lnTo>
                  <a:lnTo>
                    <a:pt x="644953" y="580072"/>
                  </a:lnTo>
                  <a:lnTo>
                    <a:pt x="614521" y="614648"/>
                  </a:lnTo>
                  <a:lnTo>
                    <a:pt x="579945" y="645080"/>
                  </a:lnTo>
                  <a:lnTo>
                    <a:pt x="541654" y="670940"/>
                  </a:lnTo>
                  <a:lnTo>
                    <a:pt x="500078" y="691800"/>
                  </a:lnTo>
                  <a:lnTo>
                    <a:pt x="455644" y="707231"/>
                  </a:lnTo>
                  <a:lnTo>
                    <a:pt x="408781" y="716803"/>
                  </a:lnTo>
                  <a:lnTo>
                    <a:pt x="359917" y="720089"/>
                  </a:lnTo>
                  <a:lnTo>
                    <a:pt x="311083" y="716803"/>
                  </a:lnTo>
                  <a:lnTo>
                    <a:pt x="264245" y="707231"/>
                  </a:lnTo>
                  <a:lnTo>
                    <a:pt x="219831" y="691800"/>
                  </a:lnTo>
                  <a:lnTo>
                    <a:pt x="178270" y="670940"/>
                  </a:lnTo>
                  <a:lnTo>
                    <a:pt x="139992" y="645080"/>
                  </a:lnTo>
                  <a:lnTo>
                    <a:pt x="105425" y="614648"/>
                  </a:lnTo>
                  <a:lnTo>
                    <a:pt x="75000" y="580072"/>
                  </a:lnTo>
                  <a:lnTo>
                    <a:pt x="49144" y="541782"/>
                  </a:lnTo>
                  <a:lnTo>
                    <a:pt x="28287" y="500205"/>
                  </a:lnTo>
                  <a:lnTo>
                    <a:pt x="12858" y="455771"/>
                  </a:lnTo>
                  <a:lnTo>
                    <a:pt x="3286" y="408908"/>
                  </a:lnTo>
                  <a:lnTo>
                    <a:pt x="0" y="360044"/>
                  </a:lnTo>
                  <a:close/>
                </a:path>
              </a:pathLst>
            </a:custGeom>
            <a:ln w="28575">
              <a:solidFill>
                <a:srgbClr val="5757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3959097" y="4192904"/>
            <a:ext cx="12700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C</a:t>
            </a:r>
            <a:endParaRPr sz="1100">
              <a:latin typeface="Arial MT"/>
              <a:cs typeface="Arial MT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3646995" y="5718962"/>
            <a:ext cx="748665" cy="748665"/>
            <a:chOff x="3646995" y="5718962"/>
            <a:chExt cx="748665" cy="748665"/>
          </a:xfrm>
        </p:grpSpPr>
        <p:sp>
          <p:nvSpPr>
            <p:cNvPr id="25" name="object 25"/>
            <p:cNvSpPr/>
            <p:nvPr/>
          </p:nvSpPr>
          <p:spPr>
            <a:xfrm>
              <a:off x="3661283" y="5733250"/>
              <a:ext cx="720090" cy="720090"/>
            </a:xfrm>
            <a:custGeom>
              <a:avLst/>
              <a:gdLst/>
              <a:ahLst/>
              <a:cxnLst/>
              <a:rect l="l" t="t" r="r" b="b"/>
              <a:pathLst>
                <a:path w="720089" h="720089">
                  <a:moveTo>
                    <a:pt x="359917" y="0"/>
                  </a:moveTo>
                  <a:lnTo>
                    <a:pt x="311083" y="3286"/>
                  </a:lnTo>
                  <a:lnTo>
                    <a:pt x="264245" y="12861"/>
                  </a:lnTo>
                  <a:lnTo>
                    <a:pt x="219831" y="28294"/>
                  </a:lnTo>
                  <a:lnTo>
                    <a:pt x="178270" y="49157"/>
                  </a:lnTo>
                  <a:lnTo>
                    <a:pt x="139992" y="75020"/>
                  </a:lnTo>
                  <a:lnTo>
                    <a:pt x="105425" y="105456"/>
                  </a:lnTo>
                  <a:lnTo>
                    <a:pt x="75000" y="140033"/>
                  </a:lnTo>
                  <a:lnTo>
                    <a:pt x="49144" y="178324"/>
                  </a:lnTo>
                  <a:lnTo>
                    <a:pt x="28287" y="219900"/>
                  </a:lnTo>
                  <a:lnTo>
                    <a:pt x="12858" y="264331"/>
                  </a:lnTo>
                  <a:lnTo>
                    <a:pt x="3286" y="311189"/>
                  </a:lnTo>
                  <a:lnTo>
                    <a:pt x="0" y="360044"/>
                  </a:lnTo>
                  <a:lnTo>
                    <a:pt x="3286" y="408900"/>
                  </a:lnTo>
                  <a:lnTo>
                    <a:pt x="12858" y="455758"/>
                  </a:lnTo>
                  <a:lnTo>
                    <a:pt x="28287" y="500189"/>
                  </a:lnTo>
                  <a:lnTo>
                    <a:pt x="49144" y="541765"/>
                  </a:lnTo>
                  <a:lnTo>
                    <a:pt x="75000" y="580056"/>
                  </a:lnTo>
                  <a:lnTo>
                    <a:pt x="105425" y="614633"/>
                  </a:lnTo>
                  <a:lnTo>
                    <a:pt x="139992" y="645069"/>
                  </a:lnTo>
                  <a:lnTo>
                    <a:pt x="178270" y="670932"/>
                  </a:lnTo>
                  <a:lnTo>
                    <a:pt x="219831" y="691795"/>
                  </a:lnTo>
                  <a:lnTo>
                    <a:pt x="264245" y="707228"/>
                  </a:lnTo>
                  <a:lnTo>
                    <a:pt x="311083" y="716803"/>
                  </a:lnTo>
                  <a:lnTo>
                    <a:pt x="359917" y="720089"/>
                  </a:lnTo>
                  <a:lnTo>
                    <a:pt x="408781" y="716803"/>
                  </a:lnTo>
                  <a:lnTo>
                    <a:pt x="455644" y="707228"/>
                  </a:lnTo>
                  <a:lnTo>
                    <a:pt x="500078" y="691795"/>
                  </a:lnTo>
                  <a:lnTo>
                    <a:pt x="541654" y="670932"/>
                  </a:lnTo>
                  <a:lnTo>
                    <a:pt x="579945" y="645069"/>
                  </a:lnTo>
                  <a:lnTo>
                    <a:pt x="614521" y="614633"/>
                  </a:lnTo>
                  <a:lnTo>
                    <a:pt x="644953" y="580056"/>
                  </a:lnTo>
                  <a:lnTo>
                    <a:pt x="670813" y="541765"/>
                  </a:lnTo>
                  <a:lnTo>
                    <a:pt x="691673" y="500189"/>
                  </a:lnTo>
                  <a:lnTo>
                    <a:pt x="707104" y="455758"/>
                  </a:lnTo>
                  <a:lnTo>
                    <a:pt x="716676" y="408900"/>
                  </a:lnTo>
                  <a:lnTo>
                    <a:pt x="719963" y="360044"/>
                  </a:lnTo>
                  <a:lnTo>
                    <a:pt x="716676" y="311189"/>
                  </a:lnTo>
                  <a:lnTo>
                    <a:pt x="707104" y="264331"/>
                  </a:lnTo>
                  <a:lnTo>
                    <a:pt x="691673" y="219900"/>
                  </a:lnTo>
                  <a:lnTo>
                    <a:pt x="670814" y="178324"/>
                  </a:lnTo>
                  <a:lnTo>
                    <a:pt x="644953" y="140033"/>
                  </a:lnTo>
                  <a:lnTo>
                    <a:pt x="614521" y="105456"/>
                  </a:lnTo>
                  <a:lnTo>
                    <a:pt x="579945" y="75020"/>
                  </a:lnTo>
                  <a:lnTo>
                    <a:pt x="541655" y="49157"/>
                  </a:lnTo>
                  <a:lnTo>
                    <a:pt x="500078" y="28294"/>
                  </a:lnTo>
                  <a:lnTo>
                    <a:pt x="455644" y="12861"/>
                  </a:lnTo>
                  <a:lnTo>
                    <a:pt x="408781" y="3286"/>
                  </a:lnTo>
                  <a:lnTo>
                    <a:pt x="359917" y="0"/>
                  </a:lnTo>
                  <a:close/>
                </a:path>
              </a:pathLst>
            </a:custGeom>
            <a:solidFill>
              <a:srgbClr val="7979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661283" y="5733250"/>
              <a:ext cx="720090" cy="720090"/>
            </a:xfrm>
            <a:custGeom>
              <a:avLst/>
              <a:gdLst/>
              <a:ahLst/>
              <a:cxnLst/>
              <a:rect l="l" t="t" r="r" b="b"/>
              <a:pathLst>
                <a:path w="720089" h="720089">
                  <a:moveTo>
                    <a:pt x="0" y="360044"/>
                  </a:moveTo>
                  <a:lnTo>
                    <a:pt x="3286" y="311189"/>
                  </a:lnTo>
                  <a:lnTo>
                    <a:pt x="12858" y="264331"/>
                  </a:lnTo>
                  <a:lnTo>
                    <a:pt x="28287" y="219900"/>
                  </a:lnTo>
                  <a:lnTo>
                    <a:pt x="49144" y="178324"/>
                  </a:lnTo>
                  <a:lnTo>
                    <a:pt x="75000" y="140033"/>
                  </a:lnTo>
                  <a:lnTo>
                    <a:pt x="105425" y="105456"/>
                  </a:lnTo>
                  <a:lnTo>
                    <a:pt x="139992" y="75020"/>
                  </a:lnTo>
                  <a:lnTo>
                    <a:pt x="178270" y="49157"/>
                  </a:lnTo>
                  <a:lnTo>
                    <a:pt x="219831" y="28294"/>
                  </a:lnTo>
                  <a:lnTo>
                    <a:pt x="264245" y="12861"/>
                  </a:lnTo>
                  <a:lnTo>
                    <a:pt x="311083" y="3286"/>
                  </a:lnTo>
                  <a:lnTo>
                    <a:pt x="359917" y="0"/>
                  </a:lnTo>
                  <a:lnTo>
                    <a:pt x="408781" y="3286"/>
                  </a:lnTo>
                  <a:lnTo>
                    <a:pt x="455644" y="12861"/>
                  </a:lnTo>
                  <a:lnTo>
                    <a:pt x="500078" y="28294"/>
                  </a:lnTo>
                  <a:lnTo>
                    <a:pt x="541655" y="49157"/>
                  </a:lnTo>
                  <a:lnTo>
                    <a:pt x="579945" y="75020"/>
                  </a:lnTo>
                  <a:lnTo>
                    <a:pt x="614521" y="105456"/>
                  </a:lnTo>
                  <a:lnTo>
                    <a:pt x="644953" y="140033"/>
                  </a:lnTo>
                  <a:lnTo>
                    <a:pt x="670814" y="178324"/>
                  </a:lnTo>
                  <a:lnTo>
                    <a:pt x="691673" y="219900"/>
                  </a:lnTo>
                  <a:lnTo>
                    <a:pt x="707104" y="264331"/>
                  </a:lnTo>
                  <a:lnTo>
                    <a:pt x="716676" y="311189"/>
                  </a:lnTo>
                  <a:lnTo>
                    <a:pt x="719963" y="360044"/>
                  </a:lnTo>
                  <a:lnTo>
                    <a:pt x="716676" y="408900"/>
                  </a:lnTo>
                  <a:lnTo>
                    <a:pt x="707104" y="455758"/>
                  </a:lnTo>
                  <a:lnTo>
                    <a:pt x="691673" y="500189"/>
                  </a:lnTo>
                  <a:lnTo>
                    <a:pt x="670813" y="541765"/>
                  </a:lnTo>
                  <a:lnTo>
                    <a:pt x="644953" y="580056"/>
                  </a:lnTo>
                  <a:lnTo>
                    <a:pt x="614521" y="614633"/>
                  </a:lnTo>
                  <a:lnTo>
                    <a:pt x="579945" y="645069"/>
                  </a:lnTo>
                  <a:lnTo>
                    <a:pt x="541654" y="670932"/>
                  </a:lnTo>
                  <a:lnTo>
                    <a:pt x="500078" y="691795"/>
                  </a:lnTo>
                  <a:lnTo>
                    <a:pt x="455644" y="707228"/>
                  </a:lnTo>
                  <a:lnTo>
                    <a:pt x="408781" y="716803"/>
                  </a:lnTo>
                  <a:lnTo>
                    <a:pt x="359917" y="720089"/>
                  </a:lnTo>
                  <a:lnTo>
                    <a:pt x="311083" y="716803"/>
                  </a:lnTo>
                  <a:lnTo>
                    <a:pt x="264245" y="707228"/>
                  </a:lnTo>
                  <a:lnTo>
                    <a:pt x="219831" y="691795"/>
                  </a:lnTo>
                  <a:lnTo>
                    <a:pt x="178270" y="670932"/>
                  </a:lnTo>
                  <a:lnTo>
                    <a:pt x="139992" y="645069"/>
                  </a:lnTo>
                  <a:lnTo>
                    <a:pt x="105425" y="614633"/>
                  </a:lnTo>
                  <a:lnTo>
                    <a:pt x="75000" y="580056"/>
                  </a:lnTo>
                  <a:lnTo>
                    <a:pt x="49144" y="541765"/>
                  </a:lnTo>
                  <a:lnTo>
                    <a:pt x="28287" y="500189"/>
                  </a:lnTo>
                  <a:lnTo>
                    <a:pt x="12858" y="455758"/>
                  </a:lnTo>
                  <a:lnTo>
                    <a:pt x="3286" y="408900"/>
                  </a:lnTo>
                  <a:lnTo>
                    <a:pt x="0" y="360044"/>
                  </a:lnTo>
                  <a:close/>
                </a:path>
              </a:pathLst>
            </a:custGeom>
            <a:ln w="28575">
              <a:solidFill>
                <a:srgbClr val="5757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3959097" y="5993384"/>
            <a:ext cx="12700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D</a:t>
            </a:r>
            <a:endParaRPr sz="1100">
              <a:latin typeface="Arial MT"/>
              <a:cs typeface="Arial MT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7078027" y="3325050"/>
            <a:ext cx="748665" cy="748665"/>
            <a:chOff x="7078027" y="3325050"/>
            <a:chExt cx="748665" cy="748665"/>
          </a:xfrm>
        </p:grpSpPr>
        <p:sp>
          <p:nvSpPr>
            <p:cNvPr id="29" name="object 29"/>
            <p:cNvSpPr/>
            <p:nvPr/>
          </p:nvSpPr>
          <p:spPr>
            <a:xfrm>
              <a:off x="7092315" y="3339338"/>
              <a:ext cx="720090" cy="720090"/>
            </a:xfrm>
            <a:custGeom>
              <a:avLst/>
              <a:gdLst/>
              <a:ahLst/>
              <a:cxnLst/>
              <a:rect l="l" t="t" r="r" b="b"/>
              <a:pathLst>
                <a:path w="720090" h="720089">
                  <a:moveTo>
                    <a:pt x="359917" y="0"/>
                  </a:moveTo>
                  <a:lnTo>
                    <a:pt x="311083" y="3286"/>
                  </a:lnTo>
                  <a:lnTo>
                    <a:pt x="264245" y="12858"/>
                  </a:lnTo>
                  <a:lnTo>
                    <a:pt x="219831" y="28289"/>
                  </a:lnTo>
                  <a:lnTo>
                    <a:pt x="178270" y="49148"/>
                  </a:lnTo>
                  <a:lnTo>
                    <a:pt x="139992" y="75009"/>
                  </a:lnTo>
                  <a:lnTo>
                    <a:pt x="105425" y="105441"/>
                  </a:lnTo>
                  <a:lnTo>
                    <a:pt x="75000" y="140017"/>
                  </a:lnTo>
                  <a:lnTo>
                    <a:pt x="49144" y="178307"/>
                  </a:lnTo>
                  <a:lnTo>
                    <a:pt x="28287" y="219884"/>
                  </a:lnTo>
                  <a:lnTo>
                    <a:pt x="12858" y="264318"/>
                  </a:lnTo>
                  <a:lnTo>
                    <a:pt x="3286" y="311181"/>
                  </a:lnTo>
                  <a:lnTo>
                    <a:pt x="0" y="360044"/>
                  </a:lnTo>
                  <a:lnTo>
                    <a:pt x="3286" y="408881"/>
                  </a:lnTo>
                  <a:lnTo>
                    <a:pt x="12858" y="455727"/>
                  </a:lnTo>
                  <a:lnTo>
                    <a:pt x="28287" y="500151"/>
                  </a:lnTo>
                  <a:lnTo>
                    <a:pt x="49144" y="541725"/>
                  </a:lnTo>
                  <a:lnTo>
                    <a:pt x="75000" y="580018"/>
                  </a:lnTo>
                  <a:lnTo>
                    <a:pt x="105425" y="614600"/>
                  </a:lnTo>
                  <a:lnTo>
                    <a:pt x="139992" y="645042"/>
                  </a:lnTo>
                  <a:lnTo>
                    <a:pt x="178270" y="670912"/>
                  </a:lnTo>
                  <a:lnTo>
                    <a:pt x="219831" y="691782"/>
                  </a:lnTo>
                  <a:lnTo>
                    <a:pt x="264245" y="707222"/>
                  </a:lnTo>
                  <a:lnTo>
                    <a:pt x="311083" y="716801"/>
                  </a:lnTo>
                  <a:lnTo>
                    <a:pt x="359917" y="720089"/>
                  </a:lnTo>
                  <a:lnTo>
                    <a:pt x="408781" y="716801"/>
                  </a:lnTo>
                  <a:lnTo>
                    <a:pt x="455644" y="707222"/>
                  </a:lnTo>
                  <a:lnTo>
                    <a:pt x="500078" y="691782"/>
                  </a:lnTo>
                  <a:lnTo>
                    <a:pt x="541654" y="670912"/>
                  </a:lnTo>
                  <a:lnTo>
                    <a:pt x="579945" y="645042"/>
                  </a:lnTo>
                  <a:lnTo>
                    <a:pt x="614521" y="614600"/>
                  </a:lnTo>
                  <a:lnTo>
                    <a:pt x="644953" y="580018"/>
                  </a:lnTo>
                  <a:lnTo>
                    <a:pt x="670813" y="541725"/>
                  </a:lnTo>
                  <a:lnTo>
                    <a:pt x="691673" y="500151"/>
                  </a:lnTo>
                  <a:lnTo>
                    <a:pt x="707104" y="455727"/>
                  </a:lnTo>
                  <a:lnTo>
                    <a:pt x="716676" y="408881"/>
                  </a:lnTo>
                  <a:lnTo>
                    <a:pt x="719962" y="360044"/>
                  </a:lnTo>
                  <a:lnTo>
                    <a:pt x="716676" y="311181"/>
                  </a:lnTo>
                  <a:lnTo>
                    <a:pt x="707104" y="264318"/>
                  </a:lnTo>
                  <a:lnTo>
                    <a:pt x="691673" y="219884"/>
                  </a:lnTo>
                  <a:lnTo>
                    <a:pt x="670813" y="178308"/>
                  </a:lnTo>
                  <a:lnTo>
                    <a:pt x="644953" y="140017"/>
                  </a:lnTo>
                  <a:lnTo>
                    <a:pt x="614521" y="105441"/>
                  </a:lnTo>
                  <a:lnTo>
                    <a:pt x="579945" y="75009"/>
                  </a:lnTo>
                  <a:lnTo>
                    <a:pt x="541654" y="49149"/>
                  </a:lnTo>
                  <a:lnTo>
                    <a:pt x="500078" y="28289"/>
                  </a:lnTo>
                  <a:lnTo>
                    <a:pt x="455644" y="12858"/>
                  </a:lnTo>
                  <a:lnTo>
                    <a:pt x="408781" y="3286"/>
                  </a:lnTo>
                  <a:lnTo>
                    <a:pt x="359917" y="0"/>
                  </a:lnTo>
                  <a:close/>
                </a:path>
              </a:pathLst>
            </a:custGeom>
            <a:solidFill>
              <a:srgbClr val="7979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7092315" y="3339338"/>
              <a:ext cx="720090" cy="720090"/>
            </a:xfrm>
            <a:custGeom>
              <a:avLst/>
              <a:gdLst/>
              <a:ahLst/>
              <a:cxnLst/>
              <a:rect l="l" t="t" r="r" b="b"/>
              <a:pathLst>
                <a:path w="720090" h="720089">
                  <a:moveTo>
                    <a:pt x="0" y="360044"/>
                  </a:moveTo>
                  <a:lnTo>
                    <a:pt x="3286" y="311181"/>
                  </a:lnTo>
                  <a:lnTo>
                    <a:pt x="12858" y="264318"/>
                  </a:lnTo>
                  <a:lnTo>
                    <a:pt x="28287" y="219884"/>
                  </a:lnTo>
                  <a:lnTo>
                    <a:pt x="49144" y="178307"/>
                  </a:lnTo>
                  <a:lnTo>
                    <a:pt x="75000" y="140017"/>
                  </a:lnTo>
                  <a:lnTo>
                    <a:pt x="105425" y="105441"/>
                  </a:lnTo>
                  <a:lnTo>
                    <a:pt x="139992" y="75009"/>
                  </a:lnTo>
                  <a:lnTo>
                    <a:pt x="178270" y="49148"/>
                  </a:lnTo>
                  <a:lnTo>
                    <a:pt x="219831" y="28289"/>
                  </a:lnTo>
                  <a:lnTo>
                    <a:pt x="264245" y="12858"/>
                  </a:lnTo>
                  <a:lnTo>
                    <a:pt x="311083" y="3286"/>
                  </a:lnTo>
                  <a:lnTo>
                    <a:pt x="359917" y="0"/>
                  </a:lnTo>
                  <a:lnTo>
                    <a:pt x="408781" y="3286"/>
                  </a:lnTo>
                  <a:lnTo>
                    <a:pt x="455644" y="12858"/>
                  </a:lnTo>
                  <a:lnTo>
                    <a:pt x="500078" y="28289"/>
                  </a:lnTo>
                  <a:lnTo>
                    <a:pt x="541654" y="49149"/>
                  </a:lnTo>
                  <a:lnTo>
                    <a:pt x="579945" y="75009"/>
                  </a:lnTo>
                  <a:lnTo>
                    <a:pt x="614521" y="105441"/>
                  </a:lnTo>
                  <a:lnTo>
                    <a:pt x="644953" y="140017"/>
                  </a:lnTo>
                  <a:lnTo>
                    <a:pt x="670813" y="178308"/>
                  </a:lnTo>
                  <a:lnTo>
                    <a:pt x="691673" y="219884"/>
                  </a:lnTo>
                  <a:lnTo>
                    <a:pt x="707104" y="264318"/>
                  </a:lnTo>
                  <a:lnTo>
                    <a:pt x="716676" y="311181"/>
                  </a:lnTo>
                  <a:lnTo>
                    <a:pt x="719962" y="360044"/>
                  </a:lnTo>
                  <a:lnTo>
                    <a:pt x="716676" y="408881"/>
                  </a:lnTo>
                  <a:lnTo>
                    <a:pt x="707104" y="455727"/>
                  </a:lnTo>
                  <a:lnTo>
                    <a:pt x="691673" y="500151"/>
                  </a:lnTo>
                  <a:lnTo>
                    <a:pt x="670813" y="541725"/>
                  </a:lnTo>
                  <a:lnTo>
                    <a:pt x="644953" y="580018"/>
                  </a:lnTo>
                  <a:lnTo>
                    <a:pt x="614521" y="614600"/>
                  </a:lnTo>
                  <a:lnTo>
                    <a:pt x="579945" y="645042"/>
                  </a:lnTo>
                  <a:lnTo>
                    <a:pt x="541654" y="670912"/>
                  </a:lnTo>
                  <a:lnTo>
                    <a:pt x="500078" y="691782"/>
                  </a:lnTo>
                  <a:lnTo>
                    <a:pt x="455644" y="707222"/>
                  </a:lnTo>
                  <a:lnTo>
                    <a:pt x="408781" y="716801"/>
                  </a:lnTo>
                  <a:lnTo>
                    <a:pt x="359917" y="720089"/>
                  </a:lnTo>
                  <a:lnTo>
                    <a:pt x="311083" y="716801"/>
                  </a:lnTo>
                  <a:lnTo>
                    <a:pt x="264245" y="707222"/>
                  </a:lnTo>
                  <a:lnTo>
                    <a:pt x="219831" y="691782"/>
                  </a:lnTo>
                  <a:lnTo>
                    <a:pt x="178270" y="670912"/>
                  </a:lnTo>
                  <a:lnTo>
                    <a:pt x="139992" y="645042"/>
                  </a:lnTo>
                  <a:lnTo>
                    <a:pt x="105425" y="614600"/>
                  </a:lnTo>
                  <a:lnTo>
                    <a:pt x="75000" y="580018"/>
                  </a:lnTo>
                  <a:lnTo>
                    <a:pt x="49144" y="541725"/>
                  </a:lnTo>
                  <a:lnTo>
                    <a:pt x="28287" y="500151"/>
                  </a:lnTo>
                  <a:lnTo>
                    <a:pt x="12858" y="455727"/>
                  </a:lnTo>
                  <a:lnTo>
                    <a:pt x="3286" y="408881"/>
                  </a:lnTo>
                  <a:lnTo>
                    <a:pt x="0" y="360044"/>
                  </a:lnTo>
                  <a:close/>
                </a:path>
              </a:pathLst>
            </a:custGeom>
            <a:ln w="28575">
              <a:solidFill>
                <a:srgbClr val="5757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7366254" y="3598621"/>
            <a:ext cx="175260" cy="194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15" dirty="0">
                <a:solidFill>
                  <a:srgbClr val="FFFFFF"/>
                </a:solidFill>
                <a:latin typeface="Arial MT"/>
                <a:cs typeface="Arial MT"/>
              </a:rPr>
              <a:t>f</a:t>
            </a:r>
            <a:r>
              <a:rPr sz="1100" spc="-10" dirty="0">
                <a:solidFill>
                  <a:srgbClr val="FFFFFF"/>
                </a:solidFill>
                <a:latin typeface="Arial MT"/>
                <a:cs typeface="Arial MT"/>
              </a:rPr>
              <a:t>i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n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660336" y="2132838"/>
            <a:ext cx="720090" cy="774700"/>
          </a:xfrm>
          <a:custGeom>
            <a:avLst/>
            <a:gdLst/>
            <a:ahLst/>
            <a:cxnLst/>
            <a:rect l="l" t="t" r="r" b="b"/>
            <a:pathLst>
              <a:path w="720090" h="774700">
                <a:moveTo>
                  <a:pt x="359994" y="0"/>
                </a:moveTo>
                <a:lnTo>
                  <a:pt x="359994" y="774446"/>
                </a:lnTo>
              </a:path>
              <a:path w="720090" h="774700">
                <a:moveTo>
                  <a:pt x="0" y="387223"/>
                </a:moveTo>
                <a:lnTo>
                  <a:pt x="720026" y="387223"/>
                </a:lnTo>
              </a:path>
            </a:pathLst>
          </a:custGeom>
          <a:ln w="12700">
            <a:solidFill>
              <a:srgbClr val="7777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834339" y="2582926"/>
            <a:ext cx="4000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 MT"/>
                <a:cs typeface="Arial MT"/>
              </a:rPr>
              <a:t>0</a:t>
            </a:r>
            <a:r>
              <a:rPr sz="1800" spc="36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0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970889" y="3026790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 MT"/>
                <a:cs typeface="Arial MT"/>
              </a:rPr>
              <a:t>0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2271776" y="3033471"/>
            <a:ext cx="15303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 MT"/>
                <a:cs typeface="Arial MT"/>
              </a:rPr>
              <a:t>4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3971925" y="1646631"/>
            <a:ext cx="15303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 MT"/>
                <a:cs typeface="Arial MT"/>
              </a:rPr>
              <a:t>2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3972305" y="3663442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 MT"/>
                <a:cs typeface="Arial MT"/>
              </a:rPr>
              <a:t>3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3643376" y="5535879"/>
            <a:ext cx="15303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 MT"/>
                <a:cs typeface="Arial MT"/>
              </a:rPr>
              <a:t>1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5891529" y="3087065"/>
            <a:ext cx="15303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 MT"/>
                <a:cs typeface="Arial MT"/>
              </a:rPr>
              <a:t>5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4372864" y="2339213"/>
            <a:ext cx="1313180" cy="1123315"/>
          </a:xfrm>
          <a:custGeom>
            <a:avLst/>
            <a:gdLst/>
            <a:ahLst/>
            <a:cxnLst/>
            <a:rect l="l" t="t" r="r" b="b"/>
            <a:pathLst>
              <a:path w="1313179" h="1123314">
                <a:moveTo>
                  <a:pt x="1202055" y="1077467"/>
                </a:moveTo>
                <a:lnTo>
                  <a:pt x="1195451" y="1082039"/>
                </a:lnTo>
                <a:lnTo>
                  <a:pt x="1194308" y="1089025"/>
                </a:lnTo>
                <a:lnTo>
                  <a:pt x="1193038" y="1095883"/>
                </a:lnTo>
                <a:lnTo>
                  <a:pt x="1197610" y="1102487"/>
                </a:lnTo>
                <a:lnTo>
                  <a:pt x="1312672" y="1123314"/>
                </a:lnTo>
                <a:lnTo>
                  <a:pt x="1310326" y="1116584"/>
                </a:lnTo>
                <a:lnTo>
                  <a:pt x="1285366" y="1116584"/>
                </a:lnTo>
                <a:lnTo>
                  <a:pt x="1249578" y="1086032"/>
                </a:lnTo>
                <a:lnTo>
                  <a:pt x="1202055" y="1077467"/>
                </a:lnTo>
                <a:close/>
              </a:path>
              <a:path w="1313179" h="1123314">
                <a:moveTo>
                  <a:pt x="1249578" y="1086032"/>
                </a:moveTo>
                <a:lnTo>
                  <a:pt x="1285366" y="1116584"/>
                </a:lnTo>
                <a:lnTo>
                  <a:pt x="1290001" y="1111123"/>
                </a:lnTo>
                <a:lnTo>
                  <a:pt x="1281557" y="1111123"/>
                </a:lnTo>
                <a:lnTo>
                  <a:pt x="1274357" y="1090498"/>
                </a:lnTo>
                <a:lnTo>
                  <a:pt x="1249578" y="1086032"/>
                </a:lnTo>
                <a:close/>
              </a:path>
              <a:path w="1313179" h="1123314">
                <a:moveTo>
                  <a:pt x="1266952" y="1009269"/>
                </a:moveTo>
                <a:lnTo>
                  <a:pt x="1260221" y="1011682"/>
                </a:lnTo>
                <a:lnTo>
                  <a:pt x="1253616" y="1013967"/>
                </a:lnTo>
                <a:lnTo>
                  <a:pt x="1250188" y="1021207"/>
                </a:lnTo>
                <a:lnTo>
                  <a:pt x="1252474" y="1027811"/>
                </a:lnTo>
                <a:lnTo>
                  <a:pt x="1266101" y="1066847"/>
                </a:lnTo>
                <a:lnTo>
                  <a:pt x="1301750" y="1097279"/>
                </a:lnTo>
                <a:lnTo>
                  <a:pt x="1285366" y="1116584"/>
                </a:lnTo>
                <a:lnTo>
                  <a:pt x="1310326" y="1116584"/>
                </a:lnTo>
                <a:lnTo>
                  <a:pt x="1276477" y="1019428"/>
                </a:lnTo>
                <a:lnTo>
                  <a:pt x="1274190" y="1012825"/>
                </a:lnTo>
                <a:lnTo>
                  <a:pt x="1266952" y="1009269"/>
                </a:lnTo>
                <a:close/>
              </a:path>
              <a:path w="1313179" h="1123314">
                <a:moveTo>
                  <a:pt x="1274357" y="1090498"/>
                </a:moveTo>
                <a:lnTo>
                  <a:pt x="1281557" y="1111123"/>
                </a:lnTo>
                <a:lnTo>
                  <a:pt x="1295781" y="1094359"/>
                </a:lnTo>
                <a:lnTo>
                  <a:pt x="1274357" y="1090498"/>
                </a:lnTo>
                <a:close/>
              </a:path>
              <a:path w="1313179" h="1123314">
                <a:moveTo>
                  <a:pt x="1266101" y="1066847"/>
                </a:moveTo>
                <a:lnTo>
                  <a:pt x="1274357" y="1090498"/>
                </a:lnTo>
                <a:lnTo>
                  <a:pt x="1295781" y="1094359"/>
                </a:lnTo>
                <a:lnTo>
                  <a:pt x="1281557" y="1111123"/>
                </a:lnTo>
                <a:lnTo>
                  <a:pt x="1290001" y="1111123"/>
                </a:lnTo>
                <a:lnTo>
                  <a:pt x="1301750" y="1097279"/>
                </a:lnTo>
                <a:lnTo>
                  <a:pt x="1266101" y="1066847"/>
                </a:lnTo>
                <a:close/>
              </a:path>
              <a:path w="1313179" h="1123314">
                <a:moveTo>
                  <a:pt x="16383" y="0"/>
                </a:moveTo>
                <a:lnTo>
                  <a:pt x="0" y="19303"/>
                </a:lnTo>
                <a:lnTo>
                  <a:pt x="1249578" y="1086032"/>
                </a:lnTo>
                <a:lnTo>
                  <a:pt x="1274357" y="1090498"/>
                </a:lnTo>
                <a:lnTo>
                  <a:pt x="1266101" y="1066847"/>
                </a:lnTo>
                <a:lnTo>
                  <a:pt x="16383" y="0"/>
                </a:lnTo>
                <a:close/>
              </a:path>
            </a:pathLst>
          </a:custGeom>
          <a:solidFill>
            <a:srgbClr val="777777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1" name="object 41"/>
          <p:cNvGrpSpPr/>
          <p:nvPr/>
        </p:nvGrpSpPr>
        <p:grpSpPr>
          <a:xfrm>
            <a:off x="1380363" y="2278888"/>
            <a:ext cx="5817870" cy="3824604"/>
            <a:chOff x="1380363" y="2278888"/>
            <a:chExt cx="5817870" cy="3824604"/>
          </a:xfrm>
        </p:grpSpPr>
        <p:sp>
          <p:nvSpPr>
            <p:cNvPr id="42" name="object 42"/>
            <p:cNvSpPr/>
            <p:nvPr/>
          </p:nvSpPr>
          <p:spPr>
            <a:xfrm>
              <a:off x="1380363" y="3640327"/>
              <a:ext cx="581025" cy="118110"/>
            </a:xfrm>
            <a:custGeom>
              <a:avLst/>
              <a:gdLst/>
              <a:ahLst/>
              <a:cxnLst/>
              <a:rect l="l" t="t" r="r" b="b"/>
              <a:pathLst>
                <a:path w="581025" h="118110">
                  <a:moveTo>
                    <a:pt x="530315" y="58991"/>
                  </a:moveTo>
                  <a:lnTo>
                    <a:pt x="466851" y="96012"/>
                  </a:lnTo>
                  <a:lnTo>
                    <a:pt x="464819" y="103759"/>
                  </a:lnTo>
                  <a:lnTo>
                    <a:pt x="471931" y="115951"/>
                  </a:lnTo>
                  <a:lnTo>
                    <a:pt x="479679" y="117983"/>
                  </a:lnTo>
                  <a:lnTo>
                    <a:pt x="558983" y="71755"/>
                  </a:lnTo>
                  <a:lnTo>
                    <a:pt x="555498" y="71755"/>
                  </a:lnTo>
                  <a:lnTo>
                    <a:pt x="555498" y="69977"/>
                  </a:lnTo>
                  <a:lnTo>
                    <a:pt x="549148" y="69977"/>
                  </a:lnTo>
                  <a:lnTo>
                    <a:pt x="530315" y="58991"/>
                  </a:lnTo>
                  <a:close/>
                </a:path>
                <a:path w="581025" h="118110">
                  <a:moveTo>
                    <a:pt x="508653" y="46355"/>
                  </a:moveTo>
                  <a:lnTo>
                    <a:pt x="0" y="46355"/>
                  </a:lnTo>
                  <a:lnTo>
                    <a:pt x="0" y="71755"/>
                  </a:lnTo>
                  <a:lnTo>
                    <a:pt x="508435" y="71755"/>
                  </a:lnTo>
                  <a:lnTo>
                    <a:pt x="530315" y="58991"/>
                  </a:lnTo>
                  <a:lnTo>
                    <a:pt x="508653" y="46355"/>
                  </a:lnTo>
                  <a:close/>
                </a:path>
                <a:path w="581025" h="118110">
                  <a:moveTo>
                    <a:pt x="559032" y="46355"/>
                  </a:moveTo>
                  <a:lnTo>
                    <a:pt x="555498" y="46355"/>
                  </a:lnTo>
                  <a:lnTo>
                    <a:pt x="555498" y="71755"/>
                  </a:lnTo>
                  <a:lnTo>
                    <a:pt x="558983" y="71755"/>
                  </a:lnTo>
                  <a:lnTo>
                    <a:pt x="580770" y="59055"/>
                  </a:lnTo>
                  <a:lnTo>
                    <a:pt x="559032" y="46355"/>
                  </a:lnTo>
                  <a:close/>
                </a:path>
                <a:path w="581025" h="118110">
                  <a:moveTo>
                    <a:pt x="549148" y="48006"/>
                  </a:moveTo>
                  <a:lnTo>
                    <a:pt x="530315" y="58991"/>
                  </a:lnTo>
                  <a:lnTo>
                    <a:pt x="549148" y="69977"/>
                  </a:lnTo>
                  <a:lnTo>
                    <a:pt x="549148" y="48006"/>
                  </a:lnTo>
                  <a:close/>
                </a:path>
                <a:path w="581025" h="118110">
                  <a:moveTo>
                    <a:pt x="555498" y="48006"/>
                  </a:moveTo>
                  <a:lnTo>
                    <a:pt x="549148" y="48006"/>
                  </a:lnTo>
                  <a:lnTo>
                    <a:pt x="549148" y="69977"/>
                  </a:lnTo>
                  <a:lnTo>
                    <a:pt x="555498" y="69977"/>
                  </a:lnTo>
                  <a:lnTo>
                    <a:pt x="555498" y="48006"/>
                  </a:lnTo>
                  <a:close/>
                </a:path>
                <a:path w="581025" h="118110">
                  <a:moveTo>
                    <a:pt x="479679" y="0"/>
                  </a:moveTo>
                  <a:lnTo>
                    <a:pt x="471931" y="2159"/>
                  </a:lnTo>
                  <a:lnTo>
                    <a:pt x="468375" y="8128"/>
                  </a:lnTo>
                  <a:lnTo>
                    <a:pt x="464819" y="14224"/>
                  </a:lnTo>
                  <a:lnTo>
                    <a:pt x="466851" y="21971"/>
                  </a:lnTo>
                  <a:lnTo>
                    <a:pt x="530315" y="58991"/>
                  </a:lnTo>
                  <a:lnTo>
                    <a:pt x="549148" y="48006"/>
                  </a:lnTo>
                  <a:lnTo>
                    <a:pt x="555498" y="48006"/>
                  </a:lnTo>
                  <a:lnTo>
                    <a:pt x="555498" y="46355"/>
                  </a:lnTo>
                  <a:lnTo>
                    <a:pt x="559032" y="46355"/>
                  </a:lnTo>
                  <a:lnTo>
                    <a:pt x="479679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2566543" y="2348865"/>
              <a:ext cx="1094740" cy="1104900"/>
            </a:xfrm>
            <a:custGeom>
              <a:avLst/>
              <a:gdLst/>
              <a:ahLst/>
              <a:cxnLst/>
              <a:rect l="l" t="t" r="r" b="b"/>
              <a:pathLst>
                <a:path w="1094739" h="1104900">
                  <a:moveTo>
                    <a:pt x="1059072" y="35749"/>
                  </a:moveTo>
                  <a:lnTo>
                    <a:pt x="1034750" y="42273"/>
                  </a:lnTo>
                  <a:lnTo>
                    <a:pt x="0" y="1086993"/>
                  </a:lnTo>
                  <a:lnTo>
                    <a:pt x="18033" y="1104773"/>
                  </a:lnTo>
                  <a:lnTo>
                    <a:pt x="1052733" y="60228"/>
                  </a:lnTo>
                  <a:lnTo>
                    <a:pt x="1059072" y="35749"/>
                  </a:lnTo>
                  <a:close/>
                </a:path>
                <a:path w="1094739" h="1104900">
                  <a:moveTo>
                    <a:pt x="1092194" y="8889"/>
                  </a:moveTo>
                  <a:lnTo>
                    <a:pt x="1067816" y="8889"/>
                  </a:lnTo>
                  <a:lnTo>
                    <a:pt x="1085849" y="26797"/>
                  </a:lnTo>
                  <a:lnTo>
                    <a:pt x="1052733" y="60228"/>
                  </a:lnTo>
                  <a:lnTo>
                    <a:pt x="1042416" y="100075"/>
                  </a:lnTo>
                  <a:lnTo>
                    <a:pt x="1040765" y="106934"/>
                  </a:lnTo>
                  <a:lnTo>
                    <a:pt x="1044829" y="113792"/>
                  </a:lnTo>
                  <a:lnTo>
                    <a:pt x="1058418" y="117348"/>
                  </a:lnTo>
                  <a:lnTo>
                    <a:pt x="1065276" y="113284"/>
                  </a:lnTo>
                  <a:lnTo>
                    <a:pt x="1092194" y="8889"/>
                  </a:lnTo>
                  <a:close/>
                </a:path>
                <a:path w="1094739" h="1104900">
                  <a:moveTo>
                    <a:pt x="1073699" y="14732"/>
                  </a:moveTo>
                  <a:lnTo>
                    <a:pt x="1064514" y="14732"/>
                  </a:lnTo>
                  <a:lnTo>
                    <a:pt x="1080134" y="30099"/>
                  </a:lnTo>
                  <a:lnTo>
                    <a:pt x="1059072" y="35749"/>
                  </a:lnTo>
                  <a:lnTo>
                    <a:pt x="1052733" y="60228"/>
                  </a:lnTo>
                  <a:lnTo>
                    <a:pt x="1085849" y="26797"/>
                  </a:lnTo>
                  <a:lnTo>
                    <a:pt x="1073699" y="14732"/>
                  </a:lnTo>
                  <a:close/>
                </a:path>
                <a:path w="1094739" h="1104900">
                  <a:moveTo>
                    <a:pt x="1094485" y="0"/>
                  </a:moveTo>
                  <a:lnTo>
                    <a:pt x="988314" y="28448"/>
                  </a:lnTo>
                  <a:lnTo>
                    <a:pt x="981582" y="30352"/>
                  </a:lnTo>
                  <a:lnTo>
                    <a:pt x="977519" y="37211"/>
                  </a:lnTo>
                  <a:lnTo>
                    <a:pt x="979296" y="44069"/>
                  </a:lnTo>
                  <a:lnTo>
                    <a:pt x="981202" y="50800"/>
                  </a:lnTo>
                  <a:lnTo>
                    <a:pt x="988059" y="54863"/>
                  </a:lnTo>
                  <a:lnTo>
                    <a:pt x="1034750" y="42273"/>
                  </a:lnTo>
                  <a:lnTo>
                    <a:pt x="1067816" y="8889"/>
                  </a:lnTo>
                  <a:lnTo>
                    <a:pt x="1092194" y="8889"/>
                  </a:lnTo>
                  <a:lnTo>
                    <a:pt x="1094485" y="0"/>
                  </a:lnTo>
                  <a:close/>
                </a:path>
                <a:path w="1094739" h="1104900">
                  <a:moveTo>
                    <a:pt x="1067816" y="8889"/>
                  </a:moveTo>
                  <a:lnTo>
                    <a:pt x="1034750" y="42273"/>
                  </a:lnTo>
                  <a:lnTo>
                    <a:pt x="1059072" y="35749"/>
                  </a:lnTo>
                  <a:lnTo>
                    <a:pt x="1064514" y="14732"/>
                  </a:lnTo>
                  <a:lnTo>
                    <a:pt x="1073699" y="14732"/>
                  </a:lnTo>
                  <a:lnTo>
                    <a:pt x="1067816" y="8889"/>
                  </a:lnTo>
                  <a:close/>
                </a:path>
                <a:path w="1094739" h="1104900">
                  <a:moveTo>
                    <a:pt x="1064514" y="14732"/>
                  </a:moveTo>
                  <a:lnTo>
                    <a:pt x="1059072" y="35749"/>
                  </a:lnTo>
                  <a:lnTo>
                    <a:pt x="1080134" y="30099"/>
                  </a:lnTo>
                  <a:lnTo>
                    <a:pt x="1064514" y="14732"/>
                  </a:lnTo>
                  <a:close/>
                </a:path>
              </a:pathLst>
            </a:custGeom>
            <a:solidFill>
              <a:srgbClr val="7777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2674493" y="3688461"/>
              <a:ext cx="986790" cy="605155"/>
            </a:xfrm>
            <a:custGeom>
              <a:avLst/>
              <a:gdLst/>
              <a:ahLst/>
              <a:cxnLst/>
              <a:rect l="l" t="t" r="r" b="b"/>
              <a:pathLst>
                <a:path w="986789" h="605154">
                  <a:moveTo>
                    <a:pt x="870204" y="577341"/>
                  </a:moveTo>
                  <a:lnTo>
                    <a:pt x="864489" y="582930"/>
                  </a:lnTo>
                  <a:lnTo>
                    <a:pt x="864234" y="596900"/>
                  </a:lnTo>
                  <a:lnTo>
                    <a:pt x="869822" y="602741"/>
                  </a:lnTo>
                  <a:lnTo>
                    <a:pt x="986790" y="604646"/>
                  </a:lnTo>
                  <a:lnTo>
                    <a:pt x="985615" y="602488"/>
                  </a:lnTo>
                  <a:lnTo>
                    <a:pt x="958595" y="602488"/>
                  </a:lnTo>
                  <a:lnTo>
                    <a:pt x="918376" y="578120"/>
                  </a:lnTo>
                  <a:lnTo>
                    <a:pt x="870204" y="577341"/>
                  </a:lnTo>
                  <a:close/>
                </a:path>
                <a:path w="986789" h="605154">
                  <a:moveTo>
                    <a:pt x="918376" y="578120"/>
                  </a:moveTo>
                  <a:lnTo>
                    <a:pt x="958595" y="602488"/>
                  </a:lnTo>
                  <a:lnTo>
                    <a:pt x="961531" y="597662"/>
                  </a:lnTo>
                  <a:lnTo>
                    <a:pt x="954023" y="597662"/>
                  </a:lnTo>
                  <a:lnTo>
                    <a:pt x="943605" y="578520"/>
                  </a:lnTo>
                  <a:lnTo>
                    <a:pt x="918376" y="578120"/>
                  </a:lnTo>
                  <a:close/>
                </a:path>
                <a:path w="986789" h="605154">
                  <a:moveTo>
                    <a:pt x="923162" y="499618"/>
                  </a:moveTo>
                  <a:lnTo>
                    <a:pt x="910844" y="506349"/>
                  </a:lnTo>
                  <a:lnTo>
                    <a:pt x="908557" y="513969"/>
                  </a:lnTo>
                  <a:lnTo>
                    <a:pt x="911859" y="520191"/>
                  </a:lnTo>
                  <a:lnTo>
                    <a:pt x="931563" y="556394"/>
                  </a:lnTo>
                  <a:lnTo>
                    <a:pt x="971804" y="580770"/>
                  </a:lnTo>
                  <a:lnTo>
                    <a:pt x="958595" y="602488"/>
                  </a:lnTo>
                  <a:lnTo>
                    <a:pt x="985615" y="602488"/>
                  </a:lnTo>
                  <a:lnTo>
                    <a:pt x="930909" y="501903"/>
                  </a:lnTo>
                  <a:lnTo>
                    <a:pt x="923162" y="499618"/>
                  </a:lnTo>
                  <a:close/>
                </a:path>
                <a:path w="986789" h="605154">
                  <a:moveTo>
                    <a:pt x="943605" y="578520"/>
                  </a:moveTo>
                  <a:lnTo>
                    <a:pt x="954023" y="597662"/>
                  </a:lnTo>
                  <a:lnTo>
                    <a:pt x="965454" y="578865"/>
                  </a:lnTo>
                  <a:lnTo>
                    <a:pt x="943605" y="578520"/>
                  </a:lnTo>
                  <a:close/>
                </a:path>
                <a:path w="986789" h="605154">
                  <a:moveTo>
                    <a:pt x="931563" y="556394"/>
                  </a:moveTo>
                  <a:lnTo>
                    <a:pt x="943605" y="578520"/>
                  </a:lnTo>
                  <a:lnTo>
                    <a:pt x="965454" y="578865"/>
                  </a:lnTo>
                  <a:lnTo>
                    <a:pt x="954023" y="597662"/>
                  </a:lnTo>
                  <a:lnTo>
                    <a:pt x="961531" y="597662"/>
                  </a:lnTo>
                  <a:lnTo>
                    <a:pt x="971804" y="580770"/>
                  </a:lnTo>
                  <a:lnTo>
                    <a:pt x="931563" y="556394"/>
                  </a:lnTo>
                  <a:close/>
                </a:path>
                <a:path w="986789" h="605154">
                  <a:moveTo>
                    <a:pt x="13081" y="0"/>
                  </a:moveTo>
                  <a:lnTo>
                    <a:pt x="0" y="21716"/>
                  </a:lnTo>
                  <a:lnTo>
                    <a:pt x="918376" y="578120"/>
                  </a:lnTo>
                  <a:lnTo>
                    <a:pt x="943605" y="578520"/>
                  </a:lnTo>
                  <a:lnTo>
                    <a:pt x="931563" y="556394"/>
                  </a:lnTo>
                  <a:lnTo>
                    <a:pt x="13081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2564257" y="3948176"/>
              <a:ext cx="1104265" cy="2145665"/>
            </a:xfrm>
            <a:custGeom>
              <a:avLst/>
              <a:gdLst/>
              <a:ahLst/>
              <a:cxnLst/>
              <a:rect l="l" t="t" r="r" b="b"/>
              <a:pathLst>
                <a:path w="1104264" h="2145665">
                  <a:moveTo>
                    <a:pt x="1012444" y="2060384"/>
                  </a:moveTo>
                  <a:lnTo>
                    <a:pt x="1004569" y="2062073"/>
                  </a:lnTo>
                  <a:lnTo>
                    <a:pt x="996950" y="2073859"/>
                  </a:lnTo>
                  <a:lnTo>
                    <a:pt x="998728" y="2081720"/>
                  </a:lnTo>
                  <a:lnTo>
                    <a:pt x="1097026" y="2145169"/>
                  </a:lnTo>
                  <a:lnTo>
                    <a:pt x="1097993" y="2128443"/>
                  </a:lnTo>
                  <a:lnTo>
                    <a:pt x="1074293" y="2128443"/>
                  </a:lnTo>
                  <a:lnTo>
                    <a:pt x="1053033" y="2086551"/>
                  </a:lnTo>
                  <a:lnTo>
                    <a:pt x="1012444" y="2060384"/>
                  </a:lnTo>
                  <a:close/>
                </a:path>
                <a:path w="1104264" h="2145665">
                  <a:moveTo>
                    <a:pt x="1053033" y="2086551"/>
                  </a:moveTo>
                  <a:lnTo>
                    <a:pt x="1074293" y="2128443"/>
                  </a:lnTo>
                  <a:lnTo>
                    <a:pt x="1087057" y="2121954"/>
                  </a:lnTo>
                  <a:lnTo>
                    <a:pt x="1072895" y="2121954"/>
                  </a:lnTo>
                  <a:lnTo>
                    <a:pt x="1074181" y="2100215"/>
                  </a:lnTo>
                  <a:lnTo>
                    <a:pt x="1053033" y="2086551"/>
                  </a:lnTo>
                  <a:close/>
                </a:path>
                <a:path w="1104264" h="2145665">
                  <a:moveTo>
                    <a:pt x="1084453" y="2021535"/>
                  </a:moveTo>
                  <a:lnTo>
                    <a:pt x="1078483" y="2026881"/>
                  </a:lnTo>
                  <a:lnTo>
                    <a:pt x="1078015" y="2035365"/>
                  </a:lnTo>
                  <a:lnTo>
                    <a:pt x="1075665" y="2075108"/>
                  </a:lnTo>
                  <a:lnTo>
                    <a:pt x="1096898" y="2116950"/>
                  </a:lnTo>
                  <a:lnTo>
                    <a:pt x="1074293" y="2128443"/>
                  </a:lnTo>
                  <a:lnTo>
                    <a:pt x="1097993" y="2128443"/>
                  </a:lnTo>
                  <a:lnTo>
                    <a:pt x="1103376" y="2035365"/>
                  </a:lnTo>
                  <a:lnTo>
                    <a:pt x="1103883" y="2028367"/>
                  </a:lnTo>
                  <a:lnTo>
                    <a:pt x="1098550" y="2022360"/>
                  </a:lnTo>
                  <a:lnTo>
                    <a:pt x="1084453" y="2021535"/>
                  </a:lnTo>
                  <a:close/>
                </a:path>
                <a:path w="1104264" h="2145665">
                  <a:moveTo>
                    <a:pt x="1074181" y="2100215"/>
                  </a:moveTo>
                  <a:lnTo>
                    <a:pt x="1072895" y="2121954"/>
                  </a:lnTo>
                  <a:lnTo>
                    <a:pt x="1092454" y="2112022"/>
                  </a:lnTo>
                  <a:lnTo>
                    <a:pt x="1074181" y="2100215"/>
                  </a:lnTo>
                  <a:close/>
                </a:path>
                <a:path w="1104264" h="2145665">
                  <a:moveTo>
                    <a:pt x="1075665" y="2075108"/>
                  </a:moveTo>
                  <a:lnTo>
                    <a:pt x="1074181" y="2100215"/>
                  </a:lnTo>
                  <a:lnTo>
                    <a:pt x="1092454" y="2112022"/>
                  </a:lnTo>
                  <a:lnTo>
                    <a:pt x="1072895" y="2121954"/>
                  </a:lnTo>
                  <a:lnTo>
                    <a:pt x="1087057" y="2121954"/>
                  </a:lnTo>
                  <a:lnTo>
                    <a:pt x="1096898" y="2116950"/>
                  </a:lnTo>
                  <a:lnTo>
                    <a:pt x="1075665" y="2075108"/>
                  </a:lnTo>
                  <a:close/>
                </a:path>
                <a:path w="1104264" h="2145665">
                  <a:moveTo>
                    <a:pt x="22606" y="0"/>
                  </a:moveTo>
                  <a:lnTo>
                    <a:pt x="0" y="11556"/>
                  </a:lnTo>
                  <a:lnTo>
                    <a:pt x="1053033" y="2086551"/>
                  </a:lnTo>
                  <a:lnTo>
                    <a:pt x="1074181" y="2100215"/>
                  </a:lnTo>
                  <a:lnTo>
                    <a:pt x="1075665" y="2075108"/>
                  </a:lnTo>
                  <a:lnTo>
                    <a:pt x="22606" y="0"/>
                  </a:lnTo>
                  <a:close/>
                </a:path>
              </a:pathLst>
            </a:custGeom>
            <a:solidFill>
              <a:srgbClr val="7777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4375785" y="3707638"/>
              <a:ext cx="1204595" cy="596900"/>
            </a:xfrm>
            <a:custGeom>
              <a:avLst/>
              <a:gdLst/>
              <a:ahLst/>
              <a:cxnLst/>
              <a:rect l="l" t="t" r="r" b="b"/>
              <a:pathLst>
                <a:path w="1204595" h="596900">
                  <a:moveTo>
                    <a:pt x="1133914" y="29183"/>
                  </a:moveTo>
                  <a:lnTo>
                    <a:pt x="0" y="574039"/>
                  </a:lnTo>
                  <a:lnTo>
                    <a:pt x="10922" y="596900"/>
                  </a:lnTo>
                  <a:lnTo>
                    <a:pt x="1144802" y="52118"/>
                  </a:lnTo>
                  <a:lnTo>
                    <a:pt x="1159006" y="31177"/>
                  </a:lnTo>
                  <a:lnTo>
                    <a:pt x="1133914" y="29183"/>
                  </a:lnTo>
                  <a:close/>
                </a:path>
                <a:path w="1204595" h="596900">
                  <a:moveTo>
                    <a:pt x="1198078" y="8889"/>
                  </a:moveTo>
                  <a:lnTo>
                    <a:pt x="1176147" y="8889"/>
                  </a:lnTo>
                  <a:lnTo>
                    <a:pt x="1187195" y="31750"/>
                  </a:lnTo>
                  <a:lnTo>
                    <a:pt x="1144802" y="52118"/>
                  </a:lnTo>
                  <a:lnTo>
                    <a:pt x="1117727" y="92075"/>
                  </a:lnTo>
                  <a:lnTo>
                    <a:pt x="1119251" y="99949"/>
                  </a:lnTo>
                  <a:lnTo>
                    <a:pt x="1130935" y="107823"/>
                  </a:lnTo>
                  <a:lnTo>
                    <a:pt x="1138809" y="106299"/>
                  </a:lnTo>
                  <a:lnTo>
                    <a:pt x="1204340" y="9398"/>
                  </a:lnTo>
                  <a:lnTo>
                    <a:pt x="1198078" y="8889"/>
                  </a:lnTo>
                  <a:close/>
                </a:path>
                <a:path w="1204595" h="596900">
                  <a:moveTo>
                    <a:pt x="1159006" y="31177"/>
                  </a:moveTo>
                  <a:lnTo>
                    <a:pt x="1144802" y="52118"/>
                  </a:lnTo>
                  <a:lnTo>
                    <a:pt x="1184817" y="32893"/>
                  </a:lnTo>
                  <a:lnTo>
                    <a:pt x="1180591" y="32893"/>
                  </a:lnTo>
                  <a:lnTo>
                    <a:pt x="1159006" y="31177"/>
                  </a:lnTo>
                  <a:close/>
                </a:path>
                <a:path w="1204595" h="596900">
                  <a:moveTo>
                    <a:pt x="1171193" y="13207"/>
                  </a:moveTo>
                  <a:lnTo>
                    <a:pt x="1159006" y="31177"/>
                  </a:lnTo>
                  <a:lnTo>
                    <a:pt x="1180591" y="32893"/>
                  </a:lnTo>
                  <a:lnTo>
                    <a:pt x="1171193" y="13207"/>
                  </a:lnTo>
                  <a:close/>
                </a:path>
                <a:path w="1204595" h="596900">
                  <a:moveTo>
                    <a:pt x="1178234" y="13207"/>
                  </a:moveTo>
                  <a:lnTo>
                    <a:pt x="1171193" y="13207"/>
                  </a:lnTo>
                  <a:lnTo>
                    <a:pt x="1180591" y="32893"/>
                  </a:lnTo>
                  <a:lnTo>
                    <a:pt x="1184817" y="32893"/>
                  </a:lnTo>
                  <a:lnTo>
                    <a:pt x="1187195" y="31750"/>
                  </a:lnTo>
                  <a:lnTo>
                    <a:pt x="1178234" y="13207"/>
                  </a:lnTo>
                  <a:close/>
                </a:path>
                <a:path w="1204595" h="596900">
                  <a:moveTo>
                    <a:pt x="1176147" y="8889"/>
                  </a:moveTo>
                  <a:lnTo>
                    <a:pt x="1133914" y="29183"/>
                  </a:lnTo>
                  <a:lnTo>
                    <a:pt x="1159006" y="31177"/>
                  </a:lnTo>
                  <a:lnTo>
                    <a:pt x="1171193" y="13207"/>
                  </a:lnTo>
                  <a:lnTo>
                    <a:pt x="1178234" y="13207"/>
                  </a:lnTo>
                  <a:lnTo>
                    <a:pt x="1176147" y="8889"/>
                  </a:lnTo>
                  <a:close/>
                </a:path>
                <a:path w="1204595" h="596900">
                  <a:moveTo>
                    <a:pt x="1087754" y="0"/>
                  </a:moveTo>
                  <a:lnTo>
                    <a:pt x="1081659" y="5206"/>
                  </a:lnTo>
                  <a:lnTo>
                    <a:pt x="1081024" y="12192"/>
                  </a:lnTo>
                  <a:lnTo>
                    <a:pt x="1080515" y="19176"/>
                  </a:lnTo>
                  <a:lnTo>
                    <a:pt x="1085723" y="25273"/>
                  </a:lnTo>
                  <a:lnTo>
                    <a:pt x="1092707" y="25907"/>
                  </a:lnTo>
                  <a:lnTo>
                    <a:pt x="1133914" y="29183"/>
                  </a:lnTo>
                  <a:lnTo>
                    <a:pt x="1176147" y="8889"/>
                  </a:lnTo>
                  <a:lnTo>
                    <a:pt x="1198078" y="8889"/>
                  </a:lnTo>
                  <a:lnTo>
                    <a:pt x="1087754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4373498" y="3953891"/>
              <a:ext cx="2824480" cy="2150110"/>
            </a:xfrm>
            <a:custGeom>
              <a:avLst/>
              <a:gdLst/>
              <a:ahLst/>
              <a:cxnLst/>
              <a:rect l="l" t="t" r="r" b="b"/>
              <a:pathLst>
                <a:path w="2824479" h="2150110">
                  <a:moveTo>
                    <a:pt x="2784153" y="30469"/>
                  </a:moveTo>
                  <a:lnTo>
                    <a:pt x="2759035" y="33567"/>
                  </a:lnTo>
                  <a:lnTo>
                    <a:pt x="0" y="2129294"/>
                  </a:lnTo>
                  <a:lnTo>
                    <a:pt x="15366" y="2149513"/>
                  </a:lnTo>
                  <a:lnTo>
                    <a:pt x="2774451" y="53849"/>
                  </a:lnTo>
                  <a:lnTo>
                    <a:pt x="2784153" y="30469"/>
                  </a:lnTo>
                  <a:close/>
                </a:path>
                <a:path w="2824479" h="2150110">
                  <a:moveTo>
                    <a:pt x="2822124" y="5079"/>
                  </a:moveTo>
                  <a:lnTo>
                    <a:pt x="2796540" y="5079"/>
                  </a:lnTo>
                  <a:lnTo>
                    <a:pt x="2811906" y="25399"/>
                  </a:lnTo>
                  <a:lnTo>
                    <a:pt x="2774451" y="53849"/>
                  </a:lnTo>
                  <a:lnTo>
                    <a:pt x="2758694" y="91820"/>
                  </a:lnTo>
                  <a:lnTo>
                    <a:pt x="2756027" y="98297"/>
                  </a:lnTo>
                  <a:lnTo>
                    <a:pt x="2759075" y="105790"/>
                  </a:lnTo>
                  <a:lnTo>
                    <a:pt x="2772029" y="111124"/>
                  </a:lnTo>
                  <a:lnTo>
                    <a:pt x="2779395" y="108076"/>
                  </a:lnTo>
                  <a:lnTo>
                    <a:pt x="2782189" y="101599"/>
                  </a:lnTo>
                  <a:lnTo>
                    <a:pt x="2822124" y="5079"/>
                  </a:lnTo>
                  <a:close/>
                </a:path>
                <a:path w="2824479" h="2150110">
                  <a:moveTo>
                    <a:pt x="2800573" y="10413"/>
                  </a:moveTo>
                  <a:lnTo>
                    <a:pt x="2792476" y="10413"/>
                  </a:lnTo>
                  <a:lnTo>
                    <a:pt x="2805683" y="27812"/>
                  </a:lnTo>
                  <a:lnTo>
                    <a:pt x="2784153" y="30469"/>
                  </a:lnTo>
                  <a:lnTo>
                    <a:pt x="2774451" y="53849"/>
                  </a:lnTo>
                  <a:lnTo>
                    <a:pt x="2811906" y="25399"/>
                  </a:lnTo>
                  <a:lnTo>
                    <a:pt x="2800573" y="10413"/>
                  </a:lnTo>
                  <a:close/>
                </a:path>
                <a:path w="2824479" h="2150110">
                  <a:moveTo>
                    <a:pt x="2824226" y="0"/>
                  </a:moveTo>
                  <a:lnTo>
                    <a:pt x="2708148" y="14223"/>
                  </a:lnTo>
                  <a:lnTo>
                    <a:pt x="2703195" y="20573"/>
                  </a:lnTo>
                  <a:lnTo>
                    <a:pt x="2704125" y="27812"/>
                  </a:lnTo>
                  <a:lnTo>
                    <a:pt x="2704846" y="34416"/>
                  </a:lnTo>
                  <a:lnTo>
                    <a:pt x="2711196" y="39369"/>
                  </a:lnTo>
                  <a:lnTo>
                    <a:pt x="2718180" y="38607"/>
                  </a:lnTo>
                  <a:lnTo>
                    <a:pt x="2759035" y="33567"/>
                  </a:lnTo>
                  <a:lnTo>
                    <a:pt x="2796540" y="5079"/>
                  </a:lnTo>
                  <a:lnTo>
                    <a:pt x="2822124" y="5079"/>
                  </a:lnTo>
                  <a:lnTo>
                    <a:pt x="2824226" y="0"/>
                  </a:lnTo>
                  <a:close/>
                </a:path>
                <a:path w="2824479" h="2150110">
                  <a:moveTo>
                    <a:pt x="2796540" y="5079"/>
                  </a:moveTo>
                  <a:lnTo>
                    <a:pt x="2759035" y="33567"/>
                  </a:lnTo>
                  <a:lnTo>
                    <a:pt x="2784153" y="30469"/>
                  </a:lnTo>
                  <a:lnTo>
                    <a:pt x="2792476" y="10413"/>
                  </a:lnTo>
                  <a:lnTo>
                    <a:pt x="2800573" y="10413"/>
                  </a:lnTo>
                  <a:lnTo>
                    <a:pt x="2796540" y="5079"/>
                  </a:lnTo>
                  <a:close/>
                </a:path>
                <a:path w="2824479" h="2150110">
                  <a:moveTo>
                    <a:pt x="2792476" y="10413"/>
                  </a:moveTo>
                  <a:lnTo>
                    <a:pt x="2784153" y="30469"/>
                  </a:lnTo>
                  <a:lnTo>
                    <a:pt x="2805683" y="27812"/>
                  </a:lnTo>
                  <a:lnTo>
                    <a:pt x="2792476" y="10413"/>
                  </a:lnTo>
                  <a:close/>
                </a:path>
              </a:pathLst>
            </a:custGeom>
            <a:solidFill>
              <a:srgbClr val="7777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6299834" y="3642613"/>
              <a:ext cx="792480" cy="118110"/>
            </a:xfrm>
            <a:custGeom>
              <a:avLst/>
              <a:gdLst/>
              <a:ahLst/>
              <a:cxnLst/>
              <a:rect l="l" t="t" r="r" b="b"/>
              <a:pathLst>
                <a:path w="792479" h="118110">
                  <a:moveTo>
                    <a:pt x="770505" y="44577"/>
                  </a:moveTo>
                  <a:lnTo>
                    <a:pt x="767080" y="44577"/>
                  </a:lnTo>
                  <a:lnTo>
                    <a:pt x="767588" y="69977"/>
                  </a:lnTo>
                  <a:lnTo>
                    <a:pt x="720572" y="71027"/>
                  </a:lnTo>
                  <a:lnTo>
                    <a:pt x="679449" y="96266"/>
                  </a:lnTo>
                  <a:lnTo>
                    <a:pt x="677671" y="104140"/>
                  </a:lnTo>
                  <a:lnTo>
                    <a:pt x="681228" y="110109"/>
                  </a:lnTo>
                  <a:lnTo>
                    <a:pt x="684911" y="116078"/>
                  </a:lnTo>
                  <a:lnTo>
                    <a:pt x="692785" y="117983"/>
                  </a:lnTo>
                  <a:lnTo>
                    <a:pt x="792480" y="56768"/>
                  </a:lnTo>
                  <a:lnTo>
                    <a:pt x="770505" y="44577"/>
                  </a:lnTo>
                  <a:close/>
                </a:path>
                <a:path w="792479" h="118110">
                  <a:moveTo>
                    <a:pt x="720001" y="45629"/>
                  </a:moveTo>
                  <a:lnTo>
                    <a:pt x="0" y="61722"/>
                  </a:lnTo>
                  <a:lnTo>
                    <a:pt x="507" y="87122"/>
                  </a:lnTo>
                  <a:lnTo>
                    <a:pt x="720572" y="71027"/>
                  </a:lnTo>
                  <a:lnTo>
                    <a:pt x="742039" y="57864"/>
                  </a:lnTo>
                  <a:lnTo>
                    <a:pt x="720001" y="45629"/>
                  </a:lnTo>
                  <a:close/>
                </a:path>
                <a:path w="792479" h="118110">
                  <a:moveTo>
                    <a:pt x="742039" y="57864"/>
                  </a:moveTo>
                  <a:lnTo>
                    <a:pt x="720572" y="71027"/>
                  </a:lnTo>
                  <a:lnTo>
                    <a:pt x="767588" y="69977"/>
                  </a:lnTo>
                  <a:lnTo>
                    <a:pt x="767557" y="68453"/>
                  </a:lnTo>
                  <a:lnTo>
                    <a:pt x="761111" y="68453"/>
                  </a:lnTo>
                  <a:lnTo>
                    <a:pt x="742039" y="57864"/>
                  </a:lnTo>
                  <a:close/>
                </a:path>
                <a:path w="792479" h="118110">
                  <a:moveTo>
                    <a:pt x="760603" y="46481"/>
                  </a:moveTo>
                  <a:lnTo>
                    <a:pt x="742039" y="57864"/>
                  </a:lnTo>
                  <a:lnTo>
                    <a:pt x="761111" y="68453"/>
                  </a:lnTo>
                  <a:lnTo>
                    <a:pt x="760603" y="46481"/>
                  </a:lnTo>
                  <a:close/>
                </a:path>
                <a:path w="792479" h="118110">
                  <a:moveTo>
                    <a:pt x="767118" y="46481"/>
                  </a:moveTo>
                  <a:lnTo>
                    <a:pt x="760603" y="46481"/>
                  </a:lnTo>
                  <a:lnTo>
                    <a:pt x="761111" y="68453"/>
                  </a:lnTo>
                  <a:lnTo>
                    <a:pt x="767557" y="68453"/>
                  </a:lnTo>
                  <a:lnTo>
                    <a:pt x="767118" y="46481"/>
                  </a:lnTo>
                  <a:close/>
                </a:path>
                <a:path w="792479" h="118110">
                  <a:moveTo>
                    <a:pt x="767080" y="44577"/>
                  </a:moveTo>
                  <a:lnTo>
                    <a:pt x="720001" y="45629"/>
                  </a:lnTo>
                  <a:lnTo>
                    <a:pt x="742039" y="57864"/>
                  </a:lnTo>
                  <a:lnTo>
                    <a:pt x="760603" y="46481"/>
                  </a:lnTo>
                  <a:lnTo>
                    <a:pt x="767118" y="46481"/>
                  </a:lnTo>
                  <a:lnTo>
                    <a:pt x="767080" y="44577"/>
                  </a:lnTo>
                  <a:close/>
                </a:path>
                <a:path w="792479" h="118110">
                  <a:moveTo>
                    <a:pt x="690117" y="0"/>
                  </a:moveTo>
                  <a:lnTo>
                    <a:pt x="682370" y="2286"/>
                  </a:lnTo>
                  <a:lnTo>
                    <a:pt x="679068" y="8381"/>
                  </a:lnTo>
                  <a:lnTo>
                    <a:pt x="675639" y="14478"/>
                  </a:lnTo>
                  <a:lnTo>
                    <a:pt x="677798" y="22225"/>
                  </a:lnTo>
                  <a:lnTo>
                    <a:pt x="720001" y="45629"/>
                  </a:lnTo>
                  <a:lnTo>
                    <a:pt x="767080" y="44577"/>
                  </a:lnTo>
                  <a:lnTo>
                    <a:pt x="770505" y="44577"/>
                  </a:lnTo>
                  <a:lnTo>
                    <a:pt x="690117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1979803" y="2285238"/>
              <a:ext cx="720090" cy="774700"/>
            </a:xfrm>
            <a:custGeom>
              <a:avLst/>
              <a:gdLst/>
              <a:ahLst/>
              <a:cxnLst/>
              <a:rect l="l" t="t" r="r" b="b"/>
              <a:pathLst>
                <a:path w="720089" h="774700">
                  <a:moveTo>
                    <a:pt x="360045" y="0"/>
                  </a:moveTo>
                  <a:lnTo>
                    <a:pt x="360045" y="774446"/>
                  </a:lnTo>
                </a:path>
                <a:path w="720089" h="774700">
                  <a:moveTo>
                    <a:pt x="0" y="387223"/>
                  </a:moveTo>
                  <a:lnTo>
                    <a:pt x="719963" y="387223"/>
                  </a:lnTo>
                </a:path>
              </a:pathLst>
            </a:custGeom>
            <a:ln w="12700">
              <a:solidFill>
                <a:srgbClr val="77777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0" name="object 50"/>
          <p:cNvSpPr txBox="1"/>
          <p:nvPr/>
        </p:nvSpPr>
        <p:spPr>
          <a:xfrm>
            <a:off x="2154173" y="2735402"/>
            <a:ext cx="40068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 MT"/>
                <a:cs typeface="Arial MT"/>
              </a:rPr>
              <a:t>0</a:t>
            </a:r>
            <a:r>
              <a:rPr sz="1800" spc="35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4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3708019" y="836675"/>
            <a:ext cx="720090" cy="774700"/>
          </a:xfrm>
          <a:custGeom>
            <a:avLst/>
            <a:gdLst/>
            <a:ahLst/>
            <a:cxnLst/>
            <a:rect l="l" t="t" r="r" b="b"/>
            <a:pathLst>
              <a:path w="720089" h="774700">
                <a:moveTo>
                  <a:pt x="359917" y="0"/>
                </a:moveTo>
                <a:lnTo>
                  <a:pt x="359917" y="774446"/>
                </a:lnTo>
              </a:path>
              <a:path w="720089" h="774700">
                <a:moveTo>
                  <a:pt x="0" y="387223"/>
                </a:moveTo>
                <a:lnTo>
                  <a:pt x="719963" y="387223"/>
                </a:lnTo>
              </a:path>
            </a:pathLst>
          </a:custGeom>
          <a:ln w="12700">
            <a:solidFill>
              <a:srgbClr val="7777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 txBox="1"/>
          <p:nvPr/>
        </p:nvSpPr>
        <p:spPr>
          <a:xfrm>
            <a:off x="3882644" y="791667"/>
            <a:ext cx="41783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77495" algn="l"/>
              </a:tabLst>
            </a:pPr>
            <a:r>
              <a:rPr sz="1800" dirty="0">
                <a:latin typeface="Arial MT"/>
                <a:cs typeface="Arial MT"/>
              </a:rPr>
              <a:t>4	6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3882644" y="1286636"/>
            <a:ext cx="4000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 MT"/>
                <a:cs typeface="Arial MT"/>
              </a:rPr>
              <a:t>5</a:t>
            </a:r>
            <a:r>
              <a:rPr sz="1800" spc="36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7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5580253" y="2285238"/>
            <a:ext cx="720090" cy="774700"/>
          </a:xfrm>
          <a:custGeom>
            <a:avLst/>
            <a:gdLst/>
            <a:ahLst/>
            <a:cxnLst/>
            <a:rect l="l" t="t" r="r" b="b"/>
            <a:pathLst>
              <a:path w="720089" h="774700">
                <a:moveTo>
                  <a:pt x="359918" y="0"/>
                </a:moveTo>
                <a:lnTo>
                  <a:pt x="359918" y="774446"/>
                </a:lnTo>
              </a:path>
              <a:path w="720089" h="774700">
                <a:moveTo>
                  <a:pt x="0" y="387223"/>
                </a:moveTo>
                <a:lnTo>
                  <a:pt x="719963" y="387223"/>
                </a:lnTo>
              </a:path>
            </a:pathLst>
          </a:custGeom>
          <a:ln w="12700">
            <a:solidFill>
              <a:srgbClr val="7777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 txBox="1"/>
          <p:nvPr/>
        </p:nvSpPr>
        <p:spPr>
          <a:xfrm>
            <a:off x="5755004" y="2735402"/>
            <a:ext cx="52641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 MT"/>
                <a:cs typeface="Arial MT"/>
              </a:rPr>
              <a:t>7</a:t>
            </a:r>
            <a:r>
              <a:rPr sz="1800" spc="355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12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3203955" y="2285238"/>
            <a:ext cx="4608830" cy="1414145"/>
          </a:xfrm>
          <a:custGeom>
            <a:avLst/>
            <a:gdLst/>
            <a:ahLst/>
            <a:cxnLst/>
            <a:rect l="l" t="t" r="r" b="b"/>
            <a:pathLst>
              <a:path w="4608830" h="1414145">
                <a:moveTo>
                  <a:pt x="4248404" y="0"/>
                </a:moveTo>
                <a:lnTo>
                  <a:pt x="4248404" y="774446"/>
                </a:lnTo>
              </a:path>
              <a:path w="4608830" h="1414145">
                <a:moveTo>
                  <a:pt x="3888359" y="387223"/>
                </a:moveTo>
                <a:lnTo>
                  <a:pt x="4608449" y="387223"/>
                </a:lnTo>
              </a:path>
              <a:path w="4608830" h="1414145">
                <a:moveTo>
                  <a:pt x="359918" y="639699"/>
                </a:moveTo>
                <a:lnTo>
                  <a:pt x="359918" y="1414145"/>
                </a:lnTo>
              </a:path>
              <a:path w="4608830" h="1414145">
                <a:moveTo>
                  <a:pt x="0" y="1026922"/>
                </a:moveTo>
                <a:lnTo>
                  <a:pt x="719963" y="1026922"/>
                </a:lnTo>
              </a:path>
            </a:pathLst>
          </a:custGeom>
          <a:ln w="12700">
            <a:solidFill>
              <a:srgbClr val="7777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 txBox="1"/>
          <p:nvPr/>
        </p:nvSpPr>
        <p:spPr>
          <a:xfrm>
            <a:off x="3378453" y="3375405"/>
            <a:ext cx="4000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 MT"/>
                <a:cs typeface="Arial MT"/>
              </a:rPr>
              <a:t>4</a:t>
            </a:r>
            <a:r>
              <a:rPr sz="1800" spc="36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7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58" name="object 58"/>
          <p:cNvSpPr/>
          <p:nvPr/>
        </p:nvSpPr>
        <p:spPr>
          <a:xfrm>
            <a:off x="3708019" y="4797171"/>
            <a:ext cx="720090" cy="774700"/>
          </a:xfrm>
          <a:custGeom>
            <a:avLst/>
            <a:gdLst/>
            <a:ahLst/>
            <a:cxnLst/>
            <a:rect l="l" t="t" r="r" b="b"/>
            <a:pathLst>
              <a:path w="720089" h="774700">
                <a:moveTo>
                  <a:pt x="359917" y="0"/>
                </a:moveTo>
                <a:lnTo>
                  <a:pt x="359917" y="774318"/>
                </a:lnTo>
              </a:path>
              <a:path w="720089" h="774700">
                <a:moveTo>
                  <a:pt x="0" y="387222"/>
                </a:moveTo>
                <a:lnTo>
                  <a:pt x="719963" y="387222"/>
                </a:lnTo>
              </a:path>
            </a:pathLst>
          </a:custGeom>
          <a:ln w="12700">
            <a:solidFill>
              <a:srgbClr val="7777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 txBox="1"/>
          <p:nvPr/>
        </p:nvSpPr>
        <p:spPr>
          <a:xfrm>
            <a:off x="3882644" y="4753102"/>
            <a:ext cx="4178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77495" algn="l"/>
              </a:tabLst>
            </a:pPr>
            <a:r>
              <a:rPr sz="1800" spc="-5" dirty="0">
                <a:latin typeface="Arial MT"/>
                <a:cs typeface="Arial MT"/>
              </a:rPr>
              <a:t>4	5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3795140" y="5247894"/>
            <a:ext cx="6140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70" dirty="0">
                <a:latin typeface="Arial MT"/>
                <a:cs typeface="Arial MT"/>
              </a:rPr>
              <a:t>11</a:t>
            </a:r>
            <a:r>
              <a:rPr sz="1800" spc="190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12</a:t>
            </a:r>
            <a:endParaRPr sz="1800">
              <a:latin typeface="Arial MT"/>
              <a:cs typeface="Arial MT"/>
            </a:endParaRPr>
          </a:p>
        </p:txBody>
      </p:sp>
      <p:pic>
        <p:nvPicPr>
          <p:cNvPr id="61" name="object 6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42135" y="6295034"/>
            <a:ext cx="244601" cy="244602"/>
          </a:xfrm>
          <a:prstGeom prst="rect">
            <a:avLst/>
          </a:prstGeom>
        </p:spPr>
      </p:pic>
      <p:sp>
        <p:nvSpPr>
          <p:cNvPr id="62" name="object 62"/>
          <p:cNvSpPr/>
          <p:nvPr/>
        </p:nvSpPr>
        <p:spPr>
          <a:xfrm>
            <a:off x="812736" y="4601464"/>
            <a:ext cx="915035" cy="970280"/>
          </a:xfrm>
          <a:custGeom>
            <a:avLst/>
            <a:gdLst/>
            <a:ahLst/>
            <a:cxnLst/>
            <a:rect l="l" t="t" r="r" b="b"/>
            <a:pathLst>
              <a:path w="915035" h="970279">
                <a:moveTo>
                  <a:pt x="359994" y="0"/>
                </a:moveTo>
                <a:lnTo>
                  <a:pt x="359994" y="970026"/>
                </a:lnTo>
              </a:path>
              <a:path w="915035" h="970279">
                <a:moveTo>
                  <a:pt x="0" y="582930"/>
                </a:moveTo>
                <a:lnTo>
                  <a:pt x="914971" y="582930"/>
                </a:lnTo>
              </a:path>
            </a:pathLst>
          </a:custGeom>
          <a:ln w="12700">
            <a:solidFill>
              <a:srgbClr val="7777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 txBox="1"/>
          <p:nvPr/>
        </p:nvSpPr>
        <p:spPr>
          <a:xfrm>
            <a:off x="834339" y="4753102"/>
            <a:ext cx="7391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29895" algn="l"/>
              </a:tabLst>
            </a:pPr>
            <a:r>
              <a:rPr sz="1800" dirty="0">
                <a:latin typeface="Arial MT"/>
                <a:cs typeface="Arial MT"/>
              </a:rPr>
              <a:t>IP	</a:t>
            </a:r>
            <a:r>
              <a:rPr sz="1800" spc="15" dirty="0">
                <a:latin typeface="Arial MT"/>
                <a:cs typeface="Arial MT"/>
              </a:rPr>
              <a:t>TP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834339" y="5247894"/>
            <a:ext cx="6965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12115" algn="l"/>
              </a:tabLst>
            </a:pPr>
            <a:r>
              <a:rPr sz="1800" dirty="0">
                <a:latin typeface="Arial MT"/>
                <a:cs typeface="Arial MT"/>
              </a:rPr>
              <a:t>IL	</a:t>
            </a:r>
            <a:r>
              <a:rPr sz="1800" spc="15" dirty="0">
                <a:latin typeface="Arial MT"/>
                <a:cs typeface="Arial MT"/>
              </a:rPr>
              <a:t>TL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834339" y="1625727"/>
            <a:ext cx="635635" cy="762635"/>
          </a:xfrm>
          <a:prstGeom prst="rect">
            <a:avLst/>
          </a:prstGeom>
        </p:spPr>
        <p:txBody>
          <a:bodyPr vert="horz" wrap="square" lIns="0" tIns="106680" rIns="0" bIns="0" rtlCol="0">
            <a:spAutoFit/>
          </a:bodyPr>
          <a:lstStyle/>
          <a:p>
            <a:pPr marL="69850">
              <a:lnSpc>
                <a:spcPct val="100000"/>
              </a:lnSpc>
              <a:spcBef>
                <a:spcPts val="840"/>
              </a:spcBef>
            </a:pPr>
            <a:r>
              <a:rPr sz="1800" spc="-5" dirty="0">
                <a:solidFill>
                  <a:srgbClr val="00AFEF"/>
                </a:solidFill>
                <a:latin typeface="Arial MT"/>
                <a:cs typeface="Arial MT"/>
              </a:rPr>
              <a:t>H</a:t>
            </a:r>
            <a:r>
              <a:rPr sz="1800" spc="-45" dirty="0">
                <a:solidFill>
                  <a:srgbClr val="00AFEF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00AFEF"/>
                </a:solidFill>
                <a:latin typeface="Arial MT"/>
                <a:cs typeface="Arial MT"/>
              </a:rPr>
              <a:t>=</a:t>
            </a:r>
            <a:r>
              <a:rPr sz="1800" spc="-40" dirty="0">
                <a:solidFill>
                  <a:srgbClr val="00AFEF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00AFEF"/>
                </a:solidFill>
                <a:latin typeface="Arial MT"/>
                <a:cs typeface="Arial MT"/>
              </a:rPr>
              <a:t>0</a:t>
            </a:r>
            <a:endParaRPr sz="18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740"/>
              </a:spcBef>
              <a:tabLst>
                <a:tab pos="277495" algn="l"/>
              </a:tabLst>
            </a:pPr>
            <a:r>
              <a:rPr sz="1800" spc="-5" dirty="0">
                <a:latin typeface="Arial MT"/>
                <a:cs typeface="Arial MT"/>
              </a:rPr>
              <a:t>0	0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1972436" y="1975484"/>
            <a:ext cx="599440" cy="5651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125"/>
              </a:lnSpc>
              <a:spcBef>
                <a:spcPts val="100"/>
              </a:spcBef>
            </a:pPr>
            <a:r>
              <a:rPr sz="1800" spc="-5" dirty="0">
                <a:solidFill>
                  <a:srgbClr val="00AFEF"/>
                </a:solidFill>
                <a:latin typeface="Arial MT"/>
                <a:cs typeface="Arial MT"/>
              </a:rPr>
              <a:t>H</a:t>
            </a:r>
            <a:r>
              <a:rPr sz="1800" spc="-50" dirty="0">
                <a:solidFill>
                  <a:srgbClr val="00AFEF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00AFEF"/>
                </a:solidFill>
                <a:latin typeface="Arial MT"/>
                <a:cs typeface="Arial MT"/>
              </a:rPr>
              <a:t>=</a:t>
            </a:r>
            <a:r>
              <a:rPr sz="1800" spc="-45" dirty="0">
                <a:solidFill>
                  <a:srgbClr val="00AFEF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00AFEF"/>
                </a:solidFill>
                <a:latin typeface="Arial MT"/>
                <a:cs typeface="Arial MT"/>
              </a:rPr>
              <a:t>0</a:t>
            </a:r>
            <a:endParaRPr sz="1800">
              <a:latin typeface="Arial MT"/>
              <a:cs typeface="Arial MT"/>
            </a:endParaRPr>
          </a:p>
          <a:p>
            <a:pPr marL="194310">
              <a:lnSpc>
                <a:spcPts val="2125"/>
              </a:lnSpc>
              <a:tabLst>
                <a:tab pos="459105" algn="l"/>
              </a:tabLst>
            </a:pPr>
            <a:r>
              <a:rPr sz="1800" spc="-5" dirty="0">
                <a:latin typeface="Arial MT"/>
                <a:cs typeface="Arial MT"/>
              </a:rPr>
              <a:t>0	4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3378453" y="2880486"/>
            <a:ext cx="12947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77495" algn="l"/>
                <a:tab pos="728345" algn="l"/>
              </a:tabLst>
            </a:pPr>
            <a:r>
              <a:rPr sz="1800" spc="-5" dirty="0">
                <a:latin typeface="Arial MT"/>
                <a:cs typeface="Arial MT"/>
              </a:rPr>
              <a:t>4	7	</a:t>
            </a:r>
            <a:r>
              <a:rPr sz="1800" spc="-5" dirty="0">
                <a:solidFill>
                  <a:srgbClr val="00AFEF"/>
                </a:solidFill>
                <a:latin typeface="Arial MT"/>
                <a:cs typeface="Arial MT"/>
              </a:rPr>
              <a:t>H</a:t>
            </a:r>
            <a:r>
              <a:rPr sz="1800" spc="-45" dirty="0">
                <a:solidFill>
                  <a:srgbClr val="00AFEF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00AFEF"/>
                </a:solidFill>
                <a:latin typeface="Arial MT"/>
                <a:cs typeface="Arial MT"/>
              </a:rPr>
              <a:t>=</a:t>
            </a:r>
            <a:r>
              <a:rPr sz="1800" spc="-40" dirty="0">
                <a:solidFill>
                  <a:srgbClr val="00AFEF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00AFEF"/>
                </a:solidFill>
                <a:latin typeface="Arial MT"/>
                <a:cs typeface="Arial MT"/>
              </a:rPr>
              <a:t>0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5719064" y="1776095"/>
            <a:ext cx="579755" cy="764540"/>
          </a:xfrm>
          <a:prstGeom prst="rect">
            <a:avLst/>
          </a:prstGeom>
        </p:spPr>
        <p:txBody>
          <a:bodyPr vert="horz" wrap="square" lIns="0" tIns="10731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44"/>
              </a:spcBef>
            </a:pPr>
            <a:r>
              <a:rPr sz="1800" spc="-5" dirty="0">
                <a:solidFill>
                  <a:srgbClr val="00AFEF"/>
                </a:solidFill>
                <a:latin typeface="Arial MT"/>
                <a:cs typeface="Arial MT"/>
              </a:rPr>
              <a:t>H</a:t>
            </a:r>
            <a:r>
              <a:rPr sz="1800" spc="-45" dirty="0">
                <a:solidFill>
                  <a:srgbClr val="00AFEF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00AFEF"/>
                </a:solidFill>
                <a:latin typeface="Arial MT"/>
                <a:cs typeface="Arial MT"/>
              </a:rPr>
              <a:t>=</a:t>
            </a:r>
            <a:r>
              <a:rPr sz="1800" spc="-45" dirty="0">
                <a:solidFill>
                  <a:srgbClr val="00AFEF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00AFEF"/>
                </a:solidFill>
                <a:latin typeface="Arial MT"/>
                <a:cs typeface="Arial MT"/>
              </a:rPr>
              <a:t>0</a:t>
            </a:r>
            <a:endParaRPr sz="1800">
              <a:latin typeface="Arial MT"/>
              <a:cs typeface="Arial MT"/>
            </a:endParaRPr>
          </a:p>
          <a:p>
            <a:pPr marL="48260">
              <a:lnSpc>
                <a:spcPct val="100000"/>
              </a:lnSpc>
              <a:spcBef>
                <a:spcPts val="750"/>
              </a:spcBef>
              <a:tabLst>
                <a:tab pos="313055" algn="l"/>
              </a:tabLst>
            </a:pPr>
            <a:r>
              <a:rPr sz="1800" spc="-5" dirty="0">
                <a:latin typeface="Arial MT"/>
                <a:cs typeface="Arial MT"/>
              </a:rPr>
              <a:t>7	</a:t>
            </a:r>
            <a:r>
              <a:rPr sz="1800" spc="-10" dirty="0">
                <a:latin typeface="Arial MT"/>
                <a:cs typeface="Arial MT"/>
              </a:rPr>
              <a:t>12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7108063" y="1696423"/>
            <a:ext cx="702945" cy="1691005"/>
          </a:xfrm>
          <a:prstGeom prst="rect">
            <a:avLst/>
          </a:prstGeom>
        </p:spPr>
        <p:txBody>
          <a:bodyPr vert="horz" wrap="square" lIns="0" tIns="147955" rIns="0" bIns="0" rtlCol="0">
            <a:spAutoFit/>
          </a:bodyPr>
          <a:lstStyle/>
          <a:p>
            <a:pPr marL="3175" algn="ctr">
              <a:lnSpc>
                <a:spcPct val="100000"/>
              </a:lnSpc>
              <a:spcBef>
                <a:spcPts val="1165"/>
              </a:spcBef>
            </a:pPr>
            <a:r>
              <a:rPr sz="1800" dirty="0">
                <a:solidFill>
                  <a:srgbClr val="00AFEF"/>
                </a:solidFill>
                <a:latin typeface="Arial MT"/>
                <a:cs typeface="Arial MT"/>
              </a:rPr>
              <a:t>H</a:t>
            </a:r>
            <a:r>
              <a:rPr sz="1800" spc="-35" dirty="0">
                <a:solidFill>
                  <a:srgbClr val="00AFEF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00AFEF"/>
                </a:solidFill>
                <a:latin typeface="Arial MT"/>
                <a:cs typeface="Arial MT"/>
              </a:rPr>
              <a:t>=</a:t>
            </a:r>
            <a:r>
              <a:rPr sz="1800" spc="-35" dirty="0">
                <a:solidFill>
                  <a:srgbClr val="00AFEF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00AFEF"/>
                </a:solidFill>
                <a:latin typeface="Arial MT"/>
                <a:cs typeface="Arial MT"/>
              </a:rPr>
              <a:t>0</a:t>
            </a:r>
            <a:endParaRPr sz="1800">
              <a:latin typeface="Arial MT"/>
              <a:cs typeface="Arial MT"/>
            </a:endParaRPr>
          </a:p>
          <a:p>
            <a:pPr algn="ctr">
              <a:lnSpc>
                <a:spcPct val="100000"/>
              </a:lnSpc>
              <a:spcBef>
                <a:spcPts val="1060"/>
              </a:spcBef>
              <a:tabLst>
                <a:tab pos="424180" algn="l"/>
              </a:tabLst>
            </a:pPr>
            <a:r>
              <a:rPr sz="1800" spc="-5" dirty="0">
                <a:latin typeface="Arial MT"/>
                <a:cs typeface="Arial MT"/>
              </a:rPr>
              <a:t>12	</a:t>
            </a:r>
            <a:r>
              <a:rPr sz="1800" spc="-10" dirty="0">
                <a:latin typeface="Arial MT"/>
                <a:cs typeface="Arial MT"/>
              </a:rPr>
              <a:t>12</a:t>
            </a:r>
            <a:endParaRPr sz="1800">
              <a:latin typeface="Arial MT"/>
              <a:cs typeface="Arial MT"/>
            </a:endParaRPr>
          </a:p>
          <a:p>
            <a:pPr marR="9525" algn="ctr">
              <a:lnSpc>
                <a:spcPct val="100000"/>
              </a:lnSpc>
              <a:spcBef>
                <a:spcPts val="1735"/>
              </a:spcBef>
              <a:tabLst>
                <a:tab pos="406400" algn="l"/>
              </a:tabLst>
            </a:pPr>
            <a:r>
              <a:rPr sz="1800" spc="-5" dirty="0">
                <a:latin typeface="Arial MT"/>
                <a:cs typeface="Arial MT"/>
              </a:rPr>
              <a:t>12	</a:t>
            </a:r>
            <a:r>
              <a:rPr sz="1800" spc="-10" dirty="0">
                <a:latin typeface="Arial MT"/>
                <a:cs typeface="Arial MT"/>
              </a:rPr>
              <a:t>12</a:t>
            </a:r>
            <a:endParaRPr sz="1800">
              <a:latin typeface="Arial MT"/>
              <a:cs typeface="Arial MT"/>
            </a:endParaRPr>
          </a:p>
          <a:p>
            <a:pPr marL="41275" algn="ctr">
              <a:lnSpc>
                <a:spcPct val="100000"/>
              </a:lnSpc>
              <a:spcBef>
                <a:spcPts val="610"/>
              </a:spcBef>
            </a:pPr>
            <a:r>
              <a:rPr sz="1800" dirty="0">
                <a:latin typeface="Arial MT"/>
                <a:cs typeface="Arial MT"/>
              </a:rPr>
              <a:t>0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4684014" y="976325"/>
            <a:ext cx="57848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 MT"/>
                <a:cs typeface="Arial MT"/>
              </a:rPr>
              <a:t>H</a:t>
            </a:r>
            <a:r>
              <a:rPr sz="1800" spc="-4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=</a:t>
            </a:r>
            <a:r>
              <a:rPr sz="1800" spc="-5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1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4631182" y="4825110"/>
            <a:ext cx="5784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 MT"/>
                <a:cs typeface="Arial MT"/>
              </a:rPr>
              <a:t>H</a:t>
            </a:r>
            <a:r>
              <a:rPr sz="1800" spc="-4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=</a:t>
            </a:r>
            <a:r>
              <a:rPr sz="1800" spc="-4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7</a:t>
            </a:r>
            <a:endParaRPr sz="1800">
              <a:latin typeface="Arial MT"/>
              <a:cs typeface="Arial M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24D2B4-6DFF-979C-ECF8-7C23EE1445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533400"/>
            <a:ext cx="6554867" cy="1524000"/>
          </a:xfrm>
        </p:spPr>
        <p:txBody>
          <a:bodyPr/>
          <a:lstStyle/>
          <a:p>
            <a:r>
              <a:rPr lang="es-AR" dirty="0"/>
              <a:t>RUTA CRITICA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7DDC179-7A11-15F4-19D3-CE2C4BDD4A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943100"/>
            <a:ext cx="7772400" cy="31242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ES" b="1" dirty="0">
                <a:solidFill>
                  <a:srgbClr val="404040"/>
                </a:solidFill>
                <a:latin typeface="Century Gothic" panose="020B0502020202020204" pitchFamily="34" charset="0"/>
              </a:rPr>
              <a:t>M</a:t>
            </a:r>
            <a:r>
              <a:rPr lang="es-ES" b="1" i="0" dirty="0">
                <a:solidFill>
                  <a:srgbClr val="404040"/>
                </a:solidFill>
                <a:effectLst/>
                <a:latin typeface="Century Gothic" panose="020B0502020202020204" pitchFamily="34" charset="0"/>
              </a:rPr>
              <a:t>étodo que se emplea en los procesos administrativos para calcular el tiempo que se tomará el desarrollo de un proyecto</a:t>
            </a:r>
            <a:r>
              <a:rPr lang="es-ES" b="0" i="0" dirty="0">
                <a:solidFill>
                  <a:srgbClr val="404040"/>
                </a:solidFill>
                <a:effectLst/>
                <a:latin typeface="Century Gothic" panose="020B0502020202020204" pitchFamily="34" charset="0"/>
              </a:rPr>
              <a:t>. </a:t>
            </a:r>
          </a:p>
          <a:p>
            <a:pPr marL="0" indent="0" algn="just">
              <a:buNone/>
            </a:pPr>
            <a:r>
              <a:rPr lang="es-ES" b="0" i="0" dirty="0">
                <a:solidFill>
                  <a:srgbClr val="404040"/>
                </a:solidFill>
                <a:effectLst/>
                <a:latin typeface="Century Gothic" panose="020B0502020202020204" pitchFamily="34" charset="0"/>
              </a:rPr>
              <a:t>El objetivo principal del método de ruta crítica es </a:t>
            </a:r>
            <a:r>
              <a:rPr lang="es-ES" b="1" i="0" dirty="0">
                <a:solidFill>
                  <a:srgbClr val="404040"/>
                </a:solidFill>
                <a:effectLst/>
                <a:latin typeface="Century Gothic" panose="020B0502020202020204" pitchFamily="34" charset="0"/>
              </a:rPr>
              <a:t>calcular el tiempo más corto y eficiente para llevar a cabo un proyecto</a:t>
            </a:r>
            <a:r>
              <a:rPr lang="es-ES" b="0" i="0" dirty="0">
                <a:solidFill>
                  <a:srgbClr val="404040"/>
                </a:solidFill>
                <a:effectLst/>
                <a:latin typeface="Century Gothic" panose="020B0502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0287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279EE4-1FF3-57AD-4C50-E93FEA8FE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533400"/>
            <a:ext cx="6554867" cy="1524000"/>
          </a:xfrm>
        </p:spPr>
        <p:txBody>
          <a:bodyPr/>
          <a:lstStyle/>
          <a:p>
            <a:r>
              <a:rPr lang="es-AR" dirty="0"/>
              <a:t>holgura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0AD8D20-3A1C-2944-CC10-4401497233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8497" y="1905000"/>
            <a:ext cx="7908303" cy="2209800"/>
          </a:xfrm>
        </p:spPr>
        <p:txBody>
          <a:bodyPr/>
          <a:lstStyle/>
          <a:p>
            <a:pPr marL="0" indent="0" algn="just">
              <a:buNone/>
            </a:pPr>
            <a:r>
              <a:rPr lang="es-ES" dirty="0">
                <a:solidFill>
                  <a:srgbClr val="040C28"/>
                </a:solidFill>
                <a:latin typeface="Google Sans"/>
              </a:rPr>
              <a:t>M</a:t>
            </a:r>
            <a:r>
              <a:rPr lang="es-ES" b="0" i="0" dirty="0">
                <a:solidFill>
                  <a:srgbClr val="040C28"/>
                </a:solidFill>
                <a:effectLst/>
                <a:latin typeface="Google Sans"/>
              </a:rPr>
              <a:t>argen de tiempo que disponemos para realizar esa actividad sin retrasar el proyecto, según las fechas que hayamos fijado en su planificación</a:t>
            </a:r>
            <a:r>
              <a:rPr lang="es-ES" b="0" i="0" dirty="0">
                <a:solidFill>
                  <a:srgbClr val="4D5156"/>
                </a:solidFill>
                <a:effectLst/>
                <a:latin typeface="Google Sans"/>
              </a:rPr>
              <a:t>.</a:t>
            </a:r>
          </a:p>
          <a:p>
            <a:pPr marL="0" indent="0" algn="just">
              <a:buNone/>
            </a:pPr>
            <a:r>
              <a:rPr lang="es-ES" dirty="0">
                <a:solidFill>
                  <a:schemeClr val="bg1"/>
                </a:solidFill>
                <a:latin typeface="Google Sans"/>
              </a:rPr>
              <a:t>S</a:t>
            </a:r>
            <a:r>
              <a:rPr lang="es-ES" i="0" dirty="0">
                <a:solidFill>
                  <a:schemeClr val="bg1"/>
                </a:solidFill>
                <a:effectLst/>
                <a:latin typeface="Google Sans"/>
              </a:rPr>
              <a:t>i una actividad pertenece a un camino crítico, no tiene holguras</a:t>
            </a:r>
            <a:r>
              <a:rPr lang="es-ES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.</a:t>
            </a:r>
            <a:endParaRPr lang="es-A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940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8712370" y="6284772"/>
            <a:ext cx="366395" cy="36385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755"/>
              </a:lnSpc>
            </a:pPr>
            <a:r>
              <a:rPr sz="2400" b="1" spc="-5" dirty="0">
                <a:solidFill>
                  <a:srgbClr val="D1282D"/>
                </a:solidFill>
                <a:latin typeface="Arial"/>
                <a:cs typeface="Arial"/>
              </a:rPr>
              <a:t>44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35C4535F-6E67-20BA-D62C-81AC4BA517A2}"/>
              </a:ext>
            </a:extLst>
          </p:cNvPr>
          <p:cNvSpPr txBox="1"/>
          <p:nvPr/>
        </p:nvSpPr>
        <p:spPr>
          <a:xfrm>
            <a:off x="1219200" y="609600"/>
            <a:ext cx="66294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A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CONTROL DE LA PRODUCCIÓN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09661469-F1A4-34B6-F4D8-82F983919396}"/>
              </a:ext>
            </a:extLst>
          </p:cNvPr>
          <p:cNvSpPr txBox="1"/>
          <p:nvPr/>
        </p:nvSpPr>
        <p:spPr>
          <a:xfrm>
            <a:off x="914400" y="1600200"/>
            <a:ext cx="7696200" cy="2438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2400" dirty="0">
                <a:solidFill>
                  <a:srgbClr val="293745"/>
                </a:solidFill>
                <a:latin typeface="__Noto_Sans_2e7f9a"/>
              </a:rPr>
              <a:t>P</a:t>
            </a:r>
            <a:r>
              <a:rPr lang="es-ES" sz="2400" b="0" i="0" dirty="0">
                <a:solidFill>
                  <a:srgbClr val="293745"/>
                </a:solidFill>
                <a:effectLst/>
                <a:latin typeface="__Noto_Sans_2e7f9a"/>
              </a:rPr>
              <a:t>roceso de supervisión, gestión y control de las tareas relacionadas con la producción de bienes o servicios. </a:t>
            </a:r>
          </a:p>
          <a:p>
            <a:pPr algn="just"/>
            <a:r>
              <a:rPr lang="es-ES" sz="2400" b="0" i="0" dirty="0">
                <a:solidFill>
                  <a:srgbClr val="293745"/>
                </a:solidFill>
                <a:effectLst/>
                <a:latin typeface="__Noto_Sans_2e7f9a"/>
              </a:rPr>
              <a:t>El objetivo principal, es garantizar que todos los recursos y la mano de obra </a:t>
            </a:r>
            <a:r>
              <a:rPr lang="es-ES" sz="2400" dirty="0">
                <a:solidFill>
                  <a:srgbClr val="293745"/>
                </a:solidFill>
                <a:latin typeface="__Noto_Sans_2e7f9a"/>
              </a:rPr>
              <a:t>disponible</a:t>
            </a:r>
            <a:r>
              <a:rPr lang="es-ES" sz="2400" b="0" i="0" dirty="0">
                <a:solidFill>
                  <a:srgbClr val="293745"/>
                </a:solidFill>
                <a:effectLst/>
                <a:latin typeface="__Noto_Sans_2e7f9a"/>
              </a:rPr>
              <a:t>s se utilicen de la mejor manera posible para lograr </a:t>
            </a:r>
            <a:r>
              <a:rPr lang="es-ES" sz="2400" dirty="0">
                <a:solidFill>
                  <a:srgbClr val="293745"/>
                </a:solidFill>
                <a:latin typeface="__Noto_Sans_2e7f9a"/>
              </a:rPr>
              <a:t>un rendimiento </a:t>
            </a:r>
            <a:r>
              <a:rPr lang="es-ES" sz="2400" b="0" i="0" dirty="0">
                <a:solidFill>
                  <a:srgbClr val="293745"/>
                </a:solidFill>
                <a:effectLst/>
                <a:latin typeface="__Noto_Sans_2e7f9a"/>
              </a:rPr>
              <a:t>óptimo en el sistema de producción</a:t>
            </a:r>
            <a:r>
              <a:rPr lang="es-ES" sz="2800" b="0" i="0" dirty="0">
                <a:solidFill>
                  <a:srgbClr val="293745"/>
                </a:solidFill>
                <a:effectLst/>
                <a:latin typeface="__Noto_Sans_2e7f9a"/>
              </a:rPr>
              <a:t>.</a:t>
            </a:r>
            <a:endParaRPr lang="es-AR" sz="2400" dirty="0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7638751F-9A69-D3DA-6BAB-34EB88B86A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600" y="3657600"/>
            <a:ext cx="3891399" cy="29792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3FB01AA2-E5FD-6CB5-6047-042C06C9FB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81000"/>
            <a:ext cx="7848600" cy="1371600"/>
          </a:xfrm>
        </p:spPr>
        <p:txBody>
          <a:bodyPr>
            <a:normAutofit fontScale="90000"/>
          </a:bodyPr>
          <a:lstStyle/>
          <a:p>
            <a:r>
              <a:rPr lang="es-ES" b="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__Noto_Sans_2e7f9a"/>
              </a:rPr>
              <a:t>razones por las que debería implantar el control como un proceso empresarial</a:t>
            </a:r>
            <a:endParaRPr lang="es-A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316B3BF6-A3CA-CB85-764D-ADC6A3D922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1752600"/>
            <a:ext cx="7239000" cy="4301070"/>
          </a:xfrm>
        </p:spPr>
        <p:txBody>
          <a:bodyPr>
            <a:normAutofit/>
          </a:bodyPr>
          <a:lstStyle/>
          <a:p>
            <a:r>
              <a:rPr lang="es-ES" b="1" i="0" dirty="0">
                <a:solidFill>
                  <a:srgbClr val="293745"/>
                </a:solidFill>
                <a:effectLst/>
                <a:latin typeface="__Noto_Sans_2e7f9a"/>
              </a:rPr>
              <a:t>Garantizar la calidad de los equipos y los productos.</a:t>
            </a:r>
          </a:p>
          <a:p>
            <a:pPr marL="0" indent="0" algn="l">
              <a:buNone/>
            </a:pPr>
            <a:endParaRPr lang="es-ES" b="1" i="0" dirty="0">
              <a:solidFill>
                <a:srgbClr val="293745"/>
              </a:solidFill>
              <a:effectLst/>
              <a:latin typeface="__Noto_Sans_2e7f9a"/>
            </a:endParaRPr>
          </a:p>
          <a:p>
            <a:r>
              <a:rPr lang="es-ES" b="1" i="0" dirty="0">
                <a:solidFill>
                  <a:srgbClr val="293745"/>
                </a:solidFill>
                <a:effectLst/>
                <a:latin typeface="__Noto_Sans_2e7f9a"/>
              </a:rPr>
              <a:t>Regular el control del</a:t>
            </a:r>
            <a:r>
              <a:rPr lang="es-ES" b="0" i="0" dirty="0">
                <a:solidFill>
                  <a:srgbClr val="293745"/>
                </a:solidFill>
                <a:effectLst/>
                <a:latin typeface="__Noto_Sans_2e7f9a"/>
              </a:rPr>
              <a:t> </a:t>
            </a:r>
            <a:r>
              <a:rPr lang="es-ES" b="1" i="0" dirty="0">
                <a:solidFill>
                  <a:srgbClr val="293745"/>
                </a:solidFill>
                <a:effectLst/>
                <a:latin typeface="__Noto_Sans_2e7f9a"/>
              </a:rPr>
              <a:t>inventario.</a:t>
            </a:r>
            <a:r>
              <a:rPr lang="es-ES" b="0" i="0" dirty="0">
                <a:solidFill>
                  <a:srgbClr val="293745"/>
                </a:solidFill>
                <a:effectLst/>
                <a:latin typeface="__Noto_Sans_2e7f9a"/>
              </a:rPr>
              <a:t> </a:t>
            </a:r>
          </a:p>
          <a:p>
            <a:pPr marL="0" indent="0" algn="l">
              <a:buNone/>
            </a:pPr>
            <a:endParaRPr lang="es-ES" b="0" i="0" dirty="0">
              <a:solidFill>
                <a:srgbClr val="293745"/>
              </a:solidFill>
              <a:effectLst/>
              <a:latin typeface="__Noto_Sans_2e7f9a"/>
            </a:endParaRPr>
          </a:p>
          <a:p>
            <a:r>
              <a:rPr lang="es-ES" b="1" i="0" dirty="0">
                <a:solidFill>
                  <a:srgbClr val="293745"/>
                </a:solidFill>
                <a:effectLst/>
                <a:latin typeface="__Noto_Sans_2e7f9a"/>
              </a:rPr>
              <a:t>Aumento de la productividad.</a:t>
            </a:r>
            <a:endParaRPr lang="es-ES" dirty="0">
              <a:solidFill>
                <a:srgbClr val="293745"/>
              </a:solidFill>
              <a:latin typeface="__Noto_Sans_2e7f9a"/>
            </a:endParaRPr>
          </a:p>
          <a:p>
            <a:pPr marL="0" indent="0" algn="l">
              <a:buNone/>
            </a:pPr>
            <a:endParaRPr lang="es-ES" b="0" i="0" dirty="0">
              <a:solidFill>
                <a:srgbClr val="293745"/>
              </a:solidFill>
              <a:effectLst/>
              <a:latin typeface="__Noto_Sans_2e7f9a"/>
            </a:endParaRPr>
          </a:p>
          <a:p>
            <a:r>
              <a:rPr lang="es-ES" b="1" i="0" dirty="0">
                <a:solidFill>
                  <a:srgbClr val="293745"/>
                </a:solidFill>
                <a:effectLst/>
                <a:latin typeface="__Noto_Sans_2e7f9a"/>
              </a:rPr>
              <a:t>Menores costes de producción.</a:t>
            </a:r>
            <a:endParaRPr lang="es-ES" dirty="0">
              <a:solidFill>
                <a:srgbClr val="293745"/>
              </a:solidFill>
              <a:latin typeface="__Noto_Sans_2e7f9a"/>
            </a:endParaRPr>
          </a:p>
          <a:p>
            <a:pPr marL="0" indent="0" algn="l">
              <a:buNone/>
            </a:pPr>
            <a:r>
              <a:rPr lang="es-ES" b="0" i="0" dirty="0">
                <a:solidFill>
                  <a:srgbClr val="293745"/>
                </a:solidFill>
                <a:effectLst/>
                <a:latin typeface="__Noto_Sans_2e7f9a"/>
              </a:rPr>
              <a:t> </a:t>
            </a:r>
          </a:p>
          <a:p>
            <a:r>
              <a:rPr lang="es-ES" b="1" i="0" dirty="0">
                <a:solidFill>
                  <a:srgbClr val="293745"/>
                </a:solidFill>
                <a:effectLst/>
                <a:latin typeface="__Noto_Sans_2e7f9a"/>
              </a:rPr>
              <a:t>Mejorar la experiencia del cliente.</a:t>
            </a:r>
            <a:r>
              <a:rPr lang="es-ES" b="0" i="0" dirty="0">
                <a:solidFill>
                  <a:srgbClr val="293745"/>
                </a:solidFill>
                <a:effectLst/>
                <a:latin typeface="__Noto_Sans_2e7f9a"/>
              </a:rPr>
              <a:t> 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778736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06804" y="220471"/>
            <a:ext cx="6149340" cy="10020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09139" marR="5080" indent="-1997075">
              <a:lnSpc>
                <a:spcPct val="100000"/>
              </a:lnSpc>
              <a:spcBef>
                <a:spcPts val="100"/>
              </a:spcBef>
            </a:pPr>
            <a:r>
              <a:rPr sz="3200" spc="-55" dirty="0"/>
              <a:t>CADENA</a:t>
            </a:r>
            <a:r>
              <a:rPr sz="3200" spc="-180" dirty="0"/>
              <a:t> </a:t>
            </a:r>
            <a:r>
              <a:rPr sz="3200" spc="-30" dirty="0"/>
              <a:t>DE</a:t>
            </a:r>
            <a:r>
              <a:rPr sz="3200" spc="-165" dirty="0"/>
              <a:t> </a:t>
            </a:r>
            <a:r>
              <a:rPr sz="3200" spc="-60" dirty="0"/>
              <a:t>PRODUCCIÓN</a:t>
            </a:r>
            <a:r>
              <a:rPr sz="3200" spc="-190" dirty="0"/>
              <a:t> </a:t>
            </a:r>
            <a:r>
              <a:rPr sz="3200" dirty="0"/>
              <a:t>Y </a:t>
            </a:r>
            <a:r>
              <a:rPr sz="3200" spc="-1050" dirty="0"/>
              <a:t> </a:t>
            </a:r>
            <a:r>
              <a:rPr sz="3200" spc="-60" dirty="0"/>
              <a:t>SERVICIO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8712370" y="6453632"/>
            <a:ext cx="366395" cy="19494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755"/>
              </a:lnSpc>
            </a:pPr>
            <a:r>
              <a:rPr sz="2400" b="1" dirty="0">
                <a:solidFill>
                  <a:srgbClr val="D1282D"/>
                </a:solidFill>
                <a:latin typeface="Arial"/>
                <a:cs typeface="Arial"/>
              </a:rPr>
              <a:t>5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461325" y="1902523"/>
            <a:ext cx="6653530" cy="3485515"/>
            <a:chOff x="1461325" y="1902523"/>
            <a:chExt cx="6653530" cy="3485515"/>
          </a:xfrm>
        </p:grpSpPr>
        <p:sp>
          <p:nvSpPr>
            <p:cNvPr id="5" name="object 5"/>
            <p:cNvSpPr/>
            <p:nvPr/>
          </p:nvSpPr>
          <p:spPr>
            <a:xfrm>
              <a:off x="1475613" y="1916810"/>
              <a:ext cx="6624955" cy="3456940"/>
            </a:xfrm>
            <a:custGeom>
              <a:avLst/>
              <a:gdLst/>
              <a:ahLst/>
              <a:cxnLst/>
              <a:rect l="l" t="t" r="r" b="b"/>
              <a:pathLst>
                <a:path w="6624955" h="3456940">
                  <a:moveTo>
                    <a:pt x="0" y="1728215"/>
                  </a:moveTo>
                  <a:lnTo>
                    <a:pt x="864107" y="0"/>
                  </a:lnTo>
                  <a:lnTo>
                    <a:pt x="5760720" y="0"/>
                  </a:lnTo>
                  <a:lnTo>
                    <a:pt x="6624828" y="1728215"/>
                  </a:lnTo>
                  <a:lnTo>
                    <a:pt x="5760720" y="3456431"/>
                  </a:lnTo>
                  <a:lnTo>
                    <a:pt x="864107" y="3456431"/>
                  </a:lnTo>
                  <a:lnTo>
                    <a:pt x="0" y="1728215"/>
                  </a:lnTo>
                  <a:close/>
                </a:path>
              </a:pathLst>
            </a:custGeom>
            <a:ln w="28575">
              <a:solidFill>
                <a:srgbClr val="5757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475613" y="1916810"/>
              <a:ext cx="2376805" cy="3456940"/>
            </a:xfrm>
            <a:custGeom>
              <a:avLst/>
              <a:gdLst/>
              <a:ahLst/>
              <a:cxnLst/>
              <a:rect l="l" t="t" r="r" b="b"/>
              <a:pathLst>
                <a:path w="2376804" h="3456940">
                  <a:moveTo>
                    <a:pt x="1188212" y="0"/>
                  </a:moveTo>
                  <a:lnTo>
                    <a:pt x="0" y="1728215"/>
                  </a:lnTo>
                  <a:lnTo>
                    <a:pt x="1188212" y="3456431"/>
                  </a:lnTo>
                  <a:lnTo>
                    <a:pt x="2376297" y="1728215"/>
                  </a:lnTo>
                  <a:lnTo>
                    <a:pt x="1188212" y="0"/>
                  </a:lnTo>
                  <a:close/>
                </a:path>
              </a:pathLst>
            </a:custGeom>
            <a:solidFill>
              <a:srgbClr val="7979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475613" y="1916810"/>
              <a:ext cx="2376805" cy="3456940"/>
            </a:xfrm>
            <a:custGeom>
              <a:avLst/>
              <a:gdLst/>
              <a:ahLst/>
              <a:cxnLst/>
              <a:rect l="l" t="t" r="r" b="b"/>
              <a:pathLst>
                <a:path w="2376804" h="3456940">
                  <a:moveTo>
                    <a:pt x="0" y="1728215"/>
                  </a:moveTo>
                  <a:lnTo>
                    <a:pt x="1188212" y="0"/>
                  </a:lnTo>
                  <a:lnTo>
                    <a:pt x="2376297" y="1728215"/>
                  </a:lnTo>
                  <a:lnTo>
                    <a:pt x="1188212" y="3456431"/>
                  </a:lnTo>
                  <a:lnTo>
                    <a:pt x="0" y="1728215"/>
                  </a:lnTo>
                  <a:close/>
                </a:path>
              </a:pathLst>
            </a:custGeom>
            <a:ln w="28575">
              <a:solidFill>
                <a:srgbClr val="5757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2173351" y="3399790"/>
            <a:ext cx="98361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0" marR="5080" indent="-11430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FFFFFF"/>
                </a:solidFill>
                <a:latin typeface="Arial MT"/>
                <a:cs typeface="Arial MT"/>
              </a:rPr>
              <a:t>M</a:t>
            </a:r>
            <a:r>
              <a:rPr sz="1500" spc="-114" dirty="0">
                <a:solidFill>
                  <a:srgbClr val="FFFFFF"/>
                </a:solidFill>
                <a:latin typeface="Arial MT"/>
                <a:cs typeface="Arial MT"/>
              </a:rPr>
              <a:t>A</a:t>
            </a:r>
            <a:r>
              <a:rPr sz="1500" spc="-5" dirty="0">
                <a:solidFill>
                  <a:srgbClr val="FFFFFF"/>
                </a:solidFill>
                <a:latin typeface="Arial MT"/>
                <a:cs typeface="Arial MT"/>
              </a:rPr>
              <a:t>TE</a:t>
            </a:r>
            <a:r>
              <a:rPr sz="1500" dirty="0">
                <a:solidFill>
                  <a:srgbClr val="FFFFFF"/>
                </a:solidFill>
                <a:latin typeface="Arial MT"/>
                <a:cs typeface="Arial MT"/>
              </a:rPr>
              <a:t>RI</a:t>
            </a:r>
            <a:r>
              <a:rPr sz="1500" spc="-5" dirty="0">
                <a:solidFill>
                  <a:srgbClr val="FFFFFF"/>
                </a:solidFill>
                <a:latin typeface="Arial MT"/>
                <a:cs typeface="Arial MT"/>
              </a:rPr>
              <a:t>A</a:t>
            </a:r>
            <a:r>
              <a:rPr sz="1500" dirty="0">
                <a:solidFill>
                  <a:srgbClr val="FFFFFF"/>
                </a:solidFill>
                <a:latin typeface="Arial MT"/>
                <a:cs typeface="Arial MT"/>
              </a:rPr>
              <a:t>S  </a:t>
            </a:r>
            <a:r>
              <a:rPr sz="1500" spc="-5" dirty="0">
                <a:solidFill>
                  <a:srgbClr val="FFFFFF"/>
                </a:solidFill>
                <a:latin typeface="Arial MT"/>
                <a:cs typeface="Arial MT"/>
              </a:rPr>
              <a:t>PRIMAS</a:t>
            </a:r>
            <a:endParaRPr sz="1500">
              <a:latin typeface="Arial MT"/>
              <a:cs typeface="Arial MT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4606925" y="1897760"/>
            <a:ext cx="3508375" cy="3489960"/>
            <a:chOff x="4606925" y="1897760"/>
            <a:chExt cx="3508375" cy="3489960"/>
          </a:xfrm>
        </p:grpSpPr>
        <p:sp>
          <p:nvSpPr>
            <p:cNvPr id="10" name="object 10"/>
            <p:cNvSpPr/>
            <p:nvPr/>
          </p:nvSpPr>
          <p:spPr>
            <a:xfrm>
              <a:off x="4625975" y="1916810"/>
              <a:ext cx="0" cy="1296670"/>
            </a:xfrm>
            <a:custGeom>
              <a:avLst/>
              <a:gdLst/>
              <a:ahLst/>
              <a:cxnLst/>
              <a:rect l="l" t="t" r="r" b="b"/>
              <a:pathLst>
                <a:path h="1296670">
                  <a:moveTo>
                    <a:pt x="0" y="0"/>
                  </a:moveTo>
                  <a:lnTo>
                    <a:pt x="0" y="1296162"/>
                  </a:lnTo>
                </a:path>
              </a:pathLst>
            </a:custGeom>
            <a:ln w="38100">
              <a:solidFill>
                <a:srgbClr val="77777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364098" y="1916810"/>
              <a:ext cx="2736850" cy="3456940"/>
            </a:xfrm>
            <a:custGeom>
              <a:avLst/>
              <a:gdLst/>
              <a:ahLst/>
              <a:cxnLst/>
              <a:rect l="l" t="t" r="r" b="b"/>
              <a:pathLst>
                <a:path w="2736850" h="3456940">
                  <a:moveTo>
                    <a:pt x="1368171" y="0"/>
                  </a:moveTo>
                  <a:lnTo>
                    <a:pt x="0" y="1728215"/>
                  </a:lnTo>
                  <a:lnTo>
                    <a:pt x="1368171" y="3456431"/>
                  </a:lnTo>
                  <a:lnTo>
                    <a:pt x="2736342" y="1728215"/>
                  </a:lnTo>
                  <a:lnTo>
                    <a:pt x="1368171" y="0"/>
                  </a:lnTo>
                  <a:close/>
                </a:path>
              </a:pathLst>
            </a:custGeom>
            <a:solidFill>
              <a:srgbClr val="7979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364098" y="1916810"/>
              <a:ext cx="2736850" cy="3456940"/>
            </a:xfrm>
            <a:custGeom>
              <a:avLst/>
              <a:gdLst/>
              <a:ahLst/>
              <a:cxnLst/>
              <a:rect l="l" t="t" r="r" b="b"/>
              <a:pathLst>
                <a:path w="2736850" h="3456940">
                  <a:moveTo>
                    <a:pt x="0" y="1728215"/>
                  </a:moveTo>
                  <a:lnTo>
                    <a:pt x="1368171" y="0"/>
                  </a:lnTo>
                  <a:lnTo>
                    <a:pt x="2736342" y="1728215"/>
                  </a:lnTo>
                  <a:lnTo>
                    <a:pt x="1368171" y="3456431"/>
                  </a:lnTo>
                  <a:lnTo>
                    <a:pt x="0" y="1728215"/>
                  </a:lnTo>
                  <a:close/>
                </a:path>
              </a:pathLst>
            </a:custGeom>
            <a:ln w="28575">
              <a:solidFill>
                <a:srgbClr val="5757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6178677" y="3514090"/>
            <a:ext cx="110934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-5" dirty="0">
                <a:solidFill>
                  <a:srgbClr val="FFFFFF"/>
                </a:solidFill>
                <a:latin typeface="Arial MT"/>
                <a:cs typeface="Arial MT"/>
              </a:rPr>
              <a:t>P</a:t>
            </a:r>
            <a:r>
              <a:rPr sz="1500" dirty="0">
                <a:solidFill>
                  <a:srgbClr val="FFFFFF"/>
                </a:solidFill>
                <a:latin typeface="Arial MT"/>
                <a:cs typeface="Arial MT"/>
              </a:rPr>
              <a:t>R</a:t>
            </a:r>
            <a:r>
              <a:rPr sz="1500" spc="-10" dirty="0">
                <a:solidFill>
                  <a:srgbClr val="FFFFFF"/>
                </a:solidFill>
                <a:latin typeface="Arial MT"/>
                <a:cs typeface="Arial MT"/>
              </a:rPr>
              <a:t>O</a:t>
            </a:r>
            <a:r>
              <a:rPr sz="1500" spc="-5" dirty="0">
                <a:solidFill>
                  <a:srgbClr val="FFFFFF"/>
                </a:solidFill>
                <a:latin typeface="Arial MT"/>
                <a:cs typeface="Arial MT"/>
              </a:rPr>
              <a:t>D</a:t>
            </a:r>
            <a:r>
              <a:rPr sz="1500" spc="-15" dirty="0">
                <a:solidFill>
                  <a:srgbClr val="FFFFFF"/>
                </a:solidFill>
                <a:latin typeface="Arial MT"/>
                <a:cs typeface="Arial MT"/>
              </a:rPr>
              <a:t>U</a:t>
            </a:r>
            <a:r>
              <a:rPr sz="1500" dirty="0">
                <a:solidFill>
                  <a:srgbClr val="FFFFFF"/>
                </a:solidFill>
                <a:latin typeface="Arial MT"/>
                <a:cs typeface="Arial MT"/>
              </a:rPr>
              <a:t>C</a:t>
            </a:r>
            <a:r>
              <a:rPr sz="1500" spc="-35" dirty="0">
                <a:solidFill>
                  <a:srgbClr val="FFFFFF"/>
                </a:solidFill>
                <a:latin typeface="Arial MT"/>
                <a:cs typeface="Arial MT"/>
              </a:rPr>
              <a:t>T</a:t>
            </a:r>
            <a:r>
              <a:rPr sz="1500" dirty="0">
                <a:solidFill>
                  <a:srgbClr val="FFFFFF"/>
                </a:solidFill>
                <a:latin typeface="Arial MT"/>
                <a:cs typeface="Arial MT"/>
              </a:rPr>
              <a:t>O</a:t>
            </a:r>
            <a:endParaRPr sz="1500">
              <a:latin typeface="Arial MT"/>
              <a:cs typeface="Arial MT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165227" y="3054667"/>
            <a:ext cx="1612900" cy="1036955"/>
            <a:chOff x="165227" y="3054667"/>
            <a:chExt cx="1612900" cy="1036955"/>
          </a:xfrm>
        </p:grpSpPr>
        <p:sp>
          <p:nvSpPr>
            <p:cNvPr id="15" name="object 15"/>
            <p:cNvSpPr/>
            <p:nvPr/>
          </p:nvSpPr>
          <p:spPr>
            <a:xfrm>
              <a:off x="179514" y="3068954"/>
              <a:ext cx="1584325" cy="1008380"/>
            </a:xfrm>
            <a:custGeom>
              <a:avLst/>
              <a:gdLst/>
              <a:ahLst/>
              <a:cxnLst/>
              <a:rect l="l" t="t" r="r" b="b"/>
              <a:pathLst>
                <a:path w="1584325" h="1008379">
                  <a:moveTo>
                    <a:pt x="1080122" y="0"/>
                  </a:moveTo>
                  <a:lnTo>
                    <a:pt x="1080122" y="252095"/>
                  </a:lnTo>
                  <a:lnTo>
                    <a:pt x="0" y="252095"/>
                  </a:lnTo>
                  <a:lnTo>
                    <a:pt x="0" y="756031"/>
                  </a:lnTo>
                  <a:lnTo>
                    <a:pt x="1080122" y="756031"/>
                  </a:lnTo>
                  <a:lnTo>
                    <a:pt x="1080122" y="1008126"/>
                  </a:lnTo>
                  <a:lnTo>
                    <a:pt x="1584134" y="504063"/>
                  </a:lnTo>
                  <a:lnTo>
                    <a:pt x="1080122" y="0"/>
                  </a:lnTo>
                  <a:close/>
                </a:path>
              </a:pathLst>
            </a:custGeom>
            <a:solidFill>
              <a:srgbClr val="7979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79514" y="3068954"/>
              <a:ext cx="1584325" cy="1008380"/>
            </a:xfrm>
            <a:custGeom>
              <a:avLst/>
              <a:gdLst/>
              <a:ahLst/>
              <a:cxnLst/>
              <a:rect l="l" t="t" r="r" b="b"/>
              <a:pathLst>
                <a:path w="1584325" h="1008379">
                  <a:moveTo>
                    <a:pt x="0" y="252095"/>
                  </a:moveTo>
                  <a:lnTo>
                    <a:pt x="1080122" y="252095"/>
                  </a:lnTo>
                  <a:lnTo>
                    <a:pt x="1080122" y="0"/>
                  </a:lnTo>
                  <a:lnTo>
                    <a:pt x="1584134" y="504063"/>
                  </a:lnTo>
                  <a:lnTo>
                    <a:pt x="1080122" y="1008126"/>
                  </a:lnTo>
                  <a:lnTo>
                    <a:pt x="1080122" y="756031"/>
                  </a:lnTo>
                  <a:lnTo>
                    <a:pt x="0" y="756031"/>
                  </a:lnTo>
                  <a:lnTo>
                    <a:pt x="0" y="252095"/>
                  </a:lnTo>
                  <a:close/>
                </a:path>
              </a:pathLst>
            </a:custGeom>
            <a:ln w="28575">
              <a:solidFill>
                <a:srgbClr val="5757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263448" y="3341623"/>
            <a:ext cx="1163320" cy="4527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123189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PROCESO </a:t>
            </a:r>
            <a:r>
              <a:rPr sz="14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P</a:t>
            </a:r>
            <a:r>
              <a:rPr sz="1400" spc="-10" dirty="0">
                <a:solidFill>
                  <a:srgbClr val="FFFFFF"/>
                </a:solidFill>
                <a:latin typeface="Arial MT"/>
                <a:cs typeface="Arial MT"/>
              </a:rPr>
              <a:t>R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OVEE</a:t>
            </a:r>
            <a:r>
              <a:rPr sz="1400" spc="-10" dirty="0">
                <a:solidFill>
                  <a:srgbClr val="FFFFFF"/>
                </a:solidFill>
                <a:latin typeface="Arial MT"/>
                <a:cs typeface="Arial MT"/>
              </a:rPr>
              <a:t>D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OR</a:t>
            </a:r>
            <a:endParaRPr sz="1400">
              <a:latin typeface="Arial MT"/>
              <a:cs typeface="Arial MT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3405568" y="2854007"/>
            <a:ext cx="2440940" cy="1468755"/>
            <a:chOff x="3405568" y="2854007"/>
            <a:chExt cx="2440940" cy="1468755"/>
          </a:xfrm>
        </p:grpSpPr>
        <p:sp>
          <p:nvSpPr>
            <p:cNvPr id="19" name="object 19"/>
            <p:cNvSpPr/>
            <p:nvPr/>
          </p:nvSpPr>
          <p:spPr>
            <a:xfrm>
              <a:off x="3419855" y="2868295"/>
              <a:ext cx="2412365" cy="1440180"/>
            </a:xfrm>
            <a:custGeom>
              <a:avLst/>
              <a:gdLst/>
              <a:ahLst/>
              <a:cxnLst/>
              <a:rect l="l" t="t" r="r" b="b"/>
              <a:pathLst>
                <a:path w="2412365" h="1440179">
                  <a:moveTo>
                    <a:pt x="1692148" y="0"/>
                  </a:moveTo>
                  <a:lnTo>
                    <a:pt x="1692148" y="360044"/>
                  </a:lnTo>
                  <a:lnTo>
                    <a:pt x="0" y="360044"/>
                  </a:lnTo>
                  <a:lnTo>
                    <a:pt x="0" y="1080134"/>
                  </a:lnTo>
                  <a:lnTo>
                    <a:pt x="1692148" y="1080134"/>
                  </a:lnTo>
                  <a:lnTo>
                    <a:pt x="1692148" y="1440052"/>
                  </a:lnTo>
                  <a:lnTo>
                    <a:pt x="2412238" y="720089"/>
                  </a:lnTo>
                  <a:lnTo>
                    <a:pt x="1692148" y="0"/>
                  </a:lnTo>
                  <a:close/>
                </a:path>
              </a:pathLst>
            </a:custGeom>
            <a:solidFill>
              <a:srgbClr val="7979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419855" y="2868295"/>
              <a:ext cx="2412365" cy="1440180"/>
            </a:xfrm>
            <a:custGeom>
              <a:avLst/>
              <a:gdLst/>
              <a:ahLst/>
              <a:cxnLst/>
              <a:rect l="l" t="t" r="r" b="b"/>
              <a:pathLst>
                <a:path w="2412365" h="1440179">
                  <a:moveTo>
                    <a:pt x="0" y="360044"/>
                  </a:moveTo>
                  <a:lnTo>
                    <a:pt x="1692148" y="360044"/>
                  </a:lnTo>
                  <a:lnTo>
                    <a:pt x="1692148" y="0"/>
                  </a:lnTo>
                  <a:lnTo>
                    <a:pt x="2412238" y="720089"/>
                  </a:lnTo>
                  <a:lnTo>
                    <a:pt x="1692148" y="1440052"/>
                  </a:lnTo>
                  <a:lnTo>
                    <a:pt x="1692148" y="1080134"/>
                  </a:lnTo>
                  <a:lnTo>
                    <a:pt x="0" y="1080134"/>
                  </a:lnTo>
                  <a:lnTo>
                    <a:pt x="0" y="360044"/>
                  </a:lnTo>
                  <a:close/>
                </a:path>
              </a:pathLst>
            </a:custGeom>
            <a:ln w="28575">
              <a:solidFill>
                <a:srgbClr val="5757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3616833" y="3463544"/>
            <a:ext cx="165925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PROCESO</a:t>
            </a:r>
            <a:r>
              <a:rPr sz="1400" spc="-7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PROPIO</a:t>
            </a:r>
            <a:endParaRPr sz="1400">
              <a:latin typeface="Arial MT"/>
              <a:cs typeface="Arial MT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7510081" y="3070034"/>
            <a:ext cx="1468755" cy="1036955"/>
            <a:chOff x="7510081" y="3070034"/>
            <a:chExt cx="1468755" cy="1036955"/>
          </a:xfrm>
        </p:grpSpPr>
        <p:sp>
          <p:nvSpPr>
            <p:cNvPr id="23" name="object 23"/>
            <p:cNvSpPr/>
            <p:nvPr/>
          </p:nvSpPr>
          <p:spPr>
            <a:xfrm>
              <a:off x="7524368" y="3084322"/>
              <a:ext cx="1440180" cy="1008380"/>
            </a:xfrm>
            <a:custGeom>
              <a:avLst/>
              <a:gdLst/>
              <a:ahLst/>
              <a:cxnLst/>
              <a:rect l="l" t="t" r="r" b="b"/>
              <a:pathLst>
                <a:path w="1440179" h="1008379">
                  <a:moveTo>
                    <a:pt x="936116" y="0"/>
                  </a:moveTo>
                  <a:lnTo>
                    <a:pt x="936116" y="251967"/>
                  </a:lnTo>
                  <a:lnTo>
                    <a:pt x="0" y="251967"/>
                  </a:lnTo>
                  <a:lnTo>
                    <a:pt x="0" y="756030"/>
                  </a:lnTo>
                  <a:lnTo>
                    <a:pt x="936116" y="756030"/>
                  </a:lnTo>
                  <a:lnTo>
                    <a:pt x="936116" y="1007998"/>
                  </a:lnTo>
                  <a:lnTo>
                    <a:pt x="1440179" y="504063"/>
                  </a:lnTo>
                  <a:lnTo>
                    <a:pt x="936116" y="0"/>
                  </a:lnTo>
                  <a:close/>
                </a:path>
              </a:pathLst>
            </a:custGeom>
            <a:solidFill>
              <a:srgbClr val="7979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7524368" y="3084322"/>
              <a:ext cx="1440180" cy="1008380"/>
            </a:xfrm>
            <a:custGeom>
              <a:avLst/>
              <a:gdLst/>
              <a:ahLst/>
              <a:cxnLst/>
              <a:rect l="l" t="t" r="r" b="b"/>
              <a:pathLst>
                <a:path w="1440179" h="1008379">
                  <a:moveTo>
                    <a:pt x="0" y="251967"/>
                  </a:moveTo>
                  <a:lnTo>
                    <a:pt x="936116" y="251967"/>
                  </a:lnTo>
                  <a:lnTo>
                    <a:pt x="936116" y="0"/>
                  </a:lnTo>
                  <a:lnTo>
                    <a:pt x="1440179" y="504063"/>
                  </a:lnTo>
                  <a:lnTo>
                    <a:pt x="936116" y="1007998"/>
                  </a:lnTo>
                  <a:lnTo>
                    <a:pt x="936116" y="756030"/>
                  </a:lnTo>
                  <a:lnTo>
                    <a:pt x="0" y="756030"/>
                  </a:lnTo>
                  <a:lnTo>
                    <a:pt x="0" y="251967"/>
                  </a:lnTo>
                  <a:close/>
                </a:path>
              </a:pathLst>
            </a:custGeom>
            <a:ln w="28574">
              <a:solidFill>
                <a:srgbClr val="5757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7662164" y="3356863"/>
            <a:ext cx="916305" cy="4527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80645" marR="5080" indent="-6858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P</a:t>
            </a:r>
            <a:r>
              <a:rPr sz="1400" spc="-10" dirty="0">
                <a:solidFill>
                  <a:srgbClr val="FFFFFF"/>
                </a:solidFill>
                <a:latin typeface="Arial MT"/>
                <a:cs typeface="Arial MT"/>
              </a:rPr>
              <a:t>R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O</a:t>
            </a:r>
            <a:r>
              <a:rPr sz="1400" spc="-10" dirty="0">
                <a:solidFill>
                  <a:srgbClr val="FFFFFF"/>
                </a:solidFill>
                <a:latin typeface="Arial MT"/>
                <a:cs typeface="Arial MT"/>
              </a:rPr>
              <a:t>C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ESO  </a:t>
            </a:r>
            <a:r>
              <a:rPr sz="1400" spc="-5" dirty="0">
                <a:solidFill>
                  <a:srgbClr val="FFFFFF"/>
                </a:solidFill>
                <a:latin typeface="Arial MT"/>
                <a:cs typeface="Arial MT"/>
              </a:rPr>
              <a:t>CLIENTE</a:t>
            </a:r>
            <a:endParaRPr sz="1400">
              <a:latin typeface="Arial MT"/>
              <a:cs typeface="Arial MT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841836" y="1176655"/>
            <a:ext cx="8080375" cy="5320665"/>
            <a:chOff x="841836" y="1176655"/>
            <a:chExt cx="8080375" cy="5320665"/>
          </a:xfrm>
        </p:grpSpPr>
        <p:sp>
          <p:nvSpPr>
            <p:cNvPr id="27" name="object 27"/>
            <p:cNvSpPr/>
            <p:nvPr/>
          </p:nvSpPr>
          <p:spPr>
            <a:xfrm>
              <a:off x="4610734" y="3933062"/>
              <a:ext cx="0" cy="1440180"/>
            </a:xfrm>
            <a:custGeom>
              <a:avLst/>
              <a:gdLst/>
              <a:ahLst/>
              <a:cxnLst/>
              <a:rect l="l" t="t" r="r" b="b"/>
              <a:pathLst>
                <a:path h="1440179">
                  <a:moveTo>
                    <a:pt x="0" y="0"/>
                  </a:moveTo>
                  <a:lnTo>
                    <a:pt x="0" y="1440180"/>
                  </a:lnTo>
                </a:path>
              </a:pathLst>
            </a:custGeom>
            <a:ln w="38100">
              <a:solidFill>
                <a:srgbClr val="77777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8018652" y="4806695"/>
              <a:ext cx="492759" cy="1327785"/>
            </a:xfrm>
            <a:custGeom>
              <a:avLst/>
              <a:gdLst/>
              <a:ahLst/>
              <a:cxnLst/>
              <a:rect l="l" t="t" r="r" b="b"/>
              <a:pathLst>
                <a:path w="492759" h="1327785">
                  <a:moveTo>
                    <a:pt x="165100" y="0"/>
                  </a:moveTo>
                  <a:lnTo>
                    <a:pt x="77850" y="366648"/>
                  </a:lnTo>
                  <a:lnTo>
                    <a:pt x="181482" y="295020"/>
                  </a:lnTo>
                  <a:lnTo>
                    <a:pt x="199824" y="344137"/>
                  </a:lnTo>
                  <a:lnTo>
                    <a:pt x="215665" y="393524"/>
                  </a:lnTo>
                  <a:lnTo>
                    <a:pt x="229022" y="443087"/>
                  </a:lnTo>
                  <a:lnTo>
                    <a:pt x="239913" y="492735"/>
                  </a:lnTo>
                  <a:lnTo>
                    <a:pt x="248353" y="542372"/>
                  </a:lnTo>
                  <a:lnTo>
                    <a:pt x="254359" y="591905"/>
                  </a:lnTo>
                  <a:lnTo>
                    <a:pt x="257947" y="641242"/>
                  </a:lnTo>
                  <a:lnTo>
                    <a:pt x="259134" y="690289"/>
                  </a:lnTo>
                  <a:lnTo>
                    <a:pt x="257936" y="738952"/>
                  </a:lnTo>
                  <a:lnTo>
                    <a:pt x="254371" y="787138"/>
                  </a:lnTo>
                  <a:lnTo>
                    <a:pt x="248453" y="834753"/>
                  </a:lnTo>
                  <a:lnTo>
                    <a:pt x="240200" y="881705"/>
                  </a:lnTo>
                  <a:lnTo>
                    <a:pt x="229628" y="927899"/>
                  </a:lnTo>
                  <a:lnTo>
                    <a:pt x="216754" y="973242"/>
                  </a:lnTo>
                  <a:lnTo>
                    <a:pt x="201594" y="1017641"/>
                  </a:lnTo>
                  <a:lnTo>
                    <a:pt x="184165" y="1061003"/>
                  </a:lnTo>
                  <a:lnTo>
                    <a:pt x="164483" y="1103233"/>
                  </a:lnTo>
                  <a:lnTo>
                    <a:pt x="142564" y="1144239"/>
                  </a:lnTo>
                  <a:lnTo>
                    <a:pt x="118425" y="1183927"/>
                  </a:lnTo>
                  <a:lnTo>
                    <a:pt x="92083" y="1222204"/>
                  </a:lnTo>
                  <a:lnTo>
                    <a:pt x="63553" y="1258976"/>
                  </a:lnTo>
                  <a:lnTo>
                    <a:pt x="32854" y="1294150"/>
                  </a:lnTo>
                  <a:lnTo>
                    <a:pt x="0" y="1327632"/>
                  </a:lnTo>
                  <a:lnTo>
                    <a:pt x="40269" y="1307015"/>
                  </a:lnTo>
                  <a:lnTo>
                    <a:pt x="78890" y="1284404"/>
                  </a:lnTo>
                  <a:lnTo>
                    <a:pt x="115839" y="1259876"/>
                  </a:lnTo>
                  <a:lnTo>
                    <a:pt x="151090" y="1233506"/>
                  </a:lnTo>
                  <a:lnTo>
                    <a:pt x="184618" y="1205371"/>
                  </a:lnTo>
                  <a:lnTo>
                    <a:pt x="216396" y="1175548"/>
                  </a:lnTo>
                  <a:lnTo>
                    <a:pt x="246401" y="1144113"/>
                  </a:lnTo>
                  <a:lnTo>
                    <a:pt x="274607" y="1111142"/>
                  </a:lnTo>
                  <a:lnTo>
                    <a:pt x="300988" y="1076711"/>
                  </a:lnTo>
                  <a:lnTo>
                    <a:pt x="325519" y="1040897"/>
                  </a:lnTo>
                  <a:lnTo>
                    <a:pt x="348176" y="1003776"/>
                  </a:lnTo>
                  <a:lnTo>
                    <a:pt x="368931" y="965424"/>
                  </a:lnTo>
                  <a:lnTo>
                    <a:pt x="387762" y="925918"/>
                  </a:lnTo>
                  <a:lnTo>
                    <a:pt x="404641" y="885334"/>
                  </a:lnTo>
                  <a:lnTo>
                    <a:pt x="419544" y="843748"/>
                  </a:lnTo>
                  <a:lnTo>
                    <a:pt x="432446" y="801236"/>
                  </a:lnTo>
                  <a:lnTo>
                    <a:pt x="443320" y="757876"/>
                  </a:lnTo>
                  <a:lnTo>
                    <a:pt x="452143" y="713742"/>
                  </a:lnTo>
                  <a:lnTo>
                    <a:pt x="458888" y="668912"/>
                  </a:lnTo>
                  <a:lnTo>
                    <a:pt x="463531" y="623462"/>
                  </a:lnTo>
                  <a:lnTo>
                    <a:pt x="466045" y="577468"/>
                  </a:lnTo>
                  <a:lnTo>
                    <a:pt x="466407" y="531007"/>
                  </a:lnTo>
                  <a:lnTo>
                    <a:pt x="464590" y="484154"/>
                  </a:lnTo>
                  <a:lnTo>
                    <a:pt x="460569" y="436986"/>
                  </a:lnTo>
                  <a:lnTo>
                    <a:pt x="454318" y="389579"/>
                  </a:lnTo>
                  <a:lnTo>
                    <a:pt x="445814" y="342010"/>
                  </a:lnTo>
                  <a:lnTo>
                    <a:pt x="435030" y="294355"/>
                  </a:lnTo>
                  <a:lnTo>
                    <a:pt x="421941" y="246691"/>
                  </a:lnTo>
                  <a:lnTo>
                    <a:pt x="406521" y="199093"/>
                  </a:lnTo>
                  <a:lnTo>
                    <a:pt x="388747" y="151637"/>
                  </a:lnTo>
                  <a:lnTo>
                    <a:pt x="492378" y="79882"/>
                  </a:lnTo>
                  <a:lnTo>
                    <a:pt x="165100" y="0"/>
                  </a:lnTo>
                  <a:close/>
                </a:path>
              </a:pathLst>
            </a:custGeom>
            <a:solidFill>
              <a:srgbClr val="7979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6614414" y="5748832"/>
              <a:ext cx="1513840" cy="608330"/>
            </a:xfrm>
            <a:custGeom>
              <a:avLst/>
              <a:gdLst/>
              <a:ahLst/>
              <a:cxnLst/>
              <a:rect l="l" t="t" r="r" b="b"/>
              <a:pathLst>
                <a:path w="1513840" h="608329">
                  <a:moveTo>
                    <a:pt x="207263" y="0"/>
                  </a:moveTo>
                  <a:lnTo>
                    <a:pt x="0" y="143370"/>
                  </a:lnTo>
                  <a:lnTo>
                    <a:pt x="29520" y="184129"/>
                  </a:lnTo>
                  <a:lnTo>
                    <a:pt x="60443" y="223141"/>
                  </a:lnTo>
                  <a:lnTo>
                    <a:pt x="92693" y="260388"/>
                  </a:lnTo>
                  <a:lnTo>
                    <a:pt x="126196" y="295852"/>
                  </a:lnTo>
                  <a:lnTo>
                    <a:pt x="160876" y="329514"/>
                  </a:lnTo>
                  <a:lnTo>
                    <a:pt x="196660" y="361355"/>
                  </a:lnTo>
                  <a:lnTo>
                    <a:pt x="233472" y="391358"/>
                  </a:lnTo>
                  <a:lnTo>
                    <a:pt x="271237" y="419503"/>
                  </a:lnTo>
                  <a:lnTo>
                    <a:pt x="309880" y="445773"/>
                  </a:lnTo>
                  <a:lnTo>
                    <a:pt x="349328" y="470148"/>
                  </a:lnTo>
                  <a:lnTo>
                    <a:pt x="389504" y="492610"/>
                  </a:lnTo>
                  <a:lnTo>
                    <a:pt x="430334" y="513142"/>
                  </a:lnTo>
                  <a:lnTo>
                    <a:pt x="471743" y="531724"/>
                  </a:lnTo>
                  <a:lnTo>
                    <a:pt x="513657" y="548337"/>
                  </a:lnTo>
                  <a:lnTo>
                    <a:pt x="556000" y="562965"/>
                  </a:lnTo>
                  <a:lnTo>
                    <a:pt x="598698" y="575587"/>
                  </a:lnTo>
                  <a:lnTo>
                    <a:pt x="641676" y="586186"/>
                  </a:lnTo>
                  <a:lnTo>
                    <a:pt x="684858" y="594743"/>
                  </a:lnTo>
                  <a:lnTo>
                    <a:pt x="728171" y="601239"/>
                  </a:lnTo>
                  <a:lnTo>
                    <a:pt x="771540" y="605657"/>
                  </a:lnTo>
                  <a:lnTo>
                    <a:pt x="814889" y="607977"/>
                  </a:lnTo>
                  <a:lnTo>
                    <a:pt x="858143" y="608182"/>
                  </a:lnTo>
                  <a:lnTo>
                    <a:pt x="901229" y="606253"/>
                  </a:lnTo>
                  <a:lnTo>
                    <a:pt x="944070" y="602171"/>
                  </a:lnTo>
                  <a:lnTo>
                    <a:pt x="986593" y="595918"/>
                  </a:lnTo>
                  <a:lnTo>
                    <a:pt x="1028722" y="587475"/>
                  </a:lnTo>
                  <a:lnTo>
                    <a:pt x="1070383" y="576824"/>
                  </a:lnTo>
                  <a:lnTo>
                    <a:pt x="1111501" y="563947"/>
                  </a:lnTo>
                  <a:lnTo>
                    <a:pt x="1152001" y="548825"/>
                  </a:lnTo>
                  <a:lnTo>
                    <a:pt x="1191807" y="531439"/>
                  </a:lnTo>
                  <a:lnTo>
                    <a:pt x="1230846" y="511772"/>
                  </a:lnTo>
                  <a:lnTo>
                    <a:pt x="1269043" y="489804"/>
                  </a:lnTo>
                  <a:lnTo>
                    <a:pt x="1306321" y="465518"/>
                  </a:lnTo>
                  <a:lnTo>
                    <a:pt x="1513585" y="322135"/>
                  </a:lnTo>
                  <a:lnTo>
                    <a:pt x="1476307" y="346423"/>
                  </a:lnTo>
                  <a:lnTo>
                    <a:pt x="1438110" y="368391"/>
                  </a:lnTo>
                  <a:lnTo>
                    <a:pt x="1399071" y="388060"/>
                  </a:lnTo>
                  <a:lnTo>
                    <a:pt x="1359265" y="405446"/>
                  </a:lnTo>
                  <a:lnTo>
                    <a:pt x="1318765" y="420569"/>
                  </a:lnTo>
                  <a:lnTo>
                    <a:pt x="1277647" y="433447"/>
                  </a:lnTo>
                  <a:lnTo>
                    <a:pt x="1235986" y="444098"/>
                  </a:lnTo>
                  <a:lnTo>
                    <a:pt x="1193857" y="452542"/>
                  </a:lnTo>
                  <a:lnTo>
                    <a:pt x="1151334" y="458796"/>
                  </a:lnTo>
                  <a:lnTo>
                    <a:pt x="1108493" y="462878"/>
                  </a:lnTo>
                  <a:lnTo>
                    <a:pt x="1065407" y="464808"/>
                  </a:lnTo>
                  <a:lnTo>
                    <a:pt x="1022153" y="464604"/>
                  </a:lnTo>
                  <a:lnTo>
                    <a:pt x="978804" y="462284"/>
                  </a:lnTo>
                  <a:lnTo>
                    <a:pt x="935435" y="457867"/>
                  </a:lnTo>
                  <a:lnTo>
                    <a:pt x="892122" y="451370"/>
                  </a:lnTo>
                  <a:lnTo>
                    <a:pt x="848940" y="442814"/>
                  </a:lnTo>
                  <a:lnTo>
                    <a:pt x="805962" y="432215"/>
                  </a:lnTo>
                  <a:lnTo>
                    <a:pt x="763264" y="419593"/>
                  </a:lnTo>
                  <a:lnTo>
                    <a:pt x="720921" y="404966"/>
                  </a:lnTo>
                  <a:lnTo>
                    <a:pt x="679007" y="388353"/>
                  </a:lnTo>
                  <a:lnTo>
                    <a:pt x="637598" y="369771"/>
                  </a:lnTo>
                  <a:lnTo>
                    <a:pt x="596768" y="349240"/>
                  </a:lnTo>
                  <a:lnTo>
                    <a:pt x="556592" y="326777"/>
                  </a:lnTo>
                  <a:lnTo>
                    <a:pt x="517144" y="302402"/>
                  </a:lnTo>
                  <a:lnTo>
                    <a:pt x="478501" y="276133"/>
                  </a:lnTo>
                  <a:lnTo>
                    <a:pt x="440736" y="247987"/>
                  </a:lnTo>
                  <a:lnTo>
                    <a:pt x="403924" y="217985"/>
                  </a:lnTo>
                  <a:lnTo>
                    <a:pt x="368140" y="186143"/>
                  </a:lnTo>
                  <a:lnTo>
                    <a:pt x="333460" y="152482"/>
                  </a:lnTo>
                  <a:lnTo>
                    <a:pt x="299957" y="117018"/>
                  </a:lnTo>
                  <a:lnTo>
                    <a:pt x="267707" y="79771"/>
                  </a:lnTo>
                  <a:lnTo>
                    <a:pt x="236784" y="40758"/>
                  </a:lnTo>
                  <a:lnTo>
                    <a:pt x="207263" y="0"/>
                  </a:lnTo>
                  <a:close/>
                </a:path>
              </a:pathLst>
            </a:custGeom>
            <a:solidFill>
              <a:srgbClr val="6161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6614414" y="4806695"/>
              <a:ext cx="1896745" cy="1550670"/>
            </a:xfrm>
            <a:custGeom>
              <a:avLst/>
              <a:gdLst/>
              <a:ahLst/>
              <a:cxnLst/>
              <a:rect l="l" t="t" r="r" b="b"/>
              <a:pathLst>
                <a:path w="1896745" h="1550670">
                  <a:moveTo>
                    <a:pt x="1404238" y="1327632"/>
                  </a:moveTo>
                  <a:lnTo>
                    <a:pt x="1437093" y="1294150"/>
                  </a:lnTo>
                  <a:lnTo>
                    <a:pt x="1467792" y="1258976"/>
                  </a:lnTo>
                  <a:lnTo>
                    <a:pt x="1496322" y="1222204"/>
                  </a:lnTo>
                  <a:lnTo>
                    <a:pt x="1522664" y="1183927"/>
                  </a:lnTo>
                  <a:lnTo>
                    <a:pt x="1546803" y="1144239"/>
                  </a:lnTo>
                  <a:lnTo>
                    <a:pt x="1568722" y="1103233"/>
                  </a:lnTo>
                  <a:lnTo>
                    <a:pt x="1588404" y="1061003"/>
                  </a:lnTo>
                  <a:lnTo>
                    <a:pt x="1605833" y="1017641"/>
                  </a:lnTo>
                  <a:lnTo>
                    <a:pt x="1620993" y="973242"/>
                  </a:lnTo>
                  <a:lnTo>
                    <a:pt x="1633867" y="927899"/>
                  </a:lnTo>
                  <a:lnTo>
                    <a:pt x="1644439" y="881705"/>
                  </a:lnTo>
                  <a:lnTo>
                    <a:pt x="1652692" y="834753"/>
                  </a:lnTo>
                  <a:lnTo>
                    <a:pt x="1658610" y="787138"/>
                  </a:lnTo>
                  <a:lnTo>
                    <a:pt x="1662175" y="738952"/>
                  </a:lnTo>
                  <a:lnTo>
                    <a:pt x="1663373" y="690289"/>
                  </a:lnTo>
                  <a:lnTo>
                    <a:pt x="1662186" y="641242"/>
                  </a:lnTo>
                  <a:lnTo>
                    <a:pt x="1658598" y="591905"/>
                  </a:lnTo>
                  <a:lnTo>
                    <a:pt x="1652592" y="542372"/>
                  </a:lnTo>
                  <a:lnTo>
                    <a:pt x="1644152" y="492735"/>
                  </a:lnTo>
                  <a:lnTo>
                    <a:pt x="1633261" y="443087"/>
                  </a:lnTo>
                  <a:lnTo>
                    <a:pt x="1619904" y="393524"/>
                  </a:lnTo>
                  <a:lnTo>
                    <a:pt x="1604063" y="344137"/>
                  </a:lnTo>
                  <a:lnTo>
                    <a:pt x="1585721" y="295020"/>
                  </a:lnTo>
                  <a:lnTo>
                    <a:pt x="1482089" y="366648"/>
                  </a:lnTo>
                  <a:lnTo>
                    <a:pt x="1569338" y="0"/>
                  </a:lnTo>
                  <a:lnTo>
                    <a:pt x="1896617" y="79882"/>
                  </a:lnTo>
                  <a:lnTo>
                    <a:pt x="1792985" y="151637"/>
                  </a:lnTo>
                  <a:lnTo>
                    <a:pt x="1811304" y="200673"/>
                  </a:lnTo>
                  <a:lnTo>
                    <a:pt x="1827118" y="249920"/>
                  </a:lnTo>
                  <a:lnTo>
                    <a:pt x="1840451" y="299290"/>
                  </a:lnTo>
                  <a:lnTo>
                    <a:pt x="1851325" y="348695"/>
                  </a:lnTo>
                  <a:lnTo>
                    <a:pt x="1859762" y="398044"/>
                  </a:lnTo>
                  <a:lnTo>
                    <a:pt x="1865785" y="447250"/>
                  </a:lnTo>
                  <a:lnTo>
                    <a:pt x="1869415" y="496223"/>
                  </a:lnTo>
                  <a:lnTo>
                    <a:pt x="1870676" y="544874"/>
                  </a:lnTo>
                  <a:lnTo>
                    <a:pt x="1869589" y="593115"/>
                  </a:lnTo>
                  <a:lnTo>
                    <a:pt x="1866177" y="640857"/>
                  </a:lnTo>
                  <a:lnTo>
                    <a:pt x="1860463" y="688010"/>
                  </a:lnTo>
                  <a:lnTo>
                    <a:pt x="1852467" y="734487"/>
                  </a:lnTo>
                  <a:lnTo>
                    <a:pt x="1842214" y="780197"/>
                  </a:lnTo>
                  <a:lnTo>
                    <a:pt x="1829725" y="825052"/>
                  </a:lnTo>
                  <a:lnTo>
                    <a:pt x="1815022" y="868964"/>
                  </a:lnTo>
                  <a:lnTo>
                    <a:pt x="1798128" y="911843"/>
                  </a:lnTo>
                  <a:lnTo>
                    <a:pt x="1779065" y="953600"/>
                  </a:lnTo>
                  <a:lnTo>
                    <a:pt x="1757856" y="994146"/>
                  </a:lnTo>
                  <a:lnTo>
                    <a:pt x="1734522" y="1033393"/>
                  </a:lnTo>
                  <a:lnTo>
                    <a:pt x="1709087" y="1071252"/>
                  </a:lnTo>
                  <a:lnTo>
                    <a:pt x="1681572" y="1107634"/>
                  </a:lnTo>
                  <a:lnTo>
                    <a:pt x="1652000" y="1142449"/>
                  </a:lnTo>
                  <a:lnTo>
                    <a:pt x="1620393" y="1175610"/>
                  </a:lnTo>
                  <a:lnTo>
                    <a:pt x="1586773" y="1207026"/>
                  </a:lnTo>
                  <a:lnTo>
                    <a:pt x="1551163" y="1236610"/>
                  </a:lnTo>
                  <a:lnTo>
                    <a:pt x="1513585" y="1264272"/>
                  </a:lnTo>
                  <a:lnTo>
                    <a:pt x="1306321" y="1407655"/>
                  </a:lnTo>
                  <a:lnTo>
                    <a:pt x="1269043" y="1431941"/>
                  </a:lnTo>
                  <a:lnTo>
                    <a:pt x="1230846" y="1453909"/>
                  </a:lnTo>
                  <a:lnTo>
                    <a:pt x="1191807" y="1473576"/>
                  </a:lnTo>
                  <a:lnTo>
                    <a:pt x="1152001" y="1490962"/>
                  </a:lnTo>
                  <a:lnTo>
                    <a:pt x="1111501" y="1506084"/>
                  </a:lnTo>
                  <a:lnTo>
                    <a:pt x="1070383" y="1518961"/>
                  </a:lnTo>
                  <a:lnTo>
                    <a:pt x="1028722" y="1529612"/>
                  </a:lnTo>
                  <a:lnTo>
                    <a:pt x="986593" y="1538054"/>
                  </a:lnTo>
                  <a:lnTo>
                    <a:pt x="944070" y="1544308"/>
                  </a:lnTo>
                  <a:lnTo>
                    <a:pt x="901229" y="1548390"/>
                  </a:lnTo>
                  <a:lnTo>
                    <a:pt x="858143" y="1550319"/>
                  </a:lnTo>
                  <a:lnTo>
                    <a:pt x="814889" y="1550114"/>
                  </a:lnTo>
                  <a:lnTo>
                    <a:pt x="771540" y="1547794"/>
                  </a:lnTo>
                  <a:lnTo>
                    <a:pt x="728171" y="1543376"/>
                  </a:lnTo>
                  <a:lnTo>
                    <a:pt x="684858" y="1536879"/>
                  </a:lnTo>
                  <a:lnTo>
                    <a:pt x="641676" y="1528323"/>
                  </a:lnTo>
                  <a:lnTo>
                    <a:pt x="598698" y="1517724"/>
                  </a:lnTo>
                  <a:lnTo>
                    <a:pt x="556000" y="1505101"/>
                  </a:lnTo>
                  <a:lnTo>
                    <a:pt x="513657" y="1490474"/>
                  </a:lnTo>
                  <a:lnTo>
                    <a:pt x="471743" y="1473860"/>
                  </a:lnTo>
                  <a:lnTo>
                    <a:pt x="430334" y="1455279"/>
                  </a:lnTo>
                  <a:lnTo>
                    <a:pt x="389504" y="1434747"/>
                  </a:lnTo>
                  <a:lnTo>
                    <a:pt x="349328" y="1412285"/>
                  </a:lnTo>
                  <a:lnTo>
                    <a:pt x="309880" y="1387909"/>
                  </a:lnTo>
                  <a:lnTo>
                    <a:pt x="271237" y="1361640"/>
                  </a:lnTo>
                  <a:lnTo>
                    <a:pt x="233472" y="1333495"/>
                  </a:lnTo>
                  <a:lnTo>
                    <a:pt x="196660" y="1303492"/>
                  </a:lnTo>
                  <a:lnTo>
                    <a:pt x="160876" y="1271651"/>
                  </a:lnTo>
                  <a:lnTo>
                    <a:pt x="126196" y="1237989"/>
                  </a:lnTo>
                  <a:lnTo>
                    <a:pt x="92693" y="1202525"/>
                  </a:lnTo>
                  <a:lnTo>
                    <a:pt x="60443" y="1165278"/>
                  </a:lnTo>
                  <a:lnTo>
                    <a:pt x="29520" y="1126265"/>
                  </a:lnTo>
                  <a:lnTo>
                    <a:pt x="0" y="1085507"/>
                  </a:lnTo>
                  <a:lnTo>
                    <a:pt x="207263" y="942136"/>
                  </a:lnTo>
                  <a:lnTo>
                    <a:pt x="236784" y="982895"/>
                  </a:lnTo>
                  <a:lnTo>
                    <a:pt x="267707" y="1021907"/>
                  </a:lnTo>
                  <a:lnTo>
                    <a:pt x="299957" y="1059155"/>
                  </a:lnTo>
                  <a:lnTo>
                    <a:pt x="333460" y="1094618"/>
                  </a:lnTo>
                  <a:lnTo>
                    <a:pt x="368140" y="1128280"/>
                  </a:lnTo>
                  <a:lnTo>
                    <a:pt x="403924" y="1160122"/>
                  </a:lnTo>
                  <a:lnTo>
                    <a:pt x="440736" y="1190124"/>
                  </a:lnTo>
                  <a:lnTo>
                    <a:pt x="478501" y="1218269"/>
                  </a:lnTo>
                  <a:lnTo>
                    <a:pt x="517144" y="1244539"/>
                  </a:lnTo>
                  <a:lnTo>
                    <a:pt x="556592" y="1268914"/>
                  </a:lnTo>
                  <a:lnTo>
                    <a:pt x="596768" y="1291376"/>
                  </a:lnTo>
                  <a:lnTo>
                    <a:pt x="637598" y="1311908"/>
                  </a:lnTo>
                  <a:lnTo>
                    <a:pt x="679007" y="1330489"/>
                  </a:lnTo>
                  <a:lnTo>
                    <a:pt x="720921" y="1347103"/>
                  </a:lnTo>
                  <a:lnTo>
                    <a:pt x="763264" y="1361730"/>
                  </a:lnTo>
                  <a:lnTo>
                    <a:pt x="805962" y="1374352"/>
                  </a:lnTo>
                  <a:lnTo>
                    <a:pt x="848940" y="1384950"/>
                  </a:lnTo>
                  <a:lnTo>
                    <a:pt x="892122" y="1393507"/>
                  </a:lnTo>
                  <a:lnTo>
                    <a:pt x="935435" y="1400003"/>
                  </a:lnTo>
                  <a:lnTo>
                    <a:pt x="978804" y="1404421"/>
                  </a:lnTo>
                  <a:lnTo>
                    <a:pt x="1022153" y="1406741"/>
                  </a:lnTo>
                  <a:lnTo>
                    <a:pt x="1065407" y="1406945"/>
                  </a:lnTo>
                  <a:lnTo>
                    <a:pt x="1108493" y="1405015"/>
                  </a:lnTo>
                  <a:lnTo>
                    <a:pt x="1151334" y="1400932"/>
                  </a:lnTo>
                  <a:lnTo>
                    <a:pt x="1193857" y="1394679"/>
                  </a:lnTo>
                  <a:lnTo>
                    <a:pt x="1235986" y="1386235"/>
                  </a:lnTo>
                  <a:lnTo>
                    <a:pt x="1277647" y="1375584"/>
                  </a:lnTo>
                  <a:lnTo>
                    <a:pt x="1318765" y="1362706"/>
                  </a:lnTo>
                  <a:lnTo>
                    <a:pt x="1359265" y="1347583"/>
                  </a:lnTo>
                  <a:lnTo>
                    <a:pt x="1399071" y="1330196"/>
                  </a:lnTo>
                  <a:lnTo>
                    <a:pt x="1438110" y="1310528"/>
                  </a:lnTo>
                  <a:lnTo>
                    <a:pt x="1476307" y="1288559"/>
                  </a:lnTo>
                  <a:lnTo>
                    <a:pt x="1513585" y="1264272"/>
                  </a:lnTo>
                </a:path>
              </a:pathLst>
            </a:custGeom>
            <a:ln w="28575">
              <a:solidFill>
                <a:srgbClr val="5757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855985" y="1462659"/>
              <a:ext cx="405765" cy="1337310"/>
            </a:xfrm>
            <a:custGeom>
              <a:avLst/>
              <a:gdLst/>
              <a:ahLst/>
              <a:cxnLst/>
              <a:rect l="l" t="t" r="r" b="b"/>
              <a:pathLst>
                <a:path w="405765" h="1337310">
                  <a:moveTo>
                    <a:pt x="403816" y="0"/>
                  </a:moveTo>
                  <a:lnTo>
                    <a:pt x="365379" y="23875"/>
                  </a:lnTo>
                  <a:lnTo>
                    <a:pt x="328750" y="49601"/>
                  </a:lnTo>
                  <a:lnTo>
                    <a:pt x="293947" y="77101"/>
                  </a:lnTo>
                  <a:lnTo>
                    <a:pt x="260989" y="106296"/>
                  </a:lnTo>
                  <a:lnTo>
                    <a:pt x="229896" y="137107"/>
                  </a:lnTo>
                  <a:lnTo>
                    <a:pt x="200685" y="169457"/>
                  </a:lnTo>
                  <a:lnTo>
                    <a:pt x="173377" y="203267"/>
                  </a:lnTo>
                  <a:lnTo>
                    <a:pt x="147989" y="238460"/>
                  </a:lnTo>
                  <a:lnTo>
                    <a:pt x="124540" y="274956"/>
                  </a:lnTo>
                  <a:lnTo>
                    <a:pt x="103050" y="312678"/>
                  </a:lnTo>
                  <a:lnTo>
                    <a:pt x="83537" y="351548"/>
                  </a:lnTo>
                  <a:lnTo>
                    <a:pt x="66019" y="391487"/>
                  </a:lnTo>
                  <a:lnTo>
                    <a:pt x="50517" y="432417"/>
                  </a:lnTo>
                  <a:lnTo>
                    <a:pt x="37049" y="474260"/>
                  </a:lnTo>
                  <a:lnTo>
                    <a:pt x="25632" y="516937"/>
                  </a:lnTo>
                  <a:lnTo>
                    <a:pt x="16288" y="560371"/>
                  </a:lnTo>
                  <a:lnTo>
                    <a:pt x="9033" y="604484"/>
                  </a:lnTo>
                  <a:lnTo>
                    <a:pt x="3888" y="649196"/>
                  </a:lnTo>
                  <a:lnTo>
                    <a:pt x="870" y="694430"/>
                  </a:lnTo>
                  <a:lnTo>
                    <a:pt x="0" y="740108"/>
                  </a:lnTo>
                  <a:lnTo>
                    <a:pt x="1294" y="786152"/>
                  </a:lnTo>
                  <a:lnTo>
                    <a:pt x="4773" y="832483"/>
                  </a:lnTo>
                  <a:lnTo>
                    <a:pt x="10456" y="879023"/>
                  </a:lnTo>
                  <a:lnTo>
                    <a:pt x="18360" y="925693"/>
                  </a:lnTo>
                  <a:lnTo>
                    <a:pt x="28506" y="972417"/>
                  </a:lnTo>
                  <a:lnTo>
                    <a:pt x="40911" y="1019115"/>
                  </a:lnTo>
                  <a:lnTo>
                    <a:pt x="55595" y="1065709"/>
                  </a:lnTo>
                  <a:lnTo>
                    <a:pt x="72576" y="1112121"/>
                  </a:lnTo>
                  <a:lnTo>
                    <a:pt x="91874" y="1158273"/>
                  </a:lnTo>
                  <a:lnTo>
                    <a:pt x="113507" y="1204087"/>
                  </a:lnTo>
                  <a:lnTo>
                    <a:pt x="16161" y="1284096"/>
                  </a:lnTo>
                  <a:lnTo>
                    <a:pt x="349028" y="1336802"/>
                  </a:lnTo>
                  <a:lnTo>
                    <a:pt x="405582" y="964056"/>
                  </a:lnTo>
                  <a:lnTo>
                    <a:pt x="308223" y="1044066"/>
                  </a:lnTo>
                  <a:lnTo>
                    <a:pt x="285885" y="996636"/>
                  </a:lnTo>
                  <a:lnTo>
                    <a:pt x="266016" y="948729"/>
                  </a:lnTo>
                  <a:lnTo>
                    <a:pt x="248607" y="900441"/>
                  </a:lnTo>
                  <a:lnTo>
                    <a:pt x="233650" y="851866"/>
                  </a:lnTo>
                  <a:lnTo>
                    <a:pt x="221137" y="803098"/>
                  </a:lnTo>
                  <a:lnTo>
                    <a:pt x="211058" y="754232"/>
                  </a:lnTo>
                  <a:lnTo>
                    <a:pt x="203404" y="705362"/>
                  </a:lnTo>
                  <a:lnTo>
                    <a:pt x="198168" y="656583"/>
                  </a:lnTo>
                  <a:lnTo>
                    <a:pt x="195341" y="607989"/>
                  </a:lnTo>
                  <a:lnTo>
                    <a:pt x="194913" y="559674"/>
                  </a:lnTo>
                  <a:lnTo>
                    <a:pt x="196877" y="511734"/>
                  </a:lnTo>
                  <a:lnTo>
                    <a:pt x="201223" y="464262"/>
                  </a:lnTo>
                  <a:lnTo>
                    <a:pt x="207943" y="417353"/>
                  </a:lnTo>
                  <a:lnTo>
                    <a:pt x="217029" y="371101"/>
                  </a:lnTo>
                  <a:lnTo>
                    <a:pt x="228472" y="325601"/>
                  </a:lnTo>
                  <a:lnTo>
                    <a:pt x="242262" y="280948"/>
                  </a:lnTo>
                  <a:lnTo>
                    <a:pt x="258392" y="237235"/>
                  </a:lnTo>
                  <a:lnTo>
                    <a:pt x="276853" y="194557"/>
                  </a:lnTo>
                  <a:lnTo>
                    <a:pt x="297636" y="153008"/>
                  </a:lnTo>
                  <a:lnTo>
                    <a:pt x="320732" y="112684"/>
                  </a:lnTo>
                  <a:lnTo>
                    <a:pt x="346134" y="73678"/>
                  </a:lnTo>
                  <a:lnTo>
                    <a:pt x="373831" y="36085"/>
                  </a:lnTo>
                  <a:lnTo>
                    <a:pt x="403816" y="0"/>
                  </a:lnTo>
                  <a:close/>
                </a:path>
              </a:pathLst>
            </a:custGeom>
            <a:solidFill>
              <a:srgbClr val="7979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156017" y="1190942"/>
              <a:ext cx="1523365" cy="557530"/>
            </a:xfrm>
            <a:custGeom>
              <a:avLst/>
              <a:gdLst/>
              <a:ahLst/>
              <a:cxnLst/>
              <a:rect l="l" t="t" r="r" b="b"/>
              <a:pathLst>
                <a:path w="1523364" h="557530">
                  <a:moveTo>
                    <a:pt x="716071" y="0"/>
                  </a:moveTo>
                  <a:lnTo>
                    <a:pt x="672678" y="1269"/>
                  </a:lnTo>
                  <a:lnTo>
                    <a:pt x="629555" y="4639"/>
                  </a:lnTo>
                  <a:lnTo>
                    <a:pt x="586777" y="10122"/>
                  </a:lnTo>
                  <a:lnTo>
                    <a:pt x="544421" y="17730"/>
                  </a:lnTo>
                  <a:lnTo>
                    <a:pt x="502563" y="27475"/>
                  </a:lnTo>
                  <a:lnTo>
                    <a:pt x="461278" y="39369"/>
                  </a:lnTo>
                  <a:lnTo>
                    <a:pt x="420644" y="53424"/>
                  </a:lnTo>
                  <a:lnTo>
                    <a:pt x="380735" y="69654"/>
                  </a:lnTo>
                  <a:lnTo>
                    <a:pt x="341630" y="88069"/>
                  </a:lnTo>
                  <a:lnTo>
                    <a:pt x="303402" y="108682"/>
                  </a:lnTo>
                  <a:lnTo>
                    <a:pt x="266130" y="131505"/>
                  </a:lnTo>
                  <a:lnTo>
                    <a:pt x="229888" y="156551"/>
                  </a:lnTo>
                  <a:lnTo>
                    <a:pt x="194754" y="183832"/>
                  </a:lnTo>
                  <a:lnTo>
                    <a:pt x="0" y="343852"/>
                  </a:lnTo>
                  <a:lnTo>
                    <a:pt x="35140" y="316571"/>
                  </a:lnTo>
                  <a:lnTo>
                    <a:pt x="71386" y="291525"/>
                  </a:lnTo>
                  <a:lnTo>
                    <a:pt x="108664" y="268702"/>
                  </a:lnTo>
                  <a:lnTo>
                    <a:pt x="146896" y="248089"/>
                  </a:lnTo>
                  <a:lnTo>
                    <a:pt x="186006" y="229674"/>
                  </a:lnTo>
                  <a:lnTo>
                    <a:pt x="225918" y="213444"/>
                  </a:lnTo>
                  <a:lnTo>
                    <a:pt x="266556" y="199389"/>
                  </a:lnTo>
                  <a:lnTo>
                    <a:pt x="307844" y="187495"/>
                  </a:lnTo>
                  <a:lnTo>
                    <a:pt x="349706" y="177750"/>
                  </a:lnTo>
                  <a:lnTo>
                    <a:pt x="392065" y="170142"/>
                  </a:lnTo>
                  <a:lnTo>
                    <a:pt x="434845" y="164659"/>
                  </a:lnTo>
                  <a:lnTo>
                    <a:pt x="477971" y="161289"/>
                  </a:lnTo>
                  <a:lnTo>
                    <a:pt x="521366" y="160020"/>
                  </a:lnTo>
                  <a:lnTo>
                    <a:pt x="564953" y="160838"/>
                  </a:lnTo>
                  <a:lnTo>
                    <a:pt x="608657" y="163733"/>
                  </a:lnTo>
                  <a:lnTo>
                    <a:pt x="652402" y="168692"/>
                  </a:lnTo>
                  <a:lnTo>
                    <a:pt x="696112" y="175702"/>
                  </a:lnTo>
                  <a:lnTo>
                    <a:pt x="739709" y="184752"/>
                  </a:lnTo>
                  <a:lnTo>
                    <a:pt x="783119" y="195830"/>
                  </a:lnTo>
                  <a:lnTo>
                    <a:pt x="826265" y="208922"/>
                  </a:lnTo>
                  <a:lnTo>
                    <a:pt x="869070" y="224018"/>
                  </a:lnTo>
                  <a:lnTo>
                    <a:pt x="911460" y="241104"/>
                  </a:lnTo>
                  <a:lnTo>
                    <a:pt x="953356" y="260169"/>
                  </a:lnTo>
                  <a:lnTo>
                    <a:pt x="994684" y="281200"/>
                  </a:lnTo>
                  <a:lnTo>
                    <a:pt x="1035368" y="304186"/>
                  </a:lnTo>
                  <a:lnTo>
                    <a:pt x="1075330" y="329113"/>
                  </a:lnTo>
                  <a:lnTo>
                    <a:pt x="1114495" y="355970"/>
                  </a:lnTo>
                  <a:lnTo>
                    <a:pt x="1152787" y="384745"/>
                  </a:lnTo>
                  <a:lnTo>
                    <a:pt x="1190130" y="415426"/>
                  </a:lnTo>
                  <a:lnTo>
                    <a:pt x="1226447" y="447999"/>
                  </a:lnTo>
                  <a:lnTo>
                    <a:pt x="1261662" y="482454"/>
                  </a:lnTo>
                  <a:lnTo>
                    <a:pt x="1295700" y="518777"/>
                  </a:lnTo>
                  <a:lnTo>
                    <a:pt x="1328483" y="556958"/>
                  </a:lnTo>
                  <a:lnTo>
                    <a:pt x="1523174" y="396938"/>
                  </a:lnTo>
                  <a:lnTo>
                    <a:pt x="1490391" y="358757"/>
                  </a:lnTo>
                  <a:lnTo>
                    <a:pt x="1456353" y="322434"/>
                  </a:lnTo>
                  <a:lnTo>
                    <a:pt x="1421138" y="287979"/>
                  </a:lnTo>
                  <a:lnTo>
                    <a:pt x="1384821" y="255406"/>
                  </a:lnTo>
                  <a:lnTo>
                    <a:pt x="1347479" y="224725"/>
                  </a:lnTo>
                  <a:lnTo>
                    <a:pt x="1309187" y="195950"/>
                  </a:lnTo>
                  <a:lnTo>
                    <a:pt x="1270022" y="169093"/>
                  </a:lnTo>
                  <a:lnTo>
                    <a:pt x="1230060" y="144166"/>
                  </a:lnTo>
                  <a:lnTo>
                    <a:pt x="1189377" y="121180"/>
                  </a:lnTo>
                  <a:lnTo>
                    <a:pt x="1148049" y="100149"/>
                  </a:lnTo>
                  <a:lnTo>
                    <a:pt x="1106153" y="81084"/>
                  </a:lnTo>
                  <a:lnTo>
                    <a:pt x="1063765" y="63998"/>
                  </a:lnTo>
                  <a:lnTo>
                    <a:pt x="1020960" y="48902"/>
                  </a:lnTo>
                  <a:lnTo>
                    <a:pt x="977815" y="35810"/>
                  </a:lnTo>
                  <a:lnTo>
                    <a:pt x="934406" y="24732"/>
                  </a:lnTo>
                  <a:lnTo>
                    <a:pt x="890810" y="15682"/>
                  </a:lnTo>
                  <a:lnTo>
                    <a:pt x="847102" y="8672"/>
                  </a:lnTo>
                  <a:lnTo>
                    <a:pt x="803359" y="3713"/>
                  </a:lnTo>
                  <a:lnTo>
                    <a:pt x="759656" y="818"/>
                  </a:lnTo>
                  <a:lnTo>
                    <a:pt x="716071" y="0"/>
                  </a:lnTo>
                  <a:close/>
                </a:path>
              </a:pathLst>
            </a:custGeom>
            <a:solidFill>
              <a:srgbClr val="6161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856124" y="1190942"/>
              <a:ext cx="1823085" cy="1609090"/>
            </a:xfrm>
            <a:custGeom>
              <a:avLst/>
              <a:gdLst/>
              <a:ahLst/>
              <a:cxnLst/>
              <a:rect l="l" t="t" r="r" b="b"/>
              <a:pathLst>
                <a:path w="1823085" h="1609089">
                  <a:moveTo>
                    <a:pt x="403690" y="271716"/>
                  </a:moveTo>
                  <a:lnTo>
                    <a:pt x="373703" y="307801"/>
                  </a:lnTo>
                  <a:lnTo>
                    <a:pt x="346004" y="345394"/>
                  </a:lnTo>
                  <a:lnTo>
                    <a:pt x="320602" y="384400"/>
                  </a:lnTo>
                  <a:lnTo>
                    <a:pt x="297504" y="424724"/>
                  </a:lnTo>
                  <a:lnTo>
                    <a:pt x="276720" y="466273"/>
                  </a:lnTo>
                  <a:lnTo>
                    <a:pt x="258258" y="508951"/>
                  </a:lnTo>
                  <a:lnTo>
                    <a:pt x="242127" y="552664"/>
                  </a:lnTo>
                  <a:lnTo>
                    <a:pt x="228336" y="597317"/>
                  </a:lnTo>
                  <a:lnTo>
                    <a:pt x="216893" y="642817"/>
                  </a:lnTo>
                  <a:lnTo>
                    <a:pt x="207807" y="689069"/>
                  </a:lnTo>
                  <a:lnTo>
                    <a:pt x="201086" y="735978"/>
                  </a:lnTo>
                  <a:lnTo>
                    <a:pt x="196739" y="783450"/>
                  </a:lnTo>
                  <a:lnTo>
                    <a:pt x="194775" y="831390"/>
                  </a:lnTo>
                  <a:lnTo>
                    <a:pt x="195202" y="879705"/>
                  </a:lnTo>
                  <a:lnTo>
                    <a:pt x="198030" y="928299"/>
                  </a:lnTo>
                  <a:lnTo>
                    <a:pt x="203266" y="977078"/>
                  </a:lnTo>
                  <a:lnTo>
                    <a:pt x="210919" y="1025948"/>
                  </a:lnTo>
                  <a:lnTo>
                    <a:pt x="220998" y="1074814"/>
                  </a:lnTo>
                  <a:lnTo>
                    <a:pt x="233512" y="1123582"/>
                  </a:lnTo>
                  <a:lnTo>
                    <a:pt x="248468" y="1172157"/>
                  </a:lnTo>
                  <a:lnTo>
                    <a:pt x="265877" y="1220445"/>
                  </a:lnTo>
                  <a:lnTo>
                    <a:pt x="285746" y="1268352"/>
                  </a:lnTo>
                  <a:lnTo>
                    <a:pt x="308084" y="1315783"/>
                  </a:lnTo>
                  <a:lnTo>
                    <a:pt x="405443" y="1235773"/>
                  </a:lnTo>
                  <a:lnTo>
                    <a:pt x="348889" y="1608518"/>
                  </a:lnTo>
                  <a:lnTo>
                    <a:pt x="16022" y="1555813"/>
                  </a:lnTo>
                  <a:lnTo>
                    <a:pt x="113368" y="1475803"/>
                  </a:lnTo>
                  <a:lnTo>
                    <a:pt x="91060" y="1428451"/>
                  </a:lnTo>
                  <a:lnTo>
                    <a:pt x="71230" y="1380682"/>
                  </a:lnTo>
                  <a:lnTo>
                    <a:pt x="53863" y="1332585"/>
                  </a:lnTo>
                  <a:lnTo>
                    <a:pt x="38943" y="1284251"/>
                  </a:lnTo>
                  <a:lnTo>
                    <a:pt x="26457" y="1235771"/>
                  </a:lnTo>
                  <a:lnTo>
                    <a:pt x="16389" y="1187233"/>
                  </a:lnTo>
                  <a:lnTo>
                    <a:pt x="8724" y="1138730"/>
                  </a:lnTo>
                  <a:lnTo>
                    <a:pt x="3447" y="1090351"/>
                  </a:lnTo>
                  <a:lnTo>
                    <a:pt x="544" y="1042187"/>
                  </a:lnTo>
                  <a:lnTo>
                    <a:pt x="0" y="994328"/>
                  </a:lnTo>
                  <a:lnTo>
                    <a:pt x="1799" y="946865"/>
                  </a:lnTo>
                  <a:lnTo>
                    <a:pt x="5926" y="899888"/>
                  </a:lnTo>
                  <a:lnTo>
                    <a:pt x="12368" y="853487"/>
                  </a:lnTo>
                  <a:lnTo>
                    <a:pt x="21109" y="807752"/>
                  </a:lnTo>
                  <a:lnTo>
                    <a:pt x="32133" y="762775"/>
                  </a:lnTo>
                  <a:lnTo>
                    <a:pt x="45427" y="718646"/>
                  </a:lnTo>
                  <a:lnTo>
                    <a:pt x="60975" y="675454"/>
                  </a:lnTo>
                  <a:lnTo>
                    <a:pt x="78763" y="633291"/>
                  </a:lnTo>
                  <a:lnTo>
                    <a:pt x="98775" y="592246"/>
                  </a:lnTo>
                  <a:lnTo>
                    <a:pt x="120996" y="552411"/>
                  </a:lnTo>
                  <a:lnTo>
                    <a:pt x="145413" y="513875"/>
                  </a:lnTo>
                  <a:lnTo>
                    <a:pt x="172009" y="476729"/>
                  </a:lnTo>
                  <a:lnTo>
                    <a:pt x="200770" y="441063"/>
                  </a:lnTo>
                  <a:lnTo>
                    <a:pt x="231681" y="406968"/>
                  </a:lnTo>
                  <a:lnTo>
                    <a:pt x="264727" y="374534"/>
                  </a:lnTo>
                  <a:lnTo>
                    <a:pt x="299893" y="343852"/>
                  </a:lnTo>
                  <a:lnTo>
                    <a:pt x="494647" y="183832"/>
                  </a:lnTo>
                  <a:lnTo>
                    <a:pt x="529782" y="156551"/>
                  </a:lnTo>
                  <a:lnTo>
                    <a:pt x="566023" y="131505"/>
                  </a:lnTo>
                  <a:lnTo>
                    <a:pt x="603296" y="108682"/>
                  </a:lnTo>
                  <a:lnTo>
                    <a:pt x="641523" y="88069"/>
                  </a:lnTo>
                  <a:lnTo>
                    <a:pt x="680629" y="69654"/>
                  </a:lnTo>
                  <a:lnTo>
                    <a:pt x="720537" y="53424"/>
                  </a:lnTo>
                  <a:lnTo>
                    <a:pt x="761171" y="39369"/>
                  </a:lnTo>
                  <a:lnTo>
                    <a:pt x="802456" y="27475"/>
                  </a:lnTo>
                  <a:lnTo>
                    <a:pt x="844314" y="17730"/>
                  </a:lnTo>
                  <a:lnTo>
                    <a:pt x="886670" y="10122"/>
                  </a:lnTo>
                  <a:lnTo>
                    <a:pt x="929448" y="4639"/>
                  </a:lnTo>
                  <a:lnTo>
                    <a:pt x="972572" y="1269"/>
                  </a:lnTo>
                  <a:lnTo>
                    <a:pt x="1015964" y="0"/>
                  </a:lnTo>
                  <a:lnTo>
                    <a:pt x="1059550" y="818"/>
                  </a:lnTo>
                  <a:lnTo>
                    <a:pt x="1103252" y="3713"/>
                  </a:lnTo>
                  <a:lnTo>
                    <a:pt x="1146995" y="8672"/>
                  </a:lnTo>
                  <a:lnTo>
                    <a:pt x="1190703" y="15682"/>
                  </a:lnTo>
                  <a:lnTo>
                    <a:pt x="1234300" y="24732"/>
                  </a:lnTo>
                  <a:lnTo>
                    <a:pt x="1277708" y="35810"/>
                  </a:lnTo>
                  <a:lnTo>
                    <a:pt x="1320853" y="48902"/>
                  </a:lnTo>
                  <a:lnTo>
                    <a:pt x="1363658" y="63998"/>
                  </a:lnTo>
                  <a:lnTo>
                    <a:pt x="1406046" y="81084"/>
                  </a:lnTo>
                  <a:lnTo>
                    <a:pt x="1447943" y="100149"/>
                  </a:lnTo>
                  <a:lnTo>
                    <a:pt x="1489270" y="121180"/>
                  </a:lnTo>
                  <a:lnTo>
                    <a:pt x="1529953" y="144166"/>
                  </a:lnTo>
                  <a:lnTo>
                    <a:pt x="1569915" y="169093"/>
                  </a:lnTo>
                  <a:lnTo>
                    <a:pt x="1609080" y="195950"/>
                  </a:lnTo>
                  <a:lnTo>
                    <a:pt x="1647372" y="224725"/>
                  </a:lnTo>
                  <a:lnTo>
                    <a:pt x="1684714" y="255406"/>
                  </a:lnTo>
                  <a:lnTo>
                    <a:pt x="1721031" y="287979"/>
                  </a:lnTo>
                  <a:lnTo>
                    <a:pt x="1756247" y="322434"/>
                  </a:lnTo>
                  <a:lnTo>
                    <a:pt x="1790284" y="358757"/>
                  </a:lnTo>
                  <a:lnTo>
                    <a:pt x="1823067" y="396938"/>
                  </a:lnTo>
                  <a:lnTo>
                    <a:pt x="1628376" y="556958"/>
                  </a:lnTo>
                  <a:lnTo>
                    <a:pt x="1595593" y="518777"/>
                  </a:lnTo>
                  <a:lnTo>
                    <a:pt x="1561556" y="482454"/>
                  </a:lnTo>
                  <a:lnTo>
                    <a:pt x="1526340" y="447999"/>
                  </a:lnTo>
                  <a:lnTo>
                    <a:pt x="1490023" y="415426"/>
                  </a:lnTo>
                  <a:lnTo>
                    <a:pt x="1452681" y="384745"/>
                  </a:lnTo>
                  <a:lnTo>
                    <a:pt x="1414389" y="355970"/>
                  </a:lnTo>
                  <a:lnTo>
                    <a:pt x="1375223" y="329113"/>
                  </a:lnTo>
                  <a:lnTo>
                    <a:pt x="1335261" y="304186"/>
                  </a:lnTo>
                  <a:lnTo>
                    <a:pt x="1294578" y="281200"/>
                  </a:lnTo>
                  <a:lnTo>
                    <a:pt x="1253250" y="260169"/>
                  </a:lnTo>
                  <a:lnTo>
                    <a:pt x="1211353" y="241104"/>
                  </a:lnTo>
                  <a:lnTo>
                    <a:pt x="1168964" y="224018"/>
                  </a:lnTo>
                  <a:lnTo>
                    <a:pt x="1126158" y="208922"/>
                  </a:lnTo>
                  <a:lnTo>
                    <a:pt x="1083013" y="195830"/>
                  </a:lnTo>
                  <a:lnTo>
                    <a:pt x="1039603" y="184752"/>
                  </a:lnTo>
                  <a:lnTo>
                    <a:pt x="996005" y="175702"/>
                  </a:lnTo>
                  <a:lnTo>
                    <a:pt x="952296" y="168692"/>
                  </a:lnTo>
                  <a:lnTo>
                    <a:pt x="908551" y="163733"/>
                  </a:lnTo>
                  <a:lnTo>
                    <a:pt x="864846" y="160838"/>
                  </a:lnTo>
                  <a:lnTo>
                    <a:pt x="821259" y="160020"/>
                  </a:lnTo>
                  <a:lnTo>
                    <a:pt x="777864" y="161289"/>
                  </a:lnTo>
                  <a:lnTo>
                    <a:pt x="734738" y="164659"/>
                  </a:lnTo>
                  <a:lnTo>
                    <a:pt x="691958" y="170142"/>
                  </a:lnTo>
                  <a:lnTo>
                    <a:pt x="649599" y="177750"/>
                  </a:lnTo>
                  <a:lnTo>
                    <a:pt x="607737" y="187495"/>
                  </a:lnTo>
                  <a:lnTo>
                    <a:pt x="566449" y="199389"/>
                  </a:lnTo>
                  <a:lnTo>
                    <a:pt x="525811" y="213444"/>
                  </a:lnTo>
                  <a:lnTo>
                    <a:pt x="485899" y="229674"/>
                  </a:lnTo>
                  <a:lnTo>
                    <a:pt x="446789" y="248089"/>
                  </a:lnTo>
                  <a:lnTo>
                    <a:pt x="408557" y="268702"/>
                  </a:lnTo>
                  <a:lnTo>
                    <a:pt x="371280" y="291525"/>
                  </a:lnTo>
                  <a:lnTo>
                    <a:pt x="335033" y="316571"/>
                  </a:lnTo>
                  <a:lnTo>
                    <a:pt x="299893" y="343852"/>
                  </a:lnTo>
                </a:path>
              </a:pathLst>
            </a:custGeom>
            <a:ln w="28575">
              <a:solidFill>
                <a:srgbClr val="5757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7263002" y="1232481"/>
              <a:ext cx="1337945" cy="419100"/>
            </a:xfrm>
            <a:custGeom>
              <a:avLst/>
              <a:gdLst/>
              <a:ahLst/>
              <a:cxnLst/>
              <a:rect l="l" t="t" r="r" b="b"/>
              <a:pathLst>
                <a:path w="1337945" h="419100">
                  <a:moveTo>
                    <a:pt x="622148" y="0"/>
                  </a:moveTo>
                  <a:lnTo>
                    <a:pt x="576490" y="1652"/>
                  </a:lnTo>
                  <a:lnTo>
                    <a:pt x="530585" y="5488"/>
                  </a:lnTo>
                  <a:lnTo>
                    <a:pt x="484513" y="11521"/>
                  </a:lnTo>
                  <a:lnTo>
                    <a:pt x="438351" y="19766"/>
                  </a:lnTo>
                  <a:lnTo>
                    <a:pt x="392181" y="30238"/>
                  </a:lnTo>
                  <a:lnTo>
                    <a:pt x="346079" y="42951"/>
                  </a:lnTo>
                  <a:lnTo>
                    <a:pt x="300126" y="57920"/>
                  </a:lnTo>
                  <a:lnTo>
                    <a:pt x="254401" y="75159"/>
                  </a:lnTo>
                  <a:lnTo>
                    <a:pt x="208982" y="94682"/>
                  </a:lnTo>
                  <a:lnTo>
                    <a:pt x="163948" y="116505"/>
                  </a:lnTo>
                  <a:lnTo>
                    <a:pt x="119379" y="140642"/>
                  </a:lnTo>
                  <a:lnTo>
                    <a:pt x="34163" y="47805"/>
                  </a:lnTo>
                  <a:lnTo>
                    <a:pt x="0" y="383085"/>
                  </a:lnTo>
                  <a:lnTo>
                    <a:pt x="375157" y="418899"/>
                  </a:lnTo>
                  <a:lnTo>
                    <a:pt x="289941" y="326189"/>
                  </a:lnTo>
                  <a:lnTo>
                    <a:pt x="336080" y="301269"/>
                  </a:lnTo>
                  <a:lnTo>
                    <a:pt x="382829" y="278788"/>
                  </a:lnTo>
                  <a:lnTo>
                    <a:pt x="430093" y="258741"/>
                  </a:lnTo>
                  <a:lnTo>
                    <a:pt x="477777" y="241126"/>
                  </a:lnTo>
                  <a:lnTo>
                    <a:pt x="525787" y="225940"/>
                  </a:lnTo>
                  <a:lnTo>
                    <a:pt x="574027" y="213178"/>
                  </a:lnTo>
                  <a:lnTo>
                    <a:pt x="622404" y="202838"/>
                  </a:lnTo>
                  <a:lnTo>
                    <a:pt x="670823" y="194917"/>
                  </a:lnTo>
                  <a:lnTo>
                    <a:pt x="719188" y="189410"/>
                  </a:lnTo>
                  <a:lnTo>
                    <a:pt x="767405" y="186315"/>
                  </a:lnTo>
                  <a:lnTo>
                    <a:pt x="815380" y="185629"/>
                  </a:lnTo>
                  <a:lnTo>
                    <a:pt x="863018" y="187347"/>
                  </a:lnTo>
                  <a:lnTo>
                    <a:pt x="910224" y="191467"/>
                  </a:lnTo>
                  <a:lnTo>
                    <a:pt x="956903" y="197986"/>
                  </a:lnTo>
                  <a:lnTo>
                    <a:pt x="1002960" y="206900"/>
                  </a:lnTo>
                  <a:lnTo>
                    <a:pt x="1048302" y="218205"/>
                  </a:lnTo>
                  <a:lnTo>
                    <a:pt x="1092833" y="231899"/>
                  </a:lnTo>
                  <a:lnTo>
                    <a:pt x="1136458" y="247978"/>
                  </a:lnTo>
                  <a:lnTo>
                    <a:pt x="1179084" y="266439"/>
                  </a:lnTo>
                  <a:lnTo>
                    <a:pt x="1220614" y="287279"/>
                  </a:lnTo>
                  <a:lnTo>
                    <a:pt x="1260956" y="310493"/>
                  </a:lnTo>
                  <a:lnTo>
                    <a:pt x="1300012" y="336080"/>
                  </a:lnTo>
                  <a:lnTo>
                    <a:pt x="1337691" y="364035"/>
                  </a:lnTo>
                  <a:lnTo>
                    <a:pt x="1311733" y="326972"/>
                  </a:lnTo>
                  <a:lnTo>
                    <a:pt x="1284027" y="291817"/>
                  </a:lnTo>
                  <a:lnTo>
                    <a:pt x="1254653" y="258582"/>
                  </a:lnTo>
                  <a:lnTo>
                    <a:pt x="1223688" y="227284"/>
                  </a:lnTo>
                  <a:lnTo>
                    <a:pt x="1191212" y="197936"/>
                  </a:lnTo>
                  <a:lnTo>
                    <a:pt x="1157305" y="170553"/>
                  </a:lnTo>
                  <a:lnTo>
                    <a:pt x="1122044" y="145149"/>
                  </a:lnTo>
                  <a:lnTo>
                    <a:pt x="1085510" y="121740"/>
                  </a:lnTo>
                  <a:lnTo>
                    <a:pt x="1047780" y="100339"/>
                  </a:lnTo>
                  <a:lnTo>
                    <a:pt x="1008935" y="80961"/>
                  </a:lnTo>
                  <a:lnTo>
                    <a:pt x="969052" y="63621"/>
                  </a:lnTo>
                  <a:lnTo>
                    <a:pt x="928212" y="48333"/>
                  </a:lnTo>
                  <a:lnTo>
                    <a:pt x="886493" y="35112"/>
                  </a:lnTo>
                  <a:lnTo>
                    <a:pt x="843974" y="23972"/>
                  </a:lnTo>
                  <a:lnTo>
                    <a:pt x="800734" y="14928"/>
                  </a:lnTo>
                  <a:lnTo>
                    <a:pt x="756853" y="7994"/>
                  </a:lnTo>
                  <a:lnTo>
                    <a:pt x="712409" y="3185"/>
                  </a:lnTo>
                  <a:lnTo>
                    <a:pt x="667481" y="515"/>
                  </a:lnTo>
                  <a:lnTo>
                    <a:pt x="622148" y="0"/>
                  </a:lnTo>
                  <a:close/>
                </a:path>
              </a:pathLst>
            </a:custGeom>
            <a:solidFill>
              <a:srgbClr val="7979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8383523" y="1496822"/>
              <a:ext cx="524510" cy="1524000"/>
            </a:xfrm>
            <a:custGeom>
              <a:avLst/>
              <a:gdLst/>
              <a:ahLst/>
              <a:cxnLst/>
              <a:rect l="l" t="t" r="r" b="b"/>
              <a:pathLst>
                <a:path w="524509" h="1524000">
                  <a:moveTo>
                    <a:pt x="139446" y="0"/>
                  </a:moveTo>
                  <a:lnTo>
                    <a:pt x="168630" y="33578"/>
                  </a:lnTo>
                  <a:lnTo>
                    <a:pt x="195643" y="68386"/>
                  </a:lnTo>
                  <a:lnTo>
                    <a:pt x="220493" y="104344"/>
                  </a:lnTo>
                  <a:lnTo>
                    <a:pt x="243188" y="141378"/>
                  </a:lnTo>
                  <a:lnTo>
                    <a:pt x="263737" y="179410"/>
                  </a:lnTo>
                  <a:lnTo>
                    <a:pt x="282146" y="218363"/>
                  </a:lnTo>
                  <a:lnTo>
                    <a:pt x="298425" y="258162"/>
                  </a:lnTo>
                  <a:lnTo>
                    <a:pt x="312581" y="298728"/>
                  </a:lnTo>
                  <a:lnTo>
                    <a:pt x="324622" y="339986"/>
                  </a:lnTo>
                  <a:lnTo>
                    <a:pt x="334556" y="381858"/>
                  </a:lnTo>
                  <a:lnTo>
                    <a:pt x="342392" y="424269"/>
                  </a:lnTo>
                  <a:lnTo>
                    <a:pt x="348136" y="467141"/>
                  </a:lnTo>
                  <a:lnTo>
                    <a:pt x="351798" y="510397"/>
                  </a:lnTo>
                  <a:lnTo>
                    <a:pt x="353385" y="553962"/>
                  </a:lnTo>
                  <a:lnTo>
                    <a:pt x="352906" y="597758"/>
                  </a:lnTo>
                  <a:lnTo>
                    <a:pt x="350367" y="641708"/>
                  </a:lnTo>
                  <a:lnTo>
                    <a:pt x="345778" y="685736"/>
                  </a:lnTo>
                  <a:lnTo>
                    <a:pt x="339147" y="729766"/>
                  </a:lnTo>
                  <a:lnTo>
                    <a:pt x="330480" y="773720"/>
                  </a:lnTo>
                  <a:lnTo>
                    <a:pt x="319787" y="817522"/>
                  </a:lnTo>
                  <a:lnTo>
                    <a:pt x="307076" y="861095"/>
                  </a:lnTo>
                  <a:lnTo>
                    <a:pt x="292353" y="904362"/>
                  </a:lnTo>
                  <a:lnTo>
                    <a:pt x="275629" y="947247"/>
                  </a:lnTo>
                  <a:lnTo>
                    <a:pt x="256909" y="989673"/>
                  </a:lnTo>
                  <a:lnTo>
                    <a:pt x="236203" y="1031563"/>
                  </a:lnTo>
                  <a:lnTo>
                    <a:pt x="213518" y="1072841"/>
                  </a:lnTo>
                  <a:lnTo>
                    <a:pt x="188863" y="1113430"/>
                  </a:lnTo>
                  <a:lnTo>
                    <a:pt x="162246" y="1153253"/>
                  </a:lnTo>
                  <a:lnTo>
                    <a:pt x="133673" y="1192234"/>
                  </a:lnTo>
                  <a:lnTo>
                    <a:pt x="103155" y="1230296"/>
                  </a:lnTo>
                  <a:lnTo>
                    <a:pt x="70697" y="1267361"/>
                  </a:lnTo>
                  <a:lnTo>
                    <a:pt x="36310" y="1303355"/>
                  </a:lnTo>
                  <a:lnTo>
                    <a:pt x="0" y="1338199"/>
                  </a:lnTo>
                  <a:lnTo>
                    <a:pt x="170560" y="1523873"/>
                  </a:lnTo>
                  <a:lnTo>
                    <a:pt x="206871" y="1489018"/>
                  </a:lnTo>
                  <a:lnTo>
                    <a:pt x="241258" y="1453015"/>
                  </a:lnTo>
                  <a:lnTo>
                    <a:pt x="273716" y="1415941"/>
                  </a:lnTo>
                  <a:lnTo>
                    <a:pt x="304234" y="1377872"/>
                  </a:lnTo>
                  <a:lnTo>
                    <a:pt x="332807" y="1338885"/>
                  </a:lnTo>
                  <a:lnTo>
                    <a:pt x="359424" y="1299057"/>
                  </a:lnTo>
                  <a:lnTo>
                    <a:pt x="384079" y="1258464"/>
                  </a:lnTo>
                  <a:lnTo>
                    <a:pt x="406764" y="1217182"/>
                  </a:lnTo>
                  <a:lnTo>
                    <a:pt x="427470" y="1175289"/>
                  </a:lnTo>
                  <a:lnTo>
                    <a:pt x="446190" y="1132861"/>
                  </a:lnTo>
                  <a:lnTo>
                    <a:pt x="462914" y="1089975"/>
                  </a:lnTo>
                  <a:lnTo>
                    <a:pt x="477637" y="1046706"/>
                  </a:lnTo>
                  <a:lnTo>
                    <a:pt x="490348" y="1003133"/>
                  </a:lnTo>
                  <a:lnTo>
                    <a:pt x="501041" y="959331"/>
                  </a:lnTo>
                  <a:lnTo>
                    <a:pt x="509708" y="915376"/>
                  </a:lnTo>
                  <a:lnTo>
                    <a:pt x="516339" y="871347"/>
                  </a:lnTo>
                  <a:lnTo>
                    <a:pt x="520928" y="827319"/>
                  </a:lnTo>
                  <a:lnTo>
                    <a:pt x="523467" y="783368"/>
                  </a:lnTo>
                  <a:lnTo>
                    <a:pt x="523946" y="739572"/>
                  </a:lnTo>
                  <a:lnTo>
                    <a:pt x="522359" y="696007"/>
                  </a:lnTo>
                  <a:lnTo>
                    <a:pt x="518697" y="652750"/>
                  </a:lnTo>
                  <a:lnTo>
                    <a:pt x="512952" y="609877"/>
                  </a:lnTo>
                  <a:lnTo>
                    <a:pt x="505117" y="567465"/>
                  </a:lnTo>
                  <a:lnTo>
                    <a:pt x="495183" y="525590"/>
                  </a:lnTo>
                  <a:lnTo>
                    <a:pt x="483142" y="484330"/>
                  </a:lnTo>
                  <a:lnTo>
                    <a:pt x="468986" y="443760"/>
                  </a:lnTo>
                  <a:lnTo>
                    <a:pt x="452707" y="403957"/>
                  </a:lnTo>
                  <a:lnTo>
                    <a:pt x="434298" y="364999"/>
                  </a:lnTo>
                  <a:lnTo>
                    <a:pt x="413749" y="326961"/>
                  </a:lnTo>
                  <a:lnTo>
                    <a:pt x="391054" y="289920"/>
                  </a:lnTo>
                  <a:lnTo>
                    <a:pt x="366204" y="253953"/>
                  </a:lnTo>
                  <a:lnTo>
                    <a:pt x="339191" y="219136"/>
                  </a:lnTo>
                  <a:lnTo>
                    <a:pt x="310006" y="185547"/>
                  </a:lnTo>
                  <a:lnTo>
                    <a:pt x="139446" y="0"/>
                  </a:lnTo>
                  <a:close/>
                </a:path>
              </a:pathLst>
            </a:custGeom>
            <a:solidFill>
              <a:srgbClr val="6161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7263002" y="1232457"/>
              <a:ext cx="1644650" cy="1788795"/>
            </a:xfrm>
            <a:custGeom>
              <a:avLst/>
              <a:gdLst/>
              <a:ahLst/>
              <a:cxnLst/>
              <a:rect l="l" t="t" r="r" b="b"/>
              <a:pathLst>
                <a:path w="1644650" h="1788795">
                  <a:moveTo>
                    <a:pt x="1337691" y="364059"/>
                  </a:moveTo>
                  <a:lnTo>
                    <a:pt x="1300012" y="336104"/>
                  </a:lnTo>
                  <a:lnTo>
                    <a:pt x="1260956" y="310518"/>
                  </a:lnTo>
                  <a:lnTo>
                    <a:pt x="1220614" y="287303"/>
                  </a:lnTo>
                  <a:lnTo>
                    <a:pt x="1179084" y="266463"/>
                  </a:lnTo>
                  <a:lnTo>
                    <a:pt x="1136458" y="248002"/>
                  </a:lnTo>
                  <a:lnTo>
                    <a:pt x="1092833" y="231923"/>
                  </a:lnTo>
                  <a:lnTo>
                    <a:pt x="1048302" y="218229"/>
                  </a:lnTo>
                  <a:lnTo>
                    <a:pt x="1002960" y="206924"/>
                  </a:lnTo>
                  <a:lnTo>
                    <a:pt x="956903" y="198010"/>
                  </a:lnTo>
                  <a:lnTo>
                    <a:pt x="910224" y="191491"/>
                  </a:lnTo>
                  <a:lnTo>
                    <a:pt x="863018" y="187371"/>
                  </a:lnTo>
                  <a:lnTo>
                    <a:pt x="815380" y="185653"/>
                  </a:lnTo>
                  <a:lnTo>
                    <a:pt x="767405" y="186339"/>
                  </a:lnTo>
                  <a:lnTo>
                    <a:pt x="719188" y="189434"/>
                  </a:lnTo>
                  <a:lnTo>
                    <a:pt x="670823" y="194941"/>
                  </a:lnTo>
                  <a:lnTo>
                    <a:pt x="622404" y="202862"/>
                  </a:lnTo>
                  <a:lnTo>
                    <a:pt x="574027" y="213202"/>
                  </a:lnTo>
                  <a:lnTo>
                    <a:pt x="525787" y="225964"/>
                  </a:lnTo>
                  <a:lnTo>
                    <a:pt x="477777" y="241151"/>
                  </a:lnTo>
                  <a:lnTo>
                    <a:pt x="430093" y="258765"/>
                  </a:lnTo>
                  <a:lnTo>
                    <a:pt x="382829" y="278812"/>
                  </a:lnTo>
                  <a:lnTo>
                    <a:pt x="336080" y="301293"/>
                  </a:lnTo>
                  <a:lnTo>
                    <a:pt x="289941" y="326213"/>
                  </a:lnTo>
                  <a:lnTo>
                    <a:pt x="375157" y="418923"/>
                  </a:lnTo>
                  <a:lnTo>
                    <a:pt x="0" y="383109"/>
                  </a:lnTo>
                  <a:lnTo>
                    <a:pt x="34163" y="47829"/>
                  </a:lnTo>
                  <a:lnTo>
                    <a:pt x="119379" y="140666"/>
                  </a:lnTo>
                  <a:lnTo>
                    <a:pt x="165436" y="115768"/>
                  </a:lnTo>
                  <a:lnTo>
                    <a:pt x="212046" y="93321"/>
                  </a:lnTo>
                  <a:lnTo>
                    <a:pt x="259119" y="73316"/>
                  </a:lnTo>
                  <a:lnTo>
                    <a:pt x="306563" y="55744"/>
                  </a:lnTo>
                  <a:lnTo>
                    <a:pt x="354288" y="40593"/>
                  </a:lnTo>
                  <a:lnTo>
                    <a:pt x="402202" y="27855"/>
                  </a:lnTo>
                  <a:lnTo>
                    <a:pt x="450214" y="17519"/>
                  </a:lnTo>
                  <a:lnTo>
                    <a:pt x="498234" y="9576"/>
                  </a:lnTo>
                  <a:lnTo>
                    <a:pt x="546169" y="4014"/>
                  </a:lnTo>
                  <a:lnTo>
                    <a:pt x="593930" y="826"/>
                  </a:lnTo>
                  <a:lnTo>
                    <a:pt x="641424" y="0"/>
                  </a:lnTo>
                  <a:lnTo>
                    <a:pt x="688561" y="1526"/>
                  </a:lnTo>
                  <a:lnTo>
                    <a:pt x="735250" y="5395"/>
                  </a:lnTo>
                  <a:lnTo>
                    <a:pt x="781400" y="11597"/>
                  </a:lnTo>
                  <a:lnTo>
                    <a:pt x="826919" y="20122"/>
                  </a:lnTo>
                  <a:lnTo>
                    <a:pt x="871716" y="30960"/>
                  </a:lnTo>
                  <a:lnTo>
                    <a:pt x="915701" y="44101"/>
                  </a:lnTo>
                  <a:lnTo>
                    <a:pt x="958782" y="59534"/>
                  </a:lnTo>
                  <a:lnTo>
                    <a:pt x="1000868" y="77251"/>
                  </a:lnTo>
                  <a:lnTo>
                    <a:pt x="1041869" y="97242"/>
                  </a:lnTo>
                  <a:lnTo>
                    <a:pt x="1081692" y="119495"/>
                  </a:lnTo>
                  <a:lnTo>
                    <a:pt x="1120248" y="144002"/>
                  </a:lnTo>
                  <a:lnTo>
                    <a:pt x="1157444" y="170752"/>
                  </a:lnTo>
                  <a:lnTo>
                    <a:pt x="1193190" y="199736"/>
                  </a:lnTo>
                  <a:lnTo>
                    <a:pt x="1227394" y="230943"/>
                  </a:lnTo>
                  <a:lnTo>
                    <a:pt x="1259967" y="264364"/>
                  </a:lnTo>
                  <a:lnTo>
                    <a:pt x="1430527" y="449911"/>
                  </a:lnTo>
                  <a:lnTo>
                    <a:pt x="1459712" y="483501"/>
                  </a:lnTo>
                  <a:lnTo>
                    <a:pt x="1486725" y="518318"/>
                  </a:lnTo>
                  <a:lnTo>
                    <a:pt x="1511575" y="554285"/>
                  </a:lnTo>
                  <a:lnTo>
                    <a:pt x="1534270" y="591326"/>
                  </a:lnTo>
                  <a:lnTo>
                    <a:pt x="1554819" y="629364"/>
                  </a:lnTo>
                  <a:lnTo>
                    <a:pt x="1573228" y="668322"/>
                  </a:lnTo>
                  <a:lnTo>
                    <a:pt x="1589507" y="708125"/>
                  </a:lnTo>
                  <a:lnTo>
                    <a:pt x="1603663" y="748694"/>
                  </a:lnTo>
                  <a:lnTo>
                    <a:pt x="1615704" y="789955"/>
                  </a:lnTo>
                  <a:lnTo>
                    <a:pt x="1625638" y="831830"/>
                  </a:lnTo>
                  <a:lnTo>
                    <a:pt x="1633473" y="874242"/>
                  </a:lnTo>
                  <a:lnTo>
                    <a:pt x="1639218" y="917115"/>
                  </a:lnTo>
                  <a:lnTo>
                    <a:pt x="1642880" y="960372"/>
                  </a:lnTo>
                  <a:lnTo>
                    <a:pt x="1644467" y="1003937"/>
                  </a:lnTo>
                  <a:lnTo>
                    <a:pt x="1643988" y="1047733"/>
                  </a:lnTo>
                  <a:lnTo>
                    <a:pt x="1641449" y="1091683"/>
                  </a:lnTo>
                  <a:lnTo>
                    <a:pt x="1636860" y="1135712"/>
                  </a:lnTo>
                  <a:lnTo>
                    <a:pt x="1630229" y="1179741"/>
                  </a:lnTo>
                  <a:lnTo>
                    <a:pt x="1621562" y="1223695"/>
                  </a:lnTo>
                  <a:lnTo>
                    <a:pt x="1610869" y="1267497"/>
                  </a:lnTo>
                  <a:lnTo>
                    <a:pt x="1598158" y="1311071"/>
                  </a:lnTo>
                  <a:lnTo>
                    <a:pt x="1583435" y="1354339"/>
                  </a:lnTo>
                  <a:lnTo>
                    <a:pt x="1566711" y="1397226"/>
                  </a:lnTo>
                  <a:lnTo>
                    <a:pt x="1547991" y="1439654"/>
                  </a:lnTo>
                  <a:lnTo>
                    <a:pt x="1527285" y="1481547"/>
                  </a:lnTo>
                  <a:lnTo>
                    <a:pt x="1504600" y="1522828"/>
                  </a:lnTo>
                  <a:lnTo>
                    <a:pt x="1479945" y="1563422"/>
                  </a:lnTo>
                  <a:lnTo>
                    <a:pt x="1453328" y="1603250"/>
                  </a:lnTo>
                  <a:lnTo>
                    <a:pt x="1424755" y="1642237"/>
                  </a:lnTo>
                  <a:lnTo>
                    <a:pt x="1394237" y="1680305"/>
                  </a:lnTo>
                  <a:lnTo>
                    <a:pt x="1361779" y="1717379"/>
                  </a:lnTo>
                  <a:lnTo>
                    <a:pt x="1327392" y="1753382"/>
                  </a:lnTo>
                  <a:lnTo>
                    <a:pt x="1291081" y="1788237"/>
                  </a:lnTo>
                  <a:lnTo>
                    <a:pt x="1120521" y="1602563"/>
                  </a:lnTo>
                  <a:lnTo>
                    <a:pt x="1156831" y="1567719"/>
                  </a:lnTo>
                  <a:lnTo>
                    <a:pt x="1191218" y="1531726"/>
                  </a:lnTo>
                  <a:lnTo>
                    <a:pt x="1223676" y="1494660"/>
                  </a:lnTo>
                  <a:lnTo>
                    <a:pt x="1254194" y="1456599"/>
                  </a:lnTo>
                  <a:lnTo>
                    <a:pt x="1282767" y="1417618"/>
                  </a:lnTo>
                  <a:lnTo>
                    <a:pt x="1309384" y="1377795"/>
                  </a:lnTo>
                  <a:lnTo>
                    <a:pt x="1334039" y="1337206"/>
                  </a:lnTo>
                  <a:lnTo>
                    <a:pt x="1356724" y="1295928"/>
                  </a:lnTo>
                  <a:lnTo>
                    <a:pt x="1377430" y="1254037"/>
                  </a:lnTo>
                  <a:lnTo>
                    <a:pt x="1396150" y="1211611"/>
                  </a:lnTo>
                  <a:lnTo>
                    <a:pt x="1412875" y="1168726"/>
                  </a:lnTo>
                  <a:lnTo>
                    <a:pt x="1427597" y="1125459"/>
                  </a:lnTo>
                  <a:lnTo>
                    <a:pt x="1440308" y="1081886"/>
                  </a:lnTo>
                  <a:lnTo>
                    <a:pt x="1451001" y="1038084"/>
                  </a:lnTo>
                  <a:lnTo>
                    <a:pt x="1459668" y="994131"/>
                  </a:lnTo>
                  <a:lnTo>
                    <a:pt x="1466299" y="950101"/>
                  </a:lnTo>
                  <a:lnTo>
                    <a:pt x="1470888" y="906073"/>
                  </a:lnTo>
                  <a:lnTo>
                    <a:pt x="1473427" y="862122"/>
                  </a:lnTo>
                  <a:lnTo>
                    <a:pt x="1473906" y="818327"/>
                  </a:lnTo>
                  <a:lnTo>
                    <a:pt x="1472319" y="774762"/>
                  </a:lnTo>
                  <a:lnTo>
                    <a:pt x="1468657" y="731505"/>
                  </a:lnTo>
                  <a:lnTo>
                    <a:pt x="1462913" y="688633"/>
                  </a:lnTo>
                  <a:lnTo>
                    <a:pt x="1455077" y="646223"/>
                  </a:lnTo>
                  <a:lnTo>
                    <a:pt x="1445143" y="604350"/>
                  </a:lnTo>
                  <a:lnTo>
                    <a:pt x="1433102" y="563093"/>
                  </a:lnTo>
                  <a:lnTo>
                    <a:pt x="1418946" y="522526"/>
                  </a:lnTo>
                  <a:lnTo>
                    <a:pt x="1402667" y="482728"/>
                  </a:lnTo>
                  <a:lnTo>
                    <a:pt x="1384258" y="443775"/>
                  </a:lnTo>
                  <a:lnTo>
                    <a:pt x="1363709" y="405743"/>
                  </a:lnTo>
                  <a:lnTo>
                    <a:pt x="1341014" y="368709"/>
                  </a:lnTo>
                  <a:lnTo>
                    <a:pt x="1316164" y="332750"/>
                  </a:lnTo>
                  <a:lnTo>
                    <a:pt x="1289151" y="297943"/>
                  </a:lnTo>
                  <a:lnTo>
                    <a:pt x="1259967" y="264364"/>
                  </a:lnTo>
                </a:path>
              </a:pathLst>
            </a:custGeom>
            <a:ln w="28575">
              <a:solidFill>
                <a:srgbClr val="5757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343533" y="6076251"/>
              <a:ext cx="1337310" cy="407034"/>
            </a:xfrm>
            <a:custGeom>
              <a:avLst/>
              <a:gdLst/>
              <a:ahLst/>
              <a:cxnLst/>
              <a:rect l="l" t="t" r="r" b="b"/>
              <a:pathLst>
                <a:path w="1337310" h="407035">
                  <a:moveTo>
                    <a:pt x="964056" y="0"/>
                  </a:moveTo>
                  <a:lnTo>
                    <a:pt x="1044702" y="96901"/>
                  </a:lnTo>
                  <a:lnTo>
                    <a:pt x="997381" y="119504"/>
                  </a:lnTo>
                  <a:lnTo>
                    <a:pt x="949573" y="139640"/>
                  </a:lnTo>
                  <a:lnTo>
                    <a:pt x="901372" y="157318"/>
                  </a:lnTo>
                  <a:lnTo>
                    <a:pt x="852871" y="172546"/>
                  </a:lnTo>
                  <a:lnTo>
                    <a:pt x="804166" y="185331"/>
                  </a:lnTo>
                  <a:lnTo>
                    <a:pt x="755351" y="195683"/>
                  </a:lnTo>
                  <a:lnTo>
                    <a:pt x="706519" y="203608"/>
                  </a:lnTo>
                  <a:lnTo>
                    <a:pt x="657766" y="209116"/>
                  </a:lnTo>
                  <a:lnTo>
                    <a:pt x="609186" y="212214"/>
                  </a:lnTo>
                  <a:lnTo>
                    <a:pt x="560872" y="212910"/>
                  </a:lnTo>
                  <a:lnTo>
                    <a:pt x="512920" y="211214"/>
                  </a:lnTo>
                  <a:lnTo>
                    <a:pt x="465423" y="207131"/>
                  </a:lnTo>
                  <a:lnTo>
                    <a:pt x="418476" y="200672"/>
                  </a:lnTo>
                  <a:lnTo>
                    <a:pt x="372173" y="191844"/>
                  </a:lnTo>
                  <a:lnTo>
                    <a:pt x="326609" y="180655"/>
                  </a:lnTo>
                  <a:lnTo>
                    <a:pt x="281877" y="167113"/>
                  </a:lnTo>
                  <a:lnTo>
                    <a:pt x="238073" y="151226"/>
                  </a:lnTo>
                  <a:lnTo>
                    <a:pt x="195290" y="133003"/>
                  </a:lnTo>
                  <a:lnTo>
                    <a:pt x="153623" y="112451"/>
                  </a:lnTo>
                  <a:lnTo>
                    <a:pt x="113166" y="89580"/>
                  </a:lnTo>
                  <a:lnTo>
                    <a:pt x="74014" y="64396"/>
                  </a:lnTo>
                  <a:lnTo>
                    <a:pt x="36260" y="36908"/>
                  </a:lnTo>
                  <a:lnTo>
                    <a:pt x="0" y="7124"/>
                  </a:lnTo>
                  <a:lnTo>
                    <a:pt x="24098" y="45428"/>
                  </a:lnTo>
                  <a:lnTo>
                    <a:pt x="50036" y="81913"/>
                  </a:lnTo>
                  <a:lnTo>
                    <a:pt x="77737" y="116562"/>
                  </a:lnTo>
                  <a:lnTo>
                    <a:pt x="107121" y="149357"/>
                  </a:lnTo>
                  <a:lnTo>
                    <a:pt x="138111" y="180279"/>
                  </a:lnTo>
                  <a:lnTo>
                    <a:pt x="170629" y="209309"/>
                  </a:lnTo>
                  <a:lnTo>
                    <a:pt x="204595" y="236429"/>
                  </a:lnTo>
                  <a:lnTo>
                    <a:pt x="239932" y="261621"/>
                  </a:lnTo>
                  <a:lnTo>
                    <a:pt x="276561" y="284866"/>
                  </a:lnTo>
                  <a:lnTo>
                    <a:pt x="314404" y="306146"/>
                  </a:lnTo>
                  <a:lnTo>
                    <a:pt x="353384" y="325443"/>
                  </a:lnTo>
                  <a:lnTo>
                    <a:pt x="393421" y="342737"/>
                  </a:lnTo>
                  <a:lnTo>
                    <a:pt x="434438" y="358011"/>
                  </a:lnTo>
                  <a:lnTo>
                    <a:pt x="476355" y="371247"/>
                  </a:lnTo>
                  <a:lnTo>
                    <a:pt x="519096" y="382425"/>
                  </a:lnTo>
                  <a:lnTo>
                    <a:pt x="562581" y="391528"/>
                  </a:lnTo>
                  <a:lnTo>
                    <a:pt x="606733" y="398536"/>
                  </a:lnTo>
                  <a:lnTo>
                    <a:pt x="651473" y="403432"/>
                  </a:lnTo>
                  <a:lnTo>
                    <a:pt x="696723" y="406198"/>
                  </a:lnTo>
                  <a:lnTo>
                    <a:pt x="742404" y="406814"/>
                  </a:lnTo>
                  <a:lnTo>
                    <a:pt x="788438" y="405262"/>
                  </a:lnTo>
                  <a:lnTo>
                    <a:pt x="834748" y="401525"/>
                  </a:lnTo>
                  <a:lnTo>
                    <a:pt x="881255" y="395583"/>
                  </a:lnTo>
                  <a:lnTo>
                    <a:pt x="927880" y="387417"/>
                  </a:lnTo>
                  <a:lnTo>
                    <a:pt x="974545" y="377011"/>
                  </a:lnTo>
                  <a:lnTo>
                    <a:pt x="1021173" y="364345"/>
                  </a:lnTo>
                  <a:lnTo>
                    <a:pt x="1067684" y="349401"/>
                  </a:lnTo>
                  <a:lnTo>
                    <a:pt x="1114001" y="332160"/>
                  </a:lnTo>
                  <a:lnTo>
                    <a:pt x="1160045" y="312604"/>
                  </a:lnTo>
                  <a:lnTo>
                    <a:pt x="1205737" y="290715"/>
                  </a:lnTo>
                  <a:lnTo>
                    <a:pt x="1286255" y="387629"/>
                  </a:lnTo>
                  <a:lnTo>
                    <a:pt x="1337055" y="54470"/>
                  </a:lnTo>
                  <a:lnTo>
                    <a:pt x="964056" y="0"/>
                  </a:lnTo>
                  <a:close/>
                </a:path>
              </a:pathLst>
            </a:custGeom>
            <a:solidFill>
              <a:srgbClr val="7979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068460" y="4663313"/>
              <a:ext cx="553720" cy="1524000"/>
            </a:xfrm>
            <a:custGeom>
              <a:avLst/>
              <a:gdLst/>
              <a:ahLst/>
              <a:cxnLst/>
              <a:rect l="l" t="t" r="r" b="b"/>
              <a:pathLst>
                <a:path w="553719" h="1524000">
                  <a:moveTo>
                    <a:pt x="392420" y="0"/>
                  </a:moveTo>
                  <a:lnTo>
                    <a:pt x="354424" y="32997"/>
                  </a:lnTo>
                  <a:lnTo>
                    <a:pt x="318291" y="67237"/>
                  </a:lnTo>
                  <a:lnTo>
                    <a:pt x="284033" y="102645"/>
                  </a:lnTo>
                  <a:lnTo>
                    <a:pt x="251663" y="139143"/>
                  </a:lnTo>
                  <a:lnTo>
                    <a:pt x="221192" y="176656"/>
                  </a:lnTo>
                  <a:lnTo>
                    <a:pt x="192631" y="215107"/>
                  </a:lnTo>
                  <a:lnTo>
                    <a:pt x="165993" y="254420"/>
                  </a:lnTo>
                  <a:lnTo>
                    <a:pt x="141289" y="294520"/>
                  </a:lnTo>
                  <a:lnTo>
                    <a:pt x="118531" y="335329"/>
                  </a:lnTo>
                  <a:lnTo>
                    <a:pt x="97730" y="376772"/>
                  </a:lnTo>
                  <a:lnTo>
                    <a:pt x="78900" y="418773"/>
                  </a:lnTo>
                  <a:lnTo>
                    <a:pt x="62051" y="461254"/>
                  </a:lnTo>
                  <a:lnTo>
                    <a:pt x="47195" y="504141"/>
                  </a:lnTo>
                  <a:lnTo>
                    <a:pt x="34344" y="547357"/>
                  </a:lnTo>
                  <a:lnTo>
                    <a:pt x="23509" y="590825"/>
                  </a:lnTo>
                  <a:lnTo>
                    <a:pt x="14703" y="634471"/>
                  </a:lnTo>
                  <a:lnTo>
                    <a:pt x="7937" y="678216"/>
                  </a:lnTo>
                  <a:lnTo>
                    <a:pt x="3224" y="721986"/>
                  </a:lnTo>
                  <a:lnTo>
                    <a:pt x="574" y="765703"/>
                  </a:lnTo>
                  <a:lnTo>
                    <a:pt x="0" y="809293"/>
                  </a:lnTo>
                  <a:lnTo>
                    <a:pt x="1513" y="852678"/>
                  </a:lnTo>
                  <a:lnTo>
                    <a:pt x="5125" y="895782"/>
                  </a:lnTo>
                  <a:lnTo>
                    <a:pt x="10848" y="938530"/>
                  </a:lnTo>
                  <a:lnTo>
                    <a:pt x="18693" y="980845"/>
                  </a:lnTo>
                  <a:lnTo>
                    <a:pt x="28674" y="1022651"/>
                  </a:lnTo>
                  <a:lnTo>
                    <a:pt x="40800" y="1063871"/>
                  </a:lnTo>
                  <a:lnTo>
                    <a:pt x="55085" y="1104430"/>
                  </a:lnTo>
                  <a:lnTo>
                    <a:pt x="71539" y="1144251"/>
                  </a:lnTo>
                  <a:lnTo>
                    <a:pt x="90175" y="1183259"/>
                  </a:lnTo>
                  <a:lnTo>
                    <a:pt x="111004" y="1221376"/>
                  </a:lnTo>
                  <a:lnTo>
                    <a:pt x="134038" y="1258527"/>
                  </a:lnTo>
                  <a:lnTo>
                    <a:pt x="159289" y="1294636"/>
                  </a:lnTo>
                  <a:lnTo>
                    <a:pt x="186769" y="1329626"/>
                  </a:lnTo>
                  <a:lnTo>
                    <a:pt x="347843" y="1523441"/>
                  </a:lnTo>
                  <a:lnTo>
                    <a:pt x="320366" y="1488451"/>
                  </a:lnTo>
                  <a:lnTo>
                    <a:pt x="295117" y="1452342"/>
                  </a:lnTo>
                  <a:lnTo>
                    <a:pt x="272085" y="1415190"/>
                  </a:lnTo>
                  <a:lnTo>
                    <a:pt x="251257" y="1377073"/>
                  </a:lnTo>
                  <a:lnTo>
                    <a:pt x="232624" y="1338065"/>
                  </a:lnTo>
                  <a:lnTo>
                    <a:pt x="216172" y="1298243"/>
                  </a:lnTo>
                  <a:lnTo>
                    <a:pt x="201889" y="1257684"/>
                  </a:lnTo>
                  <a:lnTo>
                    <a:pt x="189765" y="1216463"/>
                  </a:lnTo>
                  <a:lnTo>
                    <a:pt x="179787" y="1174657"/>
                  </a:lnTo>
                  <a:lnTo>
                    <a:pt x="171943" y="1132342"/>
                  </a:lnTo>
                  <a:lnTo>
                    <a:pt x="166222" y="1089594"/>
                  </a:lnTo>
                  <a:lnTo>
                    <a:pt x="162612" y="1046489"/>
                  </a:lnTo>
                  <a:lnTo>
                    <a:pt x="161101" y="1003103"/>
                  </a:lnTo>
                  <a:lnTo>
                    <a:pt x="161677" y="959513"/>
                  </a:lnTo>
                  <a:lnTo>
                    <a:pt x="164329" y="915795"/>
                  </a:lnTo>
                  <a:lnTo>
                    <a:pt x="169045" y="872025"/>
                  </a:lnTo>
                  <a:lnTo>
                    <a:pt x="175813" y="828279"/>
                  </a:lnTo>
                  <a:lnTo>
                    <a:pt x="184622" y="784633"/>
                  </a:lnTo>
                  <a:lnTo>
                    <a:pt x="195459" y="741164"/>
                  </a:lnTo>
                  <a:lnTo>
                    <a:pt x="208312" y="697948"/>
                  </a:lnTo>
                  <a:lnTo>
                    <a:pt x="223171" y="655060"/>
                  </a:lnTo>
                  <a:lnTo>
                    <a:pt x="240023" y="612578"/>
                  </a:lnTo>
                  <a:lnTo>
                    <a:pt x="258856" y="570577"/>
                  </a:lnTo>
                  <a:lnTo>
                    <a:pt x="279660" y="529133"/>
                  </a:lnTo>
                  <a:lnTo>
                    <a:pt x="302421" y="488324"/>
                  </a:lnTo>
                  <a:lnTo>
                    <a:pt x="327128" y="448224"/>
                  </a:lnTo>
                  <a:lnTo>
                    <a:pt x="353770" y="408910"/>
                  </a:lnTo>
                  <a:lnTo>
                    <a:pt x="382334" y="370459"/>
                  </a:lnTo>
                  <a:lnTo>
                    <a:pt x="412809" y="332945"/>
                  </a:lnTo>
                  <a:lnTo>
                    <a:pt x="445183" y="296447"/>
                  </a:lnTo>
                  <a:lnTo>
                    <a:pt x="479445" y="261039"/>
                  </a:lnTo>
                  <a:lnTo>
                    <a:pt x="515582" y="226799"/>
                  </a:lnTo>
                  <a:lnTo>
                    <a:pt x="553583" y="193801"/>
                  </a:lnTo>
                  <a:lnTo>
                    <a:pt x="392420" y="0"/>
                  </a:lnTo>
                  <a:close/>
                </a:path>
              </a:pathLst>
            </a:custGeom>
            <a:solidFill>
              <a:srgbClr val="6161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068460" y="4663313"/>
              <a:ext cx="1612265" cy="1819910"/>
            </a:xfrm>
            <a:custGeom>
              <a:avLst/>
              <a:gdLst/>
              <a:ahLst/>
              <a:cxnLst/>
              <a:rect l="l" t="t" r="r" b="b"/>
              <a:pathLst>
                <a:path w="1612264" h="1819910">
                  <a:moveTo>
                    <a:pt x="275072" y="1420063"/>
                  </a:moveTo>
                  <a:lnTo>
                    <a:pt x="311333" y="1449846"/>
                  </a:lnTo>
                  <a:lnTo>
                    <a:pt x="349087" y="1477334"/>
                  </a:lnTo>
                  <a:lnTo>
                    <a:pt x="388239" y="1502518"/>
                  </a:lnTo>
                  <a:lnTo>
                    <a:pt x="428696" y="1525390"/>
                  </a:lnTo>
                  <a:lnTo>
                    <a:pt x="470363" y="1545941"/>
                  </a:lnTo>
                  <a:lnTo>
                    <a:pt x="513146" y="1564164"/>
                  </a:lnTo>
                  <a:lnTo>
                    <a:pt x="556950" y="1580051"/>
                  </a:lnTo>
                  <a:lnTo>
                    <a:pt x="601681" y="1593593"/>
                  </a:lnTo>
                  <a:lnTo>
                    <a:pt x="647246" y="1604782"/>
                  </a:lnTo>
                  <a:lnTo>
                    <a:pt x="693548" y="1613611"/>
                  </a:lnTo>
                  <a:lnTo>
                    <a:pt x="740495" y="1620070"/>
                  </a:lnTo>
                  <a:lnTo>
                    <a:pt x="787992" y="1624152"/>
                  </a:lnTo>
                  <a:lnTo>
                    <a:pt x="835945" y="1625849"/>
                  </a:lnTo>
                  <a:lnTo>
                    <a:pt x="884258" y="1625152"/>
                  </a:lnTo>
                  <a:lnTo>
                    <a:pt x="932839" y="1622054"/>
                  </a:lnTo>
                  <a:lnTo>
                    <a:pt x="981592" y="1616547"/>
                  </a:lnTo>
                  <a:lnTo>
                    <a:pt x="1030423" y="1608621"/>
                  </a:lnTo>
                  <a:lnTo>
                    <a:pt x="1079239" y="1598270"/>
                  </a:lnTo>
                  <a:lnTo>
                    <a:pt x="1127944" y="1585484"/>
                  </a:lnTo>
                  <a:lnTo>
                    <a:pt x="1176444" y="1570256"/>
                  </a:lnTo>
                  <a:lnTo>
                    <a:pt x="1224646" y="1552578"/>
                  </a:lnTo>
                  <a:lnTo>
                    <a:pt x="1272454" y="1532442"/>
                  </a:lnTo>
                  <a:lnTo>
                    <a:pt x="1319774" y="1509839"/>
                  </a:lnTo>
                  <a:lnTo>
                    <a:pt x="1239129" y="1412938"/>
                  </a:lnTo>
                  <a:lnTo>
                    <a:pt x="1612128" y="1467408"/>
                  </a:lnTo>
                  <a:lnTo>
                    <a:pt x="1561328" y="1800567"/>
                  </a:lnTo>
                  <a:lnTo>
                    <a:pt x="1480810" y="1703654"/>
                  </a:lnTo>
                  <a:lnTo>
                    <a:pt x="1433583" y="1726227"/>
                  </a:lnTo>
                  <a:lnTo>
                    <a:pt x="1385924" y="1746324"/>
                  </a:lnTo>
                  <a:lnTo>
                    <a:pt x="1337923" y="1763961"/>
                  </a:lnTo>
                  <a:lnTo>
                    <a:pt x="1289671" y="1779150"/>
                  </a:lnTo>
                  <a:lnTo>
                    <a:pt x="1241258" y="1791908"/>
                  </a:lnTo>
                  <a:lnTo>
                    <a:pt x="1192775" y="1802248"/>
                  </a:lnTo>
                  <a:lnTo>
                    <a:pt x="1144312" y="1810184"/>
                  </a:lnTo>
                  <a:lnTo>
                    <a:pt x="1095960" y="1815731"/>
                  </a:lnTo>
                  <a:lnTo>
                    <a:pt x="1047809" y="1818903"/>
                  </a:lnTo>
                  <a:lnTo>
                    <a:pt x="999951" y="1819715"/>
                  </a:lnTo>
                  <a:lnTo>
                    <a:pt x="952475" y="1818182"/>
                  </a:lnTo>
                  <a:lnTo>
                    <a:pt x="905473" y="1814316"/>
                  </a:lnTo>
                  <a:lnTo>
                    <a:pt x="859034" y="1808133"/>
                  </a:lnTo>
                  <a:lnTo>
                    <a:pt x="813250" y="1799648"/>
                  </a:lnTo>
                  <a:lnTo>
                    <a:pt x="768210" y="1788874"/>
                  </a:lnTo>
                  <a:lnTo>
                    <a:pt x="724006" y="1775826"/>
                  </a:lnTo>
                  <a:lnTo>
                    <a:pt x="680728" y="1760519"/>
                  </a:lnTo>
                  <a:lnTo>
                    <a:pt x="638467" y="1742966"/>
                  </a:lnTo>
                  <a:lnTo>
                    <a:pt x="597313" y="1723182"/>
                  </a:lnTo>
                  <a:lnTo>
                    <a:pt x="557357" y="1701182"/>
                  </a:lnTo>
                  <a:lnTo>
                    <a:pt x="518689" y="1676980"/>
                  </a:lnTo>
                  <a:lnTo>
                    <a:pt x="481399" y="1650590"/>
                  </a:lnTo>
                  <a:lnTo>
                    <a:pt x="445580" y="1622027"/>
                  </a:lnTo>
                  <a:lnTo>
                    <a:pt x="411320" y="1591304"/>
                  </a:lnTo>
                  <a:lnTo>
                    <a:pt x="378711" y="1558438"/>
                  </a:lnTo>
                  <a:lnTo>
                    <a:pt x="347843" y="1523441"/>
                  </a:lnTo>
                  <a:lnTo>
                    <a:pt x="186769" y="1329626"/>
                  </a:lnTo>
                  <a:lnTo>
                    <a:pt x="159289" y="1294636"/>
                  </a:lnTo>
                  <a:lnTo>
                    <a:pt x="134038" y="1258527"/>
                  </a:lnTo>
                  <a:lnTo>
                    <a:pt x="111004" y="1221376"/>
                  </a:lnTo>
                  <a:lnTo>
                    <a:pt x="90175" y="1183259"/>
                  </a:lnTo>
                  <a:lnTo>
                    <a:pt x="71539" y="1144251"/>
                  </a:lnTo>
                  <a:lnTo>
                    <a:pt x="55085" y="1104430"/>
                  </a:lnTo>
                  <a:lnTo>
                    <a:pt x="40800" y="1063871"/>
                  </a:lnTo>
                  <a:lnTo>
                    <a:pt x="28674" y="1022651"/>
                  </a:lnTo>
                  <a:lnTo>
                    <a:pt x="18693" y="980845"/>
                  </a:lnTo>
                  <a:lnTo>
                    <a:pt x="10848" y="938530"/>
                  </a:lnTo>
                  <a:lnTo>
                    <a:pt x="5125" y="895782"/>
                  </a:lnTo>
                  <a:lnTo>
                    <a:pt x="1513" y="852678"/>
                  </a:lnTo>
                  <a:lnTo>
                    <a:pt x="0" y="809293"/>
                  </a:lnTo>
                  <a:lnTo>
                    <a:pt x="574" y="765703"/>
                  </a:lnTo>
                  <a:lnTo>
                    <a:pt x="3224" y="721986"/>
                  </a:lnTo>
                  <a:lnTo>
                    <a:pt x="7937" y="678216"/>
                  </a:lnTo>
                  <a:lnTo>
                    <a:pt x="14703" y="634471"/>
                  </a:lnTo>
                  <a:lnTo>
                    <a:pt x="23509" y="590825"/>
                  </a:lnTo>
                  <a:lnTo>
                    <a:pt x="34344" y="547357"/>
                  </a:lnTo>
                  <a:lnTo>
                    <a:pt x="47195" y="504141"/>
                  </a:lnTo>
                  <a:lnTo>
                    <a:pt x="62051" y="461254"/>
                  </a:lnTo>
                  <a:lnTo>
                    <a:pt x="78900" y="418773"/>
                  </a:lnTo>
                  <a:lnTo>
                    <a:pt x="97730" y="376772"/>
                  </a:lnTo>
                  <a:lnTo>
                    <a:pt x="118531" y="335329"/>
                  </a:lnTo>
                  <a:lnTo>
                    <a:pt x="141289" y="294520"/>
                  </a:lnTo>
                  <a:lnTo>
                    <a:pt x="165993" y="254420"/>
                  </a:lnTo>
                  <a:lnTo>
                    <a:pt x="192631" y="215107"/>
                  </a:lnTo>
                  <a:lnTo>
                    <a:pt x="221192" y="176656"/>
                  </a:lnTo>
                  <a:lnTo>
                    <a:pt x="251663" y="139143"/>
                  </a:lnTo>
                  <a:lnTo>
                    <a:pt x="284033" y="102645"/>
                  </a:lnTo>
                  <a:lnTo>
                    <a:pt x="318291" y="67237"/>
                  </a:lnTo>
                  <a:lnTo>
                    <a:pt x="354424" y="32997"/>
                  </a:lnTo>
                  <a:lnTo>
                    <a:pt x="392420" y="0"/>
                  </a:lnTo>
                  <a:lnTo>
                    <a:pt x="553583" y="193801"/>
                  </a:lnTo>
                  <a:lnTo>
                    <a:pt x="515582" y="226799"/>
                  </a:lnTo>
                  <a:lnTo>
                    <a:pt x="479445" y="261039"/>
                  </a:lnTo>
                  <a:lnTo>
                    <a:pt x="445183" y="296447"/>
                  </a:lnTo>
                  <a:lnTo>
                    <a:pt x="412809" y="332945"/>
                  </a:lnTo>
                  <a:lnTo>
                    <a:pt x="382334" y="370459"/>
                  </a:lnTo>
                  <a:lnTo>
                    <a:pt x="353770" y="408910"/>
                  </a:lnTo>
                  <a:lnTo>
                    <a:pt x="327128" y="448224"/>
                  </a:lnTo>
                  <a:lnTo>
                    <a:pt x="302421" y="488324"/>
                  </a:lnTo>
                  <a:lnTo>
                    <a:pt x="279660" y="529133"/>
                  </a:lnTo>
                  <a:lnTo>
                    <a:pt x="258856" y="570577"/>
                  </a:lnTo>
                  <a:lnTo>
                    <a:pt x="240023" y="612578"/>
                  </a:lnTo>
                  <a:lnTo>
                    <a:pt x="223171" y="655060"/>
                  </a:lnTo>
                  <a:lnTo>
                    <a:pt x="208312" y="697948"/>
                  </a:lnTo>
                  <a:lnTo>
                    <a:pt x="195459" y="741164"/>
                  </a:lnTo>
                  <a:lnTo>
                    <a:pt x="184622" y="784633"/>
                  </a:lnTo>
                  <a:lnTo>
                    <a:pt x="175813" y="828279"/>
                  </a:lnTo>
                  <a:lnTo>
                    <a:pt x="169045" y="872025"/>
                  </a:lnTo>
                  <a:lnTo>
                    <a:pt x="164329" y="915795"/>
                  </a:lnTo>
                  <a:lnTo>
                    <a:pt x="161677" y="959513"/>
                  </a:lnTo>
                  <a:lnTo>
                    <a:pt x="161101" y="1003103"/>
                  </a:lnTo>
                  <a:lnTo>
                    <a:pt x="162612" y="1046489"/>
                  </a:lnTo>
                  <a:lnTo>
                    <a:pt x="166222" y="1089594"/>
                  </a:lnTo>
                  <a:lnTo>
                    <a:pt x="171943" y="1132342"/>
                  </a:lnTo>
                  <a:lnTo>
                    <a:pt x="179787" y="1174657"/>
                  </a:lnTo>
                  <a:lnTo>
                    <a:pt x="189765" y="1216463"/>
                  </a:lnTo>
                  <a:lnTo>
                    <a:pt x="201889" y="1257684"/>
                  </a:lnTo>
                  <a:lnTo>
                    <a:pt x="216172" y="1298243"/>
                  </a:lnTo>
                  <a:lnTo>
                    <a:pt x="232624" y="1338065"/>
                  </a:lnTo>
                  <a:lnTo>
                    <a:pt x="251257" y="1377073"/>
                  </a:lnTo>
                  <a:lnTo>
                    <a:pt x="272085" y="1415190"/>
                  </a:lnTo>
                  <a:lnTo>
                    <a:pt x="295117" y="1452342"/>
                  </a:lnTo>
                  <a:lnTo>
                    <a:pt x="320366" y="1488451"/>
                  </a:lnTo>
                  <a:lnTo>
                    <a:pt x="347843" y="1523441"/>
                  </a:lnTo>
                </a:path>
              </a:pathLst>
            </a:custGeom>
            <a:ln w="28575">
              <a:solidFill>
                <a:srgbClr val="5757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0" name="object 40"/>
          <p:cNvSpPr txBox="1"/>
          <p:nvPr/>
        </p:nvSpPr>
        <p:spPr>
          <a:xfrm>
            <a:off x="3263900" y="4692777"/>
            <a:ext cx="1004569" cy="4533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Arial MT"/>
                <a:cs typeface="Arial MT"/>
              </a:rPr>
              <a:t>MAQUINAS</a:t>
            </a:r>
            <a:endParaRPr sz="14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400" dirty="0">
                <a:latin typeface="Arial MT"/>
                <a:cs typeface="Arial MT"/>
              </a:rPr>
              <a:t>Y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EQ</a:t>
            </a:r>
            <a:r>
              <a:rPr sz="1400" spc="-5" dirty="0">
                <a:latin typeface="Arial MT"/>
                <a:cs typeface="Arial MT"/>
              </a:rPr>
              <a:t>U</a:t>
            </a:r>
            <a:r>
              <a:rPr sz="1400" dirty="0">
                <a:latin typeface="Arial MT"/>
                <a:cs typeface="Arial MT"/>
              </a:rPr>
              <a:t>IPOS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4867402" y="4692777"/>
            <a:ext cx="1005205" cy="4533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Arial MT"/>
                <a:cs typeface="Arial MT"/>
              </a:rPr>
              <a:t>MÉTODOS</a:t>
            </a:r>
            <a:endParaRPr sz="14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400" spc="-10" dirty="0">
                <a:latin typeface="Arial MT"/>
                <a:cs typeface="Arial MT"/>
              </a:rPr>
              <a:t>D</a:t>
            </a:r>
            <a:r>
              <a:rPr sz="1400" dirty="0">
                <a:latin typeface="Arial MT"/>
                <a:cs typeface="Arial MT"/>
              </a:rPr>
              <a:t>E</a:t>
            </a:r>
            <a:r>
              <a:rPr sz="1400" spc="-8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</a:t>
            </a:r>
            <a:r>
              <a:rPr sz="1400" spc="-10" dirty="0">
                <a:latin typeface="Arial MT"/>
                <a:cs typeface="Arial MT"/>
              </a:rPr>
              <a:t>CC</a:t>
            </a:r>
            <a:r>
              <a:rPr sz="1400" dirty="0">
                <a:latin typeface="Arial MT"/>
                <a:cs typeface="Arial MT"/>
              </a:rPr>
              <a:t>IÓN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3302634" y="2330576"/>
            <a:ext cx="1284605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latin typeface="Arial MT"/>
                <a:cs typeface="Arial MT"/>
              </a:rPr>
              <a:t>MANO+MENTE</a:t>
            </a:r>
            <a:endParaRPr sz="14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sz="1400" spc="-5" dirty="0">
                <a:latin typeface="Arial MT"/>
                <a:cs typeface="Arial MT"/>
              </a:rPr>
              <a:t>DE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OBRA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4894579" y="2330576"/>
            <a:ext cx="887094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latin typeface="Arial MT"/>
                <a:cs typeface="Arial MT"/>
              </a:rPr>
              <a:t>MEDIO</a:t>
            </a:r>
            <a:endParaRPr sz="14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sz="1400" dirty="0">
                <a:latin typeface="Arial MT"/>
                <a:cs typeface="Arial MT"/>
              </a:rPr>
              <a:t>E</a:t>
            </a:r>
            <a:r>
              <a:rPr sz="1400" spc="5" dirty="0">
                <a:latin typeface="Arial MT"/>
                <a:cs typeface="Arial MT"/>
              </a:rPr>
              <a:t>X</a:t>
            </a:r>
            <a:r>
              <a:rPr sz="1400" spc="-10" dirty="0">
                <a:latin typeface="Arial MT"/>
                <a:cs typeface="Arial MT"/>
              </a:rPr>
              <a:t>T</a:t>
            </a:r>
            <a:r>
              <a:rPr sz="1400" dirty="0">
                <a:latin typeface="Arial MT"/>
                <a:cs typeface="Arial MT"/>
              </a:rPr>
              <a:t>E</a:t>
            </a:r>
            <a:r>
              <a:rPr sz="1400" spc="-10" dirty="0">
                <a:latin typeface="Arial MT"/>
                <a:cs typeface="Arial MT"/>
              </a:rPr>
              <a:t>RN</a:t>
            </a:r>
            <a:r>
              <a:rPr sz="1400" spc="5" dirty="0">
                <a:latin typeface="Arial MT"/>
                <a:cs typeface="Arial MT"/>
              </a:rPr>
              <a:t>O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361594" y="4089019"/>
            <a:ext cx="890269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latin typeface="Arial"/>
                <a:cs typeface="Arial"/>
              </a:rPr>
              <a:t>E</a:t>
            </a:r>
            <a:r>
              <a:rPr sz="1400" b="1" spc="-10" dirty="0">
                <a:latin typeface="Arial"/>
                <a:cs typeface="Arial"/>
              </a:rPr>
              <a:t>NTR</a:t>
            </a:r>
            <a:r>
              <a:rPr sz="1400" b="1" spc="-45" dirty="0">
                <a:latin typeface="Arial"/>
                <a:cs typeface="Arial"/>
              </a:rPr>
              <a:t>A</a:t>
            </a:r>
            <a:r>
              <a:rPr sz="1400" b="1" dirty="0">
                <a:latin typeface="Arial"/>
                <a:cs typeface="Arial"/>
              </a:rPr>
              <a:t>DA</a:t>
            </a:r>
            <a:endParaRPr sz="140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7884414" y="4097527"/>
            <a:ext cx="68453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latin typeface="Arial"/>
                <a:cs typeface="Arial"/>
              </a:rPr>
              <a:t>S</a:t>
            </a:r>
            <a:r>
              <a:rPr sz="1400" b="1" spc="-45" dirty="0">
                <a:latin typeface="Arial"/>
                <a:cs typeface="Arial"/>
              </a:rPr>
              <a:t>A</a:t>
            </a:r>
            <a:r>
              <a:rPr sz="1400" b="1" spc="-10" dirty="0">
                <a:latin typeface="Arial"/>
                <a:cs typeface="Arial"/>
              </a:rPr>
              <a:t>L</a:t>
            </a:r>
            <a:r>
              <a:rPr sz="1400" b="1" dirty="0">
                <a:latin typeface="Arial"/>
                <a:cs typeface="Arial"/>
              </a:rPr>
              <a:t>IDA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956C5AC-B3AE-5A92-E877-EB154F7985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81000"/>
            <a:ext cx="6553200" cy="1219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AR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TABLERO DE CONTROL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40FEB689-A35B-10A3-1E3B-585227FFCF1E}"/>
              </a:ext>
            </a:extLst>
          </p:cNvPr>
          <p:cNvSpPr txBox="1"/>
          <p:nvPr/>
        </p:nvSpPr>
        <p:spPr>
          <a:xfrm>
            <a:off x="457200" y="1676400"/>
            <a:ext cx="8001000" cy="2464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s-ES" sz="2000" b="0" i="0" dirty="0">
                <a:solidFill>
                  <a:schemeClr val="bg1"/>
                </a:solidFill>
                <a:latin typeface="Open Sans" panose="020B0606030504020204" pitchFamily="34" charset="0"/>
              </a:rPr>
              <a:t>Un Tablero de Control es una herramienta de diagnóstico. Es un conjunto de indicadores cuyo seguimiento y evaluación periódica permiten contar con un mayor conocimiento de la situación de la empresa o área de la misma.</a:t>
            </a:r>
            <a:endParaRPr lang="es-AR" sz="2000" dirty="0">
              <a:solidFill>
                <a:schemeClr val="bg1"/>
              </a:solidFill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2A007D43-8AC7-E0FB-D89D-0068EB34A68C}"/>
              </a:ext>
            </a:extLst>
          </p:cNvPr>
          <p:cNvSpPr txBox="1"/>
          <p:nvPr/>
        </p:nvSpPr>
        <p:spPr>
          <a:xfrm>
            <a:off x="457200" y="4495800"/>
            <a:ext cx="80010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s-ES" sz="1800" b="0" i="1" u="none" strike="noStrike" cap="none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“</a:t>
            </a:r>
            <a:r>
              <a:rPr lang="es-E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sym typeface="Arial"/>
              </a:rPr>
              <a:t>Lo que no se puede medir no se puede controlar; lo que no se puede controlar no se puede gestionar; lo que no se puede gestionar no se puede mejorar.”</a:t>
            </a:r>
          </a:p>
        </p:txBody>
      </p:sp>
    </p:spTree>
    <p:extLst>
      <p:ext uri="{BB962C8B-B14F-4D97-AF65-F5344CB8AC3E}">
        <p14:creationId xmlns:p14="http://schemas.microsoft.com/office/powerpoint/2010/main" val="1800291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64D8FDB4-DBE4-3DEA-C497-89B69140CD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051" t="2441"/>
          <a:stretch/>
        </p:blipFill>
        <p:spPr>
          <a:xfrm>
            <a:off x="76200" y="1600200"/>
            <a:ext cx="2732521" cy="4694548"/>
          </a:xfr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9D43971C-6575-B6B9-DEDD-EA8C716CC6B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473"/>
          <a:stretch/>
        </p:blipFill>
        <p:spPr>
          <a:xfrm>
            <a:off x="2971800" y="533400"/>
            <a:ext cx="2764410" cy="5111862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7E58D1F0-DAC7-371B-61A3-38E4AE44DEF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8498"/>
          <a:stretch/>
        </p:blipFill>
        <p:spPr>
          <a:xfrm>
            <a:off x="5867400" y="1828800"/>
            <a:ext cx="3133396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190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CB714C-57BD-C3ED-6E45-B20B5B4D87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"/>
            <a:ext cx="6935867" cy="1524000"/>
          </a:xfrm>
        </p:spPr>
        <p:txBody>
          <a:bodyPr>
            <a:normAutofit fontScale="90000"/>
          </a:bodyPr>
          <a:lstStyle/>
          <a:p>
            <a:pPr algn="ctr"/>
            <a:r>
              <a:rPr lang="es-A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PASOS A SEGUIR PARA ESTABLECER INDICADORES EN EL TABLERO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33B7EA03-5D9F-F720-0FF9-B500116214B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299" r="8161"/>
          <a:stretch/>
        </p:blipFill>
        <p:spPr>
          <a:xfrm>
            <a:off x="228600" y="1524000"/>
            <a:ext cx="8737834" cy="4953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74270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EE41EA-9BAD-4B03-BAF9-2605077BAE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457200"/>
            <a:ext cx="8077200" cy="1066800"/>
          </a:xfrm>
        </p:spPr>
        <p:txBody>
          <a:bodyPr/>
          <a:lstStyle/>
          <a:p>
            <a:pPr algn="ctr"/>
            <a:r>
              <a:rPr lang="es-AR" dirty="0"/>
              <a:t>ARMADO DEL TABLERO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8FE67A99-8A01-D10F-AAF6-3D2F9BD2E4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362200"/>
            <a:ext cx="8382000" cy="2286000"/>
          </a:xfrm>
        </p:spPr>
      </p:pic>
    </p:spTree>
    <p:extLst>
      <p:ext uri="{BB962C8B-B14F-4D97-AF65-F5344CB8AC3E}">
        <p14:creationId xmlns:p14="http://schemas.microsoft.com/office/powerpoint/2010/main" val="3867753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3F0943-7257-7080-1256-491755243F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04800"/>
            <a:ext cx="7315200" cy="838200"/>
          </a:xfrm>
        </p:spPr>
        <p:txBody>
          <a:bodyPr/>
          <a:lstStyle/>
          <a:p>
            <a:r>
              <a:rPr lang="es-AR" dirty="0"/>
              <a:t>EJEMPLO: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55CD019-1CFC-5537-C3C9-6CDB4EE5CB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304800"/>
            <a:ext cx="8534400" cy="4114800"/>
          </a:xfrm>
        </p:spPr>
        <p:txBody>
          <a:bodyPr/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UNA EMPRESA COMERCIALIZADORA DE PRODUCTOS PUERTA A PUERTA REALIZA SU CAMPAÑA EN LA CIUDAD DE RECONQUISTA, CON UN OBJETIVO: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VENTAS CERRADAS POR $ 520.000 PARA EL 2020.-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es-ES" sz="2000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EL TABLERO DE CONTROL SEMANAL SE COMPONE DE 7 INDICADORES (RESULTADOS Y PROCESO) Y SE MONITOREA DE MANERA SEMANAL</a:t>
            </a:r>
          </a:p>
          <a:p>
            <a:pPr marL="0" indent="0">
              <a:buNone/>
            </a:pPr>
            <a:endParaRPr lang="es-AR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3E15C5DD-87DF-DAAB-43E6-3F55D3EFF7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158"/>
          <a:stretch/>
        </p:blipFill>
        <p:spPr>
          <a:xfrm>
            <a:off x="76200" y="3505200"/>
            <a:ext cx="8991600" cy="28151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01124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DEB15E1C-0678-F01D-5115-C81F72153FC9}"/>
              </a:ext>
            </a:extLst>
          </p:cNvPr>
          <p:cNvSpPr txBox="1"/>
          <p:nvPr/>
        </p:nvSpPr>
        <p:spPr>
          <a:xfrm>
            <a:off x="914400" y="990600"/>
            <a:ext cx="7162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400" dirty="0"/>
              <a:t>EL TABLERO DE MANDO FINALIZA CON UN PLAN DE ACCIÓN. 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495189B0-3A05-4FD8-0832-A131440C7B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2514600"/>
            <a:ext cx="8915400" cy="156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247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41D8CF16-88B4-7DE0-8507-05BD9AF9FA47}"/>
              </a:ext>
            </a:extLst>
          </p:cNvPr>
          <p:cNvSpPr txBox="1"/>
          <p:nvPr/>
        </p:nvSpPr>
        <p:spPr>
          <a:xfrm>
            <a:off x="304800" y="476701"/>
            <a:ext cx="8305800" cy="59400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información proporcionada por el tablero de comando y sus conclusiones:</a:t>
            </a:r>
          </a:p>
          <a:p>
            <a:endParaRPr lang="es-ES" sz="2000" dirty="0"/>
          </a:p>
          <a:p>
            <a:pPr marL="342900" indent="-342900">
              <a:buAutoNum type="alphaLcParenR"/>
            </a:pPr>
            <a:r>
              <a:rPr lang="es-ES" sz="2000" dirty="0"/>
              <a:t>si la gestión realizada se mantiene dentro del rumbo definido al fijar la estrategia. </a:t>
            </a:r>
          </a:p>
          <a:p>
            <a:pPr marL="342900" indent="-342900">
              <a:buAutoNum type="alphaLcParenR"/>
            </a:pPr>
            <a:endParaRPr lang="es-ES" sz="2000" dirty="0"/>
          </a:p>
          <a:p>
            <a:r>
              <a:rPr lang="es-ES" sz="2000" dirty="0"/>
              <a:t>b) Evaluación del desempeño de áreas, procesos o personas. </a:t>
            </a:r>
          </a:p>
          <a:p>
            <a:endParaRPr lang="es-ES" sz="2000" dirty="0"/>
          </a:p>
          <a:p>
            <a:r>
              <a:rPr lang="es-ES" sz="2000" dirty="0"/>
              <a:t>c) Si los resultados de los planes de acción son los esperados o están dentro de los desvíos permitidos. Relación existente entre lo planeado y lo ejecutado. </a:t>
            </a:r>
          </a:p>
          <a:p>
            <a:endParaRPr lang="es-ES" sz="2000" dirty="0"/>
          </a:p>
          <a:p>
            <a:r>
              <a:rPr lang="es-ES" sz="2000" dirty="0"/>
              <a:t>d) Comparar los resultados con otros competidores o con otras organizaciones. </a:t>
            </a:r>
          </a:p>
          <a:p>
            <a:endParaRPr lang="es-ES" sz="2000" dirty="0"/>
          </a:p>
          <a:p>
            <a:r>
              <a:rPr lang="es-ES" sz="2000" dirty="0"/>
              <a:t>e) Cómo impactan en la organización los cambios que se producen en el contexto externo y en la competencia. </a:t>
            </a:r>
          </a:p>
          <a:p>
            <a:endParaRPr lang="es-ES" sz="2000" dirty="0"/>
          </a:p>
          <a:p>
            <a:r>
              <a:rPr lang="es-ES" sz="2000" dirty="0"/>
              <a:t>f) Qué metas debieran ser replanteadas o reformuladas. </a:t>
            </a:r>
            <a:endParaRPr lang="es-AR" sz="2000" dirty="0"/>
          </a:p>
        </p:txBody>
      </p:sp>
    </p:spTree>
    <p:extLst>
      <p:ext uri="{BB962C8B-B14F-4D97-AF65-F5344CB8AC3E}">
        <p14:creationId xmlns:p14="http://schemas.microsoft.com/office/powerpoint/2010/main" val="3976524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D50D6577-8BDE-F1F3-F80F-2FF5ACD4A125}"/>
              </a:ext>
            </a:extLst>
          </p:cNvPr>
          <p:cNvSpPr txBox="1"/>
          <p:nvPr/>
        </p:nvSpPr>
        <p:spPr>
          <a:xfrm>
            <a:off x="228600" y="685800"/>
            <a:ext cx="8763000" cy="54168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AR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Tipos de tablero de control</a:t>
            </a:r>
          </a:p>
          <a:p>
            <a:endParaRPr lang="es-AR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es-AR" dirty="0"/>
              <a:t>•</a:t>
            </a:r>
            <a:r>
              <a:rPr lang="es-AR" sz="2000" dirty="0"/>
              <a:t>Los tableros de control </a:t>
            </a:r>
            <a:r>
              <a:rPr lang="es-A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operativos</a:t>
            </a:r>
            <a:r>
              <a:rPr lang="es-AR" sz="2000" dirty="0"/>
              <a:t> te informan de lo que está ocurriendo ahora, responden a la pregunta: «¿Qué está pasando ahora?».</a:t>
            </a:r>
          </a:p>
          <a:p>
            <a:pPr algn="just"/>
            <a:endParaRPr lang="es-AR" sz="2000" dirty="0"/>
          </a:p>
          <a:p>
            <a:pPr algn="just"/>
            <a:r>
              <a:rPr lang="es-AR" sz="2000" dirty="0"/>
              <a:t>•Un tablero </a:t>
            </a:r>
            <a:r>
              <a:rPr lang="es-A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estratégico</a:t>
            </a:r>
            <a:r>
              <a:rPr lang="es-AR" sz="2000" dirty="0"/>
              <a:t> hace un seguimiento de los indicadores clave de rendimiento. Los datos de este tipo de tableros de control se actualizan con menos frecuencia que los operativos.  A menudo, los tableros estratégicos resumen el rendimiento durante un período de tiempo (mes, trimestre, año).</a:t>
            </a:r>
          </a:p>
          <a:p>
            <a:pPr algn="just"/>
            <a:endParaRPr lang="es-AR" sz="2000" dirty="0"/>
          </a:p>
          <a:p>
            <a:pPr algn="just"/>
            <a:endParaRPr lang="es-AR" sz="2000" dirty="0"/>
          </a:p>
          <a:p>
            <a:pPr algn="just"/>
            <a:r>
              <a:rPr lang="es-AR" sz="2000" dirty="0"/>
              <a:t>•Los tableros de control </a:t>
            </a:r>
            <a:r>
              <a:rPr lang="es-A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analíticos</a:t>
            </a:r>
            <a:r>
              <a:rPr lang="es-AR" sz="2000" dirty="0"/>
              <a:t> procesan los datos para identificar tendencias. Estos permiten a los usuarios investigar tendencias, predecir resultados y descubrir ideas y establecer objetivos basados en la comprensión de los datos históricos.</a:t>
            </a:r>
          </a:p>
        </p:txBody>
      </p:sp>
    </p:spTree>
    <p:extLst>
      <p:ext uri="{BB962C8B-B14F-4D97-AF65-F5344CB8AC3E}">
        <p14:creationId xmlns:p14="http://schemas.microsoft.com/office/powerpoint/2010/main" val="505507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AAA52ED0-268B-403C-70C5-2020D058462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735" r="4227" b="3676"/>
          <a:stretch/>
        </p:blipFill>
        <p:spPr>
          <a:xfrm>
            <a:off x="228600" y="1828800"/>
            <a:ext cx="8757501" cy="41383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B220AB82-B3AA-CC4F-B331-873418A2C7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0413" b="86938"/>
          <a:stretch/>
        </p:blipFill>
        <p:spPr>
          <a:xfrm>
            <a:off x="1905000" y="457200"/>
            <a:ext cx="4534293" cy="6625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84533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6248D2C7-1187-1C06-669D-E72F2FBB99AF}"/>
              </a:ext>
            </a:extLst>
          </p:cNvPr>
          <p:cNvSpPr txBox="1"/>
          <p:nvPr/>
        </p:nvSpPr>
        <p:spPr>
          <a:xfrm>
            <a:off x="457200" y="990600"/>
            <a:ext cx="807720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Trabajo Práctico:</a:t>
            </a:r>
          </a:p>
          <a:p>
            <a:endParaRPr lang="es-AR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AutoNum type="arabicPeriod"/>
            </a:pPr>
            <a:r>
              <a:rPr lang="es-AR" sz="2000" dirty="0"/>
              <a:t>Definir el diagrama de </a:t>
            </a:r>
            <a:r>
              <a:rPr lang="es-AR" sz="2000" dirty="0" err="1"/>
              <a:t>Ganht</a:t>
            </a:r>
            <a:r>
              <a:rPr lang="es-AR" sz="2000" dirty="0"/>
              <a:t> del proceso de fabricación del producto de su empresa.</a:t>
            </a:r>
          </a:p>
          <a:p>
            <a:pPr marL="342900" indent="-342900">
              <a:buAutoNum type="arabicPeriod"/>
            </a:pPr>
            <a:endParaRPr lang="es-AR" sz="2000" dirty="0"/>
          </a:p>
          <a:p>
            <a:pPr marL="342900" indent="-342900">
              <a:buAutoNum type="arabicPeriod"/>
            </a:pPr>
            <a:r>
              <a:rPr lang="es-AR" sz="2000" dirty="0"/>
              <a:t>Elaborar el diagrama de PERT y definir su ruta crítica.</a:t>
            </a:r>
          </a:p>
          <a:p>
            <a:pPr marL="342900" indent="-342900">
              <a:buAutoNum type="arabicPeriod"/>
            </a:pPr>
            <a:endParaRPr lang="es-AR" sz="2000" dirty="0"/>
          </a:p>
          <a:p>
            <a:pPr marL="342900" indent="-342900">
              <a:buAutoNum type="arabicPeriod"/>
            </a:pPr>
            <a:r>
              <a:rPr lang="es-AR" sz="2000" dirty="0"/>
              <a:t>. Elaborar el tablero de control con indicadores  útiles en su organización. Desarrollar como mínimo 3 indicadores.</a:t>
            </a:r>
          </a:p>
          <a:p>
            <a:endParaRPr lang="es-AR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910973D-7650-77BA-635B-F272BC7413C9}"/>
              </a:ext>
            </a:extLst>
          </p:cNvPr>
          <p:cNvSpPr txBox="1"/>
          <p:nvPr/>
        </p:nvSpPr>
        <p:spPr>
          <a:xfrm>
            <a:off x="838200" y="4953000"/>
            <a:ext cx="746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Plazo máximo de entrega: viernes 14/06/2024. en la plataforma.</a:t>
            </a:r>
          </a:p>
        </p:txBody>
      </p:sp>
    </p:spTree>
    <p:extLst>
      <p:ext uri="{BB962C8B-B14F-4D97-AF65-F5344CB8AC3E}">
        <p14:creationId xmlns:p14="http://schemas.microsoft.com/office/powerpoint/2010/main" val="908236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92351" y="159765"/>
            <a:ext cx="498284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60" dirty="0"/>
              <a:t>MODELO</a:t>
            </a:r>
            <a:r>
              <a:rPr sz="3200" spc="-204" dirty="0"/>
              <a:t> </a:t>
            </a:r>
            <a:r>
              <a:rPr sz="3200" spc="-70" dirty="0"/>
              <a:t>PRODUCTIVO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535940" y="1573783"/>
            <a:ext cx="7335520" cy="21145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3535">
              <a:lnSpc>
                <a:spcPct val="100000"/>
              </a:lnSpc>
              <a:spcBef>
                <a:spcPts val="105"/>
              </a:spcBef>
              <a:buFont typeface="Wingdings"/>
              <a:buChar char=""/>
              <a:tabLst>
                <a:tab pos="355600" algn="l"/>
                <a:tab pos="356235" algn="l"/>
              </a:tabLst>
            </a:pPr>
            <a:r>
              <a:rPr sz="2000" b="1" dirty="0">
                <a:latin typeface="Arial"/>
                <a:cs typeface="Arial"/>
              </a:rPr>
              <a:t>Los sistemas de producción deben maximizar el </a:t>
            </a:r>
            <a:r>
              <a:rPr sz="2000" b="1" spc="-5" dirty="0">
                <a:latin typeface="Arial"/>
                <a:cs typeface="Arial"/>
              </a:rPr>
              <a:t>valor </a:t>
            </a:r>
            <a:r>
              <a:rPr sz="2000" b="1" dirty="0">
                <a:latin typeface="Arial"/>
                <a:cs typeface="Arial"/>
              </a:rPr>
              <a:t> económico</a:t>
            </a:r>
            <a:r>
              <a:rPr sz="2000" b="1" spc="-2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de sus</a:t>
            </a:r>
            <a:r>
              <a:rPr sz="2000" b="1" spc="-2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salidas</a:t>
            </a:r>
            <a:r>
              <a:rPr sz="2000" b="1" spc="-2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y</a:t>
            </a:r>
            <a:r>
              <a:rPr sz="2000" b="1" spc="-5" dirty="0">
                <a:latin typeface="Arial"/>
                <a:cs typeface="Arial"/>
              </a:rPr>
              <a:t> minimizar</a:t>
            </a:r>
            <a:r>
              <a:rPr sz="2000" b="1" spc="-3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el</a:t>
            </a:r>
            <a:r>
              <a:rPr sz="2000" b="1" spc="-2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de sus</a:t>
            </a:r>
            <a:r>
              <a:rPr sz="2000" b="1" spc="-2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entradas, </a:t>
            </a:r>
            <a:r>
              <a:rPr sz="2000" b="1" spc="-54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entonces,</a:t>
            </a:r>
            <a:r>
              <a:rPr sz="2000" b="1" spc="-4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MAXIMIZAR</a:t>
            </a:r>
            <a:r>
              <a:rPr sz="2000" b="1" spc="-1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LA</a:t>
            </a:r>
            <a:r>
              <a:rPr sz="2000" b="1" spc="-9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PRODUCTIVIDAD.</a:t>
            </a:r>
            <a:endParaRPr sz="2000">
              <a:latin typeface="Arial"/>
              <a:cs typeface="Arial"/>
            </a:endParaRPr>
          </a:p>
          <a:p>
            <a:pPr marL="812800" lvl="1" indent="-343535">
              <a:lnSpc>
                <a:spcPct val="100000"/>
              </a:lnSpc>
              <a:spcBef>
                <a:spcPts val="1080"/>
              </a:spcBef>
              <a:buClr>
                <a:srgbClr val="D1282D"/>
              </a:buClr>
              <a:buFont typeface="Wingdings"/>
              <a:buChar char=""/>
              <a:tabLst>
                <a:tab pos="812800" algn="l"/>
                <a:tab pos="813435" algn="l"/>
              </a:tabLst>
            </a:pPr>
            <a:r>
              <a:rPr sz="2000" dirty="0">
                <a:latin typeface="Arial MT"/>
                <a:cs typeface="Arial MT"/>
              </a:rPr>
              <a:t>Aumentar</a:t>
            </a:r>
            <a:r>
              <a:rPr sz="2000" spc="-3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la productividad</a:t>
            </a:r>
            <a:r>
              <a:rPr sz="2000" spc="-3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implica</a:t>
            </a:r>
            <a:r>
              <a:rPr sz="2000" spc="-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hacer</a:t>
            </a:r>
            <a:r>
              <a:rPr sz="2000" spc="-4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las</a:t>
            </a:r>
            <a:r>
              <a:rPr sz="2000" spc="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cosas</a:t>
            </a:r>
            <a:r>
              <a:rPr sz="2000" spc="-3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mejor</a:t>
            </a:r>
            <a:endParaRPr sz="2000">
              <a:latin typeface="Arial MT"/>
              <a:cs typeface="Arial MT"/>
            </a:endParaRPr>
          </a:p>
          <a:p>
            <a:pPr marL="812800" lvl="1" indent="-343535">
              <a:lnSpc>
                <a:spcPct val="100000"/>
              </a:lnSpc>
              <a:spcBef>
                <a:spcPts val="480"/>
              </a:spcBef>
              <a:buClr>
                <a:srgbClr val="D1282D"/>
              </a:buClr>
              <a:buFont typeface="Wingdings"/>
              <a:buChar char=""/>
              <a:tabLst>
                <a:tab pos="812800" algn="l"/>
                <a:tab pos="813435" algn="l"/>
              </a:tabLst>
            </a:pPr>
            <a:r>
              <a:rPr sz="2000" dirty="0">
                <a:latin typeface="Arial MT"/>
                <a:cs typeface="Arial MT"/>
              </a:rPr>
              <a:t>Incluir</a:t>
            </a:r>
            <a:r>
              <a:rPr sz="2000" spc="-2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el</a:t>
            </a:r>
            <a:r>
              <a:rPr sz="2000" spc="-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concepto</a:t>
            </a:r>
            <a:r>
              <a:rPr sz="2000" spc="-4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de</a:t>
            </a:r>
            <a:r>
              <a:rPr sz="2000" spc="-2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Calidad</a:t>
            </a:r>
            <a:r>
              <a:rPr sz="2000" spc="-2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del</a:t>
            </a:r>
            <a:r>
              <a:rPr sz="2000" spc="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producto+servicio</a:t>
            </a:r>
            <a:endParaRPr sz="2000">
              <a:latin typeface="Arial MT"/>
              <a:cs typeface="Arial MT"/>
            </a:endParaRPr>
          </a:p>
          <a:p>
            <a:pPr marL="812800" lvl="1" indent="-343535">
              <a:lnSpc>
                <a:spcPct val="100000"/>
              </a:lnSpc>
              <a:spcBef>
                <a:spcPts val="480"/>
              </a:spcBef>
              <a:buClr>
                <a:srgbClr val="D1282D"/>
              </a:buClr>
              <a:buFont typeface="Wingdings"/>
              <a:buChar char=""/>
              <a:tabLst>
                <a:tab pos="812800" algn="l"/>
                <a:tab pos="813435" algn="l"/>
              </a:tabLst>
            </a:pPr>
            <a:r>
              <a:rPr sz="2000" dirty="0">
                <a:latin typeface="Arial MT"/>
                <a:cs typeface="Arial MT"/>
              </a:rPr>
              <a:t>Se</a:t>
            </a:r>
            <a:r>
              <a:rPr sz="2000" spc="-1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extiende</a:t>
            </a:r>
            <a:r>
              <a:rPr sz="2000" spc="-1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a </a:t>
            </a:r>
            <a:r>
              <a:rPr sz="2000" spc="-5" dirty="0">
                <a:latin typeface="Arial MT"/>
                <a:cs typeface="Arial MT"/>
              </a:rPr>
              <a:t>todos</a:t>
            </a:r>
            <a:r>
              <a:rPr sz="2000" spc="-2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los</a:t>
            </a:r>
            <a:r>
              <a:rPr sz="2000" spc="-1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procesos</a:t>
            </a:r>
            <a:r>
              <a:rPr sz="2000" spc="-4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de</a:t>
            </a:r>
            <a:r>
              <a:rPr sz="2000" spc="-1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la organización</a:t>
            </a:r>
            <a:endParaRPr sz="2000">
              <a:latin typeface="Arial MT"/>
              <a:cs typeface="Arial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712370" y="6453632"/>
            <a:ext cx="366395" cy="19494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755"/>
              </a:lnSpc>
            </a:pPr>
            <a:r>
              <a:rPr sz="2400" b="1" dirty="0">
                <a:solidFill>
                  <a:srgbClr val="D1282D"/>
                </a:solidFill>
                <a:latin typeface="Arial"/>
                <a:cs typeface="Arial"/>
              </a:rPr>
              <a:t>6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92351" y="159765"/>
            <a:ext cx="498284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60" dirty="0"/>
              <a:t>MODELO</a:t>
            </a:r>
            <a:r>
              <a:rPr sz="3200" spc="-204" dirty="0"/>
              <a:t> </a:t>
            </a:r>
            <a:r>
              <a:rPr sz="3200" spc="-70" dirty="0"/>
              <a:t>PRODUCTIVO</a:t>
            </a:r>
            <a:endParaRPr sz="3200" dirty="0"/>
          </a:p>
        </p:txBody>
      </p:sp>
      <p:sp>
        <p:nvSpPr>
          <p:cNvPr id="3" name="object 3"/>
          <p:cNvSpPr txBox="1"/>
          <p:nvPr/>
        </p:nvSpPr>
        <p:spPr>
          <a:xfrm>
            <a:off x="8712370" y="6453632"/>
            <a:ext cx="366395" cy="19494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755"/>
              </a:lnSpc>
            </a:pPr>
            <a:r>
              <a:rPr sz="2400" b="1" dirty="0">
                <a:solidFill>
                  <a:srgbClr val="D1282D"/>
                </a:solidFill>
                <a:latin typeface="Arial"/>
                <a:cs typeface="Arial"/>
              </a:rPr>
              <a:t>7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-9829" y="2039556"/>
            <a:ext cx="2056130" cy="933450"/>
            <a:chOff x="-9829" y="2039556"/>
            <a:chExt cx="2056130" cy="933450"/>
          </a:xfrm>
        </p:grpSpPr>
        <p:sp>
          <p:nvSpPr>
            <p:cNvPr id="5" name="object 5"/>
            <p:cNvSpPr/>
            <p:nvPr/>
          </p:nvSpPr>
          <p:spPr>
            <a:xfrm>
              <a:off x="4457" y="2053844"/>
              <a:ext cx="2027555" cy="904875"/>
            </a:xfrm>
            <a:custGeom>
              <a:avLst/>
              <a:gdLst/>
              <a:ahLst/>
              <a:cxnLst/>
              <a:rect l="l" t="t" r="r" b="b"/>
              <a:pathLst>
                <a:path w="2027555" h="904875">
                  <a:moveTo>
                    <a:pt x="1936737" y="0"/>
                  </a:moveTo>
                  <a:lnTo>
                    <a:pt x="90454" y="0"/>
                  </a:lnTo>
                  <a:lnTo>
                    <a:pt x="55245" y="7110"/>
                  </a:lnTo>
                  <a:lnTo>
                    <a:pt x="26493" y="26495"/>
                  </a:lnTo>
                  <a:lnTo>
                    <a:pt x="7108" y="55239"/>
                  </a:lnTo>
                  <a:lnTo>
                    <a:pt x="0" y="90423"/>
                  </a:lnTo>
                  <a:lnTo>
                    <a:pt x="0" y="814069"/>
                  </a:lnTo>
                  <a:lnTo>
                    <a:pt x="7108" y="849254"/>
                  </a:lnTo>
                  <a:lnTo>
                    <a:pt x="26493" y="877998"/>
                  </a:lnTo>
                  <a:lnTo>
                    <a:pt x="55245" y="897383"/>
                  </a:lnTo>
                  <a:lnTo>
                    <a:pt x="90454" y="904493"/>
                  </a:lnTo>
                  <a:lnTo>
                    <a:pt x="1936737" y="904493"/>
                  </a:lnTo>
                  <a:lnTo>
                    <a:pt x="1971995" y="897383"/>
                  </a:lnTo>
                  <a:lnTo>
                    <a:pt x="2000776" y="877998"/>
                  </a:lnTo>
                  <a:lnTo>
                    <a:pt x="2020176" y="849254"/>
                  </a:lnTo>
                  <a:lnTo>
                    <a:pt x="2027288" y="814069"/>
                  </a:lnTo>
                  <a:lnTo>
                    <a:pt x="2027288" y="90423"/>
                  </a:lnTo>
                  <a:lnTo>
                    <a:pt x="2020176" y="55239"/>
                  </a:lnTo>
                  <a:lnTo>
                    <a:pt x="2000776" y="26495"/>
                  </a:lnTo>
                  <a:lnTo>
                    <a:pt x="1971995" y="7110"/>
                  </a:lnTo>
                  <a:lnTo>
                    <a:pt x="1936737" y="0"/>
                  </a:lnTo>
                  <a:close/>
                </a:path>
              </a:pathLst>
            </a:custGeom>
            <a:solidFill>
              <a:srgbClr val="7979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457" y="2053844"/>
              <a:ext cx="2027555" cy="904875"/>
            </a:xfrm>
            <a:custGeom>
              <a:avLst/>
              <a:gdLst/>
              <a:ahLst/>
              <a:cxnLst/>
              <a:rect l="l" t="t" r="r" b="b"/>
              <a:pathLst>
                <a:path w="2027555" h="904875">
                  <a:moveTo>
                    <a:pt x="0" y="90423"/>
                  </a:moveTo>
                  <a:lnTo>
                    <a:pt x="7108" y="55239"/>
                  </a:lnTo>
                  <a:lnTo>
                    <a:pt x="26493" y="26495"/>
                  </a:lnTo>
                  <a:lnTo>
                    <a:pt x="55245" y="7110"/>
                  </a:lnTo>
                  <a:lnTo>
                    <a:pt x="90454" y="0"/>
                  </a:lnTo>
                  <a:lnTo>
                    <a:pt x="1936737" y="0"/>
                  </a:lnTo>
                  <a:lnTo>
                    <a:pt x="1971995" y="7110"/>
                  </a:lnTo>
                  <a:lnTo>
                    <a:pt x="2000776" y="26495"/>
                  </a:lnTo>
                  <a:lnTo>
                    <a:pt x="2020176" y="55239"/>
                  </a:lnTo>
                  <a:lnTo>
                    <a:pt x="2027288" y="90423"/>
                  </a:lnTo>
                  <a:lnTo>
                    <a:pt x="2027288" y="814069"/>
                  </a:lnTo>
                  <a:lnTo>
                    <a:pt x="2020176" y="849254"/>
                  </a:lnTo>
                  <a:lnTo>
                    <a:pt x="2000776" y="877998"/>
                  </a:lnTo>
                  <a:lnTo>
                    <a:pt x="1971995" y="897383"/>
                  </a:lnTo>
                  <a:lnTo>
                    <a:pt x="1936737" y="904493"/>
                  </a:lnTo>
                  <a:lnTo>
                    <a:pt x="90454" y="904493"/>
                  </a:lnTo>
                  <a:lnTo>
                    <a:pt x="55245" y="897383"/>
                  </a:lnTo>
                  <a:lnTo>
                    <a:pt x="26493" y="877998"/>
                  </a:lnTo>
                  <a:lnTo>
                    <a:pt x="7108" y="849254"/>
                  </a:lnTo>
                  <a:lnTo>
                    <a:pt x="0" y="814069"/>
                  </a:lnTo>
                  <a:lnTo>
                    <a:pt x="0" y="90423"/>
                  </a:lnTo>
                  <a:close/>
                </a:path>
              </a:pathLst>
            </a:custGeom>
            <a:ln w="2857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05562" y="2120264"/>
            <a:ext cx="140081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FFFFFF"/>
                </a:solidFill>
                <a:latin typeface="Arial MT"/>
                <a:cs typeface="Arial MT"/>
              </a:rPr>
              <a:t>MAS</a:t>
            </a:r>
            <a:r>
              <a:rPr sz="1600" spc="-7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 MT"/>
                <a:cs typeface="Arial MT"/>
              </a:rPr>
              <a:t>CALIDAD</a:t>
            </a:r>
            <a:endParaRPr sz="1600">
              <a:latin typeface="Arial MT"/>
              <a:cs typeface="Arial MT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405396" y="2642552"/>
            <a:ext cx="2056130" cy="2464435"/>
            <a:chOff x="405396" y="2642552"/>
            <a:chExt cx="2056130" cy="2464435"/>
          </a:xfrm>
        </p:grpSpPr>
        <p:sp>
          <p:nvSpPr>
            <p:cNvPr id="9" name="object 9"/>
            <p:cNvSpPr/>
            <p:nvPr/>
          </p:nvSpPr>
          <p:spPr>
            <a:xfrm>
              <a:off x="419684" y="2656839"/>
              <a:ext cx="2027555" cy="2435860"/>
            </a:xfrm>
            <a:custGeom>
              <a:avLst/>
              <a:gdLst/>
              <a:ahLst/>
              <a:cxnLst/>
              <a:rect l="l" t="t" r="r" b="b"/>
              <a:pathLst>
                <a:path w="2027555" h="2435860">
                  <a:moveTo>
                    <a:pt x="1824532" y="0"/>
                  </a:moveTo>
                  <a:lnTo>
                    <a:pt x="202717" y="0"/>
                  </a:lnTo>
                  <a:lnTo>
                    <a:pt x="156234" y="5356"/>
                  </a:lnTo>
                  <a:lnTo>
                    <a:pt x="113565" y="20611"/>
                  </a:lnTo>
                  <a:lnTo>
                    <a:pt x="75925" y="44547"/>
                  </a:lnTo>
                  <a:lnTo>
                    <a:pt x="44533" y="75942"/>
                  </a:lnTo>
                  <a:lnTo>
                    <a:pt x="20603" y="113577"/>
                  </a:lnTo>
                  <a:lnTo>
                    <a:pt x="5353" y="156234"/>
                  </a:lnTo>
                  <a:lnTo>
                    <a:pt x="0" y="202692"/>
                  </a:lnTo>
                  <a:lnTo>
                    <a:pt x="0" y="2232660"/>
                  </a:lnTo>
                  <a:lnTo>
                    <a:pt x="5353" y="2279157"/>
                  </a:lnTo>
                  <a:lnTo>
                    <a:pt x="20603" y="2321829"/>
                  </a:lnTo>
                  <a:lnTo>
                    <a:pt x="44533" y="2359463"/>
                  </a:lnTo>
                  <a:lnTo>
                    <a:pt x="75925" y="2390844"/>
                  </a:lnTo>
                  <a:lnTo>
                    <a:pt x="113565" y="2414762"/>
                  </a:lnTo>
                  <a:lnTo>
                    <a:pt x="156234" y="2430002"/>
                  </a:lnTo>
                  <a:lnTo>
                    <a:pt x="202717" y="2435352"/>
                  </a:lnTo>
                  <a:lnTo>
                    <a:pt x="1824532" y="2435352"/>
                  </a:lnTo>
                  <a:lnTo>
                    <a:pt x="1870990" y="2430002"/>
                  </a:lnTo>
                  <a:lnTo>
                    <a:pt x="1913646" y="2414762"/>
                  </a:lnTo>
                  <a:lnTo>
                    <a:pt x="1951282" y="2390844"/>
                  </a:lnTo>
                  <a:lnTo>
                    <a:pt x="1982677" y="2359463"/>
                  </a:lnTo>
                  <a:lnTo>
                    <a:pt x="2006613" y="2321829"/>
                  </a:lnTo>
                  <a:lnTo>
                    <a:pt x="2021868" y="2279157"/>
                  </a:lnTo>
                  <a:lnTo>
                    <a:pt x="2027224" y="2232660"/>
                  </a:lnTo>
                  <a:lnTo>
                    <a:pt x="2027224" y="202692"/>
                  </a:lnTo>
                  <a:lnTo>
                    <a:pt x="2021868" y="156234"/>
                  </a:lnTo>
                  <a:lnTo>
                    <a:pt x="2006613" y="113577"/>
                  </a:lnTo>
                  <a:lnTo>
                    <a:pt x="1982677" y="75942"/>
                  </a:lnTo>
                  <a:lnTo>
                    <a:pt x="1951282" y="44547"/>
                  </a:lnTo>
                  <a:lnTo>
                    <a:pt x="1913646" y="20611"/>
                  </a:lnTo>
                  <a:lnTo>
                    <a:pt x="1870990" y="5356"/>
                  </a:lnTo>
                  <a:lnTo>
                    <a:pt x="1824532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19684" y="2656839"/>
              <a:ext cx="2027555" cy="2435860"/>
            </a:xfrm>
            <a:custGeom>
              <a:avLst/>
              <a:gdLst/>
              <a:ahLst/>
              <a:cxnLst/>
              <a:rect l="l" t="t" r="r" b="b"/>
              <a:pathLst>
                <a:path w="2027555" h="2435860">
                  <a:moveTo>
                    <a:pt x="0" y="202692"/>
                  </a:moveTo>
                  <a:lnTo>
                    <a:pt x="5353" y="156234"/>
                  </a:lnTo>
                  <a:lnTo>
                    <a:pt x="20603" y="113577"/>
                  </a:lnTo>
                  <a:lnTo>
                    <a:pt x="44533" y="75942"/>
                  </a:lnTo>
                  <a:lnTo>
                    <a:pt x="75925" y="44547"/>
                  </a:lnTo>
                  <a:lnTo>
                    <a:pt x="113565" y="20611"/>
                  </a:lnTo>
                  <a:lnTo>
                    <a:pt x="156234" y="5356"/>
                  </a:lnTo>
                  <a:lnTo>
                    <a:pt x="202717" y="0"/>
                  </a:lnTo>
                  <a:lnTo>
                    <a:pt x="1824532" y="0"/>
                  </a:lnTo>
                  <a:lnTo>
                    <a:pt x="1870990" y="5356"/>
                  </a:lnTo>
                  <a:lnTo>
                    <a:pt x="1913646" y="20611"/>
                  </a:lnTo>
                  <a:lnTo>
                    <a:pt x="1951282" y="44547"/>
                  </a:lnTo>
                  <a:lnTo>
                    <a:pt x="1982677" y="75942"/>
                  </a:lnTo>
                  <a:lnTo>
                    <a:pt x="2006613" y="113577"/>
                  </a:lnTo>
                  <a:lnTo>
                    <a:pt x="2021868" y="156234"/>
                  </a:lnTo>
                  <a:lnTo>
                    <a:pt x="2027224" y="202692"/>
                  </a:lnTo>
                  <a:lnTo>
                    <a:pt x="2027224" y="2232660"/>
                  </a:lnTo>
                  <a:lnTo>
                    <a:pt x="2021868" y="2279157"/>
                  </a:lnTo>
                  <a:lnTo>
                    <a:pt x="2006613" y="2321829"/>
                  </a:lnTo>
                  <a:lnTo>
                    <a:pt x="1982677" y="2359463"/>
                  </a:lnTo>
                  <a:lnTo>
                    <a:pt x="1951282" y="2390844"/>
                  </a:lnTo>
                  <a:lnTo>
                    <a:pt x="1913646" y="2414762"/>
                  </a:lnTo>
                  <a:lnTo>
                    <a:pt x="1870990" y="2430002"/>
                  </a:lnTo>
                  <a:lnTo>
                    <a:pt x="1824532" y="2435352"/>
                  </a:lnTo>
                  <a:lnTo>
                    <a:pt x="202717" y="2435352"/>
                  </a:lnTo>
                  <a:lnTo>
                    <a:pt x="156234" y="2430002"/>
                  </a:lnTo>
                  <a:lnTo>
                    <a:pt x="113565" y="2414762"/>
                  </a:lnTo>
                  <a:lnTo>
                    <a:pt x="75925" y="2390844"/>
                  </a:lnTo>
                  <a:lnTo>
                    <a:pt x="44533" y="2359463"/>
                  </a:lnTo>
                  <a:lnTo>
                    <a:pt x="20603" y="2321829"/>
                  </a:lnTo>
                  <a:lnTo>
                    <a:pt x="5353" y="2279157"/>
                  </a:lnTo>
                  <a:lnTo>
                    <a:pt x="0" y="2232660"/>
                  </a:lnTo>
                  <a:lnTo>
                    <a:pt x="0" y="202692"/>
                  </a:lnTo>
                  <a:close/>
                </a:path>
              </a:pathLst>
            </a:custGeom>
            <a:ln w="28575">
              <a:solidFill>
                <a:srgbClr val="7979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582598" y="3440470"/>
            <a:ext cx="1628139" cy="479425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184785" marR="5080" indent="-172720">
              <a:lnSpc>
                <a:spcPts val="1660"/>
              </a:lnSpc>
              <a:spcBef>
                <a:spcPts val="365"/>
              </a:spcBef>
              <a:buChar char="•"/>
              <a:tabLst>
                <a:tab pos="185420" algn="l"/>
              </a:tabLst>
            </a:pPr>
            <a:r>
              <a:rPr sz="1600" spc="-5" dirty="0">
                <a:solidFill>
                  <a:schemeClr val="bg1"/>
                </a:solidFill>
                <a:latin typeface="Arial MT"/>
                <a:cs typeface="Arial MT"/>
              </a:rPr>
              <a:t>MENOS </a:t>
            </a:r>
            <a:r>
              <a:rPr sz="1600" dirty="0">
                <a:solidFill>
                  <a:schemeClr val="bg1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chemeClr val="bg1"/>
                </a:solidFill>
                <a:latin typeface="Arial MT"/>
                <a:cs typeface="Arial MT"/>
              </a:rPr>
              <a:t>REPR</a:t>
            </a:r>
            <a:r>
              <a:rPr sz="1600" spc="-15" dirty="0">
                <a:solidFill>
                  <a:schemeClr val="bg1"/>
                </a:solidFill>
                <a:latin typeface="Arial MT"/>
                <a:cs typeface="Arial MT"/>
              </a:rPr>
              <a:t>O</a:t>
            </a:r>
            <a:r>
              <a:rPr sz="1600" spc="-5" dirty="0">
                <a:solidFill>
                  <a:schemeClr val="bg1"/>
                </a:solidFill>
                <a:latin typeface="Arial MT"/>
                <a:cs typeface="Arial MT"/>
              </a:rPr>
              <a:t>CES</a:t>
            </a:r>
            <a:r>
              <a:rPr sz="1600" spc="-15" dirty="0">
                <a:solidFill>
                  <a:schemeClr val="bg1"/>
                </a:solidFill>
                <a:latin typeface="Arial MT"/>
                <a:cs typeface="Arial MT"/>
              </a:rPr>
              <a:t>O</a:t>
            </a:r>
            <a:r>
              <a:rPr sz="1600" spc="-5" dirty="0">
                <a:solidFill>
                  <a:schemeClr val="bg1"/>
                </a:solidFill>
                <a:latin typeface="Arial MT"/>
                <a:cs typeface="Arial MT"/>
              </a:rPr>
              <a:t>S</a:t>
            </a:r>
            <a:endParaRPr sz="1600" dirty="0">
              <a:solidFill>
                <a:schemeClr val="bg1"/>
              </a:solidFill>
              <a:latin typeface="Arial MT"/>
              <a:cs typeface="Arial MT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339085" y="2102992"/>
            <a:ext cx="651510" cy="504825"/>
          </a:xfrm>
          <a:custGeom>
            <a:avLst/>
            <a:gdLst/>
            <a:ahLst/>
            <a:cxnLst/>
            <a:rect l="l" t="t" r="r" b="b"/>
            <a:pathLst>
              <a:path w="651510" h="504825">
                <a:moveTo>
                  <a:pt x="399161" y="0"/>
                </a:moveTo>
                <a:lnTo>
                  <a:pt x="399161" y="100965"/>
                </a:lnTo>
                <a:lnTo>
                  <a:pt x="0" y="100965"/>
                </a:lnTo>
                <a:lnTo>
                  <a:pt x="0" y="403733"/>
                </a:lnTo>
                <a:lnTo>
                  <a:pt x="399161" y="403733"/>
                </a:lnTo>
                <a:lnTo>
                  <a:pt x="399161" y="504698"/>
                </a:lnTo>
                <a:lnTo>
                  <a:pt x="651509" y="252349"/>
                </a:lnTo>
                <a:lnTo>
                  <a:pt x="399161" y="0"/>
                </a:lnTo>
                <a:close/>
              </a:path>
            </a:pathLst>
          </a:custGeom>
          <a:solidFill>
            <a:srgbClr val="BDBDB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3" name="object 13"/>
          <p:cNvGrpSpPr/>
          <p:nvPr/>
        </p:nvGrpSpPr>
        <p:grpSpPr>
          <a:xfrm>
            <a:off x="3246691" y="2039556"/>
            <a:ext cx="2056130" cy="933450"/>
            <a:chOff x="3246691" y="2039556"/>
            <a:chExt cx="2056130" cy="933450"/>
          </a:xfrm>
        </p:grpSpPr>
        <p:sp>
          <p:nvSpPr>
            <p:cNvPr id="14" name="object 14"/>
            <p:cNvSpPr/>
            <p:nvPr/>
          </p:nvSpPr>
          <p:spPr>
            <a:xfrm>
              <a:off x="3260979" y="2053844"/>
              <a:ext cx="2027555" cy="904875"/>
            </a:xfrm>
            <a:custGeom>
              <a:avLst/>
              <a:gdLst/>
              <a:ahLst/>
              <a:cxnLst/>
              <a:rect l="l" t="t" r="r" b="b"/>
              <a:pathLst>
                <a:path w="2027554" h="904875">
                  <a:moveTo>
                    <a:pt x="1936877" y="0"/>
                  </a:moveTo>
                  <a:lnTo>
                    <a:pt x="90424" y="0"/>
                  </a:lnTo>
                  <a:lnTo>
                    <a:pt x="55239" y="7110"/>
                  </a:lnTo>
                  <a:lnTo>
                    <a:pt x="26495" y="26495"/>
                  </a:lnTo>
                  <a:lnTo>
                    <a:pt x="7110" y="55239"/>
                  </a:lnTo>
                  <a:lnTo>
                    <a:pt x="0" y="90423"/>
                  </a:lnTo>
                  <a:lnTo>
                    <a:pt x="0" y="814069"/>
                  </a:lnTo>
                  <a:lnTo>
                    <a:pt x="7110" y="849254"/>
                  </a:lnTo>
                  <a:lnTo>
                    <a:pt x="26495" y="877998"/>
                  </a:lnTo>
                  <a:lnTo>
                    <a:pt x="55239" y="897383"/>
                  </a:lnTo>
                  <a:lnTo>
                    <a:pt x="90424" y="904493"/>
                  </a:lnTo>
                  <a:lnTo>
                    <a:pt x="1936877" y="904493"/>
                  </a:lnTo>
                  <a:lnTo>
                    <a:pt x="1972061" y="897383"/>
                  </a:lnTo>
                  <a:lnTo>
                    <a:pt x="2000805" y="877998"/>
                  </a:lnTo>
                  <a:lnTo>
                    <a:pt x="2020190" y="849254"/>
                  </a:lnTo>
                  <a:lnTo>
                    <a:pt x="2027301" y="814069"/>
                  </a:lnTo>
                  <a:lnTo>
                    <a:pt x="2027301" y="90423"/>
                  </a:lnTo>
                  <a:lnTo>
                    <a:pt x="2020190" y="55239"/>
                  </a:lnTo>
                  <a:lnTo>
                    <a:pt x="2000805" y="26495"/>
                  </a:lnTo>
                  <a:lnTo>
                    <a:pt x="1972061" y="7110"/>
                  </a:lnTo>
                  <a:lnTo>
                    <a:pt x="1936877" y="0"/>
                  </a:lnTo>
                  <a:close/>
                </a:path>
              </a:pathLst>
            </a:custGeom>
            <a:solidFill>
              <a:srgbClr val="7979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260979" y="2053844"/>
              <a:ext cx="2027555" cy="904875"/>
            </a:xfrm>
            <a:custGeom>
              <a:avLst/>
              <a:gdLst/>
              <a:ahLst/>
              <a:cxnLst/>
              <a:rect l="l" t="t" r="r" b="b"/>
              <a:pathLst>
                <a:path w="2027554" h="904875">
                  <a:moveTo>
                    <a:pt x="0" y="90423"/>
                  </a:moveTo>
                  <a:lnTo>
                    <a:pt x="7110" y="55239"/>
                  </a:lnTo>
                  <a:lnTo>
                    <a:pt x="26495" y="26495"/>
                  </a:lnTo>
                  <a:lnTo>
                    <a:pt x="55239" y="7110"/>
                  </a:lnTo>
                  <a:lnTo>
                    <a:pt x="90424" y="0"/>
                  </a:lnTo>
                  <a:lnTo>
                    <a:pt x="1936877" y="0"/>
                  </a:lnTo>
                  <a:lnTo>
                    <a:pt x="1972061" y="7110"/>
                  </a:lnTo>
                  <a:lnTo>
                    <a:pt x="2000805" y="26495"/>
                  </a:lnTo>
                  <a:lnTo>
                    <a:pt x="2020190" y="55239"/>
                  </a:lnTo>
                  <a:lnTo>
                    <a:pt x="2027301" y="90423"/>
                  </a:lnTo>
                  <a:lnTo>
                    <a:pt x="2027301" y="814069"/>
                  </a:lnTo>
                  <a:lnTo>
                    <a:pt x="2020190" y="849254"/>
                  </a:lnTo>
                  <a:lnTo>
                    <a:pt x="2000805" y="877998"/>
                  </a:lnTo>
                  <a:lnTo>
                    <a:pt x="1972061" y="897383"/>
                  </a:lnTo>
                  <a:lnTo>
                    <a:pt x="1936877" y="904493"/>
                  </a:lnTo>
                  <a:lnTo>
                    <a:pt x="90424" y="904493"/>
                  </a:lnTo>
                  <a:lnTo>
                    <a:pt x="55239" y="897383"/>
                  </a:lnTo>
                  <a:lnTo>
                    <a:pt x="26495" y="877998"/>
                  </a:lnTo>
                  <a:lnTo>
                    <a:pt x="7110" y="849254"/>
                  </a:lnTo>
                  <a:lnTo>
                    <a:pt x="0" y="814069"/>
                  </a:lnTo>
                  <a:lnTo>
                    <a:pt x="0" y="90423"/>
                  </a:lnTo>
                  <a:close/>
                </a:path>
              </a:pathLst>
            </a:custGeom>
            <a:ln w="285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3362705" y="2120264"/>
            <a:ext cx="166052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FFFFFF"/>
                </a:solidFill>
                <a:latin typeface="Arial MT"/>
                <a:cs typeface="Arial MT"/>
              </a:rPr>
              <a:t>MAS</a:t>
            </a:r>
            <a:r>
              <a:rPr sz="1600" spc="-5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 MT"/>
                <a:cs typeface="Arial MT"/>
              </a:rPr>
              <a:t>EFICIENCIA</a:t>
            </a:r>
            <a:endParaRPr sz="1600">
              <a:latin typeface="Arial MT"/>
              <a:cs typeface="Arial MT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3661981" y="2642552"/>
            <a:ext cx="2056130" cy="2464435"/>
            <a:chOff x="3661981" y="2642552"/>
            <a:chExt cx="2056130" cy="2464435"/>
          </a:xfrm>
        </p:grpSpPr>
        <p:sp>
          <p:nvSpPr>
            <p:cNvPr id="18" name="object 18"/>
            <p:cNvSpPr/>
            <p:nvPr/>
          </p:nvSpPr>
          <p:spPr>
            <a:xfrm>
              <a:off x="3676269" y="2656839"/>
              <a:ext cx="2027555" cy="2435860"/>
            </a:xfrm>
            <a:custGeom>
              <a:avLst/>
              <a:gdLst/>
              <a:ahLst/>
              <a:cxnLst/>
              <a:rect l="l" t="t" r="r" b="b"/>
              <a:pathLst>
                <a:path w="2027554" h="2435860">
                  <a:moveTo>
                    <a:pt x="1824481" y="0"/>
                  </a:moveTo>
                  <a:lnTo>
                    <a:pt x="202691" y="0"/>
                  </a:lnTo>
                  <a:lnTo>
                    <a:pt x="156194" y="5356"/>
                  </a:lnTo>
                  <a:lnTo>
                    <a:pt x="113522" y="20611"/>
                  </a:lnTo>
                  <a:lnTo>
                    <a:pt x="75888" y="44547"/>
                  </a:lnTo>
                  <a:lnTo>
                    <a:pt x="44507" y="75942"/>
                  </a:lnTo>
                  <a:lnTo>
                    <a:pt x="20589" y="113577"/>
                  </a:lnTo>
                  <a:lnTo>
                    <a:pt x="5349" y="156234"/>
                  </a:lnTo>
                  <a:lnTo>
                    <a:pt x="0" y="202692"/>
                  </a:lnTo>
                  <a:lnTo>
                    <a:pt x="0" y="2232660"/>
                  </a:lnTo>
                  <a:lnTo>
                    <a:pt x="5349" y="2279157"/>
                  </a:lnTo>
                  <a:lnTo>
                    <a:pt x="20589" y="2321829"/>
                  </a:lnTo>
                  <a:lnTo>
                    <a:pt x="44507" y="2359463"/>
                  </a:lnTo>
                  <a:lnTo>
                    <a:pt x="75888" y="2390844"/>
                  </a:lnTo>
                  <a:lnTo>
                    <a:pt x="113522" y="2414762"/>
                  </a:lnTo>
                  <a:lnTo>
                    <a:pt x="156194" y="2430002"/>
                  </a:lnTo>
                  <a:lnTo>
                    <a:pt x="202691" y="2435352"/>
                  </a:lnTo>
                  <a:lnTo>
                    <a:pt x="1824481" y="2435352"/>
                  </a:lnTo>
                  <a:lnTo>
                    <a:pt x="1870979" y="2430002"/>
                  </a:lnTo>
                  <a:lnTo>
                    <a:pt x="1913651" y="2414762"/>
                  </a:lnTo>
                  <a:lnTo>
                    <a:pt x="1951285" y="2390844"/>
                  </a:lnTo>
                  <a:lnTo>
                    <a:pt x="1982666" y="2359463"/>
                  </a:lnTo>
                  <a:lnTo>
                    <a:pt x="2006584" y="2321829"/>
                  </a:lnTo>
                  <a:lnTo>
                    <a:pt x="2021824" y="2279157"/>
                  </a:lnTo>
                  <a:lnTo>
                    <a:pt x="2027173" y="2232660"/>
                  </a:lnTo>
                  <a:lnTo>
                    <a:pt x="2027173" y="202692"/>
                  </a:lnTo>
                  <a:lnTo>
                    <a:pt x="2021824" y="156234"/>
                  </a:lnTo>
                  <a:lnTo>
                    <a:pt x="2006584" y="113577"/>
                  </a:lnTo>
                  <a:lnTo>
                    <a:pt x="1982666" y="75942"/>
                  </a:lnTo>
                  <a:lnTo>
                    <a:pt x="1951285" y="44547"/>
                  </a:lnTo>
                  <a:lnTo>
                    <a:pt x="1913651" y="20611"/>
                  </a:lnTo>
                  <a:lnTo>
                    <a:pt x="1870979" y="5356"/>
                  </a:lnTo>
                  <a:lnTo>
                    <a:pt x="1824481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676269" y="2656839"/>
              <a:ext cx="2027555" cy="2435860"/>
            </a:xfrm>
            <a:custGeom>
              <a:avLst/>
              <a:gdLst/>
              <a:ahLst/>
              <a:cxnLst/>
              <a:rect l="l" t="t" r="r" b="b"/>
              <a:pathLst>
                <a:path w="2027554" h="2435860">
                  <a:moveTo>
                    <a:pt x="0" y="202692"/>
                  </a:moveTo>
                  <a:lnTo>
                    <a:pt x="5349" y="156234"/>
                  </a:lnTo>
                  <a:lnTo>
                    <a:pt x="20589" y="113577"/>
                  </a:lnTo>
                  <a:lnTo>
                    <a:pt x="44507" y="75942"/>
                  </a:lnTo>
                  <a:lnTo>
                    <a:pt x="75888" y="44547"/>
                  </a:lnTo>
                  <a:lnTo>
                    <a:pt x="113522" y="20611"/>
                  </a:lnTo>
                  <a:lnTo>
                    <a:pt x="156194" y="5356"/>
                  </a:lnTo>
                  <a:lnTo>
                    <a:pt x="202691" y="0"/>
                  </a:lnTo>
                  <a:lnTo>
                    <a:pt x="1824481" y="0"/>
                  </a:lnTo>
                  <a:lnTo>
                    <a:pt x="1870979" y="5356"/>
                  </a:lnTo>
                  <a:lnTo>
                    <a:pt x="1913651" y="20611"/>
                  </a:lnTo>
                  <a:lnTo>
                    <a:pt x="1951285" y="44547"/>
                  </a:lnTo>
                  <a:lnTo>
                    <a:pt x="1982666" y="75942"/>
                  </a:lnTo>
                  <a:lnTo>
                    <a:pt x="2006584" y="113577"/>
                  </a:lnTo>
                  <a:lnTo>
                    <a:pt x="2021824" y="156234"/>
                  </a:lnTo>
                  <a:lnTo>
                    <a:pt x="2027173" y="202692"/>
                  </a:lnTo>
                  <a:lnTo>
                    <a:pt x="2027173" y="2232660"/>
                  </a:lnTo>
                  <a:lnTo>
                    <a:pt x="2021824" y="2279157"/>
                  </a:lnTo>
                  <a:lnTo>
                    <a:pt x="2006584" y="2321829"/>
                  </a:lnTo>
                  <a:lnTo>
                    <a:pt x="1982666" y="2359463"/>
                  </a:lnTo>
                  <a:lnTo>
                    <a:pt x="1951285" y="2390844"/>
                  </a:lnTo>
                  <a:lnTo>
                    <a:pt x="1913651" y="2414762"/>
                  </a:lnTo>
                  <a:lnTo>
                    <a:pt x="1870979" y="2430002"/>
                  </a:lnTo>
                  <a:lnTo>
                    <a:pt x="1824481" y="2435352"/>
                  </a:lnTo>
                  <a:lnTo>
                    <a:pt x="202691" y="2435352"/>
                  </a:lnTo>
                  <a:lnTo>
                    <a:pt x="156194" y="2430002"/>
                  </a:lnTo>
                  <a:lnTo>
                    <a:pt x="113522" y="2414762"/>
                  </a:lnTo>
                  <a:lnTo>
                    <a:pt x="75888" y="2390844"/>
                  </a:lnTo>
                  <a:lnTo>
                    <a:pt x="44507" y="2359463"/>
                  </a:lnTo>
                  <a:lnTo>
                    <a:pt x="20589" y="2321829"/>
                  </a:lnTo>
                  <a:lnTo>
                    <a:pt x="5349" y="2279157"/>
                  </a:lnTo>
                  <a:lnTo>
                    <a:pt x="0" y="2232660"/>
                  </a:lnTo>
                  <a:lnTo>
                    <a:pt x="0" y="202692"/>
                  </a:lnTo>
                  <a:close/>
                </a:path>
              </a:pathLst>
            </a:custGeom>
            <a:ln w="28575">
              <a:solidFill>
                <a:srgbClr val="7979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3892168" y="3226054"/>
            <a:ext cx="1595755" cy="957313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184785" marR="5080" indent="-172720">
              <a:lnSpc>
                <a:spcPts val="1660"/>
              </a:lnSpc>
              <a:spcBef>
                <a:spcPts val="365"/>
              </a:spcBef>
              <a:buChar char="•"/>
              <a:tabLst>
                <a:tab pos="185420" algn="l"/>
              </a:tabLst>
            </a:pPr>
            <a:r>
              <a:rPr sz="1600" spc="-5" dirty="0">
                <a:solidFill>
                  <a:schemeClr val="bg1"/>
                </a:solidFill>
                <a:latin typeface="Arial MT"/>
                <a:cs typeface="Arial MT"/>
              </a:rPr>
              <a:t>MENOS </a:t>
            </a:r>
            <a:r>
              <a:rPr sz="1600" dirty="0">
                <a:solidFill>
                  <a:schemeClr val="bg1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chemeClr val="bg1"/>
                </a:solidFill>
                <a:latin typeface="Arial MT"/>
                <a:cs typeface="Arial MT"/>
              </a:rPr>
              <a:t>DESPERDICIO</a:t>
            </a:r>
            <a:endParaRPr sz="1600" dirty="0">
              <a:solidFill>
                <a:schemeClr val="bg1"/>
              </a:solidFill>
              <a:latin typeface="Arial MT"/>
              <a:cs typeface="Arial MT"/>
            </a:endParaRPr>
          </a:p>
          <a:p>
            <a:pPr marL="184785" marR="659765" indent="-172720">
              <a:lnSpc>
                <a:spcPts val="1660"/>
              </a:lnSpc>
              <a:spcBef>
                <a:spcPts val="270"/>
              </a:spcBef>
              <a:buChar char="•"/>
              <a:tabLst>
                <a:tab pos="185420" algn="l"/>
              </a:tabLst>
            </a:pPr>
            <a:r>
              <a:rPr sz="1600" spc="-5" dirty="0">
                <a:solidFill>
                  <a:schemeClr val="bg1"/>
                </a:solidFill>
                <a:latin typeface="Arial MT"/>
                <a:cs typeface="Arial MT"/>
              </a:rPr>
              <a:t>MEN</a:t>
            </a:r>
            <a:r>
              <a:rPr sz="1600" spc="-15" dirty="0">
                <a:solidFill>
                  <a:schemeClr val="bg1"/>
                </a:solidFill>
                <a:latin typeface="Arial MT"/>
                <a:cs typeface="Arial MT"/>
              </a:rPr>
              <a:t>O</a:t>
            </a:r>
            <a:r>
              <a:rPr sz="1600" spc="-5" dirty="0">
                <a:solidFill>
                  <a:schemeClr val="bg1"/>
                </a:solidFill>
                <a:latin typeface="Arial MT"/>
                <a:cs typeface="Arial MT"/>
              </a:rPr>
              <a:t>S  </a:t>
            </a:r>
            <a:r>
              <a:rPr sz="1600" spc="-10" dirty="0">
                <a:solidFill>
                  <a:schemeClr val="bg1"/>
                </a:solidFill>
                <a:latin typeface="Arial MT"/>
                <a:cs typeface="Arial MT"/>
              </a:rPr>
              <a:t>COSTO</a:t>
            </a:r>
            <a:endParaRPr sz="1600" dirty="0">
              <a:solidFill>
                <a:schemeClr val="bg1"/>
              </a:solidFill>
              <a:latin typeface="Arial MT"/>
              <a:cs typeface="Arial MT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5595620" y="2102992"/>
            <a:ext cx="651510" cy="504825"/>
          </a:xfrm>
          <a:custGeom>
            <a:avLst/>
            <a:gdLst/>
            <a:ahLst/>
            <a:cxnLst/>
            <a:rect l="l" t="t" r="r" b="b"/>
            <a:pathLst>
              <a:path w="651510" h="504825">
                <a:moveTo>
                  <a:pt x="399160" y="0"/>
                </a:moveTo>
                <a:lnTo>
                  <a:pt x="399160" y="100965"/>
                </a:lnTo>
                <a:lnTo>
                  <a:pt x="0" y="100965"/>
                </a:lnTo>
                <a:lnTo>
                  <a:pt x="0" y="403733"/>
                </a:lnTo>
                <a:lnTo>
                  <a:pt x="399160" y="403733"/>
                </a:lnTo>
                <a:lnTo>
                  <a:pt x="399160" y="504698"/>
                </a:lnTo>
                <a:lnTo>
                  <a:pt x="651509" y="252349"/>
                </a:lnTo>
                <a:lnTo>
                  <a:pt x="399160" y="0"/>
                </a:lnTo>
                <a:close/>
              </a:path>
            </a:pathLst>
          </a:custGeom>
          <a:solidFill>
            <a:srgbClr val="BDBDB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2" name="object 22"/>
          <p:cNvGrpSpPr/>
          <p:nvPr/>
        </p:nvGrpSpPr>
        <p:grpSpPr>
          <a:xfrm>
            <a:off x="6503225" y="2039556"/>
            <a:ext cx="2056130" cy="933450"/>
            <a:chOff x="6503225" y="2039556"/>
            <a:chExt cx="2056130" cy="933450"/>
          </a:xfrm>
        </p:grpSpPr>
        <p:sp>
          <p:nvSpPr>
            <p:cNvPr id="23" name="object 23"/>
            <p:cNvSpPr/>
            <p:nvPr/>
          </p:nvSpPr>
          <p:spPr>
            <a:xfrm>
              <a:off x="6517513" y="2053844"/>
              <a:ext cx="2027555" cy="904875"/>
            </a:xfrm>
            <a:custGeom>
              <a:avLst/>
              <a:gdLst/>
              <a:ahLst/>
              <a:cxnLst/>
              <a:rect l="l" t="t" r="r" b="b"/>
              <a:pathLst>
                <a:path w="2027554" h="904875">
                  <a:moveTo>
                    <a:pt x="1936877" y="0"/>
                  </a:moveTo>
                  <a:lnTo>
                    <a:pt x="90550" y="0"/>
                  </a:lnTo>
                  <a:lnTo>
                    <a:pt x="55292" y="7110"/>
                  </a:lnTo>
                  <a:lnTo>
                    <a:pt x="26511" y="26495"/>
                  </a:lnTo>
                  <a:lnTo>
                    <a:pt x="7111" y="55239"/>
                  </a:lnTo>
                  <a:lnTo>
                    <a:pt x="0" y="90423"/>
                  </a:lnTo>
                  <a:lnTo>
                    <a:pt x="0" y="814069"/>
                  </a:lnTo>
                  <a:lnTo>
                    <a:pt x="7111" y="849254"/>
                  </a:lnTo>
                  <a:lnTo>
                    <a:pt x="26511" y="877998"/>
                  </a:lnTo>
                  <a:lnTo>
                    <a:pt x="55292" y="897383"/>
                  </a:lnTo>
                  <a:lnTo>
                    <a:pt x="90550" y="904493"/>
                  </a:lnTo>
                  <a:lnTo>
                    <a:pt x="1936877" y="904493"/>
                  </a:lnTo>
                  <a:lnTo>
                    <a:pt x="1972061" y="897383"/>
                  </a:lnTo>
                  <a:lnTo>
                    <a:pt x="2000805" y="877998"/>
                  </a:lnTo>
                  <a:lnTo>
                    <a:pt x="2020190" y="849254"/>
                  </a:lnTo>
                  <a:lnTo>
                    <a:pt x="2027301" y="814069"/>
                  </a:lnTo>
                  <a:lnTo>
                    <a:pt x="2027301" y="90423"/>
                  </a:lnTo>
                  <a:lnTo>
                    <a:pt x="2020190" y="55239"/>
                  </a:lnTo>
                  <a:lnTo>
                    <a:pt x="2000805" y="26495"/>
                  </a:lnTo>
                  <a:lnTo>
                    <a:pt x="1972061" y="7110"/>
                  </a:lnTo>
                  <a:lnTo>
                    <a:pt x="1936877" y="0"/>
                  </a:lnTo>
                  <a:close/>
                </a:path>
              </a:pathLst>
            </a:custGeom>
            <a:solidFill>
              <a:srgbClr val="7979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6517513" y="2053844"/>
              <a:ext cx="2027555" cy="904875"/>
            </a:xfrm>
            <a:custGeom>
              <a:avLst/>
              <a:gdLst/>
              <a:ahLst/>
              <a:cxnLst/>
              <a:rect l="l" t="t" r="r" b="b"/>
              <a:pathLst>
                <a:path w="2027554" h="904875">
                  <a:moveTo>
                    <a:pt x="0" y="90423"/>
                  </a:moveTo>
                  <a:lnTo>
                    <a:pt x="7111" y="55239"/>
                  </a:lnTo>
                  <a:lnTo>
                    <a:pt x="26511" y="26495"/>
                  </a:lnTo>
                  <a:lnTo>
                    <a:pt x="55292" y="7110"/>
                  </a:lnTo>
                  <a:lnTo>
                    <a:pt x="90550" y="0"/>
                  </a:lnTo>
                  <a:lnTo>
                    <a:pt x="1936877" y="0"/>
                  </a:lnTo>
                  <a:lnTo>
                    <a:pt x="1972061" y="7110"/>
                  </a:lnTo>
                  <a:lnTo>
                    <a:pt x="2000805" y="26495"/>
                  </a:lnTo>
                  <a:lnTo>
                    <a:pt x="2020190" y="55239"/>
                  </a:lnTo>
                  <a:lnTo>
                    <a:pt x="2027301" y="90423"/>
                  </a:lnTo>
                  <a:lnTo>
                    <a:pt x="2027301" y="814069"/>
                  </a:lnTo>
                  <a:lnTo>
                    <a:pt x="2020190" y="849254"/>
                  </a:lnTo>
                  <a:lnTo>
                    <a:pt x="2000805" y="877998"/>
                  </a:lnTo>
                  <a:lnTo>
                    <a:pt x="1972061" y="897383"/>
                  </a:lnTo>
                  <a:lnTo>
                    <a:pt x="1936877" y="904493"/>
                  </a:lnTo>
                  <a:lnTo>
                    <a:pt x="90550" y="904493"/>
                  </a:lnTo>
                  <a:lnTo>
                    <a:pt x="55292" y="897383"/>
                  </a:lnTo>
                  <a:lnTo>
                    <a:pt x="26511" y="877998"/>
                  </a:lnTo>
                  <a:lnTo>
                    <a:pt x="7111" y="849254"/>
                  </a:lnTo>
                  <a:lnTo>
                    <a:pt x="0" y="814069"/>
                  </a:lnTo>
                  <a:lnTo>
                    <a:pt x="0" y="90423"/>
                  </a:lnTo>
                  <a:close/>
                </a:path>
              </a:pathLst>
            </a:custGeom>
            <a:ln w="285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6619747" y="2120264"/>
            <a:ext cx="1703705" cy="479425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12700" marR="5080">
              <a:lnSpc>
                <a:spcPts val="1660"/>
              </a:lnSpc>
              <a:spcBef>
                <a:spcPts val="365"/>
              </a:spcBef>
            </a:pPr>
            <a:r>
              <a:rPr sz="1600" spc="-5" dirty="0">
                <a:solidFill>
                  <a:srgbClr val="FFFFFF"/>
                </a:solidFill>
                <a:latin typeface="Arial MT"/>
                <a:cs typeface="Arial MT"/>
              </a:rPr>
              <a:t>MAS </a:t>
            </a:r>
            <a:r>
              <a:rPr sz="16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 MT"/>
                <a:cs typeface="Arial MT"/>
              </a:rPr>
              <a:t>PRODUC</a:t>
            </a:r>
            <a:r>
              <a:rPr sz="1600" spc="-15" dirty="0">
                <a:solidFill>
                  <a:srgbClr val="FFFFFF"/>
                </a:solidFill>
                <a:latin typeface="Arial MT"/>
                <a:cs typeface="Arial MT"/>
              </a:rPr>
              <a:t>T</a:t>
            </a:r>
            <a:r>
              <a:rPr sz="1600" spc="-5" dirty="0">
                <a:solidFill>
                  <a:srgbClr val="FFFFFF"/>
                </a:solidFill>
                <a:latin typeface="Arial MT"/>
                <a:cs typeface="Arial MT"/>
              </a:rPr>
              <a:t>IVID</a:t>
            </a:r>
            <a:r>
              <a:rPr sz="1600" dirty="0">
                <a:solidFill>
                  <a:srgbClr val="FFFFFF"/>
                </a:solidFill>
                <a:latin typeface="Arial MT"/>
                <a:cs typeface="Arial MT"/>
              </a:rPr>
              <a:t>A</a:t>
            </a:r>
            <a:r>
              <a:rPr sz="1600" spc="-5" dirty="0">
                <a:solidFill>
                  <a:srgbClr val="FFFFFF"/>
                </a:solidFill>
                <a:latin typeface="Arial MT"/>
                <a:cs typeface="Arial MT"/>
              </a:rPr>
              <a:t>D</a:t>
            </a:r>
            <a:endParaRPr sz="1600">
              <a:latin typeface="Arial MT"/>
              <a:cs typeface="Arial MT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6918515" y="2642552"/>
            <a:ext cx="2056130" cy="2464435"/>
            <a:chOff x="6918515" y="2642552"/>
            <a:chExt cx="2056130" cy="2464435"/>
          </a:xfrm>
        </p:grpSpPr>
        <p:sp>
          <p:nvSpPr>
            <p:cNvPr id="27" name="object 27"/>
            <p:cNvSpPr/>
            <p:nvPr/>
          </p:nvSpPr>
          <p:spPr>
            <a:xfrm>
              <a:off x="6932803" y="2656839"/>
              <a:ext cx="2027555" cy="2435860"/>
            </a:xfrm>
            <a:custGeom>
              <a:avLst/>
              <a:gdLst/>
              <a:ahLst/>
              <a:cxnLst/>
              <a:rect l="l" t="t" r="r" b="b"/>
              <a:pathLst>
                <a:path w="2027554" h="2435860">
                  <a:moveTo>
                    <a:pt x="1824481" y="0"/>
                  </a:moveTo>
                  <a:lnTo>
                    <a:pt x="202692" y="0"/>
                  </a:lnTo>
                  <a:lnTo>
                    <a:pt x="156194" y="5356"/>
                  </a:lnTo>
                  <a:lnTo>
                    <a:pt x="113522" y="20611"/>
                  </a:lnTo>
                  <a:lnTo>
                    <a:pt x="75888" y="44547"/>
                  </a:lnTo>
                  <a:lnTo>
                    <a:pt x="44507" y="75942"/>
                  </a:lnTo>
                  <a:lnTo>
                    <a:pt x="20589" y="113577"/>
                  </a:lnTo>
                  <a:lnTo>
                    <a:pt x="5349" y="156234"/>
                  </a:lnTo>
                  <a:lnTo>
                    <a:pt x="0" y="202692"/>
                  </a:lnTo>
                  <a:lnTo>
                    <a:pt x="0" y="2232660"/>
                  </a:lnTo>
                  <a:lnTo>
                    <a:pt x="5349" y="2279157"/>
                  </a:lnTo>
                  <a:lnTo>
                    <a:pt x="20589" y="2321829"/>
                  </a:lnTo>
                  <a:lnTo>
                    <a:pt x="44507" y="2359463"/>
                  </a:lnTo>
                  <a:lnTo>
                    <a:pt x="75888" y="2390844"/>
                  </a:lnTo>
                  <a:lnTo>
                    <a:pt x="113522" y="2414762"/>
                  </a:lnTo>
                  <a:lnTo>
                    <a:pt x="156194" y="2430002"/>
                  </a:lnTo>
                  <a:lnTo>
                    <a:pt x="202692" y="2435352"/>
                  </a:lnTo>
                  <a:lnTo>
                    <a:pt x="1824481" y="2435352"/>
                  </a:lnTo>
                  <a:lnTo>
                    <a:pt x="1870979" y="2430002"/>
                  </a:lnTo>
                  <a:lnTo>
                    <a:pt x="1913651" y="2414762"/>
                  </a:lnTo>
                  <a:lnTo>
                    <a:pt x="1951285" y="2390844"/>
                  </a:lnTo>
                  <a:lnTo>
                    <a:pt x="1982666" y="2359463"/>
                  </a:lnTo>
                  <a:lnTo>
                    <a:pt x="2006584" y="2321829"/>
                  </a:lnTo>
                  <a:lnTo>
                    <a:pt x="2021824" y="2279157"/>
                  </a:lnTo>
                  <a:lnTo>
                    <a:pt x="2027174" y="2232660"/>
                  </a:lnTo>
                  <a:lnTo>
                    <a:pt x="2027174" y="202692"/>
                  </a:lnTo>
                  <a:lnTo>
                    <a:pt x="2021824" y="156234"/>
                  </a:lnTo>
                  <a:lnTo>
                    <a:pt x="2006584" y="113577"/>
                  </a:lnTo>
                  <a:lnTo>
                    <a:pt x="1982666" y="75942"/>
                  </a:lnTo>
                  <a:lnTo>
                    <a:pt x="1951285" y="44547"/>
                  </a:lnTo>
                  <a:lnTo>
                    <a:pt x="1913651" y="20611"/>
                  </a:lnTo>
                  <a:lnTo>
                    <a:pt x="1870979" y="5356"/>
                  </a:lnTo>
                  <a:lnTo>
                    <a:pt x="1824481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6932803" y="2656839"/>
              <a:ext cx="2027555" cy="2435860"/>
            </a:xfrm>
            <a:custGeom>
              <a:avLst/>
              <a:gdLst/>
              <a:ahLst/>
              <a:cxnLst/>
              <a:rect l="l" t="t" r="r" b="b"/>
              <a:pathLst>
                <a:path w="2027554" h="2435860">
                  <a:moveTo>
                    <a:pt x="0" y="202692"/>
                  </a:moveTo>
                  <a:lnTo>
                    <a:pt x="5349" y="156234"/>
                  </a:lnTo>
                  <a:lnTo>
                    <a:pt x="20589" y="113577"/>
                  </a:lnTo>
                  <a:lnTo>
                    <a:pt x="44507" y="75942"/>
                  </a:lnTo>
                  <a:lnTo>
                    <a:pt x="75888" y="44547"/>
                  </a:lnTo>
                  <a:lnTo>
                    <a:pt x="113522" y="20611"/>
                  </a:lnTo>
                  <a:lnTo>
                    <a:pt x="156194" y="5356"/>
                  </a:lnTo>
                  <a:lnTo>
                    <a:pt x="202692" y="0"/>
                  </a:lnTo>
                  <a:lnTo>
                    <a:pt x="1824481" y="0"/>
                  </a:lnTo>
                  <a:lnTo>
                    <a:pt x="1870979" y="5356"/>
                  </a:lnTo>
                  <a:lnTo>
                    <a:pt x="1913651" y="20611"/>
                  </a:lnTo>
                  <a:lnTo>
                    <a:pt x="1951285" y="44547"/>
                  </a:lnTo>
                  <a:lnTo>
                    <a:pt x="1982666" y="75942"/>
                  </a:lnTo>
                  <a:lnTo>
                    <a:pt x="2006584" y="113577"/>
                  </a:lnTo>
                  <a:lnTo>
                    <a:pt x="2021824" y="156234"/>
                  </a:lnTo>
                  <a:lnTo>
                    <a:pt x="2027174" y="202692"/>
                  </a:lnTo>
                  <a:lnTo>
                    <a:pt x="2027174" y="2232660"/>
                  </a:lnTo>
                  <a:lnTo>
                    <a:pt x="2021824" y="2279157"/>
                  </a:lnTo>
                  <a:lnTo>
                    <a:pt x="2006584" y="2321829"/>
                  </a:lnTo>
                  <a:lnTo>
                    <a:pt x="1982666" y="2359463"/>
                  </a:lnTo>
                  <a:lnTo>
                    <a:pt x="1951285" y="2390844"/>
                  </a:lnTo>
                  <a:lnTo>
                    <a:pt x="1913651" y="2414762"/>
                  </a:lnTo>
                  <a:lnTo>
                    <a:pt x="1870979" y="2430002"/>
                  </a:lnTo>
                  <a:lnTo>
                    <a:pt x="1824481" y="2435352"/>
                  </a:lnTo>
                  <a:lnTo>
                    <a:pt x="202692" y="2435352"/>
                  </a:lnTo>
                  <a:lnTo>
                    <a:pt x="156194" y="2430002"/>
                  </a:lnTo>
                  <a:lnTo>
                    <a:pt x="113522" y="2414762"/>
                  </a:lnTo>
                  <a:lnTo>
                    <a:pt x="75888" y="2390844"/>
                  </a:lnTo>
                  <a:lnTo>
                    <a:pt x="44507" y="2359463"/>
                  </a:lnTo>
                  <a:lnTo>
                    <a:pt x="20589" y="2321829"/>
                  </a:lnTo>
                  <a:lnTo>
                    <a:pt x="5349" y="2279157"/>
                  </a:lnTo>
                  <a:lnTo>
                    <a:pt x="0" y="2232660"/>
                  </a:lnTo>
                  <a:lnTo>
                    <a:pt x="0" y="202692"/>
                  </a:lnTo>
                  <a:close/>
                </a:path>
              </a:pathLst>
            </a:custGeom>
            <a:ln w="28575">
              <a:solidFill>
                <a:srgbClr val="7979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7094346" y="2782950"/>
            <a:ext cx="1670685" cy="2137124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184785" marR="5080" indent="-172720">
              <a:lnSpc>
                <a:spcPts val="1660"/>
              </a:lnSpc>
              <a:spcBef>
                <a:spcPts val="365"/>
              </a:spcBef>
              <a:buChar char="•"/>
              <a:tabLst>
                <a:tab pos="185420" algn="l"/>
              </a:tabLst>
            </a:pPr>
            <a:r>
              <a:rPr sz="1600" spc="-5" dirty="0">
                <a:solidFill>
                  <a:schemeClr val="bg1"/>
                </a:solidFill>
                <a:latin typeface="Arial MT"/>
                <a:cs typeface="Arial MT"/>
              </a:rPr>
              <a:t>MAS </a:t>
            </a:r>
            <a:r>
              <a:rPr sz="1600" dirty="0">
                <a:solidFill>
                  <a:schemeClr val="bg1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chemeClr val="bg1"/>
                </a:solidFill>
                <a:latin typeface="Arial MT"/>
                <a:cs typeface="Arial MT"/>
              </a:rPr>
              <a:t>S</a:t>
            </a:r>
            <a:r>
              <a:rPr sz="1600" spc="-120" dirty="0">
                <a:solidFill>
                  <a:schemeClr val="bg1"/>
                </a:solidFill>
                <a:latin typeface="Arial MT"/>
                <a:cs typeface="Arial MT"/>
              </a:rPr>
              <a:t>A</a:t>
            </a:r>
            <a:r>
              <a:rPr sz="1600" spc="-5" dirty="0">
                <a:solidFill>
                  <a:schemeClr val="bg1"/>
                </a:solidFill>
                <a:latin typeface="Arial MT"/>
                <a:cs typeface="Arial MT"/>
              </a:rPr>
              <a:t>TIS</a:t>
            </a:r>
            <a:r>
              <a:rPr sz="1600" spc="-95" dirty="0">
                <a:solidFill>
                  <a:schemeClr val="bg1"/>
                </a:solidFill>
                <a:latin typeface="Arial MT"/>
                <a:cs typeface="Arial MT"/>
              </a:rPr>
              <a:t>F</a:t>
            </a:r>
            <a:r>
              <a:rPr sz="1600" spc="-5" dirty="0">
                <a:solidFill>
                  <a:schemeClr val="bg1"/>
                </a:solidFill>
                <a:latin typeface="Arial MT"/>
                <a:cs typeface="Arial MT"/>
              </a:rPr>
              <a:t>ACCIÓN</a:t>
            </a:r>
            <a:endParaRPr sz="1600" dirty="0">
              <a:solidFill>
                <a:schemeClr val="bg1"/>
              </a:solidFill>
              <a:latin typeface="Arial MT"/>
              <a:cs typeface="Arial MT"/>
            </a:endParaRPr>
          </a:p>
          <a:p>
            <a:pPr marL="184785" marR="306705" indent="-172720">
              <a:lnSpc>
                <a:spcPts val="1660"/>
              </a:lnSpc>
              <a:spcBef>
                <a:spcPts val="270"/>
              </a:spcBef>
              <a:buChar char="•"/>
              <a:tabLst>
                <a:tab pos="185420" algn="l"/>
              </a:tabLst>
            </a:pPr>
            <a:r>
              <a:rPr sz="1600" spc="-5" dirty="0">
                <a:solidFill>
                  <a:schemeClr val="bg1"/>
                </a:solidFill>
                <a:latin typeface="Arial MT"/>
                <a:cs typeface="Arial MT"/>
              </a:rPr>
              <a:t>MAS </a:t>
            </a:r>
            <a:r>
              <a:rPr sz="1600" dirty="0">
                <a:solidFill>
                  <a:schemeClr val="bg1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chemeClr val="bg1"/>
                </a:solidFill>
                <a:latin typeface="Arial MT"/>
                <a:cs typeface="Arial MT"/>
              </a:rPr>
              <a:t>C</a:t>
            </a:r>
            <a:r>
              <a:rPr sz="1600" spc="-15" dirty="0">
                <a:solidFill>
                  <a:schemeClr val="bg1"/>
                </a:solidFill>
                <a:latin typeface="Arial MT"/>
                <a:cs typeface="Arial MT"/>
              </a:rPr>
              <a:t>O</a:t>
            </a:r>
            <a:r>
              <a:rPr sz="1600" spc="-5" dirty="0">
                <a:solidFill>
                  <a:schemeClr val="bg1"/>
                </a:solidFill>
                <a:latin typeface="Arial MT"/>
                <a:cs typeface="Arial MT"/>
              </a:rPr>
              <a:t>NFIANZA</a:t>
            </a:r>
            <a:endParaRPr sz="1600" dirty="0">
              <a:solidFill>
                <a:schemeClr val="bg1"/>
              </a:solidFill>
              <a:latin typeface="Arial MT"/>
              <a:cs typeface="Arial MT"/>
            </a:endParaRPr>
          </a:p>
          <a:p>
            <a:pPr marL="184785" indent="-172720">
              <a:lnSpc>
                <a:spcPts val="1785"/>
              </a:lnSpc>
              <a:buChar char="•"/>
              <a:tabLst>
                <a:tab pos="185420" algn="l"/>
              </a:tabLst>
            </a:pPr>
            <a:r>
              <a:rPr sz="1600" spc="-5" dirty="0">
                <a:solidFill>
                  <a:schemeClr val="bg1"/>
                </a:solidFill>
                <a:latin typeface="Arial MT"/>
                <a:cs typeface="Arial MT"/>
              </a:rPr>
              <a:t>MAS</a:t>
            </a:r>
            <a:endParaRPr sz="1600" dirty="0">
              <a:solidFill>
                <a:schemeClr val="bg1"/>
              </a:solidFill>
              <a:latin typeface="Arial MT"/>
              <a:cs typeface="Arial MT"/>
            </a:endParaRPr>
          </a:p>
          <a:p>
            <a:pPr marL="184785">
              <a:lnSpc>
                <a:spcPts val="1789"/>
              </a:lnSpc>
            </a:pPr>
            <a:r>
              <a:rPr sz="1600" spc="-5" dirty="0">
                <a:solidFill>
                  <a:schemeClr val="bg1"/>
                </a:solidFill>
                <a:latin typeface="Arial MT"/>
                <a:cs typeface="Arial MT"/>
              </a:rPr>
              <a:t>MERCADO</a:t>
            </a:r>
            <a:endParaRPr sz="1600" dirty="0">
              <a:solidFill>
                <a:schemeClr val="bg1"/>
              </a:solidFill>
              <a:latin typeface="Arial MT"/>
              <a:cs typeface="Arial MT"/>
            </a:endParaRPr>
          </a:p>
          <a:p>
            <a:pPr marL="184785" marR="419100" indent="-172720">
              <a:lnSpc>
                <a:spcPts val="1660"/>
              </a:lnSpc>
              <a:spcBef>
                <a:spcPts val="285"/>
              </a:spcBef>
              <a:buChar char="•"/>
              <a:tabLst>
                <a:tab pos="185420" algn="l"/>
              </a:tabLst>
            </a:pPr>
            <a:r>
              <a:rPr sz="1600" spc="-5" dirty="0">
                <a:solidFill>
                  <a:schemeClr val="bg1"/>
                </a:solidFill>
                <a:latin typeface="Arial MT"/>
                <a:cs typeface="Arial MT"/>
              </a:rPr>
              <a:t>MAS </a:t>
            </a:r>
            <a:r>
              <a:rPr sz="1600" dirty="0">
                <a:solidFill>
                  <a:schemeClr val="bg1"/>
                </a:solidFill>
                <a:latin typeface="Arial MT"/>
                <a:cs typeface="Arial MT"/>
              </a:rPr>
              <a:t> </a:t>
            </a:r>
            <a:r>
              <a:rPr sz="1600" spc="-15" dirty="0">
                <a:solidFill>
                  <a:schemeClr val="bg1"/>
                </a:solidFill>
                <a:latin typeface="Arial MT"/>
                <a:cs typeface="Arial MT"/>
              </a:rPr>
              <a:t>G</a:t>
            </a:r>
            <a:r>
              <a:rPr sz="1600" spc="-5" dirty="0">
                <a:solidFill>
                  <a:schemeClr val="bg1"/>
                </a:solidFill>
                <a:latin typeface="Arial MT"/>
                <a:cs typeface="Arial MT"/>
              </a:rPr>
              <a:t>ANANCIA</a:t>
            </a:r>
            <a:endParaRPr sz="1600" dirty="0">
              <a:solidFill>
                <a:schemeClr val="bg1"/>
              </a:solidFill>
              <a:latin typeface="Arial MT"/>
              <a:cs typeface="Arial MT"/>
            </a:endParaRPr>
          </a:p>
          <a:p>
            <a:pPr marL="184785" indent="-172720">
              <a:lnSpc>
                <a:spcPts val="1914"/>
              </a:lnSpc>
              <a:buChar char="•"/>
              <a:tabLst>
                <a:tab pos="185420" algn="l"/>
              </a:tabLst>
            </a:pPr>
            <a:r>
              <a:rPr sz="1600" spc="-5" dirty="0">
                <a:solidFill>
                  <a:schemeClr val="bg1"/>
                </a:solidFill>
                <a:latin typeface="Arial MT"/>
                <a:cs typeface="Arial MT"/>
              </a:rPr>
              <a:t>MAS</a:t>
            </a:r>
            <a:r>
              <a:rPr sz="1600" spc="-65" dirty="0">
                <a:solidFill>
                  <a:schemeClr val="bg1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chemeClr val="bg1"/>
                </a:solidFill>
                <a:latin typeface="Arial MT"/>
                <a:cs typeface="Arial MT"/>
              </a:rPr>
              <a:t>TRABAJO</a:t>
            </a:r>
            <a:endParaRPr sz="1600" dirty="0">
              <a:solidFill>
                <a:schemeClr val="bg1"/>
              </a:solidFill>
              <a:latin typeface="Arial MT"/>
              <a:cs typeface="Arial M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407E47-2A6D-A3D5-509D-544197987F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04800"/>
            <a:ext cx="7848600" cy="1295400"/>
          </a:xfrm>
        </p:spPr>
        <p:txBody>
          <a:bodyPr>
            <a:normAutofit fontScale="90000"/>
          </a:bodyPr>
          <a:lstStyle/>
          <a:p>
            <a:pPr algn="ctr"/>
            <a:r>
              <a:rPr lang="es-ES" b="1" dirty="0">
                <a:solidFill>
                  <a:srgbClr val="666666"/>
                </a:solidFill>
                <a:effectLst/>
                <a:highlight>
                  <a:srgbClr val="FFFFFF"/>
                </a:highlight>
                <a:latin typeface="Trebuchet MS" panose="020B0603020202020204" pitchFamily="34" charset="0"/>
              </a:rPr>
              <a:t>Objetivos del proceso de producción</a:t>
            </a:r>
            <a:br>
              <a:rPr lang="es-ES" b="1" dirty="0">
                <a:solidFill>
                  <a:srgbClr val="666666"/>
                </a:solidFill>
                <a:effectLst/>
                <a:highlight>
                  <a:srgbClr val="FFFFFF"/>
                </a:highlight>
                <a:latin typeface="Trebuchet MS" panose="020B0603020202020204" pitchFamily="34" charset="0"/>
              </a:rPr>
            </a:br>
            <a:endParaRPr lang="es-AR" dirty="0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11C29EF3-42E9-547F-6AF0-BABD4F8E43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274" t="9564" r="9633" b="13589"/>
          <a:stretch/>
        </p:blipFill>
        <p:spPr>
          <a:xfrm>
            <a:off x="1143000" y="2209800"/>
            <a:ext cx="6976962" cy="3058213"/>
          </a:xfrm>
        </p:spPr>
      </p:pic>
    </p:spTree>
    <p:extLst>
      <p:ext uri="{BB962C8B-B14F-4D97-AF65-F5344CB8AC3E}">
        <p14:creationId xmlns:p14="http://schemas.microsoft.com/office/powerpoint/2010/main" val="3749105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81200" y="174914"/>
            <a:ext cx="584771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53235" marR="5080" indent="-1741170" algn="ctr">
              <a:lnSpc>
                <a:spcPct val="100000"/>
              </a:lnSpc>
              <a:spcBef>
                <a:spcPts val="100"/>
              </a:spcBef>
            </a:pPr>
            <a:r>
              <a:rPr sz="2400" spc="-70" dirty="0"/>
              <a:t>P</a:t>
            </a:r>
            <a:r>
              <a:rPr sz="2400" spc="-60" dirty="0"/>
              <a:t>O</a:t>
            </a:r>
            <a:r>
              <a:rPr sz="2400" spc="-55" dirty="0"/>
              <a:t>D</a:t>
            </a:r>
            <a:r>
              <a:rPr sz="2400" spc="-70" dirty="0"/>
              <a:t>E</a:t>
            </a:r>
            <a:r>
              <a:rPr sz="2400" dirty="0"/>
              <a:t>R</a:t>
            </a:r>
            <a:r>
              <a:rPr sz="2400" spc="-125" dirty="0"/>
              <a:t> </a:t>
            </a:r>
            <a:r>
              <a:rPr sz="2400" spc="-55" dirty="0"/>
              <a:t>C</a:t>
            </a:r>
            <a:r>
              <a:rPr sz="2400" spc="-60" dirty="0"/>
              <a:t>OM</a:t>
            </a:r>
            <a:r>
              <a:rPr sz="2400" spc="-70" dirty="0"/>
              <a:t>PET</a:t>
            </a:r>
            <a:r>
              <a:rPr sz="2400" spc="-60" dirty="0"/>
              <a:t>I</a:t>
            </a:r>
            <a:r>
              <a:rPr sz="2400" spc="-70" dirty="0"/>
              <a:t>T</a:t>
            </a:r>
            <a:r>
              <a:rPr sz="2400" spc="-60" dirty="0"/>
              <a:t>I</a:t>
            </a:r>
            <a:r>
              <a:rPr sz="2400" spc="-140" dirty="0"/>
              <a:t>V</a:t>
            </a:r>
            <a:r>
              <a:rPr sz="2400" dirty="0"/>
              <a:t>O</a:t>
            </a:r>
            <a:r>
              <a:rPr sz="2400" spc="-100" dirty="0"/>
              <a:t> </a:t>
            </a:r>
            <a:r>
              <a:rPr sz="2400" dirty="0"/>
              <a:t>–</a:t>
            </a:r>
            <a:r>
              <a:rPr sz="2400" spc="-120" dirty="0"/>
              <a:t> </a:t>
            </a:r>
            <a:r>
              <a:rPr sz="2400" spc="-70" dirty="0"/>
              <a:t>T</a:t>
            </a:r>
            <a:r>
              <a:rPr sz="2400" spc="-55" dirty="0"/>
              <a:t>R</a:t>
            </a:r>
            <a:r>
              <a:rPr sz="2400" spc="-60" dirty="0"/>
              <a:t>I</a:t>
            </a:r>
            <a:r>
              <a:rPr sz="2400" spc="-55" dirty="0"/>
              <a:t>A</a:t>
            </a:r>
            <a:r>
              <a:rPr sz="2400" spc="-60" dirty="0"/>
              <a:t>NGU</a:t>
            </a:r>
            <a:r>
              <a:rPr sz="2400" spc="-105" dirty="0"/>
              <a:t>L</a:t>
            </a:r>
            <a:r>
              <a:rPr lang="es-AR" sz="2400" dirty="0"/>
              <a:t>O </a:t>
            </a:r>
            <a:r>
              <a:rPr sz="2400" spc="-75" dirty="0"/>
              <a:t>ESTRATEGICO</a:t>
            </a:r>
            <a:endParaRPr sz="2400" dirty="0"/>
          </a:p>
        </p:txBody>
      </p:sp>
      <p:sp>
        <p:nvSpPr>
          <p:cNvPr id="3" name="object 3"/>
          <p:cNvSpPr txBox="1"/>
          <p:nvPr/>
        </p:nvSpPr>
        <p:spPr>
          <a:xfrm>
            <a:off x="8712370" y="6453632"/>
            <a:ext cx="366395" cy="19494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755"/>
              </a:lnSpc>
            </a:pPr>
            <a:r>
              <a:rPr sz="2400" b="1" dirty="0">
                <a:solidFill>
                  <a:srgbClr val="D1282D"/>
                </a:solidFill>
                <a:latin typeface="Arial"/>
                <a:cs typeface="Arial"/>
              </a:rPr>
              <a:t>8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3693604" y="966406"/>
            <a:ext cx="1936750" cy="1936750"/>
            <a:chOff x="3693604" y="966406"/>
            <a:chExt cx="1936750" cy="1936750"/>
          </a:xfrm>
        </p:grpSpPr>
        <p:sp>
          <p:nvSpPr>
            <p:cNvPr id="5" name="object 5"/>
            <p:cNvSpPr/>
            <p:nvPr/>
          </p:nvSpPr>
          <p:spPr>
            <a:xfrm>
              <a:off x="3707891" y="980694"/>
              <a:ext cx="1908175" cy="1908175"/>
            </a:xfrm>
            <a:custGeom>
              <a:avLst/>
              <a:gdLst/>
              <a:ahLst/>
              <a:cxnLst/>
              <a:rect l="l" t="t" r="r" b="b"/>
              <a:pathLst>
                <a:path w="1908175" h="1908175">
                  <a:moveTo>
                    <a:pt x="954024" y="0"/>
                  </a:moveTo>
                  <a:lnTo>
                    <a:pt x="906406" y="1167"/>
                  </a:lnTo>
                  <a:lnTo>
                    <a:pt x="859392" y="4633"/>
                  </a:lnTo>
                  <a:lnTo>
                    <a:pt x="813038" y="10343"/>
                  </a:lnTo>
                  <a:lnTo>
                    <a:pt x="767398" y="18242"/>
                  </a:lnTo>
                  <a:lnTo>
                    <a:pt x="722526" y="28276"/>
                  </a:lnTo>
                  <a:lnTo>
                    <a:pt x="678478" y="40390"/>
                  </a:lnTo>
                  <a:lnTo>
                    <a:pt x="635307" y="54529"/>
                  </a:lnTo>
                  <a:lnTo>
                    <a:pt x="593069" y="70638"/>
                  </a:lnTo>
                  <a:lnTo>
                    <a:pt x="551818" y="88664"/>
                  </a:lnTo>
                  <a:lnTo>
                    <a:pt x="511609" y="108551"/>
                  </a:lnTo>
                  <a:lnTo>
                    <a:pt x="472496" y="130245"/>
                  </a:lnTo>
                  <a:lnTo>
                    <a:pt x="434534" y="153691"/>
                  </a:lnTo>
                  <a:lnTo>
                    <a:pt x="397778" y="178835"/>
                  </a:lnTo>
                  <a:lnTo>
                    <a:pt x="362282" y="205621"/>
                  </a:lnTo>
                  <a:lnTo>
                    <a:pt x="328101" y="233995"/>
                  </a:lnTo>
                  <a:lnTo>
                    <a:pt x="295290" y="263903"/>
                  </a:lnTo>
                  <a:lnTo>
                    <a:pt x="263903" y="295290"/>
                  </a:lnTo>
                  <a:lnTo>
                    <a:pt x="233995" y="328101"/>
                  </a:lnTo>
                  <a:lnTo>
                    <a:pt x="205621" y="362282"/>
                  </a:lnTo>
                  <a:lnTo>
                    <a:pt x="178835" y="397778"/>
                  </a:lnTo>
                  <a:lnTo>
                    <a:pt x="153691" y="434534"/>
                  </a:lnTo>
                  <a:lnTo>
                    <a:pt x="130245" y="472496"/>
                  </a:lnTo>
                  <a:lnTo>
                    <a:pt x="108551" y="511609"/>
                  </a:lnTo>
                  <a:lnTo>
                    <a:pt x="88664" y="551818"/>
                  </a:lnTo>
                  <a:lnTo>
                    <a:pt x="70638" y="593069"/>
                  </a:lnTo>
                  <a:lnTo>
                    <a:pt x="54529" y="635307"/>
                  </a:lnTo>
                  <a:lnTo>
                    <a:pt x="40390" y="678478"/>
                  </a:lnTo>
                  <a:lnTo>
                    <a:pt x="28276" y="722526"/>
                  </a:lnTo>
                  <a:lnTo>
                    <a:pt x="18242" y="767398"/>
                  </a:lnTo>
                  <a:lnTo>
                    <a:pt x="10343" y="813038"/>
                  </a:lnTo>
                  <a:lnTo>
                    <a:pt x="4633" y="859392"/>
                  </a:lnTo>
                  <a:lnTo>
                    <a:pt x="1167" y="906406"/>
                  </a:lnTo>
                  <a:lnTo>
                    <a:pt x="0" y="954023"/>
                  </a:lnTo>
                  <a:lnTo>
                    <a:pt x="1167" y="1001641"/>
                  </a:lnTo>
                  <a:lnTo>
                    <a:pt x="4633" y="1048655"/>
                  </a:lnTo>
                  <a:lnTo>
                    <a:pt x="10343" y="1095009"/>
                  </a:lnTo>
                  <a:lnTo>
                    <a:pt x="18242" y="1140649"/>
                  </a:lnTo>
                  <a:lnTo>
                    <a:pt x="28276" y="1185521"/>
                  </a:lnTo>
                  <a:lnTo>
                    <a:pt x="40390" y="1229569"/>
                  </a:lnTo>
                  <a:lnTo>
                    <a:pt x="54529" y="1272740"/>
                  </a:lnTo>
                  <a:lnTo>
                    <a:pt x="70638" y="1314978"/>
                  </a:lnTo>
                  <a:lnTo>
                    <a:pt x="88664" y="1356229"/>
                  </a:lnTo>
                  <a:lnTo>
                    <a:pt x="108551" y="1396438"/>
                  </a:lnTo>
                  <a:lnTo>
                    <a:pt x="130245" y="1435551"/>
                  </a:lnTo>
                  <a:lnTo>
                    <a:pt x="153691" y="1473513"/>
                  </a:lnTo>
                  <a:lnTo>
                    <a:pt x="178835" y="1510269"/>
                  </a:lnTo>
                  <a:lnTo>
                    <a:pt x="205621" y="1545765"/>
                  </a:lnTo>
                  <a:lnTo>
                    <a:pt x="233995" y="1579946"/>
                  </a:lnTo>
                  <a:lnTo>
                    <a:pt x="263903" y="1612757"/>
                  </a:lnTo>
                  <a:lnTo>
                    <a:pt x="295290" y="1644144"/>
                  </a:lnTo>
                  <a:lnTo>
                    <a:pt x="328101" y="1674052"/>
                  </a:lnTo>
                  <a:lnTo>
                    <a:pt x="362282" y="1702426"/>
                  </a:lnTo>
                  <a:lnTo>
                    <a:pt x="397778" y="1729212"/>
                  </a:lnTo>
                  <a:lnTo>
                    <a:pt x="434534" y="1754356"/>
                  </a:lnTo>
                  <a:lnTo>
                    <a:pt x="472496" y="1777802"/>
                  </a:lnTo>
                  <a:lnTo>
                    <a:pt x="511609" y="1799496"/>
                  </a:lnTo>
                  <a:lnTo>
                    <a:pt x="551818" y="1819383"/>
                  </a:lnTo>
                  <a:lnTo>
                    <a:pt x="593069" y="1837409"/>
                  </a:lnTo>
                  <a:lnTo>
                    <a:pt x="635307" y="1853518"/>
                  </a:lnTo>
                  <a:lnTo>
                    <a:pt x="678478" y="1867657"/>
                  </a:lnTo>
                  <a:lnTo>
                    <a:pt x="722526" y="1879771"/>
                  </a:lnTo>
                  <a:lnTo>
                    <a:pt x="767398" y="1889805"/>
                  </a:lnTo>
                  <a:lnTo>
                    <a:pt x="813038" y="1897704"/>
                  </a:lnTo>
                  <a:lnTo>
                    <a:pt x="859392" y="1903414"/>
                  </a:lnTo>
                  <a:lnTo>
                    <a:pt x="906406" y="1906880"/>
                  </a:lnTo>
                  <a:lnTo>
                    <a:pt x="954024" y="1908047"/>
                  </a:lnTo>
                  <a:lnTo>
                    <a:pt x="1001641" y="1906880"/>
                  </a:lnTo>
                  <a:lnTo>
                    <a:pt x="1048655" y="1903414"/>
                  </a:lnTo>
                  <a:lnTo>
                    <a:pt x="1095009" y="1897704"/>
                  </a:lnTo>
                  <a:lnTo>
                    <a:pt x="1140649" y="1889805"/>
                  </a:lnTo>
                  <a:lnTo>
                    <a:pt x="1185521" y="1879771"/>
                  </a:lnTo>
                  <a:lnTo>
                    <a:pt x="1229569" y="1867657"/>
                  </a:lnTo>
                  <a:lnTo>
                    <a:pt x="1272740" y="1853518"/>
                  </a:lnTo>
                  <a:lnTo>
                    <a:pt x="1314978" y="1837409"/>
                  </a:lnTo>
                  <a:lnTo>
                    <a:pt x="1356229" y="1819383"/>
                  </a:lnTo>
                  <a:lnTo>
                    <a:pt x="1396438" y="1799496"/>
                  </a:lnTo>
                  <a:lnTo>
                    <a:pt x="1435551" y="1777802"/>
                  </a:lnTo>
                  <a:lnTo>
                    <a:pt x="1473513" y="1754356"/>
                  </a:lnTo>
                  <a:lnTo>
                    <a:pt x="1510269" y="1729212"/>
                  </a:lnTo>
                  <a:lnTo>
                    <a:pt x="1545765" y="1702426"/>
                  </a:lnTo>
                  <a:lnTo>
                    <a:pt x="1579946" y="1674052"/>
                  </a:lnTo>
                  <a:lnTo>
                    <a:pt x="1612757" y="1644144"/>
                  </a:lnTo>
                  <a:lnTo>
                    <a:pt x="1644144" y="1612757"/>
                  </a:lnTo>
                  <a:lnTo>
                    <a:pt x="1674052" y="1579946"/>
                  </a:lnTo>
                  <a:lnTo>
                    <a:pt x="1702426" y="1545765"/>
                  </a:lnTo>
                  <a:lnTo>
                    <a:pt x="1729212" y="1510269"/>
                  </a:lnTo>
                  <a:lnTo>
                    <a:pt x="1754356" y="1473513"/>
                  </a:lnTo>
                  <a:lnTo>
                    <a:pt x="1777802" y="1435551"/>
                  </a:lnTo>
                  <a:lnTo>
                    <a:pt x="1799496" y="1396438"/>
                  </a:lnTo>
                  <a:lnTo>
                    <a:pt x="1819383" y="1356229"/>
                  </a:lnTo>
                  <a:lnTo>
                    <a:pt x="1837409" y="1314978"/>
                  </a:lnTo>
                  <a:lnTo>
                    <a:pt x="1853518" y="1272740"/>
                  </a:lnTo>
                  <a:lnTo>
                    <a:pt x="1867657" y="1229569"/>
                  </a:lnTo>
                  <a:lnTo>
                    <a:pt x="1879771" y="1185521"/>
                  </a:lnTo>
                  <a:lnTo>
                    <a:pt x="1889805" y="1140649"/>
                  </a:lnTo>
                  <a:lnTo>
                    <a:pt x="1897704" y="1095009"/>
                  </a:lnTo>
                  <a:lnTo>
                    <a:pt x="1903414" y="1048655"/>
                  </a:lnTo>
                  <a:lnTo>
                    <a:pt x="1906880" y="1001641"/>
                  </a:lnTo>
                  <a:lnTo>
                    <a:pt x="1908048" y="954023"/>
                  </a:lnTo>
                  <a:lnTo>
                    <a:pt x="1906880" y="906406"/>
                  </a:lnTo>
                  <a:lnTo>
                    <a:pt x="1903414" y="859392"/>
                  </a:lnTo>
                  <a:lnTo>
                    <a:pt x="1897704" y="813038"/>
                  </a:lnTo>
                  <a:lnTo>
                    <a:pt x="1889805" y="767398"/>
                  </a:lnTo>
                  <a:lnTo>
                    <a:pt x="1879771" y="722526"/>
                  </a:lnTo>
                  <a:lnTo>
                    <a:pt x="1867657" y="678478"/>
                  </a:lnTo>
                  <a:lnTo>
                    <a:pt x="1853518" y="635307"/>
                  </a:lnTo>
                  <a:lnTo>
                    <a:pt x="1837409" y="593069"/>
                  </a:lnTo>
                  <a:lnTo>
                    <a:pt x="1819383" y="551818"/>
                  </a:lnTo>
                  <a:lnTo>
                    <a:pt x="1799496" y="511609"/>
                  </a:lnTo>
                  <a:lnTo>
                    <a:pt x="1777802" y="472496"/>
                  </a:lnTo>
                  <a:lnTo>
                    <a:pt x="1754356" y="434534"/>
                  </a:lnTo>
                  <a:lnTo>
                    <a:pt x="1729212" y="397778"/>
                  </a:lnTo>
                  <a:lnTo>
                    <a:pt x="1702426" y="362282"/>
                  </a:lnTo>
                  <a:lnTo>
                    <a:pt x="1674052" y="328101"/>
                  </a:lnTo>
                  <a:lnTo>
                    <a:pt x="1644144" y="295290"/>
                  </a:lnTo>
                  <a:lnTo>
                    <a:pt x="1612757" y="263903"/>
                  </a:lnTo>
                  <a:lnTo>
                    <a:pt x="1579946" y="233995"/>
                  </a:lnTo>
                  <a:lnTo>
                    <a:pt x="1545765" y="205621"/>
                  </a:lnTo>
                  <a:lnTo>
                    <a:pt x="1510269" y="178835"/>
                  </a:lnTo>
                  <a:lnTo>
                    <a:pt x="1473513" y="153691"/>
                  </a:lnTo>
                  <a:lnTo>
                    <a:pt x="1435551" y="130245"/>
                  </a:lnTo>
                  <a:lnTo>
                    <a:pt x="1396438" y="108551"/>
                  </a:lnTo>
                  <a:lnTo>
                    <a:pt x="1356229" y="88664"/>
                  </a:lnTo>
                  <a:lnTo>
                    <a:pt x="1314978" y="70638"/>
                  </a:lnTo>
                  <a:lnTo>
                    <a:pt x="1272740" y="54529"/>
                  </a:lnTo>
                  <a:lnTo>
                    <a:pt x="1229569" y="40390"/>
                  </a:lnTo>
                  <a:lnTo>
                    <a:pt x="1185521" y="28276"/>
                  </a:lnTo>
                  <a:lnTo>
                    <a:pt x="1140649" y="18242"/>
                  </a:lnTo>
                  <a:lnTo>
                    <a:pt x="1095009" y="10343"/>
                  </a:lnTo>
                  <a:lnTo>
                    <a:pt x="1048655" y="4633"/>
                  </a:lnTo>
                  <a:lnTo>
                    <a:pt x="1001641" y="1167"/>
                  </a:lnTo>
                  <a:lnTo>
                    <a:pt x="954024" y="0"/>
                  </a:lnTo>
                  <a:close/>
                </a:path>
              </a:pathLst>
            </a:custGeom>
            <a:solidFill>
              <a:srgbClr val="7979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707891" y="980694"/>
              <a:ext cx="1908175" cy="1908175"/>
            </a:xfrm>
            <a:custGeom>
              <a:avLst/>
              <a:gdLst/>
              <a:ahLst/>
              <a:cxnLst/>
              <a:rect l="l" t="t" r="r" b="b"/>
              <a:pathLst>
                <a:path w="1908175" h="1908175">
                  <a:moveTo>
                    <a:pt x="0" y="954023"/>
                  </a:moveTo>
                  <a:lnTo>
                    <a:pt x="1167" y="906406"/>
                  </a:lnTo>
                  <a:lnTo>
                    <a:pt x="4633" y="859392"/>
                  </a:lnTo>
                  <a:lnTo>
                    <a:pt x="10343" y="813038"/>
                  </a:lnTo>
                  <a:lnTo>
                    <a:pt x="18242" y="767398"/>
                  </a:lnTo>
                  <a:lnTo>
                    <a:pt x="28276" y="722526"/>
                  </a:lnTo>
                  <a:lnTo>
                    <a:pt x="40390" y="678478"/>
                  </a:lnTo>
                  <a:lnTo>
                    <a:pt x="54529" y="635307"/>
                  </a:lnTo>
                  <a:lnTo>
                    <a:pt x="70638" y="593069"/>
                  </a:lnTo>
                  <a:lnTo>
                    <a:pt x="88664" y="551818"/>
                  </a:lnTo>
                  <a:lnTo>
                    <a:pt x="108551" y="511609"/>
                  </a:lnTo>
                  <a:lnTo>
                    <a:pt x="130245" y="472496"/>
                  </a:lnTo>
                  <a:lnTo>
                    <a:pt x="153691" y="434534"/>
                  </a:lnTo>
                  <a:lnTo>
                    <a:pt x="178835" y="397778"/>
                  </a:lnTo>
                  <a:lnTo>
                    <a:pt x="205621" y="362282"/>
                  </a:lnTo>
                  <a:lnTo>
                    <a:pt x="233995" y="328101"/>
                  </a:lnTo>
                  <a:lnTo>
                    <a:pt x="263903" y="295290"/>
                  </a:lnTo>
                  <a:lnTo>
                    <a:pt x="295290" y="263903"/>
                  </a:lnTo>
                  <a:lnTo>
                    <a:pt x="328101" y="233995"/>
                  </a:lnTo>
                  <a:lnTo>
                    <a:pt x="362282" y="205621"/>
                  </a:lnTo>
                  <a:lnTo>
                    <a:pt x="397778" y="178835"/>
                  </a:lnTo>
                  <a:lnTo>
                    <a:pt x="434534" y="153691"/>
                  </a:lnTo>
                  <a:lnTo>
                    <a:pt x="472496" y="130245"/>
                  </a:lnTo>
                  <a:lnTo>
                    <a:pt x="511609" y="108551"/>
                  </a:lnTo>
                  <a:lnTo>
                    <a:pt x="551818" y="88664"/>
                  </a:lnTo>
                  <a:lnTo>
                    <a:pt x="593069" y="70638"/>
                  </a:lnTo>
                  <a:lnTo>
                    <a:pt x="635307" y="54529"/>
                  </a:lnTo>
                  <a:lnTo>
                    <a:pt x="678478" y="40390"/>
                  </a:lnTo>
                  <a:lnTo>
                    <a:pt x="722526" y="28276"/>
                  </a:lnTo>
                  <a:lnTo>
                    <a:pt x="767398" y="18242"/>
                  </a:lnTo>
                  <a:lnTo>
                    <a:pt x="813038" y="10343"/>
                  </a:lnTo>
                  <a:lnTo>
                    <a:pt x="859392" y="4633"/>
                  </a:lnTo>
                  <a:lnTo>
                    <a:pt x="906406" y="1167"/>
                  </a:lnTo>
                  <a:lnTo>
                    <a:pt x="954024" y="0"/>
                  </a:lnTo>
                  <a:lnTo>
                    <a:pt x="1001641" y="1167"/>
                  </a:lnTo>
                  <a:lnTo>
                    <a:pt x="1048655" y="4633"/>
                  </a:lnTo>
                  <a:lnTo>
                    <a:pt x="1095009" y="10343"/>
                  </a:lnTo>
                  <a:lnTo>
                    <a:pt x="1140649" y="18242"/>
                  </a:lnTo>
                  <a:lnTo>
                    <a:pt x="1185521" y="28276"/>
                  </a:lnTo>
                  <a:lnTo>
                    <a:pt x="1229569" y="40390"/>
                  </a:lnTo>
                  <a:lnTo>
                    <a:pt x="1272740" y="54529"/>
                  </a:lnTo>
                  <a:lnTo>
                    <a:pt x="1314978" y="70638"/>
                  </a:lnTo>
                  <a:lnTo>
                    <a:pt x="1356229" y="88664"/>
                  </a:lnTo>
                  <a:lnTo>
                    <a:pt x="1396438" y="108551"/>
                  </a:lnTo>
                  <a:lnTo>
                    <a:pt x="1435551" y="130245"/>
                  </a:lnTo>
                  <a:lnTo>
                    <a:pt x="1473513" y="153691"/>
                  </a:lnTo>
                  <a:lnTo>
                    <a:pt x="1510269" y="178835"/>
                  </a:lnTo>
                  <a:lnTo>
                    <a:pt x="1545765" y="205621"/>
                  </a:lnTo>
                  <a:lnTo>
                    <a:pt x="1579946" y="233995"/>
                  </a:lnTo>
                  <a:lnTo>
                    <a:pt x="1612757" y="263903"/>
                  </a:lnTo>
                  <a:lnTo>
                    <a:pt x="1644144" y="295290"/>
                  </a:lnTo>
                  <a:lnTo>
                    <a:pt x="1674052" y="328101"/>
                  </a:lnTo>
                  <a:lnTo>
                    <a:pt x="1702426" y="362282"/>
                  </a:lnTo>
                  <a:lnTo>
                    <a:pt x="1729212" y="397778"/>
                  </a:lnTo>
                  <a:lnTo>
                    <a:pt x="1754356" y="434534"/>
                  </a:lnTo>
                  <a:lnTo>
                    <a:pt x="1777802" y="472496"/>
                  </a:lnTo>
                  <a:lnTo>
                    <a:pt x="1799496" y="511609"/>
                  </a:lnTo>
                  <a:lnTo>
                    <a:pt x="1819383" y="551818"/>
                  </a:lnTo>
                  <a:lnTo>
                    <a:pt x="1837409" y="593069"/>
                  </a:lnTo>
                  <a:lnTo>
                    <a:pt x="1853518" y="635307"/>
                  </a:lnTo>
                  <a:lnTo>
                    <a:pt x="1867657" y="678478"/>
                  </a:lnTo>
                  <a:lnTo>
                    <a:pt x="1879771" y="722526"/>
                  </a:lnTo>
                  <a:lnTo>
                    <a:pt x="1889805" y="767398"/>
                  </a:lnTo>
                  <a:lnTo>
                    <a:pt x="1897704" y="813038"/>
                  </a:lnTo>
                  <a:lnTo>
                    <a:pt x="1903414" y="859392"/>
                  </a:lnTo>
                  <a:lnTo>
                    <a:pt x="1906880" y="906406"/>
                  </a:lnTo>
                  <a:lnTo>
                    <a:pt x="1908048" y="954023"/>
                  </a:lnTo>
                  <a:lnTo>
                    <a:pt x="1906880" y="1001641"/>
                  </a:lnTo>
                  <a:lnTo>
                    <a:pt x="1903414" y="1048655"/>
                  </a:lnTo>
                  <a:lnTo>
                    <a:pt x="1897704" y="1095009"/>
                  </a:lnTo>
                  <a:lnTo>
                    <a:pt x="1889805" y="1140649"/>
                  </a:lnTo>
                  <a:lnTo>
                    <a:pt x="1879771" y="1185521"/>
                  </a:lnTo>
                  <a:lnTo>
                    <a:pt x="1867657" y="1229569"/>
                  </a:lnTo>
                  <a:lnTo>
                    <a:pt x="1853518" y="1272740"/>
                  </a:lnTo>
                  <a:lnTo>
                    <a:pt x="1837409" y="1314978"/>
                  </a:lnTo>
                  <a:lnTo>
                    <a:pt x="1819383" y="1356229"/>
                  </a:lnTo>
                  <a:lnTo>
                    <a:pt x="1799496" y="1396438"/>
                  </a:lnTo>
                  <a:lnTo>
                    <a:pt x="1777802" y="1435551"/>
                  </a:lnTo>
                  <a:lnTo>
                    <a:pt x="1754356" y="1473513"/>
                  </a:lnTo>
                  <a:lnTo>
                    <a:pt x="1729212" y="1510269"/>
                  </a:lnTo>
                  <a:lnTo>
                    <a:pt x="1702426" y="1545765"/>
                  </a:lnTo>
                  <a:lnTo>
                    <a:pt x="1674052" y="1579946"/>
                  </a:lnTo>
                  <a:lnTo>
                    <a:pt x="1644144" y="1612757"/>
                  </a:lnTo>
                  <a:lnTo>
                    <a:pt x="1612757" y="1644144"/>
                  </a:lnTo>
                  <a:lnTo>
                    <a:pt x="1579946" y="1674052"/>
                  </a:lnTo>
                  <a:lnTo>
                    <a:pt x="1545765" y="1702426"/>
                  </a:lnTo>
                  <a:lnTo>
                    <a:pt x="1510269" y="1729212"/>
                  </a:lnTo>
                  <a:lnTo>
                    <a:pt x="1473513" y="1754356"/>
                  </a:lnTo>
                  <a:lnTo>
                    <a:pt x="1435551" y="1777802"/>
                  </a:lnTo>
                  <a:lnTo>
                    <a:pt x="1396438" y="1799496"/>
                  </a:lnTo>
                  <a:lnTo>
                    <a:pt x="1356229" y="1819383"/>
                  </a:lnTo>
                  <a:lnTo>
                    <a:pt x="1314978" y="1837409"/>
                  </a:lnTo>
                  <a:lnTo>
                    <a:pt x="1272740" y="1853518"/>
                  </a:lnTo>
                  <a:lnTo>
                    <a:pt x="1229569" y="1867657"/>
                  </a:lnTo>
                  <a:lnTo>
                    <a:pt x="1185521" y="1879771"/>
                  </a:lnTo>
                  <a:lnTo>
                    <a:pt x="1140649" y="1889805"/>
                  </a:lnTo>
                  <a:lnTo>
                    <a:pt x="1095009" y="1897704"/>
                  </a:lnTo>
                  <a:lnTo>
                    <a:pt x="1048655" y="1903414"/>
                  </a:lnTo>
                  <a:lnTo>
                    <a:pt x="1001641" y="1906880"/>
                  </a:lnTo>
                  <a:lnTo>
                    <a:pt x="954024" y="1908047"/>
                  </a:lnTo>
                  <a:lnTo>
                    <a:pt x="906406" y="1906880"/>
                  </a:lnTo>
                  <a:lnTo>
                    <a:pt x="859392" y="1903414"/>
                  </a:lnTo>
                  <a:lnTo>
                    <a:pt x="813038" y="1897704"/>
                  </a:lnTo>
                  <a:lnTo>
                    <a:pt x="767398" y="1889805"/>
                  </a:lnTo>
                  <a:lnTo>
                    <a:pt x="722526" y="1879771"/>
                  </a:lnTo>
                  <a:lnTo>
                    <a:pt x="678478" y="1867657"/>
                  </a:lnTo>
                  <a:lnTo>
                    <a:pt x="635307" y="1853518"/>
                  </a:lnTo>
                  <a:lnTo>
                    <a:pt x="593069" y="1837409"/>
                  </a:lnTo>
                  <a:lnTo>
                    <a:pt x="551818" y="1819383"/>
                  </a:lnTo>
                  <a:lnTo>
                    <a:pt x="511609" y="1799496"/>
                  </a:lnTo>
                  <a:lnTo>
                    <a:pt x="472496" y="1777802"/>
                  </a:lnTo>
                  <a:lnTo>
                    <a:pt x="434534" y="1754356"/>
                  </a:lnTo>
                  <a:lnTo>
                    <a:pt x="397778" y="1729212"/>
                  </a:lnTo>
                  <a:lnTo>
                    <a:pt x="362282" y="1702426"/>
                  </a:lnTo>
                  <a:lnTo>
                    <a:pt x="328101" y="1674052"/>
                  </a:lnTo>
                  <a:lnTo>
                    <a:pt x="295290" y="1644144"/>
                  </a:lnTo>
                  <a:lnTo>
                    <a:pt x="263903" y="1612757"/>
                  </a:lnTo>
                  <a:lnTo>
                    <a:pt x="233995" y="1579946"/>
                  </a:lnTo>
                  <a:lnTo>
                    <a:pt x="205621" y="1545765"/>
                  </a:lnTo>
                  <a:lnTo>
                    <a:pt x="178835" y="1510269"/>
                  </a:lnTo>
                  <a:lnTo>
                    <a:pt x="153691" y="1473513"/>
                  </a:lnTo>
                  <a:lnTo>
                    <a:pt x="130245" y="1435551"/>
                  </a:lnTo>
                  <a:lnTo>
                    <a:pt x="108551" y="1396438"/>
                  </a:lnTo>
                  <a:lnTo>
                    <a:pt x="88664" y="1356229"/>
                  </a:lnTo>
                  <a:lnTo>
                    <a:pt x="70638" y="1314978"/>
                  </a:lnTo>
                  <a:lnTo>
                    <a:pt x="54529" y="1272740"/>
                  </a:lnTo>
                  <a:lnTo>
                    <a:pt x="40390" y="1229569"/>
                  </a:lnTo>
                  <a:lnTo>
                    <a:pt x="28276" y="1185521"/>
                  </a:lnTo>
                  <a:lnTo>
                    <a:pt x="18242" y="1140649"/>
                  </a:lnTo>
                  <a:lnTo>
                    <a:pt x="10343" y="1095009"/>
                  </a:lnTo>
                  <a:lnTo>
                    <a:pt x="4633" y="1048655"/>
                  </a:lnTo>
                  <a:lnTo>
                    <a:pt x="1167" y="1001641"/>
                  </a:lnTo>
                  <a:lnTo>
                    <a:pt x="0" y="954023"/>
                  </a:lnTo>
                  <a:close/>
                </a:path>
              </a:pathLst>
            </a:custGeom>
            <a:ln w="28575">
              <a:solidFill>
                <a:srgbClr val="5757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4090161" y="1779270"/>
            <a:ext cx="11442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Arial MT"/>
                <a:cs typeface="Arial MT"/>
              </a:rPr>
              <a:t>C</a:t>
            </a:r>
            <a:r>
              <a:rPr sz="1800" spc="-15" dirty="0">
                <a:solidFill>
                  <a:srgbClr val="FFFFFF"/>
                </a:solidFill>
                <a:latin typeface="Arial MT"/>
                <a:cs typeface="Arial MT"/>
              </a:rPr>
              <a:t>L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IEN</a:t>
            </a:r>
            <a:r>
              <a:rPr sz="1800" spc="10" dirty="0">
                <a:solidFill>
                  <a:srgbClr val="FFFFFF"/>
                </a:solidFill>
                <a:latin typeface="Arial MT"/>
                <a:cs typeface="Arial MT"/>
              </a:rPr>
              <a:t>T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ES</a:t>
            </a:r>
            <a:endParaRPr sz="1800">
              <a:latin typeface="Arial MT"/>
              <a:cs typeface="Arial MT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5601652" y="3846766"/>
            <a:ext cx="1939925" cy="1936750"/>
            <a:chOff x="5601652" y="3846766"/>
            <a:chExt cx="1939925" cy="1936750"/>
          </a:xfrm>
        </p:grpSpPr>
        <p:sp>
          <p:nvSpPr>
            <p:cNvPr id="9" name="object 9"/>
            <p:cNvSpPr/>
            <p:nvPr/>
          </p:nvSpPr>
          <p:spPr>
            <a:xfrm>
              <a:off x="5615940" y="3861053"/>
              <a:ext cx="1911350" cy="1908175"/>
            </a:xfrm>
            <a:custGeom>
              <a:avLst/>
              <a:gdLst/>
              <a:ahLst/>
              <a:cxnLst/>
              <a:rect l="l" t="t" r="r" b="b"/>
              <a:pathLst>
                <a:path w="1911350" h="1908175">
                  <a:moveTo>
                    <a:pt x="955420" y="0"/>
                  </a:moveTo>
                  <a:lnTo>
                    <a:pt x="907734" y="1167"/>
                  </a:lnTo>
                  <a:lnTo>
                    <a:pt x="860652" y="4633"/>
                  </a:lnTo>
                  <a:lnTo>
                    <a:pt x="814231" y="10343"/>
                  </a:lnTo>
                  <a:lnTo>
                    <a:pt x="768524" y="18242"/>
                  </a:lnTo>
                  <a:lnTo>
                    <a:pt x="723587" y="28276"/>
                  </a:lnTo>
                  <a:lnTo>
                    <a:pt x="679475" y="40390"/>
                  </a:lnTo>
                  <a:lnTo>
                    <a:pt x="636241" y="54529"/>
                  </a:lnTo>
                  <a:lnTo>
                    <a:pt x="593941" y="70638"/>
                  </a:lnTo>
                  <a:lnTo>
                    <a:pt x="552630" y="88664"/>
                  </a:lnTo>
                  <a:lnTo>
                    <a:pt x="512362" y="108551"/>
                  </a:lnTo>
                  <a:lnTo>
                    <a:pt x="473192" y="130245"/>
                  </a:lnTo>
                  <a:lnTo>
                    <a:pt x="435175" y="153691"/>
                  </a:lnTo>
                  <a:lnTo>
                    <a:pt x="398365" y="178835"/>
                  </a:lnTo>
                  <a:lnTo>
                    <a:pt x="362817" y="205621"/>
                  </a:lnTo>
                  <a:lnTo>
                    <a:pt x="328586" y="233995"/>
                  </a:lnTo>
                  <a:lnTo>
                    <a:pt x="295726" y="263903"/>
                  </a:lnTo>
                  <a:lnTo>
                    <a:pt x="264293" y="295290"/>
                  </a:lnTo>
                  <a:lnTo>
                    <a:pt x="234341" y="328101"/>
                  </a:lnTo>
                  <a:lnTo>
                    <a:pt x="205925" y="362282"/>
                  </a:lnTo>
                  <a:lnTo>
                    <a:pt x="179099" y="397778"/>
                  </a:lnTo>
                  <a:lnTo>
                    <a:pt x="153919" y="434534"/>
                  </a:lnTo>
                  <a:lnTo>
                    <a:pt x="130438" y="472496"/>
                  </a:lnTo>
                  <a:lnTo>
                    <a:pt x="108712" y="511609"/>
                  </a:lnTo>
                  <a:lnTo>
                    <a:pt x="88795" y="551818"/>
                  </a:lnTo>
                  <a:lnTo>
                    <a:pt x="70743" y="593069"/>
                  </a:lnTo>
                  <a:lnTo>
                    <a:pt x="54609" y="635307"/>
                  </a:lnTo>
                  <a:lnTo>
                    <a:pt x="40449" y="678478"/>
                  </a:lnTo>
                  <a:lnTo>
                    <a:pt x="28318" y="722526"/>
                  </a:lnTo>
                  <a:lnTo>
                    <a:pt x="18269" y="767398"/>
                  </a:lnTo>
                  <a:lnTo>
                    <a:pt x="10358" y="813038"/>
                  </a:lnTo>
                  <a:lnTo>
                    <a:pt x="4640" y="859392"/>
                  </a:lnTo>
                  <a:lnTo>
                    <a:pt x="1169" y="906406"/>
                  </a:lnTo>
                  <a:lnTo>
                    <a:pt x="0" y="954024"/>
                  </a:lnTo>
                  <a:lnTo>
                    <a:pt x="1169" y="1001630"/>
                  </a:lnTo>
                  <a:lnTo>
                    <a:pt x="4640" y="1048634"/>
                  </a:lnTo>
                  <a:lnTo>
                    <a:pt x="10358" y="1094979"/>
                  </a:lnTo>
                  <a:lnTo>
                    <a:pt x="18269" y="1140611"/>
                  </a:lnTo>
                  <a:lnTo>
                    <a:pt x="28318" y="1185476"/>
                  </a:lnTo>
                  <a:lnTo>
                    <a:pt x="40449" y="1229518"/>
                  </a:lnTo>
                  <a:lnTo>
                    <a:pt x="54609" y="1272684"/>
                  </a:lnTo>
                  <a:lnTo>
                    <a:pt x="70743" y="1314917"/>
                  </a:lnTo>
                  <a:lnTo>
                    <a:pt x="88795" y="1356165"/>
                  </a:lnTo>
                  <a:lnTo>
                    <a:pt x="108712" y="1396371"/>
                  </a:lnTo>
                  <a:lnTo>
                    <a:pt x="130438" y="1435481"/>
                  </a:lnTo>
                  <a:lnTo>
                    <a:pt x="153919" y="1473441"/>
                  </a:lnTo>
                  <a:lnTo>
                    <a:pt x="179099" y="1510196"/>
                  </a:lnTo>
                  <a:lnTo>
                    <a:pt x="205925" y="1545691"/>
                  </a:lnTo>
                  <a:lnTo>
                    <a:pt x="234341" y="1579872"/>
                  </a:lnTo>
                  <a:lnTo>
                    <a:pt x="264293" y="1612683"/>
                  </a:lnTo>
                  <a:lnTo>
                    <a:pt x="295726" y="1644071"/>
                  </a:lnTo>
                  <a:lnTo>
                    <a:pt x="328586" y="1673980"/>
                  </a:lnTo>
                  <a:lnTo>
                    <a:pt x="362817" y="1702356"/>
                  </a:lnTo>
                  <a:lnTo>
                    <a:pt x="398365" y="1729143"/>
                  </a:lnTo>
                  <a:lnTo>
                    <a:pt x="435175" y="1754288"/>
                  </a:lnTo>
                  <a:lnTo>
                    <a:pt x="473192" y="1777736"/>
                  </a:lnTo>
                  <a:lnTo>
                    <a:pt x="512362" y="1799432"/>
                  </a:lnTo>
                  <a:lnTo>
                    <a:pt x="552630" y="1819321"/>
                  </a:lnTo>
                  <a:lnTo>
                    <a:pt x="593941" y="1837348"/>
                  </a:lnTo>
                  <a:lnTo>
                    <a:pt x="636241" y="1853460"/>
                  </a:lnTo>
                  <a:lnTo>
                    <a:pt x="679475" y="1867601"/>
                  </a:lnTo>
                  <a:lnTo>
                    <a:pt x="723587" y="1879716"/>
                  </a:lnTo>
                  <a:lnTo>
                    <a:pt x="768524" y="1889751"/>
                  </a:lnTo>
                  <a:lnTo>
                    <a:pt x="814231" y="1897652"/>
                  </a:lnTo>
                  <a:lnTo>
                    <a:pt x="860652" y="1903362"/>
                  </a:lnTo>
                  <a:lnTo>
                    <a:pt x="907734" y="1906829"/>
                  </a:lnTo>
                  <a:lnTo>
                    <a:pt x="955420" y="1907997"/>
                  </a:lnTo>
                  <a:lnTo>
                    <a:pt x="1003107" y="1906829"/>
                  </a:lnTo>
                  <a:lnTo>
                    <a:pt x="1050189" y="1903362"/>
                  </a:lnTo>
                  <a:lnTo>
                    <a:pt x="1096610" y="1897652"/>
                  </a:lnTo>
                  <a:lnTo>
                    <a:pt x="1142317" y="1889751"/>
                  </a:lnTo>
                  <a:lnTo>
                    <a:pt x="1187254" y="1879716"/>
                  </a:lnTo>
                  <a:lnTo>
                    <a:pt x="1231366" y="1867601"/>
                  </a:lnTo>
                  <a:lnTo>
                    <a:pt x="1274600" y="1853460"/>
                  </a:lnTo>
                  <a:lnTo>
                    <a:pt x="1316900" y="1837348"/>
                  </a:lnTo>
                  <a:lnTo>
                    <a:pt x="1358211" y="1819321"/>
                  </a:lnTo>
                  <a:lnTo>
                    <a:pt x="1398479" y="1799432"/>
                  </a:lnTo>
                  <a:lnTo>
                    <a:pt x="1437649" y="1777736"/>
                  </a:lnTo>
                  <a:lnTo>
                    <a:pt x="1475666" y="1754288"/>
                  </a:lnTo>
                  <a:lnTo>
                    <a:pt x="1512476" y="1729143"/>
                  </a:lnTo>
                  <a:lnTo>
                    <a:pt x="1548024" y="1702356"/>
                  </a:lnTo>
                  <a:lnTo>
                    <a:pt x="1582255" y="1673980"/>
                  </a:lnTo>
                  <a:lnTo>
                    <a:pt x="1615115" y="1644071"/>
                  </a:lnTo>
                  <a:lnTo>
                    <a:pt x="1646548" y="1612683"/>
                  </a:lnTo>
                  <a:lnTo>
                    <a:pt x="1676500" y="1579872"/>
                  </a:lnTo>
                  <a:lnTo>
                    <a:pt x="1704916" y="1545691"/>
                  </a:lnTo>
                  <a:lnTo>
                    <a:pt x="1731742" y="1510196"/>
                  </a:lnTo>
                  <a:lnTo>
                    <a:pt x="1756922" y="1473441"/>
                  </a:lnTo>
                  <a:lnTo>
                    <a:pt x="1780403" y="1435481"/>
                  </a:lnTo>
                  <a:lnTo>
                    <a:pt x="1802129" y="1396371"/>
                  </a:lnTo>
                  <a:lnTo>
                    <a:pt x="1822046" y="1356165"/>
                  </a:lnTo>
                  <a:lnTo>
                    <a:pt x="1840098" y="1314917"/>
                  </a:lnTo>
                  <a:lnTo>
                    <a:pt x="1856232" y="1272684"/>
                  </a:lnTo>
                  <a:lnTo>
                    <a:pt x="1870392" y="1229518"/>
                  </a:lnTo>
                  <a:lnTo>
                    <a:pt x="1882523" y="1185476"/>
                  </a:lnTo>
                  <a:lnTo>
                    <a:pt x="1892572" y="1140611"/>
                  </a:lnTo>
                  <a:lnTo>
                    <a:pt x="1900483" y="1094979"/>
                  </a:lnTo>
                  <a:lnTo>
                    <a:pt x="1906201" y="1048634"/>
                  </a:lnTo>
                  <a:lnTo>
                    <a:pt x="1909672" y="1001630"/>
                  </a:lnTo>
                  <a:lnTo>
                    <a:pt x="1910841" y="954024"/>
                  </a:lnTo>
                  <a:lnTo>
                    <a:pt x="1909672" y="906406"/>
                  </a:lnTo>
                  <a:lnTo>
                    <a:pt x="1906201" y="859392"/>
                  </a:lnTo>
                  <a:lnTo>
                    <a:pt x="1900483" y="813038"/>
                  </a:lnTo>
                  <a:lnTo>
                    <a:pt x="1892572" y="767398"/>
                  </a:lnTo>
                  <a:lnTo>
                    <a:pt x="1882523" y="722526"/>
                  </a:lnTo>
                  <a:lnTo>
                    <a:pt x="1870392" y="678478"/>
                  </a:lnTo>
                  <a:lnTo>
                    <a:pt x="1856232" y="635307"/>
                  </a:lnTo>
                  <a:lnTo>
                    <a:pt x="1840098" y="593069"/>
                  </a:lnTo>
                  <a:lnTo>
                    <a:pt x="1822046" y="551818"/>
                  </a:lnTo>
                  <a:lnTo>
                    <a:pt x="1802129" y="511609"/>
                  </a:lnTo>
                  <a:lnTo>
                    <a:pt x="1780403" y="472496"/>
                  </a:lnTo>
                  <a:lnTo>
                    <a:pt x="1756922" y="434534"/>
                  </a:lnTo>
                  <a:lnTo>
                    <a:pt x="1731742" y="397778"/>
                  </a:lnTo>
                  <a:lnTo>
                    <a:pt x="1704916" y="362282"/>
                  </a:lnTo>
                  <a:lnTo>
                    <a:pt x="1676500" y="328101"/>
                  </a:lnTo>
                  <a:lnTo>
                    <a:pt x="1646548" y="295290"/>
                  </a:lnTo>
                  <a:lnTo>
                    <a:pt x="1615115" y="263903"/>
                  </a:lnTo>
                  <a:lnTo>
                    <a:pt x="1582255" y="233995"/>
                  </a:lnTo>
                  <a:lnTo>
                    <a:pt x="1548024" y="205621"/>
                  </a:lnTo>
                  <a:lnTo>
                    <a:pt x="1512476" y="178835"/>
                  </a:lnTo>
                  <a:lnTo>
                    <a:pt x="1475666" y="153691"/>
                  </a:lnTo>
                  <a:lnTo>
                    <a:pt x="1437649" y="130245"/>
                  </a:lnTo>
                  <a:lnTo>
                    <a:pt x="1398479" y="108551"/>
                  </a:lnTo>
                  <a:lnTo>
                    <a:pt x="1358211" y="88664"/>
                  </a:lnTo>
                  <a:lnTo>
                    <a:pt x="1316900" y="70638"/>
                  </a:lnTo>
                  <a:lnTo>
                    <a:pt x="1274600" y="54529"/>
                  </a:lnTo>
                  <a:lnTo>
                    <a:pt x="1231366" y="40390"/>
                  </a:lnTo>
                  <a:lnTo>
                    <a:pt x="1187254" y="28276"/>
                  </a:lnTo>
                  <a:lnTo>
                    <a:pt x="1142317" y="18242"/>
                  </a:lnTo>
                  <a:lnTo>
                    <a:pt x="1096610" y="10343"/>
                  </a:lnTo>
                  <a:lnTo>
                    <a:pt x="1050189" y="4633"/>
                  </a:lnTo>
                  <a:lnTo>
                    <a:pt x="1003107" y="1167"/>
                  </a:lnTo>
                  <a:lnTo>
                    <a:pt x="955420" y="0"/>
                  </a:lnTo>
                  <a:close/>
                </a:path>
              </a:pathLst>
            </a:custGeom>
            <a:solidFill>
              <a:srgbClr val="7979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615940" y="3861053"/>
              <a:ext cx="1911350" cy="1908175"/>
            </a:xfrm>
            <a:custGeom>
              <a:avLst/>
              <a:gdLst/>
              <a:ahLst/>
              <a:cxnLst/>
              <a:rect l="l" t="t" r="r" b="b"/>
              <a:pathLst>
                <a:path w="1911350" h="1908175">
                  <a:moveTo>
                    <a:pt x="0" y="954024"/>
                  </a:moveTo>
                  <a:lnTo>
                    <a:pt x="1169" y="906406"/>
                  </a:lnTo>
                  <a:lnTo>
                    <a:pt x="4640" y="859392"/>
                  </a:lnTo>
                  <a:lnTo>
                    <a:pt x="10358" y="813038"/>
                  </a:lnTo>
                  <a:lnTo>
                    <a:pt x="18269" y="767398"/>
                  </a:lnTo>
                  <a:lnTo>
                    <a:pt x="28318" y="722526"/>
                  </a:lnTo>
                  <a:lnTo>
                    <a:pt x="40449" y="678478"/>
                  </a:lnTo>
                  <a:lnTo>
                    <a:pt x="54609" y="635307"/>
                  </a:lnTo>
                  <a:lnTo>
                    <a:pt x="70743" y="593069"/>
                  </a:lnTo>
                  <a:lnTo>
                    <a:pt x="88795" y="551818"/>
                  </a:lnTo>
                  <a:lnTo>
                    <a:pt x="108712" y="511609"/>
                  </a:lnTo>
                  <a:lnTo>
                    <a:pt x="130438" y="472496"/>
                  </a:lnTo>
                  <a:lnTo>
                    <a:pt x="153919" y="434534"/>
                  </a:lnTo>
                  <a:lnTo>
                    <a:pt x="179099" y="397778"/>
                  </a:lnTo>
                  <a:lnTo>
                    <a:pt x="205925" y="362282"/>
                  </a:lnTo>
                  <a:lnTo>
                    <a:pt x="234341" y="328101"/>
                  </a:lnTo>
                  <a:lnTo>
                    <a:pt x="264293" y="295290"/>
                  </a:lnTo>
                  <a:lnTo>
                    <a:pt x="295726" y="263903"/>
                  </a:lnTo>
                  <a:lnTo>
                    <a:pt x="328586" y="233995"/>
                  </a:lnTo>
                  <a:lnTo>
                    <a:pt x="362817" y="205621"/>
                  </a:lnTo>
                  <a:lnTo>
                    <a:pt x="398365" y="178835"/>
                  </a:lnTo>
                  <a:lnTo>
                    <a:pt x="435175" y="153691"/>
                  </a:lnTo>
                  <a:lnTo>
                    <a:pt x="473192" y="130245"/>
                  </a:lnTo>
                  <a:lnTo>
                    <a:pt x="512362" y="108551"/>
                  </a:lnTo>
                  <a:lnTo>
                    <a:pt x="552630" y="88664"/>
                  </a:lnTo>
                  <a:lnTo>
                    <a:pt x="593941" y="70638"/>
                  </a:lnTo>
                  <a:lnTo>
                    <a:pt x="636241" y="54529"/>
                  </a:lnTo>
                  <a:lnTo>
                    <a:pt x="679475" y="40390"/>
                  </a:lnTo>
                  <a:lnTo>
                    <a:pt x="723587" y="28276"/>
                  </a:lnTo>
                  <a:lnTo>
                    <a:pt x="768524" y="18242"/>
                  </a:lnTo>
                  <a:lnTo>
                    <a:pt x="814231" y="10343"/>
                  </a:lnTo>
                  <a:lnTo>
                    <a:pt x="860652" y="4633"/>
                  </a:lnTo>
                  <a:lnTo>
                    <a:pt x="907734" y="1167"/>
                  </a:lnTo>
                  <a:lnTo>
                    <a:pt x="955420" y="0"/>
                  </a:lnTo>
                  <a:lnTo>
                    <a:pt x="1003107" y="1167"/>
                  </a:lnTo>
                  <a:lnTo>
                    <a:pt x="1050189" y="4633"/>
                  </a:lnTo>
                  <a:lnTo>
                    <a:pt x="1096610" y="10343"/>
                  </a:lnTo>
                  <a:lnTo>
                    <a:pt x="1142317" y="18242"/>
                  </a:lnTo>
                  <a:lnTo>
                    <a:pt x="1187254" y="28276"/>
                  </a:lnTo>
                  <a:lnTo>
                    <a:pt x="1231366" y="40390"/>
                  </a:lnTo>
                  <a:lnTo>
                    <a:pt x="1274600" y="54529"/>
                  </a:lnTo>
                  <a:lnTo>
                    <a:pt x="1316900" y="70638"/>
                  </a:lnTo>
                  <a:lnTo>
                    <a:pt x="1358211" y="88664"/>
                  </a:lnTo>
                  <a:lnTo>
                    <a:pt x="1398479" y="108551"/>
                  </a:lnTo>
                  <a:lnTo>
                    <a:pt x="1437649" y="130245"/>
                  </a:lnTo>
                  <a:lnTo>
                    <a:pt x="1475666" y="153691"/>
                  </a:lnTo>
                  <a:lnTo>
                    <a:pt x="1512476" y="178835"/>
                  </a:lnTo>
                  <a:lnTo>
                    <a:pt x="1548024" y="205621"/>
                  </a:lnTo>
                  <a:lnTo>
                    <a:pt x="1582255" y="233995"/>
                  </a:lnTo>
                  <a:lnTo>
                    <a:pt x="1615115" y="263903"/>
                  </a:lnTo>
                  <a:lnTo>
                    <a:pt x="1646548" y="295290"/>
                  </a:lnTo>
                  <a:lnTo>
                    <a:pt x="1676500" y="328101"/>
                  </a:lnTo>
                  <a:lnTo>
                    <a:pt x="1704916" y="362282"/>
                  </a:lnTo>
                  <a:lnTo>
                    <a:pt x="1731742" y="397778"/>
                  </a:lnTo>
                  <a:lnTo>
                    <a:pt x="1756922" y="434534"/>
                  </a:lnTo>
                  <a:lnTo>
                    <a:pt x="1780403" y="472496"/>
                  </a:lnTo>
                  <a:lnTo>
                    <a:pt x="1802129" y="511609"/>
                  </a:lnTo>
                  <a:lnTo>
                    <a:pt x="1822046" y="551818"/>
                  </a:lnTo>
                  <a:lnTo>
                    <a:pt x="1840098" y="593069"/>
                  </a:lnTo>
                  <a:lnTo>
                    <a:pt x="1856232" y="635307"/>
                  </a:lnTo>
                  <a:lnTo>
                    <a:pt x="1870392" y="678478"/>
                  </a:lnTo>
                  <a:lnTo>
                    <a:pt x="1882523" y="722526"/>
                  </a:lnTo>
                  <a:lnTo>
                    <a:pt x="1892572" y="767398"/>
                  </a:lnTo>
                  <a:lnTo>
                    <a:pt x="1900483" y="813038"/>
                  </a:lnTo>
                  <a:lnTo>
                    <a:pt x="1906201" y="859392"/>
                  </a:lnTo>
                  <a:lnTo>
                    <a:pt x="1909672" y="906406"/>
                  </a:lnTo>
                  <a:lnTo>
                    <a:pt x="1910841" y="954024"/>
                  </a:lnTo>
                  <a:lnTo>
                    <a:pt x="1909672" y="1001630"/>
                  </a:lnTo>
                  <a:lnTo>
                    <a:pt x="1906201" y="1048634"/>
                  </a:lnTo>
                  <a:lnTo>
                    <a:pt x="1900483" y="1094979"/>
                  </a:lnTo>
                  <a:lnTo>
                    <a:pt x="1892572" y="1140611"/>
                  </a:lnTo>
                  <a:lnTo>
                    <a:pt x="1882523" y="1185476"/>
                  </a:lnTo>
                  <a:lnTo>
                    <a:pt x="1870392" y="1229518"/>
                  </a:lnTo>
                  <a:lnTo>
                    <a:pt x="1856232" y="1272684"/>
                  </a:lnTo>
                  <a:lnTo>
                    <a:pt x="1840098" y="1314917"/>
                  </a:lnTo>
                  <a:lnTo>
                    <a:pt x="1822046" y="1356165"/>
                  </a:lnTo>
                  <a:lnTo>
                    <a:pt x="1802129" y="1396371"/>
                  </a:lnTo>
                  <a:lnTo>
                    <a:pt x="1780403" y="1435481"/>
                  </a:lnTo>
                  <a:lnTo>
                    <a:pt x="1756922" y="1473441"/>
                  </a:lnTo>
                  <a:lnTo>
                    <a:pt x="1731742" y="1510196"/>
                  </a:lnTo>
                  <a:lnTo>
                    <a:pt x="1704916" y="1545691"/>
                  </a:lnTo>
                  <a:lnTo>
                    <a:pt x="1676500" y="1579872"/>
                  </a:lnTo>
                  <a:lnTo>
                    <a:pt x="1646548" y="1612683"/>
                  </a:lnTo>
                  <a:lnTo>
                    <a:pt x="1615115" y="1644071"/>
                  </a:lnTo>
                  <a:lnTo>
                    <a:pt x="1582255" y="1673980"/>
                  </a:lnTo>
                  <a:lnTo>
                    <a:pt x="1548024" y="1702356"/>
                  </a:lnTo>
                  <a:lnTo>
                    <a:pt x="1512476" y="1729143"/>
                  </a:lnTo>
                  <a:lnTo>
                    <a:pt x="1475666" y="1754288"/>
                  </a:lnTo>
                  <a:lnTo>
                    <a:pt x="1437649" y="1777736"/>
                  </a:lnTo>
                  <a:lnTo>
                    <a:pt x="1398479" y="1799432"/>
                  </a:lnTo>
                  <a:lnTo>
                    <a:pt x="1358211" y="1819321"/>
                  </a:lnTo>
                  <a:lnTo>
                    <a:pt x="1316900" y="1837348"/>
                  </a:lnTo>
                  <a:lnTo>
                    <a:pt x="1274600" y="1853460"/>
                  </a:lnTo>
                  <a:lnTo>
                    <a:pt x="1231366" y="1867601"/>
                  </a:lnTo>
                  <a:lnTo>
                    <a:pt x="1187254" y="1879716"/>
                  </a:lnTo>
                  <a:lnTo>
                    <a:pt x="1142317" y="1889751"/>
                  </a:lnTo>
                  <a:lnTo>
                    <a:pt x="1096610" y="1897652"/>
                  </a:lnTo>
                  <a:lnTo>
                    <a:pt x="1050189" y="1903362"/>
                  </a:lnTo>
                  <a:lnTo>
                    <a:pt x="1003107" y="1906829"/>
                  </a:lnTo>
                  <a:lnTo>
                    <a:pt x="955420" y="1907997"/>
                  </a:lnTo>
                  <a:lnTo>
                    <a:pt x="907734" y="1906829"/>
                  </a:lnTo>
                  <a:lnTo>
                    <a:pt x="860652" y="1903362"/>
                  </a:lnTo>
                  <a:lnTo>
                    <a:pt x="814231" y="1897652"/>
                  </a:lnTo>
                  <a:lnTo>
                    <a:pt x="768524" y="1889751"/>
                  </a:lnTo>
                  <a:lnTo>
                    <a:pt x="723587" y="1879716"/>
                  </a:lnTo>
                  <a:lnTo>
                    <a:pt x="679475" y="1867601"/>
                  </a:lnTo>
                  <a:lnTo>
                    <a:pt x="636241" y="1853460"/>
                  </a:lnTo>
                  <a:lnTo>
                    <a:pt x="593941" y="1837348"/>
                  </a:lnTo>
                  <a:lnTo>
                    <a:pt x="552630" y="1819321"/>
                  </a:lnTo>
                  <a:lnTo>
                    <a:pt x="512362" y="1799432"/>
                  </a:lnTo>
                  <a:lnTo>
                    <a:pt x="473192" y="1777736"/>
                  </a:lnTo>
                  <a:lnTo>
                    <a:pt x="435175" y="1754288"/>
                  </a:lnTo>
                  <a:lnTo>
                    <a:pt x="398365" y="1729143"/>
                  </a:lnTo>
                  <a:lnTo>
                    <a:pt x="362817" y="1702356"/>
                  </a:lnTo>
                  <a:lnTo>
                    <a:pt x="328586" y="1673980"/>
                  </a:lnTo>
                  <a:lnTo>
                    <a:pt x="295726" y="1644071"/>
                  </a:lnTo>
                  <a:lnTo>
                    <a:pt x="264293" y="1612683"/>
                  </a:lnTo>
                  <a:lnTo>
                    <a:pt x="234341" y="1579872"/>
                  </a:lnTo>
                  <a:lnTo>
                    <a:pt x="205925" y="1545691"/>
                  </a:lnTo>
                  <a:lnTo>
                    <a:pt x="179099" y="1510196"/>
                  </a:lnTo>
                  <a:lnTo>
                    <a:pt x="153919" y="1473441"/>
                  </a:lnTo>
                  <a:lnTo>
                    <a:pt x="130438" y="1435481"/>
                  </a:lnTo>
                  <a:lnTo>
                    <a:pt x="108712" y="1396371"/>
                  </a:lnTo>
                  <a:lnTo>
                    <a:pt x="88795" y="1356165"/>
                  </a:lnTo>
                  <a:lnTo>
                    <a:pt x="70743" y="1314917"/>
                  </a:lnTo>
                  <a:lnTo>
                    <a:pt x="54609" y="1272684"/>
                  </a:lnTo>
                  <a:lnTo>
                    <a:pt x="40449" y="1229518"/>
                  </a:lnTo>
                  <a:lnTo>
                    <a:pt x="28318" y="1185476"/>
                  </a:lnTo>
                  <a:lnTo>
                    <a:pt x="18269" y="1140611"/>
                  </a:lnTo>
                  <a:lnTo>
                    <a:pt x="10358" y="1094979"/>
                  </a:lnTo>
                  <a:lnTo>
                    <a:pt x="4640" y="1048634"/>
                  </a:lnTo>
                  <a:lnTo>
                    <a:pt x="1169" y="1001630"/>
                  </a:lnTo>
                  <a:lnTo>
                    <a:pt x="0" y="954024"/>
                  </a:lnTo>
                  <a:close/>
                </a:path>
              </a:pathLst>
            </a:custGeom>
            <a:ln w="28575">
              <a:solidFill>
                <a:srgbClr val="5757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5891529" y="4699761"/>
            <a:ext cx="1360805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spc="-5" dirty="0">
                <a:solidFill>
                  <a:srgbClr val="FFFFFF"/>
                </a:solidFill>
                <a:latin typeface="Arial MT"/>
                <a:cs typeface="Arial MT"/>
              </a:rPr>
              <a:t>CO</a:t>
            </a:r>
            <a:r>
              <a:rPr sz="1300" spc="-20" dirty="0">
                <a:solidFill>
                  <a:srgbClr val="FFFFFF"/>
                </a:solidFill>
                <a:latin typeface="Arial MT"/>
                <a:cs typeface="Arial MT"/>
              </a:rPr>
              <a:t>M</a:t>
            </a:r>
            <a:r>
              <a:rPr sz="1300" spc="-5" dirty="0">
                <a:solidFill>
                  <a:srgbClr val="FFFFFF"/>
                </a:solidFill>
                <a:latin typeface="Arial MT"/>
                <a:cs typeface="Arial MT"/>
              </a:rPr>
              <a:t>PE</a:t>
            </a:r>
            <a:r>
              <a:rPr sz="1300" spc="5" dirty="0">
                <a:solidFill>
                  <a:srgbClr val="FFFFFF"/>
                </a:solidFill>
                <a:latin typeface="Arial MT"/>
                <a:cs typeface="Arial MT"/>
              </a:rPr>
              <a:t>T</a:t>
            </a:r>
            <a:r>
              <a:rPr sz="1300" spc="-5" dirty="0">
                <a:solidFill>
                  <a:srgbClr val="FFFFFF"/>
                </a:solidFill>
                <a:latin typeface="Arial MT"/>
                <a:cs typeface="Arial MT"/>
              </a:rPr>
              <a:t>IDORES</a:t>
            </a:r>
            <a:endParaRPr sz="1300">
              <a:latin typeface="Arial MT"/>
              <a:cs typeface="Arial MT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1785556" y="3846766"/>
            <a:ext cx="1936750" cy="1936750"/>
            <a:chOff x="1785556" y="3846766"/>
            <a:chExt cx="1936750" cy="1936750"/>
          </a:xfrm>
        </p:grpSpPr>
        <p:sp>
          <p:nvSpPr>
            <p:cNvPr id="13" name="object 13"/>
            <p:cNvSpPr/>
            <p:nvPr/>
          </p:nvSpPr>
          <p:spPr>
            <a:xfrm>
              <a:off x="1799844" y="3861053"/>
              <a:ext cx="1908175" cy="1908175"/>
            </a:xfrm>
            <a:custGeom>
              <a:avLst/>
              <a:gdLst/>
              <a:ahLst/>
              <a:cxnLst/>
              <a:rect l="l" t="t" r="r" b="b"/>
              <a:pathLst>
                <a:path w="1908175" h="1908175">
                  <a:moveTo>
                    <a:pt x="954024" y="0"/>
                  </a:moveTo>
                  <a:lnTo>
                    <a:pt x="906416" y="1167"/>
                  </a:lnTo>
                  <a:lnTo>
                    <a:pt x="859413" y="4633"/>
                  </a:lnTo>
                  <a:lnTo>
                    <a:pt x="813067" y="10343"/>
                  </a:lnTo>
                  <a:lnTo>
                    <a:pt x="767434" y="18242"/>
                  </a:lnTo>
                  <a:lnTo>
                    <a:pt x="722568" y="28276"/>
                  </a:lnTo>
                  <a:lnTo>
                    <a:pt x="678524" y="40390"/>
                  </a:lnTo>
                  <a:lnTo>
                    <a:pt x="635357" y="54529"/>
                  </a:lnTo>
                  <a:lnTo>
                    <a:pt x="593122" y="70638"/>
                  </a:lnTo>
                  <a:lnTo>
                    <a:pt x="551873" y="88664"/>
                  </a:lnTo>
                  <a:lnTo>
                    <a:pt x="511665" y="108551"/>
                  </a:lnTo>
                  <a:lnTo>
                    <a:pt x="472552" y="130245"/>
                  </a:lnTo>
                  <a:lnTo>
                    <a:pt x="434590" y="153691"/>
                  </a:lnTo>
                  <a:lnTo>
                    <a:pt x="397833" y="178835"/>
                  </a:lnTo>
                  <a:lnTo>
                    <a:pt x="362336" y="205621"/>
                  </a:lnTo>
                  <a:lnTo>
                    <a:pt x="328153" y="233995"/>
                  </a:lnTo>
                  <a:lnTo>
                    <a:pt x="295339" y="263903"/>
                  </a:lnTo>
                  <a:lnTo>
                    <a:pt x="263949" y="295290"/>
                  </a:lnTo>
                  <a:lnTo>
                    <a:pt x="234038" y="328101"/>
                  </a:lnTo>
                  <a:lnTo>
                    <a:pt x="205660" y="362282"/>
                  </a:lnTo>
                  <a:lnTo>
                    <a:pt x="178870" y="397778"/>
                  </a:lnTo>
                  <a:lnTo>
                    <a:pt x="153723" y="434534"/>
                  </a:lnTo>
                  <a:lnTo>
                    <a:pt x="130273" y="472496"/>
                  </a:lnTo>
                  <a:lnTo>
                    <a:pt x="108576" y="511609"/>
                  </a:lnTo>
                  <a:lnTo>
                    <a:pt x="88685" y="551818"/>
                  </a:lnTo>
                  <a:lnTo>
                    <a:pt x="70655" y="593069"/>
                  </a:lnTo>
                  <a:lnTo>
                    <a:pt x="54542" y="635307"/>
                  </a:lnTo>
                  <a:lnTo>
                    <a:pt x="40400" y="678478"/>
                  </a:lnTo>
                  <a:lnTo>
                    <a:pt x="28283" y="722526"/>
                  </a:lnTo>
                  <a:lnTo>
                    <a:pt x="18247" y="767398"/>
                  </a:lnTo>
                  <a:lnTo>
                    <a:pt x="10346" y="813038"/>
                  </a:lnTo>
                  <a:lnTo>
                    <a:pt x="4634" y="859392"/>
                  </a:lnTo>
                  <a:lnTo>
                    <a:pt x="1167" y="906406"/>
                  </a:lnTo>
                  <a:lnTo>
                    <a:pt x="0" y="954024"/>
                  </a:lnTo>
                  <a:lnTo>
                    <a:pt x="1167" y="1001630"/>
                  </a:lnTo>
                  <a:lnTo>
                    <a:pt x="4634" y="1048634"/>
                  </a:lnTo>
                  <a:lnTo>
                    <a:pt x="10346" y="1094979"/>
                  </a:lnTo>
                  <a:lnTo>
                    <a:pt x="18247" y="1140611"/>
                  </a:lnTo>
                  <a:lnTo>
                    <a:pt x="28283" y="1185476"/>
                  </a:lnTo>
                  <a:lnTo>
                    <a:pt x="40400" y="1229518"/>
                  </a:lnTo>
                  <a:lnTo>
                    <a:pt x="54542" y="1272684"/>
                  </a:lnTo>
                  <a:lnTo>
                    <a:pt x="70655" y="1314917"/>
                  </a:lnTo>
                  <a:lnTo>
                    <a:pt x="88685" y="1356165"/>
                  </a:lnTo>
                  <a:lnTo>
                    <a:pt x="108576" y="1396371"/>
                  </a:lnTo>
                  <a:lnTo>
                    <a:pt x="130273" y="1435481"/>
                  </a:lnTo>
                  <a:lnTo>
                    <a:pt x="153723" y="1473441"/>
                  </a:lnTo>
                  <a:lnTo>
                    <a:pt x="178870" y="1510196"/>
                  </a:lnTo>
                  <a:lnTo>
                    <a:pt x="205660" y="1545691"/>
                  </a:lnTo>
                  <a:lnTo>
                    <a:pt x="234038" y="1579872"/>
                  </a:lnTo>
                  <a:lnTo>
                    <a:pt x="263949" y="1612683"/>
                  </a:lnTo>
                  <a:lnTo>
                    <a:pt x="295339" y="1644071"/>
                  </a:lnTo>
                  <a:lnTo>
                    <a:pt x="328153" y="1673980"/>
                  </a:lnTo>
                  <a:lnTo>
                    <a:pt x="362336" y="1702356"/>
                  </a:lnTo>
                  <a:lnTo>
                    <a:pt x="397833" y="1729143"/>
                  </a:lnTo>
                  <a:lnTo>
                    <a:pt x="434590" y="1754288"/>
                  </a:lnTo>
                  <a:lnTo>
                    <a:pt x="472552" y="1777736"/>
                  </a:lnTo>
                  <a:lnTo>
                    <a:pt x="511665" y="1799432"/>
                  </a:lnTo>
                  <a:lnTo>
                    <a:pt x="551873" y="1819321"/>
                  </a:lnTo>
                  <a:lnTo>
                    <a:pt x="593122" y="1837348"/>
                  </a:lnTo>
                  <a:lnTo>
                    <a:pt x="635357" y="1853460"/>
                  </a:lnTo>
                  <a:lnTo>
                    <a:pt x="678524" y="1867601"/>
                  </a:lnTo>
                  <a:lnTo>
                    <a:pt x="722568" y="1879716"/>
                  </a:lnTo>
                  <a:lnTo>
                    <a:pt x="767434" y="1889751"/>
                  </a:lnTo>
                  <a:lnTo>
                    <a:pt x="813067" y="1897652"/>
                  </a:lnTo>
                  <a:lnTo>
                    <a:pt x="859413" y="1903362"/>
                  </a:lnTo>
                  <a:lnTo>
                    <a:pt x="906416" y="1906829"/>
                  </a:lnTo>
                  <a:lnTo>
                    <a:pt x="954024" y="1907997"/>
                  </a:lnTo>
                  <a:lnTo>
                    <a:pt x="1001641" y="1906829"/>
                  </a:lnTo>
                  <a:lnTo>
                    <a:pt x="1048655" y="1903362"/>
                  </a:lnTo>
                  <a:lnTo>
                    <a:pt x="1095009" y="1897652"/>
                  </a:lnTo>
                  <a:lnTo>
                    <a:pt x="1140649" y="1889751"/>
                  </a:lnTo>
                  <a:lnTo>
                    <a:pt x="1185521" y="1879716"/>
                  </a:lnTo>
                  <a:lnTo>
                    <a:pt x="1229569" y="1867601"/>
                  </a:lnTo>
                  <a:lnTo>
                    <a:pt x="1272740" y="1853460"/>
                  </a:lnTo>
                  <a:lnTo>
                    <a:pt x="1314978" y="1837348"/>
                  </a:lnTo>
                  <a:lnTo>
                    <a:pt x="1356229" y="1819321"/>
                  </a:lnTo>
                  <a:lnTo>
                    <a:pt x="1396438" y="1799432"/>
                  </a:lnTo>
                  <a:lnTo>
                    <a:pt x="1435551" y="1777736"/>
                  </a:lnTo>
                  <a:lnTo>
                    <a:pt x="1473513" y="1754288"/>
                  </a:lnTo>
                  <a:lnTo>
                    <a:pt x="1510269" y="1729143"/>
                  </a:lnTo>
                  <a:lnTo>
                    <a:pt x="1545765" y="1702356"/>
                  </a:lnTo>
                  <a:lnTo>
                    <a:pt x="1579946" y="1673980"/>
                  </a:lnTo>
                  <a:lnTo>
                    <a:pt x="1612757" y="1644071"/>
                  </a:lnTo>
                  <a:lnTo>
                    <a:pt x="1644144" y="1612683"/>
                  </a:lnTo>
                  <a:lnTo>
                    <a:pt x="1674052" y="1579872"/>
                  </a:lnTo>
                  <a:lnTo>
                    <a:pt x="1702426" y="1545691"/>
                  </a:lnTo>
                  <a:lnTo>
                    <a:pt x="1729212" y="1510196"/>
                  </a:lnTo>
                  <a:lnTo>
                    <a:pt x="1754356" y="1473441"/>
                  </a:lnTo>
                  <a:lnTo>
                    <a:pt x="1777802" y="1435481"/>
                  </a:lnTo>
                  <a:lnTo>
                    <a:pt x="1799496" y="1396371"/>
                  </a:lnTo>
                  <a:lnTo>
                    <a:pt x="1819383" y="1356165"/>
                  </a:lnTo>
                  <a:lnTo>
                    <a:pt x="1837409" y="1314917"/>
                  </a:lnTo>
                  <a:lnTo>
                    <a:pt x="1853518" y="1272684"/>
                  </a:lnTo>
                  <a:lnTo>
                    <a:pt x="1867657" y="1229518"/>
                  </a:lnTo>
                  <a:lnTo>
                    <a:pt x="1879771" y="1185476"/>
                  </a:lnTo>
                  <a:lnTo>
                    <a:pt x="1889805" y="1140611"/>
                  </a:lnTo>
                  <a:lnTo>
                    <a:pt x="1897704" y="1094979"/>
                  </a:lnTo>
                  <a:lnTo>
                    <a:pt x="1903414" y="1048634"/>
                  </a:lnTo>
                  <a:lnTo>
                    <a:pt x="1906880" y="1001630"/>
                  </a:lnTo>
                  <a:lnTo>
                    <a:pt x="1908047" y="954024"/>
                  </a:lnTo>
                  <a:lnTo>
                    <a:pt x="1906880" y="906406"/>
                  </a:lnTo>
                  <a:lnTo>
                    <a:pt x="1903414" y="859392"/>
                  </a:lnTo>
                  <a:lnTo>
                    <a:pt x="1897704" y="813038"/>
                  </a:lnTo>
                  <a:lnTo>
                    <a:pt x="1889805" y="767398"/>
                  </a:lnTo>
                  <a:lnTo>
                    <a:pt x="1879771" y="722526"/>
                  </a:lnTo>
                  <a:lnTo>
                    <a:pt x="1867657" y="678478"/>
                  </a:lnTo>
                  <a:lnTo>
                    <a:pt x="1853518" y="635307"/>
                  </a:lnTo>
                  <a:lnTo>
                    <a:pt x="1837409" y="593069"/>
                  </a:lnTo>
                  <a:lnTo>
                    <a:pt x="1819383" y="551818"/>
                  </a:lnTo>
                  <a:lnTo>
                    <a:pt x="1799496" y="511609"/>
                  </a:lnTo>
                  <a:lnTo>
                    <a:pt x="1777802" y="472496"/>
                  </a:lnTo>
                  <a:lnTo>
                    <a:pt x="1754356" y="434534"/>
                  </a:lnTo>
                  <a:lnTo>
                    <a:pt x="1729212" y="397778"/>
                  </a:lnTo>
                  <a:lnTo>
                    <a:pt x="1702426" y="362282"/>
                  </a:lnTo>
                  <a:lnTo>
                    <a:pt x="1674052" y="328101"/>
                  </a:lnTo>
                  <a:lnTo>
                    <a:pt x="1644144" y="295290"/>
                  </a:lnTo>
                  <a:lnTo>
                    <a:pt x="1612757" y="263903"/>
                  </a:lnTo>
                  <a:lnTo>
                    <a:pt x="1579946" y="233995"/>
                  </a:lnTo>
                  <a:lnTo>
                    <a:pt x="1545765" y="205621"/>
                  </a:lnTo>
                  <a:lnTo>
                    <a:pt x="1510269" y="178835"/>
                  </a:lnTo>
                  <a:lnTo>
                    <a:pt x="1473513" y="153691"/>
                  </a:lnTo>
                  <a:lnTo>
                    <a:pt x="1435551" y="130245"/>
                  </a:lnTo>
                  <a:lnTo>
                    <a:pt x="1396438" y="108551"/>
                  </a:lnTo>
                  <a:lnTo>
                    <a:pt x="1356229" y="88664"/>
                  </a:lnTo>
                  <a:lnTo>
                    <a:pt x="1314978" y="70638"/>
                  </a:lnTo>
                  <a:lnTo>
                    <a:pt x="1272740" y="54529"/>
                  </a:lnTo>
                  <a:lnTo>
                    <a:pt x="1229569" y="40390"/>
                  </a:lnTo>
                  <a:lnTo>
                    <a:pt x="1185521" y="28276"/>
                  </a:lnTo>
                  <a:lnTo>
                    <a:pt x="1140649" y="18242"/>
                  </a:lnTo>
                  <a:lnTo>
                    <a:pt x="1095009" y="10343"/>
                  </a:lnTo>
                  <a:lnTo>
                    <a:pt x="1048655" y="4633"/>
                  </a:lnTo>
                  <a:lnTo>
                    <a:pt x="1001641" y="1167"/>
                  </a:lnTo>
                  <a:lnTo>
                    <a:pt x="954024" y="0"/>
                  </a:lnTo>
                  <a:close/>
                </a:path>
              </a:pathLst>
            </a:custGeom>
            <a:solidFill>
              <a:srgbClr val="7979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799844" y="3861053"/>
              <a:ext cx="1908175" cy="1908175"/>
            </a:xfrm>
            <a:custGeom>
              <a:avLst/>
              <a:gdLst/>
              <a:ahLst/>
              <a:cxnLst/>
              <a:rect l="l" t="t" r="r" b="b"/>
              <a:pathLst>
                <a:path w="1908175" h="1908175">
                  <a:moveTo>
                    <a:pt x="0" y="954024"/>
                  </a:moveTo>
                  <a:lnTo>
                    <a:pt x="1167" y="906406"/>
                  </a:lnTo>
                  <a:lnTo>
                    <a:pt x="4634" y="859392"/>
                  </a:lnTo>
                  <a:lnTo>
                    <a:pt x="10346" y="813038"/>
                  </a:lnTo>
                  <a:lnTo>
                    <a:pt x="18247" y="767398"/>
                  </a:lnTo>
                  <a:lnTo>
                    <a:pt x="28283" y="722526"/>
                  </a:lnTo>
                  <a:lnTo>
                    <a:pt x="40400" y="678478"/>
                  </a:lnTo>
                  <a:lnTo>
                    <a:pt x="54542" y="635307"/>
                  </a:lnTo>
                  <a:lnTo>
                    <a:pt x="70655" y="593069"/>
                  </a:lnTo>
                  <a:lnTo>
                    <a:pt x="88685" y="551818"/>
                  </a:lnTo>
                  <a:lnTo>
                    <a:pt x="108576" y="511609"/>
                  </a:lnTo>
                  <a:lnTo>
                    <a:pt x="130273" y="472496"/>
                  </a:lnTo>
                  <a:lnTo>
                    <a:pt x="153723" y="434534"/>
                  </a:lnTo>
                  <a:lnTo>
                    <a:pt x="178870" y="397778"/>
                  </a:lnTo>
                  <a:lnTo>
                    <a:pt x="205660" y="362282"/>
                  </a:lnTo>
                  <a:lnTo>
                    <a:pt x="234038" y="328101"/>
                  </a:lnTo>
                  <a:lnTo>
                    <a:pt x="263949" y="295290"/>
                  </a:lnTo>
                  <a:lnTo>
                    <a:pt x="295339" y="263903"/>
                  </a:lnTo>
                  <a:lnTo>
                    <a:pt x="328153" y="233995"/>
                  </a:lnTo>
                  <a:lnTo>
                    <a:pt x="362336" y="205621"/>
                  </a:lnTo>
                  <a:lnTo>
                    <a:pt x="397833" y="178835"/>
                  </a:lnTo>
                  <a:lnTo>
                    <a:pt x="434590" y="153691"/>
                  </a:lnTo>
                  <a:lnTo>
                    <a:pt x="472552" y="130245"/>
                  </a:lnTo>
                  <a:lnTo>
                    <a:pt x="511665" y="108551"/>
                  </a:lnTo>
                  <a:lnTo>
                    <a:pt x="551873" y="88664"/>
                  </a:lnTo>
                  <a:lnTo>
                    <a:pt x="593122" y="70638"/>
                  </a:lnTo>
                  <a:lnTo>
                    <a:pt x="635357" y="54529"/>
                  </a:lnTo>
                  <a:lnTo>
                    <a:pt x="678524" y="40390"/>
                  </a:lnTo>
                  <a:lnTo>
                    <a:pt x="722568" y="28276"/>
                  </a:lnTo>
                  <a:lnTo>
                    <a:pt x="767434" y="18242"/>
                  </a:lnTo>
                  <a:lnTo>
                    <a:pt x="813067" y="10343"/>
                  </a:lnTo>
                  <a:lnTo>
                    <a:pt x="859413" y="4633"/>
                  </a:lnTo>
                  <a:lnTo>
                    <a:pt x="906416" y="1167"/>
                  </a:lnTo>
                  <a:lnTo>
                    <a:pt x="954024" y="0"/>
                  </a:lnTo>
                  <a:lnTo>
                    <a:pt x="1001641" y="1167"/>
                  </a:lnTo>
                  <a:lnTo>
                    <a:pt x="1048655" y="4633"/>
                  </a:lnTo>
                  <a:lnTo>
                    <a:pt x="1095009" y="10343"/>
                  </a:lnTo>
                  <a:lnTo>
                    <a:pt x="1140649" y="18242"/>
                  </a:lnTo>
                  <a:lnTo>
                    <a:pt x="1185521" y="28276"/>
                  </a:lnTo>
                  <a:lnTo>
                    <a:pt x="1229569" y="40390"/>
                  </a:lnTo>
                  <a:lnTo>
                    <a:pt x="1272740" y="54529"/>
                  </a:lnTo>
                  <a:lnTo>
                    <a:pt x="1314978" y="70638"/>
                  </a:lnTo>
                  <a:lnTo>
                    <a:pt x="1356229" y="88664"/>
                  </a:lnTo>
                  <a:lnTo>
                    <a:pt x="1396438" y="108551"/>
                  </a:lnTo>
                  <a:lnTo>
                    <a:pt x="1435551" y="130245"/>
                  </a:lnTo>
                  <a:lnTo>
                    <a:pt x="1473513" y="153691"/>
                  </a:lnTo>
                  <a:lnTo>
                    <a:pt x="1510269" y="178835"/>
                  </a:lnTo>
                  <a:lnTo>
                    <a:pt x="1545765" y="205621"/>
                  </a:lnTo>
                  <a:lnTo>
                    <a:pt x="1579946" y="233995"/>
                  </a:lnTo>
                  <a:lnTo>
                    <a:pt x="1612757" y="263903"/>
                  </a:lnTo>
                  <a:lnTo>
                    <a:pt x="1644144" y="295290"/>
                  </a:lnTo>
                  <a:lnTo>
                    <a:pt x="1674052" y="328101"/>
                  </a:lnTo>
                  <a:lnTo>
                    <a:pt x="1702426" y="362282"/>
                  </a:lnTo>
                  <a:lnTo>
                    <a:pt x="1729212" y="397778"/>
                  </a:lnTo>
                  <a:lnTo>
                    <a:pt x="1754356" y="434534"/>
                  </a:lnTo>
                  <a:lnTo>
                    <a:pt x="1777802" y="472496"/>
                  </a:lnTo>
                  <a:lnTo>
                    <a:pt x="1799496" y="511609"/>
                  </a:lnTo>
                  <a:lnTo>
                    <a:pt x="1819383" y="551818"/>
                  </a:lnTo>
                  <a:lnTo>
                    <a:pt x="1837409" y="593069"/>
                  </a:lnTo>
                  <a:lnTo>
                    <a:pt x="1853518" y="635307"/>
                  </a:lnTo>
                  <a:lnTo>
                    <a:pt x="1867657" y="678478"/>
                  </a:lnTo>
                  <a:lnTo>
                    <a:pt x="1879771" y="722526"/>
                  </a:lnTo>
                  <a:lnTo>
                    <a:pt x="1889805" y="767398"/>
                  </a:lnTo>
                  <a:lnTo>
                    <a:pt x="1897704" y="813038"/>
                  </a:lnTo>
                  <a:lnTo>
                    <a:pt x="1903414" y="859392"/>
                  </a:lnTo>
                  <a:lnTo>
                    <a:pt x="1906880" y="906406"/>
                  </a:lnTo>
                  <a:lnTo>
                    <a:pt x="1908047" y="954024"/>
                  </a:lnTo>
                  <a:lnTo>
                    <a:pt x="1906880" y="1001630"/>
                  </a:lnTo>
                  <a:lnTo>
                    <a:pt x="1903414" y="1048634"/>
                  </a:lnTo>
                  <a:lnTo>
                    <a:pt x="1897704" y="1094979"/>
                  </a:lnTo>
                  <a:lnTo>
                    <a:pt x="1889805" y="1140611"/>
                  </a:lnTo>
                  <a:lnTo>
                    <a:pt x="1879771" y="1185476"/>
                  </a:lnTo>
                  <a:lnTo>
                    <a:pt x="1867657" y="1229518"/>
                  </a:lnTo>
                  <a:lnTo>
                    <a:pt x="1853518" y="1272684"/>
                  </a:lnTo>
                  <a:lnTo>
                    <a:pt x="1837409" y="1314917"/>
                  </a:lnTo>
                  <a:lnTo>
                    <a:pt x="1819383" y="1356165"/>
                  </a:lnTo>
                  <a:lnTo>
                    <a:pt x="1799496" y="1396371"/>
                  </a:lnTo>
                  <a:lnTo>
                    <a:pt x="1777802" y="1435481"/>
                  </a:lnTo>
                  <a:lnTo>
                    <a:pt x="1754356" y="1473441"/>
                  </a:lnTo>
                  <a:lnTo>
                    <a:pt x="1729212" y="1510196"/>
                  </a:lnTo>
                  <a:lnTo>
                    <a:pt x="1702426" y="1545691"/>
                  </a:lnTo>
                  <a:lnTo>
                    <a:pt x="1674052" y="1579872"/>
                  </a:lnTo>
                  <a:lnTo>
                    <a:pt x="1644144" y="1612683"/>
                  </a:lnTo>
                  <a:lnTo>
                    <a:pt x="1612757" y="1644071"/>
                  </a:lnTo>
                  <a:lnTo>
                    <a:pt x="1579946" y="1673980"/>
                  </a:lnTo>
                  <a:lnTo>
                    <a:pt x="1545765" y="1702356"/>
                  </a:lnTo>
                  <a:lnTo>
                    <a:pt x="1510269" y="1729143"/>
                  </a:lnTo>
                  <a:lnTo>
                    <a:pt x="1473513" y="1754288"/>
                  </a:lnTo>
                  <a:lnTo>
                    <a:pt x="1435551" y="1777736"/>
                  </a:lnTo>
                  <a:lnTo>
                    <a:pt x="1396438" y="1799432"/>
                  </a:lnTo>
                  <a:lnTo>
                    <a:pt x="1356229" y="1819321"/>
                  </a:lnTo>
                  <a:lnTo>
                    <a:pt x="1314978" y="1837348"/>
                  </a:lnTo>
                  <a:lnTo>
                    <a:pt x="1272740" y="1853460"/>
                  </a:lnTo>
                  <a:lnTo>
                    <a:pt x="1229569" y="1867601"/>
                  </a:lnTo>
                  <a:lnTo>
                    <a:pt x="1185521" y="1879716"/>
                  </a:lnTo>
                  <a:lnTo>
                    <a:pt x="1140649" y="1889751"/>
                  </a:lnTo>
                  <a:lnTo>
                    <a:pt x="1095009" y="1897652"/>
                  </a:lnTo>
                  <a:lnTo>
                    <a:pt x="1048655" y="1903362"/>
                  </a:lnTo>
                  <a:lnTo>
                    <a:pt x="1001641" y="1906829"/>
                  </a:lnTo>
                  <a:lnTo>
                    <a:pt x="954024" y="1907997"/>
                  </a:lnTo>
                  <a:lnTo>
                    <a:pt x="906416" y="1906829"/>
                  </a:lnTo>
                  <a:lnTo>
                    <a:pt x="859413" y="1903362"/>
                  </a:lnTo>
                  <a:lnTo>
                    <a:pt x="813067" y="1897652"/>
                  </a:lnTo>
                  <a:lnTo>
                    <a:pt x="767434" y="1889751"/>
                  </a:lnTo>
                  <a:lnTo>
                    <a:pt x="722568" y="1879716"/>
                  </a:lnTo>
                  <a:lnTo>
                    <a:pt x="678524" y="1867601"/>
                  </a:lnTo>
                  <a:lnTo>
                    <a:pt x="635357" y="1853460"/>
                  </a:lnTo>
                  <a:lnTo>
                    <a:pt x="593122" y="1837348"/>
                  </a:lnTo>
                  <a:lnTo>
                    <a:pt x="551873" y="1819321"/>
                  </a:lnTo>
                  <a:lnTo>
                    <a:pt x="511665" y="1799432"/>
                  </a:lnTo>
                  <a:lnTo>
                    <a:pt x="472552" y="1777736"/>
                  </a:lnTo>
                  <a:lnTo>
                    <a:pt x="434590" y="1754288"/>
                  </a:lnTo>
                  <a:lnTo>
                    <a:pt x="397833" y="1729143"/>
                  </a:lnTo>
                  <a:lnTo>
                    <a:pt x="362336" y="1702356"/>
                  </a:lnTo>
                  <a:lnTo>
                    <a:pt x="328153" y="1673980"/>
                  </a:lnTo>
                  <a:lnTo>
                    <a:pt x="295339" y="1644071"/>
                  </a:lnTo>
                  <a:lnTo>
                    <a:pt x="263949" y="1612683"/>
                  </a:lnTo>
                  <a:lnTo>
                    <a:pt x="234038" y="1579872"/>
                  </a:lnTo>
                  <a:lnTo>
                    <a:pt x="205660" y="1545691"/>
                  </a:lnTo>
                  <a:lnTo>
                    <a:pt x="178870" y="1510196"/>
                  </a:lnTo>
                  <a:lnTo>
                    <a:pt x="153723" y="1473441"/>
                  </a:lnTo>
                  <a:lnTo>
                    <a:pt x="130273" y="1435481"/>
                  </a:lnTo>
                  <a:lnTo>
                    <a:pt x="108576" y="1396371"/>
                  </a:lnTo>
                  <a:lnTo>
                    <a:pt x="88685" y="1356165"/>
                  </a:lnTo>
                  <a:lnTo>
                    <a:pt x="70655" y="1314917"/>
                  </a:lnTo>
                  <a:lnTo>
                    <a:pt x="54542" y="1272684"/>
                  </a:lnTo>
                  <a:lnTo>
                    <a:pt x="40400" y="1229518"/>
                  </a:lnTo>
                  <a:lnTo>
                    <a:pt x="28283" y="1185476"/>
                  </a:lnTo>
                  <a:lnTo>
                    <a:pt x="18247" y="1140611"/>
                  </a:lnTo>
                  <a:lnTo>
                    <a:pt x="10346" y="1094979"/>
                  </a:lnTo>
                  <a:lnTo>
                    <a:pt x="4634" y="1048634"/>
                  </a:lnTo>
                  <a:lnTo>
                    <a:pt x="1167" y="1001630"/>
                  </a:lnTo>
                  <a:lnTo>
                    <a:pt x="0" y="954024"/>
                  </a:lnTo>
                  <a:close/>
                </a:path>
              </a:pathLst>
            </a:custGeom>
            <a:ln w="28575">
              <a:solidFill>
                <a:srgbClr val="5757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2183383" y="4660138"/>
            <a:ext cx="11436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EMPRESA</a:t>
            </a:r>
            <a:endParaRPr sz="1800">
              <a:latin typeface="Arial MT"/>
              <a:cs typeface="Arial MT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2934271" y="2583751"/>
            <a:ext cx="3466465" cy="2722880"/>
            <a:chOff x="2934271" y="2583751"/>
            <a:chExt cx="3466465" cy="2722880"/>
          </a:xfrm>
        </p:grpSpPr>
        <p:sp>
          <p:nvSpPr>
            <p:cNvPr id="17" name="object 17"/>
            <p:cNvSpPr/>
            <p:nvPr/>
          </p:nvSpPr>
          <p:spPr>
            <a:xfrm>
              <a:off x="3707891" y="4338066"/>
              <a:ext cx="1908175" cy="954405"/>
            </a:xfrm>
            <a:custGeom>
              <a:avLst/>
              <a:gdLst/>
              <a:ahLst/>
              <a:cxnLst/>
              <a:rect l="l" t="t" r="r" b="b"/>
              <a:pathLst>
                <a:path w="1908175" h="954404">
                  <a:moveTo>
                    <a:pt x="1431036" y="0"/>
                  </a:moveTo>
                  <a:lnTo>
                    <a:pt x="1431036" y="238505"/>
                  </a:lnTo>
                  <a:lnTo>
                    <a:pt x="477012" y="238505"/>
                  </a:lnTo>
                  <a:lnTo>
                    <a:pt x="477012" y="0"/>
                  </a:lnTo>
                  <a:lnTo>
                    <a:pt x="0" y="477011"/>
                  </a:lnTo>
                  <a:lnTo>
                    <a:pt x="477012" y="954023"/>
                  </a:lnTo>
                  <a:lnTo>
                    <a:pt x="477012" y="715517"/>
                  </a:lnTo>
                  <a:lnTo>
                    <a:pt x="1431036" y="715517"/>
                  </a:lnTo>
                  <a:lnTo>
                    <a:pt x="1431036" y="954023"/>
                  </a:lnTo>
                  <a:lnTo>
                    <a:pt x="1908048" y="477011"/>
                  </a:lnTo>
                  <a:lnTo>
                    <a:pt x="1431036" y="0"/>
                  </a:lnTo>
                  <a:close/>
                </a:path>
              </a:pathLst>
            </a:custGeom>
            <a:solidFill>
              <a:srgbClr val="7979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707891" y="4338066"/>
              <a:ext cx="1908175" cy="954405"/>
            </a:xfrm>
            <a:custGeom>
              <a:avLst/>
              <a:gdLst/>
              <a:ahLst/>
              <a:cxnLst/>
              <a:rect l="l" t="t" r="r" b="b"/>
              <a:pathLst>
                <a:path w="1908175" h="954404">
                  <a:moveTo>
                    <a:pt x="0" y="477011"/>
                  </a:moveTo>
                  <a:lnTo>
                    <a:pt x="477012" y="0"/>
                  </a:lnTo>
                  <a:lnTo>
                    <a:pt x="477012" y="238505"/>
                  </a:lnTo>
                  <a:lnTo>
                    <a:pt x="1431036" y="238505"/>
                  </a:lnTo>
                  <a:lnTo>
                    <a:pt x="1431036" y="0"/>
                  </a:lnTo>
                  <a:lnTo>
                    <a:pt x="1908048" y="477011"/>
                  </a:lnTo>
                  <a:lnTo>
                    <a:pt x="1431036" y="954023"/>
                  </a:lnTo>
                  <a:lnTo>
                    <a:pt x="1431036" y="715517"/>
                  </a:lnTo>
                  <a:lnTo>
                    <a:pt x="477012" y="715517"/>
                  </a:lnTo>
                  <a:lnTo>
                    <a:pt x="477012" y="954023"/>
                  </a:lnTo>
                  <a:lnTo>
                    <a:pt x="0" y="477011"/>
                  </a:lnTo>
                  <a:close/>
                </a:path>
              </a:pathLst>
            </a:custGeom>
            <a:ln w="28575">
              <a:solidFill>
                <a:srgbClr val="5757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948558" y="2598039"/>
              <a:ext cx="1123950" cy="1328420"/>
            </a:xfrm>
            <a:custGeom>
              <a:avLst/>
              <a:gdLst/>
              <a:ahLst/>
              <a:cxnLst/>
              <a:rect l="l" t="t" r="r" b="b"/>
              <a:pathLst>
                <a:path w="1123950" h="1328420">
                  <a:moveTo>
                    <a:pt x="993902" y="0"/>
                  </a:moveTo>
                  <a:lnTo>
                    <a:pt x="344805" y="129666"/>
                  </a:lnTo>
                  <a:lnTo>
                    <a:pt x="539495" y="259587"/>
                  </a:lnTo>
                  <a:lnTo>
                    <a:pt x="0" y="1068324"/>
                  </a:lnTo>
                  <a:lnTo>
                    <a:pt x="389381" y="1328039"/>
                  </a:lnTo>
                  <a:lnTo>
                    <a:pt x="928878" y="519302"/>
                  </a:lnTo>
                  <a:lnTo>
                    <a:pt x="1123569" y="649097"/>
                  </a:lnTo>
                  <a:lnTo>
                    <a:pt x="993902" y="0"/>
                  </a:lnTo>
                  <a:close/>
                </a:path>
              </a:pathLst>
            </a:custGeom>
            <a:solidFill>
              <a:srgbClr val="7979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948558" y="2598039"/>
              <a:ext cx="1123950" cy="1328420"/>
            </a:xfrm>
            <a:custGeom>
              <a:avLst/>
              <a:gdLst/>
              <a:ahLst/>
              <a:cxnLst/>
              <a:rect l="l" t="t" r="r" b="b"/>
              <a:pathLst>
                <a:path w="1123950" h="1328420">
                  <a:moveTo>
                    <a:pt x="0" y="1068324"/>
                  </a:moveTo>
                  <a:lnTo>
                    <a:pt x="539495" y="259587"/>
                  </a:lnTo>
                  <a:lnTo>
                    <a:pt x="344805" y="129666"/>
                  </a:lnTo>
                  <a:lnTo>
                    <a:pt x="993902" y="0"/>
                  </a:lnTo>
                  <a:lnTo>
                    <a:pt x="1123569" y="649097"/>
                  </a:lnTo>
                  <a:lnTo>
                    <a:pt x="928878" y="519302"/>
                  </a:lnTo>
                  <a:lnTo>
                    <a:pt x="389381" y="1328039"/>
                  </a:lnTo>
                  <a:lnTo>
                    <a:pt x="0" y="1068324"/>
                  </a:lnTo>
                  <a:close/>
                </a:path>
              </a:pathLst>
            </a:custGeom>
            <a:ln w="28575">
              <a:solidFill>
                <a:srgbClr val="5757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239257" y="2621407"/>
              <a:ext cx="1147445" cy="1288415"/>
            </a:xfrm>
            <a:custGeom>
              <a:avLst/>
              <a:gdLst/>
              <a:ahLst/>
              <a:cxnLst/>
              <a:rect l="l" t="t" r="r" b="b"/>
              <a:pathLst>
                <a:path w="1147445" h="1288414">
                  <a:moveTo>
                    <a:pt x="89662" y="0"/>
                  </a:moveTo>
                  <a:lnTo>
                    <a:pt x="0" y="655827"/>
                  </a:lnTo>
                  <a:lnTo>
                    <a:pt x="186436" y="514350"/>
                  </a:lnTo>
                  <a:lnTo>
                    <a:pt x="774445" y="1288414"/>
                  </a:lnTo>
                  <a:lnTo>
                    <a:pt x="1147190" y="1005331"/>
                  </a:lnTo>
                  <a:lnTo>
                    <a:pt x="559180" y="231266"/>
                  </a:lnTo>
                  <a:lnTo>
                    <a:pt x="745489" y="89662"/>
                  </a:lnTo>
                  <a:lnTo>
                    <a:pt x="89662" y="0"/>
                  </a:lnTo>
                  <a:close/>
                </a:path>
              </a:pathLst>
            </a:custGeom>
            <a:solidFill>
              <a:srgbClr val="7979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5239257" y="2621407"/>
              <a:ext cx="1147445" cy="1288415"/>
            </a:xfrm>
            <a:custGeom>
              <a:avLst/>
              <a:gdLst/>
              <a:ahLst/>
              <a:cxnLst/>
              <a:rect l="l" t="t" r="r" b="b"/>
              <a:pathLst>
                <a:path w="1147445" h="1288414">
                  <a:moveTo>
                    <a:pt x="774445" y="1288414"/>
                  </a:moveTo>
                  <a:lnTo>
                    <a:pt x="186436" y="514350"/>
                  </a:lnTo>
                  <a:lnTo>
                    <a:pt x="0" y="655827"/>
                  </a:lnTo>
                  <a:lnTo>
                    <a:pt x="89662" y="0"/>
                  </a:lnTo>
                  <a:lnTo>
                    <a:pt x="745489" y="89662"/>
                  </a:lnTo>
                  <a:lnTo>
                    <a:pt x="559180" y="231266"/>
                  </a:lnTo>
                  <a:lnTo>
                    <a:pt x="1147190" y="1005331"/>
                  </a:lnTo>
                  <a:lnTo>
                    <a:pt x="774445" y="1288414"/>
                  </a:lnTo>
                  <a:close/>
                </a:path>
              </a:pathLst>
            </a:custGeom>
            <a:ln w="28575">
              <a:solidFill>
                <a:srgbClr val="5757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4163695" y="3996385"/>
            <a:ext cx="988694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 MT"/>
                <a:cs typeface="Arial MT"/>
              </a:rPr>
              <a:t>CO</a:t>
            </a:r>
            <a:r>
              <a:rPr sz="1800" spc="-10" dirty="0">
                <a:latin typeface="Arial MT"/>
                <a:cs typeface="Arial MT"/>
              </a:rPr>
              <a:t>S</a:t>
            </a:r>
            <a:r>
              <a:rPr sz="1800" spc="-25" dirty="0">
                <a:latin typeface="Arial MT"/>
                <a:cs typeface="Arial MT"/>
              </a:rPr>
              <a:t>T</a:t>
            </a:r>
            <a:r>
              <a:rPr sz="1800" dirty="0">
                <a:latin typeface="Arial MT"/>
                <a:cs typeface="Arial MT"/>
              </a:rPr>
              <a:t>OS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358008" y="3037713"/>
            <a:ext cx="7829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35" dirty="0">
                <a:latin typeface="Arial MT"/>
                <a:cs typeface="Arial MT"/>
              </a:rPr>
              <a:t>V</a:t>
            </a:r>
            <a:r>
              <a:rPr sz="1800" spc="-5" dirty="0">
                <a:latin typeface="Arial MT"/>
                <a:cs typeface="Arial MT"/>
              </a:rPr>
              <a:t>A</a:t>
            </a:r>
            <a:r>
              <a:rPr sz="1800" spc="-15" dirty="0">
                <a:latin typeface="Arial MT"/>
                <a:cs typeface="Arial MT"/>
              </a:rPr>
              <a:t>L</a:t>
            </a:r>
            <a:r>
              <a:rPr sz="1800" dirty="0">
                <a:latin typeface="Arial MT"/>
                <a:cs typeface="Arial MT"/>
              </a:rPr>
              <a:t>OR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176264" y="2957829"/>
            <a:ext cx="7829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35" dirty="0">
                <a:latin typeface="Arial MT"/>
                <a:cs typeface="Arial MT"/>
              </a:rPr>
              <a:t>V</a:t>
            </a:r>
            <a:r>
              <a:rPr sz="1800" spc="-5" dirty="0">
                <a:latin typeface="Arial MT"/>
                <a:cs typeface="Arial MT"/>
              </a:rPr>
              <a:t>A</a:t>
            </a:r>
            <a:r>
              <a:rPr sz="1800" spc="-15" dirty="0">
                <a:latin typeface="Arial MT"/>
                <a:cs typeface="Arial MT"/>
              </a:rPr>
              <a:t>L</a:t>
            </a:r>
            <a:r>
              <a:rPr sz="1800" dirty="0">
                <a:latin typeface="Arial MT"/>
                <a:cs typeface="Arial MT"/>
              </a:rPr>
              <a:t>OR</a:t>
            </a:r>
            <a:endParaRPr sz="1800">
              <a:latin typeface="Arial MT"/>
              <a:cs typeface="Arial MT"/>
            </a:endParaRPr>
          </a:p>
        </p:txBody>
      </p:sp>
      <p:pic>
        <p:nvPicPr>
          <p:cNvPr id="26" name="object 2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086153" y="5754763"/>
            <a:ext cx="244601" cy="208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Sector">
  <a:themeElements>
    <a:clrScheme name="Sector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ector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ector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1399</TotalTime>
  <Words>3981</Words>
  <Application>Microsoft Office PowerPoint</Application>
  <PresentationFormat>Presentación en pantalla (4:3)</PresentationFormat>
  <Paragraphs>643</Paragraphs>
  <Slides>59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59</vt:i4>
      </vt:variant>
    </vt:vector>
  </HeadingPairs>
  <TitlesOfParts>
    <vt:vector size="72" baseType="lpstr">
      <vt:lpstr>__Noto_Sans_2e7f9a</vt:lpstr>
      <vt:lpstr>Arial</vt:lpstr>
      <vt:lpstr>Arial Black</vt:lpstr>
      <vt:lpstr>Arial MT</vt:lpstr>
      <vt:lpstr>Calibri</vt:lpstr>
      <vt:lpstr>Century Gothic</vt:lpstr>
      <vt:lpstr>Google Sans</vt:lpstr>
      <vt:lpstr>Open Sans</vt:lpstr>
      <vt:lpstr>Times New Roman</vt:lpstr>
      <vt:lpstr>Trebuchet MS</vt:lpstr>
      <vt:lpstr>Wingdings</vt:lpstr>
      <vt:lpstr>Wingdings 3</vt:lpstr>
      <vt:lpstr>Sector</vt:lpstr>
      <vt:lpstr>Presentación de PowerPoint</vt:lpstr>
      <vt:lpstr>TEMARIO</vt:lpstr>
      <vt:lpstr>PROPÓSITO DE LA PRODUCCIÓN</vt:lpstr>
      <vt:lpstr>PROPÓSITO DE LA PRODUCCIÓN</vt:lpstr>
      <vt:lpstr>CADENA DE PRODUCCIÓN Y  SERVICIO</vt:lpstr>
      <vt:lpstr>MODELO PRODUCTIVO</vt:lpstr>
      <vt:lpstr>MODELO PRODUCTIVO</vt:lpstr>
      <vt:lpstr>Objetivos del proceso de producción </vt:lpstr>
      <vt:lpstr>PODER COMPETITIVO – TRIANGULO ESTRATEGICO</vt:lpstr>
      <vt:lpstr>FACTORES CLAVES DE ÉXITO</vt:lpstr>
      <vt:lpstr>FACTORES CLAVES DE ÉXITO</vt:lpstr>
      <vt:lpstr>MODELO PRODUCTIVO – CICLO DE VIDA</vt:lpstr>
      <vt:lpstr>MODELO PRODUCTIVO – CICLO DE VIDA</vt:lpstr>
      <vt:lpstr>PRODUCTIVIDAD</vt:lpstr>
      <vt:lpstr>DESARROLLO SUSTENTABLE</vt:lpstr>
      <vt:lpstr>CAPACIDAD DE PRODUCCIÓN</vt:lpstr>
      <vt:lpstr>CAPACIDAD DE PRODUCCIÓN</vt:lpstr>
      <vt:lpstr>Presentación de PowerPoint</vt:lpstr>
      <vt:lpstr>LOCALIZACIÓN DE LAS OPERACIONES</vt:lpstr>
      <vt:lpstr>Presentación de PowerPoint</vt:lpstr>
      <vt:lpstr>PROGRAMACIÓN DE LA PRODUCCIÓN</vt:lpstr>
      <vt:lpstr>PROGRAMACIÓN DE LA PRODUCCIÓN</vt:lpstr>
      <vt:lpstr>PLANIFICACIÓN DE REQUERIMIENTO  DE MATERIALES - MRP</vt:lpstr>
      <vt:lpstr>PLANIFICACIÓN DE REQUERIMIENTO  DE MATERIALES - MRP</vt:lpstr>
      <vt:lpstr>PLANIFICACIÓN DE REQUERIMIENTO</vt:lpstr>
      <vt:lpstr>Presentación de PowerPoint</vt:lpstr>
      <vt:lpstr>DIAGRAMAS DE GANTT</vt:lpstr>
      <vt:lpstr>DIAGRAMAS DE GANTT</vt:lpstr>
      <vt:lpstr>DIAGRAMAS DE GANTT</vt:lpstr>
      <vt:lpstr>DIAGRAMAS DE GANTT</vt:lpstr>
      <vt:lpstr>DIAGRAMAS DE GANTT</vt:lpstr>
      <vt:lpstr>DIAGRAMAS DE GANTT</vt:lpstr>
      <vt:lpstr>DIAGRAMAS DE GANTT</vt:lpstr>
      <vt:lpstr>MÉTODO P.E.R.T./C.P.M.</vt:lpstr>
      <vt:lpstr>MÉTODO P.E.R.T./C.P.M.</vt:lpstr>
      <vt:lpstr>MÉTODO P.E.R.T./C.P.M.</vt:lpstr>
      <vt:lpstr>MÉTODO P.E.R.T./C.P.M.</vt:lpstr>
      <vt:lpstr>MÉTODO P.E.R.T./C.P.M.</vt:lpstr>
      <vt:lpstr>MÉTODO P.E.R.T./C.P.M. – RUTA CRÍTICA</vt:lpstr>
      <vt:lpstr>MÉTODO P.E.R.T./C.P.M. – RUTA CRÍTICA</vt:lpstr>
      <vt:lpstr>MÉTODO P.E.R.T./C.P.M. – RUTA CRÍTICA</vt:lpstr>
      <vt:lpstr>MÉTODO P.E.R.T./C.P.M. – RUTA CRÍTICA</vt:lpstr>
      <vt:lpstr>MÉTODO P.E.R.T./C.P.M. – RUTA CRÍTICA</vt:lpstr>
      <vt:lpstr>MÉTODO P.E.R.T./C.P.M. – RUTA CRÍTICA</vt:lpstr>
      <vt:lpstr>MÉTODO P.E.R.T./C.P.M. – RUTA CRÍTICA</vt:lpstr>
      <vt:lpstr>RUTA CRITICA</vt:lpstr>
      <vt:lpstr>holgura</vt:lpstr>
      <vt:lpstr>Presentación de PowerPoint</vt:lpstr>
      <vt:lpstr>razones por las que debería implantar el control como un proceso empresarial</vt:lpstr>
      <vt:lpstr>Presentación de PowerPoint</vt:lpstr>
      <vt:lpstr>Presentación de PowerPoint</vt:lpstr>
      <vt:lpstr>PASOS A SEGUIR PARA ESTABLECER INDICADORES EN EL TABLERO</vt:lpstr>
      <vt:lpstr>ARMADO DEL TABLERO</vt:lpstr>
      <vt:lpstr>EJEMPLO: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Unidad 5</dc:title>
  <dc:creator>Lino</dc:creator>
  <cp:lastModifiedBy>Carina Michel (Admin.)</cp:lastModifiedBy>
  <cp:revision>8</cp:revision>
  <dcterms:created xsi:type="dcterms:W3CDTF">2023-05-29T09:36:17Z</dcterms:created>
  <dcterms:modified xsi:type="dcterms:W3CDTF">2024-06-07T17:23:22Z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2020-09-25T00:00:00Z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2023-05-29T00:00:00Z</vt:filetime>
  </property>
</Properties>
</file>